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1a49a003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e1a49a003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e1a49a003f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e1a49a003f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e1a49a003f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e1a49a003f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e1a49a003f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e1a49a003f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1a49a003f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e1a49a003f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1a49a003f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e1a49a003f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1a49a003f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e1a49a003f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e1a49a003f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e1a49a003f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e1a49a003f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e1a49a003f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e1a49a003f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e1a49a003f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e1a49a003f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e1a49a003f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e1a49a003f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e1a49a003f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cplusplus.com/reference/string/string/" TargetMode="External"/><Relationship Id="rId4" Type="http://schemas.openxmlformats.org/officeDocument/2006/relationships/hyperlink" Target="https://cplusplus.com/reference/string/string/" TargetMode="External"/><Relationship Id="rId5" Type="http://schemas.openxmlformats.org/officeDocument/2006/relationships/image" Target="../media/image23.png"/><Relationship Id="rId6" Type="http://schemas.openxmlformats.org/officeDocument/2006/relationships/image" Target="../media/image16.png"/><Relationship Id="rId7" Type="http://schemas.openxmlformats.org/officeDocument/2006/relationships/image" Target="../media/image28.png"/><Relationship Id="rId8" Type="http://schemas.openxmlformats.org/officeDocument/2006/relationships/image" Target="../media/image3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Relationship Id="rId4" Type="http://schemas.openxmlformats.org/officeDocument/2006/relationships/image" Target="../media/image27.png"/><Relationship Id="rId5" Type="http://schemas.openxmlformats.org/officeDocument/2006/relationships/image" Target="../media/image25.png"/><Relationship Id="rId6" Type="http://schemas.openxmlformats.org/officeDocument/2006/relationships/image" Target="../media/image3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neps.academy/br/course/programacao-basica-(codcad)/lesson/vestibular" TargetMode="External"/><Relationship Id="rId4" Type="http://schemas.openxmlformats.org/officeDocument/2006/relationships/image" Target="../media/image31.png"/><Relationship Id="rId5" Type="http://schemas.openxmlformats.org/officeDocument/2006/relationships/hyperlink" Target="https://neps.academy/br/course/programacao-basica-(codcad)/lesson/huaauhahhuahau" TargetMode="External"/><Relationship Id="rId6" Type="http://schemas.openxmlformats.org/officeDocument/2006/relationships/hyperlink" Target="https://neps.academy/br/course/programacao-basica-(codcad)/lesson/contagem-de-algarismo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neps.academy/br/course/programacao-basica-(codcad)/lesson/vestibular" TargetMode="External"/><Relationship Id="rId4" Type="http://schemas.openxmlformats.org/officeDocument/2006/relationships/image" Target="../media/image12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9.png"/><Relationship Id="rId4" Type="http://schemas.openxmlformats.org/officeDocument/2006/relationships/image" Target="../media/image20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5" Type="http://schemas.openxmlformats.org/officeDocument/2006/relationships/image" Target="../media/image11.png"/><Relationship Id="rId6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5.png"/><Relationship Id="rId6" Type="http://schemas.openxmlformats.org/officeDocument/2006/relationships/image" Target="../media/image22.png"/><Relationship Id="rId7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600"/>
              <a:t>Programação </a:t>
            </a:r>
            <a:r>
              <a:rPr lang="pt-BR" sz="4600"/>
              <a:t>Básica</a:t>
            </a:r>
            <a:endParaRPr sz="4600"/>
          </a:p>
        </p:txBody>
      </p:sp>
      <p:sp>
        <p:nvSpPr>
          <p:cNvPr id="87" name="Google Shape;87;p13"/>
          <p:cNvSpPr/>
          <p:nvPr/>
        </p:nvSpPr>
        <p:spPr>
          <a:xfrm>
            <a:off x="700525" y="3161950"/>
            <a:ext cx="2237100" cy="9558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729625" y="3172900"/>
            <a:ext cx="22371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000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Strings</a:t>
            </a:r>
            <a:endParaRPr b="1" sz="5000">
              <a:solidFill>
                <a:srgbClr val="1A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"/>
          <p:cNvSpPr txBox="1"/>
          <p:nvPr>
            <p:ph type="title"/>
          </p:nvPr>
        </p:nvSpPr>
        <p:spPr>
          <a:xfrm>
            <a:off x="729450" y="699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Strings</a:t>
            </a:r>
            <a:endParaRPr/>
          </a:p>
        </p:txBody>
      </p:sp>
      <p:sp>
        <p:nvSpPr>
          <p:cNvPr id="221" name="Google Shape;221;p22"/>
          <p:cNvSpPr txBox="1"/>
          <p:nvPr>
            <p:ph idx="1" type="body"/>
          </p:nvPr>
        </p:nvSpPr>
        <p:spPr>
          <a:xfrm>
            <a:off x="727650" y="1393100"/>
            <a:ext cx="7688700" cy="6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400"/>
              <a:t>Recursos: </a:t>
            </a:r>
            <a:r>
              <a:rPr lang="pt-BR" sz="1400"/>
              <a:t>São comandos da  classe de strings. Existem vários, consulte a </a:t>
            </a:r>
            <a:r>
              <a:rPr lang="pt-BR" sz="1400" u="sng">
                <a:solidFill>
                  <a:schemeClr val="hlink"/>
                </a:solidFill>
                <a:hlinkClick r:id="rId3"/>
              </a:rPr>
              <a:t>referência</a:t>
            </a:r>
            <a:r>
              <a:rPr lang="pt-BR" sz="1400" u="sng">
                <a:solidFill>
                  <a:schemeClr val="hlink"/>
                </a:solidFill>
                <a:hlinkClick r:id="rId4"/>
              </a:rPr>
              <a:t> de strings</a:t>
            </a:r>
            <a:r>
              <a:rPr lang="pt-BR" sz="1400"/>
              <a:t> para mais.</a:t>
            </a:r>
            <a:endParaRPr sz="1400"/>
          </a:p>
        </p:txBody>
      </p:sp>
      <p:sp>
        <p:nvSpPr>
          <p:cNvPr id="222" name="Google Shape;222;p22"/>
          <p:cNvSpPr txBox="1"/>
          <p:nvPr>
            <p:ph idx="1" type="body"/>
          </p:nvPr>
        </p:nvSpPr>
        <p:spPr>
          <a:xfrm>
            <a:off x="727650" y="2026825"/>
            <a:ext cx="7688700" cy="4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400"/>
              <a:t>Size:</a:t>
            </a:r>
            <a:r>
              <a:rPr lang="pt-BR" sz="1400"/>
              <a:t> Retorna o </a:t>
            </a:r>
            <a:r>
              <a:rPr lang="pt-BR" sz="1400"/>
              <a:t>número</a:t>
            </a:r>
            <a:r>
              <a:rPr lang="pt-BR" sz="1400"/>
              <a:t> de elementos da string.</a:t>
            </a:r>
            <a:r>
              <a:rPr b="1" lang="pt-BR" sz="1400"/>
              <a:t> Sintaxe: “Nome_da_string.size()”</a:t>
            </a:r>
            <a:r>
              <a:rPr lang="pt-BR" sz="1400"/>
              <a:t>.</a:t>
            </a:r>
            <a:endParaRPr sz="1400"/>
          </a:p>
        </p:txBody>
      </p:sp>
      <p:pic>
        <p:nvPicPr>
          <p:cNvPr id="223" name="Google Shape;22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56900" y="2691025"/>
            <a:ext cx="2439516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51175" y="2753575"/>
            <a:ext cx="1113129" cy="41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2"/>
          <p:cNvSpPr txBox="1"/>
          <p:nvPr/>
        </p:nvSpPr>
        <p:spPr>
          <a:xfrm>
            <a:off x="1769463" y="2290825"/>
            <a:ext cx="18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2"/>
          <p:cNvSpPr/>
          <p:nvPr/>
        </p:nvSpPr>
        <p:spPr>
          <a:xfrm>
            <a:off x="4243046" y="2853463"/>
            <a:ext cx="661500" cy="21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2"/>
          <p:cNvSpPr txBox="1"/>
          <p:nvPr/>
        </p:nvSpPr>
        <p:spPr>
          <a:xfrm>
            <a:off x="4900538" y="2371650"/>
            <a:ext cx="18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/>
              <a:t>Saída: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2"/>
          <p:cNvSpPr txBox="1"/>
          <p:nvPr>
            <p:ph idx="1" type="body"/>
          </p:nvPr>
        </p:nvSpPr>
        <p:spPr>
          <a:xfrm>
            <a:off x="729450" y="3340300"/>
            <a:ext cx="7688700" cy="4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400"/>
              <a:t>Clear:</a:t>
            </a:r>
            <a:r>
              <a:rPr lang="pt-BR" sz="1400"/>
              <a:t> Limpa a string, deixando-a vazia. </a:t>
            </a:r>
            <a:r>
              <a:rPr b="1" lang="pt-BR" sz="1400"/>
              <a:t>Sintaxe: “Nome_da_string.clear()”</a:t>
            </a:r>
            <a:r>
              <a:rPr lang="pt-BR" sz="1400"/>
              <a:t>.</a:t>
            </a:r>
            <a:endParaRPr sz="1400"/>
          </a:p>
        </p:txBody>
      </p:sp>
      <p:pic>
        <p:nvPicPr>
          <p:cNvPr id="229" name="Google Shape;229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43200" y="4051025"/>
            <a:ext cx="1866900" cy="5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2"/>
          <p:cNvSpPr txBox="1"/>
          <p:nvPr/>
        </p:nvSpPr>
        <p:spPr>
          <a:xfrm>
            <a:off x="1769450" y="3650825"/>
            <a:ext cx="18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2"/>
          <p:cNvSpPr/>
          <p:nvPr/>
        </p:nvSpPr>
        <p:spPr>
          <a:xfrm>
            <a:off x="4241246" y="4206013"/>
            <a:ext cx="661500" cy="21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17963" y="4190400"/>
            <a:ext cx="779551" cy="3022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2"/>
          <p:cNvSpPr txBox="1"/>
          <p:nvPr/>
        </p:nvSpPr>
        <p:spPr>
          <a:xfrm>
            <a:off x="4900538" y="3805825"/>
            <a:ext cx="18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/>
              <a:t>Saída: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3"/>
          <p:cNvSpPr txBox="1"/>
          <p:nvPr>
            <p:ph type="title"/>
          </p:nvPr>
        </p:nvSpPr>
        <p:spPr>
          <a:xfrm>
            <a:off x="729450" y="699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Strings</a:t>
            </a:r>
            <a:endParaRPr/>
          </a:p>
        </p:txBody>
      </p:sp>
      <p:sp>
        <p:nvSpPr>
          <p:cNvPr id="240" name="Google Shape;240;p23"/>
          <p:cNvSpPr txBox="1"/>
          <p:nvPr>
            <p:ph idx="1" type="body"/>
          </p:nvPr>
        </p:nvSpPr>
        <p:spPr>
          <a:xfrm>
            <a:off x="727650" y="1393100"/>
            <a:ext cx="7688700" cy="4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400"/>
              <a:t>Recursos: </a:t>
            </a:r>
            <a:endParaRPr sz="1400"/>
          </a:p>
        </p:txBody>
      </p:sp>
      <p:sp>
        <p:nvSpPr>
          <p:cNvPr id="241" name="Google Shape;241;p23"/>
          <p:cNvSpPr txBox="1"/>
          <p:nvPr>
            <p:ph idx="1" type="body"/>
          </p:nvPr>
        </p:nvSpPr>
        <p:spPr>
          <a:xfrm>
            <a:off x="727650" y="1701325"/>
            <a:ext cx="7688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/>
              <a:t>Empty:</a:t>
            </a:r>
            <a:r>
              <a:rPr lang="pt-BR" sz="1400"/>
              <a:t> Retorna true caso a string esteja vazia ou false caso não esteja. </a:t>
            </a:r>
            <a:endParaRPr sz="1400"/>
          </a:p>
          <a:p>
            <a:pPr indent="45720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 sz="1400"/>
              <a:t>Sintaxe: “Nome_da_string.empty()”</a:t>
            </a:r>
            <a:r>
              <a:rPr lang="pt-BR" sz="1400"/>
              <a:t>.</a:t>
            </a:r>
            <a:endParaRPr sz="1400"/>
          </a:p>
        </p:txBody>
      </p:sp>
      <p:sp>
        <p:nvSpPr>
          <p:cNvPr id="242" name="Google Shape;242;p23"/>
          <p:cNvSpPr txBox="1"/>
          <p:nvPr/>
        </p:nvSpPr>
        <p:spPr>
          <a:xfrm>
            <a:off x="1870763" y="2405113"/>
            <a:ext cx="18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3"/>
          <p:cNvSpPr/>
          <p:nvPr/>
        </p:nvSpPr>
        <p:spPr>
          <a:xfrm>
            <a:off x="4243046" y="2853463"/>
            <a:ext cx="661500" cy="21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3"/>
          <p:cNvSpPr txBox="1"/>
          <p:nvPr/>
        </p:nvSpPr>
        <p:spPr>
          <a:xfrm>
            <a:off x="4900538" y="2371650"/>
            <a:ext cx="18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/>
              <a:t>Saída: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3"/>
          <p:cNvSpPr txBox="1"/>
          <p:nvPr>
            <p:ph idx="1" type="body"/>
          </p:nvPr>
        </p:nvSpPr>
        <p:spPr>
          <a:xfrm>
            <a:off x="729450" y="3340300"/>
            <a:ext cx="7688700" cy="4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400"/>
              <a:t>Pop_back</a:t>
            </a:r>
            <a:r>
              <a:rPr b="1" lang="pt-BR" sz="1400"/>
              <a:t>:</a:t>
            </a:r>
            <a:r>
              <a:rPr lang="pt-BR" sz="1400"/>
              <a:t> Apaga o </a:t>
            </a:r>
            <a:r>
              <a:rPr lang="pt-BR" sz="1400"/>
              <a:t>último</a:t>
            </a:r>
            <a:r>
              <a:rPr lang="pt-BR" sz="1400"/>
              <a:t> elemento da string. </a:t>
            </a:r>
            <a:r>
              <a:rPr b="1" lang="pt-BR" sz="1400"/>
              <a:t>Sintaxe: “Nome_da_string.pop_back()”</a:t>
            </a:r>
            <a:r>
              <a:rPr lang="pt-BR" sz="1400"/>
              <a:t>.</a:t>
            </a:r>
            <a:endParaRPr sz="1400"/>
          </a:p>
        </p:txBody>
      </p:sp>
      <p:sp>
        <p:nvSpPr>
          <p:cNvPr id="246" name="Google Shape;246;p23"/>
          <p:cNvSpPr txBox="1"/>
          <p:nvPr/>
        </p:nvSpPr>
        <p:spPr>
          <a:xfrm>
            <a:off x="1870775" y="3650825"/>
            <a:ext cx="18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3"/>
          <p:cNvSpPr/>
          <p:nvPr/>
        </p:nvSpPr>
        <p:spPr>
          <a:xfrm>
            <a:off x="4241246" y="4206013"/>
            <a:ext cx="661500" cy="21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3"/>
          <p:cNvSpPr txBox="1"/>
          <p:nvPr/>
        </p:nvSpPr>
        <p:spPr>
          <a:xfrm>
            <a:off x="4900538" y="3805825"/>
            <a:ext cx="18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/>
              <a:t>Saída: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463" y="2805325"/>
            <a:ext cx="2031015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0700" y="2807488"/>
            <a:ext cx="1034099" cy="30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77351" y="4051024"/>
            <a:ext cx="1801261" cy="70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12263" y="4202837"/>
            <a:ext cx="990971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4"/>
          <p:cNvSpPr txBox="1"/>
          <p:nvPr>
            <p:ph type="title"/>
          </p:nvPr>
        </p:nvSpPr>
        <p:spPr>
          <a:xfrm>
            <a:off x="729450" y="1318650"/>
            <a:ext cx="7688700" cy="9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</a:t>
            </a:r>
            <a:r>
              <a:rPr lang="pt-BR"/>
              <a:t>roblema </a:t>
            </a:r>
            <a:r>
              <a:rPr lang="pt-BR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Vestibular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 strings</a:t>
            </a:r>
            <a:endParaRPr/>
          </a:p>
        </p:txBody>
      </p:sp>
      <p:sp>
        <p:nvSpPr>
          <p:cNvPr id="259" name="Google Shape;259;p24"/>
          <p:cNvSpPr txBox="1"/>
          <p:nvPr>
            <p:ph idx="1" type="body"/>
          </p:nvPr>
        </p:nvSpPr>
        <p:spPr>
          <a:xfrm>
            <a:off x="729450" y="2395375"/>
            <a:ext cx="3407700" cy="14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/>
              <a:t>Considerações:</a:t>
            </a:r>
            <a:endParaRPr b="1"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Se comparada à resolução com arrays, a resolução com strings foi mais simples de implementar.</a:t>
            </a:r>
            <a:endParaRPr sz="1400"/>
          </a:p>
        </p:txBody>
      </p:sp>
      <p:sp>
        <p:nvSpPr>
          <p:cNvPr id="260" name="Google Shape;260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61" name="Google Shape;26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1225" y="469675"/>
            <a:ext cx="4702775" cy="317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4"/>
          <p:cNvSpPr/>
          <p:nvPr/>
        </p:nvSpPr>
        <p:spPr>
          <a:xfrm>
            <a:off x="655975" y="3861350"/>
            <a:ext cx="3264900" cy="102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4"/>
          <p:cNvSpPr txBox="1"/>
          <p:nvPr>
            <p:ph idx="1" type="body"/>
          </p:nvPr>
        </p:nvSpPr>
        <p:spPr>
          <a:xfrm>
            <a:off x="655975" y="3831475"/>
            <a:ext cx="3407700" cy="11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/>
              <a:t>Desafios:</a:t>
            </a:r>
            <a:endParaRPr b="1" sz="14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400" u="sng">
                <a:solidFill>
                  <a:schemeClr val="hlink"/>
                </a:solidFill>
                <a:hlinkClick r:id="rId5"/>
              </a:rPr>
              <a:t>Huaauhahhuahau</a:t>
            </a:r>
            <a:endParaRPr b="1" sz="2300">
              <a:solidFill>
                <a:srgbClr val="272C2F"/>
              </a:solidFill>
              <a:highlight>
                <a:srgbClr val="F4F5F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400" u="sng">
                <a:solidFill>
                  <a:schemeClr val="hlink"/>
                </a:solidFill>
                <a:hlinkClick r:id="rId6"/>
              </a:rPr>
              <a:t>Contagem de algarismos</a:t>
            </a:r>
            <a:endParaRPr b="1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Strings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Problema “Vestibular”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Resolução com arrays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Apresentando funcionamento de Strings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Resolução do problema “Vestibular” usando strings</a:t>
            </a:r>
            <a:endParaRPr sz="1700"/>
          </a:p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Vestibular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9450" y="2078875"/>
            <a:ext cx="7688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/>
              <a:t>Enunciado resumido:</a:t>
            </a:r>
            <a:r>
              <a:rPr lang="pt-BR"/>
              <a:t>  Devemos comparar as alternativas marcadas por um </a:t>
            </a:r>
            <a:r>
              <a:rPr lang="pt-BR"/>
              <a:t>candidato</a:t>
            </a:r>
            <a:r>
              <a:rPr lang="pt-BR"/>
              <a:t> de uma prova de vestibular com o gabarito, e </a:t>
            </a:r>
            <a:r>
              <a:rPr lang="pt-BR"/>
              <a:t>então</a:t>
            </a:r>
            <a:r>
              <a:rPr lang="pt-BR"/>
              <a:t> informar quantas </a:t>
            </a:r>
            <a:r>
              <a:rPr lang="pt-BR"/>
              <a:t>questões</a:t>
            </a:r>
            <a:r>
              <a:rPr lang="pt-BR"/>
              <a:t> foram acertadas.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727650" y="2698400"/>
            <a:ext cx="7688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/>
              <a:t>Entrada:</a:t>
            </a:r>
            <a:r>
              <a:rPr lang="pt-BR"/>
              <a:t> Um </a:t>
            </a:r>
            <a:r>
              <a:rPr lang="pt-BR"/>
              <a:t>número N</a:t>
            </a:r>
            <a:r>
              <a:rPr lang="pt-BR"/>
              <a:t> de questões da prova, a segunda linha terá N caracteres do gabarito, e na terceira N </a:t>
            </a:r>
            <a:r>
              <a:rPr lang="pt-BR"/>
              <a:t>caracteres</a:t>
            </a:r>
            <a:r>
              <a:rPr lang="pt-BR"/>
              <a:t> das questões marcadas pelo candidato. (Restrição: N&lt; 80)</a:t>
            </a:r>
            <a:endParaRPr/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6825" y="3827375"/>
            <a:ext cx="1626563" cy="104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729450" y="3340325"/>
            <a:ext cx="7688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/>
              <a:t>Saída:</a:t>
            </a:r>
            <a:r>
              <a:rPr lang="pt-BR"/>
              <a:t> Imprima o número de questões acertadas pelo candidato.</a:t>
            </a:r>
            <a:endParaRPr/>
          </a:p>
        </p:txBody>
      </p:sp>
      <p:pic>
        <p:nvPicPr>
          <p:cNvPr id="106" name="Google Shape;10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1625" y="3827375"/>
            <a:ext cx="1418675" cy="104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/>
          <p:nvPr/>
        </p:nvSpPr>
        <p:spPr>
          <a:xfrm>
            <a:off x="6679100" y="4211800"/>
            <a:ext cx="2184000" cy="66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 txBox="1"/>
          <p:nvPr>
            <p:ph idx="1" type="body"/>
          </p:nvPr>
        </p:nvSpPr>
        <p:spPr>
          <a:xfrm>
            <a:off x="6746175" y="4211700"/>
            <a:ext cx="2042400" cy="6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Como poderíamos resolver esse problema?</a:t>
            </a:r>
            <a:endParaRPr/>
          </a:p>
        </p:txBody>
      </p:sp>
      <p:sp>
        <p:nvSpPr>
          <p:cNvPr id="109" name="Google Shape;10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Resolvendo com arrays</a:t>
            </a:r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379075" y="2071425"/>
            <a:ext cx="3842700" cy="27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Podemos criar dois arrays de caracteres de tamanho N, </a:t>
            </a:r>
            <a:r>
              <a:rPr lang="pt-BR"/>
              <a:t>preenchê-los um sendo o de gabarito e o outro da resposta do candidato.</a:t>
            </a:r>
            <a:endParaRPr/>
          </a:p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Depois usar um laço para comparar cada posição com a correspondente do outro, se for igual</a:t>
            </a:r>
            <a:r>
              <a:rPr lang="pt-BR"/>
              <a:t> contabilizar em uma variável e no fim imprimi-la.</a:t>
            </a:r>
            <a:endParaRPr/>
          </a:p>
          <a:p>
            <a:pPr indent="45720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Considerações: A implementação proposta resolve o problema, podemos ver ao lado.</a:t>
            </a:r>
            <a:endParaRPr/>
          </a:p>
        </p:txBody>
      </p:sp>
      <p:pic>
        <p:nvPicPr>
          <p:cNvPr id="116" name="Google Shape;11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7525" y="487025"/>
            <a:ext cx="4656475" cy="465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Strings</a:t>
            </a:r>
            <a:endParaRPr/>
          </a:p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727650" y="1853850"/>
            <a:ext cx="7688700" cy="14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/>
              <a:t>Strings são </a:t>
            </a:r>
            <a:r>
              <a:rPr lang="pt-BR" sz="1400"/>
              <a:t>contêineres</a:t>
            </a:r>
            <a:r>
              <a:rPr lang="pt-BR" sz="1400"/>
              <a:t> de cadeias de caracteres terminadas em ‘\0’. Podem ser utilizadas ao  incluir a biblioteca &lt;string&gt;, que já vem </a:t>
            </a:r>
            <a:r>
              <a:rPr lang="pt-BR" sz="1400"/>
              <a:t>incluída</a:t>
            </a:r>
            <a:r>
              <a:rPr lang="pt-BR" sz="1400"/>
              <a:t> na </a:t>
            </a:r>
            <a:r>
              <a:rPr lang="pt-BR" sz="1400"/>
              <a:t>biblioteca</a:t>
            </a:r>
            <a:r>
              <a:rPr lang="pt-BR" sz="1400"/>
              <a:t> padrão de c++. Seu funcionamento é similar a um vetor de </a:t>
            </a:r>
            <a:r>
              <a:rPr lang="pt-BR" sz="1400"/>
              <a:t>caracteres, mas com tamanho variável.</a:t>
            </a:r>
            <a:r>
              <a:rPr lang="pt-BR" sz="1400"/>
              <a:t> P</a:t>
            </a:r>
            <a:r>
              <a:rPr lang="pt-BR" sz="1400"/>
              <a:t>or</a:t>
            </a:r>
            <a:r>
              <a:rPr lang="pt-BR" sz="1400"/>
              <a:t> serem </a:t>
            </a:r>
            <a:r>
              <a:rPr lang="pt-BR" sz="1400"/>
              <a:t>containers,</a:t>
            </a:r>
            <a:r>
              <a:rPr lang="pt-BR" sz="1400"/>
              <a:t> apresentam funcionalidades extras que a tornam uma estrutura mais interessante para competições do que vetores de caracteres, tais funcionalidades</a:t>
            </a:r>
            <a:r>
              <a:rPr lang="pt-BR" sz="1400"/>
              <a:t> serão explicadas a diante</a:t>
            </a:r>
            <a:r>
              <a:rPr lang="pt-BR" sz="1400"/>
              <a:t>.</a:t>
            </a:r>
            <a:endParaRPr sz="1400"/>
          </a:p>
        </p:txBody>
      </p:sp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729450" y="3875625"/>
            <a:ext cx="7688700" cy="4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/>
              <a:t>Declaração:	string nome_da_string;</a:t>
            </a:r>
            <a:endParaRPr sz="1400"/>
          </a:p>
        </p:txBody>
      </p:sp>
      <p:pic>
        <p:nvPicPr>
          <p:cNvPr id="125" name="Google Shape;125;p17"/>
          <p:cNvPicPr preferRelativeResize="0"/>
          <p:nvPr/>
        </p:nvPicPr>
        <p:blipFill rotWithShape="1">
          <a:blip r:embed="rId3">
            <a:alphaModFix/>
          </a:blip>
          <a:srcRect b="14741" l="0" r="0" t="0"/>
          <a:stretch/>
        </p:blipFill>
        <p:spPr>
          <a:xfrm>
            <a:off x="5006925" y="3949813"/>
            <a:ext cx="2094575" cy="32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727200" y="4377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/>
              <a:t>Quando declarada dessa maneira está vazia.</a:t>
            </a:r>
            <a:endParaRPr sz="1400"/>
          </a:p>
        </p:txBody>
      </p:sp>
      <p:pic>
        <p:nvPicPr>
          <p:cNvPr id="127" name="Google Shape;12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8220" y="3188938"/>
            <a:ext cx="1366668" cy="686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8" name="Google Shape;128;p17"/>
          <p:cNvGrpSpPr/>
          <p:nvPr/>
        </p:nvGrpSpPr>
        <p:grpSpPr>
          <a:xfrm>
            <a:off x="5713712" y="4440025"/>
            <a:ext cx="678298" cy="410100"/>
            <a:chOff x="6671675" y="2791675"/>
            <a:chExt cx="678298" cy="410100"/>
          </a:xfrm>
        </p:grpSpPr>
        <p:pic>
          <p:nvPicPr>
            <p:cNvPr id="129" name="Google Shape;129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947373" y="2791675"/>
              <a:ext cx="402600" cy="410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0" name="Google Shape;130;p17"/>
            <p:cNvSpPr txBox="1"/>
            <p:nvPr/>
          </p:nvSpPr>
          <p:spPr>
            <a:xfrm>
              <a:off x="6671675" y="2796625"/>
              <a:ext cx="275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latin typeface="Lato"/>
                  <a:ea typeface="Lato"/>
                  <a:cs typeface="Lato"/>
                  <a:sym typeface="Lato"/>
                </a:rPr>
                <a:t>S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31" name="Google Shape;131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729450" y="699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</a:t>
            </a:r>
            <a:r>
              <a:rPr lang="pt-BR"/>
              <a:t>trings</a:t>
            </a:r>
            <a:endParaRPr/>
          </a:p>
        </p:txBody>
      </p:sp>
      <p:sp>
        <p:nvSpPr>
          <p:cNvPr id="137" name="Google Shape;137;p18"/>
          <p:cNvSpPr txBox="1"/>
          <p:nvPr>
            <p:ph idx="1" type="body"/>
          </p:nvPr>
        </p:nvSpPr>
        <p:spPr>
          <a:xfrm>
            <a:off x="727650" y="1393100"/>
            <a:ext cx="7688700" cy="6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400"/>
              <a:t>Inicializando uma string</a:t>
            </a:r>
            <a:r>
              <a:rPr b="1" lang="pt-BR" sz="1400"/>
              <a:t>: </a:t>
            </a:r>
            <a:r>
              <a:rPr lang="pt-BR" sz="1400"/>
              <a:t>Podemos declarar os elementos de uma string colocando os elementos desejados </a:t>
            </a:r>
            <a:r>
              <a:rPr lang="pt-BR" sz="1400"/>
              <a:t>entre chaves separados por vírgulas.</a:t>
            </a:r>
            <a:r>
              <a:rPr lang="pt-BR" sz="1400"/>
              <a:t> </a:t>
            </a:r>
            <a:endParaRPr sz="1400"/>
          </a:p>
        </p:txBody>
      </p:sp>
      <p:sp>
        <p:nvSpPr>
          <p:cNvPr id="138" name="Google Shape;138;p18"/>
          <p:cNvSpPr txBox="1"/>
          <p:nvPr>
            <p:ph idx="1" type="body"/>
          </p:nvPr>
        </p:nvSpPr>
        <p:spPr>
          <a:xfrm>
            <a:off x="727650" y="2719888"/>
            <a:ext cx="7688700" cy="4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/>
              <a:t>Isso também pode ser feito usando </a:t>
            </a:r>
            <a:r>
              <a:rPr lang="pt-BR" sz="1400"/>
              <a:t>aspas</a:t>
            </a:r>
            <a:r>
              <a:rPr lang="pt-BR" sz="1400"/>
              <a:t> duplas no texto que queremos atribuir</a:t>
            </a:r>
            <a:endParaRPr sz="1400"/>
          </a:p>
        </p:txBody>
      </p:sp>
      <p:sp>
        <p:nvSpPr>
          <p:cNvPr id="139" name="Google Shape;139;p18"/>
          <p:cNvSpPr txBox="1"/>
          <p:nvPr/>
        </p:nvSpPr>
        <p:spPr>
          <a:xfrm>
            <a:off x="1709700" y="1863425"/>
            <a:ext cx="18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550" y="2281400"/>
            <a:ext cx="3769984" cy="32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8"/>
          <p:cNvSpPr/>
          <p:nvPr/>
        </p:nvSpPr>
        <p:spPr>
          <a:xfrm>
            <a:off x="4738396" y="2336513"/>
            <a:ext cx="661500" cy="21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3400" y="2199750"/>
            <a:ext cx="1258636" cy="56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8"/>
          <p:cNvSpPr txBox="1"/>
          <p:nvPr/>
        </p:nvSpPr>
        <p:spPr>
          <a:xfrm>
            <a:off x="5827688" y="2199750"/>
            <a:ext cx="27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4" name="Google Shape;14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85513" y="3443175"/>
            <a:ext cx="2102644" cy="32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8"/>
          <p:cNvSpPr txBox="1"/>
          <p:nvPr/>
        </p:nvSpPr>
        <p:spPr>
          <a:xfrm>
            <a:off x="1670000" y="3014825"/>
            <a:ext cx="18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8"/>
          <p:cNvSpPr/>
          <p:nvPr/>
        </p:nvSpPr>
        <p:spPr>
          <a:xfrm>
            <a:off x="4698696" y="3498275"/>
            <a:ext cx="661500" cy="21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3700" y="3319000"/>
            <a:ext cx="1258636" cy="56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8"/>
          <p:cNvSpPr txBox="1"/>
          <p:nvPr/>
        </p:nvSpPr>
        <p:spPr>
          <a:xfrm>
            <a:off x="5787988" y="3303200"/>
            <a:ext cx="27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8"/>
          <p:cNvSpPr txBox="1"/>
          <p:nvPr>
            <p:ph idx="1" type="body"/>
          </p:nvPr>
        </p:nvSpPr>
        <p:spPr>
          <a:xfrm>
            <a:off x="727650" y="3875488"/>
            <a:ext cx="7688700" cy="4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/>
              <a:t>Também podemos declarar usando parênteses, isso já podia ser feito com variáveis normais.</a:t>
            </a:r>
            <a:endParaRPr sz="1400"/>
          </a:p>
        </p:txBody>
      </p:sp>
      <p:sp>
        <p:nvSpPr>
          <p:cNvPr id="150" name="Google Shape;150;p18"/>
          <p:cNvSpPr txBox="1"/>
          <p:nvPr/>
        </p:nvSpPr>
        <p:spPr>
          <a:xfrm>
            <a:off x="1670000" y="4109700"/>
            <a:ext cx="18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8"/>
          <p:cNvSpPr/>
          <p:nvPr/>
        </p:nvSpPr>
        <p:spPr>
          <a:xfrm>
            <a:off x="4698696" y="4620125"/>
            <a:ext cx="661500" cy="21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81775" y="4546628"/>
            <a:ext cx="1787553" cy="32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3700" y="4422438"/>
            <a:ext cx="1258636" cy="56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8"/>
          <p:cNvSpPr txBox="1"/>
          <p:nvPr/>
        </p:nvSpPr>
        <p:spPr>
          <a:xfrm>
            <a:off x="5787988" y="4406638"/>
            <a:ext cx="27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/>
          <p:nvPr>
            <p:ph type="title"/>
          </p:nvPr>
        </p:nvSpPr>
        <p:spPr>
          <a:xfrm>
            <a:off x="729450" y="699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Strings</a:t>
            </a:r>
            <a:endParaRPr/>
          </a:p>
        </p:txBody>
      </p:sp>
      <p:sp>
        <p:nvSpPr>
          <p:cNvPr id="161" name="Google Shape;161;p19"/>
          <p:cNvSpPr txBox="1"/>
          <p:nvPr>
            <p:ph idx="1" type="body"/>
          </p:nvPr>
        </p:nvSpPr>
        <p:spPr>
          <a:xfrm>
            <a:off x="727650" y="1393100"/>
            <a:ext cx="7688700" cy="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400"/>
              <a:t>Atribuição: </a:t>
            </a:r>
            <a:r>
              <a:rPr lang="pt-BR" sz="1400"/>
              <a:t>Se tentarmos atribuir valor a uma posição já criada, a posição terá seu valor substituído.</a:t>
            </a:r>
            <a:endParaRPr sz="1400"/>
          </a:p>
        </p:txBody>
      </p:sp>
      <p:pic>
        <p:nvPicPr>
          <p:cNvPr id="162" name="Google Shape;16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2388" y="2112526"/>
            <a:ext cx="1561475" cy="1133548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9"/>
          <p:cNvSpPr txBox="1"/>
          <p:nvPr/>
        </p:nvSpPr>
        <p:spPr>
          <a:xfrm>
            <a:off x="1795913" y="1796938"/>
            <a:ext cx="18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1825" y="2483612"/>
            <a:ext cx="818125" cy="35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9"/>
          <p:cNvSpPr/>
          <p:nvPr/>
        </p:nvSpPr>
        <p:spPr>
          <a:xfrm>
            <a:off x="4803421" y="2553775"/>
            <a:ext cx="661500" cy="21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5533688" y="2144438"/>
            <a:ext cx="18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/>
              <a:t>Saída: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8" name="Google Shape;168;p19"/>
          <p:cNvSpPr txBox="1"/>
          <p:nvPr>
            <p:ph idx="1" type="body"/>
          </p:nvPr>
        </p:nvSpPr>
        <p:spPr>
          <a:xfrm>
            <a:off x="729450" y="3453950"/>
            <a:ext cx="7688700" cy="4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/>
              <a:t>Se</a:t>
            </a:r>
            <a:r>
              <a:rPr b="1" lang="pt-BR" sz="1400"/>
              <a:t> </a:t>
            </a:r>
            <a:r>
              <a:rPr lang="pt-BR" sz="1400"/>
              <a:t>atribuirmos valor a uma string que já tenha algo, substituiremos toda a string.</a:t>
            </a:r>
            <a:endParaRPr sz="1400"/>
          </a:p>
        </p:txBody>
      </p:sp>
      <p:sp>
        <p:nvSpPr>
          <p:cNvPr id="169" name="Google Shape;169;p19"/>
          <p:cNvSpPr/>
          <p:nvPr/>
        </p:nvSpPr>
        <p:spPr>
          <a:xfrm>
            <a:off x="4629721" y="4285375"/>
            <a:ext cx="661500" cy="21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9"/>
          <p:cNvSpPr txBox="1"/>
          <p:nvPr/>
        </p:nvSpPr>
        <p:spPr>
          <a:xfrm>
            <a:off x="1795938" y="3740450"/>
            <a:ext cx="18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68102" y="4068850"/>
            <a:ext cx="1470067" cy="6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95263" y="4221475"/>
            <a:ext cx="743875" cy="3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9"/>
          <p:cNvSpPr txBox="1"/>
          <p:nvPr/>
        </p:nvSpPr>
        <p:spPr>
          <a:xfrm>
            <a:off x="5360000" y="3894800"/>
            <a:ext cx="18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/>
              <a:t>Saída: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729450" y="699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Strings</a:t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729438" y="1465675"/>
            <a:ext cx="7688700" cy="4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400"/>
              <a:t>Concatenação:</a:t>
            </a:r>
            <a:r>
              <a:rPr b="1" lang="pt-BR" sz="1400"/>
              <a:t> </a:t>
            </a:r>
            <a:r>
              <a:rPr lang="pt-BR" sz="1400"/>
              <a:t>Podemos juntar duas strings na ordem em que foram concatenadas.</a:t>
            </a:r>
            <a:endParaRPr sz="1400"/>
          </a:p>
        </p:txBody>
      </p:sp>
      <p:sp>
        <p:nvSpPr>
          <p:cNvPr id="180" name="Google Shape;180;p20"/>
          <p:cNvSpPr txBox="1"/>
          <p:nvPr/>
        </p:nvSpPr>
        <p:spPr>
          <a:xfrm>
            <a:off x="1618575" y="1829175"/>
            <a:ext cx="18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0"/>
          <p:cNvSpPr/>
          <p:nvPr/>
        </p:nvSpPr>
        <p:spPr>
          <a:xfrm>
            <a:off x="4626084" y="2271613"/>
            <a:ext cx="661500" cy="21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0"/>
          <p:cNvSpPr txBox="1"/>
          <p:nvPr/>
        </p:nvSpPr>
        <p:spPr>
          <a:xfrm>
            <a:off x="5356338" y="1829175"/>
            <a:ext cx="18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/>
              <a:t>Saída: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8088" y="2165475"/>
            <a:ext cx="1295400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5200" y="2207713"/>
            <a:ext cx="1156743" cy="3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0"/>
          <p:cNvSpPr txBox="1"/>
          <p:nvPr>
            <p:ph idx="1" type="body"/>
          </p:nvPr>
        </p:nvSpPr>
        <p:spPr>
          <a:xfrm>
            <a:off x="729450" y="2952538"/>
            <a:ext cx="7688700" cy="6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400"/>
              <a:t>Comparação: </a:t>
            </a:r>
            <a:r>
              <a:rPr lang="pt-BR" sz="1400"/>
              <a:t>Podemos comparar strings sem ter que fazer elemento a elemento usando um laço.</a:t>
            </a:r>
            <a:endParaRPr sz="1400"/>
          </a:p>
        </p:txBody>
      </p:sp>
      <p:sp>
        <p:nvSpPr>
          <p:cNvPr id="186" name="Google Shape;186;p20"/>
          <p:cNvSpPr txBox="1"/>
          <p:nvPr/>
        </p:nvSpPr>
        <p:spPr>
          <a:xfrm>
            <a:off x="1618550" y="3480750"/>
            <a:ext cx="18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5615" y="3824775"/>
            <a:ext cx="4040250" cy="4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0"/>
          <p:cNvSpPr/>
          <p:nvPr/>
        </p:nvSpPr>
        <p:spPr>
          <a:xfrm>
            <a:off x="4626059" y="3960238"/>
            <a:ext cx="661500" cy="21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0"/>
          <p:cNvSpPr txBox="1"/>
          <p:nvPr/>
        </p:nvSpPr>
        <p:spPr>
          <a:xfrm>
            <a:off x="5356350" y="3480750"/>
            <a:ext cx="18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/>
              <a:t>Saída: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85188" y="3882900"/>
            <a:ext cx="1156725" cy="316911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/>
          <p:nvPr>
            <p:ph type="title"/>
          </p:nvPr>
        </p:nvSpPr>
        <p:spPr>
          <a:xfrm>
            <a:off x="729450" y="699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Strings</a:t>
            </a:r>
            <a:endParaRPr/>
          </a:p>
        </p:txBody>
      </p:sp>
      <p:sp>
        <p:nvSpPr>
          <p:cNvPr id="197" name="Google Shape;197;p21"/>
          <p:cNvSpPr txBox="1"/>
          <p:nvPr>
            <p:ph idx="1" type="body"/>
          </p:nvPr>
        </p:nvSpPr>
        <p:spPr>
          <a:xfrm>
            <a:off x="727650" y="1393100"/>
            <a:ext cx="7688700" cy="6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400"/>
              <a:t>Entrando com valores: </a:t>
            </a:r>
            <a:r>
              <a:rPr lang="pt-BR" sz="1400"/>
              <a:t>Ao usar o comando cin na string, a string é computada até encontrar espaço em branco ou quebra de linha. No exemplo abaixo apenas “duas” foi guardada na string.</a:t>
            </a:r>
            <a:endParaRPr sz="1400"/>
          </a:p>
        </p:txBody>
      </p:sp>
      <p:sp>
        <p:nvSpPr>
          <p:cNvPr id="198" name="Google Shape;198;p21"/>
          <p:cNvSpPr txBox="1"/>
          <p:nvPr>
            <p:ph idx="1" type="body"/>
          </p:nvPr>
        </p:nvSpPr>
        <p:spPr>
          <a:xfrm>
            <a:off x="653125" y="3076200"/>
            <a:ext cx="76887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400"/>
              <a:t>Comando getline: </a:t>
            </a:r>
            <a:r>
              <a:rPr lang="pt-BR" sz="1400"/>
              <a:t>Guarda um texto em uma string até encontrar uma quebra de linha. Sintaxe: getline(comando de entrada, nome_da_string);</a:t>
            </a:r>
            <a:endParaRPr sz="1400"/>
          </a:p>
        </p:txBody>
      </p:sp>
      <p:pic>
        <p:nvPicPr>
          <p:cNvPr id="199" name="Google Shape;1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7275" y="2296138"/>
            <a:ext cx="800100" cy="5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1"/>
          <p:cNvSpPr txBox="1"/>
          <p:nvPr/>
        </p:nvSpPr>
        <p:spPr>
          <a:xfrm>
            <a:off x="1300125" y="1937375"/>
            <a:ext cx="18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1"/>
          <p:cNvSpPr/>
          <p:nvPr/>
        </p:nvSpPr>
        <p:spPr>
          <a:xfrm>
            <a:off x="2821296" y="2466613"/>
            <a:ext cx="661500" cy="21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1"/>
          <p:cNvSpPr txBox="1"/>
          <p:nvPr/>
        </p:nvSpPr>
        <p:spPr>
          <a:xfrm>
            <a:off x="3590275" y="1937375"/>
            <a:ext cx="18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/>
              <a:t>Entrada: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6713" y="2421113"/>
            <a:ext cx="1601525" cy="3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1"/>
          <p:cNvSpPr/>
          <p:nvPr/>
        </p:nvSpPr>
        <p:spPr>
          <a:xfrm>
            <a:off x="5619521" y="2442988"/>
            <a:ext cx="661500" cy="21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1"/>
          <p:cNvSpPr txBox="1"/>
          <p:nvPr/>
        </p:nvSpPr>
        <p:spPr>
          <a:xfrm>
            <a:off x="6173650" y="1937375"/>
            <a:ext cx="18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/>
              <a:t>Saída: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02325" y="2378663"/>
            <a:ext cx="957059" cy="386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87375" y="4048250"/>
            <a:ext cx="1314450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1"/>
          <p:cNvSpPr txBox="1"/>
          <p:nvPr/>
        </p:nvSpPr>
        <p:spPr>
          <a:xfrm>
            <a:off x="1337400" y="3685325"/>
            <a:ext cx="18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1"/>
          <p:cNvSpPr/>
          <p:nvPr/>
        </p:nvSpPr>
        <p:spPr>
          <a:xfrm>
            <a:off x="2997246" y="4206425"/>
            <a:ext cx="661500" cy="21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1"/>
          <p:cNvSpPr txBox="1"/>
          <p:nvPr/>
        </p:nvSpPr>
        <p:spPr>
          <a:xfrm>
            <a:off x="3627550" y="3685325"/>
            <a:ext cx="18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/>
              <a:t>Entrada: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54177" y="4160950"/>
            <a:ext cx="1561152" cy="3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1"/>
          <p:cNvSpPr/>
          <p:nvPr/>
        </p:nvSpPr>
        <p:spPr>
          <a:xfrm>
            <a:off x="5495684" y="4181988"/>
            <a:ext cx="661500" cy="21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1"/>
          <p:cNvSpPr txBox="1"/>
          <p:nvPr/>
        </p:nvSpPr>
        <p:spPr>
          <a:xfrm>
            <a:off x="6210925" y="3685325"/>
            <a:ext cx="18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/>
              <a:t>Saída: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37552" y="4160950"/>
            <a:ext cx="1561152" cy="3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