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492A7A-051D-4208-8BED-D5CB58FBCB7F}">
  <a:tblStyle styleId="{DF492A7A-051D-4208-8BED-D5CB58FBCB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df295702c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df295702c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df295702c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df295702c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df0557da3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df0557da3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df295702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df295702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df295702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df295702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df295702c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df295702c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df295702c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df295702c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df295702c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df295702c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df295702c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df295702c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df295702c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df295702c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neps.academy/br/exercise/261"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neps.academy/br/exercise/261" TargetMode="External"/><Relationship Id="rId4" Type="http://schemas.openxmlformats.org/officeDocument/2006/relationships/hyperlink" Target="https://neps.academy/br/submission/65426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t.khanacademy.org/computing/computer-science/algorithms/binary-search/a/running-time-of-binary-search"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neps.academy/br/exercise/261"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neps.academy/br/exercise/26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neps.academy/br/exercise/261" TargetMode="External"/><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Técnicas de programação</a:t>
            </a:r>
            <a:endParaRPr/>
          </a:p>
        </p:txBody>
      </p:sp>
      <p:sp>
        <p:nvSpPr>
          <p:cNvPr id="87" name="Google Shape;87;p13"/>
          <p:cNvSpPr/>
          <p:nvPr/>
        </p:nvSpPr>
        <p:spPr>
          <a:xfrm>
            <a:off x="700525" y="3161950"/>
            <a:ext cx="4018200" cy="955800"/>
          </a:xfrm>
          <a:prstGeom prst="roundRect">
            <a:avLst>
              <a:gd fmla="val 16667" name="adj"/>
            </a:avLst>
          </a:prstGeom>
          <a:solidFill>
            <a:srgbClr val="D0E0E3"/>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txBox="1"/>
          <p:nvPr/>
        </p:nvSpPr>
        <p:spPr>
          <a:xfrm>
            <a:off x="729625" y="3172900"/>
            <a:ext cx="4086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5000">
                <a:solidFill>
                  <a:srgbClr val="1A9988"/>
                </a:solidFill>
                <a:latin typeface="Lato"/>
                <a:ea typeface="Lato"/>
                <a:cs typeface="Lato"/>
                <a:sym typeface="Lato"/>
              </a:rPr>
              <a:t>Busca binária</a:t>
            </a:r>
            <a:endParaRPr b="1" sz="5000">
              <a:solidFill>
                <a:srgbClr val="1A9988"/>
              </a:solidFill>
              <a:latin typeface="Lato"/>
              <a:ea typeface="Lato"/>
              <a:cs typeface="Lato"/>
              <a:sym typeface="Lato"/>
            </a:endParaRPr>
          </a:p>
        </p:txBody>
      </p:sp>
      <p:sp>
        <p:nvSpPr>
          <p:cNvPr id="89" name="Google Shape;89;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699700" y="655225"/>
            <a:ext cx="3801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Problema </a:t>
            </a:r>
            <a:r>
              <a:rPr lang="pt-BR" u="sng">
                <a:solidFill>
                  <a:schemeClr val="hlink"/>
                </a:solidFill>
                <a:hlinkClick r:id="rId3"/>
              </a:rPr>
              <a:t>Ogros</a:t>
            </a:r>
            <a:endParaRPr/>
          </a:p>
        </p:txBody>
      </p:sp>
      <p:pic>
        <p:nvPicPr>
          <p:cNvPr id="202" name="Google Shape;202;p22"/>
          <p:cNvPicPr preferRelativeResize="0"/>
          <p:nvPr/>
        </p:nvPicPr>
        <p:blipFill>
          <a:blip r:embed="rId4">
            <a:alphaModFix/>
          </a:blip>
          <a:stretch>
            <a:fillRect/>
          </a:stretch>
        </p:blipFill>
        <p:spPr>
          <a:xfrm>
            <a:off x="1395413" y="1320475"/>
            <a:ext cx="6353175" cy="3286125"/>
          </a:xfrm>
          <a:prstGeom prst="rect">
            <a:avLst/>
          </a:prstGeom>
          <a:noFill/>
          <a:ln>
            <a:noFill/>
          </a:ln>
        </p:spPr>
      </p:pic>
      <p:sp>
        <p:nvSpPr>
          <p:cNvPr id="203" name="Google Shape;203;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699700" y="655225"/>
            <a:ext cx="3801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Problema </a:t>
            </a:r>
            <a:r>
              <a:rPr lang="pt-BR" u="sng">
                <a:solidFill>
                  <a:schemeClr val="hlink"/>
                </a:solidFill>
                <a:hlinkClick r:id="rId3"/>
              </a:rPr>
              <a:t>Ogros</a:t>
            </a:r>
            <a:endParaRPr/>
          </a:p>
        </p:txBody>
      </p:sp>
      <p:sp>
        <p:nvSpPr>
          <p:cNvPr id="209" name="Google Shape;209;p23"/>
          <p:cNvSpPr txBox="1"/>
          <p:nvPr>
            <p:ph type="title"/>
          </p:nvPr>
        </p:nvSpPr>
        <p:spPr>
          <a:xfrm>
            <a:off x="699700" y="1329450"/>
            <a:ext cx="479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Considerações da resolução</a:t>
            </a:r>
            <a:endParaRPr/>
          </a:p>
        </p:txBody>
      </p:sp>
      <p:sp>
        <p:nvSpPr>
          <p:cNvPr id="210" name="Google Shape;210;p23"/>
          <p:cNvSpPr txBox="1"/>
          <p:nvPr>
            <p:ph idx="1" type="body"/>
          </p:nvPr>
        </p:nvSpPr>
        <p:spPr>
          <a:xfrm>
            <a:off x="729450" y="1906702"/>
            <a:ext cx="7688700" cy="2811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t-BR"/>
              <a:t>Resolveu bem o problema.</a:t>
            </a:r>
            <a:endParaRPr/>
          </a:p>
          <a:p>
            <a:pPr indent="-311150" lvl="0" marL="457200" rtl="0" algn="just">
              <a:spcBef>
                <a:spcPts val="0"/>
              </a:spcBef>
              <a:spcAft>
                <a:spcPts val="0"/>
              </a:spcAft>
              <a:buSzPts val="1300"/>
              <a:buChar char="●"/>
            </a:pPr>
            <a:r>
              <a:rPr lang="pt-BR"/>
              <a:t>Devemos reparar que na função de encontrar, que realiza a busca binária,  ela realiza a média do fim e do início para verificar a posição, se o valor resultante for quebrado, será arredondado para baixo, dessa maneira, a posição fim nunca será verificada da maneira como foi implementada. Mas, para contornar isso, é passado o tamanho do vector, que é o elemento final+1, pois começa a contar do 0, e quando ocorre a atualização do Fim pela posição, a posição já foi verificada, então o problema é resolvido corretamente.</a:t>
            </a:r>
            <a:endParaRPr/>
          </a:p>
          <a:p>
            <a:pPr indent="-311150" lvl="0" marL="457200" marR="0" rtl="0" algn="l">
              <a:lnSpc>
                <a:spcPct val="115000"/>
              </a:lnSpc>
              <a:spcBef>
                <a:spcPts val="0"/>
              </a:spcBef>
              <a:spcAft>
                <a:spcPts val="0"/>
              </a:spcAft>
              <a:buSzPts val="1300"/>
              <a:buChar char="●"/>
            </a:pPr>
            <a:r>
              <a:rPr lang="pt-BR"/>
              <a:t>Sua complexidade foi</a:t>
            </a:r>
            <a:r>
              <a:rPr lang="pt-BR"/>
              <a:t> :	</a:t>
            </a:r>
            <a:r>
              <a:rPr lang="pt-BR">
                <a:uFill>
                  <a:noFill/>
                </a:uFill>
                <a:hlinkClick r:id="rId4"/>
              </a:rPr>
              <a:t>T: O(N + MlogN)	S: O(N)</a:t>
            </a:r>
            <a:endParaRPr/>
          </a:p>
          <a:p>
            <a:pPr indent="-311150" lvl="0" marL="457200" marR="0" rtl="0" algn="l">
              <a:lnSpc>
                <a:spcPct val="115000"/>
              </a:lnSpc>
              <a:spcBef>
                <a:spcPts val="0"/>
              </a:spcBef>
              <a:spcAft>
                <a:spcPts val="0"/>
              </a:spcAft>
              <a:buSzPts val="1300"/>
              <a:buChar char="●"/>
            </a:pPr>
            <a:r>
              <a:rPr lang="pt-BR"/>
              <a:t>A resolução apresentada só foi possível ao perceber a monotonicidade da busca nas faixas, que nos permitiu usar a busca binária e diminuir a complexidade da busca.</a:t>
            </a:r>
            <a:endParaRPr/>
          </a:p>
        </p:txBody>
      </p:sp>
      <p:sp>
        <p:nvSpPr>
          <p:cNvPr id="211" name="Google Shape;211;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Abrindo ideias</a:t>
            </a:r>
            <a:endParaRPr/>
          </a:p>
        </p:txBody>
      </p:sp>
      <p:sp>
        <p:nvSpPr>
          <p:cNvPr id="95" name="Google Shape;95;p14"/>
          <p:cNvSpPr txBox="1"/>
          <p:nvPr>
            <p:ph idx="1" type="body"/>
          </p:nvPr>
        </p:nvSpPr>
        <p:spPr>
          <a:xfrm>
            <a:off x="729450" y="1966363"/>
            <a:ext cx="7688700" cy="1315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t-BR"/>
              <a:t>	Imagine a seguinte situação, estou pensando num número de 0 a 15, vocês não sabem qual é, digamos que seja 8, quando vocês testarem testarem um </a:t>
            </a:r>
            <a:r>
              <a:rPr lang="pt-BR"/>
              <a:t>número</a:t>
            </a:r>
            <a:r>
              <a:rPr lang="pt-BR"/>
              <a:t> direi se está certo, ou se é maior ou menor. </a:t>
            </a:r>
            <a:endParaRPr/>
          </a:p>
          <a:p>
            <a:pPr indent="457200" lvl="0" marL="457200" rtl="0" algn="just">
              <a:spcBef>
                <a:spcPts val="1200"/>
              </a:spcBef>
              <a:spcAft>
                <a:spcPts val="1200"/>
              </a:spcAft>
              <a:buNone/>
            </a:pPr>
            <a:r>
              <a:rPr lang="pt-BR"/>
              <a:t>Que estratégias poderiam ser adotadas para encontrar o número? </a:t>
            </a:r>
            <a:endParaRPr/>
          </a:p>
        </p:txBody>
      </p:sp>
      <p:sp>
        <p:nvSpPr>
          <p:cNvPr id="96" name="Google Shape;96;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graphicFrame>
        <p:nvGraphicFramePr>
          <p:cNvPr id="97" name="Google Shape;97;p14"/>
          <p:cNvGraphicFramePr/>
          <p:nvPr/>
        </p:nvGraphicFramePr>
        <p:xfrm>
          <a:off x="1879050" y="3558500"/>
          <a:ext cx="3000000" cy="3000000"/>
        </p:xfrm>
        <a:graphic>
          <a:graphicData uri="http://schemas.openxmlformats.org/drawingml/2006/table">
            <a:tbl>
              <a:tblPr>
                <a:noFill/>
                <a:tableStyleId>{DF492A7A-051D-4208-8BED-D5CB58FBCB7F}</a:tableStyleId>
              </a:tblPr>
              <a:tblGrid>
                <a:gridCol w="388450"/>
              </a:tblGrid>
              <a:tr h="396200">
                <a:tc>
                  <a:txBody>
                    <a:bodyPr/>
                    <a:lstStyle/>
                    <a:p>
                      <a:pPr indent="0" lvl="0" marL="0" rtl="0" algn="l">
                        <a:spcBef>
                          <a:spcPts val="0"/>
                        </a:spcBef>
                        <a:spcAft>
                          <a:spcPts val="0"/>
                        </a:spcAft>
                        <a:buNone/>
                      </a:pPr>
                      <a:r>
                        <a:rPr lang="pt-BR"/>
                        <a:t>0</a:t>
                      </a:r>
                      <a:endParaRPr/>
                    </a:p>
                  </a:txBody>
                  <a:tcPr marT="91425" marB="91425" marR="91425" marL="91425"/>
                </a:tc>
              </a:tr>
            </a:tbl>
          </a:graphicData>
        </a:graphic>
      </p:graphicFrame>
      <p:graphicFrame>
        <p:nvGraphicFramePr>
          <p:cNvPr id="98" name="Google Shape;98;p14"/>
          <p:cNvGraphicFramePr/>
          <p:nvPr/>
        </p:nvGraphicFramePr>
        <p:xfrm>
          <a:off x="2508550" y="3281575"/>
          <a:ext cx="3000000" cy="3000000"/>
        </p:xfrm>
        <a:graphic>
          <a:graphicData uri="http://schemas.openxmlformats.org/drawingml/2006/table">
            <a:tbl>
              <a:tblPr>
                <a:noFill/>
                <a:tableStyleId>{DF492A7A-051D-4208-8BED-D5CB58FBCB7F}</a:tableStyleId>
              </a:tblPr>
              <a:tblGrid>
                <a:gridCol w="388450"/>
              </a:tblGrid>
              <a:tr h="396200">
                <a:tc>
                  <a:txBody>
                    <a:bodyPr/>
                    <a:lstStyle/>
                    <a:p>
                      <a:pPr indent="0" lvl="0" marL="0" rtl="0" algn="l">
                        <a:spcBef>
                          <a:spcPts val="0"/>
                        </a:spcBef>
                        <a:spcAft>
                          <a:spcPts val="0"/>
                        </a:spcAft>
                        <a:buNone/>
                      </a:pPr>
                      <a:r>
                        <a:rPr lang="pt-BR"/>
                        <a:t>5</a:t>
                      </a:r>
                      <a:endParaRPr/>
                    </a:p>
                  </a:txBody>
                  <a:tcPr marT="91425" marB="91425" marR="91425" marL="91425"/>
                </a:tc>
              </a:tr>
            </a:tbl>
          </a:graphicData>
        </a:graphic>
      </p:graphicFrame>
      <p:graphicFrame>
        <p:nvGraphicFramePr>
          <p:cNvPr id="99" name="Google Shape;99;p14"/>
          <p:cNvGraphicFramePr/>
          <p:nvPr/>
        </p:nvGraphicFramePr>
        <p:xfrm>
          <a:off x="2347850" y="4019850"/>
          <a:ext cx="3000000" cy="3000000"/>
        </p:xfrm>
        <a:graphic>
          <a:graphicData uri="http://schemas.openxmlformats.org/drawingml/2006/table">
            <a:tbl>
              <a:tblPr>
                <a:noFill/>
                <a:tableStyleId>{DF492A7A-051D-4208-8BED-D5CB58FBCB7F}</a:tableStyleId>
              </a:tblPr>
              <a:tblGrid>
                <a:gridCol w="388450"/>
              </a:tblGrid>
              <a:tr h="396200">
                <a:tc>
                  <a:txBody>
                    <a:bodyPr/>
                    <a:lstStyle/>
                    <a:p>
                      <a:pPr indent="0" lvl="0" marL="0" rtl="0" algn="l">
                        <a:spcBef>
                          <a:spcPts val="0"/>
                        </a:spcBef>
                        <a:spcAft>
                          <a:spcPts val="0"/>
                        </a:spcAft>
                        <a:buNone/>
                      </a:pPr>
                      <a:r>
                        <a:rPr lang="pt-BR"/>
                        <a:t>15</a:t>
                      </a:r>
                      <a:endParaRPr/>
                    </a:p>
                  </a:txBody>
                  <a:tcPr marT="91425" marB="91425" marR="91425" marL="91425"/>
                </a:tc>
              </a:tr>
            </a:tbl>
          </a:graphicData>
        </a:graphic>
      </p:graphicFrame>
      <p:graphicFrame>
        <p:nvGraphicFramePr>
          <p:cNvPr id="100" name="Google Shape;100;p14"/>
          <p:cNvGraphicFramePr/>
          <p:nvPr/>
        </p:nvGraphicFramePr>
        <p:xfrm>
          <a:off x="3081700" y="3859175"/>
          <a:ext cx="3000000" cy="3000000"/>
        </p:xfrm>
        <a:graphic>
          <a:graphicData uri="http://schemas.openxmlformats.org/drawingml/2006/table">
            <a:tbl>
              <a:tblPr>
                <a:noFill/>
                <a:tableStyleId>{DF492A7A-051D-4208-8BED-D5CB58FBCB7F}</a:tableStyleId>
              </a:tblPr>
              <a:tblGrid>
                <a:gridCol w="388450"/>
              </a:tblGrid>
              <a:tr h="396200">
                <a:tc>
                  <a:txBody>
                    <a:bodyPr/>
                    <a:lstStyle/>
                    <a:p>
                      <a:pPr indent="0" lvl="0" marL="0" rtl="0" algn="l">
                        <a:spcBef>
                          <a:spcPts val="0"/>
                        </a:spcBef>
                        <a:spcAft>
                          <a:spcPts val="0"/>
                        </a:spcAft>
                        <a:buNone/>
                      </a:pPr>
                      <a:r>
                        <a:rPr lang="pt-BR"/>
                        <a:t>2</a:t>
                      </a:r>
                      <a:endParaRPr/>
                    </a:p>
                  </a:txBody>
                  <a:tcPr marT="91425" marB="91425" marR="91425" marL="91425"/>
                </a:tc>
              </a:tr>
            </a:tbl>
          </a:graphicData>
        </a:graphic>
      </p:graphicFrame>
      <p:graphicFrame>
        <p:nvGraphicFramePr>
          <p:cNvPr id="101" name="Google Shape;101;p14"/>
          <p:cNvGraphicFramePr/>
          <p:nvPr/>
        </p:nvGraphicFramePr>
        <p:xfrm>
          <a:off x="3629150" y="3325750"/>
          <a:ext cx="3000000" cy="3000000"/>
        </p:xfrm>
        <a:graphic>
          <a:graphicData uri="http://schemas.openxmlformats.org/drawingml/2006/table">
            <a:tbl>
              <a:tblPr>
                <a:noFill/>
                <a:tableStyleId>{DF492A7A-051D-4208-8BED-D5CB58FBCB7F}</a:tableStyleId>
              </a:tblPr>
              <a:tblGrid>
                <a:gridCol w="388450"/>
              </a:tblGrid>
              <a:tr h="396200">
                <a:tc>
                  <a:txBody>
                    <a:bodyPr/>
                    <a:lstStyle/>
                    <a:p>
                      <a:pPr indent="0" lvl="0" marL="0" rtl="0" algn="l">
                        <a:spcBef>
                          <a:spcPts val="0"/>
                        </a:spcBef>
                        <a:spcAft>
                          <a:spcPts val="0"/>
                        </a:spcAft>
                        <a:buNone/>
                      </a:pPr>
                      <a:r>
                        <a:rPr lang="pt-BR"/>
                        <a:t>3</a:t>
                      </a:r>
                      <a:endParaRPr/>
                    </a:p>
                  </a:txBody>
                  <a:tcPr marT="91425" marB="91425" marR="91425" marL="91425"/>
                </a:tc>
              </a:tr>
            </a:tbl>
          </a:graphicData>
        </a:graphic>
      </p:graphicFrame>
      <p:graphicFrame>
        <p:nvGraphicFramePr>
          <p:cNvPr id="102" name="Google Shape;102;p14"/>
          <p:cNvGraphicFramePr/>
          <p:nvPr/>
        </p:nvGraphicFramePr>
        <p:xfrm>
          <a:off x="2842300" y="4416050"/>
          <a:ext cx="3000000" cy="3000000"/>
        </p:xfrm>
        <a:graphic>
          <a:graphicData uri="http://schemas.openxmlformats.org/drawingml/2006/table">
            <a:tbl>
              <a:tblPr>
                <a:noFill/>
                <a:tableStyleId>{DF492A7A-051D-4208-8BED-D5CB58FBCB7F}</a:tableStyleId>
              </a:tblPr>
              <a:tblGrid>
                <a:gridCol w="388450"/>
              </a:tblGrid>
              <a:tr h="396200">
                <a:tc>
                  <a:txBody>
                    <a:bodyPr/>
                    <a:lstStyle/>
                    <a:p>
                      <a:pPr indent="0" lvl="0" marL="0" rtl="0" algn="l">
                        <a:spcBef>
                          <a:spcPts val="0"/>
                        </a:spcBef>
                        <a:spcAft>
                          <a:spcPts val="0"/>
                        </a:spcAft>
                        <a:buNone/>
                      </a:pPr>
                      <a:r>
                        <a:rPr lang="pt-BR"/>
                        <a:t>7</a:t>
                      </a:r>
                      <a:endParaRPr/>
                    </a:p>
                  </a:txBody>
                  <a:tcPr marT="91425" marB="91425" marR="91425" marL="91425"/>
                </a:tc>
              </a:tr>
            </a:tbl>
          </a:graphicData>
        </a:graphic>
      </p:graphicFrame>
      <p:graphicFrame>
        <p:nvGraphicFramePr>
          <p:cNvPr id="103" name="Google Shape;103;p14"/>
          <p:cNvGraphicFramePr/>
          <p:nvPr/>
        </p:nvGraphicFramePr>
        <p:xfrm>
          <a:off x="3717800" y="4167275"/>
          <a:ext cx="3000000" cy="3000000"/>
        </p:xfrm>
        <a:graphic>
          <a:graphicData uri="http://schemas.openxmlformats.org/drawingml/2006/table">
            <a:tbl>
              <a:tblPr>
                <a:noFill/>
                <a:tableStyleId>{DF492A7A-051D-4208-8BED-D5CB58FBCB7F}</a:tableStyleId>
              </a:tblPr>
              <a:tblGrid>
                <a:gridCol w="388450"/>
              </a:tblGrid>
              <a:tr h="396200">
                <a:tc>
                  <a:txBody>
                    <a:bodyPr/>
                    <a:lstStyle/>
                    <a:p>
                      <a:pPr indent="0" lvl="0" marL="0" rtl="0" algn="l">
                        <a:spcBef>
                          <a:spcPts val="0"/>
                        </a:spcBef>
                        <a:spcAft>
                          <a:spcPts val="0"/>
                        </a:spcAft>
                        <a:buNone/>
                      </a:pPr>
                      <a:r>
                        <a:rPr lang="pt-BR"/>
                        <a:t>6</a:t>
                      </a:r>
                      <a:endParaRPr/>
                    </a:p>
                  </a:txBody>
                  <a:tcPr marT="91425" marB="91425" marR="91425" marL="91425"/>
                </a:tc>
              </a:tr>
            </a:tbl>
          </a:graphicData>
        </a:graphic>
      </p:graphicFrame>
      <p:graphicFrame>
        <p:nvGraphicFramePr>
          <p:cNvPr id="104" name="Google Shape;104;p14"/>
          <p:cNvGraphicFramePr/>
          <p:nvPr/>
        </p:nvGraphicFramePr>
        <p:xfrm>
          <a:off x="4324900" y="3462975"/>
          <a:ext cx="3000000" cy="3000000"/>
        </p:xfrm>
        <a:graphic>
          <a:graphicData uri="http://schemas.openxmlformats.org/drawingml/2006/table">
            <a:tbl>
              <a:tblPr>
                <a:noFill/>
                <a:tableStyleId>{DF492A7A-051D-4208-8BED-D5CB58FBCB7F}</a:tableStyleId>
              </a:tblPr>
              <a:tblGrid>
                <a:gridCol w="388450"/>
              </a:tblGrid>
              <a:tr h="396200">
                <a:tc>
                  <a:txBody>
                    <a:bodyPr/>
                    <a:lstStyle/>
                    <a:p>
                      <a:pPr indent="0" lvl="0" marL="0" rtl="0" algn="l">
                        <a:spcBef>
                          <a:spcPts val="0"/>
                        </a:spcBef>
                        <a:spcAft>
                          <a:spcPts val="0"/>
                        </a:spcAft>
                        <a:buNone/>
                      </a:pPr>
                      <a:r>
                        <a:rPr lang="pt-BR"/>
                        <a:t>8</a:t>
                      </a:r>
                      <a:endParaRPr/>
                    </a:p>
                  </a:txBody>
                  <a:tcPr marT="91425" marB="91425" marR="91425" marL="91425"/>
                </a:tc>
              </a:tr>
            </a:tbl>
          </a:graphicData>
        </a:graphic>
      </p:graphicFrame>
      <p:graphicFrame>
        <p:nvGraphicFramePr>
          <p:cNvPr id="105" name="Google Shape;105;p14"/>
          <p:cNvGraphicFramePr/>
          <p:nvPr/>
        </p:nvGraphicFramePr>
        <p:xfrm>
          <a:off x="4276025" y="4293175"/>
          <a:ext cx="3000000" cy="3000000"/>
        </p:xfrm>
        <a:graphic>
          <a:graphicData uri="http://schemas.openxmlformats.org/drawingml/2006/table">
            <a:tbl>
              <a:tblPr>
                <a:noFill/>
                <a:tableStyleId>{DF492A7A-051D-4208-8BED-D5CB58FBCB7F}</a:tableStyleId>
              </a:tblPr>
              <a:tblGrid>
                <a:gridCol w="388450"/>
              </a:tblGrid>
              <a:tr h="396200">
                <a:tc>
                  <a:txBody>
                    <a:bodyPr/>
                    <a:lstStyle/>
                    <a:p>
                      <a:pPr indent="0" lvl="0" marL="0" rtl="0" algn="l">
                        <a:spcBef>
                          <a:spcPts val="0"/>
                        </a:spcBef>
                        <a:spcAft>
                          <a:spcPts val="0"/>
                        </a:spcAft>
                        <a:buNone/>
                      </a:pPr>
                      <a:r>
                        <a:rPr lang="pt-BR"/>
                        <a:t>14</a:t>
                      </a:r>
                      <a:endParaRPr/>
                    </a:p>
                  </a:txBody>
                  <a:tcPr marT="91425" marB="91425" marR="91425" marL="91425"/>
                </a:tc>
              </a:tr>
            </a:tbl>
          </a:graphicData>
        </a:graphic>
      </p:graphicFrame>
      <p:graphicFrame>
        <p:nvGraphicFramePr>
          <p:cNvPr id="106" name="Google Shape;106;p14"/>
          <p:cNvGraphicFramePr/>
          <p:nvPr/>
        </p:nvGraphicFramePr>
        <p:xfrm>
          <a:off x="4808600" y="3325750"/>
          <a:ext cx="3000000" cy="3000000"/>
        </p:xfrm>
        <a:graphic>
          <a:graphicData uri="http://schemas.openxmlformats.org/drawingml/2006/table">
            <a:tbl>
              <a:tblPr>
                <a:noFill/>
                <a:tableStyleId>{DF492A7A-051D-4208-8BED-D5CB58FBCB7F}</a:tableStyleId>
              </a:tblPr>
              <a:tblGrid>
                <a:gridCol w="388450"/>
              </a:tblGrid>
              <a:tr h="396200">
                <a:tc>
                  <a:txBody>
                    <a:bodyPr/>
                    <a:lstStyle/>
                    <a:p>
                      <a:pPr indent="0" lvl="0" marL="0" rtl="0" algn="l">
                        <a:spcBef>
                          <a:spcPts val="0"/>
                        </a:spcBef>
                        <a:spcAft>
                          <a:spcPts val="0"/>
                        </a:spcAft>
                        <a:buNone/>
                      </a:pPr>
                      <a:r>
                        <a:rPr lang="pt-BR"/>
                        <a:t>10</a:t>
                      </a:r>
                      <a:endParaRPr/>
                    </a:p>
                  </a:txBody>
                  <a:tcPr marT="91425" marB="91425" marR="91425" marL="91425"/>
                </a:tc>
              </a:tr>
            </a:tbl>
          </a:graphicData>
        </a:graphic>
      </p:graphicFrame>
      <p:graphicFrame>
        <p:nvGraphicFramePr>
          <p:cNvPr id="107" name="Google Shape;107;p14"/>
          <p:cNvGraphicFramePr/>
          <p:nvPr/>
        </p:nvGraphicFramePr>
        <p:xfrm>
          <a:off x="4895550" y="4019850"/>
          <a:ext cx="3000000" cy="3000000"/>
        </p:xfrm>
        <a:graphic>
          <a:graphicData uri="http://schemas.openxmlformats.org/drawingml/2006/table">
            <a:tbl>
              <a:tblPr>
                <a:noFill/>
                <a:tableStyleId>{DF492A7A-051D-4208-8BED-D5CB58FBCB7F}</a:tableStyleId>
              </a:tblPr>
              <a:tblGrid>
                <a:gridCol w="388450"/>
              </a:tblGrid>
              <a:tr h="396200">
                <a:tc>
                  <a:txBody>
                    <a:bodyPr/>
                    <a:lstStyle/>
                    <a:p>
                      <a:pPr indent="0" lvl="0" marL="0" rtl="0" algn="l">
                        <a:spcBef>
                          <a:spcPts val="0"/>
                        </a:spcBef>
                        <a:spcAft>
                          <a:spcPts val="0"/>
                        </a:spcAft>
                        <a:buNone/>
                      </a:pPr>
                      <a:r>
                        <a:rPr lang="pt-BR"/>
                        <a:t>11</a:t>
                      </a:r>
                      <a:endParaRPr/>
                    </a:p>
                  </a:txBody>
                  <a:tcPr marT="91425" marB="91425" marR="91425" marL="91425"/>
                </a:tc>
              </a:tr>
            </a:tbl>
          </a:graphicData>
        </a:graphic>
      </p:graphicFrame>
      <p:graphicFrame>
        <p:nvGraphicFramePr>
          <p:cNvPr id="108" name="Google Shape;108;p14"/>
          <p:cNvGraphicFramePr/>
          <p:nvPr/>
        </p:nvGraphicFramePr>
        <p:xfrm>
          <a:off x="5612850" y="3512950"/>
          <a:ext cx="3000000" cy="3000000"/>
        </p:xfrm>
        <a:graphic>
          <a:graphicData uri="http://schemas.openxmlformats.org/drawingml/2006/table">
            <a:tbl>
              <a:tblPr>
                <a:noFill/>
                <a:tableStyleId>{DF492A7A-051D-4208-8BED-D5CB58FBCB7F}</a:tableStyleId>
              </a:tblPr>
              <a:tblGrid>
                <a:gridCol w="388450"/>
              </a:tblGrid>
              <a:tr h="396200">
                <a:tc>
                  <a:txBody>
                    <a:bodyPr/>
                    <a:lstStyle/>
                    <a:p>
                      <a:pPr indent="0" lvl="0" marL="0" rtl="0" algn="l">
                        <a:spcBef>
                          <a:spcPts val="0"/>
                        </a:spcBef>
                        <a:spcAft>
                          <a:spcPts val="0"/>
                        </a:spcAft>
                        <a:buNone/>
                      </a:pPr>
                      <a:r>
                        <a:rPr lang="pt-BR"/>
                        <a:t>1</a:t>
                      </a:r>
                      <a:endParaRPr/>
                    </a:p>
                  </a:txBody>
                  <a:tcPr marT="91425" marB="91425" marR="91425" marL="91425"/>
                </a:tc>
              </a:tr>
            </a:tbl>
          </a:graphicData>
        </a:graphic>
      </p:graphicFrame>
      <p:graphicFrame>
        <p:nvGraphicFramePr>
          <p:cNvPr id="109" name="Google Shape;109;p14"/>
          <p:cNvGraphicFramePr/>
          <p:nvPr/>
        </p:nvGraphicFramePr>
        <p:xfrm>
          <a:off x="5765250" y="4019850"/>
          <a:ext cx="3000000" cy="3000000"/>
        </p:xfrm>
        <a:graphic>
          <a:graphicData uri="http://schemas.openxmlformats.org/drawingml/2006/table">
            <a:tbl>
              <a:tblPr>
                <a:noFill/>
                <a:tableStyleId>{DF492A7A-051D-4208-8BED-D5CB58FBCB7F}</a:tableStyleId>
              </a:tblPr>
              <a:tblGrid>
                <a:gridCol w="388450"/>
              </a:tblGrid>
              <a:tr h="396200">
                <a:tc>
                  <a:txBody>
                    <a:bodyPr/>
                    <a:lstStyle/>
                    <a:p>
                      <a:pPr indent="0" lvl="0" marL="0" rtl="0" algn="l">
                        <a:spcBef>
                          <a:spcPts val="0"/>
                        </a:spcBef>
                        <a:spcAft>
                          <a:spcPts val="0"/>
                        </a:spcAft>
                        <a:buNone/>
                      </a:pPr>
                      <a:r>
                        <a:rPr lang="pt-BR"/>
                        <a:t>4</a:t>
                      </a:r>
                      <a:endParaRPr/>
                    </a:p>
                  </a:txBody>
                  <a:tcPr marT="91425" marB="91425" marR="91425" marL="91425"/>
                </a:tc>
              </a:tr>
            </a:tbl>
          </a:graphicData>
        </a:graphic>
      </p:graphicFrame>
      <p:graphicFrame>
        <p:nvGraphicFramePr>
          <p:cNvPr id="110" name="Google Shape;110;p14"/>
          <p:cNvGraphicFramePr/>
          <p:nvPr/>
        </p:nvGraphicFramePr>
        <p:xfrm>
          <a:off x="6491650" y="3462975"/>
          <a:ext cx="3000000" cy="3000000"/>
        </p:xfrm>
        <a:graphic>
          <a:graphicData uri="http://schemas.openxmlformats.org/drawingml/2006/table">
            <a:tbl>
              <a:tblPr>
                <a:noFill/>
                <a:tableStyleId>{DF492A7A-051D-4208-8BED-D5CB58FBCB7F}</a:tableStyleId>
              </a:tblPr>
              <a:tblGrid>
                <a:gridCol w="388450"/>
              </a:tblGrid>
              <a:tr h="396200">
                <a:tc>
                  <a:txBody>
                    <a:bodyPr/>
                    <a:lstStyle/>
                    <a:p>
                      <a:pPr indent="0" lvl="0" marL="0" rtl="0" algn="l">
                        <a:spcBef>
                          <a:spcPts val="0"/>
                        </a:spcBef>
                        <a:spcAft>
                          <a:spcPts val="0"/>
                        </a:spcAft>
                        <a:buNone/>
                      </a:pPr>
                      <a:r>
                        <a:rPr lang="pt-BR"/>
                        <a:t>9</a:t>
                      </a:r>
                      <a:endParaRPr/>
                    </a:p>
                  </a:txBody>
                  <a:tcPr marT="91425" marB="91425" marR="91425" marL="91425"/>
                </a:tc>
              </a:tr>
            </a:tbl>
          </a:graphicData>
        </a:graphic>
      </p:graphicFrame>
      <p:graphicFrame>
        <p:nvGraphicFramePr>
          <p:cNvPr id="111" name="Google Shape;111;p14"/>
          <p:cNvGraphicFramePr/>
          <p:nvPr/>
        </p:nvGraphicFramePr>
        <p:xfrm>
          <a:off x="6241500" y="4167275"/>
          <a:ext cx="3000000" cy="3000000"/>
        </p:xfrm>
        <a:graphic>
          <a:graphicData uri="http://schemas.openxmlformats.org/drawingml/2006/table">
            <a:tbl>
              <a:tblPr>
                <a:noFill/>
                <a:tableStyleId>{DF492A7A-051D-4208-8BED-D5CB58FBCB7F}</a:tableStyleId>
              </a:tblPr>
              <a:tblGrid>
                <a:gridCol w="388450"/>
              </a:tblGrid>
              <a:tr h="396200">
                <a:tc>
                  <a:txBody>
                    <a:bodyPr/>
                    <a:lstStyle/>
                    <a:p>
                      <a:pPr indent="0" lvl="0" marL="0" rtl="0" algn="l">
                        <a:spcBef>
                          <a:spcPts val="0"/>
                        </a:spcBef>
                        <a:spcAft>
                          <a:spcPts val="0"/>
                        </a:spcAft>
                        <a:buNone/>
                      </a:pPr>
                      <a:r>
                        <a:rPr lang="pt-BR"/>
                        <a:t>12</a:t>
                      </a:r>
                      <a:endParaRPr/>
                    </a:p>
                  </a:txBody>
                  <a:tcPr marT="91425" marB="91425" marR="91425" marL="91425"/>
                </a:tc>
              </a:tr>
            </a:tbl>
          </a:graphicData>
        </a:graphic>
      </p:graphicFrame>
      <p:graphicFrame>
        <p:nvGraphicFramePr>
          <p:cNvPr id="112" name="Google Shape;112;p14"/>
          <p:cNvGraphicFramePr/>
          <p:nvPr/>
        </p:nvGraphicFramePr>
        <p:xfrm>
          <a:off x="6880100" y="4019850"/>
          <a:ext cx="3000000" cy="3000000"/>
        </p:xfrm>
        <a:graphic>
          <a:graphicData uri="http://schemas.openxmlformats.org/drawingml/2006/table">
            <a:tbl>
              <a:tblPr>
                <a:noFill/>
                <a:tableStyleId>{DF492A7A-051D-4208-8BED-D5CB58FBCB7F}</a:tableStyleId>
              </a:tblPr>
              <a:tblGrid>
                <a:gridCol w="388450"/>
              </a:tblGrid>
              <a:tr h="396200">
                <a:tc>
                  <a:txBody>
                    <a:bodyPr/>
                    <a:lstStyle/>
                    <a:p>
                      <a:pPr indent="0" lvl="0" marL="0" rtl="0" algn="l">
                        <a:spcBef>
                          <a:spcPts val="0"/>
                        </a:spcBef>
                        <a:spcAft>
                          <a:spcPts val="0"/>
                        </a:spcAft>
                        <a:buNone/>
                      </a:pPr>
                      <a:r>
                        <a:rPr lang="pt-BR"/>
                        <a:t>13</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Estratégias e complexidades</a:t>
            </a:r>
            <a:endParaRPr/>
          </a:p>
        </p:txBody>
      </p:sp>
      <p:sp>
        <p:nvSpPr>
          <p:cNvPr id="118" name="Google Shape;118;p15"/>
          <p:cNvSpPr txBox="1"/>
          <p:nvPr>
            <p:ph idx="1" type="body"/>
          </p:nvPr>
        </p:nvSpPr>
        <p:spPr>
          <a:xfrm>
            <a:off x="729450" y="1946050"/>
            <a:ext cx="7688700" cy="300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	Ordenar e começar a procurar do menor valor e ir até o maior:</a:t>
            </a:r>
            <a:endParaRPr/>
          </a:p>
          <a:p>
            <a:pPr indent="-304800" lvl="0" marL="457200" rtl="0" algn="l">
              <a:spcBef>
                <a:spcPts val="1200"/>
              </a:spcBef>
              <a:spcAft>
                <a:spcPts val="0"/>
              </a:spcAft>
              <a:buSzPts val="1200"/>
              <a:buChar char="●"/>
            </a:pPr>
            <a:r>
              <a:rPr lang="pt-BR" sz="1200"/>
              <a:t>Tentar primeiro o primeiro e ir testando até chegar no último</a:t>
            </a:r>
            <a:endParaRPr sz="1200"/>
          </a:p>
          <a:p>
            <a:pPr indent="-304800" lvl="0" marL="457200" rtl="0" algn="l">
              <a:spcBef>
                <a:spcPts val="0"/>
              </a:spcBef>
              <a:spcAft>
                <a:spcPts val="0"/>
              </a:spcAft>
              <a:buSzPts val="1200"/>
              <a:buChar char="●"/>
            </a:pPr>
            <a:r>
              <a:rPr lang="pt-BR" sz="1200"/>
              <a:t>No pior caso possível, onde o número procurado é o último fazemos 16 tentativas, ou seja os N elementos.</a:t>
            </a:r>
            <a:endParaRPr sz="1200"/>
          </a:p>
          <a:p>
            <a:pPr indent="-304800" lvl="0" marL="457200" rtl="0" algn="l">
              <a:spcBef>
                <a:spcPts val="0"/>
              </a:spcBef>
              <a:spcAft>
                <a:spcPts val="0"/>
              </a:spcAft>
              <a:buSzPts val="1200"/>
              <a:buChar char="●"/>
            </a:pPr>
            <a:r>
              <a:rPr lang="pt-BR" sz="1200"/>
              <a:t>Na situação atual são 8 tentativas, a 9° era a verdadeira.</a:t>
            </a:r>
            <a:endParaRPr sz="1200"/>
          </a:p>
          <a:p>
            <a:pPr indent="-304800" lvl="0" marL="457200" rtl="0" algn="l">
              <a:spcBef>
                <a:spcPts val="0"/>
              </a:spcBef>
              <a:spcAft>
                <a:spcPts val="0"/>
              </a:spcAft>
              <a:buSzPts val="1200"/>
              <a:buChar char="●"/>
            </a:pPr>
            <a:r>
              <a:rPr lang="pt-BR" sz="1200"/>
              <a:t>Mas se fossem </a:t>
            </a:r>
            <a:r>
              <a:rPr lang="pt-BR" sz="1200"/>
              <a:t>1000 números? Poderíamos acabar tendo que ver todos. Complexidade temporal linear (N).</a:t>
            </a:r>
            <a:endParaRPr sz="1200"/>
          </a:p>
          <a:p>
            <a:pPr indent="0" lvl="0" marL="0" rtl="0" algn="l">
              <a:spcBef>
                <a:spcPts val="1200"/>
              </a:spcBef>
              <a:spcAft>
                <a:spcPts val="0"/>
              </a:spcAft>
              <a:buNone/>
            </a:pPr>
            <a:r>
              <a:rPr lang="pt-BR"/>
              <a:t>	</a:t>
            </a:r>
            <a:r>
              <a:rPr lang="pt-BR"/>
              <a:t>Ordenar e começar a procurar do maior valor e ir até o menor:</a:t>
            </a:r>
            <a:endParaRPr/>
          </a:p>
          <a:p>
            <a:pPr indent="-304800" lvl="0" marL="457200" rtl="0" algn="l">
              <a:spcBef>
                <a:spcPts val="1200"/>
              </a:spcBef>
              <a:spcAft>
                <a:spcPts val="0"/>
              </a:spcAft>
              <a:buSzPts val="1200"/>
              <a:buChar char="●"/>
            </a:pPr>
            <a:r>
              <a:rPr lang="pt-BR" sz="1200"/>
              <a:t>Tentar primeiro o último e ir testando até chegar no primeiro</a:t>
            </a:r>
            <a:endParaRPr sz="1200"/>
          </a:p>
          <a:p>
            <a:pPr indent="-304800" lvl="0" marL="457200" rtl="0" algn="l">
              <a:spcBef>
                <a:spcPts val="0"/>
              </a:spcBef>
              <a:spcAft>
                <a:spcPts val="0"/>
              </a:spcAft>
              <a:buSzPts val="1200"/>
              <a:buChar char="●"/>
            </a:pPr>
            <a:r>
              <a:rPr lang="pt-BR" sz="1200"/>
              <a:t>No pior caso possível, onde o número procurado é o primeiro da ordem fazemos 16 tentativas, ou seja os N elementos. </a:t>
            </a:r>
            <a:endParaRPr sz="1200"/>
          </a:p>
          <a:p>
            <a:pPr indent="-304800" lvl="0" marL="457200" rtl="0" algn="l">
              <a:spcBef>
                <a:spcPts val="0"/>
              </a:spcBef>
              <a:spcAft>
                <a:spcPts val="0"/>
              </a:spcAft>
              <a:buSzPts val="1200"/>
              <a:buChar char="●"/>
            </a:pPr>
            <a:r>
              <a:rPr lang="pt-BR" sz="1200"/>
              <a:t>Na situação atual fora 7 tentativas, a 8° era verdadeira</a:t>
            </a:r>
            <a:endParaRPr sz="1200"/>
          </a:p>
          <a:p>
            <a:pPr indent="-304800" lvl="0" marL="457200" rtl="0" algn="l">
              <a:spcBef>
                <a:spcPts val="0"/>
              </a:spcBef>
              <a:spcAft>
                <a:spcPts val="0"/>
              </a:spcAft>
              <a:buSzPts val="1200"/>
              <a:buChar char="●"/>
            </a:pPr>
            <a:r>
              <a:rPr lang="pt-BR" sz="1200"/>
              <a:t>Mas se fossem 1000 números? Poderíamos acabar tendo que ver todos. Complexidade temporal linear (N).</a:t>
            </a:r>
            <a:endParaRPr sz="1200"/>
          </a:p>
        </p:txBody>
      </p:sp>
      <p:graphicFrame>
        <p:nvGraphicFramePr>
          <p:cNvPr id="119" name="Google Shape;119;p15"/>
          <p:cNvGraphicFramePr/>
          <p:nvPr/>
        </p:nvGraphicFramePr>
        <p:xfrm>
          <a:off x="954200" y="697425"/>
          <a:ext cx="3000000" cy="3000000"/>
        </p:xfrm>
        <a:graphic>
          <a:graphicData uri="http://schemas.openxmlformats.org/drawingml/2006/table">
            <a:tbl>
              <a:tblPr>
                <a:noFill/>
                <a:tableStyleId>{DF492A7A-051D-4208-8BED-D5CB58FBCB7F}</a:tableStyleId>
              </a:tblPr>
              <a:tblGrid>
                <a:gridCol w="452450"/>
                <a:gridCol w="452450"/>
                <a:gridCol w="452450"/>
                <a:gridCol w="452450"/>
                <a:gridCol w="452450"/>
                <a:gridCol w="452450"/>
                <a:gridCol w="452450"/>
                <a:gridCol w="452450"/>
                <a:gridCol w="452450"/>
                <a:gridCol w="452450"/>
                <a:gridCol w="452450"/>
                <a:gridCol w="452450"/>
                <a:gridCol w="452450"/>
                <a:gridCol w="452450"/>
                <a:gridCol w="452450"/>
                <a:gridCol w="452450"/>
              </a:tblGrid>
              <a:tr h="381000">
                <a:tc>
                  <a:txBody>
                    <a:bodyPr/>
                    <a:lstStyle/>
                    <a:p>
                      <a:pPr indent="0" lvl="0" marL="0" rtl="0" algn="l">
                        <a:spcBef>
                          <a:spcPts val="0"/>
                        </a:spcBef>
                        <a:spcAft>
                          <a:spcPts val="0"/>
                        </a:spcAft>
                        <a:buNone/>
                      </a:pPr>
                      <a:r>
                        <a:rPr lang="pt-BR"/>
                        <a:t>0</a:t>
                      </a:r>
                      <a:endParaRPr/>
                    </a:p>
                  </a:txBody>
                  <a:tcPr marT="91425" marB="91425" marR="91425" marL="91425"/>
                </a:tc>
                <a:tc>
                  <a:txBody>
                    <a:bodyPr/>
                    <a:lstStyle/>
                    <a:p>
                      <a:pPr indent="0" lvl="0" marL="0" rtl="0" algn="l">
                        <a:spcBef>
                          <a:spcPts val="0"/>
                        </a:spcBef>
                        <a:spcAft>
                          <a:spcPts val="0"/>
                        </a:spcAft>
                        <a:buNone/>
                      </a:pPr>
                      <a:r>
                        <a:rPr lang="pt-BR"/>
                        <a:t>1</a:t>
                      </a:r>
                      <a:endParaRPr/>
                    </a:p>
                  </a:txBody>
                  <a:tcPr marT="91425" marB="91425" marR="91425" marL="91425"/>
                </a:tc>
                <a:tc>
                  <a:txBody>
                    <a:bodyPr/>
                    <a:lstStyle/>
                    <a:p>
                      <a:pPr indent="0" lvl="0" marL="0" rtl="0" algn="l">
                        <a:spcBef>
                          <a:spcPts val="0"/>
                        </a:spcBef>
                        <a:spcAft>
                          <a:spcPts val="0"/>
                        </a:spcAft>
                        <a:buNone/>
                      </a:pPr>
                      <a:r>
                        <a:rPr lang="pt-BR"/>
                        <a:t>2</a:t>
                      </a:r>
                      <a:endParaRPr/>
                    </a:p>
                  </a:txBody>
                  <a:tcPr marT="91425" marB="91425" marR="91425" marL="91425"/>
                </a:tc>
                <a:tc>
                  <a:txBody>
                    <a:bodyPr/>
                    <a:lstStyle/>
                    <a:p>
                      <a:pPr indent="0" lvl="0" marL="0" rtl="0" algn="l">
                        <a:spcBef>
                          <a:spcPts val="0"/>
                        </a:spcBef>
                        <a:spcAft>
                          <a:spcPts val="0"/>
                        </a:spcAft>
                        <a:buNone/>
                      </a:pPr>
                      <a:r>
                        <a:rPr lang="pt-BR"/>
                        <a:t>3</a:t>
                      </a:r>
                      <a:endParaRPr/>
                    </a:p>
                  </a:txBody>
                  <a:tcPr marT="91425" marB="91425" marR="91425" marL="91425"/>
                </a:tc>
                <a:tc>
                  <a:txBody>
                    <a:bodyPr/>
                    <a:lstStyle/>
                    <a:p>
                      <a:pPr indent="0" lvl="0" marL="0" rtl="0" algn="l">
                        <a:spcBef>
                          <a:spcPts val="0"/>
                        </a:spcBef>
                        <a:spcAft>
                          <a:spcPts val="0"/>
                        </a:spcAft>
                        <a:buNone/>
                      </a:pPr>
                      <a:r>
                        <a:rPr lang="pt-BR"/>
                        <a:t>4</a:t>
                      </a:r>
                      <a:endParaRPr/>
                    </a:p>
                  </a:txBody>
                  <a:tcPr marT="91425" marB="91425" marR="91425" marL="91425"/>
                </a:tc>
                <a:tc>
                  <a:txBody>
                    <a:bodyPr/>
                    <a:lstStyle/>
                    <a:p>
                      <a:pPr indent="0" lvl="0" marL="0" rtl="0" algn="l">
                        <a:spcBef>
                          <a:spcPts val="0"/>
                        </a:spcBef>
                        <a:spcAft>
                          <a:spcPts val="0"/>
                        </a:spcAft>
                        <a:buNone/>
                      </a:pPr>
                      <a:r>
                        <a:rPr lang="pt-BR"/>
                        <a:t>5</a:t>
                      </a:r>
                      <a:endParaRPr/>
                    </a:p>
                  </a:txBody>
                  <a:tcPr marT="91425" marB="91425" marR="91425" marL="91425"/>
                </a:tc>
                <a:tc>
                  <a:txBody>
                    <a:bodyPr/>
                    <a:lstStyle/>
                    <a:p>
                      <a:pPr indent="0" lvl="0" marL="0" rtl="0" algn="l">
                        <a:spcBef>
                          <a:spcPts val="0"/>
                        </a:spcBef>
                        <a:spcAft>
                          <a:spcPts val="0"/>
                        </a:spcAft>
                        <a:buNone/>
                      </a:pPr>
                      <a:r>
                        <a:rPr lang="pt-BR"/>
                        <a:t>6</a:t>
                      </a:r>
                      <a:endParaRPr/>
                    </a:p>
                  </a:txBody>
                  <a:tcPr marT="91425" marB="91425" marR="91425" marL="91425"/>
                </a:tc>
                <a:tc>
                  <a:txBody>
                    <a:bodyPr/>
                    <a:lstStyle/>
                    <a:p>
                      <a:pPr indent="0" lvl="0" marL="0" rtl="0" algn="l">
                        <a:spcBef>
                          <a:spcPts val="0"/>
                        </a:spcBef>
                        <a:spcAft>
                          <a:spcPts val="0"/>
                        </a:spcAft>
                        <a:buNone/>
                      </a:pPr>
                      <a:r>
                        <a:rPr lang="pt-BR"/>
                        <a:t>7</a:t>
                      </a:r>
                      <a:endParaRPr/>
                    </a:p>
                  </a:txBody>
                  <a:tcPr marT="91425" marB="91425" marR="91425" marL="91425"/>
                </a:tc>
                <a:tc>
                  <a:txBody>
                    <a:bodyPr/>
                    <a:lstStyle/>
                    <a:p>
                      <a:pPr indent="0" lvl="0" marL="0" rtl="0" algn="l">
                        <a:spcBef>
                          <a:spcPts val="0"/>
                        </a:spcBef>
                        <a:spcAft>
                          <a:spcPts val="0"/>
                        </a:spcAft>
                        <a:buNone/>
                      </a:pPr>
                      <a:r>
                        <a:rPr lang="pt-BR"/>
                        <a:t>8</a:t>
                      </a:r>
                      <a:endParaRPr/>
                    </a:p>
                  </a:txBody>
                  <a:tcPr marT="91425" marB="91425" marR="91425" marL="91425"/>
                </a:tc>
                <a:tc>
                  <a:txBody>
                    <a:bodyPr/>
                    <a:lstStyle/>
                    <a:p>
                      <a:pPr indent="0" lvl="0" marL="0" rtl="0" algn="l">
                        <a:spcBef>
                          <a:spcPts val="0"/>
                        </a:spcBef>
                        <a:spcAft>
                          <a:spcPts val="0"/>
                        </a:spcAft>
                        <a:buNone/>
                      </a:pPr>
                      <a:r>
                        <a:rPr lang="pt-BR"/>
                        <a:t>9</a:t>
                      </a:r>
                      <a:endParaRPr/>
                    </a:p>
                  </a:txBody>
                  <a:tcPr marT="91425" marB="91425" marR="91425" marL="91425"/>
                </a:tc>
                <a:tc>
                  <a:txBody>
                    <a:bodyPr/>
                    <a:lstStyle/>
                    <a:p>
                      <a:pPr indent="0" lvl="0" marL="0" rtl="0" algn="l">
                        <a:spcBef>
                          <a:spcPts val="0"/>
                        </a:spcBef>
                        <a:spcAft>
                          <a:spcPts val="0"/>
                        </a:spcAft>
                        <a:buNone/>
                      </a:pPr>
                      <a:r>
                        <a:rPr lang="pt-BR"/>
                        <a:t>10</a:t>
                      </a:r>
                      <a:endParaRPr/>
                    </a:p>
                  </a:txBody>
                  <a:tcPr marT="91425" marB="91425" marR="91425" marL="91425"/>
                </a:tc>
                <a:tc>
                  <a:txBody>
                    <a:bodyPr/>
                    <a:lstStyle/>
                    <a:p>
                      <a:pPr indent="0" lvl="0" marL="0" rtl="0" algn="l">
                        <a:spcBef>
                          <a:spcPts val="0"/>
                        </a:spcBef>
                        <a:spcAft>
                          <a:spcPts val="0"/>
                        </a:spcAft>
                        <a:buNone/>
                      </a:pPr>
                      <a:r>
                        <a:rPr lang="pt-BR"/>
                        <a:t>11</a:t>
                      </a:r>
                      <a:endParaRPr/>
                    </a:p>
                  </a:txBody>
                  <a:tcPr marT="91425" marB="91425" marR="91425" marL="91425"/>
                </a:tc>
                <a:tc>
                  <a:txBody>
                    <a:bodyPr/>
                    <a:lstStyle/>
                    <a:p>
                      <a:pPr indent="0" lvl="0" marL="0" rtl="0" algn="l">
                        <a:spcBef>
                          <a:spcPts val="0"/>
                        </a:spcBef>
                        <a:spcAft>
                          <a:spcPts val="0"/>
                        </a:spcAft>
                        <a:buNone/>
                      </a:pPr>
                      <a:r>
                        <a:rPr lang="pt-BR"/>
                        <a:t>12</a:t>
                      </a:r>
                      <a:endParaRPr/>
                    </a:p>
                  </a:txBody>
                  <a:tcPr marT="91425" marB="91425" marR="91425" marL="91425"/>
                </a:tc>
                <a:tc>
                  <a:txBody>
                    <a:bodyPr/>
                    <a:lstStyle/>
                    <a:p>
                      <a:pPr indent="0" lvl="0" marL="0" rtl="0" algn="l">
                        <a:spcBef>
                          <a:spcPts val="0"/>
                        </a:spcBef>
                        <a:spcAft>
                          <a:spcPts val="0"/>
                        </a:spcAft>
                        <a:buNone/>
                      </a:pPr>
                      <a:r>
                        <a:rPr lang="pt-BR"/>
                        <a:t>13</a:t>
                      </a:r>
                      <a:endParaRPr/>
                    </a:p>
                  </a:txBody>
                  <a:tcPr marT="91425" marB="91425" marR="91425" marL="91425"/>
                </a:tc>
                <a:tc>
                  <a:txBody>
                    <a:bodyPr/>
                    <a:lstStyle/>
                    <a:p>
                      <a:pPr indent="0" lvl="0" marL="0" rtl="0" algn="l">
                        <a:spcBef>
                          <a:spcPts val="0"/>
                        </a:spcBef>
                        <a:spcAft>
                          <a:spcPts val="0"/>
                        </a:spcAft>
                        <a:buNone/>
                      </a:pPr>
                      <a:r>
                        <a:rPr lang="pt-BR"/>
                        <a:t>14</a:t>
                      </a:r>
                      <a:endParaRPr/>
                    </a:p>
                  </a:txBody>
                  <a:tcPr marT="91425" marB="91425" marR="91425" marL="91425"/>
                </a:tc>
                <a:tc>
                  <a:txBody>
                    <a:bodyPr/>
                    <a:lstStyle/>
                    <a:p>
                      <a:pPr indent="0" lvl="0" marL="0" rtl="0" algn="l">
                        <a:spcBef>
                          <a:spcPts val="0"/>
                        </a:spcBef>
                        <a:spcAft>
                          <a:spcPts val="0"/>
                        </a:spcAft>
                        <a:buNone/>
                      </a:pPr>
                      <a:r>
                        <a:rPr lang="pt-BR"/>
                        <a:t>15</a:t>
                      </a:r>
                      <a:endParaRPr/>
                    </a:p>
                  </a:txBody>
                  <a:tcPr marT="91425" marB="91425" marR="91425" marL="91425"/>
                </a:tc>
              </a:tr>
            </a:tbl>
          </a:graphicData>
        </a:graphic>
      </p:graphicFrame>
      <p:sp>
        <p:nvSpPr>
          <p:cNvPr id="120" name="Google Shape;120;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p:nvPr/>
        </p:nvSpPr>
        <p:spPr>
          <a:xfrm>
            <a:off x="5010825" y="4043525"/>
            <a:ext cx="479700" cy="46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5902100" y="3568225"/>
            <a:ext cx="479700" cy="46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4092425" y="3056275"/>
            <a:ext cx="479700" cy="46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Estratégias e complexidades</a:t>
            </a:r>
            <a:endParaRPr/>
          </a:p>
        </p:txBody>
      </p:sp>
      <p:sp>
        <p:nvSpPr>
          <p:cNvPr id="129" name="Google Shape;129;p16"/>
          <p:cNvSpPr txBox="1"/>
          <p:nvPr>
            <p:ph idx="1" type="body"/>
          </p:nvPr>
        </p:nvSpPr>
        <p:spPr>
          <a:xfrm>
            <a:off x="729450" y="1906663"/>
            <a:ext cx="7688700" cy="1096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pt-BR"/>
              <a:t>	Busca binária:</a:t>
            </a:r>
            <a:endParaRPr/>
          </a:p>
          <a:p>
            <a:pPr indent="-311150" lvl="0" marL="457200" rtl="0" algn="l">
              <a:spcBef>
                <a:spcPts val="1200"/>
              </a:spcBef>
              <a:spcAft>
                <a:spcPts val="0"/>
              </a:spcAft>
              <a:buSzPts val="1300"/>
              <a:buChar char="●"/>
            </a:pPr>
            <a:r>
              <a:rPr lang="pt-BR" sz="1200"/>
              <a:t>Ordenamos e escolhemos o valor do meio, de maneira a eliminar pelo menos metade das possibilidades toda vez, se for maior ou menor restringimos o intervalo e escolhemos o valor central novamente, até chegarmos no valor procurado.</a:t>
            </a:r>
            <a:endParaRPr sz="1200"/>
          </a:p>
        </p:txBody>
      </p:sp>
      <p:graphicFrame>
        <p:nvGraphicFramePr>
          <p:cNvPr id="130" name="Google Shape;130;p16"/>
          <p:cNvGraphicFramePr/>
          <p:nvPr/>
        </p:nvGraphicFramePr>
        <p:xfrm>
          <a:off x="952400" y="3089425"/>
          <a:ext cx="3000000" cy="3000000"/>
        </p:xfrm>
        <a:graphic>
          <a:graphicData uri="http://schemas.openxmlformats.org/drawingml/2006/table">
            <a:tbl>
              <a:tblPr>
                <a:noFill/>
                <a:tableStyleId>{DF492A7A-051D-4208-8BED-D5CB58FBCB7F}</a:tableStyleId>
              </a:tblPr>
              <a:tblGrid>
                <a:gridCol w="452450"/>
                <a:gridCol w="452450"/>
                <a:gridCol w="452450"/>
                <a:gridCol w="452450"/>
                <a:gridCol w="452450"/>
                <a:gridCol w="452450"/>
                <a:gridCol w="452450"/>
                <a:gridCol w="452450"/>
                <a:gridCol w="452450"/>
                <a:gridCol w="452450"/>
                <a:gridCol w="452450"/>
                <a:gridCol w="452450"/>
                <a:gridCol w="452450"/>
                <a:gridCol w="452450"/>
                <a:gridCol w="452450"/>
                <a:gridCol w="452450"/>
              </a:tblGrid>
              <a:tr h="381000">
                <a:tc>
                  <a:txBody>
                    <a:bodyPr/>
                    <a:lstStyle/>
                    <a:p>
                      <a:pPr indent="0" lvl="0" marL="0" rtl="0" algn="l">
                        <a:spcBef>
                          <a:spcPts val="0"/>
                        </a:spcBef>
                        <a:spcAft>
                          <a:spcPts val="0"/>
                        </a:spcAft>
                        <a:buNone/>
                      </a:pPr>
                      <a:r>
                        <a:rPr lang="pt-BR"/>
                        <a:t>0</a:t>
                      </a:r>
                      <a:endParaRPr/>
                    </a:p>
                  </a:txBody>
                  <a:tcPr marT="91425" marB="91425" marR="91425" marL="91425"/>
                </a:tc>
                <a:tc>
                  <a:txBody>
                    <a:bodyPr/>
                    <a:lstStyle/>
                    <a:p>
                      <a:pPr indent="0" lvl="0" marL="0" rtl="0" algn="l">
                        <a:spcBef>
                          <a:spcPts val="0"/>
                        </a:spcBef>
                        <a:spcAft>
                          <a:spcPts val="0"/>
                        </a:spcAft>
                        <a:buNone/>
                      </a:pPr>
                      <a:r>
                        <a:rPr lang="pt-BR"/>
                        <a:t>1</a:t>
                      </a:r>
                      <a:endParaRPr/>
                    </a:p>
                  </a:txBody>
                  <a:tcPr marT="91425" marB="91425" marR="91425" marL="91425"/>
                </a:tc>
                <a:tc>
                  <a:txBody>
                    <a:bodyPr/>
                    <a:lstStyle/>
                    <a:p>
                      <a:pPr indent="0" lvl="0" marL="0" rtl="0" algn="l">
                        <a:spcBef>
                          <a:spcPts val="0"/>
                        </a:spcBef>
                        <a:spcAft>
                          <a:spcPts val="0"/>
                        </a:spcAft>
                        <a:buNone/>
                      </a:pPr>
                      <a:r>
                        <a:rPr lang="pt-BR"/>
                        <a:t>2</a:t>
                      </a:r>
                      <a:endParaRPr/>
                    </a:p>
                  </a:txBody>
                  <a:tcPr marT="91425" marB="91425" marR="91425" marL="91425"/>
                </a:tc>
                <a:tc>
                  <a:txBody>
                    <a:bodyPr/>
                    <a:lstStyle/>
                    <a:p>
                      <a:pPr indent="0" lvl="0" marL="0" rtl="0" algn="l">
                        <a:spcBef>
                          <a:spcPts val="0"/>
                        </a:spcBef>
                        <a:spcAft>
                          <a:spcPts val="0"/>
                        </a:spcAft>
                        <a:buNone/>
                      </a:pPr>
                      <a:r>
                        <a:rPr lang="pt-BR"/>
                        <a:t>3</a:t>
                      </a:r>
                      <a:endParaRPr/>
                    </a:p>
                  </a:txBody>
                  <a:tcPr marT="91425" marB="91425" marR="91425" marL="91425"/>
                </a:tc>
                <a:tc>
                  <a:txBody>
                    <a:bodyPr/>
                    <a:lstStyle/>
                    <a:p>
                      <a:pPr indent="0" lvl="0" marL="0" rtl="0" algn="l">
                        <a:spcBef>
                          <a:spcPts val="0"/>
                        </a:spcBef>
                        <a:spcAft>
                          <a:spcPts val="0"/>
                        </a:spcAft>
                        <a:buNone/>
                      </a:pPr>
                      <a:r>
                        <a:rPr lang="pt-BR"/>
                        <a:t>4</a:t>
                      </a:r>
                      <a:endParaRPr/>
                    </a:p>
                  </a:txBody>
                  <a:tcPr marT="91425" marB="91425" marR="91425" marL="91425"/>
                </a:tc>
                <a:tc>
                  <a:txBody>
                    <a:bodyPr/>
                    <a:lstStyle/>
                    <a:p>
                      <a:pPr indent="0" lvl="0" marL="0" rtl="0" algn="l">
                        <a:spcBef>
                          <a:spcPts val="0"/>
                        </a:spcBef>
                        <a:spcAft>
                          <a:spcPts val="0"/>
                        </a:spcAft>
                        <a:buNone/>
                      </a:pPr>
                      <a:r>
                        <a:rPr lang="pt-BR"/>
                        <a:t>5</a:t>
                      </a:r>
                      <a:endParaRPr/>
                    </a:p>
                  </a:txBody>
                  <a:tcPr marT="91425" marB="91425" marR="91425" marL="91425"/>
                </a:tc>
                <a:tc>
                  <a:txBody>
                    <a:bodyPr/>
                    <a:lstStyle/>
                    <a:p>
                      <a:pPr indent="0" lvl="0" marL="0" rtl="0" algn="l">
                        <a:spcBef>
                          <a:spcPts val="0"/>
                        </a:spcBef>
                        <a:spcAft>
                          <a:spcPts val="0"/>
                        </a:spcAft>
                        <a:buNone/>
                      </a:pPr>
                      <a:r>
                        <a:rPr lang="pt-BR"/>
                        <a:t>6</a:t>
                      </a:r>
                      <a:endParaRPr/>
                    </a:p>
                  </a:txBody>
                  <a:tcPr marT="91425" marB="91425" marR="91425" marL="91425"/>
                </a:tc>
                <a:tc>
                  <a:txBody>
                    <a:bodyPr/>
                    <a:lstStyle/>
                    <a:p>
                      <a:pPr indent="0" lvl="0" marL="0" rtl="0" algn="l">
                        <a:spcBef>
                          <a:spcPts val="0"/>
                        </a:spcBef>
                        <a:spcAft>
                          <a:spcPts val="0"/>
                        </a:spcAft>
                        <a:buNone/>
                      </a:pPr>
                      <a:r>
                        <a:rPr lang="pt-BR"/>
                        <a:t>7</a:t>
                      </a:r>
                      <a:endParaRPr/>
                    </a:p>
                  </a:txBody>
                  <a:tcPr marT="91425" marB="91425" marR="91425" marL="91425"/>
                </a:tc>
                <a:tc>
                  <a:txBody>
                    <a:bodyPr/>
                    <a:lstStyle/>
                    <a:p>
                      <a:pPr indent="0" lvl="0" marL="0" rtl="0" algn="l">
                        <a:spcBef>
                          <a:spcPts val="0"/>
                        </a:spcBef>
                        <a:spcAft>
                          <a:spcPts val="0"/>
                        </a:spcAft>
                        <a:buNone/>
                      </a:pPr>
                      <a:r>
                        <a:rPr lang="pt-BR"/>
                        <a:t>8</a:t>
                      </a:r>
                      <a:endParaRPr/>
                    </a:p>
                  </a:txBody>
                  <a:tcPr marT="91425" marB="91425" marR="91425" marL="91425"/>
                </a:tc>
                <a:tc>
                  <a:txBody>
                    <a:bodyPr/>
                    <a:lstStyle/>
                    <a:p>
                      <a:pPr indent="0" lvl="0" marL="0" rtl="0" algn="l">
                        <a:spcBef>
                          <a:spcPts val="0"/>
                        </a:spcBef>
                        <a:spcAft>
                          <a:spcPts val="0"/>
                        </a:spcAft>
                        <a:buNone/>
                      </a:pPr>
                      <a:r>
                        <a:rPr lang="pt-BR"/>
                        <a:t>9</a:t>
                      </a:r>
                      <a:endParaRPr/>
                    </a:p>
                  </a:txBody>
                  <a:tcPr marT="91425" marB="91425" marR="91425" marL="91425"/>
                </a:tc>
                <a:tc>
                  <a:txBody>
                    <a:bodyPr/>
                    <a:lstStyle/>
                    <a:p>
                      <a:pPr indent="0" lvl="0" marL="0" rtl="0" algn="l">
                        <a:spcBef>
                          <a:spcPts val="0"/>
                        </a:spcBef>
                        <a:spcAft>
                          <a:spcPts val="0"/>
                        </a:spcAft>
                        <a:buNone/>
                      </a:pPr>
                      <a:r>
                        <a:rPr lang="pt-BR"/>
                        <a:t>1</a:t>
                      </a:r>
                      <a:r>
                        <a:rPr lang="pt-BR"/>
                        <a:t>0</a:t>
                      </a:r>
                      <a:endParaRPr/>
                    </a:p>
                  </a:txBody>
                  <a:tcPr marT="91425" marB="91425" marR="91425" marL="91425"/>
                </a:tc>
                <a:tc>
                  <a:txBody>
                    <a:bodyPr/>
                    <a:lstStyle/>
                    <a:p>
                      <a:pPr indent="0" lvl="0" marL="0" rtl="0" algn="l">
                        <a:spcBef>
                          <a:spcPts val="0"/>
                        </a:spcBef>
                        <a:spcAft>
                          <a:spcPts val="0"/>
                        </a:spcAft>
                        <a:buNone/>
                      </a:pPr>
                      <a:r>
                        <a:rPr lang="pt-BR"/>
                        <a:t>1</a:t>
                      </a:r>
                      <a:r>
                        <a:rPr lang="pt-BR"/>
                        <a:t>1</a:t>
                      </a:r>
                      <a:endParaRPr/>
                    </a:p>
                  </a:txBody>
                  <a:tcPr marT="91425" marB="91425" marR="91425" marL="91425"/>
                </a:tc>
                <a:tc>
                  <a:txBody>
                    <a:bodyPr/>
                    <a:lstStyle/>
                    <a:p>
                      <a:pPr indent="0" lvl="0" marL="0" rtl="0" algn="l">
                        <a:spcBef>
                          <a:spcPts val="0"/>
                        </a:spcBef>
                        <a:spcAft>
                          <a:spcPts val="0"/>
                        </a:spcAft>
                        <a:buNone/>
                      </a:pPr>
                      <a:r>
                        <a:rPr lang="pt-BR"/>
                        <a:t>1</a:t>
                      </a:r>
                      <a:r>
                        <a:rPr lang="pt-BR"/>
                        <a:t>2</a:t>
                      </a:r>
                      <a:endParaRPr/>
                    </a:p>
                  </a:txBody>
                  <a:tcPr marT="91425" marB="91425" marR="91425" marL="91425"/>
                </a:tc>
                <a:tc>
                  <a:txBody>
                    <a:bodyPr/>
                    <a:lstStyle/>
                    <a:p>
                      <a:pPr indent="0" lvl="0" marL="0" rtl="0" algn="l">
                        <a:spcBef>
                          <a:spcPts val="0"/>
                        </a:spcBef>
                        <a:spcAft>
                          <a:spcPts val="0"/>
                        </a:spcAft>
                        <a:buNone/>
                      </a:pPr>
                      <a:r>
                        <a:rPr lang="pt-BR"/>
                        <a:t>1</a:t>
                      </a:r>
                      <a:r>
                        <a:rPr lang="pt-BR"/>
                        <a:t>3</a:t>
                      </a:r>
                      <a:endParaRPr/>
                    </a:p>
                  </a:txBody>
                  <a:tcPr marT="91425" marB="91425" marR="91425" marL="91425"/>
                </a:tc>
                <a:tc>
                  <a:txBody>
                    <a:bodyPr/>
                    <a:lstStyle/>
                    <a:p>
                      <a:pPr indent="0" lvl="0" marL="0" rtl="0" algn="l">
                        <a:spcBef>
                          <a:spcPts val="0"/>
                        </a:spcBef>
                        <a:spcAft>
                          <a:spcPts val="0"/>
                        </a:spcAft>
                        <a:buNone/>
                      </a:pPr>
                      <a:r>
                        <a:rPr lang="pt-BR"/>
                        <a:t>1</a:t>
                      </a:r>
                      <a:r>
                        <a:rPr lang="pt-BR"/>
                        <a:t>4</a:t>
                      </a:r>
                      <a:endParaRPr/>
                    </a:p>
                  </a:txBody>
                  <a:tcPr marT="91425" marB="91425" marR="91425" marL="91425"/>
                </a:tc>
                <a:tc>
                  <a:txBody>
                    <a:bodyPr/>
                    <a:lstStyle/>
                    <a:p>
                      <a:pPr indent="0" lvl="0" marL="0" rtl="0" algn="l">
                        <a:spcBef>
                          <a:spcPts val="0"/>
                        </a:spcBef>
                        <a:spcAft>
                          <a:spcPts val="0"/>
                        </a:spcAft>
                        <a:buNone/>
                      </a:pPr>
                      <a:r>
                        <a:rPr lang="pt-BR"/>
                        <a:t>1</a:t>
                      </a:r>
                      <a:r>
                        <a:rPr lang="pt-BR"/>
                        <a:t>5</a:t>
                      </a:r>
                      <a:endParaRPr/>
                    </a:p>
                  </a:txBody>
                  <a:tcPr marT="91425" marB="91425" marR="91425" marL="91425"/>
                </a:tc>
              </a:tr>
            </a:tbl>
          </a:graphicData>
        </a:graphic>
      </p:graphicFrame>
      <p:graphicFrame>
        <p:nvGraphicFramePr>
          <p:cNvPr id="131" name="Google Shape;131;p16"/>
          <p:cNvGraphicFramePr/>
          <p:nvPr/>
        </p:nvGraphicFramePr>
        <p:xfrm>
          <a:off x="4572000" y="3604875"/>
          <a:ext cx="3000000" cy="3000000"/>
        </p:xfrm>
        <a:graphic>
          <a:graphicData uri="http://schemas.openxmlformats.org/drawingml/2006/table">
            <a:tbl>
              <a:tblPr>
                <a:noFill/>
                <a:tableStyleId>{DF492A7A-051D-4208-8BED-D5CB58FBCB7F}</a:tableStyleId>
              </a:tblPr>
              <a:tblGrid>
                <a:gridCol w="452450"/>
                <a:gridCol w="452450"/>
                <a:gridCol w="452450"/>
                <a:gridCol w="452450"/>
                <a:gridCol w="452450"/>
                <a:gridCol w="452450"/>
                <a:gridCol w="452450"/>
                <a:gridCol w="452450"/>
              </a:tblGrid>
              <a:tr h="381000">
                <a:tc>
                  <a:txBody>
                    <a:bodyPr/>
                    <a:lstStyle/>
                    <a:p>
                      <a:pPr indent="0" lvl="0" marL="0" rtl="0" algn="l">
                        <a:spcBef>
                          <a:spcPts val="0"/>
                        </a:spcBef>
                        <a:spcAft>
                          <a:spcPts val="0"/>
                        </a:spcAft>
                        <a:buNone/>
                      </a:pPr>
                      <a:r>
                        <a:rPr lang="pt-BR"/>
                        <a:t>8</a:t>
                      </a:r>
                      <a:endParaRPr/>
                    </a:p>
                  </a:txBody>
                  <a:tcPr marT="91425" marB="91425" marR="91425" marL="91425"/>
                </a:tc>
                <a:tc>
                  <a:txBody>
                    <a:bodyPr/>
                    <a:lstStyle/>
                    <a:p>
                      <a:pPr indent="0" lvl="0" marL="0" rtl="0" algn="l">
                        <a:spcBef>
                          <a:spcPts val="0"/>
                        </a:spcBef>
                        <a:spcAft>
                          <a:spcPts val="0"/>
                        </a:spcAft>
                        <a:buNone/>
                      </a:pPr>
                      <a:r>
                        <a:rPr lang="pt-BR"/>
                        <a:t>9</a:t>
                      </a:r>
                      <a:endParaRPr/>
                    </a:p>
                  </a:txBody>
                  <a:tcPr marT="91425" marB="91425" marR="91425" marL="91425"/>
                </a:tc>
                <a:tc>
                  <a:txBody>
                    <a:bodyPr/>
                    <a:lstStyle/>
                    <a:p>
                      <a:pPr indent="0" lvl="0" marL="0" rtl="0" algn="l">
                        <a:spcBef>
                          <a:spcPts val="0"/>
                        </a:spcBef>
                        <a:spcAft>
                          <a:spcPts val="0"/>
                        </a:spcAft>
                        <a:buNone/>
                      </a:pPr>
                      <a:r>
                        <a:rPr lang="pt-BR"/>
                        <a:t>1</a:t>
                      </a:r>
                      <a:r>
                        <a:rPr lang="pt-BR"/>
                        <a:t>0</a:t>
                      </a:r>
                      <a:endParaRPr/>
                    </a:p>
                  </a:txBody>
                  <a:tcPr marT="91425" marB="91425" marR="91425" marL="91425"/>
                </a:tc>
                <a:tc>
                  <a:txBody>
                    <a:bodyPr/>
                    <a:lstStyle/>
                    <a:p>
                      <a:pPr indent="0" lvl="0" marL="0" rtl="0" algn="l">
                        <a:spcBef>
                          <a:spcPts val="0"/>
                        </a:spcBef>
                        <a:spcAft>
                          <a:spcPts val="0"/>
                        </a:spcAft>
                        <a:buNone/>
                      </a:pPr>
                      <a:r>
                        <a:rPr lang="pt-BR"/>
                        <a:t>1</a:t>
                      </a:r>
                      <a:r>
                        <a:rPr lang="pt-BR"/>
                        <a:t>1</a:t>
                      </a:r>
                      <a:endParaRPr/>
                    </a:p>
                  </a:txBody>
                  <a:tcPr marT="91425" marB="91425" marR="91425" marL="91425"/>
                </a:tc>
                <a:tc>
                  <a:txBody>
                    <a:bodyPr/>
                    <a:lstStyle/>
                    <a:p>
                      <a:pPr indent="0" lvl="0" marL="0" rtl="0" algn="l">
                        <a:spcBef>
                          <a:spcPts val="0"/>
                        </a:spcBef>
                        <a:spcAft>
                          <a:spcPts val="0"/>
                        </a:spcAft>
                        <a:buNone/>
                      </a:pPr>
                      <a:r>
                        <a:rPr lang="pt-BR"/>
                        <a:t>1</a:t>
                      </a:r>
                      <a:r>
                        <a:rPr lang="pt-BR"/>
                        <a:t>2</a:t>
                      </a:r>
                      <a:endParaRPr/>
                    </a:p>
                  </a:txBody>
                  <a:tcPr marT="91425" marB="91425" marR="91425" marL="91425"/>
                </a:tc>
                <a:tc>
                  <a:txBody>
                    <a:bodyPr/>
                    <a:lstStyle/>
                    <a:p>
                      <a:pPr indent="0" lvl="0" marL="0" rtl="0" algn="l">
                        <a:spcBef>
                          <a:spcPts val="0"/>
                        </a:spcBef>
                        <a:spcAft>
                          <a:spcPts val="0"/>
                        </a:spcAft>
                        <a:buNone/>
                      </a:pPr>
                      <a:r>
                        <a:rPr lang="pt-BR"/>
                        <a:t>1</a:t>
                      </a:r>
                      <a:r>
                        <a:rPr lang="pt-BR"/>
                        <a:t>3</a:t>
                      </a:r>
                      <a:endParaRPr/>
                    </a:p>
                  </a:txBody>
                  <a:tcPr marT="91425" marB="91425" marR="91425" marL="91425"/>
                </a:tc>
                <a:tc>
                  <a:txBody>
                    <a:bodyPr/>
                    <a:lstStyle/>
                    <a:p>
                      <a:pPr indent="0" lvl="0" marL="0" rtl="0" algn="l">
                        <a:spcBef>
                          <a:spcPts val="0"/>
                        </a:spcBef>
                        <a:spcAft>
                          <a:spcPts val="0"/>
                        </a:spcAft>
                        <a:buNone/>
                      </a:pPr>
                      <a:r>
                        <a:rPr lang="pt-BR"/>
                        <a:t>1</a:t>
                      </a:r>
                      <a:r>
                        <a:rPr lang="pt-BR"/>
                        <a:t>4</a:t>
                      </a:r>
                      <a:endParaRPr/>
                    </a:p>
                  </a:txBody>
                  <a:tcPr marT="91425" marB="91425" marR="91425" marL="91425"/>
                </a:tc>
                <a:tc>
                  <a:txBody>
                    <a:bodyPr/>
                    <a:lstStyle/>
                    <a:p>
                      <a:pPr indent="0" lvl="0" marL="0" rtl="0" algn="l">
                        <a:spcBef>
                          <a:spcPts val="0"/>
                        </a:spcBef>
                        <a:spcAft>
                          <a:spcPts val="0"/>
                        </a:spcAft>
                        <a:buNone/>
                      </a:pPr>
                      <a:r>
                        <a:rPr lang="pt-BR"/>
                        <a:t>1</a:t>
                      </a:r>
                      <a:r>
                        <a:rPr lang="pt-BR"/>
                        <a:t>5</a:t>
                      </a:r>
                      <a:endParaRPr/>
                    </a:p>
                  </a:txBody>
                  <a:tcPr marT="91425" marB="91425" marR="91425" marL="91425"/>
                </a:tc>
              </a:tr>
            </a:tbl>
          </a:graphicData>
        </a:graphic>
      </p:graphicFrame>
      <p:graphicFrame>
        <p:nvGraphicFramePr>
          <p:cNvPr id="132" name="Google Shape;132;p16"/>
          <p:cNvGraphicFramePr/>
          <p:nvPr/>
        </p:nvGraphicFramePr>
        <p:xfrm>
          <a:off x="4572000" y="4080175"/>
          <a:ext cx="3000000" cy="3000000"/>
        </p:xfrm>
        <a:graphic>
          <a:graphicData uri="http://schemas.openxmlformats.org/drawingml/2006/table">
            <a:tbl>
              <a:tblPr>
                <a:noFill/>
                <a:tableStyleId>{DF492A7A-051D-4208-8BED-D5CB58FBCB7F}</a:tableStyleId>
              </a:tblPr>
              <a:tblGrid>
                <a:gridCol w="452450"/>
                <a:gridCol w="452450"/>
                <a:gridCol w="452450"/>
              </a:tblGrid>
              <a:tr h="381000">
                <a:tc>
                  <a:txBody>
                    <a:bodyPr/>
                    <a:lstStyle/>
                    <a:p>
                      <a:pPr indent="0" lvl="0" marL="0" rtl="0" algn="l">
                        <a:spcBef>
                          <a:spcPts val="0"/>
                        </a:spcBef>
                        <a:spcAft>
                          <a:spcPts val="0"/>
                        </a:spcAft>
                        <a:buNone/>
                      </a:pPr>
                      <a:r>
                        <a:rPr lang="pt-BR"/>
                        <a:t>8</a:t>
                      </a:r>
                      <a:endParaRPr/>
                    </a:p>
                  </a:txBody>
                  <a:tcPr marT="91425" marB="91425" marR="91425" marL="91425"/>
                </a:tc>
                <a:tc>
                  <a:txBody>
                    <a:bodyPr/>
                    <a:lstStyle/>
                    <a:p>
                      <a:pPr indent="0" lvl="0" marL="0" rtl="0" algn="l">
                        <a:spcBef>
                          <a:spcPts val="0"/>
                        </a:spcBef>
                        <a:spcAft>
                          <a:spcPts val="0"/>
                        </a:spcAft>
                        <a:buNone/>
                      </a:pPr>
                      <a:r>
                        <a:rPr lang="pt-BR"/>
                        <a:t>9</a:t>
                      </a:r>
                      <a:endParaRPr/>
                    </a:p>
                  </a:txBody>
                  <a:tcPr marT="91425" marB="91425" marR="91425" marL="91425"/>
                </a:tc>
                <a:tc>
                  <a:txBody>
                    <a:bodyPr/>
                    <a:lstStyle/>
                    <a:p>
                      <a:pPr indent="0" lvl="0" marL="0" rtl="0" algn="l">
                        <a:spcBef>
                          <a:spcPts val="0"/>
                        </a:spcBef>
                        <a:spcAft>
                          <a:spcPts val="0"/>
                        </a:spcAft>
                        <a:buNone/>
                      </a:pPr>
                      <a:r>
                        <a:rPr lang="pt-BR"/>
                        <a:t>1</a:t>
                      </a:r>
                      <a:r>
                        <a:rPr lang="pt-BR"/>
                        <a:t>0</a:t>
                      </a:r>
                      <a:endParaRPr/>
                    </a:p>
                  </a:txBody>
                  <a:tcPr marT="91425" marB="91425" marR="91425" marL="91425"/>
                </a:tc>
              </a:tr>
            </a:tbl>
          </a:graphicData>
        </a:graphic>
      </p:graphicFrame>
      <p:graphicFrame>
        <p:nvGraphicFramePr>
          <p:cNvPr id="133" name="Google Shape;133;p16"/>
          <p:cNvGraphicFramePr/>
          <p:nvPr/>
        </p:nvGraphicFramePr>
        <p:xfrm>
          <a:off x="4572125" y="4555475"/>
          <a:ext cx="3000000" cy="3000000"/>
        </p:xfrm>
        <a:graphic>
          <a:graphicData uri="http://schemas.openxmlformats.org/drawingml/2006/table">
            <a:tbl>
              <a:tblPr>
                <a:noFill/>
                <a:tableStyleId>{DF492A7A-051D-4208-8BED-D5CB58FBCB7F}</a:tableStyleId>
              </a:tblPr>
              <a:tblGrid>
                <a:gridCol w="452325"/>
              </a:tblGrid>
              <a:tr h="396200">
                <a:tc>
                  <a:txBody>
                    <a:bodyPr/>
                    <a:lstStyle/>
                    <a:p>
                      <a:pPr indent="0" lvl="0" marL="0" rtl="0" algn="l">
                        <a:spcBef>
                          <a:spcPts val="0"/>
                        </a:spcBef>
                        <a:spcAft>
                          <a:spcPts val="0"/>
                        </a:spcAft>
                        <a:buNone/>
                      </a:pPr>
                      <a:r>
                        <a:rPr lang="pt-BR"/>
                        <a:t>8</a:t>
                      </a:r>
                      <a:endParaRPr/>
                    </a:p>
                  </a:txBody>
                  <a:tcPr marT="91425" marB="91425" marR="91425" marL="91425"/>
                </a:tc>
              </a:tr>
            </a:tbl>
          </a:graphicData>
        </a:graphic>
      </p:graphicFrame>
      <p:sp>
        <p:nvSpPr>
          <p:cNvPr id="134" name="Google Shape;134;p16"/>
          <p:cNvSpPr txBox="1"/>
          <p:nvPr>
            <p:ph idx="1" type="body"/>
          </p:nvPr>
        </p:nvSpPr>
        <p:spPr>
          <a:xfrm>
            <a:off x="729450" y="3612425"/>
            <a:ext cx="3743100" cy="1331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t-BR"/>
              <a:t>Na situação atual foram 3 chutes, na 4° vez já se sabe qual é.</a:t>
            </a:r>
            <a:endParaRPr/>
          </a:p>
          <a:p>
            <a:pPr indent="-311150" lvl="0" marL="457200" rtl="0" algn="l">
              <a:spcBef>
                <a:spcPts val="0"/>
              </a:spcBef>
              <a:spcAft>
                <a:spcPts val="0"/>
              </a:spcAft>
              <a:buSzPts val="1300"/>
              <a:buChar char="●"/>
            </a:pPr>
            <a:r>
              <a:rPr lang="pt-BR"/>
              <a:t>Na pior das hipóteses são log(N) na base 2 chutes, o seguinte é certeiro. </a:t>
            </a:r>
            <a:endParaRPr/>
          </a:p>
        </p:txBody>
      </p:sp>
      <p:sp>
        <p:nvSpPr>
          <p:cNvPr id="135" name="Google Shape;135;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p:nvPr/>
        </p:nvSpPr>
        <p:spPr>
          <a:xfrm>
            <a:off x="6806950" y="3638163"/>
            <a:ext cx="479700" cy="46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7259375" y="4118250"/>
            <a:ext cx="479700" cy="46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5902100" y="3133325"/>
            <a:ext cx="479700" cy="46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4092425" y="2668625"/>
            <a:ext cx="479700" cy="46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Estratégias e complexidades</a:t>
            </a:r>
            <a:endParaRPr/>
          </a:p>
        </p:txBody>
      </p:sp>
      <p:sp>
        <p:nvSpPr>
          <p:cNvPr id="145" name="Google Shape;145;p17"/>
          <p:cNvSpPr txBox="1"/>
          <p:nvPr>
            <p:ph idx="1" type="body"/>
          </p:nvPr>
        </p:nvSpPr>
        <p:spPr>
          <a:xfrm>
            <a:off x="729450" y="1906663"/>
            <a:ext cx="7688700" cy="10968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pt-BR"/>
              <a:t>Busca binária</a:t>
            </a:r>
            <a:endParaRPr/>
          </a:p>
          <a:p>
            <a:pPr indent="-311150" lvl="0" marL="457200" rtl="0" algn="l">
              <a:spcBef>
                <a:spcPts val="1200"/>
              </a:spcBef>
              <a:spcAft>
                <a:spcPts val="0"/>
              </a:spcAft>
              <a:buSzPts val="1300"/>
              <a:buChar char="●"/>
            </a:pPr>
            <a:r>
              <a:rPr lang="pt-BR"/>
              <a:t>Como N é 16, então na pior das hipóteses são 4 chutes (ex: caso fosse escolhido o 15).</a:t>
            </a:r>
            <a:endParaRPr/>
          </a:p>
          <a:p>
            <a:pPr indent="0" lvl="0" marL="0" rtl="0" algn="l">
              <a:spcBef>
                <a:spcPts val="1200"/>
              </a:spcBef>
              <a:spcAft>
                <a:spcPts val="1200"/>
              </a:spcAft>
              <a:buNone/>
            </a:pPr>
            <a:r>
              <a:t/>
            </a:r>
            <a:endParaRPr/>
          </a:p>
        </p:txBody>
      </p:sp>
      <p:graphicFrame>
        <p:nvGraphicFramePr>
          <p:cNvPr id="146" name="Google Shape;146;p17"/>
          <p:cNvGraphicFramePr/>
          <p:nvPr/>
        </p:nvGraphicFramePr>
        <p:xfrm>
          <a:off x="952400" y="2701775"/>
          <a:ext cx="3000000" cy="3000000"/>
        </p:xfrm>
        <a:graphic>
          <a:graphicData uri="http://schemas.openxmlformats.org/drawingml/2006/table">
            <a:tbl>
              <a:tblPr>
                <a:noFill/>
                <a:tableStyleId>{DF492A7A-051D-4208-8BED-D5CB58FBCB7F}</a:tableStyleId>
              </a:tblPr>
              <a:tblGrid>
                <a:gridCol w="452450"/>
                <a:gridCol w="452450"/>
                <a:gridCol w="452450"/>
                <a:gridCol w="452450"/>
                <a:gridCol w="452450"/>
                <a:gridCol w="452450"/>
                <a:gridCol w="452450"/>
                <a:gridCol w="452450"/>
                <a:gridCol w="452450"/>
                <a:gridCol w="452450"/>
                <a:gridCol w="452450"/>
                <a:gridCol w="452450"/>
                <a:gridCol w="452450"/>
                <a:gridCol w="452450"/>
                <a:gridCol w="452450"/>
                <a:gridCol w="452450"/>
              </a:tblGrid>
              <a:tr h="381000">
                <a:tc>
                  <a:txBody>
                    <a:bodyPr/>
                    <a:lstStyle/>
                    <a:p>
                      <a:pPr indent="0" lvl="0" marL="0" rtl="0" algn="l">
                        <a:spcBef>
                          <a:spcPts val="0"/>
                        </a:spcBef>
                        <a:spcAft>
                          <a:spcPts val="0"/>
                        </a:spcAft>
                        <a:buNone/>
                      </a:pPr>
                      <a:r>
                        <a:rPr lang="pt-BR"/>
                        <a:t>0</a:t>
                      </a:r>
                      <a:endParaRPr/>
                    </a:p>
                  </a:txBody>
                  <a:tcPr marT="91425" marB="91425" marR="91425" marL="91425"/>
                </a:tc>
                <a:tc>
                  <a:txBody>
                    <a:bodyPr/>
                    <a:lstStyle/>
                    <a:p>
                      <a:pPr indent="0" lvl="0" marL="0" rtl="0" algn="l">
                        <a:spcBef>
                          <a:spcPts val="0"/>
                        </a:spcBef>
                        <a:spcAft>
                          <a:spcPts val="0"/>
                        </a:spcAft>
                        <a:buNone/>
                      </a:pPr>
                      <a:r>
                        <a:rPr lang="pt-BR"/>
                        <a:t>1</a:t>
                      </a:r>
                      <a:endParaRPr/>
                    </a:p>
                  </a:txBody>
                  <a:tcPr marT="91425" marB="91425" marR="91425" marL="91425"/>
                </a:tc>
                <a:tc>
                  <a:txBody>
                    <a:bodyPr/>
                    <a:lstStyle/>
                    <a:p>
                      <a:pPr indent="0" lvl="0" marL="0" rtl="0" algn="l">
                        <a:spcBef>
                          <a:spcPts val="0"/>
                        </a:spcBef>
                        <a:spcAft>
                          <a:spcPts val="0"/>
                        </a:spcAft>
                        <a:buNone/>
                      </a:pPr>
                      <a:r>
                        <a:rPr lang="pt-BR"/>
                        <a:t>2</a:t>
                      </a:r>
                      <a:endParaRPr/>
                    </a:p>
                  </a:txBody>
                  <a:tcPr marT="91425" marB="91425" marR="91425" marL="91425"/>
                </a:tc>
                <a:tc>
                  <a:txBody>
                    <a:bodyPr/>
                    <a:lstStyle/>
                    <a:p>
                      <a:pPr indent="0" lvl="0" marL="0" rtl="0" algn="l">
                        <a:spcBef>
                          <a:spcPts val="0"/>
                        </a:spcBef>
                        <a:spcAft>
                          <a:spcPts val="0"/>
                        </a:spcAft>
                        <a:buNone/>
                      </a:pPr>
                      <a:r>
                        <a:rPr lang="pt-BR"/>
                        <a:t>3</a:t>
                      </a:r>
                      <a:endParaRPr/>
                    </a:p>
                  </a:txBody>
                  <a:tcPr marT="91425" marB="91425" marR="91425" marL="91425"/>
                </a:tc>
                <a:tc>
                  <a:txBody>
                    <a:bodyPr/>
                    <a:lstStyle/>
                    <a:p>
                      <a:pPr indent="0" lvl="0" marL="0" rtl="0" algn="l">
                        <a:spcBef>
                          <a:spcPts val="0"/>
                        </a:spcBef>
                        <a:spcAft>
                          <a:spcPts val="0"/>
                        </a:spcAft>
                        <a:buNone/>
                      </a:pPr>
                      <a:r>
                        <a:rPr lang="pt-BR"/>
                        <a:t>4</a:t>
                      </a:r>
                      <a:endParaRPr/>
                    </a:p>
                  </a:txBody>
                  <a:tcPr marT="91425" marB="91425" marR="91425" marL="91425"/>
                </a:tc>
                <a:tc>
                  <a:txBody>
                    <a:bodyPr/>
                    <a:lstStyle/>
                    <a:p>
                      <a:pPr indent="0" lvl="0" marL="0" rtl="0" algn="l">
                        <a:spcBef>
                          <a:spcPts val="0"/>
                        </a:spcBef>
                        <a:spcAft>
                          <a:spcPts val="0"/>
                        </a:spcAft>
                        <a:buNone/>
                      </a:pPr>
                      <a:r>
                        <a:rPr lang="pt-BR"/>
                        <a:t>5</a:t>
                      </a:r>
                      <a:endParaRPr/>
                    </a:p>
                  </a:txBody>
                  <a:tcPr marT="91425" marB="91425" marR="91425" marL="91425"/>
                </a:tc>
                <a:tc>
                  <a:txBody>
                    <a:bodyPr/>
                    <a:lstStyle/>
                    <a:p>
                      <a:pPr indent="0" lvl="0" marL="0" rtl="0" algn="l">
                        <a:spcBef>
                          <a:spcPts val="0"/>
                        </a:spcBef>
                        <a:spcAft>
                          <a:spcPts val="0"/>
                        </a:spcAft>
                        <a:buNone/>
                      </a:pPr>
                      <a:r>
                        <a:rPr lang="pt-BR"/>
                        <a:t>6</a:t>
                      </a:r>
                      <a:endParaRPr/>
                    </a:p>
                  </a:txBody>
                  <a:tcPr marT="91425" marB="91425" marR="91425" marL="91425"/>
                </a:tc>
                <a:tc>
                  <a:txBody>
                    <a:bodyPr/>
                    <a:lstStyle/>
                    <a:p>
                      <a:pPr indent="0" lvl="0" marL="0" rtl="0" algn="l">
                        <a:spcBef>
                          <a:spcPts val="0"/>
                        </a:spcBef>
                        <a:spcAft>
                          <a:spcPts val="0"/>
                        </a:spcAft>
                        <a:buNone/>
                      </a:pPr>
                      <a:r>
                        <a:rPr lang="pt-BR"/>
                        <a:t>7</a:t>
                      </a:r>
                      <a:endParaRPr/>
                    </a:p>
                  </a:txBody>
                  <a:tcPr marT="91425" marB="91425" marR="91425" marL="91425"/>
                </a:tc>
                <a:tc>
                  <a:txBody>
                    <a:bodyPr/>
                    <a:lstStyle/>
                    <a:p>
                      <a:pPr indent="0" lvl="0" marL="0" rtl="0" algn="l">
                        <a:spcBef>
                          <a:spcPts val="0"/>
                        </a:spcBef>
                        <a:spcAft>
                          <a:spcPts val="0"/>
                        </a:spcAft>
                        <a:buNone/>
                      </a:pPr>
                      <a:r>
                        <a:rPr lang="pt-BR"/>
                        <a:t>8</a:t>
                      </a:r>
                      <a:endParaRPr/>
                    </a:p>
                  </a:txBody>
                  <a:tcPr marT="91425" marB="91425" marR="91425" marL="91425"/>
                </a:tc>
                <a:tc>
                  <a:txBody>
                    <a:bodyPr/>
                    <a:lstStyle/>
                    <a:p>
                      <a:pPr indent="0" lvl="0" marL="0" rtl="0" algn="l">
                        <a:spcBef>
                          <a:spcPts val="0"/>
                        </a:spcBef>
                        <a:spcAft>
                          <a:spcPts val="0"/>
                        </a:spcAft>
                        <a:buNone/>
                      </a:pPr>
                      <a:r>
                        <a:rPr lang="pt-BR"/>
                        <a:t>9</a:t>
                      </a:r>
                      <a:endParaRPr/>
                    </a:p>
                  </a:txBody>
                  <a:tcPr marT="91425" marB="91425" marR="91425" marL="91425"/>
                </a:tc>
                <a:tc>
                  <a:txBody>
                    <a:bodyPr/>
                    <a:lstStyle/>
                    <a:p>
                      <a:pPr indent="0" lvl="0" marL="0" rtl="0" algn="l">
                        <a:spcBef>
                          <a:spcPts val="0"/>
                        </a:spcBef>
                        <a:spcAft>
                          <a:spcPts val="0"/>
                        </a:spcAft>
                        <a:buNone/>
                      </a:pPr>
                      <a:r>
                        <a:rPr lang="pt-BR"/>
                        <a:t>10</a:t>
                      </a:r>
                      <a:endParaRPr/>
                    </a:p>
                  </a:txBody>
                  <a:tcPr marT="91425" marB="91425" marR="91425" marL="91425"/>
                </a:tc>
                <a:tc>
                  <a:txBody>
                    <a:bodyPr/>
                    <a:lstStyle/>
                    <a:p>
                      <a:pPr indent="0" lvl="0" marL="0" rtl="0" algn="l">
                        <a:spcBef>
                          <a:spcPts val="0"/>
                        </a:spcBef>
                        <a:spcAft>
                          <a:spcPts val="0"/>
                        </a:spcAft>
                        <a:buNone/>
                      </a:pPr>
                      <a:r>
                        <a:rPr lang="pt-BR"/>
                        <a:t>11</a:t>
                      </a:r>
                      <a:endParaRPr/>
                    </a:p>
                  </a:txBody>
                  <a:tcPr marT="91425" marB="91425" marR="91425" marL="91425"/>
                </a:tc>
                <a:tc>
                  <a:txBody>
                    <a:bodyPr/>
                    <a:lstStyle/>
                    <a:p>
                      <a:pPr indent="0" lvl="0" marL="0" rtl="0" algn="l">
                        <a:spcBef>
                          <a:spcPts val="0"/>
                        </a:spcBef>
                        <a:spcAft>
                          <a:spcPts val="0"/>
                        </a:spcAft>
                        <a:buNone/>
                      </a:pPr>
                      <a:r>
                        <a:rPr lang="pt-BR"/>
                        <a:t>12</a:t>
                      </a:r>
                      <a:endParaRPr/>
                    </a:p>
                  </a:txBody>
                  <a:tcPr marT="91425" marB="91425" marR="91425" marL="91425"/>
                </a:tc>
                <a:tc>
                  <a:txBody>
                    <a:bodyPr/>
                    <a:lstStyle/>
                    <a:p>
                      <a:pPr indent="0" lvl="0" marL="0" rtl="0" algn="l">
                        <a:spcBef>
                          <a:spcPts val="0"/>
                        </a:spcBef>
                        <a:spcAft>
                          <a:spcPts val="0"/>
                        </a:spcAft>
                        <a:buNone/>
                      </a:pPr>
                      <a:r>
                        <a:rPr lang="pt-BR"/>
                        <a:t>13</a:t>
                      </a:r>
                      <a:endParaRPr/>
                    </a:p>
                  </a:txBody>
                  <a:tcPr marT="91425" marB="91425" marR="91425" marL="91425"/>
                </a:tc>
                <a:tc>
                  <a:txBody>
                    <a:bodyPr/>
                    <a:lstStyle/>
                    <a:p>
                      <a:pPr indent="0" lvl="0" marL="0" rtl="0" algn="l">
                        <a:spcBef>
                          <a:spcPts val="0"/>
                        </a:spcBef>
                        <a:spcAft>
                          <a:spcPts val="0"/>
                        </a:spcAft>
                        <a:buNone/>
                      </a:pPr>
                      <a:r>
                        <a:rPr lang="pt-BR"/>
                        <a:t>14</a:t>
                      </a:r>
                      <a:endParaRPr/>
                    </a:p>
                  </a:txBody>
                  <a:tcPr marT="91425" marB="91425" marR="91425" marL="91425"/>
                </a:tc>
                <a:tc>
                  <a:txBody>
                    <a:bodyPr/>
                    <a:lstStyle/>
                    <a:p>
                      <a:pPr indent="0" lvl="0" marL="0" rtl="0" algn="l">
                        <a:spcBef>
                          <a:spcPts val="0"/>
                        </a:spcBef>
                        <a:spcAft>
                          <a:spcPts val="0"/>
                        </a:spcAft>
                        <a:buNone/>
                      </a:pPr>
                      <a:r>
                        <a:rPr lang="pt-BR"/>
                        <a:t>15</a:t>
                      </a:r>
                      <a:endParaRPr/>
                    </a:p>
                  </a:txBody>
                  <a:tcPr marT="91425" marB="91425" marR="91425" marL="91425"/>
                </a:tc>
              </a:tr>
            </a:tbl>
          </a:graphicData>
        </a:graphic>
      </p:graphicFrame>
      <p:graphicFrame>
        <p:nvGraphicFramePr>
          <p:cNvPr id="147" name="Google Shape;147;p17"/>
          <p:cNvGraphicFramePr/>
          <p:nvPr/>
        </p:nvGraphicFramePr>
        <p:xfrm>
          <a:off x="4572000" y="3169975"/>
          <a:ext cx="3000000" cy="3000000"/>
        </p:xfrm>
        <a:graphic>
          <a:graphicData uri="http://schemas.openxmlformats.org/drawingml/2006/table">
            <a:tbl>
              <a:tblPr>
                <a:noFill/>
                <a:tableStyleId>{DF492A7A-051D-4208-8BED-D5CB58FBCB7F}</a:tableStyleId>
              </a:tblPr>
              <a:tblGrid>
                <a:gridCol w="452450"/>
                <a:gridCol w="452450"/>
                <a:gridCol w="452450"/>
                <a:gridCol w="452450"/>
                <a:gridCol w="452450"/>
                <a:gridCol w="452450"/>
                <a:gridCol w="452450"/>
                <a:gridCol w="452450"/>
              </a:tblGrid>
              <a:tr h="381000">
                <a:tc>
                  <a:txBody>
                    <a:bodyPr/>
                    <a:lstStyle/>
                    <a:p>
                      <a:pPr indent="0" lvl="0" marL="0" rtl="0" algn="l">
                        <a:spcBef>
                          <a:spcPts val="0"/>
                        </a:spcBef>
                        <a:spcAft>
                          <a:spcPts val="0"/>
                        </a:spcAft>
                        <a:buNone/>
                      </a:pPr>
                      <a:r>
                        <a:rPr lang="pt-BR"/>
                        <a:t>8</a:t>
                      </a:r>
                      <a:endParaRPr/>
                    </a:p>
                  </a:txBody>
                  <a:tcPr marT="91425" marB="91425" marR="91425" marL="91425"/>
                </a:tc>
                <a:tc>
                  <a:txBody>
                    <a:bodyPr/>
                    <a:lstStyle/>
                    <a:p>
                      <a:pPr indent="0" lvl="0" marL="0" rtl="0" algn="l">
                        <a:spcBef>
                          <a:spcPts val="0"/>
                        </a:spcBef>
                        <a:spcAft>
                          <a:spcPts val="0"/>
                        </a:spcAft>
                        <a:buNone/>
                      </a:pPr>
                      <a:r>
                        <a:rPr lang="pt-BR"/>
                        <a:t>9</a:t>
                      </a:r>
                      <a:endParaRPr/>
                    </a:p>
                  </a:txBody>
                  <a:tcPr marT="91425" marB="91425" marR="91425" marL="91425"/>
                </a:tc>
                <a:tc>
                  <a:txBody>
                    <a:bodyPr/>
                    <a:lstStyle/>
                    <a:p>
                      <a:pPr indent="0" lvl="0" marL="0" rtl="0" algn="l">
                        <a:spcBef>
                          <a:spcPts val="0"/>
                        </a:spcBef>
                        <a:spcAft>
                          <a:spcPts val="0"/>
                        </a:spcAft>
                        <a:buNone/>
                      </a:pPr>
                      <a:r>
                        <a:rPr lang="pt-BR"/>
                        <a:t>10</a:t>
                      </a:r>
                      <a:endParaRPr/>
                    </a:p>
                  </a:txBody>
                  <a:tcPr marT="91425" marB="91425" marR="91425" marL="91425"/>
                </a:tc>
                <a:tc>
                  <a:txBody>
                    <a:bodyPr/>
                    <a:lstStyle/>
                    <a:p>
                      <a:pPr indent="0" lvl="0" marL="0" rtl="0" algn="l">
                        <a:spcBef>
                          <a:spcPts val="0"/>
                        </a:spcBef>
                        <a:spcAft>
                          <a:spcPts val="0"/>
                        </a:spcAft>
                        <a:buNone/>
                      </a:pPr>
                      <a:r>
                        <a:rPr lang="pt-BR"/>
                        <a:t>11</a:t>
                      </a:r>
                      <a:endParaRPr/>
                    </a:p>
                  </a:txBody>
                  <a:tcPr marT="91425" marB="91425" marR="91425" marL="91425"/>
                </a:tc>
                <a:tc>
                  <a:txBody>
                    <a:bodyPr/>
                    <a:lstStyle/>
                    <a:p>
                      <a:pPr indent="0" lvl="0" marL="0" rtl="0" algn="l">
                        <a:spcBef>
                          <a:spcPts val="0"/>
                        </a:spcBef>
                        <a:spcAft>
                          <a:spcPts val="0"/>
                        </a:spcAft>
                        <a:buNone/>
                      </a:pPr>
                      <a:r>
                        <a:rPr lang="pt-BR"/>
                        <a:t>12</a:t>
                      </a:r>
                      <a:endParaRPr/>
                    </a:p>
                  </a:txBody>
                  <a:tcPr marT="91425" marB="91425" marR="91425" marL="91425"/>
                </a:tc>
                <a:tc>
                  <a:txBody>
                    <a:bodyPr/>
                    <a:lstStyle/>
                    <a:p>
                      <a:pPr indent="0" lvl="0" marL="0" rtl="0" algn="l">
                        <a:spcBef>
                          <a:spcPts val="0"/>
                        </a:spcBef>
                        <a:spcAft>
                          <a:spcPts val="0"/>
                        </a:spcAft>
                        <a:buNone/>
                      </a:pPr>
                      <a:r>
                        <a:rPr lang="pt-BR"/>
                        <a:t>13</a:t>
                      </a:r>
                      <a:endParaRPr/>
                    </a:p>
                  </a:txBody>
                  <a:tcPr marT="91425" marB="91425" marR="91425" marL="91425"/>
                </a:tc>
                <a:tc>
                  <a:txBody>
                    <a:bodyPr/>
                    <a:lstStyle/>
                    <a:p>
                      <a:pPr indent="0" lvl="0" marL="0" rtl="0" algn="l">
                        <a:spcBef>
                          <a:spcPts val="0"/>
                        </a:spcBef>
                        <a:spcAft>
                          <a:spcPts val="0"/>
                        </a:spcAft>
                        <a:buNone/>
                      </a:pPr>
                      <a:r>
                        <a:rPr lang="pt-BR"/>
                        <a:t>14</a:t>
                      </a:r>
                      <a:endParaRPr/>
                    </a:p>
                  </a:txBody>
                  <a:tcPr marT="91425" marB="91425" marR="91425" marL="91425"/>
                </a:tc>
                <a:tc>
                  <a:txBody>
                    <a:bodyPr/>
                    <a:lstStyle/>
                    <a:p>
                      <a:pPr indent="0" lvl="0" marL="0" rtl="0" algn="l">
                        <a:spcBef>
                          <a:spcPts val="0"/>
                        </a:spcBef>
                        <a:spcAft>
                          <a:spcPts val="0"/>
                        </a:spcAft>
                        <a:buNone/>
                      </a:pPr>
                      <a:r>
                        <a:rPr lang="pt-BR"/>
                        <a:t>15</a:t>
                      </a:r>
                      <a:endParaRPr/>
                    </a:p>
                  </a:txBody>
                  <a:tcPr marT="91425" marB="91425" marR="91425" marL="91425"/>
                </a:tc>
              </a:tr>
            </a:tbl>
          </a:graphicData>
        </a:graphic>
      </p:graphicFrame>
      <p:graphicFrame>
        <p:nvGraphicFramePr>
          <p:cNvPr id="148" name="Google Shape;148;p17"/>
          <p:cNvGraphicFramePr/>
          <p:nvPr/>
        </p:nvGraphicFramePr>
        <p:xfrm>
          <a:off x="7739075" y="4629125"/>
          <a:ext cx="3000000" cy="3000000"/>
        </p:xfrm>
        <a:graphic>
          <a:graphicData uri="http://schemas.openxmlformats.org/drawingml/2006/table">
            <a:tbl>
              <a:tblPr>
                <a:noFill/>
                <a:tableStyleId>{DF492A7A-051D-4208-8BED-D5CB58FBCB7F}</a:tableStyleId>
              </a:tblPr>
              <a:tblGrid>
                <a:gridCol w="452325"/>
              </a:tblGrid>
              <a:tr h="396200">
                <a:tc>
                  <a:txBody>
                    <a:bodyPr/>
                    <a:lstStyle/>
                    <a:p>
                      <a:pPr indent="0" lvl="0" marL="0" rtl="0" algn="l">
                        <a:spcBef>
                          <a:spcPts val="0"/>
                        </a:spcBef>
                        <a:spcAft>
                          <a:spcPts val="0"/>
                        </a:spcAft>
                        <a:buNone/>
                      </a:pPr>
                      <a:r>
                        <a:rPr lang="pt-BR"/>
                        <a:t>15</a:t>
                      </a:r>
                      <a:endParaRPr/>
                    </a:p>
                  </a:txBody>
                  <a:tcPr marT="91425" marB="91425" marR="91425" marL="91425"/>
                </a:tc>
              </a:tr>
            </a:tbl>
          </a:graphicData>
        </a:graphic>
      </p:graphicFrame>
      <p:graphicFrame>
        <p:nvGraphicFramePr>
          <p:cNvPr id="149" name="Google Shape;149;p17"/>
          <p:cNvGraphicFramePr/>
          <p:nvPr/>
        </p:nvGraphicFramePr>
        <p:xfrm>
          <a:off x="6381800" y="3665450"/>
          <a:ext cx="3000000" cy="3000000"/>
        </p:xfrm>
        <a:graphic>
          <a:graphicData uri="http://schemas.openxmlformats.org/drawingml/2006/table">
            <a:tbl>
              <a:tblPr>
                <a:noFill/>
                <a:tableStyleId>{DF492A7A-051D-4208-8BED-D5CB58FBCB7F}</a:tableStyleId>
              </a:tblPr>
              <a:tblGrid>
                <a:gridCol w="452425"/>
                <a:gridCol w="452425"/>
                <a:gridCol w="452425"/>
                <a:gridCol w="452425"/>
              </a:tblGrid>
              <a:tr h="381000">
                <a:tc>
                  <a:txBody>
                    <a:bodyPr/>
                    <a:lstStyle/>
                    <a:p>
                      <a:pPr indent="0" lvl="0" marL="0" rtl="0" algn="l">
                        <a:spcBef>
                          <a:spcPts val="0"/>
                        </a:spcBef>
                        <a:spcAft>
                          <a:spcPts val="0"/>
                        </a:spcAft>
                        <a:buNone/>
                      </a:pPr>
                      <a:r>
                        <a:rPr lang="pt-BR"/>
                        <a:t>12</a:t>
                      </a:r>
                      <a:endParaRPr/>
                    </a:p>
                  </a:txBody>
                  <a:tcPr marT="91425" marB="91425" marR="91425" marL="91425"/>
                </a:tc>
                <a:tc>
                  <a:txBody>
                    <a:bodyPr/>
                    <a:lstStyle/>
                    <a:p>
                      <a:pPr indent="0" lvl="0" marL="0" rtl="0" algn="l">
                        <a:spcBef>
                          <a:spcPts val="0"/>
                        </a:spcBef>
                        <a:spcAft>
                          <a:spcPts val="0"/>
                        </a:spcAft>
                        <a:buNone/>
                      </a:pPr>
                      <a:r>
                        <a:rPr lang="pt-BR"/>
                        <a:t>13</a:t>
                      </a:r>
                      <a:endParaRPr/>
                    </a:p>
                  </a:txBody>
                  <a:tcPr marT="91425" marB="91425" marR="91425" marL="91425"/>
                </a:tc>
                <a:tc>
                  <a:txBody>
                    <a:bodyPr/>
                    <a:lstStyle/>
                    <a:p>
                      <a:pPr indent="0" lvl="0" marL="0" rtl="0" algn="l">
                        <a:spcBef>
                          <a:spcPts val="0"/>
                        </a:spcBef>
                        <a:spcAft>
                          <a:spcPts val="0"/>
                        </a:spcAft>
                        <a:buNone/>
                      </a:pPr>
                      <a:r>
                        <a:rPr lang="pt-BR"/>
                        <a:t>14</a:t>
                      </a:r>
                      <a:endParaRPr/>
                    </a:p>
                  </a:txBody>
                  <a:tcPr marT="91425" marB="91425" marR="91425" marL="91425"/>
                </a:tc>
                <a:tc>
                  <a:txBody>
                    <a:bodyPr/>
                    <a:lstStyle/>
                    <a:p>
                      <a:pPr indent="0" lvl="0" marL="0" rtl="0" algn="l">
                        <a:spcBef>
                          <a:spcPts val="0"/>
                        </a:spcBef>
                        <a:spcAft>
                          <a:spcPts val="0"/>
                        </a:spcAft>
                        <a:buNone/>
                      </a:pPr>
                      <a:r>
                        <a:rPr lang="pt-BR"/>
                        <a:t>15</a:t>
                      </a:r>
                      <a:endParaRPr/>
                    </a:p>
                  </a:txBody>
                  <a:tcPr marT="91425" marB="91425" marR="91425" marL="91425"/>
                </a:tc>
              </a:tr>
            </a:tbl>
          </a:graphicData>
        </a:graphic>
      </p:graphicFrame>
      <p:graphicFrame>
        <p:nvGraphicFramePr>
          <p:cNvPr id="150" name="Google Shape;150;p17"/>
          <p:cNvGraphicFramePr/>
          <p:nvPr/>
        </p:nvGraphicFramePr>
        <p:xfrm>
          <a:off x="7286700" y="4154888"/>
          <a:ext cx="3000000" cy="3000000"/>
        </p:xfrm>
        <a:graphic>
          <a:graphicData uri="http://schemas.openxmlformats.org/drawingml/2006/table">
            <a:tbl>
              <a:tblPr>
                <a:noFill/>
                <a:tableStyleId>{DF492A7A-051D-4208-8BED-D5CB58FBCB7F}</a:tableStyleId>
              </a:tblPr>
              <a:tblGrid>
                <a:gridCol w="452425"/>
                <a:gridCol w="452425"/>
              </a:tblGrid>
              <a:tr h="381000">
                <a:tc>
                  <a:txBody>
                    <a:bodyPr/>
                    <a:lstStyle/>
                    <a:p>
                      <a:pPr indent="0" lvl="0" marL="0" rtl="0" algn="l">
                        <a:spcBef>
                          <a:spcPts val="0"/>
                        </a:spcBef>
                        <a:spcAft>
                          <a:spcPts val="0"/>
                        </a:spcAft>
                        <a:buNone/>
                      </a:pPr>
                      <a:r>
                        <a:rPr lang="pt-BR"/>
                        <a:t>14</a:t>
                      </a:r>
                      <a:endParaRPr/>
                    </a:p>
                  </a:txBody>
                  <a:tcPr marT="91425" marB="91425" marR="91425" marL="91425"/>
                </a:tc>
                <a:tc>
                  <a:txBody>
                    <a:bodyPr/>
                    <a:lstStyle/>
                    <a:p>
                      <a:pPr indent="0" lvl="0" marL="0" rtl="0" algn="l">
                        <a:spcBef>
                          <a:spcPts val="0"/>
                        </a:spcBef>
                        <a:spcAft>
                          <a:spcPts val="0"/>
                        </a:spcAft>
                        <a:buNone/>
                      </a:pPr>
                      <a:r>
                        <a:rPr lang="pt-BR"/>
                        <a:t>15</a:t>
                      </a:r>
                      <a:endParaRPr/>
                    </a:p>
                  </a:txBody>
                  <a:tcPr marT="91425" marB="91425" marR="91425" marL="91425"/>
                </a:tc>
              </a:tr>
            </a:tbl>
          </a:graphicData>
        </a:graphic>
      </p:graphicFrame>
      <p:sp>
        <p:nvSpPr>
          <p:cNvPr id="151" name="Google Shape;151;p17"/>
          <p:cNvSpPr txBox="1"/>
          <p:nvPr>
            <p:ph idx="1" type="body"/>
          </p:nvPr>
        </p:nvSpPr>
        <p:spPr>
          <a:xfrm>
            <a:off x="729450" y="3732675"/>
            <a:ext cx="3842700" cy="1096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t-BR"/>
              <a:t>No máximo 1+log(N) para acertar na pior hipótese. </a:t>
            </a:r>
            <a:endParaRPr/>
          </a:p>
          <a:p>
            <a:pPr indent="-311150" lvl="0" marL="457200" rtl="0" algn="l">
              <a:spcBef>
                <a:spcPts val="0"/>
              </a:spcBef>
              <a:spcAft>
                <a:spcPts val="0"/>
              </a:spcAft>
              <a:buSzPts val="1300"/>
              <a:buChar char="●"/>
            </a:pPr>
            <a:r>
              <a:rPr lang="pt-BR"/>
              <a:t>No caso da escolha do 15 são 5 para acertar</a:t>
            </a:r>
            <a:endParaRPr/>
          </a:p>
        </p:txBody>
      </p:sp>
      <p:sp>
        <p:nvSpPr>
          <p:cNvPr id="152" name="Google Shape;152;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Comparando e analisando abordagens</a:t>
            </a:r>
            <a:endParaRPr/>
          </a:p>
        </p:txBody>
      </p:sp>
      <p:sp>
        <p:nvSpPr>
          <p:cNvPr id="158" name="Google Shape;158;p18"/>
          <p:cNvSpPr txBox="1"/>
          <p:nvPr>
            <p:ph idx="1" type="body"/>
          </p:nvPr>
        </p:nvSpPr>
        <p:spPr>
          <a:xfrm>
            <a:off x="729450" y="1906675"/>
            <a:ext cx="7688700" cy="2233800"/>
          </a:xfrm>
          <a:prstGeom prst="rect">
            <a:avLst/>
          </a:prstGeom>
        </p:spPr>
        <p:txBody>
          <a:bodyPr anchorCtr="0" anchor="t" bIns="91425" lIns="91425" spcFirstLastPara="1" rIns="91425" wrap="square" tIns="91425">
            <a:normAutofit lnSpcReduction="20000"/>
          </a:bodyPr>
          <a:lstStyle/>
          <a:p>
            <a:pPr indent="-311150" lvl="0" marL="457200" rtl="0" algn="just">
              <a:spcBef>
                <a:spcPts val="0"/>
              </a:spcBef>
              <a:spcAft>
                <a:spcPts val="0"/>
              </a:spcAft>
              <a:buSzPts val="1300"/>
              <a:buChar char="●"/>
            </a:pPr>
            <a:r>
              <a:rPr lang="pt-BR"/>
              <a:t>Considerando a pior das hipóteses para </a:t>
            </a:r>
            <a:r>
              <a:rPr lang="pt-BR"/>
              <a:t>cada uma</a:t>
            </a:r>
            <a:r>
              <a:rPr lang="pt-BR"/>
              <a:t> das alternativas apresentadas de busca, a busca binária se sai melhor que as demais, pois sua complexidade cresce mais lentamente, de maneira logarítmica, enquanto que as outras tinham complexidade linear (N). Tal complexidade logarítmica permite que uma tentativa extra possibilite buscar em uma variedade muito mais significativa de elementos.</a:t>
            </a:r>
            <a:endParaRPr/>
          </a:p>
          <a:p>
            <a:pPr indent="-311150" lvl="0" marL="457200" rtl="0" algn="just">
              <a:spcBef>
                <a:spcPts val="0"/>
              </a:spcBef>
              <a:spcAft>
                <a:spcPts val="0"/>
              </a:spcAft>
              <a:buSzPts val="1300"/>
              <a:buChar char="●"/>
            </a:pPr>
            <a:r>
              <a:rPr lang="pt-BR"/>
              <a:t>Para utilizar a busca binária em um problema devemos perceber que ele apresenta </a:t>
            </a:r>
            <a:r>
              <a:rPr lang="pt-BR"/>
              <a:t>monotonicidade,</a:t>
            </a:r>
            <a:r>
              <a:rPr lang="pt-BR"/>
              <a:t> característica que nos permite </a:t>
            </a:r>
            <a:r>
              <a:rPr lang="pt-BR"/>
              <a:t>eliminar</a:t>
            </a:r>
            <a:r>
              <a:rPr lang="pt-BR"/>
              <a:t> parte do espaço de busca por perceber que a resposta não estará </a:t>
            </a:r>
            <a:r>
              <a:rPr lang="pt-BR"/>
              <a:t>lá.</a:t>
            </a:r>
            <a:r>
              <a:rPr lang="pt-BR"/>
              <a:t> No caso apresentado, a ordenação e a informação de que era maior ou menor tornava o problema monotonico. Caso não fosse monotônico </a:t>
            </a:r>
            <a:r>
              <a:rPr lang="pt-BR"/>
              <a:t>teríamos</a:t>
            </a:r>
            <a:r>
              <a:rPr lang="pt-BR"/>
              <a:t> que fazer uma busca linear mesmo.</a:t>
            </a:r>
            <a:endParaRPr/>
          </a:p>
        </p:txBody>
      </p:sp>
      <p:sp>
        <p:nvSpPr>
          <p:cNvPr id="159" name="Google Shape;159;p18"/>
          <p:cNvSpPr txBox="1"/>
          <p:nvPr>
            <p:ph idx="1" type="body"/>
          </p:nvPr>
        </p:nvSpPr>
        <p:spPr>
          <a:xfrm>
            <a:off x="729450" y="3832713"/>
            <a:ext cx="7688700" cy="10968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pt-BR"/>
              <a:t>Mostrar os gráficos daqui: </a:t>
            </a:r>
            <a:r>
              <a:rPr lang="pt-BR" u="sng">
                <a:solidFill>
                  <a:schemeClr val="hlink"/>
                </a:solidFill>
                <a:hlinkClick r:id="rId3"/>
              </a:rPr>
              <a:t>https://pt.khanacademy.org/computing/computer-science/algorithms/binary-search/a/running-time-of-binary-search</a:t>
            </a:r>
            <a:endParaRPr/>
          </a:p>
          <a:p>
            <a:pPr indent="0" lvl="0" marL="457200" rtl="0" algn="l">
              <a:spcBef>
                <a:spcPts val="1200"/>
              </a:spcBef>
              <a:spcAft>
                <a:spcPts val="1200"/>
              </a:spcAft>
              <a:buNone/>
            </a:pPr>
            <a:r>
              <a:t/>
            </a:r>
            <a:endParaRPr/>
          </a:p>
        </p:txBody>
      </p:sp>
      <p:sp>
        <p:nvSpPr>
          <p:cNvPr id="160" name="Google Shape;160;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Problema </a:t>
            </a:r>
            <a:r>
              <a:rPr lang="pt-BR" u="sng">
                <a:solidFill>
                  <a:schemeClr val="hlink"/>
                </a:solidFill>
                <a:hlinkClick r:id="rId3"/>
              </a:rPr>
              <a:t>Ogros</a:t>
            </a:r>
            <a:endParaRPr/>
          </a:p>
        </p:txBody>
      </p:sp>
      <p:sp>
        <p:nvSpPr>
          <p:cNvPr id="166" name="Google Shape;166;p19"/>
          <p:cNvSpPr txBox="1"/>
          <p:nvPr>
            <p:ph idx="1" type="body"/>
          </p:nvPr>
        </p:nvSpPr>
        <p:spPr>
          <a:xfrm>
            <a:off x="729450" y="1906663"/>
            <a:ext cx="7688700" cy="10968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pt-BR"/>
              <a:t>O problema contextualiza uma competição de força de ogros, onde cada ogro ganha uma pontuação (de 1 a 10^9) relativa a faixa de força em que se encontra. São N faixas (2&lt;=N&lt;=10^5), M ogros competem (1&lt;=M&lt;=10^4), devemos mostrar quantos pontos fez cada ogro.</a:t>
            </a:r>
            <a:endParaRPr/>
          </a:p>
        </p:txBody>
      </p:sp>
      <p:pic>
        <p:nvPicPr>
          <p:cNvPr id="167" name="Google Shape;167;p19"/>
          <p:cNvPicPr preferRelativeResize="0"/>
          <p:nvPr/>
        </p:nvPicPr>
        <p:blipFill>
          <a:blip r:embed="rId4">
            <a:alphaModFix/>
          </a:blip>
          <a:stretch>
            <a:fillRect/>
          </a:stretch>
        </p:blipFill>
        <p:spPr>
          <a:xfrm>
            <a:off x="638175" y="3148413"/>
            <a:ext cx="7867650" cy="1381125"/>
          </a:xfrm>
          <a:prstGeom prst="rect">
            <a:avLst/>
          </a:prstGeom>
          <a:noFill/>
          <a:ln>
            <a:noFill/>
          </a:ln>
        </p:spPr>
      </p:pic>
      <p:sp>
        <p:nvSpPr>
          <p:cNvPr id="168" name="Google Shape;168;p19"/>
          <p:cNvSpPr/>
          <p:nvPr/>
        </p:nvSpPr>
        <p:spPr>
          <a:xfrm>
            <a:off x="1119425" y="3578075"/>
            <a:ext cx="439800" cy="11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txBox="1"/>
          <p:nvPr>
            <p:ph idx="1" type="body"/>
          </p:nvPr>
        </p:nvSpPr>
        <p:spPr>
          <a:xfrm>
            <a:off x="1611400" y="3415175"/>
            <a:ext cx="1550400" cy="40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N faixas M ogros</a:t>
            </a:r>
            <a:endParaRPr/>
          </a:p>
        </p:txBody>
      </p:sp>
      <p:sp>
        <p:nvSpPr>
          <p:cNvPr id="170" name="Google Shape;170;p19"/>
          <p:cNvSpPr/>
          <p:nvPr/>
        </p:nvSpPr>
        <p:spPr>
          <a:xfrm>
            <a:off x="1119425" y="3823100"/>
            <a:ext cx="439800" cy="11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txBox="1"/>
          <p:nvPr>
            <p:ph idx="1" type="body"/>
          </p:nvPr>
        </p:nvSpPr>
        <p:spPr>
          <a:xfrm>
            <a:off x="1611400" y="3660200"/>
            <a:ext cx="3510900" cy="44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regiões de fim de faixa e início de outra</a:t>
            </a:r>
            <a:endParaRPr/>
          </a:p>
        </p:txBody>
      </p:sp>
      <p:sp>
        <p:nvSpPr>
          <p:cNvPr id="172" name="Google Shape;172;p19"/>
          <p:cNvSpPr/>
          <p:nvPr/>
        </p:nvSpPr>
        <p:spPr>
          <a:xfrm>
            <a:off x="1234550" y="4068125"/>
            <a:ext cx="439800" cy="11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txBox="1"/>
          <p:nvPr>
            <p:ph idx="1" type="body"/>
          </p:nvPr>
        </p:nvSpPr>
        <p:spPr>
          <a:xfrm>
            <a:off x="1704175" y="3905225"/>
            <a:ext cx="3510900" cy="44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pontuação de cada faixa de força</a:t>
            </a:r>
            <a:endParaRPr/>
          </a:p>
        </p:txBody>
      </p:sp>
      <p:sp>
        <p:nvSpPr>
          <p:cNvPr id="174" name="Google Shape;174;p19"/>
          <p:cNvSpPr/>
          <p:nvPr/>
        </p:nvSpPr>
        <p:spPr>
          <a:xfrm>
            <a:off x="1349675" y="4272700"/>
            <a:ext cx="439800" cy="11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txBox="1"/>
          <p:nvPr>
            <p:ph idx="1" type="body"/>
          </p:nvPr>
        </p:nvSpPr>
        <p:spPr>
          <a:xfrm>
            <a:off x="1789475" y="4109800"/>
            <a:ext cx="3510900" cy="44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força de cada ogro</a:t>
            </a:r>
            <a:endParaRPr/>
          </a:p>
        </p:txBody>
      </p:sp>
      <p:sp>
        <p:nvSpPr>
          <p:cNvPr id="176" name="Google Shape;176;p19"/>
          <p:cNvSpPr/>
          <p:nvPr/>
        </p:nvSpPr>
        <p:spPr>
          <a:xfrm>
            <a:off x="5729525" y="3578075"/>
            <a:ext cx="439800" cy="11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txBox="1"/>
          <p:nvPr>
            <p:ph idx="1" type="body"/>
          </p:nvPr>
        </p:nvSpPr>
        <p:spPr>
          <a:xfrm>
            <a:off x="6243875" y="3433775"/>
            <a:ext cx="2083800" cy="40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pontuação de cada ogro</a:t>
            </a:r>
            <a:endParaRPr/>
          </a:p>
        </p:txBody>
      </p:sp>
      <p:sp>
        <p:nvSpPr>
          <p:cNvPr id="178" name="Google Shape;178;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Problema </a:t>
            </a:r>
            <a:r>
              <a:rPr lang="pt-BR" u="sng">
                <a:solidFill>
                  <a:schemeClr val="hlink"/>
                </a:solidFill>
                <a:hlinkClick r:id="rId3"/>
              </a:rPr>
              <a:t>Ogros</a:t>
            </a:r>
            <a:endParaRPr/>
          </a:p>
        </p:txBody>
      </p:sp>
      <p:sp>
        <p:nvSpPr>
          <p:cNvPr id="184" name="Google Shape;184;p20"/>
          <p:cNvSpPr txBox="1"/>
          <p:nvPr>
            <p:ph idx="1" type="body"/>
          </p:nvPr>
        </p:nvSpPr>
        <p:spPr>
          <a:xfrm>
            <a:off x="729450" y="1906680"/>
            <a:ext cx="7688700" cy="791700"/>
          </a:xfrm>
          <a:prstGeom prst="rect">
            <a:avLst/>
          </a:prstGeom>
        </p:spPr>
        <p:txBody>
          <a:bodyPr anchorCtr="0" anchor="t" bIns="91425" lIns="91425" spcFirstLastPara="1" rIns="91425" wrap="square" tIns="91425">
            <a:normAutofit lnSpcReduction="20000"/>
          </a:bodyPr>
          <a:lstStyle/>
          <a:p>
            <a:pPr indent="-311150" lvl="0" marL="457200" rtl="0" algn="just">
              <a:spcBef>
                <a:spcPts val="0"/>
              </a:spcBef>
              <a:spcAft>
                <a:spcPts val="0"/>
              </a:spcAft>
              <a:buSzPts val="1300"/>
              <a:buChar char="●"/>
            </a:pPr>
            <a:r>
              <a:rPr lang="pt-BR"/>
              <a:t>O problema trabalha com valores bem limitantes: pontuações que vão até 10^9, até 10^5 faixas e 10^4 ogros, se para cada ogro forem verificadas todas as N faixas, no pior caso possível, onde o ogro está na </a:t>
            </a:r>
            <a:r>
              <a:rPr lang="pt-BR"/>
              <a:t>última</a:t>
            </a:r>
            <a:r>
              <a:rPr lang="pt-BR"/>
              <a:t> faixa, dará TLE.</a:t>
            </a:r>
            <a:endParaRPr/>
          </a:p>
        </p:txBody>
      </p:sp>
      <p:sp>
        <p:nvSpPr>
          <p:cNvPr id="185" name="Google Shape;185;p20"/>
          <p:cNvSpPr txBox="1"/>
          <p:nvPr>
            <p:ph idx="1" type="body"/>
          </p:nvPr>
        </p:nvSpPr>
        <p:spPr>
          <a:xfrm>
            <a:off x="727650" y="2698372"/>
            <a:ext cx="7688700" cy="1379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pt-BR"/>
              <a:t>Existem diversas maneiras de resolver esse problema. Em algumas delas </a:t>
            </a:r>
            <a:r>
              <a:rPr lang="pt-BR"/>
              <a:t>imaginamos</a:t>
            </a:r>
            <a:r>
              <a:rPr lang="pt-BR"/>
              <a:t> a busca de maneira diferente, para que a passagem pelas faixas não ocorram 10^5 (pior hipótese) vezes para cada ogro (10^4). Uma dessas maneiras é realizando uma busca binária, visto que as faixas estão ordenadas. A ideia e </a:t>
            </a:r>
            <a:r>
              <a:rPr lang="pt-BR"/>
              <a:t>implementação</a:t>
            </a:r>
            <a:r>
              <a:rPr lang="pt-BR"/>
              <a:t> constam nos slides a seguir</a:t>
            </a:r>
            <a:endParaRPr/>
          </a:p>
        </p:txBody>
      </p:sp>
      <p:sp>
        <p:nvSpPr>
          <p:cNvPr id="186" name="Google Shape;186;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699700" y="655225"/>
            <a:ext cx="3801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Problema </a:t>
            </a:r>
            <a:r>
              <a:rPr lang="pt-BR" u="sng">
                <a:solidFill>
                  <a:schemeClr val="hlink"/>
                </a:solidFill>
                <a:hlinkClick r:id="rId3"/>
              </a:rPr>
              <a:t>Ogros</a:t>
            </a:r>
            <a:endParaRPr/>
          </a:p>
        </p:txBody>
      </p:sp>
      <p:pic>
        <p:nvPicPr>
          <p:cNvPr id="192" name="Google Shape;192;p21"/>
          <p:cNvPicPr preferRelativeResize="0"/>
          <p:nvPr/>
        </p:nvPicPr>
        <p:blipFill>
          <a:blip r:embed="rId4">
            <a:alphaModFix/>
          </a:blip>
          <a:stretch>
            <a:fillRect/>
          </a:stretch>
        </p:blipFill>
        <p:spPr>
          <a:xfrm>
            <a:off x="771625" y="1335375"/>
            <a:ext cx="3352800" cy="1476375"/>
          </a:xfrm>
          <a:prstGeom prst="rect">
            <a:avLst/>
          </a:prstGeom>
          <a:noFill/>
          <a:ln>
            <a:noFill/>
          </a:ln>
        </p:spPr>
      </p:pic>
      <p:pic>
        <p:nvPicPr>
          <p:cNvPr id="193" name="Google Shape;193;p21"/>
          <p:cNvPicPr preferRelativeResize="0"/>
          <p:nvPr/>
        </p:nvPicPr>
        <p:blipFill>
          <a:blip r:embed="rId5">
            <a:alphaModFix/>
          </a:blip>
          <a:stretch>
            <a:fillRect/>
          </a:stretch>
        </p:blipFill>
        <p:spPr>
          <a:xfrm>
            <a:off x="4530521" y="0"/>
            <a:ext cx="4613478" cy="5143500"/>
          </a:xfrm>
          <a:prstGeom prst="rect">
            <a:avLst/>
          </a:prstGeom>
          <a:noFill/>
          <a:ln>
            <a:noFill/>
          </a:ln>
        </p:spPr>
      </p:pic>
      <p:sp>
        <p:nvSpPr>
          <p:cNvPr id="194" name="Google Shape;194;p21"/>
          <p:cNvSpPr/>
          <p:nvPr/>
        </p:nvSpPr>
        <p:spPr>
          <a:xfrm>
            <a:off x="4263875" y="0"/>
            <a:ext cx="236700" cy="350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flipH="1" rot="5400000">
            <a:off x="4086484" y="2456850"/>
            <a:ext cx="305700" cy="2298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