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34"/>
  </p:notesMasterIdLst>
  <p:sldIdLst>
    <p:sldId id="256" r:id="rId2"/>
    <p:sldId id="257" r:id="rId3"/>
    <p:sldId id="283" r:id="rId4"/>
    <p:sldId id="284" r:id="rId5"/>
    <p:sldId id="286" r:id="rId6"/>
    <p:sldId id="285" r:id="rId7"/>
    <p:sldId id="288" r:id="rId8"/>
    <p:sldId id="287" r:id="rId9"/>
    <p:sldId id="289" r:id="rId10"/>
    <p:sldId id="281" r:id="rId11"/>
    <p:sldId id="271" r:id="rId12"/>
    <p:sldId id="269" r:id="rId13"/>
    <p:sldId id="282" r:id="rId14"/>
    <p:sldId id="259" r:id="rId15"/>
    <p:sldId id="260" r:id="rId16"/>
    <p:sldId id="261" r:id="rId17"/>
    <p:sldId id="258" r:id="rId18"/>
    <p:sldId id="268" r:id="rId19"/>
    <p:sldId id="262" r:id="rId20"/>
    <p:sldId id="263" r:id="rId21"/>
    <p:sldId id="264" r:id="rId22"/>
    <p:sldId id="266" r:id="rId23"/>
    <p:sldId id="272" r:id="rId24"/>
    <p:sldId id="273" r:id="rId25"/>
    <p:sldId id="274" r:id="rId26"/>
    <p:sldId id="275" r:id="rId27"/>
    <p:sldId id="276" r:id="rId28"/>
    <p:sldId id="277" r:id="rId29"/>
    <p:sldId id="265" r:id="rId30"/>
    <p:sldId id="280" r:id="rId31"/>
    <p:sldId id="278" r:id="rId32"/>
    <p:sldId id="27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77" autoAdjust="0"/>
    <p:restoredTop sz="94387" autoAdjust="0"/>
  </p:normalViewPr>
  <p:slideViewPr>
    <p:cSldViewPr snapToGrid="0">
      <p:cViewPr varScale="1">
        <p:scale>
          <a:sx n="102" d="100"/>
          <a:sy n="102" d="100"/>
        </p:scale>
        <p:origin x="31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0B298-1E06-4EE3-8170-9F4B9B89F8B2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C2FD5-E0A6-4AC4-90A9-C0740E15E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03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Surrogate keys improve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&amp; maintainability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Recommended schema for production data warehouses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C2FD5-E0A6-4AC4-90A9-C0740E15E1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fontAlgn="base">
              <a:lnSpc>
                <a:spcPct val="140000"/>
              </a:lnSpc>
              <a:buNone/>
              <a:tabLst/>
            </a:pPr>
            <a:r>
              <a:rPr lang="en-US" altLang="en-US" sz="1700" b="1" dirty="0"/>
              <a:t>1.⁠ </a:t>
            </a:r>
            <a:r>
              <a:rPr lang="en-US" altLang="en-US" sz="1200" b="1" dirty="0"/>
              <a:t>⁠Replicating EDA on the other 2 RDBMS engines ( MySQL and SQL Server)</a:t>
            </a:r>
          </a:p>
          <a:p>
            <a:pPr marL="0" marR="0" lvl="0" indent="0" fontAlgn="base">
              <a:lnSpc>
                <a:spcPct val="140000"/>
              </a:lnSpc>
              <a:buNone/>
              <a:tabLst/>
            </a:pPr>
            <a:r>
              <a:rPr lang="en-US" altLang="en-US" sz="1200" b="1" dirty="0"/>
              <a:t>2.⁠ ⁠Benchmarking diff tools</a:t>
            </a:r>
          </a:p>
          <a:p>
            <a:pPr marL="0" marR="0" lvl="0" indent="0" fontAlgn="base">
              <a:lnSpc>
                <a:spcPct val="140000"/>
              </a:lnSpc>
              <a:buNone/>
              <a:tabLst/>
            </a:pPr>
            <a:r>
              <a:rPr lang="en-US" altLang="en-US" sz="1200" b="1" dirty="0"/>
              <a:t>3.⁠ ⁠Benchmarking  -Surrogate Key Vs Composite keys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C2FD5-E0A6-4AC4-90A9-C0740E15E1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72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FACF742-92DC-4180-95B9-581799EE396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F07A4FA-F2C1-48AF-944E-4BEBD40870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7195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F742-92DC-4180-95B9-581799EE396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4FA-F2C1-48AF-944E-4BEBD408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5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F742-92DC-4180-95B9-581799EE396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4FA-F2C1-48AF-944E-4BEBD408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6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F742-92DC-4180-95B9-581799EE396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4FA-F2C1-48AF-944E-4BEBD408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6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F742-92DC-4180-95B9-581799EE396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4FA-F2C1-48AF-944E-4BEBD40870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499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F742-92DC-4180-95B9-581799EE396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4FA-F2C1-48AF-944E-4BEBD408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2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F742-92DC-4180-95B9-581799EE396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4FA-F2C1-48AF-944E-4BEBD408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1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F742-92DC-4180-95B9-581799EE396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4FA-F2C1-48AF-944E-4BEBD408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6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F742-92DC-4180-95B9-581799EE396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4FA-F2C1-48AF-944E-4BEBD408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6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F742-92DC-4180-95B9-581799EE396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4FA-F2C1-48AF-944E-4BEBD408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9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F742-92DC-4180-95B9-581799EE396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4FA-F2C1-48AF-944E-4BEBD408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1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FACF742-92DC-4180-95B9-581799EE396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F07A4FA-F2C1-48AF-944E-4BEBD4087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3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4E8D1-D783-6CBE-F712-854C0399B7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Retail Customer Behavior for Growth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E3DEE-CA2E-3EC2-1539-018882B310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MSDSP420 - Group 6 - Summer 2025</a:t>
            </a:r>
          </a:p>
          <a:p>
            <a:r>
              <a:rPr lang="en-US" dirty="0"/>
              <a:t>Week 10 – 29 August 2025</a:t>
            </a:r>
          </a:p>
        </p:txBody>
      </p:sp>
    </p:spTree>
    <p:extLst>
      <p:ext uri="{BB962C8B-B14F-4D97-AF65-F5344CB8AC3E}">
        <p14:creationId xmlns:p14="http://schemas.microsoft.com/office/powerpoint/2010/main" val="161525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5E32D-958F-BF05-84F5-240969F6D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413" y="154811"/>
            <a:ext cx="9692640" cy="13255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15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B83B8-E07D-31AB-E292-03DC6592D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9923-664F-B33E-4C47-0A840061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682" y="0"/>
            <a:ext cx="9692640" cy="1325562"/>
          </a:xfrm>
        </p:spPr>
        <p:txBody>
          <a:bodyPr/>
          <a:lstStyle/>
          <a:p>
            <a:r>
              <a:rPr lang="en-US" dirty="0"/>
              <a:t>Group 6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38DD3C-76E3-CDF7-1744-A10EEBE7EABE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ectangle 1">
            <a:extLst>
              <a:ext uri="{FF2B5EF4-FFF2-40B4-BE49-F238E27FC236}">
                <a16:creationId xmlns:a16="http://schemas.microsoft.com/office/drawing/2014/main" id="{34667565-F75A-FC98-339F-59FD87DF28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4535" y="2015253"/>
            <a:ext cx="5810960" cy="1618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40000"/>
              </a:lnSpc>
            </a:pPr>
            <a:r>
              <a:rPr lang="en-US" altLang="en-US" dirty="0"/>
              <a:t>Shwetha Shenoy-Kamath</a:t>
            </a:r>
          </a:p>
          <a:p>
            <a:pPr fontAlgn="base">
              <a:lnSpc>
                <a:spcPct val="140000"/>
              </a:lnSpc>
            </a:pPr>
            <a:r>
              <a:rPr lang="en-US" altLang="en-US" dirty="0"/>
              <a:t>Swarnaditya Maitra</a:t>
            </a:r>
          </a:p>
          <a:p>
            <a:pPr marR="0" lvl="0" fontAlgn="base">
              <a:lnSpc>
                <a:spcPct val="140000"/>
              </a:lnSpc>
              <a:tabLst/>
            </a:pPr>
            <a:r>
              <a:rPr lang="en-US" altLang="en-US" dirty="0"/>
              <a:t>Hatim </a:t>
            </a:r>
            <a:r>
              <a:rPr lang="en-US" altLang="en-US" dirty="0" err="1"/>
              <a:t>Urabi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95798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19A3E-E7C6-6E8F-C416-5CE438D91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C06AF-6B13-7A81-6323-09139FD10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345" y="2249906"/>
            <a:ext cx="9692640" cy="1325562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A983711-538A-E871-DA45-1BDFD03EA09D}"/>
              </a:ext>
            </a:extLst>
          </p:cNvPr>
          <p:cNvCxnSpPr/>
          <p:nvPr/>
        </p:nvCxnSpPr>
        <p:spPr>
          <a:xfrm>
            <a:off x="893903" y="3661693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180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49A09-7B96-1492-8455-AAAB5D96C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EA017-AE5E-C3FA-AC0D-6DEEE085B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3205"/>
            <a:ext cx="8596668" cy="691299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Scope &amp;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72B5C-5DBF-2E8E-7561-267AFD11A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4090"/>
            <a:ext cx="8596668" cy="388077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Purpose</a:t>
            </a:r>
            <a:r>
              <a:rPr lang="en-US" dirty="0"/>
              <a:t> – Build a reproducible, SQL-ready pipeline that turns dunnhumby’s the </a:t>
            </a:r>
            <a:r>
              <a:rPr lang="en-US" i="1" dirty="0"/>
              <a:t>Complete Journey</a:t>
            </a:r>
            <a:r>
              <a:rPr lang="en-US" dirty="0"/>
              <a:t> household-level transactions dataset, spanning 2 years, into actionable insights for business leaders.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Business questions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– </a:t>
            </a:r>
          </a:p>
          <a:p>
            <a:pPr lvl="2">
              <a:lnSpc>
                <a:spcPct val="150000"/>
              </a:lnSpc>
            </a:pPr>
            <a:r>
              <a:rPr lang="en-US" sz="1600" dirty="0"/>
              <a:t>How are customers’ spending patterns shifting? </a:t>
            </a:r>
          </a:p>
          <a:p>
            <a:pPr lvl="2">
              <a:lnSpc>
                <a:spcPct val="150000"/>
              </a:lnSpc>
            </a:pPr>
            <a:r>
              <a:rPr lang="en-US" sz="1600" dirty="0"/>
              <a:t>Which demographics and product categories drive growth? </a:t>
            </a:r>
          </a:p>
          <a:p>
            <a:pPr lvl="2">
              <a:lnSpc>
                <a:spcPct val="150000"/>
              </a:lnSpc>
            </a:pPr>
            <a:r>
              <a:rPr lang="en-US" sz="1600" dirty="0"/>
              <a:t>Does direct marketing lift sales? 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Dataset in Scope </a:t>
            </a:r>
            <a:r>
              <a:rPr lang="en-US" dirty="0"/>
              <a:t>– Two-year history of every item purchased by 2,500 households, enriched with campaign, coupon, in-store display, and demographic overlays.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D8FD35-D10C-845F-2B47-6D9FBF9865BE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076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3A625-8F15-73ED-1CB3-78883508E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828E-C83B-EAE4-794C-B5254FA01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3205"/>
            <a:ext cx="8596668" cy="691299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Workstreams &amp;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D0671-80F9-DA21-84A8-EC727C635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4090"/>
            <a:ext cx="8596668" cy="3880773"/>
          </a:xfrm>
        </p:spPr>
        <p:txBody>
          <a:bodyPr>
            <a:normAutofit fontScale="92500" lnSpcReduction="20000"/>
          </a:bodyPr>
          <a:lstStyle/>
          <a:p>
            <a:pPr lvl="0" fontAlgn="base">
              <a:lnSpc>
                <a:spcPct val="140000"/>
              </a:lnSpc>
            </a:pPr>
            <a:r>
              <a:rPr lang="en-US" altLang="en-US" sz="1700" b="1" dirty="0"/>
              <a:t>Workstreams</a:t>
            </a:r>
          </a:p>
          <a:p>
            <a:pPr lvl="2" fontAlgn="base">
              <a:lnSpc>
                <a:spcPct val="140000"/>
              </a:lnSpc>
            </a:pPr>
            <a:r>
              <a:rPr lang="en-US" altLang="en-US" sz="1600" b="1" dirty="0">
                <a:solidFill>
                  <a:srgbClr val="0070C0"/>
                </a:solidFill>
              </a:rPr>
              <a:t>Data engineering </a:t>
            </a:r>
            <a:r>
              <a:rPr lang="en-US" altLang="en-US" sz="1600" b="1" dirty="0"/>
              <a:t>– </a:t>
            </a:r>
            <a:r>
              <a:rPr lang="en-US" altLang="en-US" sz="1600" dirty="0"/>
              <a:t>Stage raw CSVs, clean data-quality issues, and load into three RDBMS engines (PostgreSQL 14, MySQL 8, SQL Server 2022).</a:t>
            </a:r>
          </a:p>
          <a:p>
            <a:pPr lvl="2" fontAlgn="base">
              <a:lnSpc>
                <a:spcPct val="140000"/>
              </a:lnSpc>
            </a:pPr>
            <a:r>
              <a:rPr lang="en-US" altLang="en-US" sz="1600" b="1" dirty="0">
                <a:solidFill>
                  <a:srgbClr val="0070C0"/>
                </a:solidFill>
              </a:rPr>
              <a:t>Data modeling </a:t>
            </a:r>
            <a:r>
              <a:rPr lang="en-US" altLang="en-US" sz="1600" dirty="0"/>
              <a:t>– Design schema tables and an ERD linking all tables covering transactions, households, products, and promotions.</a:t>
            </a:r>
          </a:p>
          <a:p>
            <a:pPr lvl="2" fontAlgn="base">
              <a:lnSpc>
                <a:spcPct val="140000"/>
              </a:lnSpc>
            </a:pPr>
            <a:r>
              <a:rPr lang="en-US" altLang="en-US" sz="1600" b="1" dirty="0">
                <a:solidFill>
                  <a:srgbClr val="0070C0"/>
                </a:solidFill>
              </a:rPr>
              <a:t>Analytics &amp; visualization </a:t>
            </a:r>
            <a:r>
              <a:rPr lang="en-US" altLang="en-US" sz="1600" b="1" dirty="0"/>
              <a:t>– </a:t>
            </a:r>
            <a:r>
              <a:rPr lang="en-US" altLang="en-US" sz="1600" dirty="0"/>
              <a:t>Run EDA notebooks to surface spending trends, demographic segments, category lift, and campaign effectiveness.</a:t>
            </a:r>
          </a:p>
          <a:p>
            <a:pPr lvl="2" fontAlgn="base">
              <a:lnSpc>
                <a:spcPct val="140000"/>
              </a:lnSpc>
            </a:pPr>
            <a:r>
              <a:rPr lang="en-US" altLang="en-US" sz="1600" b="1" dirty="0">
                <a:solidFill>
                  <a:srgbClr val="0070C0"/>
                </a:solidFill>
              </a:rPr>
              <a:t>Benchmarking</a:t>
            </a:r>
            <a:r>
              <a:rPr lang="en-US" altLang="en-US" sz="1600" b="1" dirty="0"/>
              <a:t> – </a:t>
            </a:r>
            <a:r>
              <a:rPr lang="en-US" altLang="en-US" sz="1600" dirty="0"/>
              <a:t>Compare query latency, index efficiency, and storage footprint across the three databases.</a:t>
            </a:r>
          </a:p>
          <a:p>
            <a:pPr lvl="0" fontAlgn="base">
              <a:lnSpc>
                <a:spcPct val="140000"/>
              </a:lnSpc>
            </a:pPr>
            <a:r>
              <a:rPr lang="en-US" altLang="en-US" sz="1700" b="1" dirty="0"/>
              <a:t>Deliverable – </a:t>
            </a:r>
            <a:r>
              <a:rPr lang="en-US" altLang="en-US" sz="1700" dirty="0"/>
              <a:t>A concise deck + demo schema that equips stakeholders to optimize promotions, inventory, and customer engagement strategies</a:t>
            </a:r>
            <a:endParaRPr lang="en-US" sz="1700" dirty="0"/>
          </a:p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54784F-9FF4-46D3-9E85-6DDDD93FD51A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82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81777-249A-0DF4-E06F-086F1586B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1E981-B1CD-5E9E-73E2-83ECA641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1922"/>
            <a:ext cx="8596668" cy="691299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in Scope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BCB892-BBBA-53A5-E5A8-5360C5653F20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8F083D28-B2D6-9A29-805E-0A28C00FD6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863" y="1654151"/>
            <a:ext cx="8761412" cy="4121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40000"/>
              </a:lnSpc>
              <a:tabLst/>
            </a:pPr>
            <a:r>
              <a:rPr lang="en-US" altLang="en-US" sz="1600" b="1" dirty="0">
                <a:solidFill>
                  <a:srgbClr val="0070C0"/>
                </a:solidFill>
              </a:rPr>
              <a:t>Source</a:t>
            </a:r>
            <a:r>
              <a:rPr lang="en-US" altLang="en-US" sz="1600" b="1" dirty="0"/>
              <a:t> – </a:t>
            </a:r>
            <a:r>
              <a:rPr lang="en-US" altLang="en-US" sz="1600" dirty="0"/>
              <a:t>Dunnhumby’s </a:t>
            </a:r>
            <a:r>
              <a:rPr lang="en-US" altLang="en-US" sz="1600" b="1" dirty="0"/>
              <a:t>The Complete Journey </a:t>
            </a:r>
            <a:r>
              <a:rPr lang="en-US" altLang="en-US" sz="1600" dirty="0"/>
              <a:t>public retail dataset </a:t>
            </a:r>
            <a:r>
              <a:rPr lang="en-US" altLang="en-US" sz="1200" i="1" dirty="0"/>
              <a:t>(downloaded as raw CSVs).</a:t>
            </a:r>
            <a:endParaRPr lang="en-US" altLang="en-US" sz="1600" i="1" dirty="0"/>
          </a:p>
          <a:p>
            <a:pPr marR="0" lvl="0" fontAlgn="base">
              <a:lnSpc>
                <a:spcPct val="140000"/>
              </a:lnSpc>
              <a:tabLst/>
            </a:pPr>
            <a:r>
              <a:rPr lang="en-US" altLang="en-US" sz="1600" b="1" dirty="0"/>
              <a:t>Coverage – </a:t>
            </a:r>
            <a:r>
              <a:rPr lang="en-US" altLang="en-US" sz="1600" dirty="0"/>
              <a:t>104 weeks of item-level transactions for ≈ 2,500 households.</a:t>
            </a:r>
          </a:p>
          <a:p>
            <a:pPr marR="0" lvl="0" fontAlgn="base">
              <a:lnSpc>
                <a:spcPct val="140000"/>
              </a:lnSpc>
              <a:tabLst/>
            </a:pPr>
            <a:r>
              <a:rPr lang="en-US" altLang="en-US" sz="1600" b="1" dirty="0"/>
              <a:t>Breadth</a:t>
            </a:r>
          </a:p>
          <a:p>
            <a:pPr lvl="2" fontAlgn="base">
              <a:lnSpc>
                <a:spcPct val="140000"/>
              </a:lnSpc>
            </a:pPr>
            <a:r>
              <a:rPr lang="en-US" altLang="en-US" sz="1300" b="1" dirty="0"/>
              <a:t>Basket details: </a:t>
            </a:r>
            <a:r>
              <a:rPr lang="en-US" altLang="en-US" sz="1300" dirty="0"/>
              <a:t>product UPC, quantity, net price, discount, store, day, week.</a:t>
            </a:r>
          </a:p>
          <a:p>
            <a:pPr lvl="2" fontAlgn="base">
              <a:lnSpc>
                <a:spcPct val="140000"/>
              </a:lnSpc>
            </a:pPr>
            <a:r>
              <a:rPr lang="en-US" altLang="en-US" sz="1300" b="1" dirty="0"/>
              <a:t>Promotions: </a:t>
            </a:r>
            <a:r>
              <a:rPr lang="en-US" altLang="en-US" sz="1300" dirty="0"/>
              <a:t>campaign assignments, coupon pools &amp; redemptions, in-store display flags.</a:t>
            </a:r>
          </a:p>
          <a:p>
            <a:pPr lvl="2" fontAlgn="base">
              <a:lnSpc>
                <a:spcPct val="140000"/>
              </a:lnSpc>
            </a:pPr>
            <a:r>
              <a:rPr lang="en-US" altLang="en-US" sz="1300" b="1" dirty="0"/>
              <a:t>Demographics: </a:t>
            </a:r>
            <a:r>
              <a:rPr lang="en-US" altLang="en-US" sz="1300" dirty="0"/>
              <a:t>age-band, income bracket, household size, kids/pets indicators.</a:t>
            </a:r>
          </a:p>
          <a:p>
            <a:pPr lvl="2" fontAlgn="base">
              <a:lnSpc>
                <a:spcPct val="140000"/>
              </a:lnSpc>
            </a:pPr>
            <a:r>
              <a:rPr lang="en-US" altLang="en-US" sz="1300" b="1" dirty="0"/>
              <a:t>Volume </a:t>
            </a:r>
            <a:r>
              <a:rPr lang="en-US" altLang="en-US" sz="1300" dirty="0"/>
              <a:t>– ~40 M line items, 3 data tables, 5 lookup tables, ~3 GB uncompressed.</a:t>
            </a:r>
          </a:p>
          <a:p>
            <a:pPr marR="0" lvl="0" fontAlgn="base">
              <a:lnSpc>
                <a:spcPct val="140000"/>
              </a:lnSpc>
              <a:tabLst/>
            </a:pPr>
            <a:r>
              <a:rPr lang="en-US" altLang="en-US" sz="1600" b="1" dirty="0"/>
              <a:t>Analytic potential – </a:t>
            </a:r>
            <a:r>
              <a:rPr lang="en-US" altLang="en-US" sz="1600" dirty="0"/>
              <a:t>Enables spend-trend tracking, demographic segmentation, promo-lift measurement, and category growth analysis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8220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E2D64-478E-E5C3-9167-7BF0D552E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B0F1-5711-C56B-C628-AD5FFB20E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7703"/>
            <a:ext cx="8596668" cy="691299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Relational Schema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1EF866-E547-4467-9E3C-CA2E56FC74A4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Rectangle 9">
            <a:extLst>
              <a:ext uri="{FF2B5EF4-FFF2-40B4-BE49-F238E27FC236}">
                <a16:creationId xmlns:a16="http://schemas.microsoft.com/office/drawing/2014/main" id="{C689E8D6-089E-7E38-221A-4E6ECD2AE7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400855"/>
            <a:ext cx="9513041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  <a:tabLst/>
            </a:pPr>
            <a:r>
              <a:rPr lang="en-US" altLang="en-US" b="1" dirty="0">
                <a:solidFill>
                  <a:srgbClr val="0070C0"/>
                </a:solidFill>
              </a:rPr>
              <a:t>Fact (data) tables </a:t>
            </a:r>
            <a:r>
              <a:rPr lang="en-US" altLang="en-US" sz="1600" b="1" dirty="0"/>
              <a:t>— the spine of every query</a:t>
            </a:r>
          </a:p>
          <a:p>
            <a:pPr marR="0" lvl="2" fontAlgn="base">
              <a:lnSpc>
                <a:spcPct val="120000"/>
              </a:lnSpc>
              <a:buSzTx/>
              <a:tabLst/>
            </a:pPr>
            <a:r>
              <a:rPr lang="en-US" altLang="en-US" sz="1500" b="1" dirty="0"/>
              <a:t>transaction_data | </a:t>
            </a:r>
            <a:r>
              <a:rPr lang="en-US" altLang="en-US" sz="1500" dirty="0"/>
              <a:t>Item-level sales for each basket → 2.6 M rows keyed by </a:t>
            </a:r>
            <a:r>
              <a:rPr lang="en-US" altLang="en-US" sz="1500" dirty="0" err="1"/>
              <a:t>household_key</a:t>
            </a:r>
            <a:r>
              <a:rPr lang="en-US" altLang="en-US" sz="1500" dirty="0"/>
              <a:t>, 				</a:t>
            </a:r>
            <a:r>
              <a:rPr lang="en-US" altLang="en-US" sz="1500" dirty="0" err="1"/>
              <a:t>basket_id</a:t>
            </a:r>
            <a:r>
              <a:rPr lang="en-US" altLang="en-US" sz="1500" dirty="0"/>
              <a:t>, </a:t>
            </a:r>
            <a:r>
              <a:rPr lang="en-US" altLang="en-US" sz="1500" dirty="0" err="1"/>
              <a:t>product_id</a:t>
            </a:r>
            <a:r>
              <a:rPr lang="en-US" altLang="en-US" sz="1500" dirty="0"/>
              <a:t>, date, store, price.</a:t>
            </a:r>
          </a:p>
          <a:p>
            <a:pPr marR="0" lvl="2" fontAlgn="base">
              <a:lnSpc>
                <a:spcPct val="120000"/>
              </a:lnSpc>
              <a:buSzTx/>
              <a:tabLst/>
            </a:pPr>
            <a:r>
              <a:rPr lang="en-US" altLang="en-US" sz="1500" b="1" dirty="0" err="1"/>
              <a:t>campaign_table</a:t>
            </a:r>
            <a:r>
              <a:rPr lang="en-US" altLang="en-US" sz="1500" b="1" dirty="0"/>
              <a:t> | </a:t>
            </a:r>
            <a:r>
              <a:rPr lang="en-US" altLang="en-US" sz="1500" dirty="0"/>
              <a:t>Connects households to the campaigns they received (</a:t>
            </a:r>
            <a:r>
              <a:rPr lang="en-US" altLang="en-US" sz="1500" dirty="0" err="1"/>
              <a:t>household_key</a:t>
            </a:r>
            <a:r>
              <a:rPr lang="en-US" altLang="en-US" sz="1500" dirty="0"/>
              <a:t>, 				campaign).</a:t>
            </a:r>
          </a:p>
          <a:p>
            <a:pPr marR="0" lvl="2" fontAlgn="base">
              <a:lnSpc>
                <a:spcPct val="120000"/>
              </a:lnSpc>
              <a:buSzTx/>
              <a:tabLst/>
            </a:pPr>
            <a:r>
              <a:rPr lang="en-US" altLang="en-US" sz="1500" b="1" dirty="0" err="1"/>
              <a:t>hh_demographic</a:t>
            </a:r>
            <a:r>
              <a:rPr lang="en-US" altLang="en-US" sz="1500" b="1" dirty="0"/>
              <a:t> | </a:t>
            </a:r>
            <a:r>
              <a:rPr lang="en-US" altLang="en-US" sz="1500" dirty="0"/>
              <a:t>Age, income, and household-size segments for every </a:t>
            </a:r>
            <a:r>
              <a:rPr lang="en-US" altLang="en-US" sz="1500" dirty="0" err="1"/>
              <a:t>household_key</a:t>
            </a:r>
            <a:r>
              <a:rPr lang="en-US" altLang="en-US" sz="1500" dirty="0"/>
              <a:t>.</a:t>
            </a:r>
          </a:p>
          <a:p>
            <a:pPr marR="0" lvl="2" fontAlgn="base">
              <a:lnSpc>
                <a:spcPct val="120000"/>
              </a:lnSpc>
              <a:buSzTx/>
              <a:tabLst/>
            </a:pPr>
            <a:endParaRPr lang="en-US" altLang="en-US" sz="1500" dirty="0"/>
          </a:p>
          <a:p>
            <a:pPr marL="0" marR="0" lv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  <a:tabLst/>
            </a:pPr>
            <a:r>
              <a:rPr lang="en-US" altLang="en-US" b="1" dirty="0">
                <a:solidFill>
                  <a:srgbClr val="0070C0"/>
                </a:solidFill>
              </a:rPr>
              <a:t>Lookup (dimension) tables </a:t>
            </a:r>
            <a:r>
              <a:rPr lang="en-US" altLang="en-US" sz="1600" b="1" dirty="0"/>
              <a:t>— enrich and slice</a:t>
            </a:r>
          </a:p>
          <a:p>
            <a:pPr lvl="2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spc="10" dirty="0">
                <a:solidFill>
                  <a:schemeClr val="tx1"/>
                </a:solidFill>
              </a:rPr>
              <a:t>product</a:t>
            </a:r>
            <a:r>
              <a:rPr lang="en-US" altLang="en-US" spc="10" dirty="0">
                <a:solidFill>
                  <a:schemeClr val="tx1"/>
                </a:solidFill>
              </a:rPr>
              <a:t> | Dept → commodity → SKU hierarchy, brand, pack size (</a:t>
            </a:r>
            <a:r>
              <a:rPr lang="en-US" altLang="en-US" spc="10" dirty="0" err="1">
                <a:solidFill>
                  <a:schemeClr val="tx1"/>
                </a:solidFill>
              </a:rPr>
              <a:t>product_id</a:t>
            </a:r>
            <a:r>
              <a:rPr lang="en-US" altLang="en-US" spc="10" dirty="0">
                <a:solidFill>
                  <a:schemeClr val="tx1"/>
                </a:solidFill>
              </a:rPr>
              <a:t>).</a:t>
            </a:r>
          </a:p>
          <a:p>
            <a:pPr lvl="2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spc="10" dirty="0" err="1">
                <a:solidFill>
                  <a:schemeClr val="tx1"/>
                </a:solidFill>
              </a:rPr>
              <a:t>campaign_desc</a:t>
            </a:r>
            <a:r>
              <a:rPr lang="en-US" altLang="en-US" b="1" spc="10" dirty="0">
                <a:solidFill>
                  <a:schemeClr val="tx1"/>
                </a:solidFill>
              </a:rPr>
              <a:t> </a:t>
            </a:r>
            <a:r>
              <a:rPr lang="en-US" altLang="en-US" spc="10" dirty="0">
                <a:solidFill>
                  <a:schemeClr val="tx1"/>
                </a:solidFill>
              </a:rPr>
              <a:t>| Campaign name, start / end dates (campaign).</a:t>
            </a:r>
          </a:p>
          <a:p>
            <a:pPr lvl="2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spc="10" dirty="0">
                <a:solidFill>
                  <a:schemeClr val="tx1"/>
                </a:solidFill>
              </a:rPr>
              <a:t>coupon &amp; </a:t>
            </a:r>
            <a:r>
              <a:rPr lang="en-US" altLang="en-US" b="1" spc="10" dirty="0" err="1">
                <a:solidFill>
                  <a:schemeClr val="tx1"/>
                </a:solidFill>
              </a:rPr>
              <a:t>coupon_redempt</a:t>
            </a:r>
            <a:r>
              <a:rPr lang="en-US" altLang="en-US" b="1" spc="10" dirty="0">
                <a:solidFill>
                  <a:schemeClr val="tx1"/>
                </a:solidFill>
              </a:rPr>
              <a:t> </a:t>
            </a:r>
            <a:r>
              <a:rPr lang="en-US" altLang="en-US" spc="10" dirty="0">
                <a:solidFill>
                  <a:schemeClr val="tx1"/>
                </a:solidFill>
              </a:rPr>
              <a:t>| Offer details and actual redemptions (link campaign, </a:t>
            </a:r>
            <a:r>
              <a:rPr lang="en-US" altLang="en-US" spc="10" dirty="0" err="1">
                <a:solidFill>
                  <a:schemeClr val="tx1"/>
                </a:solidFill>
              </a:rPr>
              <a:t>coupon_upc</a:t>
            </a:r>
            <a:r>
              <a:rPr lang="en-US" altLang="en-US" spc="10" dirty="0">
                <a:solidFill>
                  <a:schemeClr val="tx1"/>
                </a:solidFill>
              </a:rPr>
              <a:t>, 					</a:t>
            </a:r>
            <a:r>
              <a:rPr lang="en-US" altLang="en-US" spc="10" dirty="0" err="1">
                <a:solidFill>
                  <a:schemeClr val="tx1"/>
                </a:solidFill>
              </a:rPr>
              <a:t>product_id</a:t>
            </a:r>
            <a:r>
              <a:rPr lang="en-US" altLang="en-US" spc="10" dirty="0">
                <a:solidFill>
                  <a:schemeClr val="tx1"/>
                </a:solidFill>
              </a:rPr>
              <a:t>).</a:t>
            </a:r>
          </a:p>
          <a:p>
            <a:pPr lvl="2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spc="10" dirty="0" err="1">
                <a:solidFill>
                  <a:schemeClr val="tx1"/>
                </a:solidFill>
              </a:rPr>
              <a:t>causal_data</a:t>
            </a:r>
            <a:r>
              <a:rPr lang="en-US" altLang="en-US" b="1" spc="10" dirty="0">
                <a:solidFill>
                  <a:schemeClr val="tx1"/>
                </a:solidFill>
              </a:rPr>
              <a:t> </a:t>
            </a:r>
            <a:r>
              <a:rPr lang="en-US" altLang="en-US" spc="10" dirty="0">
                <a:solidFill>
                  <a:schemeClr val="tx1"/>
                </a:solidFill>
              </a:rPr>
              <a:t>|</a:t>
            </a:r>
            <a:r>
              <a:rPr lang="en-US" altLang="en-US" dirty="0"/>
              <a:t> → 36.8 M rows that </a:t>
            </a:r>
            <a:r>
              <a:rPr lang="en-US" altLang="en-US" spc="10" dirty="0">
                <a:solidFill>
                  <a:schemeClr val="tx1"/>
                </a:solidFill>
              </a:rPr>
              <a:t>Flags if a product was in the weekly mailer or on display (</a:t>
            </a:r>
            <a:r>
              <a:rPr lang="en-US" altLang="en-US" spc="10" dirty="0" err="1">
                <a:solidFill>
                  <a:schemeClr val="tx1"/>
                </a:solidFill>
              </a:rPr>
              <a:t>product_id</a:t>
            </a:r>
            <a:r>
              <a:rPr lang="en-US" altLang="en-US" spc="10" dirty="0">
                <a:solidFill>
                  <a:schemeClr val="tx1"/>
                </a:solidFill>
              </a:rPr>
              <a:t>, </a:t>
            </a:r>
            <a:r>
              <a:rPr lang="en-US" altLang="en-US" spc="10" dirty="0" err="1">
                <a:solidFill>
                  <a:schemeClr val="tx1"/>
                </a:solidFill>
              </a:rPr>
              <a:t>store_id</a:t>
            </a:r>
            <a:r>
              <a:rPr lang="en-US" altLang="en-US" spc="10" dirty="0">
                <a:solidFill>
                  <a:schemeClr val="tx1"/>
                </a:solidFill>
              </a:rPr>
              <a:t>, </a:t>
            </a:r>
            <a:r>
              <a:rPr lang="en-US" altLang="en-US" spc="10" dirty="0" err="1">
                <a:solidFill>
                  <a:schemeClr val="tx1"/>
                </a:solidFill>
              </a:rPr>
              <a:t>week_no</a:t>
            </a:r>
            <a:r>
              <a:rPr lang="en-US" altLang="en-US" spc="10" dirty="0">
                <a:solidFill>
                  <a:schemeClr val="tx1"/>
                </a:solidFill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030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BF9DE-9179-AEAD-02B8-103F52EB5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619" y="235244"/>
            <a:ext cx="9692640" cy="1325562"/>
          </a:xfrm>
        </p:spPr>
        <p:txBody>
          <a:bodyPr/>
          <a:lstStyle/>
          <a:p>
            <a:r>
              <a:rPr lang="en-US" dirty="0"/>
              <a:t>Why Postgres, MySQL 8, and MS SQL Server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56995D6-02B5-9F2D-58C7-20CF02F22D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7619" y="1795181"/>
            <a:ext cx="8691753" cy="4164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40000"/>
              </a:lnSpc>
              <a:tabLst/>
            </a:pPr>
            <a:endParaRPr lang="en-US" altLang="en-US" sz="1700" b="1" dirty="0"/>
          </a:p>
          <a:p>
            <a:pPr marR="0" lvl="0" fontAlgn="base">
              <a:lnSpc>
                <a:spcPct val="140000"/>
              </a:lnSpc>
              <a:tabLst/>
            </a:pPr>
            <a:r>
              <a:rPr lang="en-US" altLang="en-US" sz="1700" b="1" dirty="0"/>
              <a:t>PostgreSQL 14+ – </a:t>
            </a:r>
            <a:r>
              <a:rPr lang="en-US" altLang="en-US" sz="1700" dirty="0"/>
              <a:t>Rich analytics (CTEs, JSONB) in a lightweight open-source image, but 22 M-row speed demands tuned </a:t>
            </a:r>
            <a:r>
              <a:rPr lang="en-US" altLang="en-US" sz="1700" dirty="0" err="1"/>
              <a:t>work_mem</a:t>
            </a:r>
            <a:r>
              <a:rPr lang="en-US" altLang="en-US" sz="1700" dirty="0"/>
              <a:t> and a post-load vacuum.</a:t>
            </a:r>
          </a:p>
          <a:p>
            <a:pPr marR="0" lvl="0" fontAlgn="base">
              <a:lnSpc>
                <a:spcPct val="140000"/>
              </a:lnSpc>
              <a:tabLst/>
            </a:pPr>
            <a:r>
              <a:rPr lang="en-US" altLang="en-US" sz="1700" b="1" dirty="0"/>
              <a:t>MySQL 8.0 – </a:t>
            </a:r>
            <a:r>
              <a:rPr lang="en-US" altLang="en-US" sz="1700" dirty="0"/>
              <a:t>Blazing LOAD DATA INFILE and new window/hash joins, yet FK checks must be disabled and composite indexes /surrogate keys added to keep queries snappy.</a:t>
            </a:r>
          </a:p>
          <a:p>
            <a:pPr marR="0" lvl="0" fontAlgn="base">
              <a:lnSpc>
                <a:spcPct val="140000"/>
              </a:lnSpc>
              <a:tabLst/>
            </a:pPr>
            <a:r>
              <a:rPr lang="en-US" altLang="en-US" sz="1700" b="1" dirty="0"/>
              <a:t>MS SQL Server 2022 – </a:t>
            </a:r>
            <a:r>
              <a:rPr lang="en-US" altLang="en-US" sz="1700" dirty="0"/>
              <a:t>Column store indexes and a top-tier optimizer, countered by a heavyweight container and production-license costs.</a:t>
            </a:r>
          </a:p>
          <a:p>
            <a:pPr marR="0" lvl="0" fontAlgn="base">
              <a:lnSpc>
                <a:spcPct val="140000"/>
              </a:lnSpc>
              <a:tabLst/>
            </a:pPr>
            <a:endParaRPr lang="en-US" altLang="en-US" sz="17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F4E1E4-6E18-07A0-B014-7EA7E8075036}"/>
              </a:ext>
            </a:extLst>
          </p:cNvPr>
          <p:cNvCxnSpPr/>
          <p:nvPr/>
        </p:nvCxnSpPr>
        <p:spPr>
          <a:xfrm>
            <a:off x="827619" y="1782279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Arrow: Right 2">
            <a:extLst>
              <a:ext uri="{FF2B5EF4-FFF2-40B4-BE49-F238E27FC236}">
                <a16:creationId xmlns:a16="http://schemas.microsoft.com/office/drawing/2014/main" id="{483A751C-C12B-C597-9D2F-8FCE70BDF2E4}"/>
              </a:ext>
            </a:extLst>
          </p:cNvPr>
          <p:cNvSpPr/>
          <p:nvPr/>
        </p:nvSpPr>
        <p:spPr>
          <a:xfrm>
            <a:off x="327999" y="2576427"/>
            <a:ext cx="499620" cy="226243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A2821A5-181D-6644-667D-611382285220}"/>
              </a:ext>
            </a:extLst>
          </p:cNvPr>
          <p:cNvSpPr/>
          <p:nvPr/>
        </p:nvSpPr>
        <p:spPr>
          <a:xfrm>
            <a:off x="359790" y="3429000"/>
            <a:ext cx="499620" cy="226243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D004A1E-6F65-46BF-E2B9-6EBDCC88EBA1}"/>
              </a:ext>
            </a:extLst>
          </p:cNvPr>
          <p:cNvSpPr/>
          <p:nvPr/>
        </p:nvSpPr>
        <p:spPr>
          <a:xfrm>
            <a:off x="327999" y="4744530"/>
            <a:ext cx="499620" cy="226243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70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5999F1-5E83-7273-421A-CD2254996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331" y="665707"/>
            <a:ext cx="7710488" cy="594719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C433B5C-666C-ABF3-EE41-93DDBFD7738F}"/>
              </a:ext>
            </a:extLst>
          </p:cNvPr>
          <p:cNvGrpSpPr/>
          <p:nvPr/>
        </p:nvGrpSpPr>
        <p:grpSpPr>
          <a:xfrm>
            <a:off x="131977" y="245097"/>
            <a:ext cx="2026598" cy="1636668"/>
            <a:chOff x="424207" y="156660"/>
            <a:chExt cx="1621410" cy="1480008"/>
          </a:xfrm>
        </p:grpSpPr>
        <p:sp>
          <p:nvSpPr>
            <p:cNvPr id="2" name="Explosion: 14 Points 1">
              <a:extLst>
                <a:ext uri="{FF2B5EF4-FFF2-40B4-BE49-F238E27FC236}">
                  <a16:creationId xmlns:a16="http://schemas.microsoft.com/office/drawing/2014/main" id="{D992B491-F36E-A190-D177-B099839623C9}"/>
                </a:ext>
              </a:extLst>
            </p:cNvPr>
            <p:cNvSpPr/>
            <p:nvPr/>
          </p:nvSpPr>
          <p:spPr>
            <a:xfrm>
              <a:off x="424207" y="156660"/>
              <a:ext cx="1621410" cy="1480008"/>
            </a:xfrm>
            <a:prstGeom prst="irregularSeal2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523DA2A-5B8B-66E2-FDC7-C0B200FECC10}"/>
                </a:ext>
              </a:extLst>
            </p:cNvPr>
            <p:cNvGrpSpPr/>
            <p:nvPr/>
          </p:nvGrpSpPr>
          <p:grpSpPr>
            <a:xfrm>
              <a:off x="572928" y="470100"/>
              <a:ext cx="1312828" cy="991053"/>
              <a:chOff x="638520" y="413540"/>
              <a:chExt cx="1312828" cy="991053"/>
            </a:xfrm>
          </p:grpSpPr>
          <p:sp>
            <p:nvSpPr>
              <p:cNvPr id="3" name="Explosion: 14 Points 2">
                <a:extLst>
                  <a:ext uri="{FF2B5EF4-FFF2-40B4-BE49-F238E27FC236}">
                    <a16:creationId xmlns:a16="http://schemas.microsoft.com/office/drawing/2014/main" id="{761AB597-8A2A-0D34-6478-75127040D2AA}"/>
                  </a:ext>
                </a:extLst>
              </p:cNvPr>
              <p:cNvSpPr/>
              <p:nvPr/>
            </p:nvSpPr>
            <p:spPr>
              <a:xfrm>
                <a:off x="641022" y="413540"/>
                <a:ext cx="1310326" cy="991053"/>
              </a:xfrm>
              <a:prstGeom prst="irregularSeal2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03D92B-976D-E874-8F8C-DADBBA9FBE7D}"/>
                  </a:ext>
                </a:extLst>
              </p:cNvPr>
              <p:cNvSpPr txBox="1"/>
              <p:nvPr/>
            </p:nvSpPr>
            <p:spPr>
              <a:xfrm rot="19847790">
                <a:off x="638520" y="742076"/>
                <a:ext cx="1173610" cy="333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FF00"/>
                    </a:solidFill>
                  </a:rPr>
                  <a:t>Reference</a:t>
                </a:r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5897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00DF7-072F-11C9-88C5-F2F1EB7F5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EBCB8-8C12-9EDD-4AAE-1878E1F16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35" y="507914"/>
            <a:ext cx="9692640" cy="656259"/>
          </a:xfrm>
        </p:spPr>
        <p:txBody>
          <a:bodyPr>
            <a:normAutofit fontScale="90000"/>
          </a:bodyPr>
          <a:lstStyle/>
          <a:p>
            <a:r>
              <a:rPr lang="en-US" dirty="0"/>
              <a:t>Integrity &amp; Primary Key Strategy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4FE9BF1-FA55-2739-3F81-ABAD54EAF48B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id="{AA5C21E0-2F67-E27C-5251-E106B667DF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1583" y="1418772"/>
            <a:ext cx="10340170" cy="5358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40000"/>
              </a:lnSpc>
            </a:pPr>
            <a:r>
              <a:rPr lang="en-US" altLang="en-US" sz="1700" b="1" dirty="0"/>
              <a:t>Pain points</a:t>
            </a:r>
          </a:p>
          <a:p>
            <a:pPr lvl="1" fontAlgn="base">
              <a:lnSpc>
                <a:spcPct val="140000"/>
              </a:lnSpc>
            </a:pPr>
            <a:r>
              <a:rPr lang="en-US" altLang="en-US" sz="1400" b="1" dirty="0"/>
              <a:t> </a:t>
            </a:r>
            <a:r>
              <a:rPr lang="en-US" altLang="en-US" sz="1400" dirty="0"/>
              <a:t>Attribute types out of sync (INT ↔ BIGINT ↔ VARCHAR)</a:t>
            </a:r>
            <a:br>
              <a:rPr lang="en-US" altLang="en-US" sz="1400" dirty="0"/>
            </a:br>
            <a:r>
              <a:rPr lang="en-US" altLang="en-US" sz="1400" dirty="0"/>
              <a:t>• Nulls &amp; duplicates in </a:t>
            </a:r>
            <a:r>
              <a:rPr lang="en-US" altLang="en-US" sz="1400" dirty="0" err="1"/>
              <a:t>household_key</a:t>
            </a:r>
            <a:r>
              <a:rPr lang="en-US" altLang="en-US" sz="1400" dirty="0"/>
              <a:t>, </a:t>
            </a:r>
            <a:r>
              <a:rPr lang="en-US" altLang="en-US" sz="1400" dirty="0" err="1"/>
              <a:t>basket_id</a:t>
            </a:r>
            <a:r>
              <a:rPr lang="en-US" altLang="en-US" sz="1400" dirty="0"/>
              <a:t>, </a:t>
            </a:r>
            <a:r>
              <a:rPr lang="en-US" altLang="en-US" sz="1400" dirty="0" err="1"/>
              <a:t>product_id</a:t>
            </a:r>
            <a:br>
              <a:rPr lang="en-US" altLang="en-US" sz="1400" dirty="0"/>
            </a:br>
            <a:r>
              <a:rPr lang="en-US" altLang="en-US" sz="1400" dirty="0"/>
              <a:t>• </a:t>
            </a:r>
            <a:r>
              <a:rPr lang="en-US" altLang="en-US" sz="1400" dirty="0" err="1"/>
              <a:t>hh_demographic</a:t>
            </a:r>
            <a:r>
              <a:rPr lang="en-US" altLang="en-US" sz="1400" dirty="0"/>
              <a:t> has just 801 rows, so many transactions lack a matching household ⇒ decide whether to drop or impute before joins</a:t>
            </a:r>
          </a:p>
          <a:p>
            <a:pPr fontAlgn="base">
              <a:lnSpc>
                <a:spcPct val="140000"/>
              </a:lnSpc>
            </a:pPr>
            <a:r>
              <a:rPr lang="en-US" altLang="en-US" sz="1700" b="1" dirty="0">
                <a:solidFill>
                  <a:srgbClr val="0070C0"/>
                </a:solidFill>
              </a:rPr>
              <a:t>Option 1 </a:t>
            </a:r>
            <a:r>
              <a:rPr lang="en-US" altLang="en-US" sz="1700" b="1" dirty="0"/>
              <a:t>— Surrogate Primary Key </a:t>
            </a:r>
            <a:r>
              <a:rPr lang="en-US" altLang="en-US" sz="1050" b="1" dirty="0"/>
              <a:t>(</a:t>
            </a:r>
            <a:r>
              <a:rPr lang="en-US" altLang="en-US" sz="1050" b="1" dirty="0" err="1"/>
              <a:t>trans_id</a:t>
            </a:r>
            <a:r>
              <a:rPr lang="en-US" altLang="en-US" sz="1050" b="1" dirty="0"/>
              <a:t> BIGINT IDENTITY)</a:t>
            </a:r>
            <a:br>
              <a:rPr lang="en-US" altLang="en-US" sz="1700" b="1" dirty="0"/>
            </a:br>
            <a:r>
              <a:rPr lang="en-US" altLang="en-US" sz="1400" dirty="0"/>
              <a:t>✓ Thin joins, simpler indexing, easier sharding later</a:t>
            </a:r>
            <a:br>
              <a:rPr lang="en-US" altLang="en-US" sz="1400" dirty="0"/>
            </a:br>
            <a:r>
              <a:rPr lang="en-US" altLang="en-US" sz="1400" dirty="0"/>
              <a:t>✕ Still need a unique constraint on the three business columns; analysis adds one hop</a:t>
            </a:r>
          </a:p>
          <a:p>
            <a:pPr fontAlgn="base">
              <a:lnSpc>
                <a:spcPct val="140000"/>
              </a:lnSpc>
            </a:pPr>
            <a:r>
              <a:rPr lang="en-US" altLang="en-US" sz="1700" b="1" dirty="0">
                <a:solidFill>
                  <a:srgbClr val="0070C0"/>
                </a:solidFill>
              </a:rPr>
              <a:t>Option 2 </a:t>
            </a:r>
            <a:r>
              <a:rPr lang="en-US" altLang="en-US" sz="1700" b="1" dirty="0"/>
              <a:t>— Composite Primary Key </a:t>
            </a:r>
            <a:r>
              <a:rPr lang="en-US" altLang="en-US" sz="1100" b="1" dirty="0"/>
              <a:t>(</a:t>
            </a:r>
            <a:r>
              <a:rPr lang="en-US" altLang="en-US" sz="1100" b="1" dirty="0" err="1"/>
              <a:t>household_key</a:t>
            </a:r>
            <a:r>
              <a:rPr lang="en-US" altLang="en-US" sz="1100" b="1" dirty="0"/>
              <a:t> + </a:t>
            </a:r>
            <a:r>
              <a:rPr lang="en-US" altLang="en-US" sz="1100" b="1" dirty="0" err="1"/>
              <a:t>basket_id</a:t>
            </a:r>
            <a:r>
              <a:rPr lang="en-US" altLang="en-US" sz="1100" b="1" dirty="0"/>
              <a:t> + </a:t>
            </a:r>
            <a:r>
              <a:rPr lang="en-US" altLang="en-US" sz="1100" b="1" dirty="0" err="1"/>
              <a:t>product_id</a:t>
            </a:r>
            <a:r>
              <a:rPr lang="en-US" altLang="en-US" sz="1100" b="1" dirty="0"/>
              <a:t>)</a:t>
            </a:r>
            <a:br>
              <a:rPr lang="en-US" altLang="en-US" sz="1100" b="1" dirty="0"/>
            </a:br>
            <a:r>
              <a:rPr lang="en-US" altLang="en-US" sz="1400" dirty="0"/>
              <a:t>✓ Preserves natural grain; used for Week 6 EDA and promo joins</a:t>
            </a:r>
            <a:br>
              <a:rPr lang="en-US" altLang="en-US" sz="1400" dirty="0"/>
            </a:br>
            <a:r>
              <a:rPr lang="en-US" altLang="en-US" sz="1400" dirty="0"/>
              <a:t>✕ Wide key inflates indexes; must dedupe rows first</a:t>
            </a:r>
          </a:p>
          <a:p>
            <a:pPr marR="0" lvl="0" fontAlgn="base">
              <a:lnSpc>
                <a:spcPct val="140000"/>
              </a:lnSpc>
              <a:tabLst/>
            </a:pPr>
            <a:r>
              <a:rPr lang="en-US" altLang="en-US" sz="1700" b="1" dirty="0"/>
              <a:t>Chosen path </a:t>
            </a:r>
            <a:br>
              <a:rPr lang="en-US" altLang="en-US" sz="1700" dirty="0"/>
            </a:br>
            <a:r>
              <a:rPr lang="en-US" altLang="en-US" sz="1400" dirty="0"/>
              <a:t>Load a </a:t>
            </a:r>
            <a:r>
              <a:rPr lang="en-US" altLang="en-US" sz="1400" b="1" dirty="0"/>
              <a:t>cleaned </a:t>
            </a:r>
            <a:r>
              <a:rPr lang="en-US" altLang="en-US" sz="1400" b="1" dirty="0">
                <a:solidFill>
                  <a:srgbClr val="0070C0"/>
                </a:solidFill>
              </a:rPr>
              <a:t>composite-PK</a:t>
            </a:r>
            <a:r>
              <a:rPr lang="en-US" altLang="en-US" sz="1400" b="1" dirty="0"/>
              <a:t> and 3NF/BCNF-normalized table </a:t>
            </a:r>
            <a:r>
              <a:rPr lang="en-US" altLang="en-US" sz="1400" dirty="0"/>
              <a:t>for integrity checks and </a:t>
            </a:r>
            <a:r>
              <a:rPr lang="en-US" altLang="en-US" sz="1400" b="1" dirty="0"/>
              <a:t>Week 6</a:t>
            </a:r>
            <a:r>
              <a:rPr lang="en-US" altLang="en-US" sz="1400" dirty="0"/>
              <a:t> analysis; introduce a surrogate </a:t>
            </a:r>
            <a:r>
              <a:rPr lang="en-US" altLang="en-US" sz="1400" dirty="0" err="1"/>
              <a:t>trans_id</a:t>
            </a:r>
            <a:r>
              <a:rPr lang="en-US" altLang="en-US" sz="1400" dirty="0"/>
              <a:t> only if future performance testing shows a need for </a:t>
            </a:r>
            <a:r>
              <a:rPr lang="en-US" altLang="en-US" sz="1400" b="1" dirty="0"/>
              <a:t>Week 10</a:t>
            </a:r>
            <a:r>
              <a:rPr lang="en-US" altLang="en-US" sz="1400" dirty="0"/>
              <a:t> analysis.</a:t>
            </a:r>
          </a:p>
        </p:txBody>
      </p:sp>
    </p:spTree>
    <p:extLst>
      <p:ext uri="{BB962C8B-B14F-4D97-AF65-F5344CB8AC3E}">
        <p14:creationId xmlns:p14="http://schemas.microsoft.com/office/powerpoint/2010/main" val="1561035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7D6A-B962-35C3-97C9-6EC532470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3205"/>
            <a:ext cx="8596668" cy="691299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Scope &amp;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3301C-12A3-660C-312D-E339890D4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4090"/>
            <a:ext cx="8596668" cy="388077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1900" b="1" dirty="0"/>
              <a:t>Goal</a:t>
            </a:r>
            <a:r>
              <a:rPr lang="en-US" sz="1900" dirty="0"/>
              <a:t>– Build a reproducible, SQL-ready pipeline that turns dunnhumby’s the </a:t>
            </a:r>
            <a:r>
              <a:rPr lang="en-US" sz="1900" i="1" dirty="0"/>
              <a:t>Complete Journey</a:t>
            </a:r>
            <a:r>
              <a:rPr lang="en-US" sz="1900" dirty="0"/>
              <a:t> household-level transactions dataset, spanning 2 years, into actionable insights for business leaders.</a:t>
            </a:r>
          </a:p>
          <a:p>
            <a:pPr>
              <a:lnSpc>
                <a:spcPct val="150000"/>
              </a:lnSpc>
            </a:pPr>
            <a:r>
              <a:rPr lang="en-US" sz="1900" b="1" dirty="0">
                <a:solidFill>
                  <a:srgbClr val="0070C0"/>
                </a:solidFill>
              </a:rPr>
              <a:t>Business questions</a:t>
            </a:r>
            <a:r>
              <a:rPr lang="en-US" sz="1900" dirty="0">
                <a:solidFill>
                  <a:srgbClr val="0070C0"/>
                </a:solidFill>
              </a:rPr>
              <a:t> </a:t>
            </a:r>
            <a:r>
              <a:rPr lang="en-US" sz="1900" dirty="0"/>
              <a:t>– </a:t>
            </a:r>
          </a:p>
          <a:p>
            <a:pPr lvl="2">
              <a:lnSpc>
                <a:spcPct val="150000"/>
              </a:lnSpc>
            </a:pPr>
            <a:r>
              <a:rPr lang="en-US" sz="1900" dirty="0"/>
              <a:t>Where is spend shifting?</a:t>
            </a:r>
          </a:p>
          <a:p>
            <a:pPr lvl="2">
              <a:lnSpc>
                <a:spcPct val="150000"/>
              </a:lnSpc>
            </a:pPr>
            <a:r>
              <a:rPr lang="en-US" sz="1900" dirty="0"/>
              <a:t>Which customers drive growth? </a:t>
            </a:r>
          </a:p>
          <a:p>
            <a:pPr lvl="2">
              <a:lnSpc>
                <a:spcPct val="150000"/>
              </a:lnSpc>
            </a:pPr>
            <a:r>
              <a:rPr lang="en-US" sz="1900" dirty="0"/>
              <a:t>Do promotions lift sales?  </a:t>
            </a:r>
          </a:p>
          <a:p>
            <a:pPr>
              <a:lnSpc>
                <a:spcPct val="150000"/>
              </a:lnSpc>
            </a:pPr>
            <a:r>
              <a:rPr lang="en-US" sz="1900" b="1" dirty="0"/>
              <a:t>Dataset in Scope </a:t>
            </a:r>
            <a:r>
              <a:rPr lang="en-US" sz="1900" dirty="0"/>
              <a:t>– Two-year history of every item purchased by 2,500 households, enriched with campaign, coupon, in-store display, and demographic overlays.</a:t>
            </a:r>
          </a:p>
          <a:p>
            <a:endParaRPr lang="en-US" sz="1900" dirty="0"/>
          </a:p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D9685D-B385-69C2-654B-EAFE24F64597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682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6A120-86FC-46C7-25BA-AAEB6DF88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6119-43A1-969D-46BD-576C95A62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89" y="179509"/>
            <a:ext cx="9692640" cy="703393"/>
          </a:xfrm>
        </p:spPr>
        <p:txBody>
          <a:bodyPr/>
          <a:lstStyle/>
          <a:p>
            <a:r>
              <a:rPr lang="en-US" dirty="0"/>
              <a:t>Entity-Relationship Diagram(ERD)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FB08F8-8527-1272-070B-D24540218E56}"/>
              </a:ext>
            </a:extLst>
          </p:cNvPr>
          <p:cNvCxnSpPr/>
          <p:nvPr/>
        </p:nvCxnSpPr>
        <p:spPr>
          <a:xfrm>
            <a:off x="696187" y="1046375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0383784-E36D-BB13-B731-DD8CDA0BF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823" y="1338605"/>
            <a:ext cx="5047013" cy="532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84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775A2-5336-69BB-4752-A7BC91796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7E58-387B-755E-1F7B-F05C5D327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90" y="380959"/>
            <a:ext cx="9692640" cy="788234"/>
          </a:xfrm>
        </p:spPr>
        <p:txBody>
          <a:bodyPr/>
          <a:lstStyle/>
          <a:p>
            <a:r>
              <a:rPr lang="en-US" dirty="0"/>
              <a:t>Exploratory Findings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C60228-50D5-E55F-CFE5-DBB83B69FFD6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5041184-7231-9085-1170-FFF3C7591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914" y="1572686"/>
            <a:ext cx="4257915" cy="15952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6EAB69-2CF4-7E1F-E734-8367359D9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829" y="3167906"/>
            <a:ext cx="5499101" cy="33228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8C1A70-F947-CF6B-5D88-E6DD43561148}"/>
              </a:ext>
            </a:extLst>
          </p:cNvPr>
          <p:cNvSpPr txBox="1"/>
          <p:nvPr/>
        </p:nvSpPr>
        <p:spPr>
          <a:xfrm>
            <a:off x="5242032" y="1860357"/>
            <a:ext cx="1707936" cy="369332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Raw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0C2846-377F-8EB4-B820-FDFA399478F8}"/>
              </a:ext>
            </a:extLst>
          </p:cNvPr>
          <p:cNvSpPr txBox="1"/>
          <p:nvPr/>
        </p:nvSpPr>
        <p:spPr>
          <a:xfrm>
            <a:off x="417080" y="3784019"/>
            <a:ext cx="1707936" cy="369332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Raw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EEB9B3-0E9A-7B31-A8B4-8B7EF65CD217}"/>
              </a:ext>
            </a:extLst>
          </p:cNvPr>
          <p:cNvSpPr txBox="1"/>
          <p:nvPr/>
        </p:nvSpPr>
        <p:spPr>
          <a:xfrm>
            <a:off x="520914" y="5566528"/>
            <a:ext cx="1707936" cy="369332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Raw 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8DB772-2D9D-251A-9D2D-6938FDE5DEC9}"/>
              </a:ext>
            </a:extLst>
          </p:cNvPr>
          <p:cNvCxnSpPr/>
          <p:nvPr/>
        </p:nvCxnSpPr>
        <p:spPr>
          <a:xfrm>
            <a:off x="2318994" y="3968685"/>
            <a:ext cx="2459835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0EE806-B7ED-B70A-A22B-199B1147889E}"/>
              </a:ext>
            </a:extLst>
          </p:cNvPr>
          <p:cNvCxnSpPr/>
          <p:nvPr/>
        </p:nvCxnSpPr>
        <p:spPr>
          <a:xfrm>
            <a:off x="2318994" y="5743339"/>
            <a:ext cx="2459835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A030E8-E775-4538-DA70-9374826FE1C0}"/>
              </a:ext>
            </a:extLst>
          </p:cNvPr>
          <p:cNvCxnSpPr/>
          <p:nvPr/>
        </p:nvCxnSpPr>
        <p:spPr>
          <a:xfrm>
            <a:off x="4628561" y="4411744"/>
            <a:ext cx="6080288" cy="0"/>
          </a:xfrm>
          <a:prstGeom prst="line">
            <a:avLst/>
          </a:prstGeom>
          <a:ln>
            <a:solidFill>
              <a:srgbClr val="0070C0">
                <a:alpha val="95000"/>
              </a:srgb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649C99F-39E8-8258-BC93-6F58BBABA776}"/>
              </a:ext>
            </a:extLst>
          </p:cNvPr>
          <p:cNvSpPr txBox="1"/>
          <p:nvPr/>
        </p:nvSpPr>
        <p:spPr>
          <a:xfrm>
            <a:off x="2694944" y="3525627"/>
            <a:ext cx="1707936" cy="43088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2060"/>
                </a:solidFill>
              </a:rPr>
              <a:t>Removal of bad FK references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758057-C701-1219-86EE-800C9361AE06}"/>
              </a:ext>
            </a:extLst>
          </p:cNvPr>
          <p:cNvSpPr txBox="1"/>
          <p:nvPr/>
        </p:nvSpPr>
        <p:spPr>
          <a:xfrm>
            <a:off x="2694944" y="5285314"/>
            <a:ext cx="1707936" cy="43088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2060"/>
                </a:solidFill>
              </a:rPr>
              <a:t>Removal of dupe records</a:t>
            </a:r>
          </a:p>
        </p:txBody>
      </p:sp>
    </p:spTree>
    <p:extLst>
      <p:ext uri="{BB962C8B-B14F-4D97-AF65-F5344CB8AC3E}">
        <p14:creationId xmlns:p14="http://schemas.microsoft.com/office/powerpoint/2010/main" val="556997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E57D8-6F09-AF5A-A36D-2C5C7E357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8FEF67-86F7-544E-3793-8419B570F839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96686DE-1A35-ABE7-1517-E38D75A08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59804"/>
            <a:ext cx="7209492" cy="50171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B22943-27E9-F919-ABA4-0F10521B26E5}"/>
              </a:ext>
            </a:extLst>
          </p:cNvPr>
          <p:cNvSpPr txBox="1"/>
          <p:nvPr/>
        </p:nvSpPr>
        <p:spPr>
          <a:xfrm>
            <a:off x="8795938" y="3442008"/>
            <a:ext cx="2299410" cy="46166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Normalization</a:t>
            </a:r>
          </a:p>
        </p:txBody>
      </p:sp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96EC90DE-50AC-9DEF-FB23-CDEEEB3EF6EA}"/>
              </a:ext>
            </a:extLst>
          </p:cNvPr>
          <p:cNvSpPr/>
          <p:nvPr/>
        </p:nvSpPr>
        <p:spPr>
          <a:xfrm>
            <a:off x="7465142" y="2617034"/>
            <a:ext cx="1138670" cy="2611225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17837D-8A92-6765-D5BE-7A6C1D820E55}"/>
              </a:ext>
            </a:extLst>
          </p:cNvPr>
          <p:cNvSpPr/>
          <p:nvPr/>
        </p:nvSpPr>
        <p:spPr>
          <a:xfrm>
            <a:off x="529683" y="1459804"/>
            <a:ext cx="3102814" cy="33128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8FA173-9399-882A-9598-7F0C4E32E3A9}"/>
              </a:ext>
            </a:extLst>
          </p:cNvPr>
          <p:cNvSpPr/>
          <p:nvPr/>
        </p:nvSpPr>
        <p:spPr>
          <a:xfrm>
            <a:off x="529682" y="3637113"/>
            <a:ext cx="3102814" cy="33128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9AB2C0E-0099-494F-1AC5-94ABFE14E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90" y="380959"/>
            <a:ext cx="9692640" cy="788234"/>
          </a:xfrm>
        </p:spPr>
        <p:txBody>
          <a:bodyPr/>
          <a:lstStyle/>
          <a:p>
            <a:r>
              <a:rPr lang="en-US" dirty="0"/>
              <a:t>Exploratory Findings </a:t>
            </a:r>
          </a:p>
        </p:txBody>
      </p:sp>
    </p:spTree>
    <p:extLst>
      <p:ext uri="{BB962C8B-B14F-4D97-AF65-F5344CB8AC3E}">
        <p14:creationId xmlns:p14="http://schemas.microsoft.com/office/powerpoint/2010/main" val="2007769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D33CC-B589-594D-146C-45BD10FC0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1DD197-71B2-B6BE-CE58-9DB2F7E1981A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8E475B2-1AD6-7E38-4825-D7DC6DAE8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578429"/>
            <a:ext cx="3949095" cy="46521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D1F9D9-172D-E546-C8D1-7BD1654DE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490" y="1677905"/>
            <a:ext cx="4632732" cy="36016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A66BB00-F9E8-F4EA-E0D4-C4EB5DFAA9C4}"/>
              </a:ext>
            </a:extLst>
          </p:cNvPr>
          <p:cNvSpPr/>
          <p:nvPr/>
        </p:nvSpPr>
        <p:spPr>
          <a:xfrm>
            <a:off x="677332" y="1578429"/>
            <a:ext cx="3734411" cy="33128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87C312-CCD4-93DD-C8A9-DCFD0C9706A8}"/>
              </a:ext>
            </a:extLst>
          </p:cNvPr>
          <p:cNvSpPr/>
          <p:nvPr/>
        </p:nvSpPr>
        <p:spPr>
          <a:xfrm>
            <a:off x="5262490" y="1677905"/>
            <a:ext cx="3734411" cy="33128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C5AB70-4A73-B60F-1AD6-C704889CA447}"/>
              </a:ext>
            </a:extLst>
          </p:cNvPr>
          <p:cNvSpPr txBox="1">
            <a:spLocks/>
          </p:cNvSpPr>
          <p:nvPr/>
        </p:nvSpPr>
        <p:spPr>
          <a:xfrm>
            <a:off x="585290" y="380959"/>
            <a:ext cx="9692640" cy="7882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Exploratory Findings </a:t>
            </a:r>
          </a:p>
        </p:txBody>
      </p:sp>
    </p:spTree>
    <p:extLst>
      <p:ext uri="{BB962C8B-B14F-4D97-AF65-F5344CB8AC3E}">
        <p14:creationId xmlns:p14="http://schemas.microsoft.com/office/powerpoint/2010/main" val="2908001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09969-DF15-AB00-0FCE-2041F26D6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9C4E428-F414-0611-63AB-522E06B912A2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DAB19BB-8200-DCBB-850D-D4185D753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68" y="1367627"/>
            <a:ext cx="4904062" cy="26986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C3C4A7-445C-C81C-C3C3-FE3EC7088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144" y="4066256"/>
            <a:ext cx="7226631" cy="279174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A0E20C9-6013-767D-F079-4C82B906A040}"/>
              </a:ext>
            </a:extLst>
          </p:cNvPr>
          <p:cNvSpPr txBox="1">
            <a:spLocks/>
          </p:cNvSpPr>
          <p:nvPr/>
        </p:nvSpPr>
        <p:spPr>
          <a:xfrm>
            <a:off x="585290" y="380959"/>
            <a:ext cx="9692640" cy="7882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Exploratory Findings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A0ACF6-B13D-D0F9-F366-37AF7D825E03}"/>
              </a:ext>
            </a:extLst>
          </p:cNvPr>
          <p:cNvSpPr txBox="1"/>
          <p:nvPr/>
        </p:nvSpPr>
        <p:spPr>
          <a:xfrm>
            <a:off x="5326486" y="2187252"/>
            <a:ext cx="3421588" cy="64633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Histogram : Basket sales Distribution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E67EB4-B5FE-6A1D-D6A9-0790B2C1389A}"/>
              </a:ext>
            </a:extLst>
          </p:cNvPr>
          <p:cNvSpPr txBox="1"/>
          <p:nvPr/>
        </p:nvSpPr>
        <p:spPr>
          <a:xfrm>
            <a:off x="677334" y="5197196"/>
            <a:ext cx="2417258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Weekly sales trend</a:t>
            </a:r>
          </a:p>
        </p:txBody>
      </p:sp>
    </p:spTree>
    <p:extLst>
      <p:ext uri="{BB962C8B-B14F-4D97-AF65-F5344CB8AC3E}">
        <p14:creationId xmlns:p14="http://schemas.microsoft.com/office/powerpoint/2010/main" val="4254733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EE4B3-5C75-1644-8B6F-8F263FC6E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E8BD08-A1A8-277C-928B-6DE28C5D548A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62E16D08-5775-7A06-EE8E-9399E1F40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90" y="380959"/>
            <a:ext cx="9692640" cy="788234"/>
          </a:xfrm>
        </p:spPr>
        <p:txBody>
          <a:bodyPr/>
          <a:lstStyle/>
          <a:p>
            <a:r>
              <a:rPr lang="en-US" dirty="0"/>
              <a:t>Exploratory Findings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A6A9DE-7409-C3E5-10A2-7CD9AB49FA59}"/>
              </a:ext>
            </a:extLst>
          </p:cNvPr>
          <p:cNvSpPr txBox="1"/>
          <p:nvPr/>
        </p:nvSpPr>
        <p:spPr>
          <a:xfrm>
            <a:off x="196566" y="1498996"/>
            <a:ext cx="3988935" cy="30777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Expenditure by Income and Household size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893900-7376-27D2-DBA9-BCA92C2CA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23805"/>
            <a:ext cx="9645541" cy="472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29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795DF-0228-7F7E-956A-CD850601F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31CCF7-7F8F-48A9-8B95-CBAD8DEA7D5E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A608B61-C4A0-96A2-D615-F78455A63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90" y="2122929"/>
            <a:ext cx="9147826" cy="456112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122E3A9-4487-7221-5C26-1F6A6D418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90" y="380959"/>
            <a:ext cx="9692640" cy="788234"/>
          </a:xfrm>
        </p:spPr>
        <p:txBody>
          <a:bodyPr/>
          <a:lstStyle/>
          <a:p>
            <a:r>
              <a:rPr lang="en-US" dirty="0"/>
              <a:t>Exploratory Findings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5ECC9B-36C7-60CC-FEB9-1B1DF84FA9F7}"/>
              </a:ext>
            </a:extLst>
          </p:cNvPr>
          <p:cNvSpPr txBox="1"/>
          <p:nvPr/>
        </p:nvSpPr>
        <p:spPr>
          <a:xfrm>
            <a:off x="3169736" y="1675325"/>
            <a:ext cx="3988935" cy="30777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Categories: Fastest Growth &amp; Buggest Incline</a:t>
            </a:r>
          </a:p>
        </p:txBody>
      </p:sp>
    </p:spTree>
    <p:extLst>
      <p:ext uri="{BB962C8B-B14F-4D97-AF65-F5344CB8AC3E}">
        <p14:creationId xmlns:p14="http://schemas.microsoft.com/office/powerpoint/2010/main" val="1127152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02305-204D-9D64-AB2E-28F33EC82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29387C-4955-8AC3-75AF-1E2D595C4531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2D2F252-0359-F0D4-960B-784F89129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248" y="1809711"/>
            <a:ext cx="4743752" cy="370034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FD508B2-378A-3C27-ED8A-44BDD29108E9}"/>
              </a:ext>
            </a:extLst>
          </p:cNvPr>
          <p:cNvSpPr txBox="1">
            <a:spLocks/>
          </p:cNvSpPr>
          <p:nvPr/>
        </p:nvSpPr>
        <p:spPr>
          <a:xfrm>
            <a:off x="585290" y="380959"/>
            <a:ext cx="9692640" cy="7882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Exploratory Findings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7088E3-330A-EA1B-BC78-F10392309852}"/>
              </a:ext>
            </a:extLst>
          </p:cNvPr>
          <p:cNvSpPr txBox="1"/>
          <p:nvPr/>
        </p:nvSpPr>
        <p:spPr>
          <a:xfrm>
            <a:off x="6199183" y="3042949"/>
            <a:ext cx="3988935" cy="30777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Coupon lift – basket spend distribution</a:t>
            </a:r>
          </a:p>
        </p:txBody>
      </p:sp>
    </p:spTree>
    <p:extLst>
      <p:ext uri="{BB962C8B-B14F-4D97-AF65-F5344CB8AC3E}">
        <p14:creationId xmlns:p14="http://schemas.microsoft.com/office/powerpoint/2010/main" val="642195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5DD7E-FF68-A643-7C0D-8DE63FFE6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C59AA6F-0ACE-F429-D59E-BB88E336D935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A0425EE-4956-23BD-9A36-3F26D9BEC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30" y="2318270"/>
            <a:ext cx="5102994" cy="20530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EFF6CC-73A5-EE9F-A41D-8FF375C6B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56" y="4388785"/>
            <a:ext cx="5252737" cy="21071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15AC97-EFBA-C412-5188-174A7389B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193" y="2335775"/>
            <a:ext cx="5056351" cy="20530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6343BF-2364-1217-23C5-6FEC4851C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1706" y="4540023"/>
            <a:ext cx="5074693" cy="205300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BE7ACEF-D127-8FC3-05DD-6F607872D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90" y="380959"/>
            <a:ext cx="9692640" cy="788234"/>
          </a:xfrm>
        </p:spPr>
        <p:txBody>
          <a:bodyPr/>
          <a:lstStyle/>
          <a:p>
            <a:r>
              <a:rPr lang="en-US" dirty="0"/>
              <a:t>Exploratory Findings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0B85D0-7C76-6698-5A66-30F44565D02F}"/>
              </a:ext>
            </a:extLst>
          </p:cNvPr>
          <p:cNvSpPr/>
          <p:nvPr/>
        </p:nvSpPr>
        <p:spPr>
          <a:xfrm>
            <a:off x="1524420" y="2300767"/>
            <a:ext cx="3102814" cy="25143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F8EF18-245E-DCCC-F239-11F2079875C0}"/>
              </a:ext>
            </a:extLst>
          </p:cNvPr>
          <p:cNvSpPr/>
          <p:nvPr/>
        </p:nvSpPr>
        <p:spPr>
          <a:xfrm>
            <a:off x="6627414" y="2318269"/>
            <a:ext cx="3102814" cy="23393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221472-9C90-862F-1CF2-F3CEE6C0760E}"/>
              </a:ext>
            </a:extLst>
          </p:cNvPr>
          <p:cNvSpPr/>
          <p:nvPr/>
        </p:nvSpPr>
        <p:spPr>
          <a:xfrm>
            <a:off x="1539017" y="4371283"/>
            <a:ext cx="3102814" cy="25143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DE4718-0D77-50CF-9026-C628C0A867A8}"/>
              </a:ext>
            </a:extLst>
          </p:cNvPr>
          <p:cNvSpPr/>
          <p:nvPr/>
        </p:nvSpPr>
        <p:spPr>
          <a:xfrm>
            <a:off x="6877645" y="4503642"/>
            <a:ext cx="3102814" cy="26865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B2C24-82A3-8EF6-0D0F-00A48DA26FD8}"/>
              </a:ext>
            </a:extLst>
          </p:cNvPr>
          <p:cNvSpPr txBox="1"/>
          <p:nvPr/>
        </p:nvSpPr>
        <p:spPr>
          <a:xfrm>
            <a:off x="3281812" y="1528703"/>
            <a:ext cx="3988935" cy="30777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Campaign Effect :  Spend &amp; Trips / household</a:t>
            </a:r>
          </a:p>
        </p:txBody>
      </p:sp>
    </p:spTree>
    <p:extLst>
      <p:ext uri="{BB962C8B-B14F-4D97-AF65-F5344CB8AC3E}">
        <p14:creationId xmlns:p14="http://schemas.microsoft.com/office/powerpoint/2010/main" val="38893307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368C6-C65B-BAD7-935B-69B3F34A8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E6D12-B10C-7BB4-FDE0-C96DDB4C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682" y="0"/>
            <a:ext cx="9692640" cy="1325562"/>
          </a:xfrm>
        </p:spPr>
        <p:txBody>
          <a:bodyPr/>
          <a:lstStyle/>
          <a:p>
            <a:r>
              <a:rPr lang="en-US" dirty="0"/>
              <a:t>Benchmark Plan </a:t>
            </a:r>
            <a:r>
              <a:rPr lang="en-US" sz="1600" dirty="0"/>
              <a:t>(Postgres 14 | MySQL 8 (+Docker)| SQL Server 2022)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0715F1-E554-3171-8B48-183FA4439654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ectangle 5">
            <a:extLst>
              <a:ext uri="{FF2B5EF4-FFF2-40B4-BE49-F238E27FC236}">
                <a16:creationId xmlns:a16="http://schemas.microsoft.com/office/drawing/2014/main" id="{ED522A86-7062-751B-DD5C-B242D27E97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1139" y="1617184"/>
            <a:ext cx="8742863" cy="4194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40000"/>
              </a:lnSpc>
              <a:tabLst/>
            </a:pPr>
            <a:r>
              <a:rPr lang="en-US" altLang="en-US" sz="1400" b="1" dirty="0"/>
              <a:t>Admin tools in scope – </a:t>
            </a:r>
            <a:r>
              <a:rPr lang="en-US" altLang="en-US" sz="1400" dirty="0"/>
              <a:t>SSMS (SQL Server), </a:t>
            </a:r>
            <a:r>
              <a:rPr lang="en-US" altLang="en-US" sz="1400" dirty="0" err="1"/>
              <a:t>pgAdmin</a:t>
            </a:r>
            <a:r>
              <a:rPr lang="en-US" altLang="en-US" sz="1400" dirty="0"/>
              <a:t> (Postgres), Workbench (MySQL)w/Docker ; GUI usability is part of the final score. </a:t>
            </a:r>
          </a:p>
          <a:p>
            <a:pPr marR="0" lvl="0" fontAlgn="base">
              <a:lnSpc>
                <a:spcPct val="140000"/>
              </a:lnSpc>
              <a:tabLst/>
            </a:pPr>
            <a:r>
              <a:rPr lang="en-US" altLang="en-US" sz="1400" b="1" dirty="0"/>
              <a:t>Level playing field – </a:t>
            </a:r>
            <a:r>
              <a:rPr lang="en-US" altLang="en-US" sz="1400" dirty="0"/>
              <a:t>Engines now run on-different hardware; either use one benchmark box or normalize TPS to cores / RAM / SSD to remove spec bias. </a:t>
            </a:r>
          </a:p>
          <a:p>
            <a:pPr marR="0" lvl="0" fontAlgn="base">
              <a:lnSpc>
                <a:spcPct val="140000"/>
              </a:lnSpc>
              <a:tabLst/>
            </a:pPr>
            <a:r>
              <a:rPr lang="en-US" altLang="en-US" sz="1400" b="1" dirty="0"/>
              <a:t>Real workload – </a:t>
            </a:r>
            <a:r>
              <a:rPr lang="en-US" altLang="en-US" sz="1400" dirty="0"/>
              <a:t>Load the raw dunnhumby CSVs (no TPC-C), drive a 50-client read-heavy </a:t>
            </a:r>
            <a:r>
              <a:rPr lang="en-US" altLang="en-US" sz="1400" dirty="0" err="1"/>
              <a:t>HammerDB</a:t>
            </a:r>
            <a:r>
              <a:rPr lang="en-US" altLang="en-US" sz="1400" dirty="0"/>
              <a:t> / SQL script drawn from our actual queries. </a:t>
            </a:r>
          </a:p>
          <a:p>
            <a:pPr marR="0" lvl="0" fontAlgn="base">
              <a:lnSpc>
                <a:spcPct val="140000"/>
              </a:lnSpc>
              <a:tabLst/>
            </a:pPr>
            <a:r>
              <a:rPr lang="en-US" altLang="en-US" sz="1400" b="1" dirty="0"/>
              <a:t>Metrics &amp; telemetry – </a:t>
            </a:r>
            <a:r>
              <a:rPr lang="en-US" altLang="en-US" sz="1400" dirty="0"/>
              <a:t>Normalized TPS, P95 latency, CPU/MEM/Disk; per-query plans via EXPLAIN, Performance Schema &amp; Query Store; host counters via PerfMon / Activity Monitor and Prometheus → Grafana dashboards. </a:t>
            </a:r>
          </a:p>
          <a:p>
            <a:pPr marR="0" lvl="0" fontAlgn="base">
              <a:lnSpc>
                <a:spcPct val="140000"/>
              </a:lnSpc>
              <a:tabLst/>
            </a:pPr>
            <a:r>
              <a:rPr lang="en-US" altLang="en-US" sz="1400" b="1" dirty="0"/>
              <a:t>Scorecard – </a:t>
            </a:r>
            <a:r>
              <a:rPr lang="en-US" altLang="en-US" sz="1400" dirty="0"/>
              <a:t>Rank each engine on speed, latency, tuning effort, GUI maturity, and license cost to reach a balanced recommendation. </a:t>
            </a:r>
          </a:p>
        </p:txBody>
      </p:sp>
    </p:spTree>
    <p:extLst>
      <p:ext uri="{BB962C8B-B14F-4D97-AF65-F5344CB8AC3E}">
        <p14:creationId xmlns:p14="http://schemas.microsoft.com/office/powerpoint/2010/main" val="242822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118B4-6429-6BDE-04DE-2A5DE121A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12E11-0029-C3FB-188E-9948169C6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3205"/>
            <a:ext cx="8596668" cy="691299"/>
          </a:xfrm>
        </p:spPr>
        <p:txBody>
          <a:bodyPr>
            <a:normAutofit fontScale="90000"/>
          </a:bodyPr>
          <a:lstStyle/>
          <a:p>
            <a:r>
              <a:rPr lang="en-US" dirty="0"/>
              <a:t>Schema &amp; Benchmarking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7DF54-0DA9-EE59-8930-6E8746793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4090"/>
            <a:ext cx="8596668" cy="441210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Schema</a:t>
            </a:r>
            <a:r>
              <a:rPr lang="en-US" sz="1600" dirty="0"/>
              <a:t>– star model — facts (transactions, campaigns) + dimensions (households, products, stores, promos)</a:t>
            </a:r>
            <a:r>
              <a:rPr lang="en-US" sz="1600" i="1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70C0"/>
                </a:solidFill>
              </a:rPr>
              <a:t>Platforms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– Postgres, MySQL and SQL Server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Workstreams</a:t>
            </a:r>
            <a:r>
              <a:rPr lang="en-US" sz="1600" dirty="0"/>
              <a:t>– </a:t>
            </a:r>
          </a:p>
          <a:p>
            <a:pPr lvl="2" fontAlgn="base">
              <a:lnSpc>
                <a:spcPct val="140000"/>
              </a:lnSpc>
            </a:pPr>
            <a:r>
              <a:rPr lang="en-US" altLang="en-US" b="1" dirty="0">
                <a:solidFill>
                  <a:srgbClr val="0070C0"/>
                </a:solidFill>
              </a:rPr>
              <a:t>Data engineering </a:t>
            </a:r>
            <a:r>
              <a:rPr lang="en-US" altLang="en-US" b="1" dirty="0"/>
              <a:t>– </a:t>
            </a:r>
            <a:r>
              <a:rPr lang="en-US" altLang="en-US" dirty="0"/>
              <a:t>Stage raw CSVs, clean data-quality issues, and load into three RDBMS engines (PostgreSQL 14, MySQL 8, SQL Server 2022).</a:t>
            </a:r>
          </a:p>
          <a:p>
            <a:pPr lvl="2" fontAlgn="base">
              <a:lnSpc>
                <a:spcPct val="140000"/>
              </a:lnSpc>
            </a:pPr>
            <a:r>
              <a:rPr lang="en-US" altLang="en-US" b="1" dirty="0">
                <a:solidFill>
                  <a:srgbClr val="0070C0"/>
                </a:solidFill>
              </a:rPr>
              <a:t>Data modeling </a:t>
            </a:r>
            <a:r>
              <a:rPr lang="en-US" altLang="en-US" dirty="0"/>
              <a:t>– Design schema tables and an ERD linking all tables covering transactions, households, products, and promotions.</a:t>
            </a:r>
          </a:p>
          <a:p>
            <a:pPr lvl="2" fontAlgn="base">
              <a:lnSpc>
                <a:spcPct val="140000"/>
              </a:lnSpc>
            </a:pPr>
            <a:r>
              <a:rPr lang="en-US" altLang="en-US" b="1" dirty="0">
                <a:solidFill>
                  <a:srgbClr val="0070C0"/>
                </a:solidFill>
              </a:rPr>
              <a:t>Analytics &amp; visualization </a:t>
            </a:r>
            <a:r>
              <a:rPr lang="en-US" altLang="en-US" b="1" dirty="0"/>
              <a:t>– </a:t>
            </a:r>
            <a:r>
              <a:rPr lang="en-US" altLang="en-US" dirty="0"/>
              <a:t>Run EDA notebooks to surface spending trends, demographic segments, category lift, and campaign effectiveness.</a:t>
            </a:r>
          </a:p>
          <a:p>
            <a:pPr lvl="2" fontAlgn="base">
              <a:lnSpc>
                <a:spcPct val="140000"/>
              </a:lnSpc>
            </a:pPr>
            <a:r>
              <a:rPr lang="en-US" altLang="en-US" b="1" dirty="0">
                <a:solidFill>
                  <a:srgbClr val="0070C0"/>
                </a:solidFill>
              </a:rPr>
              <a:t>Benchmarking</a:t>
            </a:r>
            <a:r>
              <a:rPr lang="en-US" altLang="en-US" b="1" dirty="0"/>
              <a:t> – </a:t>
            </a:r>
            <a:r>
              <a:rPr lang="en-US" altLang="en-US" dirty="0"/>
              <a:t>Compare query latency, index efficiency, and storage footprint across the three databases.</a:t>
            </a:r>
          </a:p>
          <a:p>
            <a:pPr lvl="2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D011EF-1070-8BDC-8F3A-089449BD0971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4281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C698E-4FCA-335A-D0B6-9CD259467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5B0D7-AEBF-6D4E-4884-C1BC8C5B2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682" y="0"/>
            <a:ext cx="9692640" cy="1325562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0E75B5-F8D0-9077-2602-502BAFDC95E2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Rectangle 1">
            <a:extLst>
              <a:ext uri="{FF2B5EF4-FFF2-40B4-BE49-F238E27FC236}">
                <a16:creationId xmlns:a16="http://schemas.microsoft.com/office/drawing/2014/main" id="{51B24D28-11D7-8CAE-691A-6E90F8536D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240613"/>
            <a:ext cx="8594725" cy="5040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fontAlgn="base">
              <a:lnSpc>
                <a:spcPct val="140000"/>
              </a:lnSpc>
              <a:buAutoNum type="arabicPeriod"/>
              <a:tabLst/>
            </a:pPr>
            <a:r>
              <a:rPr lang="en-US" altLang="en-US" sz="1500" b="1" dirty="0"/>
              <a:t>Cross-engine EDA </a:t>
            </a:r>
            <a:r>
              <a:rPr lang="en-US" altLang="en-US" sz="1600" b="1" dirty="0"/>
              <a:t>: </a:t>
            </a:r>
            <a:r>
              <a:rPr lang="en-US" altLang="en-US" sz="1400" dirty="0"/>
              <a:t>rerun the exploratory queries on MySQL and SQL Server</a:t>
            </a:r>
          </a:p>
          <a:p>
            <a:pPr marL="342900" marR="0" lvl="0" indent="-342900" fontAlgn="base">
              <a:lnSpc>
                <a:spcPct val="140000"/>
              </a:lnSpc>
              <a:buAutoNum type="arabicPeriod"/>
              <a:tabLst/>
            </a:pPr>
            <a:r>
              <a:rPr lang="en-US" altLang="en-US" sz="1400" b="1" dirty="0"/>
              <a:t>Tool benchmark : </a:t>
            </a:r>
            <a:r>
              <a:rPr lang="en-US" altLang="en-US" sz="1400" dirty="0"/>
              <a:t>compare </a:t>
            </a:r>
            <a:r>
              <a:rPr lang="en-US" altLang="en-US" sz="1400" dirty="0" err="1"/>
              <a:t>pgAdmin</a:t>
            </a:r>
            <a:r>
              <a:rPr lang="en-US" altLang="en-US" sz="1400" dirty="0"/>
              <a:t>, MySQL Workbench and SSMS for load/query/admin speed</a:t>
            </a:r>
          </a:p>
          <a:p>
            <a:pPr marL="342900" marR="0" lvl="0" indent="-342900" fontAlgn="base">
              <a:lnSpc>
                <a:spcPct val="140000"/>
              </a:lnSpc>
              <a:buAutoNum type="arabicPeriod"/>
              <a:tabLst/>
            </a:pPr>
            <a:r>
              <a:rPr lang="en-US" altLang="en-US" sz="1400" b="1" dirty="0"/>
              <a:t>Schema test</a:t>
            </a:r>
            <a:r>
              <a:rPr lang="en-US" altLang="en-US" sz="1400" dirty="0"/>
              <a:t>: measure performance of surrogate Vs. composite keys on the same fact table.</a:t>
            </a:r>
          </a:p>
          <a:p>
            <a:pPr marL="342900" indent="-342900" fontAlgn="base">
              <a:lnSpc>
                <a:spcPct val="140000"/>
              </a:lnSpc>
              <a:buFont typeface="Arial" pitchFamily="34" charset="0"/>
              <a:buAutoNum type="arabicPeriod"/>
            </a:pPr>
            <a:r>
              <a:rPr lang="en-US" sz="1400" b="1" dirty="0"/>
              <a:t>NoSQL feasibility check: </a:t>
            </a:r>
            <a:r>
              <a:rPr lang="en-US" sz="1400" dirty="0"/>
              <a:t>run the same exploratory queries in a document/column store (e.g., MongoDB or </a:t>
            </a:r>
            <a:r>
              <a:rPr lang="en-US" sz="1400" dirty="0" err="1"/>
              <a:t>BigQuery</a:t>
            </a:r>
            <a:r>
              <a:rPr lang="en-US" sz="1400" dirty="0"/>
              <a:t>, </a:t>
            </a:r>
            <a:r>
              <a:rPr lang="en-US" sz="1400" dirty="0" err="1"/>
              <a:t>etc</a:t>
            </a:r>
            <a:r>
              <a:rPr lang="en-US" sz="1400" dirty="0"/>
              <a:t>) to gauge practicality and effort</a:t>
            </a:r>
            <a:endParaRPr lang="en-US" altLang="en-US" sz="1400" dirty="0"/>
          </a:p>
          <a:p>
            <a:pPr marL="342900" marR="0" lvl="0" indent="-342900" fontAlgn="base">
              <a:lnSpc>
                <a:spcPct val="140000"/>
              </a:lnSpc>
              <a:buAutoNum type="arabicPeriod"/>
              <a:tabLst/>
            </a:pPr>
            <a:r>
              <a:rPr lang="en-US" altLang="en-US" sz="1600" b="1" dirty="0"/>
              <a:t>Analytics</a:t>
            </a:r>
          </a:p>
          <a:p>
            <a:pPr lvl="1" fontAlgn="base">
              <a:lnSpc>
                <a:spcPct val="140000"/>
              </a:lnSpc>
            </a:pPr>
            <a:r>
              <a:rPr lang="en-US" altLang="en-US" sz="1400" b="1" dirty="0"/>
              <a:t>⁠</a:t>
            </a:r>
            <a:r>
              <a:rPr lang="en-US" altLang="en-US" sz="1400" dirty="0"/>
              <a:t>Review outliers , and analysis with their exclusion</a:t>
            </a:r>
          </a:p>
          <a:p>
            <a:pPr lvl="1" fontAlgn="base">
              <a:lnSpc>
                <a:spcPct val="140000"/>
              </a:lnSpc>
            </a:pPr>
            <a:r>
              <a:rPr lang="en-US" altLang="en-US" sz="1400" dirty="0"/>
              <a:t>Pure spend patterns : </a:t>
            </a:r>
            <a:r>
              <a:rPr lang="en-US" altLang="en-US" sz="1400" i="1" dirty="0">
                <a:solidFill>
                  <a:srgbClr val="0070C0"/>
                </a:solidFill>
              </a:rPr>
              <a:t>When do people drop the most cash? Repeat buys?</a:t>
            </a:r>
          </a:p>
          <a:p>
            <a:pPr lvl="1" fontAlgn="base">
              <a:lnSpc>
                <a:spcPct val="140000"/>
              </a:lnSpc>
            </a:pPr>
            <a:r>
              <a:rPr lang="en-US" altLang="en-US" sz="1400" dirty="0"/>
              <a:t>Demographics vs spend : </a:t>
            </a:r>
            <a:r>
              <a:rPr lang="en-US" altLang="en-US" sz="1400" i="1" dirty="0">
                <a:solidFill>
                  <a:srgbClr val="0070C0"/>
                </a:solidFill>
              </a:rPr>
              <a:t>Do income or age groups shop differently?</a:t>
            </a:r>
          </a:p>
          <a:p>
            <a:pPr lvl="1" fontAlgn="base">
              <a:lnSpc>
                <a:spcPct val="140000"/>
              </a:lnSpc>
            </a:pPr>
            <a:r>
              <a:rPr lang="en-US" altLang="en-US" sz="1400" dirty="0"/>
              <a:t>⁠Promo / campaign impact: </a:t>
            </a:r>
            <a:r>
              <a:rPr lang="en-US" altLang="en-US" sz="1400" i="1" dirty="0">
                <a:solidFill>
                  <a:srgbClr val="0070C0"/>
                </a:solidFill>
              </a:rPr>
              <a:t>Which of the promote truly move the needle?</a:t>
            </a:r>
          </a:p>
          <a:p>
            <a:pPr lvl="1" fontAlgn="base">
              <a:lnSpc>
                <a:spcPct val="140000"/>
              </a:lnSpc>
            </a:pPr>
            <a:r>
              <a:rPr lang="en-US" altLang="en-US" sz="1400" dirty="0"/>
              <a:t>Growth category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4124406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E18D562-6110-48DA-F276-02E56AC575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2434169"/>
              </p:ext>
            </p:extLst>
          </p:nvPr>
        </p:nvGraphicFramePr>
        <p:xfrm>
          <a:off x="1045028" y="67239"/>
          <a:ext cx="7347859" cy="67235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3178">
                  <a:extLst>
                    <a:ext uri="{9D8B030D-6E8A-4147-A177-3AD203B41FA5}">
                      <a16:colId xmlns:a16="http://schemas.microsoft.com/office/drawing/2014/main" val="3284873854"/>
                    </a:ext>
                  </a:extLst>
                </a:gridCol>
                <a:gridCol w="1303178">
                  <a:extLst>
                    <a:ext uri="{9D8B030D-6E8A-4147-A177-3AD203B41FA5}">
                      <a16:colId xmlns:a16="http://schemas.microsoft.com/office/drawing/2014/main" val="2192739189"/>
                    </a:ext>
                  </a:extLst>
                </a:gridCol>
                <a:gridCol w="1303178">
                  <a:extLst>
                    <a:ext uri="{9D8B030D-6E8A-4147-A177-3AD203B41FA5}">
                      <a16:colId xmlns:a16="http://schemas.microsoft.com/office/drawing/2014/main" val="1721707309"/>
                    </a:ext>
                  </a:extLst>
                </a:gridCol>
                <a:gridCol w="1303178">
                  <a:extLst>
                    <a:ext uri="{9D8B030D-6E8A-4147-A177-3AD203B41FA5}">
                      <a16:colId xmlns:a16="http://schemas.microsoft.com/office/drawing/2014/main" val="2358835682"/>
                    </a:ext>
                  </a:extLst>
                </a:gridCol>
                <a:gridCol w="2135147">
                  <a:extLst>
                    <a:ext uri="{9D8B030D-6E8A-4147-A177-3AD203B41FA5}">
                      <a16:colId xmlns:a16="http://schemas.microsoft.com/office/drawing/2014/main" val="2823902982"/>
                    </a:ext>
                  </a:extLst>
                </a:gridCol>
              </a:tblGrid>
              <a:tr h="28687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 dirty="0">
                          <a:effectLst/>
                        </a:rPr>
                        <a:t>#</a:t>
                      </a:r>
                      <a:endParaRPr lang="en-IN" sz="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table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description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Key_columns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why it exists / how we’ll use it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extLst>
                  <a:ext uri="{0D108BD9-81ED-4DB2-BD59-A6C34878D82A}">
                    <a16:rowId xmlns:a16="http://schemas.microsoft.com/office/drawing/2014/main" val="1588851746"/>
                  </a:ext>
                </a:extLst>
              </a:tr>
              <a:tr h="55760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1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department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 dirty="0">
                          <a:effectLst/>
                        </a:rPr>
                        <a:t>a top-level merchandise department</a:t>
                      </a:r>
                      <a:endParaRPr lang="en-IN" sz="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department_id (PK)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first level of the product hierarchy; needed for category roll-ups and department-level growth analysis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extLst>
                  <a:ext uri="{0D108BD9-81ED-4DB2-BD59-A6C34878D82A}">
                    <a16:rowId xmlns:a16="http://schemas.microsoft.com/office/drawing/2014/main" val="2708335921"/>
                  </a:ext>
                </a:extLst>
              </a:tr>
              <a:tr h="55760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2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commodity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a sub-department grouping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commodity_id (PK), department_id (FK)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lets you look at finer merchandise groupings (e.g. Produce → Fresh Vegetables)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extLst>
                  <a:ext uri="{0D108BD9-81ED-4DB2-BD59-A6C34878D82A}">
                    <a16:rowId xmlns:a16="http://schemas.microsoft.com/office/drawing/2014/main" val="971185664"/>
                  </a:ext>
                </a:extLst>
              </a:tr>
              <a:tr h="55760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3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sub_commodity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the lowest merchandise grouping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sub_commodity_id (PK), commodity_id (FK)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finest category granularity before individual SKUs; useful for “growth category” questions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extLst>
                  <a:ext uri="{0D108BD9-81ED-4DB2-BD59-A6C34878D82A}">
                    <a16:rowId xmlns:a16="http://schemas.microsoft.com/office/drawing/2014/main" val="3741304674"/>
                  </a:ext>
                </a:extLst>
              </a:tr>
              <a:tr h="42223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4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product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one SKU / UPC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product_id (PK), sub_commodity_id (FK)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connects every transaction line to its category hierarchy and brand/size attributes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extLst>
                  <a:ext uri="{0D108BD9-81ED-4DB2-BD59-A6C34878D82A}">
                    <a16:rowId xmlns:a16="http://schemas.microsoft.com/office/drawing/2014/main" val="479889328"/>
                  </a:ext>
                </a:extLst>
              </a:tr>
              <a:tr h="42223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5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hh_demographic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one household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household_key (PK)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 dirty="0">
                          <a:effectLst/>
                        </a:rPr>
                        <a:t>carries income band, age band, household size, etc.; drives demographic-impact analysis</a:t>
                      </a:r>
                      <a:endParaRPr lang="en-IN" sz="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extLst>
                  <a:ext uri="{0D108BD9-81ED-4DB2-BD59-A6C34878D82A}">
                    <a16:rowId xmlns:a16="http://schemas.microsoft.com/office/drawing/2014/main" val="4046068485"/>
                  </a:ext>
                </a:extLst>
              </a:tr>
              <a:tr h="42223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6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campaign_desc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one marketing campaign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campaign (PK)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tells campaign type (A/B/C) and start/end day; base for campaign-effect queries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extLst>
                  <a:ext uri="{0D108BD9-81ED-4DB2-BD59-A6C34878D82A}">
                    <a16:rowId xmlns:a16="http://schemas.microsoft.com/office/drawing/2014/main" val="506314508"/>
                  </a:ext>
                </a:extLst>
              </a:tr>
              <a:tr h="55760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7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campaign_table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(household × campaign) receipt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composite PK (household_key,campaign)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which household was targeted by which campaign; join to demographic &amp; redemption data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extLst>
                  <a:ext uri="{0D108BD9-81ED-4DB2-BD59-A6C34878D82A}">
                    <a16:rowId xmlns:a16="http://schemas.microsoft.com/office/drawing/2014/main" val="411044233"/>
                  </a:ext>
                </a:extLst>
              </a:tr>
              <a:tr h="42223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8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coupon_header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one distinct coupon (campaign + UPC)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composite PK (campaign,coupon_upc)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header so we know a coupon exists even before linking SKUs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extLst>
                  <a:ext uri="{0D108BD9-81ED-4DB2-BD59-A6C34878D82A}">
                    <a16:rowId xmlns:a16="http://schemas.microsoft.com/office/drawing/2014/main" val="2992561238"/>
                  </a:ext>
                </a:extLst>
              </a:tr>
              <a:tr h="42223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9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coupon_item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(coupon × product)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composite PK (campaign,coupon_upc,product_id)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enumerates all SKUs a coupon can be redeemed on; needed for product-level uplift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extLst>
                  <a:ext uri="{0D108BD9-81ED-4DB2-BD59-A6C34878D82A}">
                    <a16:rowId xmlns:a16="http://schemas.microsoft.com/office/drawing/2014/main" val="4073689465"/>
                  </a:ext>
                </a:extLst>
              </a:tr>
              <a:tr h="55760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10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coupon_redempt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one coupon redemption event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composite PK (household_key,day,campaign,coupon_upc)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evidence that a customer actually used the coupon; key to measuring lift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extLst>
                  <a:ext uri="{0D108BD9-81ED-4DB2-BD59-A6C34878D82A}">
                    <a16:rowId xmlns:a16="http://schemas.microsoft.com/office/drawing/2014/main" val="3064486733"/>
                  </a:ext>
                </a:extLst>
              </a:tr>
              <a:tr h="55760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11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basket_header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one shopping trip / ticket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basket_id (PK)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captures trip date, store, household; basis for basket-size measures, repeat-visit cadence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extLst>
                  <a:ext uri="{0D108BD9-81ED-4DB2-BD59-A6C34878D82A}">
                    <a16:rowId xmlns:a16="http://schemas.microsoft.com/office/drawing/2014/main" val="3793629084"/>
                  </a:ext>
                </a:extLst>
              </a:tr>
              <a:tr h="42223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12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basket_item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one line item inside a basket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composite PK (basket_id,product_id)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quantity, price paid, discounts; feeds spend totals and price/discount analytics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extLst>
                  <a:ext uri="{0D108BD9-81ED-4DB2-BD59-A6C34878D82A}">
                    <a16:rowId xmlns:a16="http://schemas.microsoft.com/office/drawing/2014/main" val="2206371111"/>
                  </a:ext>
                </a:extLst>
              </a:tr>
              <a:tr h="55760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13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causal_data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product–store–week promo status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>
                          <a:effectLst/>
                        </a:rPr>
                        <a:t>composite PK (product_id,store_id,week_no,display,mailer)</a:t>
                      </a:r>
                      <a:endParaRPr lang="en-IN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kern="100" dirty="0">
                          <a:effectLst/>
                        </a:rPr>
                        <a:t>indicates if the item was on display or in the weekly ad; used to isolate promo lift</a:t>
                      </a:r>
                      <a:endParaRPr lang="en-IN" sz="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62" marR="6362" marT="6362" marB="6362" anchor="ctr"/>
                </a:tc>
                <a:extLst>
                  <a:ext uri="{0D108BD9-81ED-4DB2-BD59-A6C34878D82A}">
                    <a16:rowId xmlns:a16="http://schemas.microsoft.com/office/drawing/2014/main" val="247126917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A23C924-A542-AA73-5CD6-B40D1CE26B81}"/>
              </a:ext>
            </a:extLst>
          </p:cNvPr>
          <p:cNvSpPr txBox="1"/>
          <p:nvPr/>
        </p:nvSpPr>
        <p:spPr>
          <a:xfrm>
            <a:off x="8665029" y="2978331"/>
            <a:ext cx="233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Updated Table List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F43ECA-35C7-0327-E465-8A34B6B96AA0}"/>
              </a:ext>
            </a:extLst>
          </p:cNvPr>
          <p:cNvSpPr/>
          <p:nvPr/>
        </p:nvSpPr>
        <p:spPr>
          <a:xfrm>
            <a:off x="2501153" y="0"/>
            <a:ext cx="954741" cy="67235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6041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C00A4-B914-6635-4C16-322DB2BE0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2C427-5592-5FD1-2E2B-4818C9A2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681" y="0"/>
            <a:ext cx="10467181" cy="1325562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dirty="0"/>
              <a:t>Why MySQL in Docker </a:t>
            </a:r>
            <a:r>
              <a:rPr lang="en-US" altLang="en-US" sz="1800" dirty="0"/>
              <a:t>(while Postgres &amp; SQL Server run locally)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B70C96-DEE7-E4A1-E42C-E9EB90140E52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36DB3BA6-179B-0067-927F-2DE404D33F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759507"/>
            <a:ext cx="8614778" cy="3940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40000"/>
              </a:lnSpc>
            </a:pPr>
            <a:r>
              <a:rPr lang="en-US" altLang="en-US" sz="1700" b="1" dirty="0"/>
              <a:t>Benchmark control – </a:t>
            </a:r>
            <a:r>
              <a:rPr lang="en-US" altLang="en-US" sz="1700" dirty="0"/>
              <a:t>Container caps CPU/RAM and resets caches each run, giving clean, hardware-neutral numbers.</a:t>
            </a:r>
          </a:p>
          <a:p>
            <a:pPr fontAlgn="base">
              <a:lnSpc>
                <a:spcPct val="140000"/>
              </a:lnSpc>
            </a:pPr>
            <a:r>
              <a:rPr lang="en-US" altLang="en-US" sz="1700" b="1" dirty="0"/>
              <a:t>Cloud-native realism – </a:t>
            </a:r>
            <a:r>
              <a:rPr lang="en-US" altLang="en-US" sz="1700" dirty="0"/>
              <a:t>Mirrors how modern apps ship DBs in containers/K8s, so tests reflect real DevOps deployment.</a:t>
            </a:r>
          </a:p>
          <a:p>
            <a:pPr fontAlgn="base">
              <a:lnSpc>
                <a:spcPct val="140000"/>
              </a:lnSpc>
            </a:pPr>
            <a:r>
              <a:rPr lang="en-US" altLang="en-US" sz="1700" b="1" dirty="0"/>
              <a:t>Cost clarity – </a:t>
            </a:r>
            <a:r>
              <a:rPr lang="en-US" altLang="en-US" sz="1700" dirty="0"/>
              <a:t>--</a:t>
            </a:r>
            <a:r>
              <a:rPr lang="en-US" altLang="en-US" sz="1700" dirty="0" err="1"/>
              <a:t>cpus</a:t>
            </a:r>
            <a:r>
              <a:rPr lang="en-US" altLang="en-US" sz="1700" dirty="0"/>
              <a:t> &amp; --memory flags map directly to cloud VM SKUs, letting us price MySQL’s footprint to the cent.</a:t>
            </a:r>
          </a:p>
          <a:p>
            <a:pPr fontAlgn="base">
              <a:lnSpc>
                <a:spcPct val="140000"/>
              </a:lnSpc>
            </a:pPr>
            <a:r>
              <a:rPr lang="en-US" altLang="en-US" sz="1700" b="1" dirty="0"/>
              <a:t>Avoid silos – </a:t>
            </a:r>
            <a:r>
              <a:rPr lang="en-US" altLang="en-US" sz="1700" dirty="0"/>
              <a:t>Evaluating both bare-metal installs and containerized services covers the full spectrum of delivery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37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7F03A-1927-6561-B2C1-F8DD68965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68FF-10AE-B5A1-D4E9-9253E42AB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59" y="463205"/>
            <a:ext cx="9744960" cy="691299"/>
          </a:xfrm>
        </p:spPr>
        <p:txBody>
          <a:bodyPr>
            <a:normAutofit fontScale="90000"/>
          </a:bodyPr>
          <a:lstStyle/>
          <a:p>
            <a:r>
              <a:rPr lang="en-US" dirty="0"/>
              <a:t>Retail DB Build: Docker + MySQL Setup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9D5D024-5305-C972-CA5C-04C333F233D7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188F0C9-FF13-359B-A380-540E6029B821}"/>
              </a:ext>
            </a:extLst>
          </p:cNvPr>
          <p:cNvSpPr txBox="1">
            <a:spLocks/>
          </p:cNvSpPr>
          <p:nvPr/>
        </p:nvSpPr>
        <p:spPr>
          <a:xfrm>
            <a:off x="677334" y="17740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700" b="1" dirty="0"/>
              <a:t>Objective</a:t>
            </a:r>
            <a:r>
              <a:rPr lang="en-US" sz="1900" dirty="0"/>
              <a:t>– </a:t>
            </a:r>
            <a:r>
              <a:rPr lang="en-US" sz="1600" dirty="0"/>
              <a:t>Reproducible, portable database environment for </a:t>
            </a:r>
            <a:r>
              <a:rPr lang="en-US" sz="1600" i="1" dirty="0"/>
              <a:t>Complete Journey</a:t>
            </a:r>
            <a:r>
              <a:rPr lang="en-US" sz="1600" dirty="0"/>
              <a:t> dataset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1400" b="1" dirty="0"/>
              <a:t>Why Docker + MySQL?</a:t>
            </a:r>
            <a:r>
              <a:rPr lang="en-US" sz="1400" b="1" dirty="0">
                <a:solidFill>
                  <a:srgbClr val="0070C0"/>
                </a:solidFill>
              </a:rPr>
              <a:t> </a:t>
            </a:r>
            <a:r>
              <a:rPr lang="en-US" sz="1400" b="1" dirty="0"/>
              <a:t>– </a:t>
            </a:r>
          </a:p>
          <a:p>
            <a:pPr lvl="2">
              <a:lnSpc>
                <a:spcPct val="150000"/>
              </a:lnSpc>
            </a:pPr>
            <a:r>
              <a:rPr lang="en-US" sz="1600" dirty="0"/>
              <a:t>Isolates MySQL from local OS; easy to control versions &amp; map CSV volumes</a:t>
            </a:r>
          </a:p>
          <a:p>
            <a:pPr lvl="2">
              <a:lnSpc>
                <a:spcPct val="150000"/>
              </a:lnSpc>
            </a:pPr>
            <a:r>
              <a:rPr lang="en-US" sz="1600" dirty="0"/>
              <a:t>--local-</a:t>
            </a:r>
            <a:r>
              <a:rPr lang="en-US" sz="1600" dirty="0" err="1"/>
              <a:t>infile</a:t>
            </a:r>
            <a:r>
              <a:rPr lang="en-US" sz="1600" dirty="0"/>
              <a:t>=1 </a:t>
            </a:r>
            <a:r>
              <a:rPr lang="en-US" sz="1600" dirty="0">
                <a:sym typeface="Wingdings" panose="05000000000000000000" pitchFamily="2" charset="2"/>
              </a:rPr>
              <a:t> bulk .csv loads with LOAD DATA INFILE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sym typeface="Wingdings" panose="05000000000000000000" pitchFamily="2" charset="2"/>
              </a:rPr>
              <a:t>--</a:t>
            </a:r>
            <a:r>
              <a:rPr lang="en-US" sz="1600" dirty="0" err="1">
                <a:sym typeface="Wingdings" panose="05000000000000000000" pitchFamily="2" charset="2"/>
              </a:rPr>
              <a:t>lower_case_table</a:t>
            </a:r>
            <a:r>
              <a:rPr lang="en-US" sz="1600" dirty="0">
                <a:sym typeface="Wingdings" panose="05000000000000000000" pitchFamily="2" charset="2"/>
              </a:rPr>
              <a:t> _names =1  avoids case mismatches</a:t>
            </a:r>
            <a:endParaRPr lang="en-US" sz="1600" dirty="0"/>
          </a:p>
          <a:p>
            <a:pPr lvl="2">
              <a:lnSpc>
                <a:spcPct val="150000"/>
              </a:lnSpc>
            </a:pPr>
            <a:r>
              <a:rPr lang="en-US" sz="1600" dirty="0"/>
              <a:t>Container verified vis docker </a:t>
            </a:r>
            <a:r>
              <a:rPr lang="en-US" sz="1600" dirty="0" err="1"/>
              <a:t>ps</a:t>
            </a:r>
            <a:r>
              <a:rPr lang="en-US" sz="1600" dirty="0"/>
              <a:t> </a:t>
            </a:r>
          </a:p>
          <a:p>
            <a:endParaRPr lang="en-US" sz="1900" dirty="0"/>
          </a:p>
          <a:p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F0B4B9F-BC5B-A9C6-7A30-FA1DD2261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10" y="5294032"/>
            <a:ext cx="107537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324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99755-3A7B-15F8-8D00-E42140C44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42AEC-1DD4-E0F6-DDF1-BBED74074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59" y="463205"/>
            <a:ext cx="9744960" cy="691299"/>
          </a:xfrm>
        </p:spPr>
        <p:txBody>
          <a:bodyPr>
            <a:normAutofit fontScale="90000"/>
          </a:bodyPr>
          <a:lstStyle/>
          <a:p>
            <a:r>
              <a:rPr lang="en-US" dirty="0"/>
              <a:t>Surrogate Key Star Schema Setup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1111647-AEBC-6A16-5D42-9670BD96F882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85BA9FE-0E7B-DFCA-8AF9-3481E00E556A}"/>
              </a:ext>
            </a:extLst>
          </p:cNvPr>
          <p:cNvSpPr txBox="1">
            <a:spLocks/>
          </p:cNvSpPr>
          <p:nvPr/>
        </p:nvSpPr>
        <p:spPr>
          <a:xfrm>
            <a:off x="677334" y="17740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b="1" dirty="0"/>
              <a:t>Staging</a:t>
            </a:r>
            <a:r>
              <a:rPr lang="en-US" sz="1600" dirty="0"/>
              <a:t> → </a:t>
            </a:r>
            <a:r>
              <a:rPr lang="en-US" sz="1600" b="1" dirty="0"/>
              <a:t>Dimensions/Facts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Stage raw CSVs </a:t>
            </a:r>
            <a:r>
              <a:rPr lang="en-US" sz="1400" dirty="0">
                <a:sym typeface="Wingdings" panose="05000000000000000000" pitchFamily="2" charset="2"/>
              </a:rPr>
              <a:t> clean tables  populate SK dimensions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Facts reference surrogate keys for consistent, fast joins</a:t>
            </a:r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0070C0"/>
                </a:solidFill>
              </a:rPr>
              <a:t>Surrogate Key Approach 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Added </a:t>
            </a:r>
            <a:r>
              <a:rPr lang="en-US" sz="1400" b="1" dirty="0">
                <a:solidFill>
                  <a:schemeClr val="tx1"/>
                </a:solidFill>
              </a:rPr>
              <a:t>-*</a:t>
            </a:r>
            <a:r>
              <a:rPr lang="en-US" sz="1400" b="1" dirty="0" err="1">
                <a:solidFill>
                  <a:schemeClr val="tx1"/>
                </a:solidFill>
              </a:rPr>
              <a:t>sk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auto-increment PKs </a:t>
            </a:r>
            <a:r>
              <a:rPr lang="en-US" sz="1200" i="1" dirty="0">
                <a:solidFill>
                  <a:schemeClr val="tx1"/>
                </a:solidFill>
              </a:rPr>
              <a:t>(</a:t>
            </a:r>
            <a:r>
              <a:rPr lang="en-US" sz="1200" i="1" dirty="0" err="1">
                <a:solidFill>
                  <a:schemeClr val="tx1"/>
                </a:solidFill>
              </a:rPr>
              <a:t>household_sk</a:t>
            </a:r>
            <a:r>
              <a:rPr lang="en-US" sz="1200" i="1" dirty="0">
                <a:solidFill>
                  <a:schemeClr val="tx1"/>
                </a:solidFill>
              </a:rPr>
              <a:t>, </a:t>
            </a:r>
            <a:r>
              <a:rPr lang="en-US" sz="1200" i="1" dirty="0" err="1">
                <a:solidFill>
                  <a:schemeClr val="tx1"/>
                </a:solidFill>
              </a:rPr>
              <a:t>product_sk</a:t>
            </a:r>
            <a:r>
              <a:rPr lang="en-US" sz="1200" i="1" dirty="0">
                <a:solidFill>
                  <a:schemeClr val="tx1"/>
                </a:solidFill>
              </a:rPr>
              <a:t>, </a:t>
            </a:r>
            <a:r>
              <a:rPr lang="en-US" sz="1200" i="1" dirty="0" err="1">
                <a:solidFill>
                  <a:schemeClr val="tx1"/>
                </a:solidFill>
              </a:rPr>
              <a:t>store_sk</a:t>
            </a:r>
            <a:r>
              <a:rPr lang="en-US" sz="1200" i="1" dirty="0">
                <a:solidFill>
                  <a:schemeClr val="tx1"/>
                </a:solidFill>
              </a:rPr>
              <a:t>, </a:t>
            </a:r>
            <a:r>
              <a:rPr lang="en-US" sz="1200" i="1" dirty="0" err="1">
                <a:solidFill>
                  <a:schemeClr val="tx1"/>
                </a:solidFill>
              </a:rPr>
              <a:t>week_sk</a:t>
            </a:r>
            <a:r>
              <a:rPr lang="en-US" sz="1200" i="1" dirty="0">
                <a:solidFill>
                  <a:schemeClr val="tx1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3NF lookups( brand, manufacturer, income bands ) slimmed dims &amp; avoided duplication</a:t>
            </a:r>
          </a:p>
          <a:p>
            <a:pPr lvl="1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Indexed on SK FKs</a:t>
            </a:r>
            <a:r>
              <a:rPr lang="en-US" sz="1100" i="1" dirty="0">
                <a:solidFill>
                  <a:schemeClr val="tx1"/>
                </a:solidFill>
              </a:rPr>
              <a:t>(transactions_Fact_coupon, </a:t>
            </a:r>
            <a:r>
              <a:rPr lang="en-US" sz="1100" i="1" dirty="0" err="1">
                <a:solidFill>
                  <a:schemeClr val="tx1"/>
                </a:solidFill>
              </a:rPr>
              <a:t>coupond_redemption_fact</a:t>
            </a:r>
            <a:r>
              <a:rPr lang="en-US" sz="1100" i="1" dirty="0">
                <a:solidFill>
                  <a:schemeClr val="tx1"/>
                </a:solidFill>
              </a:rPr>
              <a:t>,  </a:t>
            </a:r>
            <a:r>
              <a:rPr lang="en-US" sz="1100" i="1" dirty="0" err="1">
                <a:solidFill>
                  <a:schemeClr val="tx1"/>
                </a:solidFill>
              </a:rPr>
              <a:t>promo_fact</a:t>
            </a:r>
            <a:r>
              <a:rPr lang="en-US" sz="1100" i="1" dirty="0">
                <a:solidFill>
                  <a:schemeClr val="tx1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sz="1400" b="1" i="1" dirty="0">
                <a:solidFill>
                  <a:schemeClr val="tx1"/>
                </a:solidFill>
              </a:rPr>
              <a:t>Example code</a:t>
            </a:r>
          </a:p>
          <a:p>
            <a:endParaRPr lang="en-US" sz="1900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5FC002-B526-2B23-2541-7B18BC6F2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612" y="4804528"/>
            <a:ext cx="73914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21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FA4D0-3AC7-2C4C-D593-5B3013ABD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3191-A973-FA46-A09E-45D672321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3205"/>
            <a:ext cx="8596668" cy="691299"/>
          </a:xfrm>
        </p:spPr>
        <p:txBody>
          <a:bodyPr>
            <a:normAutofit fontScale="90000"/>
          </a:bodyPr>
          <a:lstStyle/>
          <a:p>
            <a:r>
              <a:rPr lang="en-US" dirty="0"/>
              <a:t>ERD Highlights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AFF630-7F3A-92E2-A8D6-0788E0AD0126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id="{2E55AE1F-52AA-451E-60F5-731C82790E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58466" y="1880464"/>
            <a:ext cx="4766821" cy="1989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r>
              <a:rPr lang="en-US" altLang="en-US" sz="1400" b="1" dirty="0" err="1"/>
              <a:t>Transactions_fact</a:t>
            </a:r>
            <a:r>
              <a:rPr lang="en-US" altLang="en-US" sz="1400" b="1" dirty="0"/>
              <a:t>: grain </a:t>
            </a:r>
            <a:r>
              <a:rPr lang="en-US" altLang="en-US" sz="1400" dirty="0"/>
              <a:t>= household–product–store–week–day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r>
              <a:rPr lang="en-US" altLang="en-US" sz="1400" b="1" dirty="0" err="1"/>
              <a:t>Promo_fact</a:t>
            </a:r>
            <a:r>
              <a:rPr lang="en-US" altLang="en-US" sz="1400" b="1" dirty="0"/>
              <a:t>: </a:t>
            </a:r>
            <a:r>
              <a:rPr lang="en-US" altLang="en-US" sz="1400" dirty="0"/>
              <a:t>grain = product–store–week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r>
              <a:rPr lang="en-US" altLang="en-US" sz="1400" b="1" dirty="0" err="1"/>
              <a:t>Coupon_redemption_fact</a:t>
            </a:r>
            <a:r>
              <a:rPr lang="en-US" altLang="en-US" sz="1400" b="1" dirty="0"/>
              <a:t>:</a:t>
            </a:r>
            <a:r>
              <a:rPr lang="en-US" altLang="en-US" sz="1400" dirty="0"/>
              <a:t> grain = household–product–campaign–day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r>
              <a:rPr lang="en-US" altLang="en-US" sz="1400" dirty="0"/>
              <a:t>Surrogate Keys (SK) provide stable IDs &amp; fast joins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4502CD-FAC5-AE9D-30DC-C5A5BBC89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73" y="1428441"/>
            <a:ext cx="6601905" cy="528571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CA1E483-3679-5CC9-E4BD-B2003E685788}"/>
              </a:ext>
            </a:extLst>
          </p:cNvPr>
          <p:cNvGrpSpPr/>
          <p:nvPr/>
        </p:nvGrpSpPr>
        <p:grpSpPr>
          <a:xfrm>
            <a:off x="6985427" y="4071296"/>
            <a:ext cx="3999775" cy="806532"/>
            <a:chOff x="6824678" y="3859551"/>
            <a:chExt cx="3999775" cy="80653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8571B41-5528-2133-6D72-E038CC537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4678" y="3859551"/>
              <a:ext cx="707667" cy="806532"/>
            </a:xfrm>
            <a:prstGeom prst="rect">
              <a:avLst/>
            </a:prstGeom>
          </p:spPr>
        </p:pic>
        <p:sp>
          <p:nvSpPr>
            <p:cNvPr id="15" name="Cylinder 14">
              <a:extLst>
                <a:ext uri="{FF2B5EF4-FFF2-40B4-BE49-F238E27FC236}">
                  <a16:creationId xmlns:a16="http://schemas.microsoft.com/office/drawing/2014/main" id="{8FA66CBF-35B1-D0D5-435E-895CAA6A2F29}"/>
                </a:ext>
              </a:extLst>
            </p:cNvPr>
            <p:cNvSpPr/>
            <p:nvPr/>
          </p:nvSpPr>
          <p:spPr>
            <a:xfrm>
              <a:off x="8154187" y="3932339"/>
              <a:ext cx="839971" cy="660953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Staging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76A546C-163E-0E80-BF01-12B5857866C4}"/>
                </a:ext>
              </a:extLst>
            </p:cNvPr>
            <p:cNvCxnSpPr>
              <a:stCxn id="14" idx="3"/>
            </p:cNvCxnSpPr>
            <p:nvPr/>
          </p:nvCxnSpPr>
          <p:spPr>
            <a:xfrm>
              <a:off x="7532345" y="4262817"/>
              <a:ext cx="5747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98AF633-B2D7-260E-F5F2-28239DB83983}"/>
                </a:ext>
              </a:extLst>
            </p:cNvPr>
            <p:cNvCxnSpPr/>
            <p:nvPr/>
          </p:nvCxnSpPr>
          <p:spPr>
            <a:xfrm>
              <a:off x="9079911" y="4272243"/>
              <a:ext cx="5747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1F64932-7E21-9A4C-426D-2F35EADB206C}"/>
                </a:ext>
              </a:extLst>
            </p:cNvPr>
            <p:cNvSpPr/>
            <p:nvPr/>
          </p:nvSpPr>
          <p:spPr>
            <a:xfrm>
              <a:off x="9740371" y="4065680"/>
              <a:ext cx="1084082" cy="47241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DW with SKs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0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D7D94-7C67-6BA7-302C-29EEF1792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4E914-BFD0-D374-1A98-5738FBB5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59" y="463205"/>
            <a:ext cx="9744960" cy="691299"/>
          </a:xfrm>
        </p:spPr>
        <p:txBody>
          <a:bodyPr>
            <a:normAutofit fontScale="90000"/>
          </a:bodyPr>
          <a:lstStyle/>
          <a:p>
            <a:r>
              <a:rPr lang="en-US" dirty="0"/>
              <a:t>EDA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F0E376E-1E9C-3482-78EE-9BF4FFC4E0CC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E32AE54-2603-0026-624D-4CCFD509D3BA}"/>
              </a:ext>
            </a:extLst>
          </p:cNvPr>
          <p:cNvSpPr txBox="1">
            <a:spLocks/>
          </p:cNvSpPr>
          <p:nvPr/>
        </p:nvSpPr>
        <p:spPr>
          <a:xfrm>
            <a:off x="677334" y="1428441"/>
            <a:ext cx="938106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500" b="1" dirty="0">
                <a:solidFill>
                  <a:srgbClr val="0070C0"/>
                </a:solidFill>
              </a:rPr>
              <a:t>Exploratory Insights</a:t>
            </a:r>
          </a:p>
          <a:p>
            <a:pPr lvl="3"/>
            <a:r>
              <a:rPr lang="en-US" sz="1200" dirty="0"/>
              <a:t>Transactions span </a:t>
            </a:r>
            <a:r>
              <a:rPr lang="en-US" sz="1200" b="1" dirty="0"/>
              <a:t>~40M rows, 2,500 households, 2 years</a:t>
            </a:r>
            <a:endParaRPr lang="en-US" sz="1200" dirty="0"/>
          </a:p>
          <a:p>
            <a:pPr lvl="3"/>
            <a:r>
              <a:rPr lang="en-US" sz="1200" b="1" dirty="0"/>
              <a:t>Household Demographics:</a:t>
            </a:r>
            <a:r>
              <a:rPr lang="en-US" sz="1200" dirty="0"/>
              <a:t> income bands &amp; age segments show clear purchase differences</a:t>
            </a:r>
          </a:p>
          <a:p>
            <a:pPr lvl="3"/>
            <a:r>
              <a:rPr lang="en-US" sz="1200" b="1" dirty="0"/>
              <a:t>Product Categories:</a:t>
            </a:r>
            <a:r>
              <a:rPr lang="en-US" sz="1200" dirty="0"/>
              <a:t> top spend in grocery, household, and dairy</a:t>
            </a:r>
          </a:p>
          <a:p>
            <a:pPr lvl="3"/>
            <a:r>
              <a:rPr lang="en-US" sz="1200" b="1" dirty="0"/>
              <a:t>Promotion Impact:</a:t>
            </a:r>
            <a:r>
              <a:rPr lang="en-US" sz="1200" dirty="0"/>
              <a:t> display/mailers correlate with coupon redemptions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034EC3-85DD-9077-F440-3C2F188A6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7" y="2951522"/>
            <a:ext cx="6915005" cy="3443274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CC154E7-4CC0-40B6-2B47-D392ED459CEA}"/>
              </a:ext>
            </a:extLst>
          </p:cNvPr>
          <p:cNvGrpSpPr/>
          <p:nvPr/>
        </p:nvGrpSpPr>
        <p:grpSpPr>
          <a:xfrm>
            <a:off x="7007753" y="3417357"/>
            <a:ext cx="4170671" cy="2727655"/>
            <a:chOff x="7007753" y="3417357"/>
            <a:chExt cx="4170671" cy="272765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13505D1-DB53-047D-3283-0FDFEE84F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07753" y="3417357"/>
              <a:ext cx="3851926" cy="193049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96F628A-7B10-04A8-B983-3736018D2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88957" y="5429559"/>
              <a:ext cx="4089467" cy="715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216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347C0-F9DE-7CDE-EE6C-83AC78233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4D428-9FC0-89CD-4E48-0B346F9E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59" y="463205"/>
            <a:ext cx="9744960" cy="691299"/>
          </a:xfrm>
        </p:spPr>
        <p:txBody>
          <a:bodyPr>
            <a:normAutofit fontScale="90000"/>
          </a:bodyPr>
          <a:lstStyle/>
          <a:p>
            <a:r>
              <a:rPr lang="en-US" dirty="0"/>
              <a:t>Benchmarking: Query Setup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BFD2F6-27CB-53DA-7B04-8C7EA90D4D3D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1EABB7B-92E0-1F77-2DF7-C576065EB212}"/>
              </a:ext>
            </a:extLst>
          </p:cNvPr>
          <p:cNvSpPr txBox="1">
            <a:spLocks/>
          </p:cNvSpPr>
          <p:nvPr/>
        </p:nvSpPr>
        <p:spPr>
          <a:xfrm>
            <a:off x="677334" y="1291472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b="1" dirty="0"/>
              <a:t>Objective</a:t>
            </a:r>
            <a:r>
              <a:rPr lang="en-US" sz="1400" dirty="0"/>
              <a:t> </a:t>
            </a:r>
            <a:r>
              <a:rPr lang="en-US" sz="1600" dirty="0"/>
              <a:t>→ Compare Surrogate Key (SK) vs Composite Key (CK) schemas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0070C0"/>
                </a:solidFill>
              </a:rPr>
              <a:t>Queries tested (10):</a:t>
            </a:r>
          </a:p>
          <a:p>
            <a: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Multi-way joins (transactions ↔ product, household, store, week)</a:t>
            </a:r>
          </a:p>
          <a:p>
            <a: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Group-</a:t>
            </a:r>
            <a:r>
              <a:rPr lang="en-US" dirty="0" err="1"/>
              <a:t>bys</a:t>
            </a:r>
            <a:r>
              <a:rPr lang="en-US" dirty="0"/>
              <a:t> &amp; rollups (sales by week, household, product)</a:t>
            </a:r>
          </a:p>
          <a:p>
            <a: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Aggregations (sums, counts, averages)</a:t>
            </a:r>
          </a:p>
          <a:p>
            <a: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Filters (redemptions, promos)</a:t>
            </a:r>
          </a:p>
          <a:p>
            <a:r>
              <a:rPr lang="en-US" sz="1400" b="1" dirty="0"/>
              <a:t>Metrics: </a:t>
            </a:r>
            <a:r>
              <a:rPr lang="en-US" sz="1400" dirty="0"/>
              <a:t>execution time, CPU usage, index size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6FC67C-A3A0-E587-3C8E-62C00F9EF5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791"/>
          <a:stretch>
            <a:fillRect/>
          </a:stretch>
        </p:blipFill>
        <p:spPr>
          <a:xfrm>
            <a:off x="2917998" y="3968691"/>
            <a:ext cx="7937216" cy="27007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9C0A61-FE52-1588-9C32-FDFEA4D202E8}"/>
              </a:ext>
            </a:extLst>
          </p:cNvPr>
          <p:cNvSpPr txBox="1"/>
          <p:nvPr/>
        </p:nvSpPr>
        <p:spPr>
          <a:xfrm>
            <a:off x="-136331" y="5098642"/>
            <a:ext cx="25258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buClr>
                <a:schemeClr val="accent1"/>
              </a:buClr>
              <a:buSzPct val="80000"/>
            </a:pPr>
            <a:r>
              <a:rPr lang="en-US" sz="1500" b="1" spc="10" dirty="0">
                <a:solidFill>
                  <a:srgbClr val="0070C0"/>
                </a:solidFill>
              </a:rPr>
              <a:t>Index Inventory  </a:t>
            </a:r>
          </a:p>
          <a:p>
            <a:pPr algn="ctr" defTabSz="914400">
              <a:buClr>
                <a:schemeClr val="accent1"/>
              </a:buClr>
              <a:buSzPct val="80000"/>
            </a:pPr>
            <a:r>
              <a:rPr lang="en-US" sz="1500" b="1" spc="10" dirty="0">
                <a:solidFill>
                  <a:srgbClr val="0070C0"/>
                </a:solidFill>
              </a:rPr>
              <a:t>CK Vs SK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7CC5B77-A310-05B4-2573-D8FEDFBCCD61}"/>
              </a:ext>
            </a:extLst>
          </p:cNvPr>
          <p:cNvSpPr/>
          <p:nvPr/>
        </p:nvSpPr>
        <p:spPr>
          <a:xfrm>
            <a:off x="1955841" y="5279488"/>
            <a:ext cx="867266" cy="1414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80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39AD4-D36B-5A78-4364-CC9B653F2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EA77-6FBE-F64A-873F-369025083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59" y="463205"/>
            <a:ext cx="9744960" cy="691299"/>
          </a:xfrm>
        </p:spPr>
        <p:txBody>
          <a:bodyPr>
            <a:normAutofit fontScale="90000"/>
          </a:bodyPr>
          <a:lstStyle/>
          <a:p>
            <a:r>
              <a:rPr lang="en-US" dirty="0"/>
              <a:t>Benchmarking: Results &amp; Takeaways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2AC169-1FF4-58CC-4A79-3A40554049EF}"/>
              </a:ext>
            </a:extLst>
          </p:cNvPr>
          <p:cNvCxnSpPr/>
          <p:nvPr/>
        </p:nvCxnSpPr>
        <p:spPr>
          <a:xfrm>
            <a:off x="677334" y="1291472"/>
            <a:ext cx="859666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A3BD983-5A8F-4E40-C02A-AD6C417AC353}"/>
              </a:ext>
            </a:extLst>
          </p:cNvPr>
          <p:cNvSpPr txBox="1">
            <a:spLocks/>
          </p:cNvSpPr>
          <p:nvPr/>
        </p:nvSpPr>
        <p:spPr>
          <a:xfrm>
            <a:off x="677334" y="1428441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Findings</a:t>
            </a:r>
            <a:endParaRPr lang="en-US" sz="1400" dirty="0"/>
          </a:p>
          <a:p>
            <a:pPr lvl="3"/>
            <a:r>
              <a:rPr lang="en-US" dirty="0"/>
              <a:t>SK schema consistently </a:t>
            </a:r>
            <a:r>
              <a:rPr lang="en-US" b="1" dirty="0"/>
              <a:t>faster</a:t>
            </a:r>
            <a:r>
              <a:rPr lang="en-US" dirty="0"/>
              <a:t> (joins &amp; aggregations)</a:t>
            </a:r>
          </a:p>
          <a:p>
            <a:pPr lvl="3"/>
            <a:r>
              <a:rPr lang="en-US" dirty="0"/>
              <a:t>CK joins = heavier (multi-column overhead)</a:t>
            </a:r>
          </a:p>
          <a:p>
            <a:pPr lvl="3"/>
            <a:r>
              <a:rPr lang="en-US" dirty="0"/>
              <a:t>SK indexes = smaller, scale better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ECD656-A9F9-ABE7-514A-F426543CC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758" y="4057897"/>
            <a:ext cx="8710366" cy="2695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C183AC-05E3-D614-6A5F-FDC1042DF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668" y="2425900"/>
            <a:ext cx="3501796" cy="13820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E32ACE-2C7B-0EF8-A4FC-33C55C523731}"/>
              </a:ext>
            </a:extLst>
          </p:cNvPr>
          <p:cNvSpPr txBox="1"/>
          <p:nvPr/>
        </p:nvSpPr>
        <p:spPr>
          <a:xfrm>
            <a:off x="1329758" y="2974745"/>
            <a:ext cx="2525805" cy="394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</a:pPr>
            <a:r>
              <a:rPr lang="en-US" sz="1500" b="1" spc="10" dirty="0">
                <a:solidFill>
                  <a:srgbClr val="0070C0"/>
                </a:solidFill>
              </a:rPr>
              <a:t>Project Deliverables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14F1529-3829-B972-58D4-28DEDAB72F17}"/>
              </a:ext>
            </a:extLst>
          </p:cNvPr>
          <p:cNvSpPr/>
          <p:nvPr/>
        </p:nvSpPr>
        <p:spPr>
          <a:xfrm>
            <a:off x="3981982" y="3116932"/>
            <a:ext cx="867266" cy="1414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6D8390-D12B-A42C-3BC2-FCD4F2330CA6}"/>
              </a:ext>
            </a:extLst>
          </p:cNvPr>
          <p:cNvSpPr txBox="1"/>
          <p:nvPr/>
        </p:nvSpPr>
        <p:spPr>
          <a:xfrm>
            <a:off x="1329758" y="3663815"/>
            <a:ext cx="2525805" cy="394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</a:pPr>
            <a:r>
              <a:rPr lang="en-US" sz="1500" b="1" spc="10" dirty="0">
                <a:solidFill>
                  <a:srgbClr val="0070C0"/>
                </a:solidFill>
              </a:rPr>
              <a:t>Benchmark Scenarios</a:t>
            </a:r>
          </a:p>
        </p:txBody>
      </p:sp>
    </p:spTree>
    <p:extLst>
      <p:ext uri="{BB962C8B-B14F-4D97-AF65-F5344CB8AC3E}">
        <p14:creationId xmlns:p14="http://schemas.microsoft.com/office/powerpoint/2010/main" val="6636880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801</TotalTime>
  <Words>2379</Words>
  <Application>Microsoft Office PowerPoint</Application>
  <PresentationFormat>Widescreen</PresentationFormat>
  <Paragraphs>236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Aptos</vt:lpstr>
      <vt:lpstr>Arial</vt:lpstr>
      <vt:lpstr>Century Schoolbook</vt:lpstr>
      <vt:lpstr>Times New Roman</vt:lpstr>
      <vt:lpstr>Wingdings</vt:lpstr>
      <vt:lpstr>Wingdings 2</vt:lpstr>
      <vt:lpstr>View</vt:lpstr>
      <vt:lpstr>Retail Customer Behavior for Growth</vt:lpstr>
      <vt:lpstr>Project Scope &amp; Dataset</vt:lpstr>
      <vt:lpstr>Schema &amp; Benchmarking Setup</vt:lpstr>
      <vt:lpstr>Retail DB Build: Docker + MySQL Setup</vt:lpstr>
      <vt:lpstr>Surrogate Key Star Schema Setup</vt:lpstr>
      <vt:lpstr>ERD Highlights</vt:lpstr>
      <vt:lpstr>EDA</vt:lpstr>
      <vt:lpstr>Benchmarking: Query Setup</vt:lpstr>
      <vt:lpstr>Benchmarking: Results &amp; Takeaways</vt:lpstr>
      <vt:lpstr>PowerPoint Presentation</vt:lpstr>
      <vt:lpstr>Group 6 </vt:lpstr>
      <vt:lpstr>Appendix</vt:lpstr>
      <vt:lpstr>Project Scope &amp; Goals</vt:lpstr>
      <vt:lpstr>Project Workstreams &amp; Deliverables</vt:lpstr>
      <vt:lpstr>Dataset in Scope</vt:lpstr>
      <vt:lpstr>Relational Schema</vt:lpstr>
      <vt:lpstr>Why Postgres, MySQL 8, and MS SQL Server</vt:lpstr>
      <vt:lpstr>PowerPoint Presentation</vt:lpstr>
      <vt:lpstr>Integrity &amp; Primary Key Strategy</vt:lpstr>
      <vt:lpstr>Entity-Relationship Diagram(ERD)</vt:lpstr>
      <vt:lpstr>Exploratory Findings </vt:lpstr>
      <vt:lpstr>Exploratory Findings </vt:lpstr>
      <vt:lpstr>PowerPoint Presentation</vt:lpstr>
      <vt:lpstr>PowerPoint Presentation</vt:lpstr>
      <vt:lpstr>Exploratory Findings </vt:lpstr>
      <vt:lpstr>Exploratory Findings </vt:lpstr>
      <vt:lpstr>PowerPoint Presentation</vt:lpstr>
      <vt:lpstr>Exploratory Findings </vt:lpstr>
      <vt:lpstr>Benchmark Plan (Postgres 14 | MySQL 8 (+Docker)| SQL Server 2022)</vt:lpstr>
      <vt:lpstr>Next Steps</vt:lpstr>
      <vt:lpstr>PowerPoint Presentation</vt:lpstr>
      <vt:lpstr>Why MySQL in Docker (while Postgres &amp; SQL Server run locally)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Shwetha Kamath</dc:creator>
  <cp:lastModifiedBy>Shwetha Kamath</cp:lastModifiedBy>
  <cp:revision>29</cp:revision>
  <dcterms:created xsi:type="dcterms:W3CDTF">2025-08-01T13:04:43Z</dcterms:created>
  <dcterms:modified xsi:type="dcterms:W3CDTF">2025-08-29T06:39:01Z</dcterms:modified>
</cp:coreProperties>
</file>