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4" r:id="rId1"/>
  </p:sldMasterIdLst>
  <p:notesMasterIdLst>
    <p:notesMasterId r:id="rId32"/>
  </p:notesMasterIdLst>
  <p:sldIdLst>
    <p:sldId id="256" r:id="rId2"/>
    <p:sldId id="257" r:id="rId3"/>
    <p:sldId id="278" r:id="rId4"/>
    <p:sldId id="269" r:id="rId5"/>
    <p:sldId id="279" r:id="rId6"/>
    <p:sldId id="270" r:id="rId7"/>
    <p:sldId id="280" r:id="rId8"/>
    <p:sldId id="281" r:id="rId9"/>
    <p:sldId id="282" r:id="rId10"/>
    <p:sldId id="283" r:id="rId11"/>
    <p:sldId id="271" r:id="rId12"/>
    <p:sldId id="272"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268" r:id="rId31"/>
  </p:sldIdLst>
  <p:sldSz cx="6858000" cy="5143500"/>
  <p:notesSz cx="7315200" cy="9601200"/>
  <p:defaultTextStyle>
    <a:defPPr>
      <a:defRPr lang="es-E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Fernandez"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1B3E"/>
    <a:srgbClr val="C71247"/>
    <a:srgbClr val="A00032"/>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1" autoAdjust="0"/>
    <p:restoredTop sz="69779" autoAdjust="0"/>
  </p:normalViewPr>
  <p:slideViewPr>
    <p:cSldViewPr snapToGrid="0">
      <p:cViewPr varScale="1">
        <p:scale>
          <a:sx n="81" d="100"/>
          <a:sy n="81" d="100"/>
        </p:scale>
        <p:origin x="2251" y="53"/>
      </p:cViewPr>
      <p:guideLst>
        <p:guide orient="horz" pos="1620"/>
        <p:guide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2826"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1205191" y="498475"/>
            <a:ext cx="4929188" cy="3695700"/>
          </a:xfrm>
          <a:prstGeom prst="rect">
            <a:avLst/>
          </a:prstGeom>
          <a:noFill/>
          <a:ln w="12700">
            <a:solidFill>
              <a:prstClr val="black"/>
            </a:solidFill>
          </a:ln>
        </p:spPr>
        <p:txBody>
          <a:bodyPr vert="horz" lIns="88959" tIns="44480" rIns="88959" bIns="44480" rtlCol="0" anchor="ctr"/>
          <a:lstStyle/>
          <a:p>
            <a:endParaRPr lang="es-AR"/>
          </a:p>
        </p:txBody>
      </p:sp>
      <p:sp>
        <p:nvSpPr>
          <p:cNvPr id="7" name="Notes Placeholder 4"/>
          <p:cNvSpPr>
            <a:spLocks noGrp="1"/>
          </p:cNvSpPr>
          <p:nvPr>
            <p:ph type="body" sz="quarter" idx="3"/>
          </p:nvPr>
        </p:nvSpPr>
        <p:spPr>
          <a:xfrm>
            <a:off x="1240585" y="4481927"/>
            <a:ext cx="4893794" cy="4751720"/>
          </a:xfrm>
          <a:prstGeom prst="rect">
            <a:avLst/>
          </a:prstGeom>
        </p:spPr>
        <p:txBody>
          <a:bodyPr vert="horz" lIns="88959" tIns="44480" rIns="88959" bIns="4448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AR" dirty="0"/>
          </a:p>
        </p:txBody>
      </p:sp>
    </p:spTree>
    <p:extLst>
      <p:ext uri="{BB962C8B-B14F-4D97-AF65-F5344CB8AC3E}">
        <p14:creationId xmlns:p14="http://schemas.microsoft.com/office/powerpoint/2010/main" val="4076182984"/>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endParaRPr lang="es-AR"/>
          </a:p>
        </p:txBody>
      </p:sp>
    </p:spTree>
    <p:extLst>
      <p:ext uri="{BB962C8B-B14F-4D97-AF65-F5344CB8AC3E}">
        <p14:creationId xmlns:p14="http://schemas.microsoft.com/office/powerpoint/2010/main" val="90097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Vamos a probar lo que hemos hecho: F5. Vemos que ya no aparece el procedimiento </a:t>
            </a:r>
            <a:r>
              <a:rPr lang="es-UY" sz="1000" kern="1200" dirty="0" err="1" smtClean="0">
                <a:solidFill>
                  <a:schemeClr val="tx1"/>
                </a:solidFill>
                <a:effectLst/>
                <a:latin typeface="Arial" panose="020B0604020202020204" pitchFamily="34" charset="0"/>
                <a:ea typeface="+mn-ea"/>
                <a:cs typeface="Arial" panose="020B0604020202020204" pitchFamily="34" charset="0"/>
              </a:rPr>
              <a:t>AttractionsList</a:t>
            </a:r>
            <a:r>
              <a:rPr lang="es-UY" sz="1000" kern="1200" dirty="0" smtClean="0">
                <a:solidFill>
                  <a:schemeClr val="tx1"/>
                </a:solidFill>
                <a:effectLst/>
                <a:latin typeface="Arial" panose="020B0604020202020204" pitchFamily="34" charset="0"/>
                <a:ea typeface="+mn-ea"/>
                <a:cs typeface="Arial" panose="020B0604020202020204" pitchFamily="34" charset="0"/>
              </a:rPr>
              <a:t>. Ahora solamente podemos invocarlo a través del web panel…</a:t>
            </a:r>
          </a:p>
          <a:p>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En el combo del país, elegimos Francia…</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endParaRPr lang="es-AR" dirty="0" smtClean="0"/>
          </a:p>
          <a:p>
            <a:r>
              <a:rPr lang="es-UY" sz="1000" kern="1200" dirty="0" smtClean="0">
                <a:solidFill>
                  <a:schemeClr val="tx1"/>
                </a:solidFill>
                <a:effectLst/>
                <a:latin typeface="Arial" panose="020B0604020202020204" pitchFamily="34" charset="0"/>
                <a:ea typeface="+mn-ea"/>
                <a:cs typeface="Arial" panose="020B0604020202020204" pitchFamily="34" charset="0"/>
              </a:rPr>
              <a:t>…y presionamos el botón. </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 </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Al haber elegido el valor France del </a:t>
            </a:r>
            <a:r>
              <a:rPr lang="es-UY" sz="1000" kern="1200" dirty="0" err="1" smtClean="0">
                <a:solidFill>
                  <a:schemeClr val="tx1"/>
                </a:solidFill>
                <a:effectLst/>
                <a:latin typeface="Arial" panose="020B0604020202020204" pitchFamily="34" charset="0"/>
                <a:ea typeface="+mn-ea"/>
                <a:cs typeface="Arial" panose="020B0604020202020204" pitchFamily="34" charset="0"/>
              </a:rPr>
              <a:t>dynamic</a:t>
            </a:r>
            <a:r>
              <a:rPr lang="es-UY" sz="1000" kern="1200" dirty="0" smtClean="0">
                <a:solidFill>
                  <a:schemeClr val="tx1"/>
                </a:solidFill>
                <a:effectLst/>
                <a:latin typeface="Arial" panose="020B0604020202020204" pitchFamily="34" charset="0"/>
                <a:ea typeface="+mn-ea"/>
                <a:cs typeface="Arial" panose="020B0604020202020204" pitchFamily="34" charset="0"/>
              </a:rPr>
              <a:t> combo, internamente se seleccionó el valor del identificador de Francia (en este caso el valor 2) y ese valor es el que se le envía al procedimiento </a:t>
            </a:r>
            <a:r>
              <a:rPr lang="es-UY" sz="1000" kern="1200" dirty="0" err="1" smtClean="0">
                <a:solidFill>
                  <a:schemeClr val="tx1"/>
                </a:solidFill>
                <a:effectLst/>
                <a:latin typeface="Arial" panose="020B0604020202020204" pitchFamily="34" charset="0"/>
                <a:ea typeface="+mn-ea"/>
                <a:cs typeface="Arial" panose="020B0604020202020204" pitchFamily="34" charset="0"/>
              </a:rPr>
              <a:t>AttractionsList</a:t>
            </a:r>
            <a:r>
              <a:rPr lang="es-UY" sz="1000" kern="1200" dirty="0" smtClean="0">
                <a:solidFill>
                  <a:schemeClr val="tx1"/>
                </a:solidFill>
                <a:effectLst/>
                <a:latin typeface="Arial" panose="020B0604020202020204" pitchFamily="34" charset="0"/>
                <a:ea typeface="+mn-ea"/>
                <a:cs typeface="Arial" panose="020B0604020202020204" pitchFamily="34" charset="0"/>
              </a:rPr>
              <a:t>.</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 </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Vemos que se ejecuta el reporte, mostrándonos solamente las atracciones del país France.</a:t>
            </a:r>
            <a:endParaRPr lang="es-AR" dirty="0"/>
          </a:p>
        </p:txBody>
      </p:sp>
    </p:spTree>
    <p:extLst>
      <p:ext uri="{BB962C8B-B14F-4D97-AF65-F5344CB8AC3E}">
        <p14:creationId xmlns:p14="http://schemas.microsoft.com/office/powerpoint/2010/main" val="305319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z="1000" kern="1200" dirty="0" smtClean="0">
                <a:effectLst/>
              </a:rPr>
              <a:t>Vamos a suponer ahora que queremos listar todas las atracciones cuyos nombres se encuentren entre dos valores elegidos por el usuario. Por ejemplo, entre la “A” y la “D”.</a:t>
            </a:r>
            <a:endParaRPr lang="es-UY" dirty="0" smtClean="0"/>
          </a:p>
          <a:p>
            <a:endParaRPr lang="es-UY" dirty="0" smtClean="0"/>
          </a:p>
          <a:p>
            <a:r>
              <a:rPr lang="es-UY" sz="1000" kern="1200" dirty="0" smtClean="0">
                <a:effectLst/>
                <a:latin typeface="Arial" panose="020B0604020202020204" pitchFamily="34" charset="0"/>
                <a:ea typeface="+mn-ea"/>
                <a:cs typeface="Arial" panose="020B0604020202020204" pitchFamily="34" charset="0"/>
              </a:rPr>
              <a:t>Para eso, vamos a agregarle al </a:t>
            </a:r>
            <a:r>
              <a:rPr lang="es-UY" sz="1000" kern="1200" dirty="0" err="1" smtClean="0">
                <a:effectLst/>
                <a:latin typeface="Arial" panose="020B0604020202020204" pitchFamily="34" charset="0"/>
                <a:ea typeface="+mn-ea"/>
                <a:cs typeface="Arial" panose="020B0604020202020204" pitchFamily="34" charset="0"/>
              </a:rPr>
              <a:t>webpanel</a:t>
            </a:r>
            <a:r>
              <a:rPr lang="es-UY" sz="1000" kern="1200" dirty="0" smtClean="0">
                <a:effectLst/>
                <a:latin typeface="Arial" panose="020B0604020202020204" pitchFamily="34" charset="0"/>
                <a:ea typeface="+mn-ea"/>
                <a:cs typeface="Arial" panose="020B0604020202020204" pitchFamily="34" charset="0"/>
              </a:rPr>
              <a:t> que definimos previamente la posibilidad de que el usuario ingrese un nombre inicial y un nombre final para que, presionando un </a:t>
            </a:r>
            <a:r>
              <a:rPr lang="es-UY" sz="1000" kern="1200" dirty="0" err="1" smtClean="0">
                <a:effectLst/>
                <a:latin typeface="Arial" panose="020B0604020202020204" pitchFamily="34" charset="0"/>
                <a:ea typeface="+mn-ea"/>
                <a:cs typeface="Arial" panose="020B0604020202020204" pitchFamily="34" charset="0"/>
              </a:rPr>
              <a:t>bot</a:t>
            </a:r>
            <a:r>
              <a:rPr lang="es-AR" sz="1000" kern="1200" dirty="0" err="1" smtClean="0">
                <a:effectLst/>
                <a:latin typeface="Arial" panose="020B0604020202020204" pitchFamily="34" charset="0"/>
                <a:ea typeface="+mn-ea"/>
                <a:cs typeface="Arial" panose="020B0604020202020204" pitchFamily="34" charset="0"/>
              </a:rPr>
              <a:t>ón</a:t>
            </a:r>
            <a:r>
              <a:rPr lang="es-AR" sz="1000" kern="1200" dirty="0" smtClean="0">
                <a:effectLst/>
                <a:latin typeface="Arial" panose="020B0604020202020204" pitchFamily="34" charset="0"/>
                <a:ea typeface="+mn-ea"/>
                <a:cs typeface="Arial" panose="020B0604020202020204" pitchFamily="34" charset="0"/>
              </a:rPr>
              <a:t>, se invoque a un listado que muestre todas las </a:t>
            </a:r>
            <a:r>
              <a:rPr lang="es-UY" sz="1000" kern="1200" dirty="0" smtClean="0">
                <a:effectLst/>
              </a:rPr>
              <a:t>atracciones turísticas cuyos nombres se encuentren dentro de ese rango.</a:t>
            </a:r>
            <a:endParaRPr lang="es-UY" dirty="0" smtClean="0"/>
          </a:p>
          <a:p>
            <a:endParaRPr lang="es-UY" dirty="0" smtClean="0"/>
          </a:p>
          <a:p>
            <a:r>
              <a:rPr lang="es-UY" sz="1000" kern="1200" dirty="0" smtClean="0">
                <a:effectLst/>
                <a:latin typeface="Arial" panose="020B0604020202020204" pitchFamily="34" charset="0"/>
                <a:ea typeface="+mn-ea"/>
                <a:cs typeface="Arial" panose="020B0604020202020204" pitchFamily="34" charset="0"/>
              </a:rPr>
              <a:t>Vamos al </a:t>
            </a:r>
            <a:r>
              <a:rPr lang="es-UY" sz="1000" kern="1200" dirty="0" err="1" smtClean="0">
                <a:effectLst/>
                <a:latin typeface="Arial" panose="020B0604020202020204" pitchFamily="34" charset="0"/>
                <a:ea typeface="+mn-ea"/>
                <a:cs typeface="Arial" panose="020B0604020202020204" pitchFamily="34" charset="0"/>
              </a:rPr>
              <a:t>webpanel</a:t>
            </a:r>
            <a:r>
              <a:rPr lang="es-UY" sz="1000" kern="1200" dirty="0" smtClean="0">
                <a:effectLst/>
                <a:latin typeface="Arial" panose="020B0604020202020204" pitchFamily="34" charset="0"/>
                <a:ea typeface="+mn-ea"/>
                <a:cs typeface="Arial" panose="020B0604020202020204" pitchFamily="34" charset="0"/>
              </a:rPr>
              <a:t> </a:t>
            </a:r>
            <a:r>
              <a:rPr lang="es-UY" sz="1000" kern="1200" dirty="0" err="1" smtClean="0">
                <a:effectLst/>
                <a:latin typeface="Arial" panose="020B0604020202020204" pitchFamily="34" charset="0"/>
                <a:ea typeface="+mn-ea"/>
                <a:cs typeface="Arial" panose="020B0604020202020204" pitchFamily="34" charset="0"/>
              </a:rPr>
              <a:t>EnterAttractionsFilter</a:t>
            </a:r>
            <a:r>
              <a:rPr lang="es-UY" sz="1000" kern="1200" dirty="0" smtClean="0">
                <a:effectLst/>
                <a:latin typeface="Arial" panose="020B0604020202020204" pitchFamily="34" charset="0"/>
                <a:ea typeface="+mn-ea"/>
                <a:cs typeface="Arial" panose="020B0604020202020204" pitchFamily="34" charset="0"/>
              </a:rPr>
              <a:t> y agregamos una tabla con dos variables : </a:t>
            </a:r>
            <a:endParaRPr lang="es-AR" sz="1000" kern="1200" dirty="0" smtClean="0">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s-UY" sz="1000" kern="1200" dirty="0" smtClean="0">
                <a:effectLst/>
                <a:latin typeface="Arial" panose="020B0604020202020204" pitchFamily="34" charset="0"/>
                <a:ea typeface="+mn-ea"/>
                <a:cs typeface="Arial" panose="020B0604020202020204" pitchFamily="34" charset="0"/>
              </a:rPr>
              <a:t>&amp;</a:t>
            </a:r>
            <a:r>
              <a:rPr lang="es-UY" sz="1000" kern="1200" dirty="0" err="1" smtClean="0">
                <a:effectLst/>
                <a:latin typeface="Arial" panose="020B0604020202020204" pitchFamily="34" charset="0"/>
                <a:ea typeface="+mn-ea"/>
                <a:cs typeface="Arial" panose="020B0604020202020204" pitchFamily="34" charset="0"/>
              </a:rPr>
              <a:t>AttractionNameFrom</a:t>
            </a:r>
            <a:r>
              <a:rPr lang="es-UY" sz="1000" kern="1200" dirty="0" smtClean="0">
                <a:effectLst/>
                <a:latin typeface="Arial" panose="020B0604020202020204" pitchFamily="34" charset="0"/>
                <a:ea typeface="+mn-ea"/>
                <a:cs typeface="Arial" panose="020B0604020202020204" pitchFamily="34" charset="0"/>
              </a:rPr>
              <a:t>… basada en la definición del atributo </a:t>
            </a:r>
            <a:r>
              <a:rPr lang="es-UY" sz="1000" kern="1200" dirty="0" err="1" smtClean="0">
                <a:effectLst/>
                <a:latin typeface="Arial" panose="020B0604020202020204" pitchFamily="34" charset="0"/>
                <a:ea typeface="+mn-ea"/>
                <a:cs typeface="Arial" panose="020B0604020202020204" pitchFamily="34" charset="0"/>
              </a:rPr>
              <a:t>AttractionName</a:t>
            </a:r>
            <a:r>
              <a:rPr lang="es-UY" sz="1000" kern="1200" dirty="0" smtClean="0">
                <a:effectLst/>
                <a:latin typeface="Arial" panose="020B0604020202020204" pitchFamily="34" charset="0"/>
                <a:ea typeface="+mn-ea"/>
                <a:cs typeface="Arial" panose="020B0604020202020204" pitchFamily="34" charset="0"/>
              </a:rPr>
              <a:t>, y </a:t>
            </a:r>
          </a:p>
          <a:p>
            <a:pPr marL="171450" indent="-171450">
              <a:buFont typeface="Arial" panose="020B0604020202020204" pitchFamily="34" charset="0"/>
              <a:buChar char="•"/>
            </a:pPr>
            <a:r>
              <a:rPr lang="es-UY" sz="1000" kern="1200" dirty="0" smtClean="0">
                <a:effectLst/>
                <a:latin typeface="Arial" panose="020B0604020202020204" pitchFamily="34" charset="0"/>
                <a:ea typeface="+mn-ea"/>
                <a:cs typeface="Arial" panose="020B0604020202020204" pitchFamily="34" charset="0"/>
              </a:rPr>
              <a:t>y &amp;</a:t>
            </a:r>
            <a:r>
              <a:rPr lang="es-UY" sz="1000" kern="1200" dirty="0" err="1" smtClean="0">
                <a:effectLst/>
                <a:latin typeface="Arial" panose="020B0604020202020204" pitchFamily="34" charset="0"/>
                <a:ea typeface="+mn-ea"/>
                <a:cs typeface="Arial" panose="020B0604020202020204" pitchFamily="34" charset="0"/>
              </a:rPr>
              <a:t>AttractionNameTo</a:t>
            </a:r>
            <a:r>
              <a:rPr lang="es-UY" sz="1000" kern="1200" dirty="0" smtClean="0">
                <a:effectLst/>
                <a:latin typeface="Arial" panose="020B0604020202020204" pitchFamily="34" charset="0"/>
                <a:ea typeface="+mn-ea"/>
                <a:cs typeface="Arial" panose="020B0604020202020204" pitchFamily="34" charset="0"/>
              </a:rPr>
              <a:t>, también basada en la definición de </a:t>
            </a:r>
            <a:r>
              <a:rPr lang="es-UY" sz="1000" kern="1200" dirty="0" err="1" smtClean="0">
                <a:effectLst/>
                <a:latin typeface="Arial" panose="020B0604020202020204" pitchFamily="34" charset="0"/>
                <a:ea typeface="+mn-ea"/>
                <a:cs typeface="Arial" panose="020B0604020202020204" pitchFamily="34" charset="0"/>
              </a:rPr>
              <a:t>AttractionName</a:t>
            </a:r>
            <a:r>
              <a:rPr lang="es-UY" sz="1000" kern="1200" dirty="0" smtClean="0">
                <a:effectLst/>
                <a:latin typeface="Arial" panose="020B0604020202020204" pitchFamily="34" charset="0"/>
                <a:ea typeface="+mn-ea"/>
                <a:cs typeface="Arial" panose="020B0604020202020204" pitchFamily="34" charset="0"/>
              </a:rPr>
              <a:t>. </a:t>
            </a:r>
            <a:br>
              <a:rPr lang="es-UY" sz="1000" kern="1200" dirty="0" smtClean="0">
                <a:effectLst/>
                <a:latin typeface="Arial" panose="020B0604020202020204" pitchFamily="34" charset="0"/>
                <a:ea typeface="+mn-ea"/>
                <a:cs typeface="Arial" panose="020B0604020202020204" pitchFamily="34" charset="0"/>
              </a:rPr>
            </a:br>
            <a:r>
              <a:rPr lang="es-UY" sz="1000" kern="1200" dirty="0" smtClean="0">
                <a:effectLst/>
                <a:latin typeface="Arial" panose="020B0604020202020204" pitchFamily="34" charset="0"/>
                <a:ea typeface="+mn-ea"/>
                <a:cs typeface="Arial" panose="020B0604020202020204" pitchFamily="34" charset="0"/>
              </a:rPr>
              <a:t>Como ya dijimos, esto significa que la definición de la variable está enlazada con la definición del atributo y si cambiamos el tipo de datos del atributo, automáticamente se cambiará la variable en forma acorde.</a:t>
            </a:r>
            <a:endParaRPr lang="es-AR" sz="1000" kern="120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 </a:t>
            </a:r>
            <a:endParaRPr lang="es-AR" sz="1000" kern="1200" dirty="0" smtClean="0">
              <a:effectLst/>
              <a:latin typeface="Arial" panose="020B0604020202020204" pitchFamily="34" charset="0"/>
              <a:ea typeface="+mn-ea"/>
              <a:cs typeface="Arial" panose="020B0604020202020204" pitchFamily="34" charset="0"/>
            </a:endParaRPr>
          </a:p>
          <a:p>
            <a:r>
              <a:rPr lang="es-AR" sz="1000" kern="1200" dirty="0" smtClean="0">
                <a:effectLst/>
                <a:latin typeface="Arial" panose="020B0604020202020204" pitchFamily="34" charset="0"/>
                <a:ea typeface="+mn-ea"/>
                <a:cs typeface="Arial" panose="020B0604020202020204" pitchFamily="34" charset="0"/>
              </a:rPr>
              <a:t>Luego agregamos un botón de evento “</a:t>
            </a:r>
            <a:r>
              <a:rPr lang="es-AR" sz="1000" kern="1200" dirty="0" err="1" smtClean="0">
                <a:effectLst/>
                <a:latin typeface="Arial" panose="020B0604020202020204" pitchFamily="34" charset="0"/>
                <a:ea typeface="+mn-ea"/>
                <a:cs typeface="Arial" panose="020B0604020202020204" pitchFamily="34" charset="0"/>
              </a:rPr>
              <a:t>List</a:t>
            </a:r>
            <a:r>
              <a:rPr lang="es-AR" sz="1000" kern="1200" dirty="0" smtClean="0">
                <a:effectLst/>
                <a:latin typeface="Arial" panose="020B0604020202020204" pitchFamily="34" charset="0"/>
                <a:ea typeface="+mn-ea"/>
                <a:cs typeface="Arial" panose="020B0604020202020204" pitchFamily="34" charset="0"/>
              </a:rPr>
              <a:t> </a:t>
            </a:r>
            <a:r>
              <a:rPr lang="es-AR" sz="1000" kern="1200" dirty="0" err="1" smtClean="0">
                <a:effectLst/>
                <a:latin typeface="Arial" panose="020B0604020202020204" pitchFamily="34" charset="0"/>
                <a:ea typeface="+mn-ea"/>
                <a:cs typeface="Arial" panose="020B0604020202020204" pitchFamily="34" charset="0"/>
              </a:rPr>
              <a:t>Attractions</a:t>
            </a:r>
            <a:r>
              <a:rPr lang="es-AR" sz="1000" kern="1200" dirty="0" smtClean="0">
                <a:effectLst/>
                <a:latin typeface="Arial" panose="020B0604020202020204" pitchFamily="34" charset="0"/>
                <a:ea typeface="+mn-ea"/>
                <a:cs typeface="Arial" panose="020B0604020202020204" pitchFamily="34" charset="0"/>
              </a:rPr>
              <a:t> </a:t>
            </a:r>
            <a:r>
              <a:rPr lang="es-AR" sz="1000" kern="1200" dirty="0" err="1" smtClean="0">
                <a:effectLst/>
                <a:latin typeface="Arial" panose="020B0604020202020204" pitchFamily="34" charset="0"/>
                <a:ea typeface="+mn-ea"/>
                <a:cs typeface="Arial" panose="020B0604020202020204" pitchFamily="34" charset="0"/>
              </a:rPr>
              <a:t>By</a:t>
            </a:r>
            <a:r>
              <a:rPr lang="es-AR" sz="1000" kern="1200" dirty="0" smtClean="0">
                <a:effectLst/>
                <a:latin typeface="Arial" panose="020B0604020202020204" pitchFamily="34" charset="0"/>
                <a:ea typeface="+mn-ea"/>
                <a:cs typeface="Arial" panose="020B0604020202020204" pitchFamily="34" charset="0"/>
              </a:rPr>
              <a:t> </a:t>
            </a:r>
            <a:r>
              <a:rPr lang="es-AR" sz="1000" kern="1200" dirty="0" err="1" smtClean="0">
                <a:effectLst/>
                <a:latin typeface="Arial" panose="020B0604020202020204" pitchFamily="34" charset="0"/>
                <a:ea typeface="+mn-ea"/>
                <a:cs typeface="Arial" panose="020B0604020202020204" pitchFamily="34" charset="0"/>
              </a:rPr>
              <a:t>Name</a:t>
            </a:r>
            <a:r>
              <a:rPr lang="es-AR" sz="1000" kern="1200" dirty="0" smtClean="0">
                <a:effectLst/>
                <a:latin typeface="Arial" panose="020B0604020202020204" pitchFamily="34" charset="0"/>
                <a:ea typeface="+mn-ea"/>
                <a:cs typeface="Arial" panose="020B0604020202020204" pitchFamily="34" charset="0"/>
              </a:rPr>
              <a:t>”. </a:t>
            </a:r>
            <a:r>
              <a:rPr lang="es-UY" sz="1000" kern="1200" dirty="0" smtClean="0">
                <a:effectLst/>
                <a:latin typeface="Arial" panose="020B0604020202020204" pitchFamily="34" charset="0"/>
                <a:ea typeface="+mn-ea"/>
                <a:cs typeface="Arial" panose="020B0604020202020204" pitchFamily="34" charset="0"/>
              </a:rPr>
              <a:t>Nos posicionamos en el botón que acabamos de agregar, presionamos botón derecho y elegimos </a:t>
            </a:r>
            <a:r>
              <a:rPr lang="es-UY" sz="1000" kern="1200" dirty="0" err="1" smtClean="0">
                <a:effectLst/>
                <a:latin typeface="Arial" panose="020B0604020202020204" pitchFamily="34" charset="0"/>
                <a:ea typeface="+mn-ea"/>
                <a:cs typeface="Arial" panose="020B0604020202020204" pitchFamily="34" charset="0"/>
              </a:rPr>
              <a:t>Go</a:t>
            </a:r>
            <a:r>
              <a:rPr lang="es-UY" sz="1000" kern="1200" dirty="0" smtClean="0">
                <a:effectLst/>
                <a:latin typeface="Arial" panose="020B0604020202020204" pitchFamily="34" charset="0"/>
                <a:ea typeface="+mn-ea"/>
                <a:cs typeface="Arial" panose="020B0604020202020204" pitchFamily="34" charset="0"/>
              </a:rPr>
              <a:t> to </a:t>
            </a:r>
            <a:r>
              <a:rPr lang="es-UY" sz="1000" kern="1200" dirty="0" err="1" smtClean="0">
                <a:effectLst/>
                <a:latin typeface="Arial" panose="020B0604020202020204" pitchFamily="34" charset="0"/>
                <a:ea typeface="+mn-ea"/>
                <a:cs typeface="Arial" panose="020B0604020202020204" pitchFamily="34" charset="0"/>
              </a:rPr>
              <a:t>event</a:t>
            </a:r>
            <a:r>
              <a:rPr lang="es-UY" sz="1000" kern="1200" dirty="0" smtClean="0">
                <a:effectLst/>
                <a:latin typeface="Arial" panose="020B0604020202020204" pitchFamily="34" charset="0"/>
                <a:ea typeface="+mn-ea"/>
                <a:cs typeface="Arial" panose="020B0604020202020204" pitchFamily="34" charset="0"/>
              </a:rPr>
              <a:t>. Tenemos que invocar aquí dentro al procedimiento que imprimirá las atracciones turísticas del rango. </a:t>
            </a:r>
            <a:endParaRPr lang="es-AR" sz="1000" kern="120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 </a:t>
            </a:r>
            <a:endParaRPr lang="es-AR" sz="1000" kern="120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Ya teníamos el reporte </a:t>
            </a:r>
            <a:r>
              <a:rPr lang="es-UY" sz="1000" kern="1200" dirty="0" err="1" smtClean="0">
                <a:effectLst/>
                <a:latin typeface="Arial" panose="020B0604020202020204" pitchFamily="34" charset="0"/>
                <a:ea typeface="+mn-ea"/>
                <a:cs typeface="Arial" panose="020B0604020202020204" pitchFamily="34" charset="0"/>
              </a:rPr>
              <a:t>AttractionsList</a:t>
            </a:r>
            <a:r>
              <a:rPr lang="es-UY" sz="1000" kern="1200" dirty="0" smtClean="0">
                <a:effectLst/>
                <a:latin typeface="Arial" panose="020B0604020202020204" pitchFamily="34" charset="0"/>
                <a:ea typeface="+mn-ea"/>
                <a:cs typeface="Arial" panose="020B0604020202020204" pitchFamily="34" charset="0"/>
              </a:rPr>
              <a:t>… pero recibía por parámetro el identificador de país, no el rango de nombres. Vamos a grabarlo con otro nombre, </a:t>
            </a:r>
            <a:r>
              <a:rPr lang="es-UY" sz="1000" kern="1200" dirty="0" err="1" smtClean="0">
                <a:effectLst/>
                <a:latin typeface="Arial" panose="020B0604020202020204" pitchFamily="34" charset="0"/>
                <a:ea typeface="+mn-ea"/>
                <a:cs typeface="Arial" panose="020B0604020202020204" pitchFamily="34" charset="0"/>
              </a:rPr>
              <a:t>AttractionsByName</a:t>
            </a:r>
            <a:r>
              <a:rPr lang="es-UY" sz="1000" kern="1200" dirty="0" smtClean="0">
                <a:effectLst/>
                <a:latin typeface="Arial" panose="020B0604020202020204" pitchFamily="34" charset="0"/>
                <a:ea typeface="+mn-ea"/>
                <a:cs typeface="Arial" panose="020B0604020202020204" pitchFamily="34" charset="0"/>
              </a:rPr>
              <a:t>, y modificar su regla </a:t>
            </a:r>
            <a:r>
              <a:rPr lang="es-UY" sz="1000" kern="1200" dirty="0" err="1" smtClean="0">
                <a:effectLst/>
                <a:latin typeface="Arial" panose="020B0604020202020204" pitchFamily="34" charset="0"/>
                <a:ea typeface="+mn-ea"/>
                <a:cs typeface="Arial" panose="020B0604020202020204" pitchFamily="34" charset="0"/>
              </a:rPr>
              <a:t>parm</a:t>
            </a:r>
            <a:r>
              <a:rPr lang="es-UY" sz="1000" kern="1200" dirty="0" smtClean="0">
                <a:effectLst/>
                <a:latin typeface="Arial" panose="020B0604020202020204" pitchFamily="34" charset="0"/>
                <a:ea typeface="+mn-ea"/>
                <a:cs typeface="Arial" panose="020B0604020202020204" pitchFamily="34" charset="0"/>
              </a:rPr>
              <a:t>, para que ahora reciba dos parámetros de entrada: la variable </a:t>
            </a:r>
            <a:r>
              <a:rPr lang="es-UY" sz="1000" kern="1200" dirty="0" err="1" smtClean="0">
                <a:effectLst/>
                <a:latin typeface="Arial" panose="020B0604020202020204" pitchFamily="34" charset="0"/>
                <a:ea typeface="+mn-ea"/>
                <a:cs typeface="Arial" panose="020B0604020202020204" pitchFamily="34" charset="0"/>
              </a:rPr>
              <a:t>NameFrom</a:t>
            </a:r>
            <a:r>
              <a:rPr lang="es-UY" sz="1000" kern="1200" dirty="0" smtClean="0">
                <a:effectLst/>
                <a:latin typeface="Arial" panose="020B0604020202020204" pitchFamily="34" charset="0"/>
                <a:ea typeface="+mn-ea"/>
                <a:cs typeface="Arial" panose="020B0604020202020204" pitchFamily="34" charset="0"/>
              </a:rPr>
              <a:t>, y la variable </a:t>
            </a:r>
            <a:r>
              <a:rPr lang="es-UY" sz="1000" kern="1200" dirty="0" err="1" smtClean="0">
                <a:effectLst/>
                <a:latin typeface="Arial" panose="020B0604020202020204" pitchFamily="34" charset="0"/>
                <a:ea typeface="+mn-ea"/>
                <a:cs typeface="Arial" panose="020B0604020202020204" pitchFamily="34" charset="0"/>
              </a:rPr>
              <a:t>NameTo</a:t>
            </a:r>
            <a:r>
              <a:rPr lang="es-UY" sz="1000" kern="1200" dirty="0" smtClean="0">
                <a:effectLst/>
                <a:latin typeface="Arial" panose="020B0604020202020204" pitchFamily="34" charset="0"/>
                <a:ea typeface="+mn-ea"/>
                <a:cs typeface="Arial" panose="020B0604020202020204" pitchFamily="34" charset="0"/>
              </a:rPr>
              <a:t>: </a:t>
            </a:r>
            <a:endParaRPr lang="es-AR" sz="1000" kern="1200" dirty="0" smtClean="0">
              <a:effectLst/>
              <a:latin typeface="Arial" panose="020B0604020202020204" pitchFamily="34" charset="0"/>
              <a:ea typeface="+mn-ea"/>
              <a:cs typeface="Arial" panose="020B0604020202020204" pitchFamily="34" charset="0"/>
            </a:endParaRPr>
          </a:p>
          <a:p>
            <a:endParaRPr lang="es-AR" sz="1000" kern="1200" dirty="0" smtClean="0">
              <a:effectLst/>
              <a:latin typeface="Arial" panose="020B0604020202020204" pitchFamily="34" charset="0"/>
              <a:ea typeface="+mn-ea"/>
              <a:cs typeface="Arial" panose="020B0604020202020204" pitchFamily="34" charset="0"/>
            </a:endParaRPr>
          </a:p>
          <a:p>
            <a:r>
              <a:rPr lang="es-AR" sz="1000" kern="1200" dirty="0" smtClean="0">
                <a:effectLst/>
                <a:latin typeface="Arial" panose="020B0604020202020204" pitchFamily="34" charset="0"/>
                <a:ea typeface="+mn-ea"/>
                <a:cs typeface="Arial" panose="020B0604020202020204" pitchFamily="34" charset="0"/>
              </a:rPr>
              <a:t>Definimos</a:t>
            </a:r>
            <a:r>
              <a:rPr lang="es-AR" sz="1000" kern="1200" baseline="0" dirty="0" smtClean="0">
                <a:effectLst/>
                <a:latin typeface="Arial" panose="020B0604020202020204" pitchFamily="34" charset="0"/>
                <a:ea typeface="+mn-ea"/>
                <a:cs typeface="Arial" panose="020B0604020202020204" pitchFamily="34" charset="0"/>
              </a:rPr>
              <a:t> ambas variables como basadas en el atributo </a:t>
            </a:r>
            <a:r>
              <a:rPr lang="es-AR" sz="1000" kern="1200" baseline="0" dirty="0" err="1" smtClean="0">
                <a:effectLst/>
                <a:latin typeface="Arial" panose="020B0604020202020204" pitchFamily="34" charset="0"/>
                <a:ea typeface="+mn-ea"/>
                <a:cs typeface="Arial" panose="020B0604020202020204" pitchFamily="34" charset="0"/>
              </a:rPr>
              <a:t>AttractionName</a:t>
            </a:r>
            <a:r>
              <a:rPr lang="es-AR" sz="1000" kern="1200" baseline="0" dirty="0" smtClean="0">
                <a:effectLst/>
                <a:latin typeface="Arial" panose="020B0604020202020204" pitchFamily="34" charset="0"/>
                <a:ea typeface="+mn-ea"/>
                <a:cs typeface="Arial" panose="020B0604020202020204" pitchFamily="34" charset="0"/>
              </a:rPr>
              <a:t>.</a:t>
            </a:r>
            <a:endParaRPr lang="es-AR" sz="1000" kern="1200" dirty="0" smtClean="0">
              <a:effectLst/>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endParaRPr lang="es-UY" sz="1000" kern="1200" dirty="0" smtClean="0">
              <a:effectLst/>
              <a:latin typeface="Arial" panose="020B0604020202020204" pitchFamily="34" charset="0"/>
              <a:ea typeface="+mn-ea"/>
              <a:cs typeface="Arial" panose="020B0604020202020204" pitchFamily="34" charset="0"/>
            </a:endParaRPr>
          </a:p>
          <a:p>
            <a:r>
              <a:rPr lang="es-UY" dirty="0" smtClean="0"/>
              <a:t>Notemos que le hemos dado a las variables, distintos nombres respecto a los nombres de variables que definimos en el web panel. Lo importante es que </a:t>
            </a:r>
            <a:r>
              <a:rPr lang="es-UY" b="1" dirty="0" smtClean="0"/>
              <a:t>los tipos de datos enviados</a:t>
            </a:r>
            <a:r>
              <a:rPr lang="es-UY" dirty="0" smtClean="0"/>
              <a:t> y recibidos, coincidan.</a:t>
            </a:r>
          </a:p>
          <a:p>
            <a:endParaRPr lang="es-UY" dirty="0" smtClean="0"/>
          </a:p>
          <a:p>
            <a:r>
              <a:rPr lang="es-UY" dirty="0" smtClean="0"/>
              <a:t>El primer parámetro que escribimos en la llamada, se cargará en el primer parámetro definido en la regla </a:t>
            </a:r>
            <a:r>
              <a:rPr lang="es-UY" dirty="0" err="1" smtClean="0"/>
              <a:t>Parm</a:t>
            </a:r>
            <a:r>
              <a:rPr lang="es-UY" dirty="0" smtClean="0"/>
              <a:t> del objeto llamado y el segundo parámetro de la llamada se cargará en el segundo parámetro del objeto invocado.   Por lo tanto, debemos ser cuidadosos en respetar el orden en la invocación y en la definición de la regla </a:t>
            </a:r>
            <a:r>
              <a:rPr lang="es-UY" dirty="0" err="1" smtClean="0"/>
              <a:t>Parm</a:t>
            </a:r>
            <a:r>
              <a:rPr lang="es-UY" dirty="0" smtClean="0"/>
              <a:t>. Es buena práctica usar nombres relacionados como hicimos aquí, a efectos de entender mejor el código.</a:t>
            </a:r>
          </a:p>
          <a:p>
            <a:endParaRPr lang="es-UY"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effectLst/>
              </a:rPr>
              <a:t>Con esto el procedimiento está listo. Presionemos F5 para ejecutar….</a:t>
            </a:r>
            <a:endParaRPr lang="es-UY" dirty="0" smtClean="0"/>
          </a:p>
          <a:p>
            <a:endParaRPr lang="es-UY" dirty="0" smtClean="0"/>
          </a:p>
          <a:p>
            <a:endParaRPr lang="es-UY" dirty="0" smtClean="0"/>
          </a:p>
          <a:p>
            <a:endParaRPr lang="es-UY" dirty="0"/>
          </a:p>
        </p:txBody>
      </p:sp>
      <p:sp>
        <p:nvSpPr>
          <p:cNvPr id="5" name="Slide Image Placeholder 4"/>
          <p:cNvSpPr>
            <a:spLocks noGrp="1" noRot="1" noChangeAspect="1"/>
          </p:cNvSpPr>
          <p:nvPr>
            <p:ph type="sldImg"/>
          </p:nvPr>
        </p:nvSpPr>
        <p:spPr>
          <a:xfrm>
            <a:off x="1204913" y="498475"/>
            <a:ext cx="4929187" cy="3695700"/>
          </a:xfrm>
        </p:spPr>
      </p:sp>
    </p:spTree>
    <p:extLst>
      <p:ext uri="{BB962C8B-B14F-4D97-AF65-F5344CB8AC3E}">
        <p14:creationId xmlns:p14="http://schemas.microsoft.com/office/powerpoint/2010/main" val="1897356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204913" y="498475"/>
            <a:ext cx="4929187" cy="3695700"/>
          </a:xfrm>
        </p:spPr>
      </p:sp>
      <p:sp>
        <p:nvSpPr>
          <p:cNvPr id="5" name="Notes Placeholder 4"/>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29360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Tree>
    <p:extLst>
      <p:ext uri="{BB962C8B-B14F-4D97-AF65-F5344CB8AC3E}">
        <p14:creationId xmlns:p14="http://schemas.microsoft.com/office/powerpoint/2010/main" val="357600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effectLst/>
                <a:latin typeface="Arial" panose="020B0604020202020204" pitchFamily="34" charset="0"/>
                <a:ea typeface="+mn-ea"/>
                <a:cs typeface="Arial" panose="020B0604020202020204" pitchFamily="34" charset="0"/>
              </a:rPr>
              <a:t>Hasta aquí vimos cómo declarar en un objeto parámetros para permitirle recibir datos de otro objeto y tomar las acciones pertinentes de acuerdo a esos datos. Para ello utilizábamos la regla </a:t>
            </a:r>
            <a:r>
              <a:rPr lang="es-UY" sz="1000" kern="1200" dirty="0" err="1" smtClean="0">
                <a:effectLst/>
                <a:latin typeface="Arial" panose="020B0604020202020204" pitchFamily="34" charset="0"/>
                <a:ea typeface="+mn-ea"/>
                <a:cs typeface="Arial" panose="020B0604020202020204" pitchFamily="34" charset="0"/>
              </a:rPr>
              <a:t>Parm</a:t>
            </a:r>
            <a:r>
              <a:rPr lang="es-UY" sz="1000" kern="1200" dirty="0" smtClean="0">
                <a:effectLst/>
                <a:latin typeface="Arial" panose="020B0604020202020204" pitchFamily="34" charset="0"/>
                <a:ea typeface="+mn-ea"/>
                <a:cs typeface="Arial" panose="020B0604020202020204" pitchFamily="34" charset="0"/>
              </a:rPr>
              <a:t> y variables. Los ejemplos que vimos eran de parámetros de entrada, es decir, parámetros que el objeto únicamente recibe.</a:t>
            </a:r>
          </a:p>
          <a:p>
            <a:endParaRPr lang="es-UY" sz="1000" kern="120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Así, si el objeto B tiene declarada una regla </a:t>
            </a:r>
            <a:r>
              <a:rPr lang="es-UY" sz="1000" kern="1200" dirty="0" err="1" smtClean="0">
                <a:effectLst/>
                <a:latin typeface="Arial" panose="020B0604020202020204" pitchFamily="34" charset="0"/>
                <a:ea typeface="+mn-ea"/>
                <a:cs typeface="Arial" panose="020B0604020202020204" pitchFamily="34" charset="0"/>
              </a:rPr>
              <a:t>Parm</a:t>
            </a:r>
            <a:r>
              <a:rPr lang="es-UY" sz="1000" kern="1200" dirty="0" smtClean="0">
                <a:effectLst/>
                <a:latin typeface="Arial" panose="020B0604020202020204" pitchFamily="34" charset="0"/>
                <a:ea typeface="+mn-ea"/>
                <a:cs typeface="Arial" panose="020B0604020202020204" pitchFamily="34" charset="0"/>
              </a:rPr>
              <a:t> con tres variables, todo objeto que quiera invocar al B deberá enviarle tres valores, que, como vimos, podían estar guardados en atributos, ser una expresión (como el caso de un valor fijo), o estar guardados en variables.  </a:t>
            </a:r>
          </a:p>
          <a:p>
            <a:endParaRPr lang="es-AR" sz="1000" kern="120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Ahora veremos qué sucede cuando el objeto B debe </a:t>
            </a:r>
            <a:r>
              <a:rPr lang="es-UY" sz="1000" b="1" kern="1200" dirty="0" smtClean="0">
                <a:effectLst/>
                <a:latin typeface="Arial" panose="020B0604020202020204" pitchFamily="34" charset="0"/>
                <a:ea typeface="+mn-ea"/>
                <a:cs typeface="Arial" panose="020B0604020202020204" pitchFamily="34" charset="0"/>
              </a:rPr>
              <a:t>devolver</a:t>
            </a:r>
            <a:r>
              <a:rPr lang="es-UY" sz="1000" kern="1200" dirty="0" smtClean="0">
                <a:effectLst/>
              </a:rPr>
              <a:t> un valor a quien lo llama, al finalizar su ejecución.</a:t>
            </a:r>
            <a:endParaRPr lang="es-AR" dirty="0"/>
          </a:p>
        </p:txBody>
      </p:sp>
    </p:spTree>
    <p:extLst>
      <p:ext uri="{BB962C8B-B14F-4D97-AF65-F5344CB8AC3E}">
        <p14:creationId xmlns:p14="http://schemas.microsoft.com/office/powerpoint/2010/main" val="1376439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Teníamos en la transacción Flight una fórmula que calculaba el precio de un vuelo de acuerdo al porcentaje de descuento que brindaba la aerolínea y el porcentaje que se especificaba para el propio vuelo. Elegía el mejor descuento y ese era el que aplicaba.</a:t>
            </a:r>
          </a:p>
          <a:p>
            <a:endParaRPr lang="es-AR" dirty="0"/>
          </a:p>
        </p:txBody>
      </p:sp>
    </p:spTree>
    <p:extLst>
      <p:ext uri="{BB962C8B-B14F-4D97-AF65-F5344CB8AC3E}">
        <p14:creationId xmlns:p14="http://schemas.microsoft.com/office/powerpoint/2010/main" val="2297170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Supongamos que estamos creando una transacción para registrar las facturas que se expiden a los clientes cuando compran vuelos.</a:t>
            </a:r>
          </a:p>
          <a:p>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Y supongamos que el descuento es un cálculo más complejo, que implica no sólo al vuelo, sino por ejemplo a alguna condición relativa al cliente que está comprando el vuelo. Por ejemplo, la cantidad de vuelos que ha comprado antes, qué tan buen cliente es, etcétera. Y, por ejemplo, si un destino está en oferta. Dependiendo de todas esas condiciones más complejas, se determina el porcentaje de descuento.</a:t>
            </a:r>
          </a:p>
        </p:txBody>
      </p:sp>
    </p:spTree>
    <p:extLst>
      <p:ext uri="{BB962C8B-B14F-4D97-AF65-F5344CB8AC3E}">
        <p14:creationId xmlns:p14="http://schemas.microsoft.com/office/powerpoint/2010/main" val="105260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Para casos como este, podemos necesitar implementar un procedimiento que realice estos cálculos, y devuelva el valor resultante a quien lo llama. </a:t>
            </a:r>
          </a:p>
          <a:p>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Por ejemplo, podríamos llamarle a nuestro procedimiento </a:t>
            </a:r>
            <a:r>
              <a:rPr lang="es-UY" sz="1000" kern="1200" dirty="0" err="1" smtClean="0">
                <a:solidFill>
                  <a:schemeClr val="tx1"/>
                </a:solidFill>
                <a:effectLst/>
                <a:latin typeface="Arial" panose="020B0604020202020204" pitchFamily="34" charset="0"/>
                <a:ea typeface="+mn-ea"/>
                <a:cs typeface="Arial" panose="020B0604020202020204" pitchFamily="34" charset="0"/>
              </a:rPr>
              <a:t>GetDiscount</a:t>
            </a:r>
            <a:r>
              <a:rPr lang="es-UY" sz="1000" kern="1200" dirty="0" smtClean="0">
                <a:solidFill>
                  <a:schemeClr val="tx1"/>
                </a:solidFill>
                <a:effectLst/>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El procedimiento deberá recibir como parámetros de entrada el cliente del que se trata y el vuelo. </a:t>
            </a: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Y devolverá el descuento resultante.</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La primera pregunta es cómo recibe el objeto que necesita el resultado del procedimiento, ese resultado. Tenemos que pensarlo como una función, a la que llamamos y luego hacemos algo con lo que nos devuelve.</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endParaRPr lang="es-AR" dirty="0"/>
          </a:p>
        </p:txBody>
      </p:sp>
    </p:spTree>
    <p:extLst>
      <p:ext uri="{BB962C8B-B14F-4D97-AF65-F5344CB8AC3E}">
        <p14:creationId xmlns:p14="http://schemas.microsoft.com/office/powerpoint/2010/main" val="132917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effectLst/>
                <a:latin typeface="Arial" panose="020B0604020202020204" pitchFamily="34" charset="0"/>
                <a:ea typeface="+mn-ea"/>
                <a:cs typeface="Arial" panose="020B0604020202020204" pitchFamily="34" charset="0"/>
              </a:rPr>
              <a:t>Una posibilidad es asignar el resultado a un atributo. Por ejemplo, podríamos definir al atributo </a:t>
            </a:r>
            <a:r>
              <a:rPr lang="es-UY" sz="1000" kern="1200" dirty="0" err="1" smtClean="0">
                <a:effectLst/>
                <a:latin typeface="Arial" panose="020B0604020202020204" pitchFamily="34" charset="0"/>
                <a:ea typeface="+mn-ea"/>
                <a:cs typeface="Arial" panose="020B0604020202020204" pitchFamily="34" charset="0"/>
              </a:rPr>
              <a:t>FlightDiscount</a:t>
            </a:r>
            <a:r>
              <a:rPr lang="es-UY" sz="1000" kern="1200" dirty="0" smtClean="0">
                <a:effectLst/>
                <a:latin typeface="Arial" panose="020B0604020202020204" pitchFamily="34" charset="0"/>
                <a:ea typeface="+mn-ea"/>
                <a:cs typeface="Arial" panose="020B0604020202020204" pitchFamily="34" charset="0"/>
              </a:rPr>
              <a:t> en la estructura de la transacción </a:t>
            </a:r>
            <a:r>
              <a:rPr lang="es-UY" sz="1000" kern="1200" dirty="0" err="1" smtClean="0">
                <a:effectLst/>
                <a:latin typeface="Arial" panose="020B0604020202020204" pitchFamily="34" charset="0"/>
                <a:ea typeface="+mn-ea"/>
                <a:cs typeface="Arial" panose="020B0604020202020204" pitchFamily="34" charset="0"/>
              </a:rPr>
              <a:t>Invoice</a:t>
            </a:r>
            <a:r>
              <a:rPr lang="es-UY" sz="1000" kern="1200" dirty="0" smtClean="0">
                <a:effectLst/>
                <a:latin typeface="Arial" panose="020B0604020202020204" pitchFamily="34" charset="0"/>
                <a:ea typeface="+mn-ea"/>
                <a:cs typeface="Arial" panose="020B0604020202020204" pitchFamily="34" charset="0"/>
              </a:rPr>
              <a:t> como una fórmula que se calcula invocando a </a:t>
            </a:r>
            <a:r>
              <a:rPr lang="es-UY" sz="1000" kern="1200" dirty="0" err="1" smtClean="0">
                <a:effectLst/>
                <a:latin typeface="Arial" panose="020B0604020202020204" pitchFamily="34" charset="0"/>
                <a:ea typeface="+mn-ea"/>
                <a:cs typeface="Arial" panose="020B0604020202020204" pitchFamily="34" charset="0"/>
              </a:rPr>
              <a:t>GetDiscount</a:t>
            </a:r>
            <a:r>
              <a:rPr lang="es-UY" sz="1000" kern="1200" dirty="0" smtClean="0">
                <a:effectLst/>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effectLst/>
                <a:latin typeface="Arial" panose="020B0604020202020204" pitchFamily="34" charset="0"/>
                <a:ea typeface="+mn-ea"/>
                <a:cs typeface="Arial" panose="020B0604020202020204" pitchFamily="34" charset="0"/>
              </a:rPr>
              <a:t>De esta manera en todo objeto en el que se mencione al atributo </a:t>
            </a:r>
            <a:r>
              <a:rPr lang="es-UY" sz="1000" kern="1200" dirty="0" err="1" smtClean="0">
                <a:effectLst/>
                <a:latin typeface="Arial" panose="020B0604020202020204" pitchFamily="34" charset="0"/>
                <a:ea typeface="+mn-ea"/>
                <a:cs typeface="Arial" panose="020B0604020202020204" pitchFamily="34" charset="0"/>
              </a:rPr>
              <a:t>InvoiceFlightDiscount</a:t>
            </a:r>
            <a:r>
              <a:rPr lang="es-UY" sz="1000" kern="1200" dirty="0" smtClean="0">
                <a:effectLst/>
                <a:latin typeface="Arial" panose="020B0604020202020204" pitchFamily="34" charset="0"/>
                <a:ea typeface="+mn-ea"/>
                <a:cs typeface="Arial" panose="020B0604020202020204" pitchFamily="34" charset="0"/>
              </a:rPr>
              <a:t> se evaluará la fórmula, invocando al procedimiento </a:t>
            </a:r>
            <a:r>
              <a:rPr lang="es-UY" sz="1000" kern="1200" dirty="0" err="1" smtClean="0">
                <a:effectLst/>
                <a:latin typeface="Arial" panose="020B0604020202020204" pitchFamily="34" charset="0"/>
                <a:ea typeface="+mn-ea"/>
                <a:cs typeface="Arial" panose="020B0604020202020204" pitchFamily="34" charset="0"/>
              </a:rPr>
              <a:t>GetDiscount</a:t>
            </a:r>
            <a:r>
              <a:rPr lang="es-UY" sz="1000" kern="1200" dirty="0" smtClean="0">
                <a:effectLst/>
                <a:latin typeface="Arial" panose="020B0604020202020204" pitchFamily="34" charset="0"/>
                <a:ea typeface="+mn-ea"/>
                <a:cs typeface="Arial" panose="020B0604020202020204" pitchFamily="34" charset="0"/>
              </a:rPr>
              <a:t>, que se ejecutará, devolviendo, al finalizar, el resultado que será el que se mostrará como valor del atributo fórmula.</a:t>
            </a:r>
            <a:endParaRPr lang="es-AR" sz="1000" kern="1200" dirty="0" smtClean="0">
              <a:effectLst/>
              <a:latin typeface="Arial" panose="020B0604020202020204" pitchFamily="34" charset="0"/>
              <a:ea typeface="+mn-ea"/>
              <a:cs typeface="Arial" panose="020B0604020202020204" pitchFamily="34" charset="0"/>
            </a:endParaRPr>
          </a:p>
          <a:p>
            <a:endParaRPr lang="es-AR" dirty="0" smtClean="0"/>
          </a:p>
          <a:p>
            <a:r>
              <a:rPr lang="es-UY" sz="1000" kern="1200" dirty="0" smtClean="0">
                <a:effectLst/>
                <a:latin typeface="Arial" panose="020B0604020202020204" pitchFamily="34" charset="0"/>
                <a:ea typeface="+mn-ea"/>
                <a:cs typeface="Arial" panose="020B0604020202020204" pitchFamily="34" charset="0"/>
              </a:rPr>
              <a:t>Si no queríamos definir a ese atributo como fórmula, sino que queremos que sea un atributo almacenado en la tabla correspondiente, y que solo al ejecutarse la transacción se almacene con el resultado del procedimiento, escribiríamos en las reglas</a:t>
            </a:r>
            <a:r>
              <a:rPr lang="es-UY" sz="1000" kern="1200" baseline="0" dirty="0" smtClean="0">
                <a:effectLst/>
                <a:latin typeface="Arial" panose="020B0604020202020204" pitchFamily="34" charset="0"/>
                <a:ea typeface="+mn-ea"/>
                <a:cs typeface="Arial" panose="020B0604020202020204" pitchFamily="34" charset="0"/>
              </a:rPr>
              <a:t> la primera asignación que vemos arriba.</a:t>
            </a:r>
          </a:p>
          <a:p>
            <a:endParaRPr lang="es-UY" sz="1000" kern="1200" baseline="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Pero también se podría asignar el resultado de la ejecución del procedimiento a una variable.</a:t>
            </a:r>
          </a:p>
          <a:p>
            <a:endParaRPr lang="es-UY" sz="1000" kern="120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O incluso no asignárselo a nadie, sino utilizarlo en una expresión. Por ejemplo, para condicionar el disparo de una regla.</a:t>
            </a:r>
          </a:p>
          <a:p>
            <a:endParaRPr lang="es-UY" sz="1000" kern="120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O</a:t>
            </a:r>
            <a:r>
              <a:rPr lang="es-UY" sz="1000" kern="1200" baseline="0" dirty="0" smtClean="0">
                <a:effectLst/>
                <a:latin typeface="Arial" panose="020B0604020202020204" pitchFamily="34" charset="0"/>
                <a:ea typeface="+mn-ea"/>
                <a:cs typeface="Arial" panose="020B0604020202020204" pitchFamily="34" charset="0"/>
              </a:rPr>
              <a:t> de unas instrucciones en un procedimiento o en un evento:</a:t>
            </a:r>
          </a:p>
          <a:p>
            <a:endParaRPr lang="es-UY" sz="1000" kern="1200" baseline="0" dirty="0" smtClean="0">
              <a:effectLst/>
              <a:latin typeface="Arial" panose="020B0604020202020204" pitchFamily="34" charset="0"/>
              <a:ea typeface="+mn-ea"/>
              <a:cs typeface="Arial" panose="020B0604020202020204" pitchFamily="34" charset="0"/>
            </a:endParaRPr>
          </a:p>
          <a:p>
            <a:r>
              <a:rPr lang="es-UY" sz="1000" kern="1200" baseline="0" dirty="0" err="1" smtClean="0">
                <a:effectLst/>
                <a:latin typeface="Arial" panose="020B0604020202020204" pitchFamily="34" charset="0"/>
                <a:ea typeface="+mn-ea"/>
                <a:cs typeface="Arial" panose="020B0604020202020204" pitchFamily="34" charset="0"/>
              </a:rPr>
              <a:t>If</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baseline="0" dirty="0" err="1" smtClean="0">
                <a:effectLst/>
                <a:latin typeface="Arial" panose="020B0604020202020204" pitchFamily="34" charset="0"/>
                <a:ea typeface="+mn-ea"/>
                <a:cs typeface="Arial" panose="020B0604020202020204" pitchFamily="34" charset="0"/>
              </a:rPr>
              <a:t>GetDiscount</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baseline="0" dirty="0" err="1" smtClean="0">
                <a:effectLst/>
                <a:latin typeface="Arial" panose="020B0604020202020204" pitchFamily="34" charset="0"/>
                <a:ea typeface="+mn-ea"/>
                <a:cs typeface="Arial" panose="020B0604020202020204" pitchFamily="34" charset="0"/>
              </a:rPr>
              <a:t>CustomerId</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baseline="0" dirty="0" err="1" smtClean="0">
                <a:effectLst/>
                <a:latin typeface="Arial" panose="020B0604020202020204" pitchFamily="34" charset="0"/>
                <a:ea typeface="+mn-ea"/>
                <a:cs typeface="Arial" panose="020B0604020202020204" pitchFamily="34" charset="0"/>
              </a:rPr>
              <a:t>FlightId</a:t>
            </a:r>
            <a:r>
              <a:rPr lang="es-UY" sz="1000" kern="1200" baseline="0" dirty="0" smtClean="0">
                <a:effectLst/>
                <a:latin typeface="Arial" panose="020B0604020202020204" pitchFamily="34" charset="0"/>
                <a:ea typeface="+mn-ea"/>
                <a:cs typeface="Arial" panose="020B0604020202020204" pitchFamily="34" charset="0"/>
              </a:rPr>
              <a:t>) &gt; 10</a:t>
            </a:r>
          </a:p>
          <a:p>
            <a:r>
              <a:rPr lang="es-UY" sz="1000" kern="1200" baseline="0" dirty="0" smtClean="0">
                <a:effectLst/>
                <a:latin typeface="Arial" panose="020B0604020202020204" pitchFamily="34" charset="0"/>
                <a:ea typeface="+mn-ea"/>
                <a:cs typeface="Arial" panose="020B0604020202020204" pitchFamily="34" charset="0"/>
              </a:rPr>
              <a:t>      …</a:t>
            </a:r>
          </a:p>
          <a:p>
            <a:r>
              <a:rPr lang="es-UY" sz="1000" kern="1200" baseline="0" dirty="0" err="1" smtClean="0">
                <a:effectLst/>
                <a:latin typeface="Arial" panose="020B0604020202020204" pitchFamily="34" charset="0"/>
                <a:ea typeface="+mn-ea"/>
                <a:cs typeface="Arial" panose="020B0604020202020204" pitchFamily="34" charset="0"/>
              </a:rPr>
              <a:t>Endif</a:t>
            </a:r>
            <a:endParaRPr lang="es-UY" sz="1000" kern="1200" baseline="0" dirty="0" smtClean="0">
              <a:effectLst/>
              <a:latin typeface="Arial" panose="020B0604020202020204" pitchFamily="34" charset="0"/>
              <a:ea typeface="+mn-ea"/>
              <a:cs typeface="Arial" panose="020B0604020202020204" pitchFamily="34" charset="0"/>
            </a:endParaRPr>
          </a:p>
          <a:p>
            <a:endParaRPr lang="es-UY" sz="1000" kern="1200" baseline="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No veremos cómo implementar el procedimiento </a:t>
            </a:r>
            <a:r>
              <a:rPr lang="es-UY" sz="1000" kern="1200" dirty="0" err="1" smtClean="0">
                <a:effectLst/>
                <a:latin typeface="Arial" panose="020B0604020202020204" pitchFamily="34" charset="0"/>
                <a:ea typeface="+mn-ea"/>
                <a:cs typeface="Arial" panose="020B0604020202020204" pitchFamily="34" charset="0"/>
              </a:rPr>
              <a:t>GetDiscount</a:t>
            </a:r>
            <a:r>
              <a:rPr lang="es-UY" sz="1000" kern="1200" dirty="0" smtClean="0">
                <a:effectLst/>
                <a:latin typeface="Arial" panose="020B0604020202020204" pitchFamily="34" charset="0"/>
                <a:ea typeface="+mn-ea"/>
                <a:cs typeface="Arial" panose="020B0604020202020204" pitchFamily="34" charset="0"/>
              </a:rPr>
              <a:t>, pues no importa a los efectos de lo que estamos estudiando. Pero sí es importante que veamos cómo se declara en el objeto llamado </a:t>
            </a:r>
            <a:r>
              <a:rPr lang="es-UY" sz="1000" b="1" kern="1200" dirty="0" smtClean="0">
                <a:effectLst/>
                <a:latin typeface="Arial" panose="020B0604020202020204" pitchFamily="34" charset="0"/>
                <a:ea typeface="+mn-ea"/>
                <a:cs typeface="Arial" panose="020B0604020202020204" pitchFamily="34" charset="0"/>
              </a:rPr>
              <a:t>la regla </a:t>
            </a:r>
            <a:r>
              <a:rPr lang="es-UY" sz="1000" b="1" kern="1200" dirty="0" err="1" smtClean="0">
                <a:effectLst/>
                <a:latin typeface="Arial" panose="020B0604020202020204" pitchFamily="34" charset="0"/>
                <a:ea typeface="+mn-ea"/>
                <a:cs typeface="Arial" panose="020B0604020202020204" pitchFamily="34" charset="0"/>
              </a:rPr>
              <a:t>parm</a:t>
            </a:r>
            <a:r>
              <a:rPr lang="es-UY" sz="1000" kern="1200" dirty="0" smtClean="0">
                <a:effectLst/>
              </a:rPr>
              <a:t> cuando en la sintaxis de la llamada se asume que el objeto devuelve un valor, como es el caso de los ejemplos que acabamos de señalar.</a:t>
            </a:r>
            <a:endParaRPr lang="es-AR" dirty="0"/>
          </a:p>
        </p:txBody>
      </p:sp>
    </p:spTree>
    <p:extLst>
      <p:ext uri="{BB962C8B-B14F-4D97-AF65-F5344CB8AC3E}">
        <p14:creationId xmlns:p14="http://schemas.microsoft.com/office/powerpoint/2010/main" val="1449476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En la sección de reglas del procedimiento </a:t>
            </a:r>
            <a:r>
              <a:rPr lang="es-UY" sz="1000" kern="1200" dirty="0" err="1" smtClean="0">
                <a:solidFill>
                  <a:schemeClr val="tx1"/>
                </a:solidFill>
                <a:effectLst/>
                <a:latin typeface="Arial" panose="020B0604020202020204" pitchFamily="34" charset="0"/>
                <a:ea typeface="+mn-ea"/>
                <a:cs typeface="Arial" panose="020B0604020202020204" pitchFamily="34" charset="0"/>
              </a:rPr>
              <a:t>GetDiscount</a:t>
            </a:r>
            <a:r>
              <a:rPr lang="es-UY" sz="1000" kern="1200" dirty="0" smtClean="0">
                <a:solidFill>
                  <a:schemeClr val="tx1"/>
                </a:solidFill>
                <a:effectLst/>
                <a:latin typeface="Arial" panose="020B0604020202020204" pitchFamily="34" charset="0"/>
                <a:ea typeface="+mn-ea"/>
                <a:cs typeface="Arial" panose="020B0604020202020204" pitchFamily="34" charset="0"/>
              </a:rPr>
              <a:t> deberemos declarar la regla </a:t>
            </a:r>
            <a:r>
              <a:rPr lang="es-UY" sz="1000" b="1" kern="1200" dirty="0" err="1" smtClean="0">
                <a:solidFill>
                  <a:schemeClr val="tx1"/>
                </a:solidFill>
                <a:effectLst/>
                <a:latin typeface="Arial" panose="020B0604020202020204" pitchFamily="34" charset="0"/>
                <a:ea typeface="+mn-ea"/>
                <a:cs typeface="Arial" panose="020B0604020202020204" pitchFamily="34" charset="0"/>
              </a:rPr>
              <a:t>parm</a:t>
            </a:r>
            <a:r>
              <a:rPr lang="es-UY" sz="1000" kern="1200" dirty="0" smtClean="0">
                <a:solidFill>
                  <a:schemeClr val="tx1"/>
                </a:solidFill>
                <a:effectLst/>
                <a:latin typeface="Arial" panose="020B0604020202020204" pitchFamily="34" charset="0"/>
                <a:ea typeface="+mn-ea"/>
                <a:cs typeface="Arial" panose="020B0604020202020204" pitchFamily="34" charset="0"/>
              </a:rPr>
              <a:t> con la cantidad de parámetros que se escriben en la invocación… más uno al final…</a:t>
            </a:r>
            <a:endParaRPr lang="es-AR" dirty="0">
              <a:solidFill>
                <a:srgbClr val="FF0000"/>
              </a:solidFill>
            </a:endParaRPr>
          </a:p>
        </p:txBody>
      </p:sp>
    </p:spTree>
    <p:extLst>
      <p:ext uri="{BB962C8B-B14F-4D97-AF65-F5344CB8AC3E}">
        <p14:creationId xmlns:p14="http://schemas.microsoft.com/office/powerpoint/2010/main" val="423373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En situaciones anteriores nos hemos encontrado con la necesidad de llamar a un objeto desde otro.</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 </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Por ejemplo, cuando implementamos el objeto procedimiento </a:t>
            </a:r>
            <a:r>
              <a:rPr lang="es-UY" sz="1000" kern="1200" dirty="0" err="1" smtClean="0">
                <a:solidFill>
                  <a:schemeClr val="tx1"/>
                </a:solidFill>
                <a:effectLst/>
                <a:latin typeface="Arial" panose="020B0604020202020204" pitchFamily="34" charset="0"/>
                <a:ea typeface="+mn-ea"/>
                <a:cs typeface="Arial" panose="020B0604020202020204" pitchFamily="34" charset="0"/>
              </a:rPr>
              <a:t>AttractionsList</a:t>
            </a:r>
            <a:r>
              <a:rPr lang="es-UY" sz="1000" kern="1200" dirty="0" smtClean="0">
                <a:solidFill>
                  <a:schemeClr val="tx1"/>
                </a:solidFill>
                <a:effectLst/>
                <a:latin typeface="Arial" panose="020B0604020202020204" pitchFamily="34" charset="0"/>
                <a:ea typeface="+mn-ea"/>
                <a:cs typeface="Arial" panose="020B0604020202020204" pitchFamily="34" charset="0"/>
              </a:rPr>
              <a:t>, necesitamos filtrar las atracciones que tienen como nombre de país “France”,</a:t>
            </a:r>
            <a:r>
              <a:rPr lang="es-UY" sz="1000" kern="1200" baseline="0" dirty="0" smtClean="0">
                <a:solidFill>
                  <a:schemeClr val="tx1"/>
                </a:solidFill>
                <a:effectLst/>
                <a:latin typeface="Arial" panose="020B0604020202020204" pitchFamily="34" charset="0"/>
                <a:ea typeface="+mn-ea"/>
                <a:cs typeface="Arial" panose="020B0604020202020204" pitchFamily="34" charset="0"/>
              </a:rPr>
              <a:t> </a:t>
            </a:r>
            <a:r>
              <a:rPr lang="es-UY" sz="1000" kern="1200" dirty="0" smtClean="0">
                <a:solidFill>
                  <a:schemeClr val="tx1"/>
                </a:solidFill>
                <a:effectLst/>
                <a:latin typeface="Arial" panose="020B0604020202020204" pitchFamily="34" charset="0"/>
                <a:ea typeface="+mn-ea"/>
                <a:cs typeface="Arial" panose="020B0604020202020204" pitchFamily="34" charset="0"/>
              </a:rPr>
              <a:t>o, lo que era similar, identificador de país igual a 2 (que correspondía a “France”)… y para lograrlo, utilizamos valores fijos en el código.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Pero esto implica que si quisiéramos filtrar las atracciones de un país diferente a Francia, deberíamos modificar el código del procedimiento ¡cada vez!</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endParaRPr lang="es-AR" dirty="0" smtClean="0"/>
          </a:p>
        </p:txBody>
      </p:sp>
      <p:sp>
        <p:nvSpPr>
          <p:cNvPr id="5" name="Slide Image Placeholder 4"/>
          <p:cNvSpPr>
            <a:spLocks noGrp="1" noRot="1" noChangeAspect="1"/>
          </p:cNvSpPr>
          <p:nvPr>
            <p:ph type="sldImg"/>
          </p:nvPr>
        </p:nvSpPr>
        <p:spPr>
          <a:xfrm>
            <a:off x="1204913" y="498475"/>
            <a:ext cx="4929187" cy="3695700"/>
          </a:xfrm>
        </p:spPr>
      </p:sp>
    </p:spTree>
    <p:extLst>
      <p:ext uri="{BB962C8B-B14F-4D97-AF65-F5344CB8AC3E}">
        <p14:creationId xmlns:p14="http://schemas.microsoft.com/office/powerpoint/2010/main" val="1874259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…que deberá ser una variable cuyo valor se cargue en el código del objeto (en nuestro caso, en el </a:t>
            </a:r>
            <a:r>
              <a:rPr lang="es-UY" sz="1000" kern="1200" dirty="0" err="1" smtClean="0">
                <a:solidFill>
                  <a:schemeClr val="tx1"/>
                </a:solidFill>
                <a:effectLst/>
                <a:latin typeface="Arial" panose="020B0604020202020204" pitchFamily="34" charset="0"/>
                <a:ea typeface="+mn-ea"/>
                <a:cs typeface="Arial" panose="020B0604020202020204" pitchFamily="34" charset="0"/>
              </a:rPr>
              <a:t>Source</a:t>
            </a:r>
            <a:r>
              <a:rPr lang="es-UY" sz="1000" kern="1200" dirty="0" smtClean="0">
                <a:solidFill>
                  <a:schemeClr val="tx1"/>
                </a:solidFill>
                <a:effectLst/>
                <a:latin typeface="Arial" panose="020B0604020202020204" pitchFamily="34" charset="0"/>
                <a:ea typeface="+mn-ea"/>
                <a:cs typeface="Arial" panose="020B0604020202020204" pitchFamily="34" charset="0"/>
              </a:rPr>
              <a:t> del procedimiento). El valor con el que quede la variable al final de la ejecución del código será el valor devuelto al objeto que lo llamó.</a:t>
            </a:r>
            <a:endParaRPr lang="es-AR" dirty="0">
              <a:solidFill>
                <a:srgbClr val="FF0000"/>
              </a:solidFill>
            </a:endParaRPr>
          </a:p>
        </p:txBody>
      </p:sp>
    </p:spTree>
    <p:extLst>
      <p:ext uri="{BB962C8B-B14F-4D97-AF65-F5344CB8AC3E}">
        <p14:creationId xmlns:p14="http://schemas.microsoft.com/office/powerpoint/2010/main" val="220171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Para este mismo Objeto B podríamos haber realizado la invocación de la forma que veníamos viendo antes:</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donde los primeros dos parámetros son de entrada y el último es de salida.</a:t>
            </a:r>
          </a:p>
          <a:p>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Sólo que de esta forma en la invocación no queda claro que &amp;</a:t>
            </a:r>
            <a:r>
              <a:rPr lang="es-UY" sz="1000" kern="1200" dirty="0" err="1" smtClean="0">
                <a:solidFill>
                  <a:schemeClr val="tx1"/>
                </a:solidFill>
                <a:effectLst/>
                <a:latin typeface="Arial" panose="020B0604020202020204" pitchFamily="34" charset="0"/>
                <a:ea typeface="+mn-ea"/>
                <a:cs typeface="Arial" panose="020B0604020202020204" pitchFamily="34" charset="0"/>
              </a:rPr>
              <a:t>discount</a:t>
            </a:r>
            <a:r>
              <a:rPr lang="es-UY" sz="1000" kern="1200" dirty="0" smtClean="0">
                <a:solidFill>
                  <a:schemeClr val="tx1"/>
                </a:solidFill>
                <a:effectLst/>
                <a:latin typeface="Arial" panose="020B0604020202020204" pitchFamily="34" charset="0"/>
                <a:ea typeface="+mn-ea"/>
                <a:cs typeface="Arial" panose="020B0604020202020204" pitchFamily="34" charset="0"/>
              </a:rPr>
              <a:t> va a volver cargado. Dicho de otro modo, no se evidencia que el objeto invocado va a devolver un valor. Para estos casos suele convenir utilizar la sintaxis de invocación que sí lo hace evidente.</a:t>
            </a:r>
            <a:endParaRPr lang="es-AR" dirty="0">
              <a:solidFill>
                <a:srgbClr val="FF0000"/>
              </a:solidFill>
            </a:endParaRPr>
          </a:p>
        </p:txBody>
      </p:sp>
    </p:spTree>
    <p:extLst>
      <p:ext uri="{BB962C8B-B14F-4D97-AF65-F5344CB8AC3E}">
        <p14:creationId xmlns:p14="http://schemas.microsoft.com/office/powerpoint/2010/main" val="216360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000" kern="1200" dirty="0" smtClean="0">
                <a:solidFill>
                  <a:schemeClr val="tx1"/>
                </a:solidFill>
                <a:effectLst/>
                <a:latin typeface="Arial" panose="020B0604020202020204" pitchFamily="34" charset="0"/>
                <a:ea typeface="+mn-ea"/>
                <a:cs typeface="Arial" panose="020B0604020202020204" pitchFamily="34" charset="0"/>
              </a:rPr>
              <a:t>Por último, abordemos el caso en el que un parámetro de la regla </a:t>
            </a:r>
            <a:r>
              <a:rPr lang="es-AR" sz="1000" kern="1200" dirty="0" err="1" smtClean="0">
                <a:solidFill>
                  <a:schemeClr val="tx1"/>
                </a:solidFill>
                <a:effectLst/>
                <a:latin typeface="Arial" panose="020B0604020202020204" pitchFamily="34" charset="0"/>
                <a:ea typeface="+mn-ea"/>
                <a:cs typeface="Arial" panose="020B0604020202020204" pitchFamily="34" charset="0"/>
              </a:rPr>
              <a:t>Parm</a:t>
            </a:r>
            <a:r>
              <a:rPr lang="es-AR" sz="1000" kern="1200" dirty="0" smtClean="0">
                <a:solidFill>
                  <a:schemeClr val="tx1"/>
                </a:solidFill>
                <a:effectLst/>
                <a:latin typeface="Arial" panose="020B0604020202020204" pitchFamily="34" charset="0"/>
                <a:ea typeface="+mn-ea"/>
                <a:cs typeface="Arial" panose="020B0604020202020204" pitchFamily="34" charset="0"/>
              </a:rPr>
              <a:t> en lugar de ser una variable, es un atributo. </a:t>
            </a:r>
          </a:p>
          <a:p>
            <a:endParaRPr lang="es-AR" dirty="0"/>
          </a:p>
        </p:txBody>
      </p:sp>
    </p:spTree>
    <p:extLst>
      <p:ext uri="{BB962C8B-B14F-4D97-AF65-F5344CB8AC3E}">
        <p14:creationId xmlns:p14="http://schemas.microsoft.com/office/powerpoint/2010/main" val="2862699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a:t>
            </a:r>
            <a:r>
              <a:rPr lang="es-AR" sz="1000" kern="1200" dirty="0" smtClean="0">
                <a:solidFill>
                  <a:schemeClr val="tx1"/>
                </a:solidFill>
                <a:effectLst/>
                <a:latin typeface="Arial" panose="020B0604020202020204" pitchFamily="34" charset="0"/>
                <a:ea typeface="+mn-ea"/>
                <a:cs typeface="Arial" panose="020B0604020202020204" pitchFamily="34" charset="0"/>
              </a:rPr>
              <a:t>Cuál es la diferencia entre usar una variable o un atributo en la regla </a:t>
            </a:r>
            <a:r>
              <a:rPr lang="es-AR" sz="1000" b="1" kern="1200" dirty="0" err="1" smtClean="0">
                <a:solidFill>
                  <a:schemeClr val="tx1"/>
                </a:solidFill>
                <a:effectLst/>
                <a:latin typeface="Arial" panose="020B0604020202020204" pitchFamily="34" charset="0"/>
                <a:ea typeface="+mn-ea"/>
                <a:cs typeface="Arial" panose="020B0604020202020204" pitchFamily="34" charset="0"/>
              </a:rPr>
              <a:t>parm</a:t>
            </a:r>
            <a:r>
              <a:rPr lang="es-AR" sz="1000" b="1" kern="1200" dirty="0" smtClean="0">
                <a:solidFill>
                  <a:schemeClr val="tx1"/>
                </a:solidFill>
                <a:effectLst/>
                <a:latin typeface="Arial" panose="020B0604020202020204" pitchFamily="34" charset="0"/>
                <a:ea typeface="+mn-ea"/>
                <a:cs typeface="Arial" panose="020B0604020202020204" pitchFamily="34" charset="0"/>
              </a:rPr>
              <a:t> </a:t>
            </a:r>
            <a:r>
              <a:rPr lang="es-AR" sz="1000" kern="1200" dirty="0" smtClean="0">
                <a:solidFill>
                  <a:schemeClr val="tx1"/>
                </a:solidFill>
                <a:effectLst/>
                <a:latin typeface="Arial" panose="020B0604020202020204" pitchFamily="34" charset="0"/>
                <a:ea typeface="+mn-ea"/>
                <a:cs typeface="Arial" panose="020B0604020202020204" pitchFamily="34" charset="0"/>
              </a:rPr>
              <a:t>del objeto invocado? </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Si se recibe el valor en una </a:t>
            </a:r>
            <a:r>
              <a:rPr lang="es-AR" sz="1000" b="1" kern="1200" dirty="0" smtClean="0">
                <a:solidFill>
                  <a:schemeClr val="tx1"/>
                </a:solidFill>
                <a:effectLst/>
                <a:latin typeface="Arial" panose="020B0604020202020204" pitchFamily="34" charset="0"/>
                <a:ea typeface="+mn-ea"/>
                <a:cs typeface="Arial" panose="020B0604020202020204" pitchFamily="34" charset="0"/>
              </a:rPr>
              <a:t>variable</a:t>
            </a:r>
            <a:r>
              <a:rPr lang="es-AR" sz="1000" kern="1200" dirty="0" smtClean="0">
                <a:solidFill>
                  <a:schemeClr val="tx1"/>
                </a:solidFill>
                <a:effectLst/>
                <a:latin typeface="Arial" panose="020B0604020202020204" pitchFamily="34" charset="0"/>
                <a:ea typeface="+mn-ea"/>
                <a:cs typeface="Arial" panose="020B0604020202020204" pitchFamily="34" charset="0"/>
              </a:rPr>
              <a:t>, la misma se podrá utilizar libremente en la programación: se la podrá utilizar como condición de filtro por igualdad, por mayor, mayor o igual, etcétera… se la podrá utilizar para alguna operación aritmética, o lo que se necesite. Es un espacio de memoria con nombre, que utilizamos dentro del objeto a través de instrucciones explícitas, para hacer lo que queramos. </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Si en cambio se recibe el valor en un </a:t>
            </a:r>
            <a:r>
              <a:rPr lang="es-AR" sz="1000" b="1" kern="1200" dirty="0" smtClean="0">
                <a:solidFill>
                  <a:schemeClr val="tx1"/>
                </a:solidFill>
                <a:effectLst/>
                <a:latin typeface="Arial" panose="020B0604020202020204" pitchFamily="34" charset="0"/>
                <a:ea typeface="+mn-ea"/>
                <a:cs typeface="Arial" panose="020B0604020202020204" pitchFamily="34" charset="0"/>
              </a:rPr>
              <a:t>atributo</a:t>
            </a:r>
            <a:r>
              <a:rPr lang="es-AR" sz="1000" kern="1200" dirty="0" smtClean="0">
                <a:solidFill>
                  <a:schemeClr val="tx1"/>
                </a:solidFill>
                <a:effectLst/>
                <a:latin typeface="Arial" panose="020B0604020202020204" pitchFamily="34" charset="0"/>
                <a:ea typeface="+mn-ea"/>
                <a:cs typeface="Arial" panose="020B0604020202020204" pitchFamily="34" charset="0"/>
              </a:rPr>
              <a:t>, esto tiene un sentido fijo, determinado, implícito. Recibimos en un atributo cuando dentro del objeto vamos a acceder a la base de datos. En particular a una tabla en cuya extendida se encuentre ese atributo. Así, al recibir por parámetro un valor en ese atributo, se aplicará un </a:t>
            </a:r>
            <a:r>
              <a:rPr lang="es-AR" sz="1000" b="1" kern="1200" dirty="0" smtClean="0">
                <a:solidFill>
                  <a:schemeClr val="tx1"/>
                </a:solidFill>
                <a:effectLst/>
                <a:latin typeface="Arial" panose="020B0604020202020204" pitchFamily="34" charset="0"/>
                <a:ea typeface="+mn-ea"/>
                <a:cs typeface="Arial" panose="020B0604020202020204" pitchFamily="34" charset="0"/>
              </a:rPr>
              <a:t>filtro por igualdad</a:t>
            </a:r>
            <a:r>
              <a:rPr lang="es-AR" sz="1000" kern="1200" dirty="0" smtClean="0">
                <a:solidFill>
                  <a:schemeClr val="tx1"/>
                </a:solidFill>
                <a:effectLst/>
                <a:latin typeface="Arial" panose="020B0604020202020204" pitchFamily="34" charset="0"/>
                <a:ea typeface="+mn-ea"/>
                <a:cs typeface="Arial" panose="020B0604020202020204" pitchFamily="34" charset="0"/>
              </a:rPr>
              <a:t>. Sólo se considerarán los registros que tengan ese valor para el atributo.</a:t>
            </a:r>
          </a:p>
          <a:p>
            <a:r>
              <a:rPr lang="es-AR" sz="1000" kern="1200" dirty="0" smtClean="0">
                <a:solidFill>
                  <a:schemeClr val="tx1"/>
                </a:solidFill>
                <a:effectLst/>
                <a:latin typeface="Arial" panose="020B0604020202020204" pitchFamily="34" charset="0"/>
                <a:ea typeface="+mn-ea"/>
                <a:cs typeface="Arial" panose="020B0604020202020204" pitchFamily="34" charset="0"/>
              </a:rPr>
              <a:t>Veremos esto con un ejemplo. </a:t>
            </a:r>
            <a:endParaRPr lang="es-AR" dirty="0">
              <a:solidFill>
                <a:srgbClr val="FF0000"/>
              </a:solidFill>
            </a:endParaRPr>
          </a:p>
        </p:txBody>
      </p:sp>
    </p:spTree>
    <p:extLst>
      <p:ext uri="{BB962C8B-B14F-4D97-AF65-F5344CB8AC3E}">
        <p14:creationId xmlns:p14="http://schemas.microsoft.com/office/powerpoint/2010/main" val="1067220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AR" sz="1000" kern="1200" dirty="0" smtClean="0">
                <a:solidFill>
                  <a:schemeClr val="tx1"/>
                </a:solidFill>
                <a:effectLst/>
                <a:latin typeface="Arial" panose="020B0604020202020204" pitchFamily="34" charset="0"/>
                <a:ea typeface="+mn-ea"/>
                <a:cs typeface="Arial" panose="020B0604020202020204" pitchFamily="34" charset="0"/>
              </a:rPr>
              <a:t>Hagamos una copia del procedimiento </a:t>
            </a:r>
            <a:r>
              <a:rPr lang="es-AR" sz="1000" kern="1200" dirty="0" err="1" smtClean="0">
                <a:solidFill>
                  <a:schemeClr val="tx1"/>
                </a:solidFill>
                <a:effectLst/>
                <a:latin typeface="Arial" panose="020B0604020202020204" pitchFamily="34" charset="0"/>
                <a:ea typeface="+mn-ea"/>
                <a:cs typeface="Arial" panose="020B0604020202020204" pitchFamily="34" charset="0"/>
              </a:rPr>
              <a:t>AttractionsList</a:t>
            </a:r>
            <a:r>
              <a:rPr lang="es-AR" sz="1000" kern="1200" dirty="0" smtClean="0">
                <a:solidFill>
                  <a:schemeClr val="tx1"/>
                </a:solidFill>
                <a:effectLst/>
                <a:latin typeface="Arial" panose="020B0604020202020204" pitchFamily="34" charset="0"/>
                <a:ea typeface="+mn-ea"/>
                <a:cs typeface="Arial" panose="020B0604020202020204" pitchFamily="34" charset="0"/>
              </a:rPr>
              <a:t>, con el nombre </a:t>
            </a:r>
            <a:r>
              <a:rPr lang="es-AR" sz="1000" kern="1200" dirty="0" err="1" smtClean="0">
                <a:solidFill>
                  <a:schemeClr val="tx1"/>
                </a:solidFill>
                <a:effectLst/>
                <a:latin typeface="Arial" panose="020B0604020202020204" pitchFamily="34" charset="0"/>
                <a:ea typeface="+mn-ea"/>
                <a:cs typeface="Arial" panose="020B0604020202020204" pitchFamily="34" charset="0"/>
              </a:rPr>
              <a:t>AttractionsReport</a:t>
            </a:r>
            <a:r>
              <a:rPr lang="es-AR" sz="1000" kern="1200" dirty="0" smtClean="0">
                <a:solidFill>
                  <a:schemeClr val="tx1"/>
                </a:solidFill>
                <a:effectLst/>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000" kern="1200" dirty="0" smtClean="0">
                <a:solidFill>
                  <a:schemeClr val="tx1"/>
                </a:solidFill>
                <a:effectLst/>
                <a:latin typeface="Arial" panose="020B0604020202020204" pitchFamily="34" charset="0"/>
                <a:ea typeface="+mn-ea"/>
                <a:cs typeface="Arial" panose="020B0604020202020204" pitchFamily="34" charset="0"/>
              </a:rPr>
              <a:t>Recordemos que el procedimiento en el que se basa utilizaba una variable como parámetro: &amp;</a:t>
            </a:r>
            <a:r>
              <a:rPr lang="es-AR" sz="1000" kern="1200" dirty="0" err="1" smtClean="0">
                <a:solidFill>
                  <a:schemeClr val="tx1"/>
                </a:solidFill>
                <a:effectLst/>
                <a:latin typeface="Arial" panose="020B0604020202020204" pitchFamily="34" charset="0"/>
                <a:ea typeface="+mn-ea"/>
                <a:cs typeface="Arial" panose="020B0604020202020204" pitchFamily="34" charset="0"/>
              </a:rPr>
              <a:t>CountryId</a:t>
            </a:r>
            <a:r>
              <a:rPr lang="es-AR" sz="1000" kern="1200" dirty="0" smtClean="0">
                <a:solidFill>
                  <a:schemeClr val="tx1"/>
                </a:solidFill>
                <a:effectLst/>
                <a:latin typeface="Arial" panose="020B0604020202020204" pitchFamily="34" charset="0"/>
                <a:ea typeface="+mn-ea"/>
                <a:cs typeface="Arial" panose="020B0604020202020204" pitchFamily="34" charset="0"/>
              </a:rPr>
              <a:t>. Y la utilizaba para filtrar las atracciones de la tabla </a:t>
            </a:r>
            <a:r>
              <a:rPr lang="es-AR" sz="1000" kern="1200" dirty="0" err="1" smtClean="0">
                <a:solidFill>
                  <a:schemeClr val="tx1"/>
                </a:solidFill>
                <a:effectLst/>
                <a:latin typeface="Arial" panose="020B0604020202020204" pitchFamily="34" charset="0"/>
                <a:ea typeface="+mn-ea"/>
                <a:cs typeface="Arial" panose="020B0604020202020204" pitchFamily="34" charset="0"/>
              </a:rPr>
              <a:t>Attraction</a:t>
            </a:r>
            <a:r>
              <a:rPr lang="es-AR" sz="1000" kern="1200" dirty="0" smtClean="0">
                <a:solidFill>
                  <a:schemeClr val="tx1"/>
                </a:solidFill>
                <a:effectLst/>
                <a:latin typeface="Arial" panose="020B0604020202020204" pitchFamily="34" charset="0"/>
                <a:ea typeface="+mn-ea"/>
                <a:cs typeface="Arial" panose="020B0604020202020204" pitchFamily="34" charset="0"/>
              </a:rPr>
              <a:t> por país.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Vemos que se está implementando un filtro por igualdad: listará únicamente aquellas atracciones cuyo </a:t>
            </a:r>
            <a:r>
              <a:rPr lang="es-AR" sz="1000" kern="1200" dirty="0" err="1" smtClean="0">
                <a:solidFill>
                  <a:schemeClr val="tx1"/>
                </a:solidFill>
                <a:effectLst/>
                <a:latin typeface="Arial" panose="020B0604020202020204" pitchFamily="34" charset="0"/>
                <a:ea typeface="+mn-ea"/>
                <a:cs typeface="Arial" panose="020B0604020202020204" pitchFamily="34" charset="0"/>
              </a:rPr>
              <a:t>CountryId</a:t>
            </a:r>
            <a:r>
              <a:rPr lang="es-AR" sz="1000" kern="1200" dirty="0" smtClean="0">
                <a:solidFill>
                  <a:schemeClr val="tx1"/>
                </a:solidFill>
                <a:effectLst/>
                <a:latin typeface="Arial" panose="020B0604020202020204" pitchFamily="34" charset="0"/>
                <a:ea typeface="+mn-ea"/>
                <a:cs typeface="Arial" panose="020B0604020202020204" pitchFamily="34" charset="0"/>
              </a:rPr>
              <a:t> corresponda al valor de la variable &amp;</a:t>
            </a:r>
            <a:r>
              <a:rPr lang="es-AR" sz="1000" kern="1200" dirty="0" err="1" smtClean="0">
                <a:solidFill>
                  <a:schemeClr val="tx1"/>
                </a:solidFill>
                <a:effectLst/>
                <a:latin typeface="Arial" panose="020B0604020202020204" pitchFamily="34" charset="0"/>
                <a:ea typeface="+mn-ea"/>
                <a:cs typeface="Arial" panose="020B0604020202020204" pitchFamily="34" charset="0"/>
              </a:rPr>
              <a:t>CountryId</a:t>
            </a:r>
            <a:r>
              <a:rPr lang="es-AR" sz="1000" kern="1200" dirty="0" smtClean="0">
                <a:solidFill>
                  <a:schemeClr val="tx1"/>
                </a:solidFill>
                <a:effectLst/>
                <a:latin typeface="Arial" panose="020B0604020202020204" pitchFamily="34" charset="0"/>
                <a:ea typeface="+mn-ea"/>
                <a:cs typeface="Arial" panose="020B0604020202020204" pitchFamily="34" charset="0"/>
              </a:rPr>
              <a:t> recibida por parámetro.</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000" kern="1200" dirty="0" smtClean="0">
                <a:solidFill>
                  <a:schemeClr val="tx1"/>
                </a:solidFill>
                <a:effectLst/>
                <a:latin typeface="Arial" panose="020B0604020202020204" pitchFamily="34" charset="0"/>
                <a:ea typeface="+mn-ea"/>
                <a:cs typeface="Arial" panose="020B0604020202020204" pitchFamily="34" charset="0"/>
              </a:rPr>
              <a:t>Podríamos haber implementado exactamente lo mismo sin necesidad de establecer ese filtro en forma explícita. ¿Cómo? Recibiendo directamente en el atributo </a:t>
            </a:r>
            <a:r>
              <a:rPr lang="es-AR" sz="1000" kern="1200" dirty="0" err="1" smtClean="0">
                <a:solidFill>
                  <a:schemeClr val="tx1"/>
                </a:solidFill>
                <a:effectLst/>
                <a:latin typeface="Arial" panose="020B0604020202020204" pitchFamily="34" charset="0"/>
                <a:ea typeface="+mn-ea"/>
                <a:cs typeface="Arial" panose="020B0604020202020204" pitchFamily="34" charset="0"/>
              </a:rPr>
              <a:t>CountryId</a:t>
            </a:r>
            <a:r>
              <a:rPr lang="es-AR" sz="1000" kern="1200" dirty="0" smtClean="0">
                <a:solidFill>
                  <a:schemeClr val="tx1"/>
                </a:solidFill>
                <a:effectLst/>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000" kern="1200" dirty="0" smtClean="0">
                <a:solidFill>
                  <a:schemeClr val="tx1"/>
                </a:solidFill>
                <a:effectLst/>
                <a:latin typeface="Arial" panose="020B0604020202020204" pitchFamily="34" charset="0"/>
                <a:ea typeface="+mn-ea"/>
                <a:cs typeface="Arial" panose="020B0604020202020204" pitchFamily="34" charset="0"/>
              </a:rPr>
              <a:t>Cuando recibimos el valor en un atributo en la regla </a:t>
            </a:r>
            <a:r>
              <a:rPr lang="es-AR" sz="1000" kern="1200" dirty="0" err="1" smtClean="0">
                <a:solidFill>
                  <a:schemeClr val="tx1"/>
                </a:solidFill>
                <a:effectLst/>
                <a:latin typeface="Arial" panose="020B0604020202020204" pitchFamily="34" charset="0"/>
                <a:ea typeface="+mn-ea"/>
                <a:cs typeface="Arial" panose="020B0604020202020204" pitchFamily="34" charset="0"/>
              </a:rPr>
              <a:t>Parm</a:t>
            </a:r>
            <a:r>
              <a:rPr lang="es-AR" sz="1000" kern="1200" dirty="0" smtClean="0">
                <a:solidFill>
                  <a:schemeClr val="tx1"/>
                </a:solidFill>
                <a:effectLst/>
                <a:latin typeface="Arial" panose="020B0604020202020204" pitchFamily="34" charset="0"/>
                <a:ea typeface="+mn-ea"/>
                <a:cs typeface="Arial" panose="020B0604020202020204" pitchFamily="34" charset="0"/>
              </a:rPr>
              <a:t>, </a:t>
            </a:r>
            <a:r>
              <a:rPr lang="es-AR" sz="1000" kern="1200" dirty="0" err="1" smtClean="0">
                <a:solidFill>
                  <a:schemeClr val="tx1"/>
                </a:solidFill>
                <a:effectLst/>
                <a:latin typeface="Arial" panose="020B0604020202020204" pitchFamily="34" charset="0"/>
                <a:ea typeface="+mn-ea"/>
                <a:cs typeface="Arial" panose="020B0604020202020204" pitchFamily="34" charset="0"/>
              </a:rPr>
              <a:t>GeneXus</a:t>
            </a:r>
            <a:r>
              <a:rPr lang="es-AR" sz="1000" kern="1200" dirty="0" smtClean="0">
                <a:solidFill>
                  <a:schemeClr val="tx1"/>
                </a:solidFill>
                <a:effectLst/>
                <a:latin typeface="Arial" panose="020B0604020202020204" pitchFamily="34" charset="0"/>
                <a:ea typeface="+mn-ea"/>
                <a:cs typeface="Arial" panose="020B0604020202020204" pitchFamily="34" charset="0"/>
              </a:rPr>
              <a:t> filtra por igualdad, es decir, solamente se va a acceder a los registros que tengan ese valor de identificador de país. </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Si pedimos ver la navegación</a:t>
            </a:r>
            <a:r>
              <a:rPr lang="es-AR" sz="1000" kern="1200" baseline="0" dirty="0" smtClean="0">
                <a:solidFill>
                  <a:schemeClr val="tx1"/>
                </a:solidFill>
                <a:effectLst/>
                <a:latin typeface="Arial" panose="020B0604020202020204" pitchFamily="34" charset="0"/>
                <a:ea typeface="+mn-ea"/>
                <a:cs typeface="Arial" panose="020B0604020202020204" pitchFamily="34" charset="0"/>
              </a:rPr>
              <a:t> de este objeto…</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endParaRPr lang="es-AR" dirty="0"/>
          </a:p>
        </p:txBody>
      </p:sp>
    </p:spTree>
    <p:extLst>
      <p:ext uri="{BB962C8B-B14F-4D97-AF65-F5344CB8AC3E}">
        <p14:creationId xmlns:p14="http://schemas.microsoft.com/office/powerpoint/2010/main" val="565924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AR" sz="1000" kern="1200" dirty="0" smtClean="0">
                <a:solidFill>
                  <a:schemeClr val="tx1"/>
                </a:solidFill>
                <a:effectLst/>
                <a:latin typeface="Arial" panose="020B0604020202020204" pitchFamily="34" charset="0"/>
                <a:ea typeface="+mn-ea"/>
                <a:cs typeface="Arial" panose="020B0604020202020204" pitchFamily="34" charset="0"/>
              </a:rPr>
              <a:t>vemos que se está realizando el filtro aunque no esté escrito el </a:t>
            </a:r>
            <a:r>
              <a:rPr lang="es-AR" sz="1000" kern="1200" dirty="0" err="1" smtClean="0">
                <a:solidFill>
                  <a:schemeClr val="tx1"/>
                </a:solidFill>
                <a:effectLst/>
                <a:latin typeface="Arial" panose="020B0604020202020204" pitchFamily="34" charset="0"/>
                <a:ea typeface="+mn-ea"/>
                <a:cs typeface="Arial" panose="020B0604020202020204" pitchFamily="34" charset="0"/>
              </a:rPr>
              <a:t>Where</a:t>
            </a:r>
            <a:r>
              <a:rPr lang="es-AR" sz="1000" kern="1200" dirty="0" smtClean="0">
                <a:solidFill>
                  <a:schemeClr val="tx1"/>
                </a:solidFill>
                <a:effectLst/>
                <a:latin typeface="Arial" panose="020B0604020202020204" pitchFamily="34" charset="0"/>
                <a:ea typeface="+mn-ea"/>
                <a:cs typeface="Arial" panose="020B0604020202020204" pitchFamily="34" charset="0"/>
              </a:rPr>
              <a:t>. </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Como hecho interesante y al margen, obsérvese que como el </a:t>
            </a:r>
            <a:r>
              <a:rPr lang="es-AR" sz="1000" kern="1200" dirty="0" err="1" smtClean="0">
                <a:solidFill>
                  <a:schemeClr val="tx1"/>
                </a:solidFill>
                <a:effectLst/>
                <a:latin typeface="Arial" panose="020B0604020202020204" pitchFamily="34" charset="0"/>
                <a:ea typeface="+mn-ea"/>
                <a:cs typeface="Arial" panose="020B0604020202020204" pitchFamily="34" charset="0"/>
              </a:rPr>
              <a:t>for</a:t>
            </a:r>
            <a:r>
              <a:rPr lang="es-AR" sz="1000" kern="1200" dirty="0" smtClean="0">
                <a:solidFill>
                  <a:schemeClr val="tx1"/>
                </a:solidFill>
                <a:effectLst/>
                <a:latin typeface="Arial" panose="020B0604020202020204" pitchFamily="34" charset="0"/>
                <a:ea typeface="+mn-ea"/>
                <a:cs typeface="Arial" panose="020B0604020202020204" pitchFamily="34" charset="0"/>
              </a:rPr>
              <a:t> </a:t>
            </a:r>
            <a:r>
              <a:rPr lang="es-AR" sz="1000" kern="1200" dirty="0" err="1" smtClean="0">
                <a:solidFill>
                  <a:schemeClr val="tx1"/>
                </a:solidFill>
                <a:effectLst/>
                <a:latin typeface="Arial" panose="020B0604020202020204" pitchFamily="34" charset="0"/>
                <a:ea typeface="+mn-ea"/>
                <a:cs typeface="Arial" panose="020B0604020202020204" pitchFamily="34" charset="0"/>
              </a:rPr>
              <a:t>each</a:t>
            </a:r>
            <a:r>
              <a:rPr lang="es-AR" sz="1000" kern="1200" dirty="0" smtClean="0">
                <a:solidFill>
                  <a:schemeClr val="tx1"/>
                </a:solidFill>
                <a:effectLst/>
                <a:latin typeface="Arial" panose="020B0604020202020204" pitchFamily="34" charset="0"/>
                <a:ea typeface="+mn-ea"/>
                <a:cs typeface="Arial" panose="020B0604020202020204" pitchFamily="34" charset="0"/>
              </a:rPr>
              <a:t> se está recorriendo ordenado por </a:t>
            </a:r>
            <a:r>
              <a:rPr lang="es-AR" sz="1000" kern="1200" dirty="0" err="1" smtClean="0">
                <a:solidFill>
                  <a:schemeClr val="tx1"/>
                </a:solidFill>
                <a:effectLst/>
                <a:latin typeface="Arial" panose="020B0604020202020204" pitchFamily="34" charset="0"/>
                <a:ea typeface="+mn-ea"/>
                <a:cs typeface="Arial" panose="020B0604020202020204" pitchFamily="34" charset="0"/>
              </a:rPr>
              <a:t>CountryName</a:t>
            </a:r>
            <a:r>
              <a:rPr lang="es-AR" sz="1000" kern="1200" dirty="0" smtClean="0">
                <a:solidFill>
                  <a:schemeClr val="tx1"/>
                </a:solidFill>
                <a:effectLst/>
                <a:latin typeface="Arial" panose="020B0604020202020204" pitchFamily="34" charset="0"/>
                <a:ea typeface="+mn-ea"/>
                <a:cs typeface="Arial" panose="020B0604020202020204" pitchFamily="34" charset="0"/>
              </a:rPr>
              <a:t>, se tiene que recorrer toda la tabla para filtrar por los valores de </a:t>
            </a:r>
            <a:r>
              <a:rPr lang="es-AR" sz="1000" kern="1200" dirty="0" err="1" smtClean="0">
                <a:solidFill>
                  <a:schemeClr val="tx1"/>
                </a:solidFill>
                <a:effectLst/>
                <a:latin typeface="Arial" panose="020B0604020202020204" pitchFamily="34" charset="0"/>
                <a:ea typeface="+mn-ea"/>
                <a:cs typeface="Arial" panose="020B0604020202020204" pitchFamily="34" charset="0"/>
              </a:rPr>
              <a:t>CountryId</a:t>
            </a:r>
            <a:r>
              <a:rPr lang="es-AR" sz="1000" kern="1200" dirty="0" smtClean="0">
                <a:solidFill>
                  <a:schemeClr val="tx1"/>
                </a:solidFill>
                <a:effectLst/>
                <a:latin typeface="Arial" panose="020B0604020202020204" pitchFamily="34" charset="0"/>
                <a:ea typeface="+mn-ea"/>
                <a:cs typeface="Arial" panose="020B0604020202020204" pitchFamily="34" charset="0"/>
              </a:rPr>
              <a:t> que correspondan al parámetro. </a:t>
            </a:r>
            <a:endParaRPr lang="es-AR" dirty="0"/>
          </a:p>
        </p:txBody>
      </p:sp>
    </p:spTree>
    <p:extLst>
      <p:ext uri="{BB962C8B-B14F-4D97-AF65-F5344CB8AC3E}">
        <p14:creationId xmlns:p14="http://schemas.microsoft.com/office/powerpoint/2010/main" val="2461875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000" kern="1200" dirty="0" smtClean="0">
                <a:solidFill>
                  <a:schemeClr val="tx1"/>
                </a:solidFill>
                <a:effectLst/>
                <a:latin typeface="Arial" panose="020B0604020202020204" pitchFamily="34" charset="0"/>
                <a:ea typeface="+mn-ea"/>
                <a:cs typeface="Arial" panose="020B0604020202020204" pitchFamily="34" charset="0"/>
              </a:rPr>
              <a:t>En cambio, se ordenamos por el atributo por el que filtramos,</a:t>
            </a:r>
            <a:r>
              <a:rPr lang="es-AR" sz="1000" kern="1200" baseline="0" dirty="0" smtClean="0">
                <a:solidFill>
                  <a:schemeClr val="tx1"/>
                </a:solidFill>
                <a:effectLst/>
                <a:latin typeface="Arial" panose="020B0604020202020204" pitchFamily="34" charset="0"/>
                <a:ea typeface="+mn-ea"/>
                <a:cs typeface="Arial" panose="020B0604020202020204" pitchFamily="34" charset="0"/>
              </a:rPr>
              <a:t> v</a:t>
            </a:r>
            <a:r>
              <a:rPr lang="es-AR" sz="1000" kern="1200" dirty="0" smtClean="0">
                <a:solidFill>
                  <a:schemeClr val="tx1"/>
                </a:solidFill>
                <a:effectLst/>
                <a:latin typeface="Arial" panose="020B0604020202020204" pitchFamily="34" charset="0"/>
                <a:ea typeface="+mn-ea"/>
                <a:cs typeface="Arial" panose="020B0604020202020204" pitchFamily="34" charset="0"/>
              </a:rPr>
              <a:t>emos en la navegación que ya no se recorre toda la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p>
            <a:endParaRPr lang="es-AR" dirty="0"/>
          </a:p>
        </p:txBody>
      </p:sp>
    </p:spTree>
    <p:extLst>
      <p:ext uri="{BB962C8B-B14F-4D97-AF65-F5344CB8AC3E}">
        <p14:creationId xmlns:p14="http://schemas.microsoft.com/office/powerpoint/2010/main" val="2944853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AR" sz="1000" kern="1200" dirty="0" smtClean="0">
                <a:solidFill>
                  <a:schemeClr val="tx1"/>
                </a:solidFill>
                <a:effectLst/>
                <a:latin typeface="Arial" panose="020B0604020202020204" pitchFamily="34" charset="0"/>
                <a:ea typeface="+mn-ea"/>
                <a:cs typeface="Arial" panose="020B0604020202020204" pitchFamily="34" charset="0"/>
              </a:rPr>
              <a:t>Cambiemos la invocación en el web panel que llamaba a </a:t>
            </a:r>
            <a:r>
              <a:rPr lang="es-AR" sz="1000" kern="1200" dirty="0" err="1" smtClean="0">
                <a:solidFill>
                  <a:schemeClr val="tx1"/>
                </a:solidFill>
                <a:effectLst/>
                <a:latin typeface="Arial" panose="020B0604020202020204" pitchFamily="34" charset="0"/>
                <a:ea typeface="+mn-ea"/>
                <a:cs typeface="Arial" panose="020B0604020202020204" pitchFamily="34" charset="0"/>
              </a:rPr>
              <a:t>AttractionsList</a:t>
            </a:r>
            <a:r>
              <a:rPr lang="es-AR" sz="1000" kern="1200" dirty="0" smtClean="0">
                <a:solidFill>
                  <a:schemeClr val="tx1"/>
                </a:solidFill>
                <a:effectLst/>
                <a:latin typeface="Arial" panose="020B0604020202020204" pitchFamily="34" charset="0"/>
                <a:ea typeface="+mn-ea"/>
                <a:cs typeface="Arial" panose="020B0604020202020204" pitchFamily="34" charset="0"/>
              </a:rPr>
              <a:t>, por una invocación a este otro procedimiento: Con doble barra lo que sigue queda como comentario, es decir, no es interpretado por </a:t>
            </a:r>
            <a:r>
              <a:rPr lang="es-AR" sz="1000" kern="1200" dirty="0" err="1" smtClean="0">
                <a:solidFill>
                  <a:schemeClr val="tx1"/>
                </a:solidFill>
                <a:effectLst/>
                <a:latin typeface="Arial" panose="020B0604020202020204" pitchFamily="34" charset="0"/>
                <a:ea typeface="+mn-ea"/>
                <a:cs typeface="Arial" panose="020B0604020202020204" pitchFamily="34" charset="0"/>
              </a:rPr>
              <a:t>GeneXus</a:t>
            </a:r>
            <a:r>
              <a:rPr lang="es-AR" sz="1000" kern="1200" dirty="0" smtClean="0">
                <a:solidFill>
                  <a:schemeClr val="tx1"/>
                </a:solidFill>
                <a:effectLst/>
                <a:latin typeface="Arial" panose="020B0604020202020204" pitchFamily="34" charset="0"/>
                <a:ea typeface="+mn-ea"/>
                <a:cs typeface="Arial" panose="020B0604020202020204" pitchFamily="34" charset="0"/>
              </a:rPr>
              <a:t> como una instrucción. Así, comentamos la primera invocación, y escribimos la nueva: </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Ejecutemos.</a:t>
            </a:r>
          </a:p>
          <a:p>
            <a:r>
              <a:rPr lang="es-AR" sz="1000" kern="1200" dirty="0" smtClean="0">
                <a:solidFill>
                  <a:schemeClr val="tx1"/>
                </a:solidFill>
                <a:effectLst/>
                <a:latin typeface="Arial" panose="020B0604020202020204" pitchFamily="34" charset="0"/>
                <a:ea typeface="+mn-ea"/>
                <a:cs typeface="Arial" panose="020B0604020202020204" pitchFamily="34" charset="0"/>
              </a:rPr>
              <a:t>Elegimos Francia y listamos…</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000" kern="1200" dirty="0" smtClean="0">
                <a:solidFill>
                  <a:schemeClr val="tx1"/>
                </a:solidFill>
                <a:effectLst/>
                <a:latin typeface="Arial" panose="020B0604020202020204" pitchFamily="34" charset="0"/>
                <a:ea typeface="+mn-ea"/>
                <a:cs typeface="Arial" panose="020B0604020202020204" pitchFamily="34" charset="0"/>
              </a:rPr>
              <a:t>Y vemos que salen, efectivamente, las atracciones turísticas de Francia.</a:t>
            </a:r>
          </a:p>
          <a:p>
            <a:endParaRPr lang="es-AR" dirty="0" smtClean="0"/>
          </a:p>
          <a:p>
            <a:r>
              <a:rPr lang="es-AR" dirty="0" smtClean="0"/>
              <a:t>Por último,</a:t>
            </a:r>
            <a:r>
              <a:rPr lang="es-AR" baseline="0" dirty="0" smtClean="0"/>
              <a:t> subamos todo a </a:t>
            </a:r>
            <a:r>
              <a:rPr lang="es-AR" baseline="0" dirty="0" err="1" smtClean="0"/>
              <a:t>GeneXus</a:t>
            </a:r>
            <a:r>
              <a:rPr lang="es-AR" baseline="0" dirty="0" smtClean="0"/>
              <a:t> Server.</a:t>
            </a:r>
            <a:endParaRPr lang="es-AR" dirty="0"/>
          </a:p>
        </p:txBody>
      </p:sp>
    </p:spTree>
    <p:extLst>
      <p:ext uri="{BB962C8B-B14F-4D97-AF65-F5344CB8AC3E}">
        <p14:creationId xmlns:p14="http://schemas.microsoft.com/office/powerpoint/2010/main" val="3174372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AR" sz="1000" kern="1200" dirty="0" smtClean="0">
                <a:solidFill>
                  <a:schemeClr val="tx1"/>
                </a:solidFill>
                <a:effectLst/>
                <a:latin typeface="Arial" panose="020B0604020202020204" pitchFamily="34" charset="0"/>
                <a:ea typeface="+mn-ea"/>
                <a:cs typeface="Arial" panose="020B0604020202020204" pitchFamily="34" charset="0"/>
              </a:rPr>
              <a:t>Si recibiéramos más de un valor utilizando atributos para recibirlos, se accederán únicamente los registros que tengan el mismo valor de cada atributo recibido. </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000" kern="1200" dirty="0" smtClean="0">
                <a:solidFill>
                  <a:schemeClr val="tx1"/>
                </a:solidFill>
                <a:effectLst/>
                <a:latin typeface="Arial" panose="020B0604020202020204" pitchFamily="34" charset="0"/>
                <a:ea typeface="+mn-ea"/>
                <a:cs typeface="Arial" panose="020B0604020202020204" pitchFamily="34" charset="0"/>
              </a:rPr>
              <a:t>Y a estos atributos no podremos cambiarles el valor.</a:t>
            </a:r>
          </a:p>
          <a:p>
            <a:endParaRPr lang="es-AR" dirty="0" smtClean="0"/>
          </a:p>
          <a:p>
            <a:endParaRPr lang="es-AR" dirty="0"/>
          </a:p>
        </p:txBody>
      </p:sp>
    </p:spTree>
    <p:extLst>
      <p:ext uri="{BB962C8B-B14F-4D97-AF65-F5344CB8AC3E}">
        <p14:creationId xmlns:p14="http://schemas.microsoft.com/office/powerpoint/2010/main" val="3647719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498475"/>
            <a:ext cx="4929187" cy="3695700"/>
          </a:xfrm>
        </p:spPr>
      </p:sp>
      <p:sp>
        <p:nvSpPr>
          <p:cNvPr id="3" name="Notes Placeholder 2"/>
          <p:cNvSpPr>
            <a:spLocks noGrp="1"/>
          </p:cNvSpPr>
          <p:nvPr>
            <p:ph type="body" idx="1"/>
          </p:nvPr>
        </p:nvSpPr>
        <p:spPr/>
        <p:txBody>
          <a:bodyPr/>
          <a:lstStyle/>
          <a:p>
            <a:r>
              <a:rPr lang="es-AR" sz="1000" kern="1200" dirty="0" smtClean="0">
                <a:solidFill>
                  <a:schemeClr val="tx1"/>
                </a:solidFill>
                <a:effectLst/>
                <a:latin typeface="Arial" panose="020B0604020202020204" pitchFamily="34" charset="0"/>
                <a:ea typeface="+mn-ea"/>
                <a:cs typeface="Arial" panose="020B0604020202020204" pitchFamily="34" charset="0"/>
              </a:rPr>
              <a:t>Si nuestro objetivo no es recibir valores para filtrar por igualdad, entonces en lugar de utilizar atributos la solución es recibir los valores en variables… </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…a las que además podremos utilizar libremente en la programación, por ejemplo para asignarle otros valores si es necesario.</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En este sentido, también debemos decir que no sólo la última variable de la regla </a:t>
            </a:r>
            <a:r>
              <a:rPr lang="es-AR" sz="1000" kern="1200" dirty="0" err="1" smtClean="0">
                <a:solidFill>
                  <a:schemeClr val="tx1"/>
                </a:solidFill>
                <a:effectLst/>
                <a:latin typeface="Arial" panose="020B0604020202020204" pitchFamily="34" charset="0"/>
                <a:ea typeface="+mn-ea"/>
                <a:cs typeface="Arial" panose="020B0604020202020204" pitchFamily="34" charset="0"/>
              </a:rPr>
              <a:t>parm</a:t>
            </a:r>
            <a:r>
              <a:rPr lang="es-AR" sz="1000" kern="1200" dirty="0" smtClean="0">
                <a:solidFill>
                  <a:schemeClr val="tx1"/>
                </a:solidFill>
                <a:effectLst/>
                <a:latin typeface="Arial" panose="020B0604020202020204" pitchFamily="34" charset="0"/>
                <a:ea typeface="+mn-ea"/>
                <a:cs typeface="Arial" panose="020B0604020202020204" pitchFamily="34" charset="0"/>
              </a:rPr>
              <a:t> puede ser utilizada como parámetro de salida, es decir, a ser devuelto a quien lo invocó. Todas las variables pueden ser de entrada, de salida, o de entrada/salida. En el ejemplo, la &amp;variable 1, que como indicamos modifica su valor dentro del código del objeto, podría ser una variable de salida, o de entrada/salida.  </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Esto puede indicarse anteponiendo a la variable las palabras “in”,  “</a:t>
            </a:r>
            <a:r>
              <a:rPr lang="es-AR" sz="1000" kern="1200" dirty="0" err="1" smtClean="0">
                <a:solidFill>
                  <a:schemeClr val="tx1"/>
                </a:solidFill>
                <a:effectLst/>
                <a:latin typeface="Arial" panose="020B0604020202020204" pitchFamily="34" charset="0"/>
                <a:ea typeface="+mn-ea"/>
                <a:cs typeface="Arial" panose="020B0604020202020204" pitchFamily="34" charset="0"/>
              </a:rPr>
              <a:t>inout</a:t>
            </a:r>
            <a:r>
              <a:rPr lang="es-AR" sz="1000" kern="1200" dirty="0" smtClean="0">
                <a:solidFill>
                  <a:schemeClr val="tx1"/>
                </a:solidFill>
                <a:effectLst/>
                <a:latin typeface="Arial" panose="020B0604020202020204" pitchFamily="34" charset="0"/>
                <a:ea typeface="+mn-ea"/>
                <a:cs typeface="Arial" panose="020B0604020202020204" pitchFamily="34" charset="0"/>
              </a:rPr>
              <a:t>” o “</a:t>
            </a:r>
            <a:r>
              <a:rPr lang="es-AR" sz="1000" kern="1200" dirty="0" err="1" smtClean="0">
                <a:solidFill>
                  <a:schemeClr val="tx1"/>
                </a:solidFill>
                <a:effectLst/>
                <a:latin typeface="Arial" panose="020B0604020202020204" pitchFamily="34" charset="0"/>
                <a:ea typeface="+mn-ea"/>
                <a:cs typeface="Arial" panose="020B0604020202020204" pitchFamily="34" charset="0"/>
              </a:rPr>
              <a:t>out</a:t>
            </a:r>
            <a:r>
              <a:rPr lang="es-AR" sz="1000" kern="1200" dirty="0" smtClean="0">
                <a:solidFill>
                  <a:schemeClr val="tx1"/>
                </a:solidFill>
                <a:effectLst/>
                <a:latin typeface="Arial" panose="020B0604020202020204" pitchFamily="34" charset="0"/>
                <a:ea typeface="+mn-ea"/>
                <a:cs typeface="Arial" panose="020B0604020202020204" pitchFamily="34" charset="0"/>
              </a:rPr>
              <a:t>” como vemos aquí.</a:t>
            </a:r>
          </a:p>
          <a:p>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AR" sz="1000" kern="1200" dirty="0" smtClean="0">
                <a:solidFill>
                  <a:schemeClr val="tx1"/>
                </a:solidFill>
                <a:effectLst/>
                <a:latin typeface="Arial" panose="020B0604020202020204" pitchFamily="34" charset="0"/>
                <a:ea typeface="+mn-ea"/>
                <a:cs typeface="Arial" panose="020B0604020202020204" pitchFamily="34" charset="0"/>
              </a:rPr>
              <a:t>La comunicación entre objetos es vital para cualquier aplicación </a:t>
            </a:r>
            <a:r>
              <a:rPr lang="es-AR" sz="1000" kern="1200" dirty="0" err="1" smtClean="0">
                <a:solidFill>
                  <a:schemeClr val="tx1"/>
                </a:solidFill>
                <a:effectLst/>
                <a:latin typeface="Arial" panose="020B0604020202020204" pitchFamily="34" charset="0"/>
                <a:ea typeface="+mn-ea"/>
                <a:cs typeface="Arial" panose="020B0604020202020204" pitchFamily="34" charset="0"/>
              </a:rPr>
              <a:t>GeneXus</a:t>
            </a:r>
            <a:r>
              <a:rPr lang="es-AR" sz="1000" kern="1200" dirty="0" smtClean="0">
                <a:solidFill>
                  <a:schemeClr val="tx1"/>
                </a:solidFill>
                <a:effectLst/>
                <a:latin typeface="Arial" panose="020B0604020202020204" pitchFamily="34" charset="0"/>
                <a:ea typeface="+mn-ea"/>
                <a:cs typeface="Arial" panose="020B0604020202020204" pitchFamily="34" charset="0"/>
              </a:rPr>
              <a:t>, ya que es el mecanismo para que un objeto inicie la ejecución de otro y pueda enviar o recibir información del mismo.</a:t>
            </a:r>
            <a:endParaRPr lang="es-AR" dirty="0"/>
          </a:p>
        </p:txBody>
      </p:sp>
    </p:spTree>
    <p:extLst>
      <p:ext uri="{BB962C8B-B14F-4D97-AF65-F5344CB8AC3E}">
        <p14:creationId xmlns:p14="http://schemas.microsoft.com/office/powerpoint/2010/main" val="61015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Lo ideal sería que pudiéramos “recibir” de alguna manera en este objeto ese valor por el que queremos filtrar. Dicho de otro modo, que otro objeto </a:t>
            </a:r>
            <a:r>
              <a:rPr lang="es-UY" sz="1000" kern="1200" dirty="0" err="1" smtClean="0">
                <a:solidFill>
                  <a:schemeClr val="tx1"/>
                </a:solidFill>
                <a:effectLst/>
                <a:latin typeface="Arial" panose="020B0604020202020204" pitchFamily="34" charset="0"/>
                <a:ea typeface="+mn-ea"/>
                <a:cs typeface="Arial" panose="020B0604020202020204" pitchFamily="34" charset="0"/>
              </a:rPr>
              <a:t>GeneXus</a:t>
            </a:r>
            <a:r>
              <a:rPr lang="es-UY" sz="1000" kern="1200" dirty="0" smtClean="0">
                <a:solidFill>
                  <a:schemeClr val="tx1"/>
                </a:solidFill>
                <a:effectLst/>
                <a:latin typeface="Arial" panose="020B0604020202020204" pitchFamily="34" charset="0"/>
                <a:ea typeface="+mn-ea"/>
                <a:cs typeface="Arial" panose="020B0604020202020204" pitchFamily="34" charset="0"/>
              </a:rPr>
              <a:t> pueda permitir al usuario elegir ese valor,</a:t>
            </a:r>
            <a:r>
              <a:rPr lang="es-UY" sz="1000" kern="1200" baseline="0" dirty="0" smtClean="0">
                <a:solidFill>
                  <a:schemeClr val="tx1"/>
                </a:solidFill>
                <a:effectLst/>
                <a:latin typeface="Arial" panose="020B0604020202020204" pitchFamily="34" charset="0"/>
                <a:ea typeface="+mn-ea"/>
                <a:cs typeface="Arial" panose="020B0604020202020204" pitchFamily="34" charset="0"/>
              </a:rPr>
              <a:t> </a:t>
            </a:r>
            <a:r>
              <a:rPr lang="es-UY" sz="1000" kern="1200" dirty="0" smtClean="0">
                <a:solidFill>
                  <a:schemeClr val="tx1"/>
                </a:solidFill>
                <a:effectLst/>
                <a:latin typeface="Arial" panose="020B0604020202020204" pitchFamily="34" charset="0"/>
                <a:ea typeface="+mn-ea"/>
                <a:cs typeface="Arial" panose="020B0604020202020204" pitchFamily="34" charset="0"/>
              </a:rPr>
              <a:t>… y luego lo envíe a este objeto procedimiento para que liste las atracciones en base a ese país recibido.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Veremos a continuación, mediante este ejemplo, cómo implementar la comunicación entre objetos </a:t>
            </a:r>
            <a:r>
              <a:rPr lang="es-UY" sz="1000" kern="1200" dirty="0" err="1" smtClean="0">
                <a:solidFill>
                  <a:schemeClr val="tx1"/>
                </a:solidFill>
                <a:effectLst/>
                <a:latin typeface="Arial" panose="020B0604020202020204" pitchFamily="34" charset="0"/>
                <a:ea typeface="+mn-ea"/>
                <a:cs typeface="Arial" panose="020B0604020202020204" pitchFamily="34" charset="0"/>
              </a:rPr>
              <a:t>GeneXus</a:t>
            </a:r>
            <a:r>
              <a:rPr lang="es-UY" sz="1000" kern="1200" dirty="0" smtClean="0">
                <a:solidFill>
                  <a:schemeClr val="tx1"/>
                </a:solidFill>
                <a:effectLst/>
                <a:latin typeface="Arial" panose="020B0604020202020204" pitchFamily="34" charset="0"/>
                <a:ea typeface="+mn-ea"/>
                <a:cs typeface="Arial" panose="020B0604020202020204" pitchFamily="34" charset="0"/>
              </a:rPr>
              <a:t>.</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endParaRPr lang="es-AR" dirty="0"/>
          </a:p>
        </p:txBody>
      </p:sp>
      <p:sp>
        <p:nvSpPr>
          <p:cNvPr id="5" name="Slide Image Placeholder 4"/>
          <p:cNvSpPr>
            <a:spLocks noGrp="1" noRot="1" noChangeAspect="1"/>
          </p:cNvSpPr>
          <p:nvPr>
            <p:ph type="sldImg"/>
          </p:nvPr>
        </p:nvSpPr>
        <p:spPr>
          <a:xfrm>
            <a:off x="1204913" y="498475"/>
            <a:ext cx="4929187" cy="3695700"/>
          </a:xfrm>
        </p:spPr>
      </p:sp>
    </p:spTree>
    <p:extLst>
      <p:ext uri="{BB962C8B-B14F-4D97-AF65-F5344CB8AC3E}">
        <p14:creationId xmlns:p14="http://schemas.microsoft.com/office/powerpoint/2010/main" val="1099975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204913" y="498475"/>
            <a:ext cx="4929187" cy="3695700"/>
          </a:xfrm>
        </p:spPr>
      </p:sp>
      <p:sp>
        <p:nvSpPr>
          <p:cNvPr id="5" name="Notes Placeholder 4"/>
          <p:cNvSpPr>
            <a:spLocks noGrp="1"/>
          </p:cNvSpPr>
          <p:nvPr>
            <p:ph type="body" idx="1"/>
          </p:nvPr>
        </p:nvSpPr>
        <p:spPr/>
        <p:txBody>
          <a:bodyPr/>
          <a:lstStyle/>
          <a:p>
            <a:endParaRPr lang="es-AR"/>
          </a:p>
        </p:txBody>
      </p:sp>
    </p:spTree>
    <p:extLst>
      <p:ext uri="{BB962C8B-B14F-4D97-AF65-F5344CB8AC3E}">
        <p14:creationId xmlns:p14="http://schemas.microsoft.com/office/powerpoint/2010/main" val="300528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z="1000" kern="1200" dirty="0" smtClean="0">
                <a:effectLst/>
                <a:latin typeface="Arial" panose="020B0604020202020204" pitchFamily="34" charset="0"/>
                <a:ea typeface="+mn-ea"/>
                <a:cs typeface="Arial" panose="020B0604020202020204" pitchFamily="34" charset="0"/>
              </a:rPr>
              <a:t>Para empezar, debemos crear un objeto que sea capaz de ofrecernos una pantalla para pedir valores al usuario y hacer algo con esos valores. El objeto que permite esto es el </a:t>
            </a:r>
            <a:r>
              <a:rPr lang="es-UY" sz="1000" b="1" kern="1200" dirty="0" smtClean="0">
                <a:effectLst/>
                <a:latin typeface="Arial" panose="020B0604020202020204" pitchFamily="34" charset="0"/>
                <a:ea typeface="+mn-ea"/>
                <a:cs typeface="Arial" panose="020B0604020202020204" pitchFamily="34" charset="0"/>
              </a:rPr>
              <a:t>web panel</a:t>
            </a:r>
            <a:r>
              <a:rPr lang="es-UY" sz="1000" kern="1200" dirty="0" smtClean="0">
                <a:effectLst/>
                <a:latin typeface="Arial" panose="020B0604020202020204" pitchFamily="34" charset="0"/>
                <a:ea typeface="+mn-ea"/>
                <a:cs typeface="Arial" panose="020B0604020202020204" pitchFamily="34" charset="0"/>
              </a:rPr>
              <a:t>, que estudiaremos en detalle más adelante. Por ahora digamos que se trata de un panel visual muy flexible que permite pedir datos al usuario, mostrar información de la base de datos o de otras fuentes, entre otras cosas. Por ejemplo, el </a:t>
            </a:r>
            <a:r>
              <a:rPr lang="es-UY" sz="1000" kern="1200" dirty="0" err="1" smtClean="0">
                <a:effectLst/>
                <a:latin typeface="Arial" panose="020B0604020202020204" pitchFamily="34" charset="0"/>
                <a:ea typeface="+mn-ea"/>
                <a:cs typeface="Arial" panose="020B0604020202020204" pitchFamily="34" charset="0"/>
              </a:rPr>
              <a:t>Work</a:t>
            </a:r>
            <a:r>
              <a:rPr lang="es-UY" sz="1000" kern="1200" dirty="0" smtClean="0">
                <a:effectLst/>
                <a:latin typeface="Arial" panose="020B0604020202020204" pitchFamily="34" charset="0"/>
                <a:ea typeface="+mn-ea"/>
                <a:cs typeface="Arial" panose="020B0604020202020204" pitchFamily="34" charset="0"/>
              </a:rPr>
              <a:t> </a:t>
            </a:r>
            <a:r>
              <a:rPr lang="es-UY" sz="1000" kern="1200" dirty="0" err="1" smtClean="0">
                <a:effectLst/>
                <a:latin typeface="Arial" panose="020B0604020202020204" pitchFamily="34" charset="0"/>
                <a:ea typeface="+mn-ea"/>
                <a:cs typeface="Arial" panose="020B0604020202020204" pitchFamily="34" charset="0"/>
              </a:rPr>
              <a:t>With</a:t>
            </a:r>
            <a:r>
              <a:rPr lang="es-UY" sz="1000" kern="1200" dirty="0" smtClean="0">
                <a:effectLst/>
                <a:latin typeface="Arial" panose="020B0604020202020204" pitchFamily="34" charset="0"/>
                <a:ea typeface="+mn-ea"/>
                <a:cs typeface="Arial" panose="020B0604020202020204" pitchFamily="34" charset="0"/>
              </a:rPr>
              <a:t> de atracciones fue implementado automáticamente por </a:t>
            </a:r>
            <a:r>
              <a:rPr lang="es-UY" sz="1000" kern="1200" dirty="0" err="1" smtClean="0">
                <a:effectLst/>
                <a:latin typeface="Arial" panose="020B0604020202020204" pitchFamily="34" charset="0"/>
                <a:ea typeface="+mn-ea"/>
                <a:cs typeface="Arial" panose="020B0604020202020204" pitchFamily="34" charset="0"/>
              </a:rPr>
              <a:t>GeneXus</a:t>
            </a:r>
            <a:r>
              <a:rPr lang="es-UY" sz="1000" kern="1200" dirty="0" smtClean="0">
                <a:effectLst/>
                <a:latin typeface="Arial" panose="020B0604020202020204" pitchFamily="34" charset="0"/>
                <a:ea typeface="+mn-ea"/>
                <a:cs typeface="Arial" panose="020B0604020202020204" pitchFamily="34" charset="0"/>
              </a:rPr>
              <a:t> como un Web Panel.</a:t>
            </a:r>
          </a:p>
          <a:p>
            <a:endParaRPr lang="es-UY" sz="1000" kern="120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effectLst/>
                <a:latin typeface="Arial" panose="020B0604020202020204" pitchFamily="34" charset="0"/>
                <a:ea typeface="+mn-ea"/>
                <a:cs typeface="Arial" panose="020B0604020202020204" pitchFamily="34" charset="0"/>
              </a:rPr>
              <a:t>Entonces, vamos a crear un objeto de este tipo. Lo llamaremos </a:t>
            </a:r>
            <a:r>
              <a:rPr lang="es-UY" sz="1000" kern="1200" dirty="0" err="1" smtClean="0">
                <a:effectLst/>
                <a:latin typeface="Arial" panose="020B0604020202020204" pitchFamily="34" charset="0"/>
                <a:ea typeface="+mn-ea"/>
                <a:cs typeface="Arial" panose="020B0604020202020204" pitchFamily="34" charset="0"/>
              </a:rPr>
              <a:t>EnterAttractionsFilter</a:t>
            </a:r>
            <a:r>
              <a:rPr lang="es-UY" sz="1000" kern="1200" dirty="0" smtClean="0">
                <a:effectLst/>
                <a:latin typeface="Arial" panose="020B0604020202020204" pitchFamily="34" charset="0"/>
                <a:ea typeface="+mn-ea"/>
                <a:cs typeface="Arial" panose="020B0604020202020204" pitchFamily="34" charset="0"/>
              </a:rPr>
              <a:t>.</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dirty="0" smtClean="0">
                <a:effectLst/>
                <a:latin typeface="Arial" panose="020B0604020202020204" pitchFamily="34" charset="0"/>
                <a:ea typeface="+mn-ea"/>
                <a:cs typeface="Arial" panose="020B0604020202020204" pitchFamily="34" charset="0"/>
              </a:rPr>
              <a:t>Veamos que se crea un </a:t>
            </a:r>
            <a:r>
              <a:rPr lang="es-UY" sz="1000" kern="1200" dirty="0" err="1" smtClean="0">
                <a:effectLst/>
                <a:latin typeface="Arial" panose="020B0604020202020204" pitchFamily="34" charset="0"/>
                <a:ea typeface="+mn-ea"/>
                <a:cs typeface="Arial" panose="020B0604020202020204" pitchFamily="34" charset="0"/>
              </a:rPr>
              <a:t>Form</a:t>
            </a:r>
            <a:r>
              <a:rPr lang="es-UY" sz="1000" kern="1200" dirty="0" smtClean="0">
                <a:effectLst/>
                <a:latin typeface="Arial" panose="020B0604020202020204" pitchFamily="34" charset="0"/>
                <a:ea typeface="+mn-ea"/>
                <a:cs typeface="Arial" panose="020B0604020202020204" pitchFamily="34" charset="0"/>
              </a:rPr>
              <a:t> Web, que será la pantalla del objeto. Contiene </a:t>
            </a:r>
            <a:r>
              <a:rPr lang="es-AR" sz="1000" kern="1200" dirty="0" smtClean="0">
                <a:effectLst/>
                <a:latin typeface="Arial" panose="020B0604020202020204" pitchFamily="34" charset="0"/>
                <a:ea typeface="+mn-ea"/>
                <a:cs typeface="Arial" panose="020B0604020202020204" pitchFamily="34" charset="0"/>
              </a:rPr>
              <a:t>únicamente una tabla.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000" kern="120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effectLst/>
                <a:latin typeface="Arial" panose="020B0604020202020204" pitchFamily="34" charset="0"/>
                <a:ea typeface="+mn-ea"/>
                <a:cs typeface="Arial" panose="020B0604020202020204" pitchFamily="34" charset="0"/>
              </a:rPr>
              <a:t>Le agregamos una variable, </a:t>
            </a:r>
            <a:r>
              <a:rPr lang="es-UY" sz="1000" kern="1200" dirty="0" err="1" smtClean="0">
                <a:effectLst/>
                <a:latin typeface="Arial" panose="020B0604020202020204" pitchFamily="34" charset="0"/>
                <a:ea typeface="+mn-ea"/>
                <a:cs typeface="Arial" panose="020B0604020202020204" pitchFamily="34" charset="0"/>
              </a:rPr>
              <a:t>CountryId</a:t>
            </a:r>
            <a:r>
              <a:rPr lang="es-UY" sz="1000" kern="1200" dirty="0" smtClean="0">
                <a:effectLst/>
                <a:latin typeface="Arial" panose="020B0604020202020204" pitchFamily="34" charset="0"/>
                <a:ea typeface="+mn-ea"/>
                <a:cs typeface="Arial" panose="020B0604020202020204" pitchFamily="34" charset="0"/>
              </a:rPr>
              <a:t>… la que por nombrar igual que al atributo queda basada en él, y, por lo tanto, asume su mismo tipo de datos. De este modo si le cambiamos el tipo de datos al atributo, por ejemplo, por numérico de 10 en vez de 4, la variable automáticamente cambiará tomando ese nuevo valor. </a:t>
            </a: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effectLst/>
                <a:latin typeface="Arial" panose="020B0604020202020204" pitchFamily="34" charset="0"/>
                <a:ea typeface="+mn-ea"/>
                <a:cs typeface="Arial" panose="020B0604020202020204" pitchFamily="34" charset="0"/>
              </a:rPr>
              <a:t>Ahora editamos las propiedades de la variable y veamos que su propiedad </a:t>
            </a:r>
            <a:r>
              <a:rPr lang="es-UY" sz="1000" b="1" kern="1200" dirty="0" smtClean="0">
                <a:effectLst/>
                <a:latin typeface="Arial" panose="020B0604020202020204" pitchFamily="34" charset="0"/>
                <a:ea typeface="+mn-ea"/>
                <a:cs typeface="Arial" panose="020B0604020202020204" pitchFamily="34" charset="0"/>
              </a:rPr>
              <a:t>Control </a:t>
            </a:r>
            <a:r>
              <a:rPr lang="es-UY" sz="1000" b="1" kern="1200" dirty="0" err="1" smtClean="0">
                <a:effectLst/>
                <a:latin typeface="Arial" panose="020B0604020202020204" pitchFamily="34" charset="0"/>
                <a:ea typeface="+mn-ea"/>
                <a:cs typeface="Arial" panose="020B0604020202020204" pitchFamily="34" charset="0"/>
              </a:rPr>
              <a:t>Type</a:t>
            </a:r>
            <a:r>
              <a:rPr lang="es-UY" sz="1000" kern="1200" dirty="0" smtClean="0">
                <a:effectLst/>
                <a:latin typeface="Arial" panose="020B0604020202020204" pitchFamily="34" charset="0"/>
                <a:ea typeface="+mn-ea"/>
                <a:cs typeface="Arial" panose="020B0604020202020204" pitchFamily="34" charset="0"/>
              </a:rPr>
              <a:t> asume el valor </a:t>
            </a:r>
            <a:r>
              <a:rPr lang="es-UY" sz="1000" b="1" kern="1200" dirty="0" smtClean="0">
                <a:effectLst/>
                <a:latin typeface="Arial" panose="020B0604020202020204" pitchFamily="34" charset="0"/>
                <a:ea typeface="+mn-ea"/>
                <a:cs typeface="Arial" panose="020B0604020202020204" pitchFamily="34" charset="0"/>
              </a:rPr>
              <a:t>Edit</a:t>
            </a:r>
            <a:r>
              <a:rPr lang="es-UY" sz="1000" kern="1200" dirty="0" smtClean="0">
                <a:effectLst/>
                <a:latin typeface="Arial" panose="020B0604020202020204" pitchFamily="34" charset="0"/>
                <a:ea typeface="+mn-ea"/>
                <a:cs typeface="Arial" panose="020B0604020202020204" pitchFamily="34" charset="0"/>
              </a:rPr>
              <a:t>. Esto significa que cuando se ejecute el web panel este campo esperará que el usuario digite un valor numérico, pero no brindará ninguna ayuda para elegir qué valores existen en la base de datos y a qué países corresponden. Vamos a cambiar el tipo de control por </a:t>
            </a:r>
            <a:r>
              <a:rPr lang="es-UY" sz="1000" b="1" kern="1200" dirty="0" err="1" smtClean="0">
                <a:effectLst/>
                <a:latin typeface="Arial" panose="020B0604020202020204" pitchFamily="34" charset="0"/>
                <a:ea typeface="+mn-ea"/>
                <a:cs typeface="Arial" panose="020B0604020202020204" pitchFamily="34" charset="0"/>
              </a:rPr>
              <a:t>Dynamic</a:t>
            </a:r>
            <a:r>
              <a:rPr lang="es-UY" sz="1000" b="1" kern="1200" dirty="0" smtClean="0">
                <a:effectLst/>
                <a:latin typeface="Arial" panose="020B0604020202020204" pitchFamily="34" charset="0"/>
                <a:ea typeface="+mn-ea"/>
                <a:cs typeface="Arial" panose="020B0604020202020204" pitchFamily="34" charset="0"/>
              </a:rPr>
              <a:t> Combo Box</a:t>
            </a:r>
            <a:r>
              <a:rPr lang="es-UY" sz="1000" kern="1200" dirty="0" smtClean="0">
                <a:effectLst/>
                <a:latin typeface="Arial" panose="020B0604020202020204" pitchFamily="34" charset="0"/>
                <a:ea typeface="+mn-ea"/>
                <a:cs typeface="Arial" panose="020B0604020202020204" pitchFamily="34" charset="0"/>
              </a:rPr>
              <a:t>.</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dirty="0" smtClean="0">
                <a:effectLst/>
                <a:latin typeface="Arial" panose="020B0604020202020204" pitchFamily="34" charset="0"/>
                <a:ea typeface="+mn-ea"/>
                <a:cs typeface="Arial" panose="020B0604020202020204" pitchFamily="34" charset="0"/>
              </a:rPr>
              <a:t>De esta manera se le va a ofrecer al usuario una serie de valores extraídos de la base de datos, para que él elija el que desea. ¿Qué valores? Los del atributo </a:t>
            </a:r>
            <a:r>
              <a:rPr lang="es-UY" sz="1000" kern="1200" dirty="0" err="1" smtClean="0">
                <a:effectLst/>
                <a:latin typeface="Arial" panose="020B0604020202020204" pitchFamily="34" charset="0"/>
                <a:ea typeface="+mn-ea"/>
                <a:cs typeface="Arial" panose="020B0604020202020204" pitchFamily="34" charset="0"/>
              </a:rPr>
              <a:t>CountryId</a:t>
            </a:r>
            <a:r>
              <a:rPr lang="es-UY" sz="1000" kern="1200" dirty="0" smtClean="0">
                <a:effectLst/>
                <a:latin typeface="Arial" panose="020B0604020202020204" pitchFamily="34" charset="0"/>
                <a:ea typeface="+mn-ea"/>
                <a:cs typeface="Arial" panose="020B0604020202020204" pitchFamily="34" charset="0"/>
              </a:rPr>
              <a:t>.</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dirty="0" smtClean="0">
                <a:effectLst/>
                <a:latin typeface="Arial" panose="020B0604020202020204" pitchFamily="34" charset="0"/>
                <a:ea typeface="+mn-ea"/>
                <a:cs typeface="Arial" panose="020B0604020202020204" pitchFamily="34" charset="0"/>
              </a:rPr>
              <a:t>Es decir, se va a recorrer la tabla Country y cargar en el combo los </a:t>
            </a:r>
            <a:r>
              <a:rPr lang="es-UY" sz="1000" kern="1200" dirty="0" err="1" smtClean="0">
                <a:effectLst/>
                <a:latin typeface="Arial" panose="020B0604020202020204" pitchFamily="34" charset="0"/>
                <a:ea typeface="+mn-ea"/>
                <a:cs typeface="Arial" panose="020B0604020202020204" pitchFamily="34" charset="0"/>
              </a:rPr>
              <a:t>CountryIds</a:t>
            </a:r>
            <a:r>
              <a:rPr lang="es-UY" sz="1000" kern="1200" dirty="0" smtClean="0">
                <a:effectLst/>
                <a:latin typeface="Arial" panose="020B0604020202020204" pitchFamily="34" charset="0"/>
                <a:ea typeface="+mn-ea"/>
                <a:cs typeface="Arial" panose="020B0604020202020204" pitchFamily="34" charset="0"/>
              </a:rPr>
              <a:t> existentes. Pero como los identificadores no suelen decirnos nada, si bien la variable va a almacenar un identificador de país, lo que se le va a mostrar al usuario en la pantalla es el contenido del atributo que indiquemos en la propiedad </a:t>
            </a:r>
            <a:r>
              <a:rPr lang="es-UY" sz="1000" b="1" kern="1200" dirty="0" err="1" smtClean="0">
                <a:effectLst/>
                <a:latin typeface="Arial" panose="020B0604020202020204" pitchFamily="34" charset="0"/>
                <a:ea typeface="+mn-ea"/>
                <a:cs typeface="Arial" panose="020B0604020202020204" pitchFamily="34" charset="0"/>
              </a:rPr>
              <a:t>Item</a:t>
            </a:r>
            <a:r>
              <a:rPr lang="es-UY" sz="1000" b="1" kern="1200" dirty="0" smtClean="0">
                <a:effectLst/>
                <a:latin typeface="Arial" panose="020B0604020202020204" pitchFamily="34" charset="0"/>
                <a:ea typeface="+mn-ea"/>
                <a:cs typeface="Arial" panose="020B0604020202020204" pitchFamily="34" charset="0"/>
              </a:rPr>
              <a:t> </a:t>
            </a:r>
            <a:r>
              <a:rPr lang="es-UY" sz="1000" b="1" kern="1200" dirty="0" err="1" smtClean="0">
                <a:effectLst/>
                <a:latin typeface="Arial" panose="020B0604020202020204" pitchFamily="34" charset="0"/>
                <a:ea typeface="+mn-ea"/>
                <a:cs typeface="Arial" panose="020B0604020202020204" pitchFamily="34" charset="0"/>
              </a:rPr>
              <a:t>Descriptions</a:t>
            </a:r>
            <a:r>
              <a:rPr lang="es-UY" sz="1000" b="1" kern="1200" baseline="0" dirty="0" smtClean="0">
                <a:effectLst/>
                <a:latin typeface="Arial" panose="020B0604020202020204" pitchFamily="34" charset="0"/>
                <a:ea typeface="+mn-ea"/>
                <a:cs typeface="Arial" panose="020B0604020202020204" pitchFamily="34" charset="0"/>
              </a:rPr>
              <a:t> </a:t>
            </a:r>
            <a:r>
              <a:rPr lang="es-UY" sz="1000" kern="1200" dirty="0" smtClean="0">
                <a:effectLst/>
                <a:latin typeface="Arial" panose="020B0604020202020204" pitchFamily="34" charset="0"/>
                <a:ea typeface="+mn-ea"/>
                <a:cs typeface="Arial" panose="020B0604020202020204" pitchFamily="34" charset="0"/>
              </a:rPr>
              <a:t>de la variable. Elegimos mostrar el nombre de país,</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baseline="0" dirty="0" err="1" smtClean="0">
                <a:effectLst/>
                <a:latin typeface="Arial" panose="020B0604020202020204" pitchFamily="34" charset="0"/>
                <a:ea typeface="+mn-ea"/>
                <a:cs typeface="Arial" panose="020B0604020202020204" pitchFamily="34" charset="0"/>
              </a:rPr>
              <a:t>CountryName</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dirty="0" smtClean="0">
                <a:effectLst/>
                <a:latin typeface="Arial" panose="020B0604020202020204" pitchFamily="34" charset="0"/>
                <a:ea typeface="+mn-ea"/>
                <a:cs typeface="Arial" panose="020B0604020202020204" pitchFamily="34" charset="0"/>
              </a:rPr>
              <a:t>Vemos cómo aparece la flechita indicadora de combo.</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dirty="0" smtClean="0">
                <a:effectLst/>
                <a:latin typeface="Arial" panose="020B0604020202020204" pitchFamily="34" charset="0"/>
                <a:ea typeface="+mn-ea"/>
                <a:cs typeface="Arial" panose="020B0604020202020204" pitchFamily="34" charset="0"/>
              </a:rPr>
              <a:t>Resumiendo, esto nos ofrecerá en ejecución un combo que nos presentará la lista de países de la base de datos para elegir el que nos interesa. </a:t>
            </a:r>
            <a:endParaRPr lang="es-AR" sz="1000" kern="120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000" kern="120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000" kern="1200" dirty="0" smtClean="0">
                <a:effectLst/>
                <a:latin typeface="Arial" panose="020B0604020202020204" pitchFamily="34" charset="0"/>
                <a:ea typeface="+mn-ea"/>
                <a:cs typeface="Arial" panose="020B0604020202020204" pitchFamily="34" charset="0"/>
              </a:rPr>
              <a:t>Agregamos además un botón. Nos pide que indiquemos el nombre del evento que ese botón tendrá asociado. Lo llamamos: “</a:t>
            </a:r>
            <a:r>
              <a:rPr lang="es-AR" sz="1000" kern="1200" dirty="0" err="1" smtClean="0">
                <a:effectLst/>
                <a:latin typeface="Arial" panose="020B0604020202020204" pitchFamily="34" charset="0"/>
                <a:ea typeface="+mn-ea"/>
                <a:cs typeface="Arial" panose="020B0604020202020204" pitchFamily="34" charset="0"/>
              </a:rPr>
              <a:t>List</a:t>
            </a:r>
            <a:r>
              <a:rPr lang="es-AR" sz="1000" kern="1200" dirty="0" smtClean="0">
                <a:effectLst/>
                <a:latin typeface="Arial" panose="020B0604020202020204" pitchFamily="34" charset="0"/>
                <a:ea typeface="+mn-ea"/>
                <a:cs typeface="Arial" panose="020B0604020202020204" pitchFamily="34" charset="0"/>
              </a:rPr>
              <a:t> </a:t>
            </a:r>
            <a:r>
              <a:rPr lang="es-AR" sz="1000" kern="1200" dirty="0" err="1" smtClean="0">
                <a:effectLst/>
                <a:latin typeface="Arial" panose="020B0604020202020204" pitchFamily="34" charset="0"/>
                <a:ea typeface="+mn-ea"/>
                <a:cs typeface="Arial" panose="020B0604020202020204" pitchFamily="34" charset="0"/>
              </a:rPr>
              <a:t>Attractions</a:t>
            </a:r>
            <a:r>
              <a:rPr lang="es-AR" sz="1000" kern="1200" dirty="0" smtClean="0">
                <a:effectLst/>
                <a:latin typeface="Arial" panose="020B0604020202020204" pitchFamily="34" charset="0"/>
                <a:ea typeface="+mn-ea"/>
                <a:cs typeface="Arial" panose="020B0604020202020204" pitchFamily="34" charset="0"/>
              </a:rPr>
              <a:t> </a:t>
            </a:r>
            <a:r>
              <a:rPr lang="es-AR" sz="1000" kern="1200" dirty="0" err="1" smtClean="0">
                <a:effectLst/>
                <a:latin typeface="Arial" panose="020B0604020202020204" pitchFamily="34" charset="0"/>
                <a:ea typeface="+mn-ea"/>
                <a:cs typeface="Arial" panose="020B0604020202020204" pitchFamily="34" charset="0"/>
              </a:rPr>
              <a:t>By</a:t>
            </a:r>
            <a:r>
              <a:rPr lang="es-AR" sz="1000" kern="1200" dirty="0" smtClean="0">
                <a:effectLst/>
                <a:latin typeface="Arial" panose="020B0604020202020204" pitchFamily="34" charset="0"/>
                <a:ea typeface="+mn-ea"/>
                <a:cs typeface="Arial" panose="020B0604020202020204" pitchFamily="34" charset="0"/>
              </a:rPr>
              <a:t> Country”. Y vemos que el texto del botón asume el mismo nombre por defecto.</a:t>
            </a:r>
            <a:r>
              <a:rPr lang="es-AR" sz="1000" kern="1200" baseline="0" dirty="0" smtClean="0">
                <a:effectLst/>
                <a:latin typeface="Arial" panose="020B0604020202020204" pitchFamily="34" charset="0"/>
                <a:ea typeface="+mn-ea"/>
                <a:cs typeface="Arial" panose="020B0604020202020204" pitchFamily="34" charset="0"/>
              </a:rPr>
              <a:t> </a:t>
            </a:r>
            <a:r>
              <a:rPr lang="es-UY" sz="1000" kern="1200" dirty="0" smtClean="0">
                <a:effectLst/>
                <a:latin typeface="Arial" panose="020B0604020202020204" pitchFamily="34" charset="0"/>
                <a:ea typeface="+mn-ea"/>
                <a:cs typeface="Arial" panose="020B0604020202020204" pitchFamily="34" charset="0"/>
              </a:rPr>
              <a:t>Si nos posicionamos sobre él, presionamos botón derecho y elegimos </a:t>
            </a:r>
            <a:r>
              <a:rPr lang="es-UY" sz="1000" kern="1200" dirty="0" err="1" smtClean="0">
                <a:effectLst/>
                <a:latin typeface="Arial" panose="020B0604020202020204" pitchFamily="34" charset="0"/>
                <a:ea typeface="+mn-ea"/>
                <a:cs typeface="Arial" panose="020B0604020202020204" pitchFamily="34" charset="0"/>
              </a:rPr>
              <a:t>Go</a:t>
            </a:r>
            <a:r>
              <a:rPr lang="es-UY" sz="1000" kern="1200" dirty="0" smtClean="0">
                <a:effectLst/>
                <a:latin typeface="Arial" panose="020B0604020202020204" pitchFamily="34" charset="0"/>
                <a:ea typeface="+mn-ea"/>
                <a:cs typeface="Arial" panose="020B0604020202020204" pitchFamily="34" charset="0"/>
              </a:rPr>
              <a:t> to </a:t>
            </a:r>
            <a:r>
              <a:rPr lang="es-UY" sz="1000" kern="1200" dirty="0" err="1" smtClean="0">
                <a:effectLst/>
                <a:latin typeface="Arial" panose="020B0604020202020204" pitchFamily="34" charset="0"/>
                <a:ea typeface="+mn-ea"/>
                <a:cs typeface="Arial" panose="020B0604020202020204" pitchFamily="34" charset="0"/>
              </a:rPr>
              <a:t>Event</a:t>
            </a:r>
            <a:r>
              <a:rPr lang="es-UY" sz="1000" kern="1200" dirty="0" smtClean="0">
                <a:effectLst/>
                <a:latin typeface="Arial" panose="020B0604020202020204" pitchFamily="34" charset="0"/>
                <a:ea typeface="+mn-ea"/>
                <a:cs typeface="Arial" panose="020B0604020202020204" pitchFamily="34" charset="0"/>
              </a:rPr>
              <a:t>……vemos que se creó un evento con ese nombre, y se pasó de la solapa Web </a:t>
            </a:r>
            <a:r>
              <a:rPr lang="es-UY" sz="1000" kern="1200" dirty="0" err="1" smtClean="0">
                <a:effectLst/>
                <a:latin typeface="Arial" panose="020B0604020202020204" pitchFamily="34" charset="0"/>
                <a:ea typeface="+mn-ea"/>
                <a:cs typeface="Arial" panose="020B0604020202020204" pitchFamily="34" charset="0"/>
              </a:rPr>
              <a:t>Form</a:t>
            </a:r>
            <a:r>
              <a:rPr lang="es-UY" sz="1000" kern="1200" dirty="0" smtClean="0">
                <a:effectLst/>
                <a:latin typeface="Arial" panose="020B0604020202020204" pitchFamily="34" charset="0"/>
                <a:ea typeface="+mn-ea"/>
                <a:cs typeface="Arial" panose="020B0604020202020204" pitchFamily="34" charset="0"/>
              </a:rPr>
              <a:t> a la </a:t>
            </a:r>
            <a:r>
              <a:rPr lang="es-UY" sz="1000" kern="1200" dirty="0" err="1" smtClean="0">
                <a:effectLst/>
                <a:latin typeface="Arial" panose="020B0604020202020204" pitchFamily="34" charset="0"/>
                <a:ea typeface="+mn-ea"/>
                <a:cs typeface="Arial" panose="020B0604020202020204" pitchFamily="34" charset="0"/>
              </a:rPr>
              <a:t>Events</a:t>
            </a:r>
            <a:r>
              <a:rPr lang="es-UY" sz="1000" kern="1200" dirty="0" smtClean="0">
                <a:effectLst/>
                <a:latin typeface="Arial" panose="020B0604020202020204" pitchFamily="34" charset="0"/>
                <a:ea typeface="+mn-ea"/>
                <a:cs typeface="Arial" panose="020B0604020202020204" pitchFamily="34" charset="0"/>
              </a:rPr>
              <a:t> en forma automática, y el cursor está esperando a que ingresemos el código que se ejecutará cuando este evento se dispare. Es decir, cuando el usuario presione el botón asociado.</a:t>
            </a:r>
            <a:endParaRPr lang="es-AR" sz="1000" kern="1200" baseline="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Lo que necesitamos que se haga en ese momento es llamar al objeto procedimiento </a:t>
            </a:r>
            <a:r>
              <a:rPr lang="es-UY" sz="1000" kern="1200" dirty="0" err="1" smtClean="0">
                <a:effectLst/>
                <a:latin typeface="Arial" panose="020B0604020202020204" pitchFamily="34" charset="0"/>
                <a:ea typeface="+mn-ea"/>
                <a:cs typeface="Arial" panose="020B0604020202020204" pitchFamily="34" charset="0"/>
              </a:rPr>
              <a:t>AttractionsList</a:t>
            </a:r>
            <a:r>
              <a:rPr lang="es-UY" sz="1000" kern="1200" dirty="0" smtClean="0">
                <a:effectLst/>
                <a:latin typeface="Arial" panose="020B0604020202020204" pitchFamily="34" charset="0"/>
                <a:ea typeface="+mn-ea"/>
                <a:cs typeface="Arial" panose="020B0604020202020204" pitchFamily="34" charset="0"/>
              </a:rPr>
              <a:t> que lista las atracciones y enviarle el país que queremos que utilice para filtrarlas:</a:t>
            </a:r>
            <a:endParaRPr lang="es-AR" sz="1000" kern="1200" dirty="0" smtClean="0">
              <a:effectLst/>
              <a:latin typeface="Arial" panose="020B0604020202020204" pitchFamily="34" charset="0"/>
              <a:ea typeface="+mn-ea"/>
              <a:cs typeface="Arial" panose="020B0604020202020204" pitchFamily="34" charset="0"/>
            </a:endParaRPr>
          </a:p>
          <a:p>
            <a:endParaRPr lang="es-AR" sz="1000" kern="120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Notemos que al momento de apretar el botón y ejecutar este código, la variable &amp;</a:t>
            </a:r>
            <a:r>
              <a:rPr lang="es-UY" sz="1000" kern="1200" dirty="0" err="1" smtClean="0">
                <a:effectLst/>
                <a:latin typeface="Arial" panose="020B0604020202020204" pitchFamily="34" charset="0"/>
                <a:ea typeface="+mn-ea"/>
                <a:cs typeface="Arial" panose="020B0604020202020204" pitchFamily="34" charset="0"/>
              </a:rPr>
              <a:t>CountryId</a:t>
            </a:r>
            <a:r>
              <a:rPr lang="es-UY" sz="1000" kern="1200" dirty="0" smtClean="0">
                <a:effectLst/>
                <a:latin typeface="Arial" panose="020B0604020202020204" pitchFamily="34" charset="0"/>
                <a:ea typeface="+mn-ea"/>
                <a:cs typeface="Arial" panose="020B0604020202020204" pitchFamily="34" charset="0"/>
              </a:rPr>
              <a:t> contendrá el identificador de país del país que el usuario haya elegido en el combo box en la pantalla. Anteriormente vimos que una variable es una porción de memoria a la cual le damos un nombre y nos sirve para guardar un dato en forma temporal, y que cada objeto tiene su sección de variables, o sea que las variables que se definen en un objeto son conocidas solamente dentro de ese objeto. Así, si dos objetos tienen una variable </a:t>
            </a:r>
            <a:r>
              <a:rPr lang="es-UY" sz="1000" kern="1200" dirty="0" err="1" smtClean="0">
                <a:effectLst/>
                <a:latin typeface="Arial" panose="020B0604020202020204" pitchFamily="34" charset="0"/>
                <a:ea typeface="+mn-ea"/>
                <a:cs typeface="Arial" panose="020B0604020202020204" pitchFamily="34" charset="0"/>
              </a:rPr>
              <a:t>CountryId</a:t>
            </a:r>
            <a:r>
              <a:rPr lang="es-UY" sz="1000" kern="1200" dirty="0" smtClean="0">
                <a:effectLst/>
              </a:rPr>
              <a:t> definida, aunque se llamen igual, se tratará de dos variables distintas.</a:t>
            </a:r>
            <a:endParaRPr lang="es-UY" dirty="0" smtClean="0"/>
          </a:p>
          <a:p>
            <a:endParaRPr lang="es-UY" dirty="0" smtClean="0"/>
          </a:p>
        </p:txBody>
      </p:sp>
      <p:sp>
        <p:nvSpPr>
          <p:cNvPr id="5" name="Slide Image Placeholder 4"/>
          <p:cNvSpPr>
            <a:spLocks noGrp="1" noRot="1" noChangeAspect="1"/>
          </p:cNvSpPr>
          <p:nvPr>
            <p:ph type="sldImg"/>
          </p:nvPr>
        </p:nvSpPr>
        <p:spPr>
          <a:xfrm>
            <a:off x="1204913" y="498475"/>
            <a:ext cx="4929187" cy="3695700"/>
          </a:xfrm>
        </p:spPr>
      </p:sp>
    </p:spTree>
    <p:extLst>
      <p:ext uri="{BB962C8B-B14F-4D97-AF65-F5344CB8AC3E}">
        <p14:creationId xmlns:p14="http://schemas.microsoft.com/office/powerpoint/2010/main" val="312386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Entonces, ¿cómo hacemos para que un objeto A pueda invocar a otro objeto B en un momento dado, pasándole valores?</a:t>
            </a:r>
            <a:r>
              <a:rPr lang="es-UY" sz="1000" kern="1200" baseline="0" dirty="0" smtClean="0">
                <a:solidFill>
                  <a:schemeClr val="tx1"/>
                </a:solidFill>
                <a:effectLst/>
                <a:latin typeface="Arial" panose="020B0604020202020204" pitchFamily="34" charset="0"/>
                <a:ea typeface="+mn-ea"/>
                <a:cs typeface="Arial" panose="020B0604020202020204" pitchFamily="34" charset="0"/>
              </a:rPr>
              <a:t> Y</a:t>
            </a:r>
            <a:r>
              <a:rPr lang="es-UY" sz="1000" kern="1200" dirty="0" smtClean="0">
                <a:solidFill>
                  <a:schemeClr val="tx1"/>
                </a:solidFill>
                <a:effectLst/>
                <a:latin typeface="Arial" panose="020B0604020202020204" pitchFamily="34" charset="0"/>
                <a:ea typeface="+mn-ea"/>
                <a:cs typeface="Arial" panose="020B0604020202020204" pitchFamily="34" charset="0"/>
              </a:rPr>
              <a:t> que ese otro objeto B pueda cargar en sus variables internas los valores que se le enviaron, para poder hacer algo con esa información.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Para que un objeto pueda recibir valores (a los que llamamos </a:t>
            </a:r>
            <a:r>
              <a:rPr lang="es-UY" sz="1000" b="1" kern="1200" dirty="0" smtClean="0">
                <a:solidFill>
                  <a:schemeClr val="tx1"/>
                </a:solidFill>
                <a:effectLst/>
                <a:latin typeface="Arial" panose="020B0604020202020204" pitchFamily="34" charset="0"/>
                <a:ea typeface="+mn-ea"/>
                <a:cs typeface="Arial" panose="020B0604020202020204" pitchFamily="34" charset="0"/>
              </a:rPr>
              <a:t>parámetros</a:t>
            </a:r>
            <a:r>
              <a:rPr lang="es-UY" sz="1000" kern="1200" dirty="0" smtClean="0">
                <a:solidFill>
                  <a:schemeClr val="tx1"/>
                </a:solidFill>
                <a:effectLst/>
                <a:latin typeface="Arial" panose="020B0604020202020204" pitchFamily="34" charset="0"/>
                <a:ea typeface="+mn-ea"/>
                <a:cs typeface="Arial" panose="020B0604020202020204" pitchFamily="34" charset="0"/>
              </a:rPr>
              <a:t>), debemos ir a su sección Rules y escribir una regla </a:t>
            </a:r>
            <a:r>
              <a:rPr lang="es-UY" sz="1000" b="1" kern="1200" dirty="0" err="1" smtClean="0">
                <a:solidFill>
                  <a:schemeClr val="tx1"/>
                </a:solidFill>
                <a:effectLst/>
                <a:latin typeface="Arial" panose="020B0604020202020204" pitchFamily="34" charset="0"/>
                <a:ea typeface="+mn-ea"/>
                <a:cs typeface="Arial" panose="020B0604020202020204" pitchFamily="34" charset="0"/>
              </a:rPr>
              <a:t>Parm</a:t>
            </a:r>
            <a:r>
              <a:rPr lang="es-UY" sz="1000" kern="1200" dirty="0" smtClean="0">
                <a:solidFill>
                  <a:schemeClr val="tx1"/>
                </a:solidFill>
                <a:effectLst/>
                <a:latin typeface="Arial" panose="020B0604020202020204" pitchFamily="34" charset="0"/>
                <a:ea typeface="+mn-ea"/>
                <a:cs typeface="Arial" panose="020B0604020202020204" pitchFamily="34" charset="0"/>
              </a:rPr>
              <a:t>. Esa regla </a:t>
            </a:r>
            <a:r>
              <a:rPr lang="es-UY" sz="1000" b="1" kern="1200" dirty="0" err="1" smtClean="0">
                <a:solidFill>
                  <a:schemeClr val="tx1"/>
                </a:solidFill>
                <a:effectLst/>
                <a:latin typeface="Arial" panose="020B0604020202020204" pitchFamily="34" charset="0"/>
                <a:ea typeface="+mn-ea"/>
                <a:cs typeface="Arial" panose="020B0604020202020204" pitchFamily="34" charset="0"/>
              </a:rPr>
              <a:t>Parm</a:t>
            </a:r>
            <a:r>
              <a:rPr lang="es-UY" sz="1000" kern="1200" dirty="0" smtClean="0">
                <a:solidFill>
                  <a:schemeClr val="tx1"/>
                </a:solidFill>
                <a:effectLst/>
                <a:latin typeface="Arial" panose="020B0604020202020204" pitchFamily="34" charset="0"/>
                <a:ea typeface="+mn-ea"/>
                <a:cs typeface="Arial" panose="020B0604020202020204" pitchFamily="34" charset="0"/>
              </a:rPr>
              <a:t> declara los parámetros que el objeto puede recibir y/o devolver a quien lo llame. </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endParaRPr lang="es-UY" dirty="0"/>
          </a:p>
        </p:txBody>
      </p:sp>
      <p:sp>
        <p:nvSpPr>
          <p:cNvPr id="5" name="Slide Image Placeholder 4"/>
          <p:cNvSpPr>
            <a:spLocks noGrp="1" noRot="1" noChangeAspect="1"/>
          </p:cNvSpPr>
          <p:nvPr>
            <p:ph type="sldImg"/>
          </p:nvPr>
        </p:nvSpPr>
        <p:spPr>
          <a:xfrm>
            <a:off x="1204913" y="498475"/>
            <a:ext cx="4929187" cy="3695700"/>
          </a:xfrm>
        </p:spPr>
      </p:sp>
    </p:spTree>
    <p:extLst>
      <p:ext uri="{BB962C8B-B14F-4D97-AF65-F5344CB8AC3E}">
        <p14:creationId xmlns:p14="http://schemas.microsoft.com/office/powerpoint/2010/main" val="378399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z="1000" kern="1200" dirty="0" smtClean="0">
                <a:effectLst/>
                <a:latin typeface="Arial" panose="020B0604020202020204" pitchFamily="34" charset="0"/>
                <a:ea typeface="+mn-ea"/>
                <a:cs typeface="Arial" panose="020B0604020202020204" pitchFamily="34" charset="0"/>
              </a:rPr>
              <a:t>Como en nuestro ejemplo quien va a recibir los valores es el objeto procedimiento </a:t>
            </a:r>
            <a:r>
              <a:rPr lang="es-UY" sz="1000" kern="1200" dirty="0" err="1" smtClean="0">
                <a:effectLst/>
                <a:latin typeface="Arial" panose="020B0604020202020204" pitchFamily="34" charset="0"/>
                <a:ea typeface="+mn-ea"/>
                <a:cs typeface="Arial" panose="020B0604020202020204" pitchFamily="34" charset="0"/>
              </a:rPr>
              <a:t>AttractionsList</a:t>
            </a:r>
            <a:r>
              <a:rPr lang="es-UY" sz="1000" kern="1200" dirty="0" smtClean="0">
                <a:effectLst/>
                <a:latin typeface="Arial" panose="020B0604020202020204" pitchFamily="34" charset="0"/>
                <a:ea typeface="+mn-ea"/>
                <a:cs typeface="Arial" panose="020B0604020202020204" pitchFamily="34" charset="0"/>
              </a:rPr>
              <a:t>, abrimos el objeto y vamos a su sección de reglas. Escribimos</a:t>
            </a:r>
            <a:r>
              <a:rPr lang="es-UY" sz="1000" kern="1200" baseline="0" dirty="0" smtClean="0">
                <a:effectLst/>
                <a:latin typeface="Arial" panose="020B0604020202020204" pitchFamily="34" charset="0"/>
                <a:ea typeface="+mn-ea"/>
                <a:cs typeface="Arial" panose="020B0604020202020204" pitchFamily="34" charset="0"/>
              </a:rPr>
              <a:t> la regla </a:t>
            </a:r>
            <a:r>
              <a:rPr lang="es-UY" sz="1000" kern="1200" baseline="0" dirty="0" err="1" smtClean="0">
                <a:effectLst/>
                <a:latin typeface="Arial" panose="020B0604020202020204" pitchFamily="34" charset="0"/>
                <a:ea typeface="+mn-ea"/>
                <a:cs typeface="Arial" panose="020B0604020202020204" pitchFamily="34" charset="0"/>
              </a:rPr>
              <a:t>parm</a:t>
            </a:r>
            <a:r>
              <a:rPr lang="es-UY" sz="1000" kern="1200" baseline="0" dirty="0" smtClean="0">
                <a:effectLst/>
              </a:rPr>
              <a:t> que vemos arriba. </a:t>
            </a:r>
            <a:endParaRPr lang="es-UY" dirty="0" smtClean="0"/>
          </a:p>
          <a:p>
            <a:endParaRPr lang="es-UY" dirty="0" smtClean="0"/>
          </a:p>
          <a:p>
            <a:r>
              <a:rPr lang="es-UY" sz="1000" kern="1200" dirty="0" smtClean="0">
                <a:effectLst/>
                <a:latin typeface="Arial" panose="020B0604020202020204" pitchFamily="34" charset="0"/>
                <a:ea typeface="+mn-ea"/>
                <a:cs typeface="Arial" panose="020B0604020202020204" pitchFamily="34" charset="0"/>
              </a:rPr>
              <a:t>Con “in” estamos indicando que la variable &amp;</a:t>
            </a:r>
            <a:r>
              <a:rPr lang="es-UY" sz="1000" kern="1200" dirty="0" err="1" smtClean="0">
                <a:effectLst/>
                <a:latin typeface="Arial" panose="020B0604020202020204" pitchFamily="34" charset="0"/>
                <a:ea typeface="+mn-ea"/>
                <a:cs typeface="Arial" panose="020B0604020202020204" pitchFamily="34" charset="0"/>
              </a:rPr>
              <a:t>CountryId</a:t>
            </a:r>
            <a:r>
              <a:rPr lang="es-UY" sz="1000" kern="1200" dirty="0" smtClean="0">
                <a:effectLst/>
                <a:latin typeface="Arial" panose="020B0604020202020204" pitchFamily="34" charset="0"/>
                <a:ea typeface="+mn-ea"/>
                <a:cs typeface="Arial" panose="020B0604020202020204" pitchFamily="34" charset="0"/>
              </a:rPr>
              <a:t> será un parámetro </a:t>
            </a:r>
            <a:r>
              <a:rPr lang="es-UY" sz="1000" b="1" kern="1200" dirty="0" smtClean="0">
                <a:effectLst/>
                <a:latin typeface="Arial" panose="020B0604020202020204" pitchFamily="34" charset="0"/>
                <a:ea typeface="+mn-ea"/>
                <a:cs typeface="Arial" panose="020B0604020202020204" pitchFamily="34" charset="0"/>
              </a:rPr>
              <a:t>de entrada</a:t>
            </a:r>
            <a:r>
              <a:rPr lang="es-UY" sz="1000" kern="1200" dirty="0" smtClean="0">
                <a:effectLst/>
                <a:latin typeface="Arial" panose="020B0604020202020204" pitchFamily="34" charset="0"/>
                <a:ea typeface="+mn-ea"/>
                <a:cs typeface="Arial" panose="020B0604020202020204" pitchFamily="34" charset="0"/>
              </a:rPr>
              <a:t>. Esto significa que solamente será utilizado para recibir un valor de quien lo llame. No para devolver. Podemos omitir esta información y dejar que </a:t>
            </a:r>
            <a:r>
              <a:rPr lang="es-UY" sz="1000" kern="1200" dirty="0" err="1" smtClean="0">
                <a:effectLst/>
                <a:latin typeface="Arial" panose="020B0604020202020204" pitchFamily="34" charset="0"/>
                <a:ea typeface="+mn-ea"/>
                <a:cs typeface="Arial" panose="020B0604020202020204" pitchFamily="34" charset="0"/>
              </a:rPr>
              <a:t>GeneXus</a:t>
            </a:r>
            <a:r>
              <a:rPr lang="es-UY" sz="1000" kern="1200" dirty="0" smtClean="0">
                <a:effectLst/>
                <a:latin typeface="Arial" panose="020B0604020202020204" pitchFamily="34" charset="0"/>
                <a:ea typeface="+mn-ea"/>
                <a:cs typeface="Arial" panose="020B0604020202020204" pitchFamily="34" charset="0"/>
              </a:rPr>
              <a:t> la infiera.</a:t>
            </a:r>
          </a:p>
          <a:p>
            <a:endParaRPr lang="es-UY" dirty="0" smtClean="0"/>
          </a:p>
          <a:p>
            <a:r>
              <a:rPr lang="es-UY" sz="1000" kern="1200" dirty="0" smtClean="0">
                <a:effectLst/>
                <a:latin typeface="Arial" panose="020B0604020202020204" pitchFamily="34" charset="0"/>
                <a:ea typeface="+mn-ea"/>
                <a:cs typeface="Arial" panose="020B0604020202020204" pitchFamily="34" charset="0"/>
              </a:rPr>
              <a:t>En este objeto (</a:t>
            </a:r>
            <a:r>
              <a:rPr lang="es-UY" sz="1000" kern="1200" dirty="0" err="1" smtClean="0">
                <a:effectLst/>
                <a:latin typeface="Arial" panose="020B0604020202020204" pitchFamily="34" charset="0"/>
                <a:ea typeface="+mn-ea"/>
                <a:cs typeface="Arial" panose="020B0604020202020204" pitchFamily="34" charset="0"/>
              </a:rPr>
              <a:t>AttractionsList</a:t>
            </a:r>
            <a:r>
              <a:rPr lang="es-UY" sz="1000" kern="1200" dirty="0" smtClean="0">
                <a:effectLst/>
                <a:latin typeface="Arial" panose="020B0604020202020204" pitchFamily="34" charset="0"/>
                <a:ea typeface="+mn-ea"/>
                <a:cs typeface="Arial" panose="020B0604020202020204" pitchFamily="34" charset="0"/>
              </a:rPr>
              <a:t>) hemos definido la variable con el mismo nombre y tipo de datos que la que usamos en el web panel para que el usuario ingresara el país.</a:t>
            </a:r>
            <a:r>
              <a:rPr lang="es-UY" sz="1000" kern="1200" baseline="0" dirty="0" smtClean="0">
                <a:effectLst/>
                <a:latin typeface="Arial" panose="020B0604020202020204" pitchFamily="34" charset="0"/>
                <a:ea typeface="+mn-ea"/>
                <a:cs typeface="Arial" panose="020B0604020202020204" pitchFamily="34" charset="0"/>
              </a:rPr>
              <a:t> </a:t>
            </a:r>
            <a:r>
              <a:rPr lang="es-UY" sz="1000" kern="1200" dirty="0" smtClean="0">
                <a:effectLst/>
                <a:latin typeface="Arial" panose="020B0604020202020204" pitchFamily="34" charset="0"/>
                <a:ea typeface="+mn-ea"/>
                <a:cs typeface="Arial" panose="020B0604020202020204" pitchFamily="34" charset="0"/>
              </a:rPr>
              <a:t>Sin embargo, como dijimos, son dos variables distintas. Una válida solamente en el web panel y la otra en el procedimiento. Podríamos haberlas llamado distinto en ambos objetos, pero para que la comunicación y el pasaje de información sea correcta, el </a:t>
            </a:r>
            <a:r>
              <a:rPr lang="es-UY" sz="1000" b="1" kern="1200" dirty="0" smtClean="0">
                <a:effectLst/>
                <a:latin typeface="Arial" panose="020B0604020202020204" pitchFamily="34" charset="0"/>
                <a:ea typeface="+mn-ea"/>
                <a:cs typeface="Arial" panose="020B0604020202020204" pitchFamily="34" charset="0"/>
              </a:rPr>
              <a:t>tipo de datos</a:t>
            </a:r>
            <a:r>
              <a:rPr lang="es-UY" sz="1000" kern="1200" dirty="0" smtClean="0">
                <a:effectLst/>
              </a:rPr>
              <a:t> debe coincidir entre quien llama y quien es llamado.</a:t>
            </a:r>
            <a:endParaRPr lang="es-UY" dirty="0" smtClean="0"/>
          </a:p>
          <a:p>
            <a:endParaRPr lang="es-UY" dirty="0" smtClean="0"/>
          </a:p>
          <a:p>
            <a:r>
              <a:rPr lang="es-UY" sz="1000" kern="1200" dirty="0" smtClean="0">
                <a:effectLst/>
                <a:latin typeface="Arial" panose="020B0604020202020204" pitchFamily="34" charset="0"/>
                <a:ea typeface="+mn-ea"/>
                <a:cs typeface="Arial" panose="020B0604020202020204" pitchFamily="34" charset="0"/>
              </a:rPr>
              <a:t>Ahora, nuestro objeto procedimiento está preparado para recibir a un identificador de país, en este caso desde el </a:t>
            </a:r>
            <a:r>
              <a:rPr lang="es-UY" sz="1000" kern="1200" dirty="0" err="1" smtClean="0">
                <a:effectLst/>
                <a:latin typeface="Arial" panose="020B0604020202020204" pitchFamily="34" charset="0"/>
                <a:ea typeface="+mn-ea"/>
                <a:cs typeface="Arial" panose="020B0604020202020204" pitchFamily="34" charset="0"/>
              </a:rPr>
              <a:t>webpanel</a:t>
            </a:r>
            <a:r>
              <a:rPr lang="es-UY" sz="1000" kern="1200" dirty="0" smtClean="0">
                <a:effectLst/>
                <a:latin typeface="Arial" panose="020B0604020202020204" pitchFamily="34" charset="0"/>
                <a:ea typeface="+mn-ea"/>
                <a:cs typeface="Arial" panose="020B0604020202020204" pitchFamily="34" charset="0"/>
              </a:rPr>
              <a:t> </a:t>
            </a:r>
            <a:r>
              <a:rPr lang="es-UY" sz="1000" kern="1200" dirty="0" err="1" smtClean="0">
                <a:effectLst/>
                <a:latin typeface="Arial" panose="020B0604020202020204" pitchFamily="34" charset="0"/>
                <a:ea typeface="+mn-ea"/>
                <a:cs typeface="Arial" panose="020B0604020202020204" pitchFamily="34" charset="0"/>
              </a:rPr>
              <a:t>EnterAttractionsFilter</a:t>
            </a:r>
            <a:r>
              <a:rPr lang="es-UY" sz="1000" kern="1200" dirty="0" smtClean="0">
                <a:effectLst/>
              </a:rPr>
              <a:t>. </a:t>
            </a:r>
            <a:endParaRPr lang="es-UY" dirty="0" smtClean="0"/>
          </a:p>
        </p:txBody>
      </p:sp>
      <p:sp>
        <p:nvSpPr>
          <p:cNvPr id="5" name="Slide Image Placeholder 4"/>
          <p:cNvSpPr>
            <a:spLocks noGrp="1" noRot="1" noChangeAspect="1"/>
          </p:cNvSpPr>
          <p:nvPr>
            <p:ph type="sldImg"/>
          </p:nvPr>
        </p:nvSpPr>
        <p:spPr>
          <a:xfrm>
            <a:off x="1204913" y="498475"/>
            <a:ext cx="4929187" cy="3695700"/>
          </a:xfrm>
        </p:spPr>
      </p:sp>
    </p:spTree>
    <p:extLst>
      <p:ext uri="{BB962C8B-B14F-4D97-AF65-F5344CB8AC3E}">
        <p14:creationId xmlns:p14="http://schemas.microsoft.com/office/powerpoint/2010/main" val="139796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Sólo nos resta quitar el filtro fijo que teníamos (el valor 2 de país) en el </a:t>
            </a:r>
            <a:r>
              <a:rPr lang="es-UY" sz="1000" kern="1200" dirty="0" err="1" smtClean="0">
                <a:solidFill>
                  <a:schemeClr val="tx1"/>
                </a:solidFill>
                <a:effectLst/>
                <a:latin typeface="Arial" panose="020B0604020202020204" pitchFamily="34" charset="0"/>
                <a:ea typeface="+mn-ea"/>
                <a:cs typeface="Arial" panose="020B0604020202020204" pitchFamily="34" charset="0"/>
              </a:rPr>
              <a:t>For</a:t>
            </a:r>
            <a:r>
              <a:rPr lang="es-UY" sz="1000" kern="1200" dirty="0" smtClean="0">
                <a:solidFill>
                  <a:schemeClr val="tx1"/>
                </a:solidFill>
                <a:effectLst/>
                <a:latin typeface="Arial" panose="020B0604020202020204" pitchFamily="34" charset="0"/>
                <a:ea typeface="+mn-ea"/>
                <a:cs typeface="Arial" panose="020B0604020202020204" pitchFamily="34" charset="0"/>
              </a:rPr>
              <a:t> </a:t>
            </a:r>
            <a:r>
              <a:rPr lang="es-UY" sz="1000" kern="1200" dirty="0" err="1" smtClean="0">
                <a:solidFill>
                  <a:schemeClr val="tx1"/>
                </a:solidFill>
                <a:effectLst/>
                <a:latin typeface="Arial" panose="020B0604020202020204" pitchFamily="34" charset="0"/>
                <a:ea typeface="+mn-ea"/>
                <a:cs typeface="Arial" panose="020B0604020202020204" pitchFamily="34" charset="0"/>
              </a:rPr>
              <a:t>each</a:t>
            </a:r>
            <a:r>
              <a:rPr lang="es-UY" sz="1000" kern="1200" dirty="0" smtClean="0">
                <a:solidFill>
                  <a:schemeClr val="tx1"/>
                </a:solidFill>
                <a:effectLst/>
                <a:latin typeface="Arial" panose="020B0604020202020204" pitchFamily="34" charset="0"/>
                <a:ea typeface="+mn-ea"/>
                <a:cs typeface="Arial" panose="020B0604020202020204" pitchFamily="34" charset="0"/>
              </a:rPr>
              <a:t>, y cambiarlo por la variable cuyo valor es recibido como parámetro.</a:t>
            </a:r>
            <a:endParaRPr lang="es-UY" dirty="0" smtClean="0"/>
          </a:p>
          <a:p>
            <a:endParaRPr lang="es-UY" dirty="0" smtClean="0"/>
          </a:p>
        </p:txBody>
      </p:sp>
      <p:sp>
        <p:nvSpPr>
          <p:cNvPr id="5" name="Slide Image Placeholder 4"/>
          <p:cNvSpPr>
            <a:spLocks noGrp="1" noRot="1" noChangeAspect="1"/>
          </p:cNvSpPr>
          <p:nvPr>
            <p:ph type="sldImg"/>
          </p:nvPr>
        </p:nvSpPr>
        <p:spPr>
          <a:xfrm>
            <a:off x="1204913" y="498475"/>
            <a:ext cx="4929187" cy="3695700"/>
          </a:xfrm>
        </p:spPr>
      </p:sp>
    </p:spTree>
    <p:extLst>
      <p:ext uri="{BB962C8B-B14F-4D97-AF65-F5344CB8AC3E}">
        <p14:creationId xmlns:p14="http://schemas.microsoft.com/office/powerpoint/2010/main" val="259590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z="1000" kern="1200" dirty="0" smtClean="0">
                <a:effectLst/>
                <a:latin typeface="Arial" panose="020B0604020202020204" pitchFamily="34" charset="0"/>
                <a:ea typeface="+mn-ea"/>
                <a:cs typeface="Arial" panose="020B0604020202020204" pitchFamily="34" charset="0"/>
              </a:rPr>
              <a:t>Observemos que al haber definido la regla </a:t>
            </a:r>
            <a:r>
              <a:rPr lang="es-UY" sz="1000" b="1" kern="1200" dirty="0" err="1" smtClean="0">
                <a:effectLst/>
                <a:latin typeface="Arial" panose="020B0604020202020204" pitchFamily="34" charset="0"/>
                <a:ea typeface="+mn-ea"/>
                <a:cs typeface="Arial" panose="020B0604020202020204" pitchFamily="34" charset="0"/>
              </a:rPr>
              <a:t>Parm</a:t>
            </a:r>
            <a:r>
              <a:rPr lang="es-UY" sz="1000" kern="1200" dirty="0" smtClean="0">
                <a:effectLst/>
                <a:latin typeface="Arial" panose="020B0604020202020204" pitchFamily="34" charset="0"/>
                <a:ea typeface="+mn-ea"/>
                <a:cs typeface="Arial" panose="020B0604020202020204" pitchFamily="34" charset="0"/>
              </a:rPr>
              <a:t> de esta manera, de ahora en adelante cualquier objeto que llame al procedimiento podrá (y deberá) pasarle el valor del identificador del país.</a:t>
            </a:r>
            <a:endParaRPr lang="es-AR" sz="1000" kern="1200" dirty="0" smtClean="0">
              <a:effectLst/>
              <a:latin typeface="Arial" panose="020B0604020202020204" pitchFamily="34" charset="0"/>
              <a:ea typeface="+mn-ea"/>
              <a:cs typeface="Arial" panose="020B0604020202020204" pitchFamily="34" charset="0"/>
            </a:endParaRPr>
          </a:p>
          <a:p>
            <a:r>
              <a:rPr lang="es-UY" sz="1000" kern="1200" dirty="0" smtClean="0">
                <a:effectLst/>
                <a:latin typeface="Arial" panose="020B0604020202020204" pitchFamily="34" charset="0"/>
                <a:ea typeface="+mn-ea"/>
                <a:cs typeface="Arial" panose="020B0604020202020204" pitchFamily="34" charset="0"/>
              </a:rPr>
              <a:t>Ya no podrá invocarse a este procedimiento sin enviarle un valor de este tipo. Es por esta razón que el procedimiento </a:t>
            </a:r>
            <a:r>
              <a:rPr lang="es-UY" sz="1000" kern="1200" dirty="0" err="1" smtClean="0">
                <a:effectLst/>
                <a:latin typeface="Arial" panose="020B0604020202020204" pitchFamily="34" charset="0"/>
                <a:ea typeface="+mn-ea"/>
                <a:cs typeface="Arial" panose="020B0604020202020204" pitchFamily="34" charset="0"/>
              </a:rPr>
              <a:t>AttractionsList</a:t>
            </a:r>
            <a:r>
              <a:rPr lang="es-UY" sz="1000" kern="1200" dirty="0" smtClean="0">
                <a:effectLst/>
                <a:latin typeface="Arial" panose="020B0604020202020204" pitchFamily="34" charset="0"/>
                <a:ea typeface="+mn-ea"/>
                <a:cs typeface="Arial" panose="020B0604020202020204" pitchFamily="34" charset="0"/>
              </a:rPr>
              <a:t> ya no va a aparecer en el </a:t>
            </a:r>
            <a:r>
              <a:rPr lang="es-UY" sz="1000" kern="1200" dirty="0" err="1" smtClean="0">
                <a:effectLst/>
                <a:latin typeface="Arial" panose="020B0604020202020204" pitchFamily="34" charset="0"/>
                <a:ea typeface="+mn-ea"/>
                <a:cs typeface="Arial" panose="020B0604020202020204" pitchFamily="34" charset="0"/>
              </a:rPr>
              <a:t>Developer</a:t>
            </a:r>
            <a:r>
              <a:rPr lang="es-UY" sz="1000" kern="1200" dirty="0" smtClean="0">
                <a:effectLst/>
                <a:latin typeface="Arial" panose="020B0604020202020204" pitchFamily="34" charset="0"/>
                <a:ea typeface="+mn-ea"/>
                <a:cs typeface="Arial" panose="020B0604020202020204" pitchFamily="34" charset="0"/>
              </a:rPr>
              <a:t> </a:t>
            </a:r>
            <a:r>
              <a:rPr lang="es-UY" sz="1000" kern="1200" dirty="0" err="1" smtClean="0">
                <a:effectLst/>
                <a:latin typeface="Arial" panose="020B0604020202020204" pitchFamily="34" charset="0"/>
                <a:ea typeface="+mn-ea"/>
                <a:cs typeface="Arial" panose="020B0604020202020204" pitchFamily="34" charset="0"/>
              </a:rPr>
              <a:t>Menu</a:t>
            </a:r>
            <a:r>
              <a:rPr lang="es-UY" sz="1000" kern="1200" dirty="0" smtClean="0">
                <a:effectLst/>
                <a:latin typeface="Arial" panose="020B0604020202020204" pitchFamily="34" charset="0"/>
                <a:ea typeface="+mn-ea"/>
                <a:cs typeface="Arial" panose="020B0604020202020204" pitchFamily="34" charset="0"/>
              </a:rPr>
              <a:t>.</a:t>
            </a:r>
          </a:p>
          <a:p>
            <a:endParaRPr lang="es-UY" sz="1000" kern="120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effectLst/>
                <a:latin typeface="Arial" panose="020B0604020202020204" pitchFamily="34" charset="0"/>
                <a:ea typeface="+mn-ea"/>
                <a:cs typeface="Arial" panose="020B0604020202020204" pitchFamily="34" charset="0"/>
              </a:rPr>
              <a:t>En el caso del </a:t>
            </a:r>
            <a:r>
              <a:rPr lang="es-UY" sz="1000" kern="1200" dirty="0" err="1" smtClean="0">
                <a:effectLst/>
                <a:latin typeface="Arial" panose="020B0604020202020204" pitchFamily="34" charset="0"/>
                <a:ea typeface="+mn-ea"/>
                <a:cs typeface="Arial" panose="020B0604020202020204" pitchFamily="34" charset="0"/>
              </a:rPr>
              <a:t>webpanel</a:t>
            </a:r>
            <a:r>
              <a:rPr lang="es-UY" sz="1000" kern="1200" dirty="0" smtClean="0">
                <a:effectLst/>
                <a:latin typeface="Arial" panose="020B0604020202020204" pitchFamily="34" charset="0"/>
                <a:ea typeface="+mn-ea"/>
                <a:cs typeface="Arial" panose="020B0604020202020204" pitchFamily="34" charset="0"/>
              </a:rPr>
              <a:t> teníamos ese valor en una variable</a:t>
            </a:r>
            <a:r>
              <a:rPr lang="es-UY" sz="1000" kern="1200" baseline="0" dirty="0" smtClean="0">
                <a:effectLst/>
                <a:latin typeface="Arial" panose="020B0604020202020204" pitchFamily="34" charset="0"/>
                <a:ea typeface="+mn-ea"/>
                <a:cs typeface="Arial" panose="020B0604020202020204" pitchFamily="34" charset="0"/>
              </a:rPr>
              <a:t> (que el usuario ingresaba en pantalla).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UY" sz="1000" kern="1200" baseline="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effectLst/>
                <a:latin typeface="Arial" panose="020B0604020202020204" pitchFamily="34" charset="0"/>
                <a:ea typeface="+mn-ea"/>
                <a:cs typeface="Arial" panose="020B0604020202020204" pitchFamily="34" charset="0"/>
              </a:rPr>
              <a:t>Pero si tuviéramos el dato en un atributo, incluiríamos dentro del paréntesis al atributo que corresponda.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UY" sz="1000" kern="120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Y" sz="1000" kern="1200" dirty="0" smtClean="0">
                <a:effectLst/>
                <a:latin typeface="Arial" panose="020B0604020202020204" pitchFamily="34" charset="0"/>
                <a:ea typeface="+mn-ea"/>
                <a:cs typeface="Arial" panose="020B0604020202020204" pitchFamily="34" charset="0"/>
              </a:rPr>
              <a:t>También podríamos pasar directamente un valor.</a:t>
            </a:r>
            <a:endParaRPr lang="es-AR" sz="1000" kern="120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UY" sz="1000" kern="120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000" kern="1200" dirty="0" smtClean="0">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000" kern="1200" dirty="0" smtClean="0">
              <a:effectLst/>
              <a:latin typeface="Arial" panose="020B0604020202020204" pitchFamily="34" charset="0"/>
              <a:ea typeface="+mn-ea"/>
              <a:cs typeface="Arial" panose="020B0604020202020204" pitchFamily="34" charset="0"/>
            </a:endParaRPr>
          </a:p>
          <a:p>
            <a:endParaRPr lang="es-AR" sz="1000" kern="1200" dirty="0">
              <a:effectLst/>
              <a:latin typeface="Arial" panose="020B0604020202020204" pitchFamily="34" charset="0"/>
              <a:ea typeface="+mn-ea"/>
              <a:cs typeface="Arial" panose="020B0604020202020204" pitchFamily="34" charset="0"/>
            </a:endParaRPr>
          </a:p>
        </p:txBody>
      </p:sp>
      <p:sp>
        <p:nvSpPr>
          <p:cNvPr id="5" name="Slide Image Placeholder 4"/>
          <p:cNvSpPr>
            <a:spLocks noGrp="1" noRot="1" noChangeAspect="1"/>
          </p:cNvSpPr>
          <p:nvPr>
            <p:ph type="sldImg"/>
          </p:nvPr>
        </p:nvSpPr>
        <p:spPr>
          <a:xfrm>
            <a:off x="1204913" y="498475"/>
            <a:ext cx="4929187" cy="3695700"/>
          </a:xfrm>
        </p:spPr>
      </p:sp>
    </p:spTree>
    <p:extLst>
      <p:ext uri="{BB962C8B-B14F-4D97-AF65-F5344CB8AC3E}">
        <p14:creationId xmlns:p14="http://schemas.microsoft.com/office/powerpoint/2010/main" val="55687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…o en caso de tener que pasar dos o más valores, enviaríamos varios atributos, y/o valores explícitos, y/o variables, separados por coma.</a:t>
            </a:r>
            <a:r>
              <a:rPr lang="es-UY" sz="1000" kern="1200" baseline="0" dirty="0" smtClean="0">
                <a:solidFill>
                  <a:schemeClr val="tx1"/>
                </a:solidFill>
                <a:effectLst/>
                <a:latin typeface="Arial" panose="020B0604020202020204" pitchFamily="34" charset="0"/>
                <a:ea typeface="+mn-ea"/>
                <a:cs typeface="Arial" panose="020B0604020202020204" pitchFamily="34" charset="0"/>
              </a:rPr>
              <a:t> </a:t>
            </a:r>
          </a:p>
          <a:p>
            <a:endParaRPr lang="es-UY" sz="1000" kern="1200" baseline="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Esos parámetros también se declaran en la regla </a:t>
            </a:r>
            <a:r>
              <a:rPr lang="es-UY" sz="1000" kern="1200" dirty="0" err="1" smtClean="0">
                <a:solidFill>
                  <a:schemeClr val="tx1"/>
                </a:solidFill>
                <a:effectLst/>
                <a:latin typeface="Arial" panose="020B0604020202020204" pitchFamily="34" charset="0"/>
                <a:ea typeface="+mn-ea"/>
                <a:cs typeface="Arial" panose="020B0604020202020204" pitchFamily="34" charset="0"/>
              </a:rPr>
              <a:t>parm</a:t>
            </a:r>
            <a:r>
              <a:rPr lang="es-UY" sz="1000" kern="1200" dirty="0" smtClean="0">
                <a:solidFill>
                  <a:schemeClr val="tx1"/>
                </a:solidFill>
                <a:effectLst/>
                <a:latin typeface="Arial" panose="020B0604020202020204" pitchFamily="34" charset="0"/>
                <a:ea typeface="+mn-ea"/>
                <a:cs typeface="Arial" panose="020B0604020202020204" pitchFamily="34" charset="0"/>
              </a:rPr>
              <a:t> en forma ordenada y separados por comas.</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 </a:t>
            </a:r>
            <a:endParaRPr lang="es-AR" sz="1000" kern="1200" dirty="0" smtClean="0">
              <a:solidFill>
                <a:schemeClr val="tx1"/>
              </a:solidFill>
              <a:effectLst/>
              <a:latin typeface="Arial" panose="020B0604020202020204" pitchFamily="34" charset="0"/>
              <a:ea typeface="+mn-ea"/>
              <a:cs typeface="Arial" panose="020B0604020202020204" pitchFamily="34" charset="0"/>
            </a:endParaRPr>
          </a:p>
          <a:p>
            <a:r>
              <a:rPr lang="es-UY" sz="1000" kern="1200" dirty="0" smtClean="0">
                <a:solidFill>
                  <a:schemeClr val="tx1"/>
                </a:solidFill>
                <a:effectLst/>
                <a:latin typeface="Arial" panose="020B0604020202020204" pitchFamily="34" charset="0"/>
                <a:ea typeface="+mn-ea"/>
                <a:cs typeface="Arial" panose="020B0604020202020204" pitchFamily="34" charset="0"/>
              </a:rPr>
              <a:t>Evidentemente, un objeto que no recibe parámetros no debe declarar regla </a:t>
            </a:r>
            <a:r>
              <a:rPr lang="es-UY" sz="1000" kern="1200" dirty="0" err="1" smtClean="0">
                <a:solidFill>
                  <a:schemeClr val="tx1"/>
                </a:solidFill>
                <a:effectLst/>
                <a:latin typeface="Arial" panose="020B0604020202020204" pitchFamily="34" charset="0"/>
                <a:ea typeface="+mn-ea"/>
                <a:cs typeface="Arial" panose="020B0604020202020204" pitchFamily="34" charset="0"/>
              </a:rPr>
              <a:t>Parm</a:t>
            </a:r>
            <a:r>
              <a:rPr lang="es-UY" sz="1000" kern="1200" dirty="0" smtClean="0">
                <a:solidFill>
                  <a:schemeClr val="tx1"/>
                </a:solidFill>
                <a:effectLst/>
                <a:latin typeface="Arial" panose="020B0604020202020204" pitchFamily="34" charset="0"/>
                <a:ea typeface="+mn-ea"/>
                <a:cs typeface="Arial" panose="020B0604020202020204" pitchFamily="34" charset="0"/>
              </a:rPr>
              <a:t>.</a:t>
            </a:r>
            <a:endParaRPr lang="es-AR" sz="1000" kern="1200" dirty="0">
              <a:solidFill>
                <a:schemeClr val="tx1"/>
              </a:solidFill>
              <a:effectLst/>
              <a:latin typeface="Arial" panose="020B0604020202020204" pitchFamily="34" charset="0"/>
              <a:ea typeface="+mn-ea"/>
              <a:cs typeface="Arial" panose="020B0604020202020204" pitchFamily="34" charset="0"/>
            </a:endParaRPr>
          </a:p>
        </p:txBody>
      </p:sp>
      <p:sp>
        <p:nvSpPr>
          <p:cNvPr id="5" name="Slide Image Placeholder 4"/>
          <p:cNvSpPr>
            <a:spLocks noGrp="1" noRot="1" noChangeAspect="1"/>
          </p:cNvSpPr>
          <p:nvPr>
            <p:ph type="sldImg"/>
          </p:nvPr>
        </p:nvSpPr>
        <p:spPr>
          <a:xfrm>
            <a:off x="1204913" y="498475"/>
            <a:ext cx="4929187" cy="3695700"/>
          </a:xfrm>
        </p:spPr>
      </p:sp>
    </p:spTree>
    <p:extLst>
      <p:ext uri="{BB962C8B-B14F-4D97-AF65-F5344CB8AC3E}">
        <p14:creationId xmlns:p14="http://schemas.microsoft.com/office/powerpoint/2010/main" val="1343274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PERTURA">
    <p:bg>
      <p:bgPr>
        <a:solidFill>
          <a:srgbClr val="C61247"/>
        </a:solidFill>
        <a:effectLst/>
      </p:bgPr>
    </p:bg>
    <p:spTree>
      <p:nvGrpSpPr>
        <p:cNvPr id="1" name=""/>
        <p:cNvGrpSpPr/>
        <p:nvPr/>
      </p:nvGrpSpPr>
      <p:grpSpPr>
        <a:xfrm>
          <a:off x="0" y="0"/>
          <a:ext cx="0" cy="0"/>
          <a:chOff x="0" y="0"/>
          <a:chExt cx="0" cy="0"/>
        </a:xfrm>
      </p:grpSpPr>
      <p:pic>
        <p:nvPicPr>
          <p:cNvPr id="6" name="Picture 5" descr="Genexus-Salto-bc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68" y="4287692"/>
            <a:ext cx="1391004" cy="338546"/>
          </a:xfrm>
          <a:prstGeom prst="rect">
            <a:avLst/>
          </a:prstGeom>
        </p:spPr>
      </p:pic>
      <p:sp>
        <p:nvSpPr>
          <p:cNvPr id="8" name="Marcador de contenido 5"/>
          <p:cNvSpPr>
            <a:spLocks noGrp="1"/>
          </p:cNvSpPr>
          <p:nvPr>
            <p:ph sz="quarter" idx="13"/>
          </p:nvPr>
        </p:nvSpPr>
        <p:spPr>
          <a:xfrm>
            <a:off x="744663" y="1777909"/>
            <a:ext cx="5368674" cy="1343271"/>
          </a:xfrm>
        </p:spPr>
        <p:txBody>
          <a:bodyPr>
            <a:normAutofit/>
          </a:bodyPr>
          <a:lstStyle>
            <a:lvl1pPr marL="0" indent="0" algn="ctr">
              <a:buFontTx/>
              <a:buNone/>
              <a:defRPr sz="3000">
                <a:solidFill>
                  <a:srgbClr val="FFFFFF"/>
                </a:solidFill>
                <a:latin typeface="Arial"/>
                <a:cs typeface="Arial"/>
              </a:defRPr>
            </a:lvl1pPr>
            <a:lvl2pPr marL="342900" indent="0" algn="ctr">
              <a:buNone/>
              <a:defRPr sz="1800">
                <a:solidFill>
                  <a:schemeClr val="bg1"/>
                </a:solidFill>
                <a:latin typeface="Arial"/>
                <a:cs typeface="Arial"/>
              </a:defRPr>
            </a:lvl2pPr>
            <a:lvl3pPr algn="ctr">
              <a:defRPr sz="1400">
                <a:solidFill>
                  <a:schemeClr val="bg1"/>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p:txBody>
      </p:sp>
      <p:pic>
        <p:nvPicPr>
          <p:cNvPr id="4" name="Picture 3" descr="Genexus-Salto-bc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76868" y="4287692"/>
            <a:ext cx="1391004" cy="338546"/>
          </a:xfrm>
          <a:prstGeom prst="rect">
            <a:avLst/>
          </a:prstGeom>
        </p:spPr>
      </p:pic>
    </p:spTree>
    <p:extLst>
      <p:ext uri="{BB962C8B-B14F-4D97-AF65-F5344CB8AC3E}">
        <p14:creationId xmlns:p14="http://schemas.microsoft.com/office/powerpoint/2010/main" val="417018363"/>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IERRE - 2">
    <p:spTree>
      <p:nvGrpSpPr>
        <p:cNvPr id="1" name=""/>
        <p:cNvGrpSpPr/>
        <p:nvPr/>
      </p:nvGrpSpPr>
      <p:grpSpPr>
        <a:xfrm>
          <a:off x="0" y="0"/>
          <a:ext cx="0" cy="0"/>
          <a:chOff x="0" y="0"/>
          <a:chExt cx="0" cy="0"/>
        </a:xfrm>
      </p:grpSpPr>
      <p:sp>
        <p:nvSpPr>
          <p:cNvPr id="7" name="5 Rectángulo redondeado"/>
          <p:cNvSpPr/>
          <p:nvPr>
            <p:custDataLst>
              <p:tags r:id="rId1"/>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hasCustomPrompt="1"/>
          </p:nvPr>
        </p:nvSpPr>
        <p:spPr>
          <a:xfrm>
            <a:off x="333915" y="439628"/>
            <a:ext cx="6172200" cy="857250"/>
          </a:xfrm>
        </p:spPr>
        <p:txBody>
          <a:bodyPr>
            <a:normAutofit/>
          </a:bodyPr>
          <a:lstStyle>
            <a:lvl1pPr algn="l">
              <a:defRPr sz="1600" baseline="0">
                <a:solidFill>
                  <a:srgbClr val="B91B3E"/>
                </a:solidFill>
                <a:latin typeface="Arial"/>
                <a:cs typeface="Arial"/>
              </a:defRPr>
            </a:lvl1pPr>
          </a:lstStyle>
          <a:p>
            <a:r>
              <a:rPr lang="en-US" dirty="0" err="1" smtClean="0"/>
              <a:t>Más</a:t>
            </a:r>
            <a:r>
              <a:rPr lang="en-US" dirty="0" smtClean="0"/>
              <a:t> </a:t>
            </a:r>
            <a:r>
              <a:rPr lang="en-US" dirty="0" err="1" smtClean="0"/>
              <a:t>Información</a:t>
            </a:r>
            <a:endParaRPr lang="es-ES" dirty="0"/>
          </a:p>
        </p:txBody>
      </p:sp>
      <p:pic>
        <p:nvPicPr>
          <p:cNvPr id="10" name="Picture 9" descr="genexus.png"/>
          <p:cNvPicPr>
            <a:picLocks noChangeAspect="1"/>
          </p:cNvPicPr>
          <p:nvPr/>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1" name="TextBox 10"/>
          <p:cNvSpPr txBox="1"/>
          <p:nvPr/>
        </p:nvSpPr>
        <p:spPr>
          <a:xfrm>
            <a:off x="1149050" y="2472624"/>
            <a:ext cx="4476456" cy="854080"/>
          </a:xfrm>
          <a:prstGeom prst="rect">
            <a:avLst/>
          </a:prstGeom>
          <a:noFill/>
        </p:spPr>
        <p:txBody>
          <a:bodyPr wrap="none" rtlCol="0">
            <a:spAutoFit/>
          </a:bodyPr>
          <a:lstStyle/>
          <a:p>
            <a:pPr algn="l">
              <a:spcAft>
                <a:spcPts val="450"/>
              </a:spcAft>
            </a:pPr>
            <a:r>
              <a:rPr lang="es-AR" sz="1200" b="0" dirty="0" smtClean="0">
                <a:solidFill>
                  <a:srgbClr val="7F7F7F"/>
                </a:solidFill>
                <a:latin typeface="Arial"/>
                <a:cs typeface="Arial"/>
              </a:rPr>
              <a:t>Videos</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 		training.genexus.com</a:t>
            </a:r>
          </a:p>
          <a:p>
            <a:pPr algn="l">
              <a:spcAft>
                <a:spcPts val="450"/>
              </a:spcAft>
            </a:pPr>
            <a:r>
              <a:rPr lang="es-AR" sz="1200" b="0" baseline="0" dirty="0" smtClean="0">
                <a:solidFill>
                  <a:srgbClr val="7F7F7F"/>
                </a:solidFill>
                <a:latin typeface="Arial"/>
                <a:cs typeface="Arial"/>
              </a:rPr>
              <a:t>Documentación	</a:t>
            </a:r>
            <a:r>
              <a:rPr lang="es-AR" sz="1400" baseline="0" dirty="0" smtClean="0">
                <a:solidFill>
                  <a:srgbClr val="7F7F7F"/>
                </a:solidFill>
                <a:latin typeface="Arial"/>
                <a:cs typeface="Arial"/>
              </a:rPr>
              <a:t>wiki.genexus.com</a:t>
            </a:r>
          </a:p>
          <a:p>
            <a:pPr algn="l">
              <a:spcAft>
                <a:spcPts val="450"/>
              </a:spcAft>
            </a:pPr>
            <a:r>
              <a:rPr lang="es-AR" sz="1200" b="0" baseline="0" dirty="0" smtClean="0">
                <a:solidFill>
                  <a:srgbClr val="7F7F7F"/>
                </a:solidFill>
                <a:latin typeface="Arial"/>
                <a:cs typeface="Arial"/>
              </a:rPr>
              <a:t>Certificaciones   	</a:t>
            </a:r>
            <a:r>
              <a:rPr lang="es-ES_tradnl" sz="1400" baseline="0" dirty="0" err="1" smtClean="0">
                <a:solidFill>
                  <a:srgbClr val="7F7F7F"/>
                </a:solidFill>
                <a:latin typeface="Arial"/>
                <a:cs typeface="Arial"/>
              </a:rPr>
              <a:t>training.genexus.com</a:t>
            </a:r>
            <a:r>
              <a:rPr lang="es-ES_tradnl" sz="1400" baseline="0" dirty="0" smtClean="0">
                <a:solidFill>
                  <a:srgbClr val="7F7F7F"/>
                </a:solidFill>
                <a:latin typeface="Arial"/>
                <a:cs typeface="Arial"/>
              </a:rPr>
              <a:t>/certificaciones</a:t>
            </a:r>
            <a:endParaRPr lang="es-AR" sz="1400" baseline="0" dirty="0" smtClean="0">
              <a:solidFill>
                <a:srgbClr val="7F7F7F"/>
              </a:solidFill>
              <a:latin typeface="Arial"/>
              <a:cs typeface="Arial"/>
            </a:endParaRPr>
          </a:p>
        </p:txBody>
      </p:sp>
      <p:sp>
        <p:nvSpPr>
          <p:cNvPr id="8" name="5 Rectángulo redondeado"/>
          <p:cNvSpPr/>
          <p:nvPr userDrawn="1">
            <p:custDataLst>
              <p:tags r:id="rId2"/>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pic>
        <p:nvPicPr>
          <p:cNvPr id="9" name="Picture 8" descr="genexus.png"/>
          <p:cNvPicPr>
            <a:picLocks noChangeAspect="1"/>
          </p:cNvPicPr>
          <p:nvPr userDrawn="1"/>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2" name="TextBox 11"/>
          <p:cNvSpPr txBox="1"/>
          <p:nvPr userDrawn="1"/>
        </p:nvSpPr>
        <p:spPr>
          <a:xfrm>
            <a:off x="1149050" y="2472624"/>
            <a:ext cx="4476456" cy="854080"/>
          </a:xfrm>
          <a:prstGeom prst="rect">
            <a:avLst/>
          </a:prstGeom>
          <a:noFill/>
        </p:spPr>
        <p:txBody>
          <a:bodyPr wrap="none" rtlCol="0">
            <a:spAutoFit/>
          </a:bodyPr>
          <a:lstStyle/>
          <a:p>
            <a:pPr algn="l">
              <a:spcAft>
                <a:spcPts val="450"/>
              </a:spcAft>
            </a:pPr>
            <a:r>
              <a:rPr lang="es-AR" sz="1200" b="0" dirty="0" smtClean="0">
                <a:solidFill>
                  <a:srgbClr val="7F7F7F"/>
                </a:solidFill>
                <a:latin typeface="Arial"/>
                <a:cs typeface="Arial"/>
              </a:rPr>
              <a:t>Videos</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 		training.genexus.com</a:t>
            </a:r>
          </a:p>
          <a:p>
            <a:pPr algn="l">
              <a:spcAft>
                <a:spcPts val="450"/>
              </a:spcAft>
            </a:pPr>
            <a:r>
              <a:rPr lang="es-AR" sz="1200" b="0" baseline="0" dirty="0" smtClean="0">
                <a:solidFill>
                  <a:srgbClr val="7F7F7F"/>
                </a:solidFill>
                <a:latin typeface="Arial"/>
                <a:cs typeface="Arial"/>
              </a:rPr>
              <a:t>Documentación	</a:t>
            </a:r>
            <a:r>
              <a:rPr lang="es-AR" sz="1400" baseline="0" dirty="0" smtClean="0">
                <a:solidFill>
                  <a:srgbClr val="7F7F7F"/>
                </a:solidFill>
                <a:latin typeface="Arial"/>
                <a:cs typeface="Arial"/>
              </a:rPr>
              <a:t>wiki.genexus.com</a:t>
            </a:r>
          </a:p>
          <a:p>
            <a:pPr algn="l">
              <a:spcAft>
                <a:spcPts val="450"/>
              </a:spcAft>
            </a:pPr>
            <a:r>
              <a:rPr lang="es-AR" sz="1200" b="0" baseline="0" dirty="0" smtClean="0">
                <a:solidFill>
                  <a:srgbClr val="7F7F7F"/>
                </a:solidFill>
                <a:latin typeface="Arial"/>
                <a:cs typeface="Arial"/>
              </a:rPr>
              <a:t>Certificaciones   	</a:t>
            </a:r>
            <a:r>
              <a:rPr lang="es-ES_tradnl" sz="1400" baseline="0" dirty="0" err="1" smtClean="0">
                <a:solidFill>
                  <a:srgbClr val="7F7F7F"/>
                </a:solidFill>
                <a:latin typeface="Arial"/>
                <a:cs typeface="Arial"/>
              </a:rPr>
              <a:t>training.genexus.com</a:t>
            </a:r>
            <a:r>
              <a:rPr lang="es-ES_tradnl" sz="1400" baseline="0" dirty="0" smtClean="0">
                <a:solidFill>
                  <a:srgbClr val="7F7F7F"/>
                </a:solidFill>
                <a:latin typeface="Arial"/>
                <a:cs typeface="Arial"/>
              </a:rPr>
              <a:t>/certificaciones</a:t>
            </a:r>
            <a:endParaRPr lang="es-AR" sz="1400" baseline="0" dirty="0" smtClean="0">
              <a:solidFill>
                <a:srgbClr val="7F7F7F"/>
              </a:solidFill>
              <a:latin typeface="Arial"/>
              <a:cs typeface="Arial"/>
            </a:endParaRPr>
          </a:p>
        </p:txBody>
      </p:sp>
    </p:spTree>
    <p:extLst>
      <p:ext uri="{BB962C8B-B14F-4D97-AF65-F5344CB8AC3E}">
        <p14:creationId xmlns:p14="http://schemas.microsoft.com/office/powerpoint/2010/main" val="835578449"/>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IERRE - 2 ENGLISH">
    <p:spTree>
      <p:nvGrpSpPr>
        <p:cNvPr id="1" name=""/>
        <p:cNvGrpSpPr/>
        <p:nvPr/>
      </p:nvGrpSpPr>
      <p:grpSpPr>
        <a:xfrm>
          <a:off x="0" y="0"/>
          <a:ext cx="0" cy="0"/>
          <a:chOff x="0" y="0"/>
          <a:chExt cx="0" cy="0"/>
        </a:xfrm>
      </p:grpSpPr>
      <p:sp>
        <p:nvSpPr>
          <p:cNvPr id="7" name="5 Rectángulo redondeado"/>
          <p:cNvSpPr/>
          <p:nvPr>
            <p:custDataLst>
              <p:tags r:id="rId1"/>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hasCustomPrompt="1"/>
          </p:nvPr>
        </p:nvSpPr>
        <p:spPr>
          <a:xfrm>
            <a:off x="333915" y="439628"/>
            <a:ext cx="6172200" cy="857250"/>
          </a:xfrm>
        </p:spPr>
        <p:txBody>
          <a:bodyPr>
            <a:normAutofit/>
          </a:bodyPr>
          <a:lstStyle>
            <a:lvl1pPr algn="l">
              <a:defRPr sz="1600" baseline="0">
                <a:solidFill>
                  <a:srgbClr val="B91B3E"/>
                </a:solidFill>
                <a:latin typeface="Arial"/>
                <a:cs typeface="Arial"/>
              </a:defRPr>
            </a:lvl1pPr>
          </a:lstStyle>
          <a:p>
            <a:r>
              <a:rPr lang="en-US" dirty="0" smtClean="0"/>
              <a:t>More Information</a:t>
            </a:r>
            <a:endParaRPr lang="es-ES" dirty="0"/>
          </a:p>
        </p:txBody>
      </p:sp>
      <p:pic>
        <p:nvPicPr>
          <p:cNvPr id="10" name="Picture 9" descr="genexus.png"/>
          <p:cNvPicPr>
            <a:picLocks noChangeAspect="1"/>
          </p:cNvPicPr>
          <p:nvPr/>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1" name="TextBox 10"/>
          <p:cNvSpPr txBox="1"/>
          <p:nvPr/>
        </p:nvSpPr>
        <p:spPr>
          <a:xfrm>
            <a:off x="1149050" y="2472624"/>
            <a:ext cx="4476456" cy="854080"/>
          </a:xfrm>
          <a:prstGeom prst="rect">
            <a:avLst/>
          </a:prstGeom>
          <a:noFill/>
        </p:spPr>
        <p:txBody>
          <a:bodyPr wrap="none" rtlCol="0">
            <a:spAutoFit/>
          </a:bodyPr>
          <a:lstStyle/>
          <a:p>
            <a:pPr algn="l">
              <a:spcAft>
                <a:spcPts val="450"/>
              </a:spcAft>
            </a:pPr>
            <a:r>
              <a:rPr lang="es-AR" sz="1200" b="0" dirty="0" smtClean="0">
                <a:solidFill>
                  <a:srgbClr val="7F7F7F"/>
                </a:solidFill>
                <a:latin typeface="Arial"/>
                <a:cs typeface="Arial"/>
              </a:rPr>
              <a:t>Videos</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 		training.genexus.com</a:t>
            </a:r>
          </a:p>
          <a:p>
            <a:pPr algn="l">
              <a:spcAft>
                <a:spcPts val="450"/>
              </a:spcAft>
            </a:pPr>
            <a:r>
              <a:rPr lang="es-AR" sz="1200" b="0" baseline="0" dirty="0" smtClean="0">
                <a:solidFill>
                  <a:srgbClr val="7F7F7F"/>
                </a:solidFill>
                <a:latin typeface="Arial"/>
                <a:cs typeface="Arial"/>
              </a:rPr>
              <a:t>Documentación	</a:t>
            </a:r>
            <a:r>
              <a:rPr lang="es-AR" sz="1400" baseline="0" dirty="0" smtClean="0">
                <a:solidFill>
                  <a:srgbClr val="7F7F7F"/>
                </a:solidFill>
                <a:latin typeface="Arial"/>
                <a:cs typeface="Arial"/>
              </a:rPr>
              <a:t>wiki.genexus.com</a:t>
            </a:r>
          </a:p>
          <a:p>
            <a:pPr algn="l">
              <a:spcAft>
                <a:spcPts val="450"/>
              </a:spcAft>
            </a:pPr>
            <a:r>
              <a:rPr lang="es-AR" sz="1200" b="0" baseline="0" dirty="0" smtClean="0">
                <a:solidFill>
                  <a:srgbClr val="7F7F7F"/>
                </a:solidFill>
                <a:latin typeface="Arial"/>
                <a:cs typeface="Arial"/>
              </a:rPr>
              <a:t>Certificaciones   	</a:t>
            </a:r>
            <a:r>
              <a:rPr lang="es-ES_tradnl" sz="1400" baseline="0" dirty="0" err="1" smtClean="0">
                <a:solidFill>
                  <a:srgbClr val="7F7F7F"/>
                </a:solidFill>
                <a:latin typeface="Arial"/>
                <a:cs typeface="Arial"/>
              </a:rPr>
              <a:t>training.genexus.com</a:t>
            </a:r>
            <a:r>
              <a:rPr lang="es-ES_tradnl" sz="1400" baseline="0" dirty="0" smtClean="0">
                <a:solidFill>
                  <a:srgbClr val="7F7F7F"/>
                </a:solidFill>
                <a:latin typeface="Arial"/>
                <a:cs typeface="Arial"/>
              </a:rPr>
              <a:t>/certificaciones</a:t>
            </a:r>
            <a:endParaRPr lang="es-AR" sz="1400" baseline="0" dirty="0" smtClean="0">
              <a:solidFill>
                <a:srgbClr val="7F7F7F"/>
              </a:solidFill>
              <a:latin typeface="Arial"/>
              <a:cs typeface="Arial"/>
            </a:endParaRPr>
          </a:p>
        </p:txBody>
      </p:sp>
      <p:sp>
        <p:nvSpPr>
          <p:cNvPr id="8" name="5 Rectángulo redondeado"/>
          <p:cNvSpPr/>
          <p:nvPr userDrawn="1">
            <p:custDataLst>
              <p:tags r:id="rId2"/>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pic>
        <p:nvPicPr>
          <p:cNvPr id="9" name="Picture 8" descr="genexus.png"/>
          <p:cNvPicPr>
            <a:picLocks noChangeAspect="1"/>
          </p:cNvPicPr>
          <p:nvPr userDrawn="1"/>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2" name="TextBox 11"/>
          <p:cNvSpPr txBox="1"/>
          <p:nvPr userDrawn="1"/>
        </p:nvSpPr>
        <p:spPr>
          <a:xfrm>
            <a:off x="1149050" y="2472624"/>
            <a:ext cx="4315605" cy="866904"/>
          </a:xfrm>
          <a:prstGeom prst="rect">
            <a:avLst/>
          </a:prstGeom>
          <a:noFill/>
        </p:spPr>
        <p:txBody>
          <a:bodyPr wrap="none" rtlCol="0">
            <a:spAutoFit/>
          </a:bodyPr>
          <a:lstStyle/>
          <a:p>
            <a:pPr algn="l">
              <a:spcAft>
                <a:spcPts val="450"/>
              </a:spcAft>
            </a:pPr>
            <a:r>
              <a:rPr lang="es-AR" sz="1200" b="0" dirty="0" smtClean="0">
                <a:solidFill>
                  <a:srgbClr val="7F7F7F"/>
                </a:solidFill>
                <a:latin typeface="Arial"/>
                <a:cs typeface="Arial"/>
              </a:rPr>
              <a:t>Videos</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 		training.genexus.com</a:t>
            </a:r>
          </a:p>
          <a:p>
            <a:pPr algn="l">
              <a:spcAft>
                <a:spcPts val="450"/>
              </a:spcAft>
            </a:pPr>
            <a:r>
              <a:rPr lang="es-AR" sz="1200" b="0" baseline="0" dirty="0" err="1" smtClean="0">
                <a:solidFill>
                  <a:srgbClr val="7F7F7F"/>
                </a:solidFill>
                <a:latin typeface="Arial"/>
                <a:cs typeface="Arial"/>
              </a:rPr>
              <a:t>Documentation</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wiki.genexus.com</a:t>
            </a:r>
          </a:p>
          <a:p>
            <a:pPr algn="l">
              <a:spcAft>
                <a:spcPts val="450"/>
              </a:spcAft>
            </a:pPr>
            <a:r>
              <a:rPr lang="es-AR" sz="1200" b="0" baseline="0" dirty="0" err="1" smtClean="0">
                <a:solidFill>
                  <a:srgbClr val="7F7F7F"/>
                </a:solidFill>
                <a:latin typeface="Arial"/>
                <a:cs typeface="Arial"/>
              </a:rPr>
              <a:t>Certifications</a:t>
            </a:r>
            <a:r>
              <a:rPr lang="es-AR" sz="1200" b="0" baseline="0" dirty="0" smtClean="0">
                <a:solidFill>
                  <a:srgbClr val="7F7F7F"/>
                </a:solidFill>
                <a:latin typeface="Arial"/>
                <a:cs typeface="Arial"/>
              </a:rPr>
              <a:t>   	</a:t>
            </a:r>
            <a:r>
              <a:rPr lang="es-ES_tradnl" sz="1400" baseline="0" dirty="0" smtClean="0">
                <a:solidFill>
                  <a:srgbClr val="7F7F7F"/>
                </a:solidFill>
                <a:latin typeface="Arial"/>
                <a:cs typeface="Arial"/>
              </a:rPr>
              <a:t>training.genexus.com/</a:t>
            </a:r>
            <a:r>
              <a:rPr lang="es-ES_tradnl" sz="1400" baseline="0" dirty="0" err="1" smtClean="0">
                <a:solidFill>
                  <a:srgbClr val="7F7F7F"/>
                </a:solidFill>
                <a:latin typeface="Arial"/>
                <a:cs typeface="Arial"/>
              </a:rPr>
              <a:t>certifications</a:t>
            </a:r>
            <a:endParaRPr lang="es-AR" sz="1400" baseline="0" dirty="0" smtClean="0">
              <a:solidFill>
                <a:srgbClr val="7F7F7F"/>
              </a:solidFill>
              <a:latin typeface="Arial"/>
              <a:cs typeface="Arial"/>
            </a:endParaRPr>
          </a:p>
        </p:txBody>
      </p:sp>
    </p:spTree>
    <p:extLst>
      <p:ext uri="{BB962C8B-B14F-4D97-AF65-F5344CB8AC3E}">
        <p14:creationId xmlns:p14="http://schemas.microsoft.com/office/powerpoint/2010/main" val="4265322464"/>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3" name="Rectangle 12"/>
          <p:cNvSpPr/>
          <p:nvPr/>
        </p:nvSpPr>
        <p:spPr>
          <a:xfrm>
            <a:off x="0" y="2734034"/>
            <a:ext cx="3745508" cy="1035373"/>
          </a:xfrm>
          <a:prstGeom prst="rect">
            <a:avLst/>
          </a:prstGeom>
          <a:solidFill>
            <a:srgbClr val="C712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p:txBody>
          <a:bodyPr/>
          <a:lstStyle>
            <a:lvl1pPr algn="l">
              <a:defRPr sz="1600"/>
            </a:lvl1pPr>
          </a:lstStyle>
          <a:p>
            <a:r>
              <a:rPr lang="es-ES_tradnl" dirty="0" smtClean="0"/>
              <a:t>Iconos y Logos a usar</a:t>
            </a:r>
            <a:endParaRPr lang="en-US" dirty="0"/>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r>
              <a:rPr lang="es-ES_tradnl" smtClean="0"/>
              <a:t>Nombre sección</a:t>
            </a:r>
            <a:endParaRPr lang="es-ES"/>
          </a:p>
        </p:txBody>
      </p:sp>
      <p:sp>
        <p:nvSpPr>
          <p:cNvPr id="5" name="Slide Number Placeholder 4"/>
          <p:cNvSpPr>
            <a:spLocks noGrp="1"/>
          </p:cNvSpPr>
          <p:nvPr>
            <p:ph type="sldNum" sz="quarter" idx="12"/>
          </p:nvPr>
        </p:nvSpPr>
        <p:spPr/>
        <p:txBody>
          <a:bodyPr/>
          <a:lstStyle/>
          <a:p>
            <a:pPr>
              <a:defRPr/>
            </a:pPr>
            <a:fld id="{CD4AC0F8-CF57-044A-941F-4662096974A0}" type="slidenum">
              <a:rPr lang="es-ES" smtClean="0"/>
              <a:pPr>
                <a:defRPr/>
              </a:pPr>
              <a:t>‹#›</a:t>
            </a:fld>
            <a:endParaRPr lang="es-ES"/>
          </a:p>
        </p:txBody>
      </p:sp>
      <p:pic>
        <p:nvPicPr>
          <p:cNvPr id="6" name="Picture 5" descr="DEMO.roj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310" y="3344691"/>
            <a:ext cx="2392528" cy="1690684"/>
          </a:xfrm>
          <a:prstGeom prst="rect">
            <a:avLst/>
          </a:prstGeom>
        </p:spPr>
      </p:pic>
      <p:pic>
        <p:nvPicPr>
          <p:cNvPr id="7" name="Picture 6" descr="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310" y="2255237"/>
            <a:ext cx="2392528" cy="1690684"/>
          </a:xfrm>
          <a:prstGeom prst="rect">
            <a:avLst/>
          </a:prstGeom>
        </p:spPr>
      </p:pic>
      <p:pic>
        <p:nvPicPr>
          <p:cNvPr id="8" name="Picture 7" descr="DEMO.gri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310" y="1171331"/>
            <a:ext cx="2392528" cy="1690684"/>
          </a:xfrm>
          <a:prstGeom prst="rect">
            <a:avLst/>
          </a:prstGeom>
        </p:spPr>
      </p:pic>
      <p:pic>
        <p:nvPicPr>
          <p:cNvPr id="9" name="Picture 8" descr="Genexus-Salt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779" y="1131599"/>
            <a:ext cx="3363272" cy="923808"/>
          </a:xfrm>
          <a:prstGeom prst="rect">
            <a:avLst/>
          </a:prstGeom>
        </p:spPr>
      </p:pic>
      <p:pic>
        <p:nvPicPr>
          <p:cNvPr id="10" name="Picture 9" descr="Genexus-Salto-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690" y="1897368"/>
            <a:ext cx="3363272" cy="832082"/>
          </a:xfrm>
          <a:prstGeom prst="rect">
            <a:avLst/>
          </a:prstGeom>
        </p:spPr>
      </p:pic>
      <p:pic>
        <p:nvPicPr>
          <p:cNvPr id="12" name="Picture 11" descr="Genexus-Salto-bc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815" y="2775460"/>
            <a:ext cx="3363610" cy="832166"/>
          </a:xfrm>
          <a:prstGeom prst="rect">
            <a:avLst/>
          </a:prstGeom>
        </p:spPr>
      </p:pic>
      <p:pic>
        <p:nvPicPr>
          <p:cNvPr id="14" name="Picture 13" descr="DEMO-notext-gri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455" y="1480254"/>
            <a:ext cx="1154181" cy="816522"/>
          </a:xfrm>
          <a:prstGeom prst="rect">
            <a:avLst/>
          </a:prstGeom>
        </p:spPr>
      </p:pic>
      <p:pic>
        <p:nvPicPr>
          <p:cNvPr id="15" name="Picture 14" descr="DEMO-notext-roj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88455" y="3664704"/>
            <a:ext cx="1154181" cy="816522"/>
          </a:xfrm>
          <a:prstGeom prst="rect">
            <a:avLst/>
          </a:prstGeom>
        </p:spPr>
      </p:pic>
      <p:pic>
        <p:nvPicPr>
          <p:cNvPr id="16" name="Picture 15" descr="DEMO-notext-verd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8455" y="2547987"/>
            <a:ext cx="1154181" cy="816522"/>
          </a:xfrm>
          <a:prstGeom prst="rect">
            <a:avLst/>
          </a:prstGeom>
        </p:spPr>
      </p:pic>
      <p:sp>
        <p:nvSpPr>
          <p:cNvPr id="17" name="Rectangle 16"/>
          <p:cNvSpPr/>
          <p:nvPr userDrawn="1"/>
        </p:nvSpPr>
        <p:spPr>
          <a:xfrm>
            <a:off x="0" y="2734034"/>
            <a:ext cx="3745508" cy="1035373"/>
          </a:xfrm>
          <a:prstGeom prst="rect">
            <a:avLst/>
          </a:prstGeom>
          <a:solidFill>
            <a:srgbClr val="C712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8" name="Picture 17" descr="DEMO.roj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0310" y="3344691"/>
            <a:ext cx="2392528" cy="1690684"/>
          </a:xfrm>
          <a:prstGeom prst="rect">
            <a:avLst/>
          </a:prstGeom>
        </p:spPr>
      </p:pic>
      <p:pic>
        <p:nvPicPr>
          <p:cNvPr id="19" name="Picture 18" descr="DEM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310" y="2255237"/>
            <a:ext cx="2392528" cy="1690684"/>
          </a:xfrm>
          <a:prstGeom prst="rect">
            <a:avLst/>
          </a:prstGeom>
        </p:spPr>
      </p:pic>
      <p:pic>
        <p:nvPicPr>
          <p:cNvPr id="20" name="Picture 19" descr="DEMO.gris.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80310" y="1171331"/>
            <a:ext cx="2392528" cy="1690684"/>
          </a:xfrm>
          <a:prstGeom prst="rect">
            <a:avLst/>
          </a:prstGeom>
        </p:spPr>
      </p:pic>
      <p:pic>
        <p:nvPicPr>
          <p:cNvPr id="21" name="Picture 20" descr="Genexus-Salto.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0779" y="1131599"/>
            <a:ext cx="3363272" cy="923808"/>
          </a:xfrm>
          <a:prstGeom prst="rect">
            <a:avLst/>
          </a:prstGeom>
        </p:spPr>
      </p:pic>
      <p:pic>
        <p:nvPicPr>
          <p:cNvPr id="22" name="Picture 21" descr="Genexus-Salto-k.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42690" y="1897368"/>
            <a:ext cx="3363272" cy="832082"/>
          </a:xfrm>
          <a:prstGeom prst="rect">
            <a:avLst/>
          </a:prstGeom>
        </p:spPr>
      </p:pic>
      <p:pic>
        <p:nvPicPr>
          <p:cNvPr id="23" name="Picture 22" descr="Genexus-Salto-bco.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83815" y="2775460"/>
            <a:ext cx="3363610" cy="832166"/>
          </a:xfrm>
          <a:prstGeom prst="rect">
            <a:avLst/>
          </a:prstGeom>
        </p:spPr>
      </p:pic>
      <p:pic>
        <p:nvPicPr>
          <p:cNvPr id="24" name="Picture 23" descr="DEMO-notext-gris.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788455" y="1480254"/>
            <a:ext cx="1154181" cy="816522"/>
          </a:xfrm>
          <a:prstGeom prst="rect">
            <a:avLst/>
          </a:prstGeom>
        </p:spPr>
      </p:pic>
      <p:pic>
        <p:nvPicPr>
          <p:cNvPr id="25" name="Picture 24" descr="DEMO-notext-roj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788455" y="3664704"/>
            <a:ext cx="1154181" cy="816522"/>
          </a:xfrm>
          <a:prstGeom prst="rect">
            <a:avLst/>
          </a:prstGeom>
        </p:spPr>
      </p:pic>
      <p:pic>
        <p:nvPicPr>
          <p:cNvPr id="26" name="Picture 25" descr="DEMO-notext-verde.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788455" y="2547987"/>
            <a:ext cx="1154181" cy="816522"/>
          </a:xfrm>
          <a:prstGeom prst="rect">
            <a:avLst/>
          </a:prstGeom>
        </p:spPr>
      </p:pic>
    </p:spTree>
    <p:extLst>
      <p:ext uri="{BB962C8B-B14F-4D97-AF65-F5344CB8AC3E}">
        <p14:creationId xmlns:p14="http://schemas.microsoft.com/office/powerpoint/2010/main" val="152740202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En blanco">
    <p:bg>
      <p:bgPr>
        <a:solidFill>
          <a:srgbClr val="C61247"/>
        </a:solidFill>
        <a:effectLst/>
      </p:bgPr>
    </p:bg>
    <p:spTree>
      <p:nvGrpSpPr>
        <p:cNvPr id="1" name=""/>
        <p:cNvGrpSpPr/>
        <p:nvPr/>
      </p:nvGrpSpPr>
      <p:grpSpPr>
        <a:xfrm>
          <a:off x="0" y="0"/>
          <a:ext cx="0" cy="0"/>
          <a:chOff x="0" y="0"/>
          <a:chExt cx="0" cy="0"/>
        </a:xfrm>
      </p:grpSpPr>
      <p:sp>
        <p:nvSpPr>
          <p:cNvPr id="3" name="CuadroTexto 4"/>
          <p:cNvSpPr txBox="1"/>
          <p:nvPr/>
        </p:nvSpPr>
        <p:spPr>
          <a:xfrm>
            <a:off x="440531" y="2001442"/>
            <a:ext cx="5172075" cy="930255"/>
          </a:xfrm>
          <a:prstGeom prst="rect">
            <a:avLst/>
          </a:prstGeom>
          <a:noFill/>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10000"/>
              </a:lnSpc>
              <a:defRPr/>
            </a:pPr>
            <a:r>
              <a:rPr lang="en-US" sz="4950" dirty="0" smtClean="0">
                <a:solidFill>
                  <a:srgbClr val="FFFFFF"/>
                </a:solidFill>
                <a:latin typeface="Arial"/>
                <a:cs typeface="Arial"/>
              </a:rPr>
              <a:t>Thank you!</a:t>
            </a:r>
            <a:endParaRPr lang="es-ES" sz="4950" dirty="0" smtClean="0">
              <a:solidFill>
                <a:srgbClr val="FFFFFF"/>
              </a:solidFill>
              <a:latin typeface="Arial"/>
              <a:cs typeface="Arial"/>
            </a:endParaRPr>
          </a:p>
        </p:txBody>
      </p:sp>
      <p:sp>
        <p:nvSpPr>
          <p:cNvPr id="22" name="Marcador de contenido 5"/>
          <p:cNvSpPr>
            <a:spLocks noGrp="1"/>
          </p:cNvSpPr>
          <p:nvPr>
            <p:ph sz="quarter" idx="13"/>
          </p:nvPr>
        </p:nvSpPr>
        <p:spPr>
          <a:xfrm>
            <a:off x="520591" y="3218842"/>
            <a:ext cx="2949107" cy="817781"/>
          </a:xfrm>
        </p:spPr>
        <p:txBody>
          <a:bodyPr>
            <a:normAutofit/>
          </a:bodyPr>
          <a:lstStyle>
            <a:lvl1pPr marL="0" indent="0">
              <a:buFontTx/>
              <a:buNone/>
              <a:defRPr sz="1050">
                <a:solidFill>
                  <a:srgbClr val="FFFFFF"/>
                </a:solidFill>
                <a:latin typeface="Arial"/>
                <a:cs typeface="Arial"/>
              </a:defRPr>
            </a:lvl1pPr>
            <a:lvl2pPr>
              <a:defRPr sz="1500">
                <a:solidFill>
                  <a:schemeClr val="bg1"/>
                </a:solidFill>
                <a:latin typeface="Arial"/>
                <a:cs typeface="Arial"/>
              </a:defRPr>
            </a:lvl2pPr>
            <a:lvl3pPr>
              <a:defRPr sz="1350">
                <a:solidFill>
                  <a:schemeClr val="bg1"/>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p:txBody>
      </p:sp>
      <p:pic>
        <p:nvPicPr>
          <p:cNvPr id="6" name="Picture 5"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124376" y="139460"/>
            <a:ext cx="1319907" cy="261173"/>
          </a:xfrm>
          <a:prstGeom prst="rect">
            <a:avLst/>
          </a:prstGeom>
        </p:spPr>
      </p:pic>
      <p:pic>
        <p:nvPicPr>
          <p:cNvPr id="5" name="Picture 4" descr="genexus.png"/>
          <p:cNvPicPr>
            <a:picLocks noChangeAspect="1"/>
          </p:cNvPicPr>
          <p:nvPr userDrawn="1"/>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124376" y="139460"/>
            <a:ext cx="1319907" cy="261173"/>
          </a:xfrm>
          <a:prstGeom prst="rect">
            <a:avLst/>
          </a:prstGeom>
        </p:spPr>
      </p:pic>
    </p:spTree>
    <p:extLst>
      <p:ext uri="{BB962C8B-B14F-4D97-AF65-F5344CB8AC3E}">
        <p14:creationId xmlns:p14="http://schemas.microsoft.com/office/powerpoint/2010/main" val="3944337705"/>
      </p:ext>
    </p:extLst>
  </p:cSld>
  <p:clrMapOvr>
    <a:masterClrMapping/>
  </p:clrMapOvr>
  <p:transition spd="slow">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eño personalizado">
    <p:bg>
      <p:bgPr>
        <a:solidFill>
          <a:srgbClr val="C61247"/>
        </a:solidFill>
        <a:effectLst/>
      </p:bgPr>
    </p:bg>
    <p:spTree>
      <p:nvGrpSpPr>
        <p:cNvPr id="1" name=""/>
        <p:cNvGrpSpPr/>
        <p:nvPr/>
      </p:nvGrpSpPr>
      <p:grpSpPr>
        <a:xfrm>
          <a:off x="0" y="0"/>
          <a:ext cx="0" cy="0"/>
          <a:chOff x="0" y="0"/>
          <a:chExt cx="0" cy="0"/>
        </a:xfrm>
      </p:grpSpPr>
      <p:sp>
        <p:nvSpPr>
          <p:cNvPr id="2" name="CuadroTexto 32"/>
          <p:cNvSpPr txBox="1">
            <a:spLocks noChangeArrowheads="1"/>
          </p:cNvSpPr>
          <p:nvPr/>
        </p:nvSpPr>
        <p:spPr bwMode="auto">
          <a:xfrm>
            <a:off x="415528" y="901305"/>
            <a:ext cx="1765697" cy="321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defRPr/>
            </a:pPr>
            <a:r>
              <a:rPr lang="es-ES" sz="1050" smtClean="0">
                <a:solidFill>
                  <a:srgbClr val="FFFFFF"/>
                </a:solidFill>
                <a:latin typeface="Arial"/>
                <a:cs typeface="Arial"/>
              </a:rPr>
              <a:t>Información de contacto</a:t>
            </a:r>
          </a:p>
        </p:txBody>
      </p:sp>
      <p:cxnSp>
        <p:nvCxnSpPr>
          <p:cNvPr id="3" name="Conector recto 33"/>
          <p:cNvCxnSpPr>
            <a:cxnSpLocks noChangeShapeType="1"/>
          </p:cNvCxnSpPr>
          <p:nvPr/>
        </p:nvCxnSpPr>
        <p:spPr bwMode="auto">
          <a:xfrm>
            <a:off x="482203" y="879872"/>
            <a:ext cx="5842397" cy="0"/>
          </a:xfrm>
          <a:prstGeom prst="line">
            <a:avLst/>
          </a:prstGeom>
          <a:noFill/>
          <a:ln w="3175">
            <a:solidFill>
              <a:srgbClr val="FFFFFF"/>
            </a:solidFill>
            <a:round/>
            <a:headEnd/>
            <a:tailEnd/>
          </a:ln>
          <a:extLst>
            <a:ext uri="{909E8E84-426E-40dd-AFC4-6F175D3DCCD1}">
              <a14:hiddenFill xmlns:a14="http://schemas.microsoft.com/office/drawing/2010/main" xmlns="">
                <a:noFill/>
              </a14:hiddenFill>
            </a:ext>
          </a:extLst>
        </p:spPr>
      </p:cxnSp>
      <p:sp>
        <p:nvSpPr>
          <p:cNvPr id="4" name="CuadroTexto 48"/>
          <p:cNvSpPr txBox="1"/>
          <p:nvPr/>
        </p:nvSpPr>
        <p:spPr>
          <a:xfrm>
            <a:off x="425053" y="1400176"/>
            <a:ext cx="1660922" cy="1214179"/>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dirty="0" smtClean="0">
                <a:solidFill>
                  <a:srgbClr val="FFFFFF"/>
                </a:solidFill>
                <a:latin typeface="Arial"/>
                <a:cs typeface="Arial"/>
              </a:rPr>
              <a:t>| URUGUAY</a:t>
            </a:r>
          </a:p>
          <a:p>
            <a:pPr eaLnBrk="1" hangingPunct="1">
              <a:lnSpc>
                <a:spcPct val="120000"/>
              </a:lnSpc>
              <a:defRPr/>
            </a:pPr>
            <a:endParaRPr lang="es-ES_tradnl" sz="675" dirty="0" smtClean="0">
              <a:solidFill>
                <a:srgbClr val="FFFFFF"/>
              </a:solidFill>
              <a:latin typeface="Arial"/>
              <a:cs typeface="Arial"/>
            </a:endParaRPr>
          </a:p>
          <a:p>
            <a:pPr eaLnBrk="1" hangingPunct="1">
              <a:lnSpc>
                <a:spcPct val="120000"/>
              </a:lnSpc>
              <a:defRPr/>
            </a:pPr>
            <a:r>
              <a:rPr lang="es-ES_tradnl" sz="675" dirty="0" smtClean="0">
                <a:solidFill>
                  <a:srgbClr val="FFFFFF"/>
                </a:solidFill>
                <a:latin typeface="Arial"/>
                <a:cs typeface="Arial"/>
              </a:rPr>
              <a:t>Teléfono: (598) 2601 2082 </a:t>
            </a:r>
          </a:p>
          <a:p>
            <a:pPr eaLnBrk="1" hangingPunct="1">
              <a:lnSpc>
                <a:spcPct val="120000"/>
              </a:lnSpc>
              <a:defRPr/>
            </a:pPr>
            <a:r>
              <a:rPr lang="es-ES_tradnl" sz="675" dirty="0" smtClean="0">
                <a:solidFill>
                  <a:srgbClr val="FFFFFF"/>
                </a:solidFill>
                <a:latin typeface="Arial"/>
                <a:cs typeface="Arial"/>
              </a:rPr>
              <a:t>Dirección: Av. Italia 6201. </a:t>
            </a:r>
          </a:p>
          <a:p>
            <a:pPr eaLnBrk="1" hangingPunct="1">
              <a:lnSpc>
                <a:spcPct val="120000"/>
              </a:lnSpc>
              <a:defRPr/>
            </a:pPr>
            <a:r>
              <a:rPr lang="es-ES_tradnl" sz="675" dirty="0" smtClean="0">
                <a:solidFill>
                  <a:srgbClr val="FFFFFF"/>
                </a:solidFill>
                <a:latin typeface="Arial"/>
                <a:cs typeface="Arial"/>
              </a:rPr>
              <a:t>Parque Tecnológico del LATU</a:t>
            </a:r>
          </a:p>
          <a:p>
            <a:pPr eaLnBrk="1" hangingPunct="1">
              <a:lnSpc>
                <a:spcPct val="120000"/>
              </a:lnSpc>
              <a:defRPr/>
            </a:pPr>
            <a:r>
              <a:rPr lang="es-ES_tradnl" sz="675" dirty="0" smtClean="0">
                <a:solidFill>
                  <a:srgbClr val="FFFFFF"/>
                </a:solidFill>
                <a:latin typeface="Arial"/>
                <a:cs typeface="Arial"/>
              </a:rPr>
              <a:t>Edificio Los Pinos - Planta Alta</a:t>
            </a:r>
          </a:p>
          <a:p>
            <a:pPr eaLnBrk="1" hangingPunct="1">
              <a:lnSpc>
                <a:spcPct val="120000"/>
              </a:lnSpc>
              <a:defRPr/>
            </a:pPr>
            <a:r>
              <a:rPr lang="es-ES_tradnl" sz="675" dirty="0" smtClean="0">
                <a:solidFill>
                  <a:srgbClr val="FFFFFF"/>
                </a:solidFill>
                <a:latin typeface="Arial"/>
                <a:cs typeface="Arial"/>
              </a:rPr>
              <a:t>Montevideo, CP 11500 </a:t>
            </a:r>
          </a:p>
          <a:p>
            <a:pPr eaLnBrk="1" hangingPunct="1">
              <a:lnSpc>
                <a:spcPct val="120000"/>
              </a:lnSpc>
              <a:defRPr/>
            </a:pPr>
            <a:r>
              <a:rPr lang="es-ES_tradnl" sz="675" dirty="0" smtClean="0">
                <a:solidFill>
                  <a:srgbClr val="FFFFFF"/>
                </a:solidFill>
                <a:latin typeface="Arial"/>
                <a:cs typeface="Arial"/>
              </a:rPr>
              <a:t>Email: info@genexus.com</a:t>
            </a:r>
          </a:p>
          <a:p>
            <a:pPr eaLnBrk="1" hangingPunct="1">
              <a:lnSpc>
                <a:spcPct val="120000"/>
              </a:lnSpc>
              <a:defRPr/>
            </a:pPr>
            <a:r>
              <a:rPr lang="es-ES_tradnl" sz="675" dirty="0" smtClean="0">
                <a:solidFill>
                  <a:srgbClr val="FFFFFF"/>
                </a:solidFill>
                <a:latin typeface="Arial"/>
                <a:cs typeface="Arial"/>
              </a:rPr>
              <a:t>Web: www.genexus.com</a:t>
            </a:r>
            <a:endParaRPr lang="es-ES" sz="675" dirty="0" smtClean="0">
              <a:solidFill>
                <a:srgbClr val="FFFFFF"/>
              </a:solidFill>
              <a:latin typeface="Arial"/>
              <a:cs typeface="Arial"/>
            </a:endParaRPr>
          </a:p>
        </p:txBody>
      </p:sp>
      <p:sp>
        <p:nvSpPr>
          <p:cNvPr id="5" name="CuadroTexto 49"/>
          <p:cNvSpPr txBox="1"/>
          <p:nvPr/>
        </p:nvSpPr>
        <p:spPr>
          <a:xfrm>
            <a:off x="2384824" y="1400175"/>
            <a:ext cx="2144315" cy="96488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smtClean="0">
                <a:solidFill>
                  <a:srgbClr val="FFFFFF"/>
                </a:solidFill>
                <a:latin typeface="Arial"/>
                <a:cs typeface="Arial"/>
              </a:rPr>
              <a:t>| MEXICO</a:t>
            </a:r>
          </a:p>
          <a:p>
            <a:pPr eaLnBrk="1" hangingPunct="1">
              <a:lnSpc>
                <a:spcPct val="120000"/>
              </a:lnSpc>
              <a:defRPr/>
            </a:pPr>
            <a:endParaRPr lang="es-ES_tradnl" sz="675" smtClean="0">
              <a:solidFill>
                <a:srgbClr val="FFFFFF"/>
              </a:solidFill>
              <a:latin typeface="Arial"/>
              <a:cs typeface="Arial"/>
            </a:endParaRPr>
          </a:p>
          <a:p>
            <a:pPr eaLnBrk="1" hangingPunct="1">
              <a:lnSpc>
                <a:spcPct val="120000"/>
              </a:lnSpc>
              <a:defRPr/>
            </a:pPr>
            <a:r>
              <a:rPr lang="es-ES_tradnl" sz="675" smtClean="0">
                <a:solidFill>
                  <a:srgbClr val="FFFFFF"/>
                </a:solidFill>
                <a:latin typeface="Arial"/>
                <a:cs typeface="Arial"/>
              </a:rPr>
              <a:t>Teléfono: (5255) 5255 4733</a:t>
            </a:r>
          </a:p>
          <a:p>
            <a:pPr eaLnBrk="1" hangingPunct="1">
              <a:lnSpc>
                <a:spcPct val="120000"/>
              </a:lnSpc>
              <a:defRPr/>
            </a:pPr>
            <a:r>
              <a:rPr lang="es-ES_tradnl" sz="675" smtClean="0">
                <a:solidFill>
                  <a:srgbClr val="FFFFFF"/>
                </a:solidFill>
                <a:latin typeface="Arial"/>
                <a:cs typeface="Arial"/>
              </a:rPr>
              <a:t>Dirección: Hegel N° 221, Piso 2</a:t>
            </a:r>
          </a:p>
          <a:p>
            <a:pPr eaLnBrk="1" hangingPunct="1">
              <a:lnSpc>
                <a:spcPct val="120000"/>
              </a:lnSpc>
              <a:defRPr/>
            </a:pPr>
            <a:r>
              <a:rPr lang="es-ES_tradnl" sz="675" smtClean="0">
                <a:solidFill>
                  <a:srgbClr val="FFFFFF"/>
                </a:solidFill>
                <a:latin typeface="Arial"/>
                <a:cs typeface="Arial"/>
              </a:rPr>
              <a:t>Mexico DF </a:t>
            </a:r>
          </a:p>
          <a:p>
            <a:pPr eaLnBrk="1" hangingPunct="1">
              <a:lnSpc>
                <a:spcPct val="120000"/>
              </a:lnSpc>
              <a:defRPr/>
            </a:pPr>
            <a:r>
              <a:rPr lang="es-ES_tradnl" sz="675" smtClean="0">
                <a:solidFill>
                  <a:srgbClr val="FFFFFF"/>
                </a:solidFill>
                <a:latin typeface="Arial"/>
                <a:cs typeface="Arial"/>
              </a:rPr>
              <a:t>Email: contactomx@genexus.com</a:t>
            </a:r>
          </a:p>
          <a:p>
            <a:pPr eaLnBrk="1" hangingPunct="1">
              <a:lnSpc>
                <a:spcPct val="120000"/>
              </a:lnSpc>
              <a:defRPr/>
            </a:pPr>
            <a:r>
              <a:rPr lang="es-ES_tradnl" sz="675" smtClean="0">
                <a:solidFill>
                  <a:srgbClr val="FFFFFF"/>
                </a:solidFill>
                <a:latin typeface="Arial"/>
                <a:cs typeface="Arial"/>
              </a:rPr>
              <a:t>Web: www.genexus.com/mx </a:t>
            </a:r>
            <a:endParaRPr lang="es-ES" sz="675" smtClean="0">
              <a:solidFill>
                <a:srgbClr val="FFFFFF"/>
              </a:solidFill>
              <a:latin typeface="Arial"/>
              <a:cs typeface="Arial"/>
            </a:endParaRPr>
          </a:p>
        </p:txBody>
      </p:sp>
      <p:sp>
        <p:nvSpPr>
          <p:cNvPr id="6" name="CuadroTexto 50"/>
          <p:cNvSpPr txBox="1">
            <a:spLocks noChangeArrowheads="1"/>
          </p:cNvSpPr>
          <p:nvPr/>
        </p:nvSpPr>
        <p:spPr bwMode="auto">
          <a:xfrm>
            <a:off x="425053" y="3164681"/>
            <a:ext cx="1870472" cy="964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smtClean="0">
                <a:solidFill>
                  <a:srgbClr val="FFFFFF"/>
                </a:solidFill>
                <a:latin typeface="Arial"/>
                <a:cs typeface="Arial"/>
              </a:rPr>
              <a:t>| JAPÓN</a:t>
            </a:r>
          </a:p>
          <a:p>
            <a:pPr eaLnBrk="1" hangingPunct="1">
              <a:lnSpc>
                <a:spcPct val="120000"/>
              </a:lnSpc>
              <a:defRPr/>
            </a:pPr>
            <a:endParaRPr lang="es-ES_tradnl" sz="675" smtClean="0">
              <a:solidFill>
                <a:srgbClr val="FFFFFF"/>
              </a:solidFill>
              <a:latin typeface="Arial"/>
              <a:cs typeface="Arial"/>
            </a:endParaRPr>
          </a:p>
          <a:p>
            <a:pPr eaLnBrk="1" hangingPunct="1">
              <a:lnSpc>
                <a:spcPct val="120000"/>
              </a:lnSpc>
              <a:defRPr/>
            </a:pPr>
            <a:r>
              <a:rPr lang="es-ES_tradnl" sz="675" smtClean="0">
                <a:solidFill>
                  <a:srgbClr val="FFFFFF"/>
                </a:solidFill>
                <a:latin typeface="Arial"/>
                <a:cs typeface="Arial"/>
              </a:rPr>
              <a:t>Teléfono: (813) 6303 9381 </a:t>
            </a:r>
          </a:p>
          <a:p>
            <a:pPr eaLnBrk="1" hangingPunct="1">
              <a:lnSpc>
                <a:spcPct val="120000"/>
              </a:lnSpc>
              <a:defRPr/>
            </a:pPr>
            <a:r>
              <a:rPr lang="es-ES_tradnl" sz="675" smtClean="0">
                <a:solidFill>
                  <a:srgbClr val="FFFFFF"/>
                </a:solidFill>
                <a:latin typeface="Arial"/>
                <a:cs typeface="Arial"/>
              </a:rPr>
              <a:t>Dirección: 2 27 3 Gotanda Front</a:t>
            </a:r>
          </a:p>
          <a:p>
            <a:pPr eaLnBrk="1" hangingPunct="1">
              <a:lnSpc>
                <a:spcPct val="120000"/>
              </a:lnSpc>
              <a:defRPr/>
            </a:pPr>
            <a:r>
              <a:rPr lang="es-ES_tradnl" sz="675" smtClean="0">
                <a:solidFill>
                  <a:srgbClr val="FFFFFF"/>
                </a:solidFill>
                <a:latin typeface="Arial"/>
                <a:cs typeface="Arial"/>
              </a:rPr>
              <a:t>Nishi Gotanda, Shinagawa ku </a:t>
            </a:r>
          </a:p>
          <a:p>
            <a:pPr eaLnBrk="1" hangingPunct="1">
              <a:lnSpc>
                <a:spcPct val="120000"/>
              </a:lnSpc>
              <a:defRPr/>
            </a:pPr>
            <a:r>
              <a:rPr lang="es-ES_tradnl" sz="675" smtClean="0">
                <a:solidFill>
                  <a:srgbClr val="FFFFFF"/>
                </a:solidFill>
                <a:latin typeface="Arial"/>
                <a:cs typeface="Arial"/>
              </a:rPr>
              <a:t>Email: info@genexus.jp</a:t>
            </a:r>
          </a:p>
          <a:p>
            <a:pPr eaLnBrk="1" hangingPunct="1">
              <a:lnSpc>
                <a:spcPct val="120000"/>
              </a:lnSpc>
              <a:defRPr/>
            </a:pPr>
            <a:r>
              <a:rPr lang="es-ES_tradnl" sz="675" smtClean="0">
                <a:solidFill>
                  <a:srgbClr val="FFFFFF"/>
                </a:solidFill>
                <a:latin typeface="Arial"/>
                <a:cs typeface="Arial"/>
              </a:rPr>
              <a:t>Web: www.genexus.jp </a:t>
            </a:r>
          </a:p>
        </p:txBody>
      </p:sp>
      <p:sp>
        <p:nvSpPr>
          <p:cNvPr id="7" name="CuadroTexto 51"/>
          <p:cNvSpPr txBox="1"/>
          <p:nvPr/>
        </p:nvSpPr>
        <p:spPr>
          <a:xfrm>
            <a:off x="3019426" y="3164681"/>
            <a:ext cx="2594372" cy="96488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smtClean="0">
                <a:solidFill>
                  <a:srgbClr val="FFFFFF"/>
                </a:solidFill>
                <a:latin typeface="Arial"/>
                <a:cs typeface="Arial"/>
              </a:rPr>
              <a:t>| USA</a:t>
            </a:r>
          </a:p>
          <a:p>
            <a:pPr eaLnBrk="1" hangingPunct="1">
              <a:lnSpc>
                <a:spcPct val="120000"/>
              </a:lnSpc>
              <a:defRPr/>
            </a:pPr>
            <a:endParaRPr lang="es-ES_tradnl" sz="675" smtClean="0">
              <a:solidFill>
                <a:srgbClr val="FFFFFF"/>
              </a:solidFill>
              <a:latin typeface="Arial"/>
              <a:cs typeface="Arial"/>
            </a:endParaRPr>
          </a:p>
          <a:p>
            <a:pPr eaLnBrk="1" hangingPunct="1">
              <a:lnSpc>
                <a:spcPct val="120000"/>
              </a:lnSpc>
              <a:defRPr/>
            </a:pPr>
            <a:r>
              <a:rPr lang="es-ES_tradnl" sz="675" smtClean="0">
                <a:solidFill>
                  <a:srgbClr val="FFFFFF"/>
                </a:solidFill>
                <a:latin typeface="Arial"/>
                <a:cs typeface="Arial"/>
              </a:rPr>
              <a:t>Teléfono: (1 312) 836 9152</a:t>
            </a:r>
          </a:p>
          <a:p>
            <a:pPr eaLnBrk="1" hangingPunct="1">
              <a:lnSpc>
                <a:spcPct val="120000"/>
              </a:lnSpc>
              <a:defRPr/>
            </a:pPr>
            <a:r>
              <a:rPr lang="es-ES_tradnl" sz="675" smtClean="0">
                <a:solidFill>
                  <a:srgbClr val="FFFFFF"/>
                </a:solidFill>
                <a:latin typeface="Arial"/>
                <a:cs typeface="Arial"/>
              </a:rPr>
              <a:t>Dirección: 1143 W Rundell PL, Suite 300 </a:t>
            </a:r>
          </a:p>
          <a:p>
            <a:pPr eaLnBrk="1" hangingPunct="1">
              <a:lnSpc>
                <a:spcPct val="120000"/>
              </a:lnSpc>
              <a:defRPr/>
            </a:pPr>
            <a:r>
              <a:rPr lang="es-ES_tradnl" sz="675" smtClean="0">
                <a:solidFill>
                  <a:srgbClr val="FFFFFF"/>
                </a:solidFill>
                <a:latin typeface="Arial"/>
                <a:cs typeface="Arial"/>
              </a:rPr>
              <a:t>Chicago, IL 60607</a:t>
            </a:r>
          </a:p>
          <a:p>
            <a:pPr eaLnBrk="1" hangingPunct="1">
              <a:lnSpc>
                <a:spcPct val="120000"/>
              </a:lnSpc>
              <a:defRPr/>
            </a:pPr>
            <a:r>
              <a:rPr lang="es-ES_tradnl" sz="675" smtClean="0">
                <a:solidFill>
                  <a:srgbClr val="FFFFFF"/>
                </a:solidFill>
                <a:latin typeface="Arial"/>
                <a:cs typeface="Arial"/>
              </a:rPr>
              <a:t>Email: gxinfo@genexus.com</a:t>
            </a:r>
          </a:p>
          <a:p>
            <a:pPr eaLnBrk="1" hangingPunct="1">
              <a:lnSpc>
                <a:spcPct val="120000"/>
              </a:lnSpc>
              <a:defRPr/>
            </a:pPr>
            <a:r>
              <a:rPr lang="es-ES_tradnl" sz="675" smtClean="0">
                <a:solidFill>
                  <a:srgbClr val="FFFFFF"/>
                </a:solidFill>
                <a:latin typeface="Arial"/>
                <a:cs typeface="Arial"/>
              </a:rPr>
              <a:t>Web: www.genexus.com/usa</a:t>
            </a:r>
            <a:r>
              <a:rPr lang="pl-PL" sz="675" smtClean="0">
                <a:solidFill>
                  <a:srgbClr val="FFFFFF"/>
                </a:solidFill>
                <a:latin typeface="Arial"/>
                <a:cs typeface="Arial"/>
              </a:rPr>
              <a:t> </a:t>
            </a:r>
            <a:endParaRPr lang="es-ES" sz="675" smtClean="0">
              <a:solidFill>
                <a:srgbClr val="FFFFFF"/>
              </a:solidFill>
              <a:latin typeface="Arial"/>
              <a:cs typeface="Arial"/>
            </a:endParaRPr>
          </a:p>
        </p:txBody>
      </p:sp>
      <p:sp>
        <p:nvSpPr>
          <p:cNvPr id="8" name="CuadroTexto 52"/>
          <p:cNvSpPr txBox="1"/>
          <p:nvPr/>
        </p:nvSpPr>
        <p:spPr>
          <a:xfrm>
            <a:off x="4529139" y="1400175"/>
            <a:ext cx="2156222" cy="96488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smtClean="0">
                <a:solidFill>
                  <a:srgbClr val="FFFFFF"/>
                </a:solidFill>
                <a:latin typeface="Arial"/>
                <a:cs typeface="Arial"/>
              </a:rPr>
              <a:t>| BRASIL</a:t>
            </a:r>
          </a:p>
          <a:p>
            <a:pPr eaLnBrk="1" hangingPunct="1">
              <a:lnSpc>
                <a:spcPct val="120000"/>
              </a:lnSpc>
              <a:defRPr/>
            </a:pPr>
            <a:endParaRPr lang="es-ES_tradnl" sz="675" smtClean="0">
              <a:solidFill>
                <a:srgbClr val="FFFFFF"/>
              </a:solidFill>
              <a:latin typeface="Arial"/>
              <a:cs typeface="Arial"/>
            </a:endParaRPr>
          </a:p>
          <a:p>
            <a:pPr eaLnBrk="1" hangingPunct="1">
              <a:lnSpc>
                <a:spcPct val="120000"/>
              </a:lnSpc>
              <a:defRPr/>
            </a:pPr>
            <a:r>
              <a:rPr lang="es-ES_tradnl" sz="675" smtClean="0">
                <a:solidFill>
                  <a:srgbClr val="FFFFFF"/>
                </a:solidFill>
                <a:latin typeface="Arial"/>
                <a:cs typeface="Arial"/>
              </a:rPr>
              <a:t>Teléfono: (5511) 2663 2558</a:t>
            </a:r>
          </a:p>
          <a:p>
            <a:pPr eaLnBrk="1" hangingPunct="1">
              <a:lnSpc>
                <a:spcPct val="120000"/>
              </a:lnSpc>
              <a:defRPr/>
            </a:pPr>
            <a:r>
              <a:rPr lang="es-ES_tradnl" sz="675" smtClean="0">
                <a:solidFill>
                  <a:srgbClr val="FFFFFF"/>
                </a:solidFill>
                <a:latin typeface="Arial"/>
                <a:cs typeface="Arial"/>
              </a:rPr>
              <a:t>Dirección: Rua Samuel Morse 120 Conj. 141</a:t>
            </a:r>
          </a:p>
          <a:p>
            <a:pPr eaLnBrk="1" hangingPunct="1">
              <a:lnSpc>
                <a:spcPct val="120000"/>
              </a:lnSpc>
              <a:defRPr/>
            </a:pPr>
            <a:r>
              <a:rPr lang="es-ES_tradnl" sz="675" smtClean="0">
                <a:solidFill>
                  <a:srgbClr val="FFFFFF"/>
                </a:solidFill>
                <a:latin typeface="Arial"/>
                <a:cs typeface="Arial"/>
              </a:rPr>
              <a:t>04576-060 Sao Paulo </a:t>
            </a:r>
          </a:p>
          <a:p>
            <a:pPr eaLnBrk="1" hangingPunct="1">
              <a:lnSpc>
                <a:spcPct val="120000"/>
              </a:lnSpc>
              <a:defRPr/>
            </a:pPr>
            <a:r>
              <a:rPr lang="es-ES_tradnl" sz="675" smtClean="0">
                <a:solidFill>
                  <a:srgbClr val="FFFFFF"/>
                </a:solidFill>
                <a:latin typeface="Arial"/>
                <a:cs typeface="Arial"/>
              </a:rPr>
              <a:t>Email: info@artech-brasil.com</a:t>
            </a:r>
          </a:p>
          <a:p>
            <a:pPr eaLnBrk="1" hangingPunct="1">
              <a:lnSpc>
                <a:spcPct val="120000"/>
              </a:lnSpc>
              <a:defRPr/>
            </a:pPr>
            <a:r>
              <a:rPr lang="es-ES_tradnl" sz="675" smtClean="0">
                <a:solidFill>
                  <a:srgbClr val="FFFFFF"/>
                </a:solidFill>
                <a:latin typeface="Arial"/>
                <a:cs typeface="Arial"/>
              </a:rPr>
              <a:t>Web: www.genexus.com.br </a:t>
            </a:r>
            <a:endParaRPr lang="es-ES" sz="675" smtClean="0">
              <a:solidFill>
                <a:srgbClr val="FFFFFF"/>
              </a:solidFill>
              <a:latin typeface="Arial"/>
              <a:cs typeface="Arial"/>
            </a:endParaRPr>
          </a:p>
        </p:txBody>
      </p:sp>
      <p:pic>
        <p:nvPicPr>
          <p:cNvPr id="11" name="Picture 10"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25987" y="427464"/>
            <a:ext cx="1319907" cy="261173"/>
          </a:xfrm>
          <a:prstGeom prst="rect">
            <a:avLst/>
          </a:prstGeom>
        </p:spPr>
      </p:pic>
      <p:pic>
        <p:nvPicPr>
          <p:cNvPr id="10" name="Picture 9" descr="genexus.png"/>
          <p:cNvPicPr>
            <a:picLocks noChangeAspect="1"/>
          </p:cNvPicPr>
          <p:nvPr userDrawn="1"/>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25987" y="427464"/>
            <a:ext cx="1319907" cy="261173"/>
          </a:xfrm>
          <a:prstGeom prst="rect">
            <a:avLst/>
          </a:prstGeom>
        </p:spPr>
      </p:pic>
    </p:spTree>
    <p:extLst>
      <p:ext uri="{BB962C8B-B14F-4D97-AF65-F5344CB8AC3E}">
        <p14:creationId xmlns:p14="http://schemas.microsoft.com/office/powerpoint/2010/main" val="897765154"/>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CION">
    <p:spTree>
      <p:nvGrpSpPr>
        <p:cNvPr id="1" name=""/>
        <p:cNvGrpSpPr/>
        <p:nvPr/>
      </p:nvGrpSpPr>
      <p:grpSpPr>
        <a:xfrm>
          <a:off x="0" y="0"/>
          <a:ext cx="0" cy="0"/>
          <a:chOff x="0" y="0"/>
          <a:chExt cx="0" cy="0"/>
        </a:xfrm>
      </p:grpSpPr>
      <p:cxnSp>
        <p:nvCxnSpPr>
          <p:cNvPr id="7" name="Straight Connector 6"/>
          <p:cNvCxnSpPr/>
          <p:nvPr userDrawn="1"/>
        </p:nvCxnSpPr>
        <p:spPr>
          <a:xfrm flipH="1">
            <a:off x="-266958" y="275021"/>
            <a:ext cx="7199787" cy="0"/>
          </a:xfrm>
          <a:prstGeom prst="line">
            <a:avLst/>
          </a:prstGeom>
          <a:ln>
            <a:solidFill>
              <a:srgbClr val="C71247"/>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5103437" y="90355"/>
            <a:ext cx="1424018" cy="369332"/>
          </a:xfrm>
          <a:prstGeom prst="rect">
            <a:avLst/>
          </a:prstGeom>
          <a:solidFill>
            <a:schemeClr val="bg1"/>
          </a:solidFill>
        </p:spPr>
        <p:txBody>
          <a:bodyPr wrap="square" rtlCol="0">
            <a:spAutoFit/>
          </a:bodyPr>
          <a:lstStyle/>
          <a:p>
            <a:endParaRPr lang="en-US" dirty="0" smtClean="0">
              <a:latin typeface="Open Sans"/>
            </a:endParaRPr>
          </a:p>
        </p:txBody>
      </p:sp>
      <p:cxnSp>
        <p:nvCxnSpPr>
          <p:cNvPr id="6" name="Straight Connector 5"/>
          <p:cNvCxnSpPr/>
          <p:nvPr/>
        </p:nvCxnSpPr>
        <p:spPr>
          <a:xfrm flipH="1">
            <a:off x="-266958" y="275021"/>
            <a:ext cx="7199787" cy="0"/>
          </a:xfrm>
          <a:prstGeom prst="line">
            <a:avLst/>
          </a:prstGeom>
          <a:ln>
            <a:solidFill>
              <a:srgbClr val="C71247"/>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185467" y="158381"/>
            <a:ext cx="1245804" cy="2277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2" name="Title 1"/>
          <p:cNvSpPr>
            <a:spLocks noGrp="1"/>
          </p:cNvSpPr>
          <p:nvPr>
            <p:ph type="title" hasCustomPrompt="1"/>
          </p:nvPr>
        </p:nvSpPr>
        <p:spPr>
          <a:xfrm>
            <a:off x="673553" y="1977629"/>
            <a:ext cx="5510894" cy="857250"/>
          </a:xfrm>
        </p:spPr>
        <p:txBody>
          <a:bodyPr/>
          <a:lstStyle>
            <a:lvl1pPr>
              <a:defRPr sz="3000">
                <a:solidFill>
                  <a:schemeClr val="tx1">
                    <a:lumMod val="85000"/>
                    <a:lumOff val="15000"/>
                  </a:schemeClr>
                </a:solidFill>
                <a:latin typeface="Arial"/>
                <a:cs typeface="Arial"/>
              </a:defRPr>
            </a:lvl1pPr>
          </a:lstStyle>
          <a:p>
            <a:r>
              <a:rPr lang="es-ES_tradnl" dirty="0" smtClean="0"/>
              <a:t>Sección</a:t>
            </a:r>
            <a:endParaRPr lang="en-US" dirty="0"/>
          </a:p>
        </p:txBody>
      </p:sp>
      <p:pic>
        <p:nvPicPr>
          <p:cNvPr id="18" name="Picture 17" descr="genexu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415" y="-412537"/>
            <a:ext cx="1810063" cy="1357547"/>
          </a:xfrm>
          <a:prstGeom prst="rect">
            <a:avLst/>
          </a:prstGeom>
        </p:spPr>
      </p:pic>
      <p:sp>
        <p:nvSpPr>
          <p:cNvPr id="19" name="TextBox 18"/>
          <p:cNvSpPr txBox="1"/>
          <p:nvPr/>
        </p:nvSpPr>
        <p:spPr>
          <a:xfrm>
            <a:off x="4384590" y="800797"/>
            <a:ext cx="184666" cy="369332"/>
          </a:xfrm>
          <a:prstGeom prst="rect">
            <a:avLst/>
          </a:prstGeom>
          <a:noFill/>
        </p:spPr>
        <p:txBody>
          <a:bodyPr wrap="none" rtlCol="0">
            <a:spAutoFit/>
          </a:bodyPr>
          <a:lstStyle/>
          <a:p>
            <a:endParaRPr lang="en-US" dirty="0" smtClean="0">
              <a:latin typeface="Open Sans"/>
            </a:endParaRPr>
          </a:p>
        </p:txBody>
      </p:sp>
    </p:spTree>
    <p:extLst>
      <p:ext uri="{BB962C8B-B14F-4D97-AF65-F5344CB8AC3E}">
        <p14:creationId xmlns:p14="http://schemas.microsoft.com/office/powerpoint/2010/main" val="956298134"/>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IDO">
    <p:spTree>
      <p:nvGrpSpPr>
        <p:cNvPr id="1" name=""/>
        <p:cNvGrpSpPr/>
        <p:nvPr/>
      </p:nvGrpSpPr>
      <p:grpSpPr>
        <a:xfrm>
          <a:off x="0" y="0"/>
          <a:ext cx="0" cy="0"/>
          <a:chOff x="0" y="0"/>
          <a:chExt cx="0" cy="0"/>
        </a:xfrm>
      </p:grpSpPr>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p:nvPr>
        </p:nvSpPr>
        <p:spPr>
          <a:xfrm>
            <a:off x="333915" y="439628"/>
            <a:ext cx="6172200" cy="857250"/>
          </a:xfrm>
        </p:spPr>
        <p:txBody>
          <a:bodyPr>
            <a:normAutofit/>
          </a:bodyPr>
          <a:lstStyle>
            <a:lvl1pPr algn="l">
              <a:defRPr sz="1600">
                <a:solidFill>
                  <a:srgbClr val="B91B3E"/>
                </a:solidFill>
                <a:latin typeface="Arial"/>
                <a:cs typeface="Arial"/>
              </a:defRPr>
            </a:lvl1pPr>
          </a:lstStyle>
          <a:p>
            <a:r>
              <a:rPr lang="en-US" smtClean="0"/>
              <a:t>Click to edit Master title style</a:t>
            </a:r>
            <a:endParaRPr lang="es-ES" dirty="0"/>
          </a:p>
        </p:txBody>
      </p:sp>
      <p:sp>
        <p:nvSpPr>
          <p:cNvPr id="3" name="Marcador de contenido 2"/>
          <p:cNvSpPr>
            <a:spLocks noGrp="1"/>
          </p:cNvSpPr>
          <p:nvPr>
            <p:ph idx="1"/>
          </p:nvPr>
        </p:nvSpPr>
        <p:spPr>
          <a:xfrm>
            <a:off x="342900" y="1259785"/>
            <a:ext cx="6172200" cy="3679962"/>
          </a:xfrm>
        </p:spPr>
        <p:txBody>
          <a:bodyPr>
            <a:normAutofit/>
          </a:bodyPr>
          <a:lstStyle>
            <a:lvl1pPr marL="285750" indent="-285750">
              <a:buClr>
                <a:srgbClr val="C71247"/>
              </a:buClr>
              <a:buFont typeface="Arial" panose="020B0604020202020204" pitchFamily="34" charset="0"/>
              <a:buChar char="•"/>
              <a:defRPr sz="1400">
                <a:latin typeface="Arial"/>
                <a:cs typeface="Arial"/>
              </a:defRPr>
            </a:lvl1pPr>
            <a:lvl2pPr marL="342900" indent="0">
              <a:buFontTx/>
              <a:buNone/>
              <a:defRPr sz="1400">
                <a:latin typeface="Arial"/>
                <a:cs typeface="Arial"/>
              </a:defRPr>
            </a:lvl2pPr>
            <a:lvl3pPr marL="685800" indent="0">
              <a:buFontTx/>
              <a:buNone/>
              <a:defRPr sz="1400">
                <a:latin typeface="Arial"/>
                <a:cs typeface="Arial"/>
              </a:defRPr>
            </a:lvl3pPr>
            <a:lvl4pPr marL="1028700" indent="0">
              <a:buFontTx/>
              <a:buNone/>
              <a:defRPr sz="1400">
                <a:latin typeface="Arial"/>
                <a:cs typeface="Arial"/>
              </a:defRPr>
            </a:lvl4pPr>
            <a:lvl5pPr marL="1371600" indent="0">
              <a:buFontTx/>
              <a:buNone/>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ES" dirty="0"/>
          </a:p>
        </p:txBody>
      </p:sp>
      <p:sp>
        <p:nvSpPr>
          <p:cNvPr id="8"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3" name="Marcador de texto 7"/>
          <p:cNvSpPr>
            <a:spLocks noGrp="1"/>
          </p:cNvSpPr>
          <p:nvPr>
            <p:ph type="body" sz="quarter" idx="14" hasCustomPrompt="1"/>
          </p:nvPr>
        </p:nvSpPr>
        <p:spPr>
          <a:xfrm>
            <a:off x="2176116" y="148464"/>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pic>
        <p:nvPicPr>
          <p:cNvPr id="15" name="Picture 14"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Tree>
    <p:extLst>
      <p:ext uri="{BB962C8B-B14F-4D97-AF65-F5344CB8AC3E}">
        <p14:creationId xmlns:p14="http://schemas.microsoft.com/office/powerpoint/2010/main" val="2151720234"/>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 1">
    <p:spTree>
      <p:nvGrpSpPr>
        <p:cNvPr id="1" name=""/>
        <p:cNvGrpSpPr/>
        <p:nvPr/>
      </p:nvGrpSpPr>
      <p:grpSpPr>
        <a:xfrm>
          <a:off x="0" y="0"/>
          <a:ext cx="0" cy="0"/>
          <a:chOff x="0" y="0"/>
          <a:chExt cx="0" cy="0"/>
        </a:xfrm>
      </p:grpSpPr>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pic>
        <p:nvPicPr>
          <p:cNvPr id="11" name="Picture 10"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2" name="Title 1"/>
          <p:cNvSpPr>
            <a:spLocks noGrp="1"/>
          </p:cNvSpPr>
          <p:nvPr>
            <p:ph type="title" hasCustomPrompt="1"/>
          </p:nvPr>
        </p:nvSpPr>
        <p:spPr>
          <a:xfrm>
            <a:off x="399528" y="2053113"/>
            <a:ext cx="6172200" cy="1037273"/>
          </a:xfrm>
        </p:spPr>
        <p:txBody>
          <a:bodyPr/>
          <a:lstStyle>
            <a:lvl1pPr algn="ctr">
              <a:defRPr sz="3600" b="0">
                <a:latin typeface="Arial"/>
                <a:cs typeface="Arial"/>
              </a:defRPr>
            </a:lvl1pPr>
          </a:lstStyle>
          <a:p>
            <a:r>
              <a:rPr lang="en-US" dirty="0" smtClean="0"/>
              <a:t>DEMO</a:t>
            </a:r>
            <a:endParaRPr lang="es-AR" dirty="0"/>
          </a:p>
        </p:txBody>
      </p:sp>
      <p:sp>
        <p:nvSpPr>
          <p:cNvPr id="7"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0" name="Marcador de texto 7"/>
          <p:cNvSpPr>
            <a:spLocks noGrp="1"/>
          </p:cNvSpPr>
          <p:nvPr>
            <p:ph type="body" sz="quarter" idx="14" hasCustomPrompt="1"/>
          </p:nvPr>
        </p:nvSpPr>
        <p:spPr>
          <a:xfrm>
            <a:off x="2176116" y="146614"/>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pic>
        <p:nvPicPr>
          <p:cNvPr id="8" name="Picture 7" descr="DEMO-notext-roj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844658" y="4270811"/>
            <a:ext cx="897285" cy="634782"/>
          </a:xfrm>
          <a:prstGeom prst="rect">
            <a:avLst/>
          </a:prstGeom>
        </p:spPr>
      </p:pic>
    </p:spTree>
    <p:extLst>
      <p:ext uri="{BB962C8B-B14F-4D97-AF65-F5344CB8AC3E}">
        <p14:creationId xmlns:p14="http://schemas.microsoft.com/office/powerpoint/2010/main" val="1835224007"/>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 2">
    <p:spTree>
      <p:nvGrpSpPr>
        <p:cNvPr id="1" name=""/>
        <p:cNvGrpSpPr/>
        <p:nvPr/>
      </p:nvGrpSpPr>
      <p:grpSpPr>
        <a:xfrm>
          <a:off x="0" y="0"/>
          <a:ext cx="0" cy="0"/>
          <a:chOff x="0" y="0"/>
          <a:chExt cx="0" cy="0"/>
        </a:xfrm>
      </p:grpSpPr>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3" name="Marcador de contenido 2"/>
          <p:cNvSpPr>
            <a:spLocks noGrp="1"/>
          </p:cNvSpPr>
          <p:nvPr>
            <p:ph idx="1"/>
          </p:nvPr>
        </p:nvSpPr>
        <p:spPr>
          <a:xfrm>
            <a:off x="342900" y="1259785"/>
            <a:ext cx="6172200" cy="3679962"/>
          </a:xfrm>
        </p:spPr>
        <p:txBody>
          <a:bodyPr>
            <a:normAutofit/>
          </a:bodyPr>
          <a:lstStyle>
            <a:lvl1pPr marL="285750" indent="-285750">
              <a:buClr>
                <a:srgbClr val="A00032"/>
              </a:buClr>
              <a:buFont typeface="Arial" panose="020B0604020202020204" pitchFamily="34" charset="0"/>
              <a:buChar char="•"/>
              <a:defRPr sz="1400">
                <a:latin typeface="Arial"/>
                <a:cs typeface="Arial"/>
              </a:defRPr>
            </a:lvl1pPr>
            <a:lvl2pPr marL="342900" indent="0">
              <a:buFont typeface="Arial" panose="020B0604020202020204" pitchFamily="34" charset="0"/>
              <a:buNone/>
              <a:defRPr sz="1400">
                <a:latin typeface="Arial"/>
                <a:cs typeface="Arial"/>
              </a:defRPr>
            </a:lvl2pPr>
            <a:lvl3pPr marL="685800" indent="0">
              <a:buFontTx/>
              <a:buNone/>
              <a:defRPr sz="1400">
                <a:latin typeface="Arial"/>
                <a:cs typeface="Arial"/>
              </a:defRPr>
            </a:lvl3pPr>
            <a:lvl4pPr marL="1028700" indent="0">
              <a:buFontTx/>
              <a:buNone/>
              <a:defRPr sz="1400">
                <a:latin typeface="Arial"/>
                <a:cs typeface="Arial"/>
              </a:defRPr>
            </a:lvl4pPr>
            <a:lvl5pPr marL="1371600" indent="0">
              <a:buFontTx/>
              <a:buNone/>
              <a:defRPr sz="1400">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8"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3" name="Marcador de texto 7"/>
          <p:cNvSpPr>
            <a:spLocks noGrp="1"/>
          </p:cNvSpPr>
          <p:nvPr>
            <p:ph type="body" sz="quarter" idx="14" hasCustomPrompt="1"/>
          </p:nvPr>
        </p:nvSpPr>
        <p:spPr>
          <a:xfrm>
            <a:off x="2176116" y="146614"/>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pic>
        <p:nvPicPr>
          <p:cNvPr id="12" name="Picture 11"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4" name="TextBox 3"/>
          <p:cNvSpPr txBox="1"/>
          <p:nvPr userDrawn="1"/>
        </p:nvSpPr>
        <p:spPr>
          <a:xfrm>
            <a:off x="332961" y="703533"/>
            <a:ext cx="800219" cy="338554"/>
          </a:xfrm>
          <a:prstGeom prst="rect">
            <a:avLst/>
          </a:prstGeom>
          <a:noFill/>
        </p:spPr>
        <p:txBody>
          <a:bodyPr wrap="none" rtlCol="0">
            <a:spAutoFit/>
          </a:bodyPr>
          <a:lstStyle/>
          <a:p>
            <a:r>
              <a:rPr lang="es-AR" sz="1600" dirty="0" smtClean="0">
                <a:solidFill>
                  <a:srgbClr val="B91B3E"/>
                </a:solidFill>
                <a:latin typeface="Arial" panose="020B0604020202020204" pitchFamily="34" charset="0"/>
                <a:cs typeface="Arial" panose="020B0604020202020204" pitchFamily="34" charset="0"/>
              </a:rPr>
              <a:t>DEMO</a:t>
            </a:r>
          </a:p>
        </p:txBody>
      </p:sp>
      <p:pic>
        <p:nvPicPr>
          <p:cNvPr id="10" name="Picture 9" descr="DEMO-notext-roj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802375" y="4338051"/>
            <a:ext cx="897285" cy="634782"/>
          </a:xfrm>
          <a:prstGeom prst="rect">
            <a:avLst/>
          </a:prstGeom>
        </p:spPr>
      </p:pic>
    </p:spTree>
    <p:extLst>
      <p:ext uri="{BB962C8B-B14F-4D97-AF65-F5344CB8AC3E}">
        <p14:creationId xmlns:p14="http://schemas.microsoft.com/office/powerpoint/2010/main" val="4112640899"/>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MO - 3">
    <p:spTree>
      <p:nvGrpSpPr>
        <p:cNvPr id="1" name=""/>
        <p:cNvGrpSpPr/>
        <p:nvPr/>
      </p:nvGrpSpPr>
      <p:grpSpPr>
        <a:xfrm>
          <a:off x="0" y="0"/>
          <a:ext cx="0" cy="0"/>
          <a:chOff x="0" y="0"/>
          <a:chExt cx="0" cy="0"/>
        </a:xfrm>
      </p:grpSpPr>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p:nvPr>
        </p:nvSpPr>
        <p:spPr>
          <a:xfrm>
            <a:off x="333915" y="439628"/>
            <a:ext cx="6172200" cy="857250"/>
          </a:xfrm>
        </p:spPr>
        <p:txBody>
          <a:bodyPr>
            <a:normAutofit/>
          </a:bodyPr>
          <a:lstStyle>
            <a:lvl1pPr algn="l">
              <a:defRPr sz="1600">
                <a:solidFill>
                  <a:srgbClr val="B91B3E"/>
                </a:solidFill>
                <a:latin typeface="Arial"/>
                <a:cs typeface="Arial"/>
              </a:defRPr>
            </a:lvl1pPr>
          </a:lstStyle>
          <a:p>
            <a:r>
              <a:rPr lang="en-US" smtClean="0"/>
              <a:t>Click to edit Master title style</a:t>
            </a:r>
            <a:endParaRPr lang="es-ES" dirty="0"/>
          </a:p>
        </p:txBody>
      </p:sp>
      <p:sp>
        <p:nvSpPr>
          <p:cNvPr id="3" name="Marcador de contenido 2"/>
          <p:cNvSpPr>
            <a:spLocks noGrp="1"/>
          </p:cNvSpPr>
          <p:nvPr>
            <p:ph idx="1"/>
          </p:nvPr>
        </p:nvSpPr>
        <p:spPr>
          <a:xfrm>
            <a:off x="342900" y="1259785"/>
            <a:ext cx="6172200" cy="3679962"/>
          </a:xfrm>
        </p:spPr>
        <p:txBody>
          <a:bodyPr>
            <a:normAutofit/>
          </a:bodyPr>
          <a:lstStyle>
            <a:lvl1pPr marL="0" indent="0">
              <a:buFontTx/>
              <a:buNone/>
              <a:defRPr sz="1400">
                <a:latin typeface="Arial"/>
                <a:cs typeface="Arial"/>
              </a:defRPr>
            </a:lvl1pPr>
            <a:lvl2pPr marL="342900" indent="0">
              <a:buFontTx/>
              <a:buNone/>
              <a:defRPr sz="1400">
                <a:latin typeface="Arial"/>
                <a:cs typeface="Arial"/>
              </a:defRPr>
            </a:lvl2pPr>
            <a:lvl3pPr marL="685800" indent="0">
              <a:buFontTx/>
              <a:buNone/>
              <a:defRPr sz="1400">
                <a:latin typeface="Arial"/>
                <a:cs typeface="Arial"/>
              </a:defRPr>
            </a:lvl3pPr>
            <a:lvl4pPr marL="1028700" indent="0">
              <a:buFontTx/>
              <a:buNone/>
              <a:defRPr sz="1400">
                <a:latin typeface="Arial"/>
                <a:cs typeface="Arial"/>
              </a:defRPr>
            </a:lvl4pPr>
            <a:lvl5pPr marL="1371600" indent="0">
              <a:buFontTx/>
              <a:buNone/>
              <a:defRPr sz="1400">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8"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3" name="Marcador de texto 7"/>
          <p:cNvSpPr>
            <a:spLocks noGrp="1"/>
          </p:cNvSpPr>
          <p:nvPr>
            <p:ph type="body" sz="quarter" idx="14" hasCustomPrompt="1"/>
          </p:nvPr>
        </p:nvSpPr>
        <p:spPr>
          <a:xfrm>
            <a:off x="2176116" y="146614"/>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pic>
        <p:nvPicPr>
          <p:cNvPr id="10" name="Picture 9"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pic>
        <p:nvPicPr>
          <p:cNvPr id="14" name="Picture 13" descr="DEMO.roj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09091" y="4050267"/>
            <a:ext cx="1683246" cy="1189469"/>
          </a:xfrm>
          <a:prstGeom prst="rect">
            <a:avLst/>
          </a:prstGeom>
        </p:spPr>
      </p:pic>
    </p:spTree>
    <p:extLst>
      <p:ext uri="{BB962C8B-B14F-4D97-AF65-F5344CB8AC3E}">
        <p14:creationId xmlns:p14="http://schemas.microsoft.com/office/powerpoint/2010/main" val="918946086"/>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RESUMEN">
    <p:spTree>
      <p:nvGrpSpPr>
        <p:cNvPr id="1" name=""/>
        <p:cNvGrpSpPr/>
        <p:nvPr/>
      </p:nvGrpSpPr>
      <p:grpSpPr>
        <a:xfrm>
          <a:off x="0" y="0"/>
          <a:ext cx="0" cy="0"/>
          <a:chOff x="0" y="0"/>
          <a:chExt cx="0" cy="0"/>
        </a:xfrm>
      </p:grpSpPr>
      <p:sp>
        <p:nvSpPr>
          <p:cNvPr id="7" name="5 Rectángulo redondeado"/>
          <p:cNvSpPr/>
          <p:nvPr>
            <p:custDataLst>
              <p:tags r:id="rId1"/>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hasCustomPrompt="1"/>
          </p:nvPr>
        </p:nvSpPr>
        <p:spPr>
          <a:xfrm>
            <a:off x="333915" y="439628"/>
            <a:ext cx="6172200" cy="857250"/>
          </a:xfrm>
        </p:spPr>
        <p:txBody>
          <a:bodyPr>
            <a:normAutofit/>
          </a:bodyPr>
          <a:lstStyle>
            <a:lvl1pPr algn="l">
              <a:defRPr sz="1600" baseline="0">
                <a:solidFill>
                  <a:srgbClr val="B91B3E"/>
                </a:solidFill>
                <a:latin typeface="Arial"/>
                <a:cs typeface="Arial"/>
              </a:defRPr>
            </a:lvl1pPr>
          </a:lstStyle>
          <a:p>
            <a:r>
              <a:rPr lang="en-US" dirty="0" err="1" smtClean="0"/>
              <a:t>Acá</a:t>
            </a:r>
            <a:r>
              <a:rPr lang="en-US" dirty="0" smtClean="0"/>
              <a:t> </a:t>
            </a:r>
            <a:r>
              <a:rPr lang="en-US" dirty="0" err="1" smtClean="0"/>
              <a:t>va</a:t>
            </a:r>
            <a:r>
              <a:rPr lang="en-US" dirty="0" smtClean="0"/>
              <a:t> </a:t>
            </a:r>
            <a:r>
              <a:rPr lang="en-US" dirty="0" err="1" smtClean="0"/>
              <a:t>Resumen</a:t>
            </a:r>
            <a:r>
              <a:rPr lang="en-US" dirty="0" smtClean="0"/>
              <a:t>, </a:t>
            </a:r>
            <a:r>
              <a:rPr lang="en-US" dirty="0" err="1" smtClean="0"/>
              <a:t>Conceptualización</a:t>
            </a:r>
            <a:r>
              <a:rPr lang="en-US" dirty="0" smtClean="0"/>
              <a:t>, Summing up, etc.</a:t>
            </a:r>
            <a:endParaRPr lang="es-ES" dirty="0"/>
          </a:p>
        </p:txBody>
      </p:sp>
      <p:sp>
        <p:nvSpPr>
          <p:cNvPr id="3" name="Marcador de contenido 2"/>
          <p:cNvSpPr>
            <a:spLocks noGrp="1"/>
          </p:cNvSpPr>
          <p:nvPr>
            <p:ph idx="1"/>
          </p:nvPr>
        </p:nvSpPr>
        <p:spPr/>
        <p:txBody>
          <a:bodyPr>
            <a:normAutofit/>
          </a:bodyPr>
          <a:lstStyle>
            <a:lvl1pPr marL="285750" indent="-285750">
              <a:buClr>
                <a:srgbClr val="C71247"/>
              </a:buClr>
              <a:buSzPct val="100000"/>
              <a:buFont typeface="Arial"/>
              <a:buChar char="•"/>
              <a:defRPr sz="1400">
                <a:latin typeface="Arial"/>
                <a:cs typeface="Arial"/>
              </a:defRPr>
            </a:lvl1pPr>
            <a:lvl2pPr marL="342900" indent="0">
              <a:buFontTx/>
              <a:buNone/>
              <a:defRPr sz="1400">
                <a:latin typeface="Arial"/>
                <a:cs typeface="Arial"/>
              </a:defRPr>
            </a:lvl2pPr>
            <a:lvl3pPr marL="685800" indent="0">
              <a:buFontTx/>
              <a:buNone/>
              <a:defRPr sz="1400">
                <a:latin typeface="Arial"/>
                <a:cs typeface="Arial"/>
              </a:defRPr>
            </a:lvl3pPr>
            <a:lvl4pPr marL="1028700" indent="0">
              <a:buFontTx/>
              <a:buNone/>
              <a:defRPr sz="1400">
                <a:latin typeface="Arial"/>
                <a:cs typeface="Arial"/>
              </a:defRPr>
            </a:lvl4pPr>
            <a:lvl5pPr marL="1371600" indent="0">
              <a:buFontTx/>
              <a:buNone/>
              <a:defRPr sz="1400">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pic>
        <p:nvPicPr>
          <p:cNvPr id="10" name="Picture 9" descr="genexus.png"/>
          <p:cNvPicPr>
            <a:picLocks noChangeAspect="1"/>
          </p:cNvPicPr>
          <p:nvPr/>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5"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6" name="Marcador de texto 7"/>
          <p:cNvSpPr>
            <a:spLocks noGrp="1"/>
          </p:cNvSpPr>
          <p:nvPr>
            <p:ph type="body" sz="quarter" idx="14" hasCustomPrompt="1"/>
          </p:nvPr>
        </p:nvSpPr>
        <p:spPr>
          <a:xfrm>
            <a:off x="2176116" y="146614"/>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sp>
        <p:nvSpPr>
          <p:cNvPr id="9" name="5 Rectángulo redondeado"/>
          <p:cNvSpPr/>
          <p:nvPr userDrawn="1">
            <p:custDataLst>
              <p:tags r:id="rId2"/>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spTree>
    <p:extLst>
      <p:ext uri="{BB962C8B-B14F-4D97-AF65-F5344CB8AC3E}">
        <p14:creationId xmlns:p14="http://schemas.microsoft.com/office/powerpoint/2010/main" val="4242220424"/>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IERRE - 1">
    <p:bg>
      <p:bgPr>
        <a:solidFill>
          <a:srgbClr val="C61247"/>
        </a:solidFill>
        <a:effectLst/>
      </p:bgPr>
    </p:bg>
    <p:spTree>
      <p:nvGrpSpPr>
        <p:cNvPr id="1" name=""/>
        <p:cNvGrpSpPr/>
        <p:nvPr/>
      </p:nvGrpSpPr>
      <p:grpSpPr>
        <a:xfrm>
          <a:off x="0" y="0"/>
          <a:ext cx="0" cy="0"/>
          <a:chOff x="0" y="0"/>
          <a:chExt cx="0" cy="0"/>
        </a:xfrm>
      </p:grpSpPr>
      <p:sp>
        <p:nvSpPr>
          <p:cNvPr id="2" name="TextBox 1"/>
          <p:cNvSpPr txBox="1"/>
          <p:nvPr/>
        </p:nvSpPr>
        <p:spPr>
          <a:xfrm>
            <a:off x="1513100" y="2950808"/>
            <a:ext cx="3856319" cy="715581"/>
          </a:xfrm>
          <a:prstGeom prst="rect">
            <a:avLst/>
          </a:prstGeom>
          <a:noFill/>
        </p:spPr>
        <p:txBody>
          <a:bodyPr wrap="none" rtlCol="0">
            <a:spAutoFit/>
          </a:bodyPr>
          <a:lstStyle/>
          <a:p>
            <a:pPr algn="l">
              <a:spcAft>
                <a:spcPts val="450"/>
              </a:spcAft>
            </a:pPr>
            <a:r>
              <a:rPr lang="es-AR" sz="1000" b="0" dirty="0" smtClean="0">
                <a:solidFill>
                  <a:schemeClr val="bg1"/>
                </a:solidFill>
                <a:latin typeface="Arial"/>
                <a:cs typeface="Arial"/>
              </a:rPr>
              <a:t>Videos	</a:t>
            </a:r>
            <a:r>
              <a:rPr lang="es-AR" sz="1000" b="0" baseline="0" dirty="0" smtClean="0">
                <a:solidFill>
                  <a:schemeClr val="bg1"/>
                </a:solidFill>
                <a:latin typeface="Arial"/>
                <a:cs typeface="Arial"/>
              </a:rPr>
              <a:t> </a:t>
            </a:r>
            <a:r>
              <a:rPr lang="es-AR" sz="1000" baseline="0" dirty="0" smtClean="0">
                <a:solidFill>
                  <a:schemeClr val="bg1"/>
                </a:solidFill>
                <a:latin typeface="Arial"/>
                <a:cs typeface="Arial"/>
              </a:rPr>
              <a:t> </a:t>
            </a:r>
            <a:r>
              <a:rPr lang="es-AR" sz="1100" baseline="0" dirty="0" smtClean="0">
                <a:solidFill>
                  <a:schemeClr val="bg1"/>
                </a:solidFill>
                <a:latin typeface="Arial"/>
                <a:cs typeface="Arial"/>
              </a:rPr>
              <a:t>		training.genexus.com</a:t>
            </a:r>
          </a:p>
          <a:p>
            <a:pPr algn="l">
              <a:spcAft>
                <a:spcPts val="450"/>
              </a:spcAft>
            </a:pPr>
            <a:r>
              <a:rPr lang="es-AR" sz="1000" b="0" baseline="0" dirty="0" smtClean="0">
                <a:solidFill>
                  <a:schemeClr val="bg1"/>
                </a:solidFill>
                <a:latin typeface="Arial"/>
                <a:cs typeface="Arial"/>
              </a:rPr>
              <a:t>Documentación	</a:t>
            </a:r>
            <a:r>
              <a:rPr lang="es-AR" sz="1100" b="0" baseline="0" dirty="0" smtClean="0">
                <a:solidFill>
                  <a:schemeClr val="bg1"/>
                </a:solidFill>
                <a:latin typeface="Arial"/>
                <a:cs typeface="Arial"/>
              </a:rPr>
              <a:t>	</a:t>
            </a:r>
            <a:r>
              <a:rPr lang="es-AR" sz="1100" baseline="0" dirty="0" smtClean="0">
                <a:solidFill>
                  <a:schemeClr val="bg1"/>
                </a:solidFill>
                <a:latin typeface="Arial"/>
                <a:cs typeface="Arial"/>
              </a:rPr>
              <a:t>wiki.genexus.com</a:t>
            </a:r>
          </a:p>
          <a:p>
            <a:pPr algn="l">
              <a:spcAft>
                <a:spcPts val="450"/>
              </a:spcAft>
            </a:pPr>
            <a:r>
              <a:rPr lang="es-AR" sz="1000" b="0" baseline="0" dirty="0" smtClean="0">
                <a:solidFill>
                  <a:schemeClr val="bg1"/>
                </a:solidFill>
                <a:latin typeface="Arial"/>
                <a:cs typeface="Arial"/>
              </a:rPr>
              <a:t>Certificaciones</a:t>
            </a:r>
            <a:r>
              <a:rPr lang="es-AR" sz="1100" b="0" baseline="0" dirty="0" smtClean="0">
                <a:solidFill>
                  <a:schemeClr val="bg1"/>
                </a:solidFill>
                <a:latin typeface="Arial"/>
                <a:cs typeface="Arial"/>
              </a:rPr>
              <a:t>   	</a:t>
            </a:r>
            <a:r>
              <a:rPr lang="es-ES_tradnl" sz="1100" baseline="0" dirty="0" err="1" smtClean="0">
                <a:solidFill>
                  <a:schemeClr val="bg1"/>
                </a:solidFill>
                <a:latin typeface="Arial"/>
                <a:cs typeface="Arial"/>
              </a:rPr>
              <a:t>training.genexus.com</a:t>
            </a:r>
            <a:r>
              <a:rPr lang="es-ES_tradnl" sz="1100" baseline="0" dirty="0" smtClean="0">
                <a:solidFill>
                  <a:schemeClr val="bg1"/>
                </a:solidFill>
                <a:latin typeface="Arial"/>
                <a:cs typeface="Arial"/>
              </a:rPr>
              <a:t>/certificaciones</a:t>
            </a:r>
            <a:endParaRPr lang="es-AR" sz="1100" baseline="0" dirty="0" smtClean="0">
              <a:solidFill>
                <a:schemeClr val="bg1"/>
              </a:solidFill>
              <a:latin typeface="Arial"/>
              <a:cs typeface="Arial"/>
            </a:endParaRPr>
          </a:p>
        </p:txBody>
      </p:sp>
      <p:pic>
        <p:nvPicPr>
          <p:cNvPr id="4" name="Picture 3"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2378343" y="1954866"/>
            <a:ext cx="1985511" cy="392879"/>
          </a:xfrm>
          <a:prstGeom prst="rect">
            <a:avLst/>
          </a:prstGeom>
        </p:spPr>
      </p:pic>
    </p:spTree>
    <p:extLst>
      <p:ext uri="{BB962C8B-B14F-4D97-AF65-F5344CB8AC3E}">
        <p14:creationId xmlns:p14="http://schemas.microsoft.com/office/powerpoint/2010/main" val="2335540689"/>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IERRE 1 - ENGLISH">
    <p:bg>
      <p:bgPr>
        <a:solidFill>
          <a:srgbClr val="C61247"/>
        </a:solidFill>
        <a:effectLst/>
      </p:bgPr>
    </p:bg>
    <p:spTree>
      <p:nvGrpSpPr>
        <p:cNvPr id="1" name=""/>
        <p:cNvGrpSpPr/>
        <p:nvPr/>
      </p:nvGrpSpPr>
      <p:grpSpPr>
        <a:xfrm>
          <a:off x="0" y="0"/>
          <a:ext cx="0" cy="0"/>
          <a:chOff x="0" y="0"/>
          <a:chExt cx="0" cy="0"/>
        </a:xfrm>
      </p:grpSpPr>
      <p:sp>
        <p:nvSpPr>
          <p:cNvPr id="2" name="TextBox 1"/>
          <p:cNvSpPr txBox="1"/>
          <p:nvPr/>
        </p:nvSpPr>
        <p:spPr>
          <a:xfrm>
            <a:off x="1513100" y="2950808"/>
            <a:ext cx="3732112" cy="728405"/>
          </a:xfrm>
          <a:prstGeom prst="rect">
            <a:avLst/>
          </a:prstGeom>
          <a:noFill/>
        </p:spPr>
        <p:txBody>
          <a:bodyPr wrap="none" rtlCol="0">
            <a:spAutoFit/>
          </a:bodyPr>
          <a:lstStyle/>
          <a:p>
            <a:pPr algn="l">
              <a:spcAft>
                <a:spcPts val="450"/>
              </a:spcAft>
            </a:pPr>
            <a:r>
              <a:rPr lang="es-AR" sz="1000" b="0" dirty="0" err="1" smtClean="0">
                <a:solidFill>
                  <a:schemeClr val="bg1"/>
                </a:solidFill>
                <a:latin typeface="Arial"/>
                <a:cs typeface="Arial"/>
              </a:rPr>
              <a:t>VIdeos</a:t>
            </a:r>
            <a:r>
              <a:rPr lang="es-AR" sz="1000" b="0" dirty="0" smtClean="0">
                <a:solidFill>
                  <a:schemeClr val="bg1"/>
                </a:solidFill>
                <a:latin typeface="Arial"/>
                <a:cs typeface="Arial"/>
              </a:rPr>
              <a:t>	</a:t>
            </a:r>
            <a:r>
              <a:rPr lang="es-AR" sz="1000" b="0" baseline="0" dirty="0" smtClean="0">
                <a:solidFill>
                  <a:schemeClr val="bg1"/>
                </a:solidFill>
                <a:latin typeface="Arial"/>
                <a:cs typeface="Arial"/>
              </a:rPr>
              <a:t> </a:t>
            </a:r>
            <a:r>
              <a:rPr lang="es-AR" sz="1000" baseline="0" dirty="0" smtClean="0">
                <a:solidFill>
                  <a:schemeClr val="bg1"/>
                </a:solidFill>
                <a:latin typeface="Arial"/>
                <a:cs typeface="Arial"/>
              </a:rPr>
              <a:t> </a:t>
            </a:r>
            <a:r>
              <a:rPr lang="es-AR" sz="1100" baseline="0" dirty="0" smtClean="0">
                <a:solidFill>
                  <a:schemeClr val="bg1"/>
                </a:solidFill>
                <a:latin typeface="Arial"/>
                <a:cs typeface="Arial"/>
              </a:rPr>
              <a:t>		training.genexus.com</a:t>
            </a:r>
          </a:p>
          <a:p>
            <a:pPr algn="l">
              <a:spcAft>
                <a:spcPts val="450"/>
              </a:spcAft>
            </a:pPr>
            <a:r>
              <a:rPr lang="es-AR" sz="1000" b="0" baseline="0" dirty="0" err="1" smtClean="0">
                <a:solidFill>
                  <a:schemeClr val="bg1"/>
                </a:solidFill>
                <a:latin typeface="Arial"/>
                <a:cs typeface="Arial"/>
              </a:rPr>
              <a:t>Documentation</a:t>
            </a:r>
            <a:r>
              <a:rPr lang="es-AR" sz="1000" b="0" baseline="0" dirty="0" smtClean="0">
                <a:solidFill>
                  <a:schemeClr val="bg1"/>
                </a:solidFill>
                <a:latin typeface="Arial"/>
                <a:cs typeface="Arial"/>
              </a:rPr>
              <a:t>	</a:t>
            </a:r>
            <a:r>
              <a:rPr lang="es-AR" sz="1100" b="0" baseline="0" dirty="0" smtClean="0">
                <a:solidFill>
                  <a:schemeClr val="bg1"/>
                </a:solidFill>
                <a:latin typeface="Arial"/>
                <a:cs typeface="Arial"/>
              </a:rPr>
              <a:t>	</a:t>
            </a:r>
            <a:r>
              <a:rPr lang="es-AR" sz="1100" baseline="0" dirty="0" smtClean="0">
                <a:solidFill>
                  <a:schemeClr val="bg1"/>
                </a:solidFill>
                <a:latin typeface="Arial"/>
                <a:cs typeface="Arial"/>
              </a:rPr>
              <a:t>wiki.genexus.com</a:t>
            </a:r>
          </a:p>
          <a:p>
            <a:pPr algn="l">
              <a:spcAft>
                <a:spcPts val="450"/>
              </a:spcAft>
            </a:pPr>
            <a:r>
              <a:rPr lang="es-AR" sz="1000" b="0" baseline="0" dirty="0" err="1" smtClean="0">
                <a:solidFill>
                  <a:schemeClr val="bg1"/>
                </a:solidFill>
                <a:latin typeface="Arial"/>
                <a:cs typeface="Arial"/>
              </a:rPr>
              <a:t>Certifications</a:t>
            </a:r>
            <a:r>
              <a:rPr lang="es-AR" sz="1000" b="0" baseline="0" dirty="0" smtClean="0">
                <a:solidFill>
                  <a:schemeClr val="bg1"/>
                </a:solidFill>
                <a:latin typeface="Arial"/>
                <a:cs typeface="Arial"/>
              </a:rPr>
              <a:t>	</a:t>
            </a:r>
            <a:r>
              <a:rPr lang="es-AR" sz="1100" b="0" baseline="0" dirty="0" smtClean="0">
                <a:solidFill>
                  <a:schemeClr val="bg1"/>
                </a:solidFill>
                <a:latin typeface="Arial"/>
                <a:cs typeface="Arial"/>
              </a:rPr>
              <a:t>   	</a:t>
            </a:r>
            <a:r>
              <a:rPr lang="es-ES_tradnl" sz="1100" baseline="0" dirty="0" smtClean="0">
                <a:solidFill>
                  <a:schemeClr val="bg1"/>
                </a:solidFill>
                <a:latin typeface="Arial"/>
                <a:cs typeface="Arial"/>
              </a:rPr>
              <a:t>training.genexus.com/</a:t>
            </a:r>
            <a:r>
              <a:rPr lang="es-ES_tradnl" sz="1100" baseline="0" dirty="0" err="1" smtClean="0">
                <a:solidFill>
                  <a:schemeClr val="bg1"/>
                </a:solidFill>
                <a:latin typeface="Arial"/>
                <a:cs typeface="Arial"/>
              </a:rPr>
              <a:t>certifications</a:t>
            </a:r>
            <a:endParaRPr lang="es-AR" sz="1100" baseline="0" dirty="0" smtClean="0">
              <a:solidFill>
                <a:schemeClr val="bg1"/>
              </a:solidFill>
              <a:latin typeface="Arial"/>
              <a:cs typeface="Arial"/>
            </a:endParaRPr>
          </a:p>
        </p:txBody>
      </p:sp>
      <p:pic>
        <p:nvPicPr>
          <p:cNvPr id="4" name="Picture 3"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2378343" y="1954866"/>
            <a:ext cx="1985511" cy="392879"/>
          </a:xfrm>
          <a:prstGeom prst="rect">
            <a:avLst/>
          </a:prstGeom>
        </p:spPr>
      </p:pic>
    </p:spTree>
    <p:extLst>
      <p:ext uri="{BB962C8B-B14F-4D97-AF65-F5344CB8AC3E}">
        <p14:creationId xmlns:p14="http://schemas.microsoft.com/office/powerpoint/2010/main" val="3558051102"/>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342900" y="205979"/>
            <a:ext cx="61722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_tradnl" dirty="0"/>
              <a:t>Clic para editar título</a:t>
            </a:r>
            <a:endParaRPr lang="es-ES" dirty="0"/>
          </a:p>
        </p:txBody>
      </p:sp>
      <p:sp>
        <p:nvSpPr>
          <p:cNvPr id="1027" name="Marcador de texto 2"/>
          <p:cNvSpPr>
            <a:spLocks noGrp="1"/>
          </p:cNvSpPr>
          <p:nvPr>
            <p:ph type="body" idx="1"/>
          </p:nvPr>
        </p:nvSpPr>
        <p:spPr bwMode="auto">
          <a:xfrm>
            <a:off x="342900" y="1200151"/>
            <a:ext cx="61722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cs typeface="+mn-cs"/>
              </a:defRPr>
            </a:lvl1pPr>
          </a:lstStyle>
          <a:p>
            <a:pPr>
              <a:defRPr/>
            </a:pPr>
            <a:endParaRPr lang="es-ES"/>
          </a:p>
        </p:txBody>
      </p:sp>
      <p:sp>
        <p:nvSpPr>
          <p:cNvPr id="5" name="Marcador de pie de página 4"/>
          <p:cNvSpPr>
            <a:spLocks noGrp="1"/>
          </p:cNvSpPr>
          <p:nvPr>
            <p:ph type="ftr" sz="quarter" idx="3"/>
          </p:nvPr>
        </p:nvSpPr>
        <p:spPr>
          <a:xfrm>
            <a:off x="2343150" y="4767263"/>
            <a:ext cx="2171700" cy="273844"/>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Calibri" charset="0"/>
              </a:defRPr>
            </a:lvl1pPr>
          </a:lstStyle>
          <a:p>
            <a:pPr>
              <a:defRPr/>
            </a:pPr>
            <a:r>
              <a:rPr lang="es-ES_tradnl" smtClean="0"/>
              <a:t>Nombre sección</a:t>
            </a:r>
            <a:endParaRPr lang="es-ES"/>
          </a:p>
        </p:txBody>
      </p:sp>
      <p:sp>
        <p:nvSpPr>
          <p:cNvPr id="6" name="Marcador de número de diapositiva 5"/>
          <p:cNvSpPr>
            <a:spLocks noGrp="1"/>
          </p:cNvSpPr>
          <p:nvPr>
            <p:ph type="sldNum" sz="quarter" idx="4"/>
          </p:nvPr>
        </p:nvSpPr>
        <p:spPr>
          <a:xfrm>
            <a:off x="4914900" y="4767263"/>
            <a:ext cx="1600200" cy="273844"/>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latin typeface="Calibri" charset="0"/>
              </a:defRPr>
            </a:lvl1pPr>
          </a:lstStyle>
          <a:p>
            <a:pPr>
              <a:defRPr/>
            </a:pPr>
            <a:fld id="{CD4AC0F8-CF57-044A-941F-4662096974A0}" type="slidenum">
              <a:rPr lang="es-ES" smtClean="0"/>
              <a:pPr>
                <a:defRPr/>
              </a:pPr>
              <a:t>‹#›</a:t>
            </a:fld>
            <a:endParaRPr lang="es-E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7" r:id="rId9"/>
    <p:sldLayoutId id="2147483863" r:id="rId10"/>
    <p:sldLayoutId id="2147483868" r:id="rId11"/>
    <p:sldLayoutId id="2147483864" r:id="rId12"/>
    <p:sldLayoutId id="2147483865" r:id="rId13"/>
    <p:sldLayoutId id="2147483866" r:id="rId14"/>
  </p:sldLayoutIdLst>
  <p:transition spd="slow">
    <p:wipe/>
  </p:transition>
  <p:timing>
    <p:tnLst>
      <p:par>
        <p:cTn id="1" dur="indefinite" restart="never" nodeType="tmRoot"/>
      </p:par>
    </p:tnLst>
  </p:timing>
  <p:hf hdr="0" ftr="0"/>
  <p:txStyles>
    <p:titleStyle>
      <a:lvl1pPr algn="ctr" defTabSz="342900" rtl="0" eaLnBrk="1" fontAlgn="base" hangingPunct="1">
        <a:spcBef>
          <a:spcPct val="0"/>
        </a:spcBef>
        <a:spcAft>
          <a:spcPct val="0"/>
        </a:spcAft>
        <a:defRPr sz="3300" kern="1200">
          <a:solidFill>
            <a:schemeClr val="tx1"/>
          </a:solidFill>
          <a:latin typeface="Open Sans"/>
          <a:ea typeface="ＭＳ Ｐゴシック" pitchFamily="-109" charset="-128"/>
          <a:cs typeface="Open Sans"/>
        </a:defRPr>
      </a:lvl1pPr>
      <a:lvl2pPr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2pPr>
      <a:lvl3pPr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3pPr>
      <a:lvl4pPr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4pPr>
      <a:lvl5pPr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5pPr>
      <a:lvl6pPr marL="342900"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6pPr>
      <a:lvl7pPr marL="685800"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7pPr>
      <a:lvl8pPr marL="1028700"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8pPr>
      <a:lvl9pPr marL="1371600"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Open Sans"/>
          <a:ea typeface="ＭＳ Ｐゴシック" pitchFamily="-109" charset="-128"/>
          <a:cs typeface="Open Sans"/>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Open Sans"/>
          <a:ea typeface="ＭＳ Ｐゴシック" pitchFamily="-109"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Open Sans"/>
          <a:ea typeface="ＭＳ Ｐゴシック" pitchFamily="-109"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Open Sans"/>
          <a:ea typeface="ＭＳ Ｐゴシック" pitchFamily="-109"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Open Sans"/>
          <a:ea typeface="ＭＳ Ｐゴシック" pitchFamily="-109"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jp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9.jpg"/><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s-AR" sz="3200" spc="-60" dirty="0" smtClean="0"/>
              <a:t>Comunicación entre objetos</a:t>
            </a:r>
          </a:p>
          <a:p>
            <a:r>
              <a:rPr lang="es-AR" sz="1900" spc="-60" dirty="0" smtClean="0"/>
              <a:t>Necesidad de invocar a un objeto desde otro</a:t>
            </a:r>
            <a:endParaRPr lang="es-AR" sz="1900" dirty="0"/>
          </a:p>
        </p:txBody>
      </p:sp>
    </p:spTree>
    <p:extLst>
      <p:ext uri="{BB962C8B-B14F-4D97-AF65-F5344CB8AC3E}">
        <p14:creationId xmlns:p14="http://schemas.microsoft.com/office/powerpoint/2010/main" val="128967605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s-AR" dirty="0" smtClean="0"/>
              <a:t>Probemos en </a:t>
            </a:r>
            <a:r>
              <a:rPr lang="es-AR" dirty="0" err="1" smtClean="0"/>
              <a:t>GeneXus</a:t>
            </a:r>
            <a:r>
              <a:rPr lang="es-AR" dirty="0" smtClean="0"/>
              <a:t> todo lo hecho: F5</a:t>
            </a:r>
          </a:p>
          <a:p>
            <a:pPr lvl="1"/>
            <a:r>
              <a:rPr lang="es-AR" dirty="0" smtClean="0"/>
              <a:t>Observar que el procedimiento </a:t>
            </a:r>
            <a:r>
              <a:rPr lang="es-AR" dirty="0" err="1" smtClean="0"/>
              <a:t>AttractionsList</a:t>
            </a:r>
            <a:r>
              <a:rPr lang="es-AR" dirty="0" smtClean="0"/>
              <a:t> ya no aparece en el </a:t>
            </a:r>
            <a:r>
              <a:rPr lang="es-AR" dirty="0" err="1" smtClean="0"/>
              <a:t>Developer</a:t>
            </a:r>
            <a:r>
              <a:rPr lang="es-AR" dirty="0" smtClean="0"/>
              <a:t> </a:t>
            </a:r>
            <a:r>
              <a:rPr lang="es-AR" dirty="0" err="1" smtClean="0"/>
              <a:t>Menu</a:t>
            </a:r>
            <a:endParaRPr lang="es-AR" dirty="0" smtClean="0"/>
          </a:p>
          <a:p>
            <a:endParaRPr lang="es-AR"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764" y="2094626"/>
            <a:ext cx="2492088" cy="2314898"/>
          </a:xfrm>
          <a:prstGeom prst="rect">
            <a:avLst/>
          </a:prstGeom>
          <a:noFill/>
          <a:ln>
            <a:no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8896" y="2551585"/>
            <a:ext cx="2497143" cy="2320000"/>
          </a:xfrm>
          <a:prstGeom prst="rect">
            <a:avLst/>
          </a:prstGeom>
          <a:noFill/>
          <a:ln>
            <a:noFill/>
          </a:ln>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52127" y="2904737"/>
            <a:ext cx="2386020" cy="2058045"/>
          </a:xfrm>
          <a:prstGeom prst="rect">
            <a:avLst/>
          </a:prstGeom>
          <a:noFill/>
          <a:ln>
            <a:noFill/>
          </a:ln>
        </p:spPr>
      </p:pic>
      <p:sp>
        <p:nvSpPr>
          <p:cNvPr id="14"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spTree>
    <p:extLst>
      <p:ext uri="{BB962C8B-B14F-4D97-AF65-F5344CB8AC3E}">
        <p14:creationId xmlns:p14="http://schemas.microsoft.com/office/powerpoint/2010/main" val="369790073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418" y="1422501"/>
            <a:ext cx="3151163" cy="2380879"/>
          </a:xfrm>
          <a:prstGeom prst="rect">
            <a:avLst/>
          </a:prstGeom>
          <a:noFill/>
          <a:ln>
            <a:noFill/>
          </a:ln>
        </p:spPr>
      </p:pic>
      <p:sp>
        <p:nvSpPr>
          <p:cNvPr id="2" name="Title 1"/>
          <p:cNvSpPr>
            <a:spLocks noGrp="1"/>
          </p:cNvSpPr>
          <p:nvPr>
            <p:ph type="title"/>
          </p:nvPr>
        </p:nvSpPr>
        <p:spPr/>
        <p:txBody>
          <a:bodyPr/>
          <a:lstStyle/>
          <a:p>
            <a:r>
              <a:rPr lang="es-UY" dirty="0" smtClean="0"/>
              <a:t>Listar las atracciones en un rango de nombres determinado</a:t>
            </a:r>
            <a:endParaRPr lang="es-UY" dirty="0"/>
          </a:p>
        </p:txBody>
      </p:sp>
      <p:sp>
        <p:nvSpPr>
          <p:cNvPr id="3" name="Rectangle 2"/>
          <p:cNvSpPr/>
          <p:nvPr/>
        </p:nvSpPr>
        <p:spPr>
          <a:xfrm>
            <a:off x="191680" y="1062400"/>
            <a:ext cx="2418475" cy="276999"/>
          </a:xfrm>
          <a:prstGeom prst="rect">
            <a:avLst/>
          </a:prstGeom>
        </p:spPr>
        <p:txBody>
          <a:bodyPr wrap="square">
            <a:spAutoFit/>
          </a:bodyPr>
          <a:lstStyle/>
          <a:p>
            <a:r>
              <a:rPr lang="es-UY" sz="1200" b="1" dirty="0" smtClean="0">
                <a:latin typeface="Arial" panose="020B0604020202020204" pitchFamily="34" charset="0"/>
                <a:cs typeface="Arial" panose="020B0604020202020204" pitchFamily="34" charset="0"/>
              </a:rPr>
              <a:t>En el web panel:</a:t>
            </a:r>
            <a:endParaRPr lang="es-UY" sz="1200" b="1" dirty="0">
              <a:latin typeface="Arial" panose="020B0604020202020204" pitchFamily="34" charset="0"/>
              <a:cs typeface="Arial" panose="020B0604020202020204" pitchFamily="34" charset="0"/>
            </a:endParaRPr>
          </a:p>
        </p:txBody>
      </p:sp>
      <p:pic>
        <p:nvPicPr>
          <p:cNvPr id="6" name="Picture 5"/>
          <p:cNvPicPr/>
          <p:nvPr/>
        </p:nvPicPr>
        <p:blipFill>
          <a:blip r:embed="rId4"/>
          <a:stretch>
            <a:fillRect/>
          </a:stretch>
        </p:blipFill>
        <p:spPr>
          <a:xfrm>
            <a:off x="3305911" y="3176429"/>
            <a:ext cx="3533498" cy="503068"/>
          </a:xfrm>
          <a:prstGeom prst="rect">
            <a:avLst/>
          </a:prstGeom>
        </p:spPr>
      </p:pic>
      <p:sp>
        <p:nvSpPr>
          <p:cNvPr id="7" name="Rectangle 6"/>
          <p:cNvSpPr/>
          <p:nvPr/>
        </p:nvSpPr>
        <p:spPr>
          <a:xfrm>
            <a:off x="104884" y="3824347"/>
            <a:ext cx="3197100" cy="276999"/>
          </a:xfrm>
          <a:prstGeom prst="rect">
            <a:avLst/>
          </a:prstGeom>
        </p:spPr>
        <p:txBody>
          <a:bodyPr wrap="square">
            <a:spAutoFit/>
          </a:bodyPr>
          <a:lstStyle/>
          <a:p>
            <a:r>
              <a:rPr lang="es-UY" sz="1200" b="1" dirty="0" smtClean="0">
                <a:latin typeface="Arial" panose="020B0604020202020204" pitchFamily="34" charset="0"/>
                <a:cs typeface="Arial" panose="020B0604020202020204" pitchFamily="34" charset="0"/>
              </a:rPr>
              <a:t>En el procedimiento </a:t>
            </a:r>
            <a:r>
              <a:rPr lang="es-UY" sz="1200" b="1" dirty="0" err="1" smtClean="0">
                <a:latin typeface="Arial" panose="020B0604020202020204" pitchFamily="34" charset="0"/>
                <a:cs typeface="Arial" panose="020B0604020202020204" pitchFamily="34" charset="0"/>
              </a:rPr>
              <a:t>AttractionsByName</a:t>
            </a:r>
            <a:r>
              <a:rPr lang="es-UY" sz="1200" b="1" dirty="0" smtClean="0">
                <a:latin typeface="Arial" panose="020B0604020202020204" pitchFamily="34" charset="0"/>
                <a:cs typeface="Arial" panose="020B0604020202020204" pitchFamily="34" charset="0"/>
              </a:rPr>
              <a:t>:</a:t>
            </a:r>
            <a:endParaRPr lang="es-UY" sz="1200" b="1" dirty="0">
              <a:latin typeface="Arial" panose="020B0604020202020204" pitchFamily="34" charset="0"/>
              <a:cs typeface="Arial" panose="020B0604020202020204" pitchFamily="34" charset="0"/>
            </a:endParaRPr>
          </a:p>
        </p:txBody>
      </p:sp>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2695575" y="1917699"/>
            <a:ext cx="4162425" cy="685800"/>
          </a:xfrm>
          <a:prstGeom prst="rect">
            <a:avLst/>
          </a:prstGeom>
          <a:noFill/>
          <a:ln>
            <a:noFill/>
          </a:ln>
        </p:spPr>
      </p:pic>
      <p:sp>
        <p:nvSpPr>
          <p:cNvPr id="10" name="Freeform 9"/>
          <p:cNvSpPr/>
          <p:nvPr/>
        </p:nvSpPr>
        <p:spPr>
          <a:xfrm>
            <a:off x="2311056" y="2461846"/>
            <a:ext cx="384519" cy="797405"/>
          </a:xfrm>
          <a:custGeom>
            <a:avLst/>
            <a:gdLst>
              <a:gd name="connsiteX0" fmla="*/ 25774 w 607665"/>
              <a:gd name="connsiteY0" fmla="*/ 960582 h 980091"/>
              <a:gd name="connsiteX1" fmla="*/ 25774 w 607665"/>
              <a:gd name="connsiteY1" fmla="*/ 877454 h 980091"/>
              <a:gd name="connsiteX2" fmla="*/ 293629 w 607665"/>
              <a:gd name="connsiteY2" fmla="*/ 166254 h 980091"/>
              <a:gd name="connsiteX3" fmla="*/ 607665 w 607665"/>
              <a:gd name="connsiteY3" fmla="*/ 0 h 980091"/>
            </a:gdLst>
            <a:ahLst/>
            <a:cxnLst>
              <a:cxn ang="0">
                <a:pos x="connsiteX0" y="connsiteY0"/>
              </a:cxn>
              <a:cxn ang="0">
                <a:pos x="connsiteX1" y="connsiteY1"/>
              </a:cxn>
              <a:cxn ang="0">
                <a:pos x="connsiteX2" y="connsiteY2"/>
              </a:cxn>
              <a:cxn ang="0">
                <a:pos x="connsiteX3" y="connsiteY3"/>
              </a:cxn>
            </a:cxnLst>
            <a:rect l="l" t="t" r="r" b="b"/>
            <a:pathLst>
              <a:path w="607665" h="980091">
                <a:moveTo>
                  <a:pt x="25774" y="960582"/>
                </a:moveTo>
                <a:cubicBezTo>
                  <a:pt x="3453" y="985212"/>
                  <a:pt x="-18868" y="1009842"/>
                  <a:pt x="25774" y="877454"/>
                </a:cubicBezTo>
                <a:cubicBezTo>
                  <a:pt x="70416" y="745066"/>
                  <a:pt x="196647" y="312496"/>
                  <a:pt x="293629" y="166254"/>
                </a:cubicBezTo>
                <a:cubicBezTo>
                  <a:pt x="390611" y="20012"/>
                  <a:pt x="499138" y="10006"/>
                  <a:pt x="607665" y="0"/>
                </a:cubicBezTo>
              </a:path>
            </a:pathLst>
          </a:custGeom>
          <a:noFill/>
          <a:ln w="19050">
            <a:solidFill>
              <a:schemeClr val="accent6">
                <a:lumMod val="75000"/>
              </a:schemeClr>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915" y="4165414"/>
            <a:ext cx="2553730" cy="799875"/>
          </a:xfrm>
          <a:prstGeom prst="rect">
            <a:avLst/>
          </a:prstGeom>
          <a:ln>
            <a:noFill/>
          </a:ln>
          <a:effectLst>
            <a:outerShdw blurRad="292100" dist="139700" dir="2700000" algn="tl" rotWithShape="0">
              <a:srgbClr val="333333">
                <a:alpha val="65000"/>
              </a:srgbClr>
            </a:outerShdw>
          </a:effectLst>
        </p:spPr>
      </p:pic>
      <p:cxnSp>
        <p:nvCxnSpPr>
          <p:cNvPr id="13" name="Straight Arrow Connector 12"/>
          <p:cNvCxnSpPr/>
          <p:nvPr/>
        </p:nvCxnSpPr>
        <p:spPr>
          <a:xfrm flipH="1">
            <a:off x="4313382" y="2461846"/>
            <a:ext cx="442831" cy="706227"/>
          </a:xfrm>
          <a:prstGeom prst="straightConnector1">
            <a:avLst/>
          </a:prstGeom>
          <a:ln w="19050">
            <a:solidFill>
              <a:schemeClr val="accent6">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330844" y="2461846"/>
            <a:ext cx="515894" cy="714582"/>
          </a:xfrm>
          <a:prstGeom prst="straightConnector1">
            <a:avLst/>
          </a:prstGeom>
          <a:ln w="19050">
            <a:solidFill>
              <a:schemeClr val="accent6">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5"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pic>
        <p:nvPicPr>
          <p:cNvPr id="19" name="Picture 18"/>
          <p:cNvPicPr/>
          <p:nvPr/>
        </p:nvPicPr>
        <p:blipFill>
          <a:blip r:embed="rId7">
            <a:extLst>
              <a:ext uri="{28A0092B-C50C-407E-A947-70E740481C1C}">
                <a14:useLocalDpi xmlns:a14="http://schemas.microsoft.com/office/drawing/2010/main" val="0"/>
              </a:ext>
            </a:extLst>
          </a:blip>
          <a:srcRect/>
          <a:stretch>
            <a:fillRect/>
          </a:stretch>
        </p:blipFill>
        <p:spPr bwMode="auto">
          <a:xfrm>
            <a:off x="3420015" y="3803380"/>
            <a:ext cx="2743200" cy="1188720"/>
          </a:xfrm>
          <a:prstGeom prst="rect">
            <a:avLst/>
          </a:prstGeom>
          <a:noFill/>
          <a:ln>
            <a:noFill/>
          </a:ln>
        </p:spPr>
      </p:pic>
    </p:spTree>
    <p:extLst>
      <p:ext uri="{BB962C8B-B14F-4D97-AF65-F5344CB8AC3E}">
        <p14:creationId xmlns:p14="http://schemas.microsoft.com/office/powerpoint/2010/main" val="267046282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En ejecución…</a:t>
            </a:r>
            <a:endParaRPr lang="es-UY" dirty="0"/>
          </a:p>
        </p:txBody>
      </p:sp>
      <p:sp>
        <p:nvSpPr>
          <p:cNvPr id="4" name="Text Placeholder 3"/>
          <p:cNvSpPr>
            <a:spLocks noGrp="1"/>
          </p:cNvSpPr>
          <p:nvPr>
            <p:ph type="body" sz="quarter" idx="13"/>
          </p:nvPr>
        </p:nvSpPr>
        <p:spPr>
          <a:xfrm>
            <a:off x="333916" y="148464"/>
            <a:ext cx="3412696" cy="273358"/>
          </a:xfrm>
        </p:spPr>
        <p:txBody>
          <a:bodyPr>
            <a:normAutofit/>
          </a:bodyPr>
          <a:lstStyle/>
          <a:p>
            <a:r>
              <a:rPr lang="es-AR" dirty="0"/>
              <a:t>Comunicación</a:t>
            </a:r>
            <a:r>
              <a:rPr lang="es-AR"/>
              <a:t> entre </a:t>
            </a:r>
            <a:r>
              <a:rPr lang="es-AR" smtClean="0"/>
              <a:t>objetos</a:t>
            </a:r>
            <a:endParaRPr lang="es-AR" dirty="0"/>
          </a:p>
          <a:p>
            <a:endParaRPr lang="es-UY" dirty="0"/>
          </a:p>
          <a:p>
            <a:endParaRPr lang="es-UY"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830" y="1314684"/>
            <a:ext cx="4022826" cy="2265329"/>
          </a:xfrm>
          <a:prstGeom prst="rect">
            <a:avLst/>
          </a:prstGeom>
          <a:noFill/>
          <a:ln>
            <a:no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0342" y="2356274"/>
            <a:ext cx="3111388" cy="2669518"/>
          </a:xfrm>
          <a:prstGeom prst="rect">
            <a:avLst/>
          </a:prstGeom>
          <a:noFill/>
          <a:ln>
            <a:noFill/>
          </a:ln>
        </p:spPr>
      </p:pic>
      <p:sp>
        <p:nvSpPr>
          <p:cNvPr id="12" name="Freeform 11"/>
          <p:cNvSpPr/>
          <p:nvPr/>
        </p:nvSpPr>
        <p:spPr>
          <a:xfrm>
            <a:off x="2572429" y="3283069"/>
            <a:ext cx="1385681" cy="593888"/>
          </a:xfrm>
          <a:custGeom>
            <a:avLst/>
            <a:gdLst>
              <a:gd name="connsiteX0" fmla="*/ 1943 w 1385681"/>
              <a:gd name="connsiteY0" fmla="*/ 0 h 593888"/>
              <a:gd name="connsiteX1" fmla="*/ 220428 w 1385681"/>
              <a:gd name="connsiteY1" fmla="*/ 566443 h 593888"/>
              <a:gd name="connsiteX2" fmla="*/ 1385681 w 1385681"/>
              <a:gd name="connsiteY2" fmla="*/ 453154 h 593888"/>
            </a:gdLst>
            <a:ahLst/>
            <a:cxnLst>
              <a:cxn ang="0">
                <a:pos x="connsiteX0" y="connsiteY0"/>
              </a:cxn>
              <a:cxn ang="0">
                <a:pos x="connsiteX1" y="connsiteY1"/>
              </a:cxn>
              <a:cxn ang="0">
                <a:pos x="connsiteX2" y="connsiteY2"/>
              </a:cxn>
            </a:cxnLst>
            <a:rect l="l" t="t" r="r" b="b"/>
            <a:pathLst>
              <a:path w="1385681" h="593888">
                <a:moveTo>
                  <a:pt x="1943" y="0"/>
                </a:moveTo>
                <a:cubicBezTo>
                  <a:pt x="-4126" y="245458"/>
                  <a:pt x="-10195" y="490917"/>
                  <a:pt x="220428" y="566443"/>
                </a:cubicBezTo>
                <a:cubicBezTo>
                  <a:pt x="451051" y="641969"/>
                  <a:pt x="918366" y="547561"/>
                  <a:pt x="1385681" y="453154"/>
                </a:cubicBezTo>
              </a:path>
            </a:pathLst>
          </a:custGeom>
          <a:noFill/>
          <a:ln w="19050">
            <a:solidFill>
              <a:schemeClr val="accent6">
                <a:lumMod val="75000"/>
              </a:schemeClr>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299349810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AR" dirty="0" smtClean="0"/>
              <a:t>Cuando el objeto invocado devuelve un valor</a:t>
            </a:r>
            <a:endParaRPr lang="es-AR" dirty="0"/>
          </a:p>
        </p:txBody>
      </p:sp>
    </p:spTree>
    <p:extLst>
      <p:ext uri="{BB962C8B-B14F-4D97-AF65-F5344CB8AC3E}">
        <p14:creationId xmlns:p14="http://schemas.microsoft.com/office/powerpoint/2010/main" val="1547709456"/>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33916" y="148463"/>
            <a:ext cx="2165316" cy="325037"/>
          </a:xfrm>
        </p:spPr>
        <p:txBody>
          <a:bodyPr>
            <a:normAutofit/>
          </a:bodyPr>
          <a:lstStyle/>
          <a:p>
            <a:r>
              <a:rPr lang="es-AR" dirty="0" smtClean="0"/>
              <a:t>Objeto invocado devuelve valor</a:t>
            </a:r>
            <a:endParaRPr lang="es-AR" dirty="0"/>
          </a:p>
        </p:txBody>
      </p:sp>
      <p:sp>
        <p:nvSpPr>
          <p:cNvPr id="7" name="Rectangle 6"/>
          <p:cNvSpPr/>
          <p:nvPr/>
        </p:nvSpPr>
        <p:spPr>
          <a:xfrm>
            <a:off x="139254" y="1438396"/>
            <a:ext cx="2856215" cy="2743763"/>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8" name="Rectangle 7"/>
          <p:cNvSpPr/>
          <p:nvPr/>
        </p:nvSpPr>
        <p:spPr>
          <a:xfrm>
            <a:off x="3475913" y="1438396"/>
            <a:ext cx="3269414" cy="2743763"/>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9" name="TextBox 8"/>
          <p:cNvSpPr txBox="1"/>
          <p:nvPr/>
        </p:nvSpPr>
        <p:spPr>
          <a:xfrm>
            <a:off x="170078" y="945227"/>
            <a:ext cx="1056764" cy="369332"/>
          </a:xfrm>
          <a:prstGeom prst="rect">
            <a:avLst/>
          </a:prstGeom>
          <a:noFill/>
        </p:spPr>
        <p:txBody>
          <a:bodyPr wrap="none" rtlCol="0">
            <a:spAutoFit/>
          </a:bodyPr>
          <a:lstStyle/>
          <a:p>
            <a:r>
              <a:rPr lang="es-AR" dirty="0" err="1" smtClean="0">
                <a:solidFill>
                  <a:srgbClr val="FF0000"/>
                </a:solidFill>
                <a:latin typeface="Arial" panose="020B0604020202020204" pitchFamily="34" charset="0"/>
                <a:cs typeface="Arial" panose="020B0604020202020204" pitchFamily="34" charset="0"/>
              </a:rPr>
              <a:t>Object</a:t>
            </a:r>
            <a:r>
              <a:rPr lang="es-AR" dirty="0" smtClean="0">
                <a:solidFill>
                  <a:srgbClr val="FF0000"/>
                </a:solidFill>
                <a:latin typeface="Arial" panose="020B0604020202020204" pitchFamily="34" charset="0"/>
                <a:cs typeface="Arial" panose="020B0604020202020204" pitchFamily="34" charset="0"/>
              </a:rPr>
              <a:t> A</a:t>
            </a:r>
          </a:p>
        </p:txBody>
      </p:sp>
      <p:sp>
        <p:nvSpPr>
          <p:cNvPr id="10" name="TextBox 9"/>
          <p:cNvSpPr txBox="1"/>
          <p:nvPr/>
        </p:nvSpPr>
        <p:spPr>
          <a:xfrm>
            <a:off x="3408801" y="945227"/>
            <a:ext cx="1069524" cy="369332"/>
          </a:xfrm>
          <a:prstGeom prst="rect">
            <a:avLst/>
          </a:prstGeom>
          <a:noFill/>
        </p:spPr>
        <p:txBody>
          <a:bodyPr wrap="none" rtlCol="0">
            <a:spAutoFit/>
          </a:bodyPr>
          <a:lstStyle/>
          <a:p>
            <a:r>
              <a:rPr lang="es-AR" dirty="0" err="1" smtClean="0">
                <a:solidFill>
                  <a:srgbClr val="FF0000"/>
                </a:solidFill>
                <a:latin typeface="Arial" panose="020B0604020202020204" pitchFamily="34" charset="0"/>
                <a:cs typeface="Arial" panose="020B0604020202020204" pitchFamily="34" charset="0"/>
              </a:rPr>
              <a:t>Object</a:t>
            </a:r>
            <a:r>
              <a:rPr lang="es-AR" dirty="0" smtClean="0">
                <a:solidFill>
                  <a:srgbClr val="FF0000"/>
                </a:solidFill>
                <a:latin typeface="Arial" panose="020B0604020202020204" pitchFamily="34" charset="0"/>
                <a:cs typeface="Arial" panose="020B0604020202020204" pitchFamily="34" charset="0"/>
              </a:rPr>
              <a:t> B</a:t>
            </a:r>
          </a:p>
        </p:txBody>
      </p:sp>
      <p:sp>
        <p:nvSpPr>
          <p:cNvPr id="11" name="Oval 10"/>
          <p:cNvSpPr/>
          <p:nvPr/>
        </p:nvSpPr>
        <p:spPr>
          <a:xfrm>
            <a:off x="239979" y="3258232"/>
            <a:ext cx="92469" cy="103814"/>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2" name="Rectangle 11"/>
          <p:cNvSpPr/>
          <p:nvPr/>
        </p:nvSpPr>
        <p:spPr>
          <a:xfrm>
            <a:off x="4413126" y="1537858"/>
            <a:ext cx="507290" cy="387351"/>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3" name="Rectangle 12"/>
          <p:cNvSpPr/>
          <p:nvPr/>
        </p:nvSpPr>
        <p:spPr>
          <a:xfrm>
            <a:off x="2110937" y="3099462"/>
            <a:ext cx="507290" cy="387351"/>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4" name="Rectangle 13"/>
          <p:cNvSpPr/>
          <p:nvPr/>
        </p:nvSpPr>
        <p:spPr>
          <a:xfrm>
            <a:off x="1374872" y="3099462"/>
            <a:ext cx="507290" cy="387351"/>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5" name="Rectangle 14"/>
          <p:cNvSpPr/>
          <p:nvPr/>
        </p:nvSpPr>
        <p:spPr>
          <a:xfrm>
            <a:off x="627604" y="3099462"/>
            <a:ext cx="507290" cy="387351"/>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6" name="Rectangle 15"/>
          <p:cNvSpPr/>
          <p:nvPr/>
        </p:nvSpPr>
        <p:spPr>
          <a:xfrm>
            <a:off x="466426" y="3016332"/>
            <a:ext cx="2280062" cy="567291"/>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7" name="Rectangle 16"/>
          <p:cNvSpPr/>
          <p:nvPr/>
        </p:nvSpPr>
        <p:spPr>
          <a:xfrm>
            <a:off x="5159291" y="1537858"/>
            <a:ext cx="507290" cy="387351"/>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8" name="Rectangle 17"/>
          <p:cNvSpPr/>
          <p:nvPr/>
        </p:nvSpPr>
        <p:spPr>
          <a:xfrm>
            <a:off x="5904469" y="1537858"/>
            <a:ext cx="507290" cy="387351"/>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19" name="Straight Connector 18"/>
          <p:cNvCxnSpPr/>
          <p:nvPr/>
        </p:nvCxnSpPr>
        <p:spPr>
          <a:xfrm>
            <a:off x="3475913" y="2138289"/>
            <a:ext cx="326941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2766560" y="3179609"/>
            <a:ext cx="642242" cy="109140"/>
          </a:xfrm>
          <a:custGeom>
            <a:avLst/>
            <a:gdLst>
              <a:gd name="connsiteX0" fmla="*/ 0 w 1143000"/>
              <a:gd name="connsiteY0" fmla="*/ 342900 h 345007"/>
              <a:gd name="connsiteX1" fmla="*/ 734785 w 1143000"/>
              <a:gd name="connsiteY1" fmla="*/ 293914 h 345007"/>
              <a:gd name="connsiteX2" fmla="*/ 1143000 w 1143000"/>
              <a:gd name="connsiteY2" fmla="*/ 0 h 345007"/>
            </a:gdLst>
            <a:ahLst/>
            <a:cxnLst>
              <a:cxn ang="0">
                <a:pos x="connsiteX0" y="connsiteY0"/>
              </a:cxn>
              <a:cxn ang="0">
                <a:pos x="connsiteX1" y="connsiteY1"/>
              </a:cxn>
              <a:cxn ang="0">
                <a:pos x="connsiteX2" y="connsiteY2"/>
              </a:cxn>
            </a:cxnLst>
            <a:rect l="l" t="t" r="r" b="b"/>
            <a:pathLst>
              <a:path w="1143000" h="345007">
                <a:moveTo>
                  <a:pt x="0" y="342900"/>
                </a:moveTo>
                <a:cubicBezTo>
                  <a:pt x="272142" y="346982"/>
                  <a:pt x="544285" y="351064"/>
                  <a:pt x="734785" y="293914"/>
                </a:cubicBezTo>
                <a:cubicBezTo>
                  <a:pt x="925285" y="236764"/>
                  <a:pt x="1034142" y="118382"/>
                  <a:pt x="1143000" y="0"/>
                </a:cubicBezTo>
              </a:path>
            </a:pathLst>
          </a:custGeom>
          <a:noFill/>
          <a:ln w="4445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1" name="TextBox 20"/>
          <p:cNvSpPr txBox="1"/>
          <p:nvPr/>
        </p:nvSpPr>
        <p:spPr>
          <a:xfrm>
            <a:off x="2787549" y="2771487"/>
            <a:ext cx="530915" cy="369332"/>
          </a:xfrm>
          <a:prstGeom prst="rect">
            <a:avLst/>
          </a:prstGeom>
          <a:noFill/>
        </p:spPr>
        <p:txBody>
          <a:bodyPr wrap="none" rtlCol="0">
            <a:spAutoFit/>
          </a:bodyPr>
          <a:lstStyle/>
          <a:p>
            <a:r>
              <a:rPr lang="es-AR" dirty="0" err="1" smtClean="0">
                <a:solidFill>
                  <a:srgbClr val="FF0000"/>
                </a:solidFill>
                <a:latin typeface="Arial" panose="020B0604020202020204" pitchFamily="34" charset="0"/>
                <a:cs typeface="Arial" panose="020B0604020202020204" pitchFamily="34" charset="0"/>
              </a:rPr>
              <a:t>call</a:t>
            </a:r>
            <a:endParaRPr lang="es-AR" dirty="0" smtClean="0">
              <a:solidFill>
                <a:srgbClr val="FF0000"/>
              </a:solidFill>
              <a:latin typeface="Arial" panose="020B0604020202020204" pitchFamily="34" charset="0"/>
              <a:cs typeface="Arial" panose="020B0604020202020204" pitchFamily="34" charset="0"/>
            </a:endParaRPr>
          </a:p>
        </p:txBody>
      </p:sp>
      <p:sp>
        <p:nvSpPr>
          <p:cNvPr id="22" name="TextBox 21"/>
          <p:cNvSpPr txBox="1"/>
          <p:nvPr/>
        </p:nvSpPr>
        <p:spPr>
          <a:xfrm>
            <a:off x="3475913" y="1583920"/>
            <a:ext cx="838691" cy="369332"/>
          </a:xfrm>
          <a:prstGeom prst="rect">
            <a:avLst/>
          </a:prstGeom>
          <a:noFill/>
        </p:spPr>
        <p:txBody>
          <a:bodyPr wrap="none" rtlCol="0">
            <a:spAutoFit/>
          </a:bodyPr>
          <a:lstStyle/>
          <a:p>
            <a:r>
              <a:rPr lang="es-AR" b="1" dirty="0" err="1" smtClean="0">
                <a:solidFill>
                  <a:schemeClr val="bg1"/>
                </a:solidFill>
                <a:latin typeface="Arial" panose="020B0604020202020204" pitchFamily="34" charset="0"/>
                <a:cs typeface="Arial" panose="020B0604020202020204" pitchFamily="34" charset="0"/>
              </a:rPr>
              <a:t>Parm</a:t>
            </a:r>
            <a:r>
              <a:rPr lang="es-AR" b="1" dirty="0" smtClean="0">
                <a:solidFill>
                  <a:schemeClr val="bg1"/>
                </a:solidFill>
                <a:latin typeface="Arial" panose="020B0604020202020204" pitchFamily="34" charset="0"/>
                <a:cs typeface="Arial" panose="020B0604020202020204" pitchFamily="34" charset="0"/>
              </a:rPr>
              <a:t>(</a:t>
            </a:r>
          </a:p>
        </p:txBody>
      </p:sp>
      <p:pic>
        <p:nvPicPr>
          <p:cNvPr id="23" name="Picture 22"/>
          <p:cNvPicPr>
            <a:picLocks noChangeAspect="1"/>
          </p:cNvPicPr>
          <p:nvPr/>
        </p:nvPicPr>
        <p:blipFill>
          <a:blip r:embed="rId3"/>
          <a:stretch>
            <a:fillRect/>
          </a:stretch>
        </p:blipFill>
        <p:spPr>
          <a:xfrm>
            <a:off x="198554" y="3833772"/>
            <a:ext cx="3088100" cy="193643"/>
          </a:xfrm>
          <a:prstGeom prst="rect">
            <a:avLst/>
          </a:prstGeom>
        </p:spPr>
      </p:pic>
      <p:cxnSp>
        <p:nvCxnSpPr>
          <p:cNvPr id="24" name="Straight Connector 23"/>
          <p:cNvCxnSpPr/>
          <p:nvPr/>
        </p:nvCxnSpPr>
        <p:spPr>
          <a:xfrm>
            <a:off x="1439184" y="3994653"/>
            <a:ext cx="61068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227499" y="3994653"/>
            <a:ext cx="1057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499232" y="3994653"/>
            <a:ext cx="63088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884352" y="1583920"/>
            <a:ext cx="248786" cy="339311"/>
          </a:xfrm>
          <a:prstGeom prst="rect">
            <a:avLst/>
          </a:prstGeom>
          <a:noFill/>
        </p:spPr>
        <p:txBody>
          <a:bodyPr wrap="none" rtlCol="0">
            <a:spAutoFit/>
          </a:bodyPr>
          <a:lstStyle/>
          <a:p>
            <a:r>
              <a:rPr lang="es-AR" b="1" dirty="0" smtClean="0">
                <a:solidFill>
                  <a:schemeClr val="bg1"/>
                </a:solidFill>
                <a:latin typeface="Open Sans"/>
              </a:rPr>
              <a:t>,</a:t>
            </a:r>
          </a:p>
        </p:txBody>
      </p:sp>
      <p:sp>
        <p:nvSpPr>
          <p:cNvPr id="28" name="TextBox 27"/>
          <p:cNvSpPr txBox="1"/>
          <p:nvPr/>
        </p:nvSpPr>
        <p:spPr>
          <a:xfrm>
            <a:off x="5669799" y="1583920"/>
            <a:ext cx="248786" cy="339311"/>
          </a:xfrm>
          <a:prstGeom prst="rect">
            <a:avLst/>
          </a:prstGeom>
          <a:noFill/>
        </p:spPr>
        <p:txBody>
          <a:bodyPr wrap="none" rtlCol="0">
            <a:spAutoFit/>
          </a:bodyPr>
          <a:lstStyle/>
          <a:p>
            <a:r>
              <a:rPr lang="es-AR" b="1" dirty="0" smtClean="0">
                <a:solidFill>
                  <a:schemeClr val="bg1"/>
                </a:solidFill>
                <a:latin typeface="Open Sans"/>
              </a:rPr>
              <a:t>,</a:t>
            </a:r>
          </a:p>
        </p:txBody>
      </p:sp>
      <p:sp>
        <p:nvSpPr>
          <p:cNvPr id="29" name="TextBox 28"/>
          <p:cNvSpPr txBox="1"/>
          <p:nvPr/>
        </p:nvSpPr>
        <p:spPr>
          <a:xfrm>
            <a:off x="6483717" y="1583920"/>
            <a:ext cx="261610" cy="369332"/>
          </a:xfrm>
          <a:prstGeom prst="rect">
            <a:avLst/>
          </a:prstGeom>
          <a:noFill/>
        </p:spPr>
        <p:txBody>
          <a:bodyPr wrap="none" rtlCol="0">
            <a:spAutoFit/>
          </a:bodyPr>
          <a:lstStyle/>
          <a:p>
            <a:r>
              <a:rPr lang="es-AR" b="1" dirty="0" smtClean="0">
                <a:solidFill>
                  <a:schemeClr val="bg1"/>
                </a:solidFill>
                <a:latin typeface="Arial" panose="020B0604020202020204" pitchFamily="34" charset="0"/>
                <a:cs typeface="Arial" panose="020B0604020202020204" pitchFamily="34" charset="0"/>
              </a:rPr>
              <a:t>)</a:t>
            </a:r>
          </a:p>
        </p:txBody>
      </p:sp>
      <p:sp>
        <p:nvSpPr>
          <p:cNvPr id="30" name="TextBox 29"/>
          <p:cNvSpPr txBox="1"/>
          <p:nvPr/>
        </p:nvSpPr>
        <p:spPr>
          <a:xfrm>
            <a:off x="4346396" y="1596835"/>
            <a:ext cx="620683" cy="282746"/>
          </a:xfrm>
          <a:prstGeom prst="rect">
            <a:avLst/>
          </a:prstGeom>
          <a:noFill/>
        </p:spPr>
        <p:txBody>
          <a:bodyPr wrap="none" rtlCol="0">
            <a:spAutoFit/>
          </a:bodyPr>
          <a:lstStyle/>
          <a:p>
            <a:r>
              <a:rPr lang="es-AR" sz="1400" dirty="0" smtClean="0">
                <a:latin typeface="Open Sans"/>
              </a:rPr>
              <a:t>&amp;var</a:t>
            </a:r>
            <a:r>
              <a:rPr lang="es-AR" sz="1400" baseline="-25000" dirty="0" smtClean="0">
                <a:latin typeface="Open Sans"/>
              </a:rPr>
              <a:t>1</a:t>
            </a:r>
          </a:p>
        </p:txBody>
      </p:sp>
      <p:sp>
        <p:nvSpPr>
          <p:cNvPr id="31" name="TextBox 30"/>
          <p:cNvSpPr txBox="1"/>
          <p:nvPr/>
        </p:nvSpPr>
        <p:spPr>
          <a:xfrm>
            <a:off x="5094695" y="1596835"/>
            <a:ext cx="620683" cy="282746"/>
          </a:xfrm>
          <a:prstGeom prst="rect">
            <a:avLst/>
          </a:prstGeom>
          <a:noFill/>
        </p:spPr>
        <p:txBody>
          <a:bodyPr wrap="none" rtlCol="0">
            <a:spAutoFit/>
          </a:bodyPr>
          <a:lstStyle/>
          <a:p>
            <a:r>
              <a:rPr lang="es-AR" sz="1400" dirty="0" smtClean="0">
                <a:latin typeface="Open Sans"/>
              </a:rPr>
              <a:t>&amp;var</a:t>
            </a:r>
            <a:r>
              <a:rPr lang="es-AR" sz="1400" baseline="-25000" dirty="0" smtClean="0">
                <a:latin typeface="Open Sans"/>
              </a:rPr>
              <a:t>2</a:t>
            </a:r>
          </a:p>
        </p:txBody>
      </p:sp>
      <p:sp>
        <p:nvSpPr>
          <p:cNvPr id="32" name="TextBox 31"/>
          <p:cNvSpPr txBox="1"/>
          <p:nvPr/>
        </p:nvSpPr>
        <p:spPr>
          <a:xfrm>
            <a:off x="5848561" y="1596835"/>
            <a:ext cx="620683" cy="282746"/>
          </a:xfrm>
          <a:prstGeom prst="rect">
            <a:avLst/>
          </a:prstGeom>
          <a:noFill/>
        </p:spPr>
        <p:txBody>
          <a:bodyPr wrap="none" rtlCol="0">
            <a:spAutoFit/>
          </a:bodyPr>
          <a:lstStyle/>
          <a:p>
            <a:r>
              <a:rPr lang="es-AR" sz="1400" dirty="0" smtClean="0">
                <a:latin typeface="Open Sans"/>
              </a:rPr>
              <a:t>&amp;var</a:t>
            </a:r>
            <a:r>
              <a:rPr lang="es-AR" sz="1400" baseline="-25000" dirty="0" smtClean="0">
                <a:latin typeface="Open Sans"/>
              </a:rPr>
              <a:t>3</a:t>
            </a:r>
          </a:p>
        </p:txBody>
      </p:sp>
    </p:spTree>
    <p:extLst>
      <p:ext uri="{BB962C8B-B14F-4D97-AF65-F5344CB8AC3E}">
        <p14:creationId xmlns:p14="http://schemas.microsoft.com/office/powerpoint/2010/main" val="124366255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009" y="1336433"/>
            <a:ext cx="6623901" cy="3359834"/>
          </a:xfrm>
          <a:prstGeom prst="rect">
            <a:avLst/>
          </a:prstGeom>
          <a:noFill/>
          <a:ln>
            <a:noFill/>
          </a:ln>
        </p:spPr>
      </p:pic>
      <p:sp>
        <p:nvSpPr>
          <p:cNvPr id="34" name="Text Placeholder 4"/>
          <p:cNvSpPr>
            <a:spLocks noGrp="1"/>
          </p:cNvSpPr>
          <p:nvPr>
            <p:ph type="body" sz="quarter" idx="13"/>
          </p:nvPr>
        </p:nvSpPr>
        <p:spPr>
          <a:xfrm>
            <a:off x="333916" y="148463"/>
            <a:ext cx="2165316" cy="325037"/>
          </a:xfrm>
        </p:spPr>
        <p:txBody>
          <a:bodyPr>
            <a:normAutofit/>
          </a:bodyPr>
          <a:lstStyle/>
          <a:p>
            <a:r>
              <a:rPr lang="es-AR" dirty="0" smtClean="0"/>
              <a:t>Objeto invocado devuelve valor</a:t>
            </a:r>
            <a:endParaRPr lang="es-AR" dirty="0"/>
          </a:p>
        </p:txBody>
      </p:sp>
    </p:spTree>
    <p:extLst>
      <p:ext uri="{BB962C8B-B14F-4D97-AF65-F5344CB8AC3E}">
        <p14:creationId xmlns:p14="http://schemas.microsoft.com/office/powerpoint/2010/main" val="829665077"/>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645" y="2023978"/>
            <a:ext cx="6491695" cy="3048586"/>
          </a:xfrm>
          <a:prstGeom prst="rect">
            <a:avLst/>
          </a:prstGeom>
        </p:spPr>
      </p:pic>
      <p:sp>
        <p:nvSpPr>
          <p:cNvPr id="6" name="Rectangle 5"/>
          <p:cNvSpPr/>
          <p:nvPr/>
        </p:nvSpPr>
        <p:spPr>
          <a:xfrm>
            <a:off x="676517" y="4704470"/>
            <a:ext cx="1181801" cy="17685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7" name="Picture 6"/>
          <p:cNvPicPr>
            <a:picLocks noChangeAspect="1"/>
          </p:cNvPicPr>
          <p:nvPr/>
        </p:nvPicPr>
        <p:blipFill>
          <a:blip r:embed="rId4"/>
          <a:stretch>
            <a:fillRect/>
          </a:stretch>
        </p:blipFill>
        <p:spPr>
          <a:xfrm>
            <a:off x="204481" y="574166"/>
            <a:ext cx="6157232" cy="1426062"/>
          </a:xfrm>
          <a:prstGeom prst="rect">
            <a:avLst/>
          </a:prstGeom>
        </p:spPr>
      </p:pic>
      <p:sp>
        <p:nvSpPr>
          <p:cNvPr id="8" name="Rectangle 7"/>
          <p:cNvSpPr/>
          <p:nvPr/>
        </p:nvSpPr>
        <p:spPr>
          <a:xfrm>
            <a:off x="212645" y="574166"/>
            <a:ext cx="955221" cy="183730"/>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9" name="Freeform 8"/>
          <p:cNvSpPr/>
          <p:nvPr/>
        </p:nvSpPr>
        <p:spPr>
          <a:xfrm>
            <a:off x="1176031" y="645784"/>
            <a:ext cx="236764" cy="242741"/>
          </a:xfrm>
          <a:custGeom>
            <a:avLst/>
            <a:gdLst>
              <a:gd name="connsiteX0" fmla="*/ 0 w 236764"/>
              <a:gd name="connsiteY0" fmla="*/ 5976 h 242741"/>
              <a:gd name="connsiteX1" fmla="*/ 179614 w 236764"/>
              <a:gd name="connsiteY1" fmla="*/ 30469 h 242741"/>
              <a:gd name="connsiteX2" fmla="*/ 236764 w 236764"/>
              <a:gd name="connsiteY2" fmla="*/ 242741 h 242741"/>
            </a:gdLst>
            <a:ahLst/>
            <a:cxnLst>
              <a:cxn ang="0">
                <a:pos x="connsiteX0" y="connsiteY0"/>
              </a:cxn>
              <a:cxn ang="0">
                <a:pos x="connsiteX1" y="connsiteY1"/>
              </a:cxn>
              <a:cxn ang="0">
                <a:pos x="connsiteX2" y="connsiteY2"/>
              </a:cxn>
            </a:cxnLst>
            <a:rect l="l" t="t" r="r" b="b"/>
            <a:pathLst>
              <a:path w="236764" h="242741">
                <a:moveTo>
                  <a:pt x="0" y="5976"/>
                </a:moveTo>
                <a:cubicBezTo>
                  <a:pt x="70076" y="-1508"/>
                  <a:pt x="140153" y="-8992"/>
                  <a:pt x="179614" y="30469"/>
                </a:cubicBezTo>
                <a:cubicBezTo>
                  <a:pt x="219075" y="69930"/>
                  <a:pt x="227919" y="156335"/>
                  <a:pt x="236764" y="242741"/>
                </a:cubicBezTo>
              </a:path>
            </a:pathLst>
          </a:custGeom>
          <a:noFill/>
          <a:ln w="22225">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0" name="Oval 9"/>
          <p:cNvSpPr/>
          <p:nvPr/>
        </p:nvSpPr>
        <p:spPr>
          <a:xfrm>
            <a:off x="497412" y="3251161"/>
            <a:ext cx="977606" cy="167148"/>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1" name="Oval 10"/>
          <p:cNvSpPr/>
          <p:nvPr/>
        </p:nvSpPr>
        <p:spPr>
          <a:xfrm>
            <a:off x="666243" y="4052492"/>
            <a:ext cx="693176" cy="162230"/>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2" name="Freeform 11"/>
          <p:cNvSpPr/>
          <p:nvPr/>
        </p:nvSpPr>
        <p:spPr>
          <a:xfrm>
            <a:off x="1430865" y="3392958"/>
            <a:ext cx="1016033" cy="1368460"/>
          </a:xfrm>
          <a:custGeom>
            <a:avLst/>
            <a:gdLst>
              <a:gd name="connsiteX0" fmla="*/ 294968 w 685480"/>
              <a:gd name="connsiteY0" fmla="*/ 1091380 h 1091380"/>
              <a:gd name="connsiteX1" fmla="*/ 678426 w 685480"/>
              <a:gd name="connsiteY1" fmla="*/ 442451 h 1091380"/>
              <a:gd name="connsiteX2" fmla="*/ 0 w 685480"/>
              <a:gd name="connsiteY2" fmla="*/ 0 h 1091380"/>
            </a:gdLst>
            <a:ahLst/>
            <a:cxnLst>
              <a:cxn ang="0">
                <a:pos x="connsiteX0" y="connsiteY0"/>
              </a:cxn>
              <a:cxn ang="0">
                <a:pos x="connsiteX1" y="connsiteY1"/>
              </a:cxn>
              <a:cxn ang="0">
                <a:pos x="connsiteX2" y="connsiteY2"/>
              </a:cxn>
            </a:cxnLst>
            <a:rect l="l" t="t" r="r" b="b"/>
            <a:pathLst>
              <a:path w="685480" h="1091380">
                <a:moveTo>
                  <a:pt x="294968" y="1091380"/>
                </a:moveTo>
                <a:cubicBezTo>
                  <a:pt x="511277" y="857864"/>
                  <a:pt x="727587" y="624348"/>
                  <a:pt x="678426" y="442451"/>
                </a:cubicBezTo>
                <a:cubicBezTo>
                  <a:pt x="629265" y="260554"/>
                  <a:pt x="314632" y="130277"/>
                  <a:pt x="0" y="0"/>
                </a:cubicBezTo>
              </a:path>
            </a:pathLst>
          </a:custGeom>
          <a:noFill/>
          <a:ln w="22225">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3" name="Freeform 12"/>
          <p:cNvSpPr/>
          <p:nvPr/>
        </p:nvSpPr>
        <p:spPr>
          <a:xfrm rot="408041">
            <a:off x="1314526" y="4237457"/>
            <a:ext cx="770352" cy="479471"/>
          </a:xfrm>
          <a:custGeom>
            <a:avLst/>
            <a:gdLst>
              <a:gd name="connsiteX0" fmla="*/ 442451 w 559866"/>
              <a:gd name="connsiteY0" fmla="*/ 292332 h 292332"/>
              <a:gd name="connsiteX1" fmla="*/ 530942 w 559866"/>
              <a:gd name="connsiteY1" fmla="*/ 36694 h 292332"/>
              <a:gd name="connsiteX2" fmla="*/ 0 w 559866"/>
              <a:gd name="connsiteY2" fmla="*/ 7197 h 292332"/>
            </a:gdLst>
            <a:ahLst/>
            <a:cxnLst>
              <a:cxn ang="0">
                <a:pos x="connsiteX0" y="connsiteY0"/>
              </a:cxn>
              <a:cxn ang="0">
                <a:pos x="connsiteX1" y="connsiteY1"/>
              </a:cxn>
              <a:cxn ang="0">
                <a:pos x="connsiteX2" y="connsiteY2"/>
              </a:cxn>
            </a:cxnLst>
            <a:rect l="l" t="t" r="r" b="b"/>
            <a:pathLst>
              <a:path w="559866" h="292332">
                <a:moveTo>
                  <a:pt x="442451" y="292332"/>
                </a:moveTo>
                <a:cubicBezTo>
                  <a:pt x="523567" y="188274"/>
                  <a:pt x="604684" y="84216"/>
                  <a:pt x="530942" y="36694"/>
                </a:cubicBezTo>
                <a:cubicBezTo>
                  <a:pt x="457200" y="-10829"/>
                  <a:pt x="228600" y="-1816"/>
                  <a:pt x="0" y="7197"/>
                </a:cubicBezTo>
              </a:path>
            </a:pathLst>
          </a:custGeom>
          <a:noFill/>
          <a:ln w="22225">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4" name="Left Brace 13"/>
          <p:cNvSpPr/>
          <p:nvPr/>
        </p:nvSpPr>
        <p:spPr>
          <a:xfrm>
            <a:off x="635421" y="4385958"/>
            <a:ext cx="72861" cy="280082"/>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5" name="Freeform 14"/>
          <p:cNvSpPr/>
          <p:nvPr/>
        </p:nvSpPr>
        <p:spPr>
          <a:xfrm>
            <a:off x="460776" y="4528495"/>
            <a:ext cx="206409" cy="267128"/>
          </a:xfrm>
          <a:custGeom>
            <a:avLst/>
            <a:gdLst>
              <a:gd name="connsiteX0" fmla="*/ 206409 w 206409"/>
              <a:gd name="connsiteY0" fmla="*/ 267128 h 267128"/>
              <a:gd name="connsiteX1" fmla="*/ 925 w 206409"/>
              <a:gd name="connsiteY1" fmla="*/ 102742 h 267128"/>
              <a:gd name="connsiteX2" fmla="*/ 144764 w 206409"/>
              <a:gd name="connsiteY2" fmla="*/ 0 h 267128"/>
            </a:gdLst>
            <a:ahLst/>
            <a:cxnLst>
              <a:cxn ang="0">
                <a:pos x="connsiteX0" y="connsiteY0"/>
              </a:cxn>
              <a:cxn ang="0">
                <a:pos x="connsiteX1" y="connsiteY1"/>
              </a:cxn>
              <a:cxn ang="0">
                <a:pos x="connsiteX2" y="connsiteY2"/>
              </a:cxn>
            </a:cxnLst>
            <a:rect l="l" t="t" r="r" b="b"/>
            <a:pathLst>
              <a:path w="206409" h="267128">
                <a:moveTo>
                  <a:pt x="206409" y="267128"/>
                </a:moveTo>
                <a:cubicBezTo>
                  <a:pt x="108804" y="207195"/>
                  <a:pt x="11199" y="147263"/>
                  <a:pt x="925" y="102742"/>
                </a:cubicBezTo>
                <a:cubicBezTo>
                  <a:pt x="-9349" y="58221"/>
                  <a:pt x="67707" y="29110"/>
                  <a:pt x="144764" y="0"/>
                </a:cubicBezTo>
              </a:path>
            </a:pathLst>
          </a:custGeom>
          <a:noFill/>
          <a:ln w="22225">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6" name="Text Placeholder 4"/>
          <p:cNvSpPr>
            <a:spLocks noGrp="1"/>
          </p:cNvSpPr>
          <p:nvPr>
            <p:ph type="body" sz="quarter" idx="13"/>
          </p:nvPr>
        </p:nvSpPr>
        <p:spPr>
          <a:xfrm>
            <a:off x="333916" y="148463"/>
            <a:ext cx="2165316" cy="325037"/>
          </a:xfrm>
        </p:spPr>
        <p:txBody>
          <a:bodyPr>
            <a:normAutofit/>
          </a:bodyPr>
          <a:lstStyle/>
          <a:p>
            <a:r>
              <a:rPr lang="es-AR" dirty="0" smtClean="0"/>
              <a:t>Objeto invocado devuelve valor</a:t>
            </a:r>
            <a:endParaRPr lang="es-AR" dirty="0"/>
          </a:p>
        </p:txBody>
      </p:sp>
    </p:spTree>
    <p:extLst>
      <p:ext uri="{BB962C8B-B14F-4D97-AF65-F5344CB8AC3E}">
        <p14:creationId xmlns:p14="http://schemas.microsoft.com/office/powerpoint/2010/main" val="21326769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9256" y="1438378"/>
            <a:ext cx="2856215" cy="2986665"/>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7" name="Rectangle 16"/>
          <p:cNvSpPr/>
          <p:nvPr/>
        </p:nvSpPr>
        <p:spPr>
          <a:xfrm>
            <a:off x="3308664" y="1438378"/>
            <a:ext cx="3396177" cy="2986665"/>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18" name="Oval 17"/>
          <p:cNvSpPr/>
          <p:nvPr/>
        </p:nvSpPr>
        <p:spPr>
          <a:xfrm>
            <a:off x="239981" y="3258212"/>
            <a:ext cx="92469" cy="113016"/>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9" name="Rectangle 18"/>
          <p:cNvSpPr/>
          <p:nvPr/>
        </p:nvSpPr>
        <p:spPr>
          <a:xfrm>
            <a:off x="4244315"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0" name="Rectangle 19"/>
          <p:cNvSpPr/>
          <p:nvPr/>
        </p:nvSpPr>
        <p:spPr>
          <a:xfrm>
            <a:off x="1432025" y="3099461"/>
            <a:ext cx="507290" cy="421626"/>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1" name="Rectangle 20"/>
          <p:cNvSpPr/>
          <p:nvPr/>
        </p:nvSpPr>
        <p:spPr>
          <a:xfrm>
            <a:off x="741906" y="3099461"/>
            <a:ext cx="507290" cy="421626"/>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2" name="Rectangle 21"/>
          <p:cNvSpPr/>
          <p:nvPr/>
        </p:nvSpPr>
        <p:spPr>
          <a:xfrm>
            <a:off x="614524" y="3016332"/>
            <a:ext cx="1519646" cy="617517"/>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3" name="Rectangle 22"/>
          <p:cNvSpPr/>
          <p:nvPr/>
        </p:nvSpPr>
        <p:spPr>
          <a:xfrm>
            <a:off x="4990480"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4" name="Rectangle 23"/>
          <p:cNvSpPr/>
          <p:nvPr/>
        </p:nvSpPr>
        <p:spPr>
          <a:xfrm>
            <a:off x="5735658" y="1537857"/>
            <a:ext cx="507290" cy="421626"/>
          </a:xfrm>
          <a:prstGeom prst="rect">
            <a:avLst/>
          </a:prstGeom>
          <a:solidFill>
            <a:schemeClr val="accent4">
              <a:lumMod val="60000"/>
              <a:lumOff val="40000"/>
            </a:schemeClr>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25" name="Straight Connector 24"/>
          <p:cNvCxnSpPr/>
          <p:nvPr/>
        </p:nvCxnSpPr>
        <p:spPr>
          <a:xfrm>
            <a:off x="3254060" y="2149434"/>
            <a:ext cx="3450781" cy="292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419646" y="1583919"/>
            <a:ext cx="766557" cy="338554"/>
          </a:xfrm>
          <a:prstGeom prst="rect">
            <a:avLst/>
          </a:prstGeom>
          <a:noFill/>
        </p:spPr>
        <p:txBody>
          <a:bodyPr wrap="none" rtlCol="0">
            <a:spAutoFit/>
          </a:bodyPr>
          <a:lstStyle/>
          <a:p>
            <a:r>
              <a:rPr lang="es-AR" sz="1600" b="1" dirty="0" err="1" smtClean="0">
                <a:solidFill>
                  <a:schemeClr val="bg1"/>
                </a:solidFill>
                <a:latin typeface="Arial" panose="020B0604020202020204" pitchFamily="34" charset="0"/>
                <a:cs typeface="Arial" panose="020B0604020202020204" pitchFamily="34" charset="0"/>
              </a:rPr>
              <a:t>Parm</a:t>
            </a:r>
            <a:r>
              <a:rPr lang="es-AR" sz="1600" b="1" dirty="0" smtClean="0">
                <a:solidFill>
                  <a:schemeClr val="bg1"/>
                </a:solidFill>
                <a:latin typeface="Arial" panose="020B0604020202020204" pitchFamily="34" charset="0"/>
                <a:cs typeface="Arial" panose="020B0604020202020204" pitchFamily="34" charset="0"/>
              </a:rPr>
              <a:t>(</a:t>
            </a:r>
          </a:p>
        </p:txBody>
      </p:sp>
      <p:sp>
        <p:nvSpPr>
          <p:cNvPr id="27" name="TextBox 26"/>
          <p:cNvSpPr txBox="1"/>
          <p:nvPr/>
        </p:nvSpPr>
        <p:spPr>
          <a:xfrm>
            <a:off x="4715541"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8" name="TextBox 27"/>
          <p:cNvSpPr txBox="1"/>
          <p:nvPr/>
        </p:nvSpPr>
        <p:spPr>
          <a:xfrm>
            <a:off x="5500988"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9" name="TextBox 28"/>
          <p:cNvSpPr txBox="1"/>
          <p:nvPr/>
        </p:nvSpPr>
        <p:spPr>
          <a:xfrm>
            <a:off x="6314906" y="1583919"/>
            <a:ext cx="253596" cy="338554"/>
          </a:xfrm>
          <a:prstGeom prst="rect">
            <a:avLst/>
          </a:prstGeom>
          <a:noFill/>
        </p:spPr>
        <p:txBody>
          <a:bodyPr wrap="none" rtlCol="0">
            <a:spAutoFit/>
          </a:bodyPr>
          <a:lstStyle/>
          <a:p>
            <a:r>
              <a:rPr lang="es-AR" sz="1600" b="1" dirty="0" smtClean="0">
                <a:solidFill>
                  <a:schemeClr val="bg1"/>
                </a:solidFill>
                <a:latin typeface="Arial" panose="020B0604020202020204" pitchFamily="34" charset="0"/>
                <a:cs typeface="Arial" panose="020B0604020202020204" pitchFamily="34" charset="0"/>
              </a:rPr>
              <a:t>)</a:t>
            </a:r>
          </a:p>
        </p:txBody>
      </p:sp>
      <p:sp>
        <p:nvSpPr>
          <p:cNvPr id="30" name="TextBox 29"/>
          <p:cNvSpPr txBox="1"/>
          <p:nvPr/>
        </p:nvSpPr>
        <p:spPr>
          <a:xfrm>
            <a:off x="4177585"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1</a:t>
            </a:r>
          </a:p>
        </p:txBody>
      </p:sp>
      <p:sp>
        <p:nvSpPr>
          <p:cNvPr id="31" name="TextBox 30"/>
          <p:cNvSpPr txBox="1"/>
          <p:nvPr/>
        </p:nvSpPr>
        <p:spPr>
          <a:xfrm>
            <a:off x="4925884"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2</a:t>
            </a:r>
          </a:p>
        </p:txBody>
      </p:sp>
      <p:sp>
        <p:nvSpPr>
          <p:cNvPr id="32" name="TextBox 31"/>
          <p:cNvSpPr txBox="1"/>
          <p:nvPr/>
        </p:nvSpPr>
        <p:spPr>
          <a:xfrm>
            <a:off x="5679750"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3</a:t>
            </a:r>
          </a:p>
        </p:txBody>
      </p:sp>
      <p:sp>
        <p:nvSpPr>
          <p:cNvPr id="33" name="Freeform 32"/>
          <p:cNvSpPr/>
          <p:nvPr/>
        </p:nvSpPr>
        <p:spPr>
          <a:xfrm>
            <a:off x="975066" y="688184"/>
            <a:ext cx="3457644" cy="2410046"/>
          </a:xfrm>
          <a:custGeom>
            <a:avLst/>
            <a:gdLst>
              <a:gd name="connsiteX0" fmla="*/ 0 w 4218039"/>
              <a:gd name="connsiteY0" fmla="*/ 2410046 h 2410046"/>
              <a:gd name="connsiteX1" fmla="*/ 2910349 w 4218039"/>
              <a:gd name="connsiteY1" fmla="*/ 89633 h 2410046"/>
              <a:gd name="connsiteX2" fmla="*/ 4218039 w 4218039"/>
              <a:gd name="connsiteY2" fmla="*/ 699233 h 2410046"/>
            </a:gdLst>
            <a:ahLst/>
            <a:cxnLst>
              <a:cxn ang="0">
                <a:pos x="connsiteX0" y="connsiteY0"/>
              </a:cxn>
              <a:cxn ang="0">
                <a:pos x="connsiteX1" y="connsiteY1"/>
              </a:cxn>
              <a:cxn ang="0">
                <a:pos x="connsiteX2" y="connsiteY2"/>
              </a:cxn>
            </a:cxnLst>
            <a:rect l="l" t="t" r="r" b="b"/>
            <a:pathLst>
              <a:path w="4218039" h="2410046">
                <a:moveTo>
                  <a:pt x="0" y="2410046"/>
                </a:moveTo>
                <a:cubicBezTo>
                  <a:pt x="1103671" y="1392407"/>
                  <a:pt x="2207343" y="374768"/>
                  <a:pt x="2910349" y="89633"/>
                </a:cubicBezTo>
                <a:cubicBezTo>
                  <a:pt x="3613356" y="-195503"/>
                  <a:pt x="3915697" y="251865"/>
                  <a:pt x="4218039" y="699233"/>
                </a:cubicBezTo>
              </a:path>
            </a:pathLst>
          </a:custGeom>
          <a:noFill/>
          <a:ln w="22225">
            <a:solidFill>
              <a:srgbClr val="A00032"/>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4" name="Freeform 33"/>
          <p:cNvSpPr/>
          <p:nvPr/>
        </p:nvSpPr>
        <p:spPr>
          <a:xfrm rot="20997296">
            <a:off x="1910630" y="2253702"/>
            <a:ext cx="3359842" cy="1253330"/>
          </a:xfrm>
          <a:custGeom>
            <a:avLst/>
            <a:gdLst>
              <a:gd name="connsiteX0" fmla="*/ 0 w 4395019"/>
              <a:gd name="connsiteY0" fmla="*/ 1484671 h 2297507"/>
              <a:gd name="connsiteX1" fmla="*/ 2772697 w 4395019"/>
              <a:gd name="connsiteY1" fmla="*/ 2231923 h 2297507"/>
              <a:gd name="connsiteX2" fmla="*/ 4395019 w 4395019"/>
              <a:gd name="connsiteY2" fmla="*/ 0 h 2297507"/>
            </a:gdLst>
            <a:ahLst/>
            <a:cxnLst>
              <a:cxn ang="0">
                <a:pos x="connsiteX0" y="connsiteY0"/>
              </a:cxn>
              <a:cxn ang="0">
                <a:pos x="connsiteX1" y="connsiteY1"/>
              </a:cxn>
              <a:cxn ang="0">
                <a:pos x="connsiteX2" y="connsiteY2"/>
              </a:cxn>
            </a:cxnLst>
            <a:rect l="l" t="t" r="r" b="b"/>
            <a:pathLst>
              <a:path w="4395019" h="2297507">
                <a:moveTo>
                  <a:pt x="0" y="1484671"/>
                </a:moveTo>
                <a:cubicBezTo>
                  <a:pt x="1020097" y="1982019"/>
                  <a:pt x="2040194" y="2479368"/>
                  <a:pt x="2772697" y="2231923"/>
                </a:cubicBezTo>
                <a:cubicBezTo>
                  <a:pt x="3505200" y="1984478"/>
                  <a:pt x="3950109" y="992239"/>
                  <a:pt x="4395019" y="0"/>
                </a:cubicBezTo>
              </a:path>
            </a:pathLst>
          </a:custGeom>
          <a:noFill/>
          <a:ln w="22225">
            <a:solidFill>
              <a:srgbClr val="C0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5" name="Freeform 34"/>
          <p:cNvSpPr/>
          <p:nvPr/>
        </p:nvSpPr>
        <p:spPr>
          <a:xfrm rot="21369359">
            <a:off x="1832407" y="2123297"/>
            <a:ext cx="4203532" cy="2403758"/>
          </a:xfrm>
          <a:custGeom>
            <a:avLst/>
            <a:gdLst>
              <a:gd name="connsiteX0" fmla="*/ 5181600 w 5181600"/>
              <a:gd name="connsiteY0" fmla="*/ 0 h 2599201"/>
              <a:gd name="connsiteX1" fmla="*/ 3116826 w 5181600"/>
              <a:gd name="connsiteY1" fmla="*/ 2497393 h 2599201"/>
              <a:gd name="connsiteX2" fmla="*/ 0 w 5181600"/>
              <a:gd name="connsiteY2" fmla="*/ 1877961 h 2599201"/>
            </a:gdLst>
            <a:ahLst/>
            <a:cxnLst>
              <a:cxn ang="0">
                <a:pos x="connsiteX0" y="connsiteY0"/>
              </a:cxn>
              <a:cxn ang="0">
                <a:pos x="connsiteX1" y="connsiteY1"/>
              </a:cxn>
              <a:cxn ang="0">
                <a:pos x="connsiteX2" y="connsiteY2"/>
              </a:cxn>
            </a:cxnLst>
            <a:rect l="l" t="t" r="r" b="b"/>
            <a:pathLst>
              <a:path w="5181600" h="2599201">
                <a:moveTo>
                  <a:pt x="5181600" y="0"/>
                </a:moveTo>
                <a:cubicBezTo>
                  <a:pt x="4581013" y="1092200"/>
                  <a:pt x="3980426" y="2184400"/>
                  <a:pt x="3116826" y="2497393"/>
                </a:cubicBezTo>
                <a:cubicBezTo>
                  <a:pt x="2253226" y="2810386"/>
                  <a:pt x="1126613" y="2344173"/>
                  <a:pt x="0" y="1877961"/>
                </a:cubicBezTo>
              </a:path>
            </a:pathLst>
          </a:custGeom>
          <a:noFill/>
          <a:ln w="31750">
            <a:solidFill>
              <a:srgbClr val="7030A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6" name="TextBox 35"/>
          <p:cNvSpPr txBox="1"/>
          <p:nvPr/>
        </p:nvSpPr>
        <p:spPr>
          <a:xfrm>
            <a:off x="1441857" y="3657599"/>
            <a:ext cx="312906" cy="369332"/>
          </a:xfrm>
          <a:prstGeom prst="rect">
            <a:avLst/>
          </a:prstGeom>
          <a:noFill/>
        </p:spPr>
        <p:txBody>
          <a:bodyPr wrap="none" rtlCol="0">
            <a:spAutoFit/>
          </a:bodyPr>
          <a:lstStyle/>
          <a:p>
            <a:r>
              <a:rPr lang="es-AR" dirty="0" smtClean="0">
                <a:latin typeface="Open Sans"/>
              </a:rPr>
              <a:t>?</a:t>
            </a:r>
          </a:p>
        </p:txBody>
      </p:sp>
      <p:sp>
        <p:nvSpPr>
          <p:cNvPr id="37" name="TextBox 36"/>
          <p:cNvSpPr txBox="1"/>
          <p:nvPr/>
        </p:nvSpPr>
        <p:spPr>
          <a:xfrm>
            <a:off x="140584" y="945226"/>
            <a:ext cx="96039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A</a:t>
            </a:r>
          </a:p>
        </p:txBody>
      </p:sp>
      <p:sp>
        <p:nvSpPr>
          <p:cNvPr id="38" name="TextBox 37"/>
          <p:cNvSpPr txBox="1"/>
          <p:nvPr/>
        </p:nvSpPr>
        <p:spPr>
          <a:xfrm>
            <a:off x="2971343" y="945226"/>
            <a:ext cx="97174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B</a:t>
            </a:r>
          </a:p>
        </p:txBody>
      </p:sp>
      <p:sp>
        <p:nvSpPr>
          <p:cNvPr id="39" name="TextBox 38"/>
          <p:cNvSpPr txBox="1"/>
          <p:nvPr/>
        </p:nvSpPr>
        <p:spPr>
          <a:xfrm>
            <a:off x="4854223" y="959973"/>
            <a:ext cx="1170513"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GetDiscount</a:t>
            </a:r>
            <a:endParaRPr lang="es-AR" sz="1400" dirty="0" smtClean="0">
              <a:solidFill>
                <a:srgbClr val="FF0000"/>
              </a:solidFill>
              <a:latin typeface="Arial" panose="020B0604020202020204" pitchFamily="34" charset="0"/>
              <a:cs typeface="Arial" panose="020B0604020202020204" pitchFamily="34" charset="0"/>
            </a:endParaRPr>
          </a:p>
        </p:txBody>
      </p:sp>
      <p:pic>
        <p:nvPicPr>
          <p:cNvPr id="40" name="Picture 39"/>
          <p:cNvPicPr>
            <a:picLocks noChangeAspect="1"/>
          </p:cNvPicPr>
          <p:nvPr/>
        </p:nvPicPr>
        <p:blipFill>
          <a:blip r:embed="rId3"/>
          <a:stretch>
            <a:fillRect/>
          </a:stretch>
        </p:blipFill>
        <p:spPr>
          <a:xfrm>
            <a:off x="267936" y="3750744"/>
            <a:ext cx="3553453" cy="192657"/>
          </a:xfrm>
          <a:prstGeom prst="rect">
            <a:avLst/>
          </a:prstGeom>
        </p:spPr>
      </p:pic>
      <p:sp>
        <p:nvSpPr>
          <p:cNvPr id="41" name="Text Placeholder 4"/>
          <p:cNvSpPr>
            <a:spLocks noGrp="1"/>
          </p:cNvSpPr>
          <p:nvPr>
            <p:ph type="body" sz="quarter" idx="13"/>
          </p:nvPr>
        </p:nvSpPr>
        <p:spPr>
          <a:xfrm>
            <a:off x="333916" y="148463"/>
            <a:ext cx="2165316" cy="325037"/>
          </a:xfrm>
        </p:spPr>
        <p:txBody>
          <a:bodyPr>
            <a:normAutofit/>
          </a:bodyPr>
          <a:lstStyle/>
          <a:p>
            <a:r>
              <a:rPr lang="es-AR" dirty="0" smtClean="0"/>
              <a:t>Objeto invocado devuelve valor</a:t>
            </a:r>
            <a:endParaRPr lang="es-AR" dirty="0"/>
          </a:p>
        </p:txBody>
      </p:sp>
    </p:spTree>
    <p:extLst>
      <p:ext uri="{BB962C8B-B14F-4D97-AF65-F5344CB8AC3E}">
        <p14:creationId xmlns:p14="http://schemas.microsoft.com/office/powerpoint/2010/main" val="32617168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24"/>
                                        </p:tgtEl>
                                      </p:cBhvr>
                                    </p:animEffect>
                                    <p:animScale>
                                      <p:cBhvr>
                                        <p:cTn id="22" dur="250" autoRev="1" fill="hold"/>
                                        <p:tgtEl>
                                          <p:spTgt spid="24"/>
                                        </p:tgtEl>
                                      </p:cBhvr>
                                      <p:by x="105000" y="105000"/>
                                    </p:animScale>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right)">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1000"/>
                                        <p:tgtEl>
                                          <p:spTgt spid="36"/>
                                        </p:tgtEl>
                                      </p:cBhvr>
                                    </p:animEffect>
                                    <p:anim calcmode="lin" valueType="num">
                                      <p:cBhvr>
                                        <p:cTn id="32" dur="1000" fill="hold"/>
                                        <p:tgtEl>
                                          <p:spTgt spid="36"/>
                                        </p:tgtEl>
                                        <p:attrNameLst>
                                          <p:attrName>ppt_x</p:attrName>
                                        </p:attrNameLst>
                                      </p:cBhvr>
                                      <p:tavLst>
                                        <p:tav tm="0">
                                          <p:val>
                                            <p:strVal val="#ppt_x"/>
                                          </p:val>
                                        </p:tav>
                                        <p:tav tm="100000">
                                          <p:val>
                                            <p:strVal val="#ppt_x"/>
                                          </p:val>
                                        </p:tav>
                                      </p:tavLst>
                                    </p:anim>
                                    <p:anim calcmode="lin" valueType="num">
                                      <p:cBhvr>
                                        <p:cTn id="3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36"/>
                                        </p:tgtEl>
                                      </p:cBhvr>
                                    </p:animEffect>
                                    <p:set>
                                      <p:cBhvr>
                                        <p:cTn id="38" dur="1" fill="hold">
                                          <p:stCondLst>
                                            <p:cond delay="499"/>
                                          </p:stCondLst>
                                        </p:cTn>
                                        <p:tgtEl>
                                          <p:spTgt spid="3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5"/>
                                        </p:tgtEl>
                                      </p:cBhvr>
                                    </p:animEffect>
                                    <p:set>
                                      <p:cBhvr>
                                        <p:cTn id="41" dur="1" fill="hold">
                                          <p:stCondLst>
                                            <p:cond delay="499"/>
                                          </p:stCondLst>
                                        </p:cTn>
                                        <p:tgtEl>
                                          <p:spTgt spid="35"/>
                                        </p:tgtEl>
                                        <p:attrNameLst>
                                          <p:attrName>style.visibility</p:attrName>
                                        </p:attrNameLst>
                                      </p:cBhvr>
                                      <p:to>
                                        <p:strVal val="hidden"/>
                                      </p:to>
                                    </p:set>
                                  </p:childTnLst>
                                </p:cTn>
                              </p:par>
                            </p:childTnLst>
                          </p:cTn>
                        </p:par>
                        <p:par>
                          <p:cTn id="42" fill="hold">
                            <p:stCondLst>
                              <p:cond delay="500"/>
                            </p:stCondLst>
                            <p:childTnLst>
                              <p:par>
                                <p:cTn id="43" presetID="42" presetClass="entr" presetSubtype="0"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1000"/>
                                        <p:tgtEl>
                                          <p:spTgt spid="40"/>
                                        </p:tgtEl>
                                      </p:cBhvr>
                                    </p:animEffect>
                                    <p:anim calcmode="lin" valueType="num">
                                      <p:cBhvr>
                                        <p:cTn id="46" dur="1000" fill="hold"/>
                                        <p:tgtEl>
                                          <p:spTgt spid="40"/>
                                        </p:tgtEl>
                                        <p:attrNameLst>
                                          <p:attrName>ppt_x</p:attrName>
                                        </p:attrNameLst>
                                      </p:cBhvr>
                                      <p:tavLst>
                                        <p:tav tm="0">
                                          <p:val>
                                            <p:strVal val="#ppt_x"/>
                                          </p:val>
                                        </p:tav>
                                        <p:tav tm="100000">
                                          <p:val>
                                            <p:strVal val="#ppt_x"/>
                                          </p:val>
                                        </p:tav>
                                      </p:tavLst>
                                    </p:anim>
                                    <p:anim calcmode="lin" valueType="num">
                                      <p:cBhvr>
                                        <p:cTn id="4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animBg="1"/>
      <p:bldP spid="34" grpId="0" animBg="1"/>
      <p:bldP spid="35" grpId="0" animBg="1"/>
      <p:bldP spid="35" grpId="1" animBg="1"/>
      <p:bldP spid="36" grpId="0"/>
      <p:bldP spid="36" grpId="1"/>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3"/>
          <a:stretch>
            <a:fillRect/>
          </a:stretch>
        </p:blipFill>
        <p:spPr>
          <a:xfrm>
            <a:off x="70340" y="525496"/>
            <a:ext cx="6695079" cy="2737824"/>
          </a:xfrm>
          <a:prstGeom prst="rect">
            <a:avLst/>
          </a:prstGeom>
        </p:spPr>
      </p:pic>
      <p:sp>
        <p:nvSpPr>
          <p:cNvPr id="42" name="Rectangle 41"/>
          <p:cNvSpPr/>
          <p:nvPr/>
        </p:nvSpPr>
        <p:spPr>
          <a:xfrm>
            <a:off x="482770" y="2830544"/>
            <a:ext cx="6268582" cy="233962"/>
          </a:xfrm>
          <a:prstGeom prst="rect">
            <a:avLst/>
          </a:prstGeom>
          <a:noFill/>
          <a:ln w="539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43" name="Straight Connector 42"/>
          <p:cNvCxnSpPr/>
          <p:nvPr/>
        </p:nvCxnSpPr>
        <p:spPr>
          <a:xfrm>
            <a:off x="510905" y="1728062"/>
            <a:ext cx="4572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616871" y="2433706"/>
            <a:ext cx="36576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4"/>
          <a:stretch>
            <a:fillRect/>
          </a:stretch>
        </p:blipFill>
        <p:spPr>
          <a:xfrm>
            <a:off x="131070" y="3314594"/>
            <a:ext cx="5903963" cy="1774553"/>
          </a:xfrm>
          <a:prstGeom prst="rect">
            <a:avLst/>
          </a:prstGeom>
        </p:spPr>
      </p:pic>
      <p:sp>
        <p:nvSpPr>
          <p:cNvPr id="46" name="TextBox 45"/>
          <p:cNvSpPr txBox="1"/>
          <p:nvPr/>
        </p:nvSpPr>
        <p:spPr>
          <a:xfrm>
            <a:off x="769304" y="4293967"/>
            <a:ext cx="3575018" cy="276999"/>
          </a:xfrm>
          <a:prstGeom prst="rect">
            <a:avLst/>
          </a:prstGeom>
          <a:solidFill>
            <a:srgbClr val="A00032"/>
          </a:solidFill>
        </p:spPr>
        <p:txBody>
          <a:bodyPr wrap="none" rtlCol="0">
            <a:spAutoFit/>
          </a:bodyPr>
          <a:lstStyle/>
          <a:p>
            <a:r>
              <a:rPr lang="es-AR" sz="1200" b="1" dirty="0" smtClean="0">
                <a:solidFill>
                  <a:schemeClr val="bg1"/>
                </a:solidFill>
                <a:latin typeface="Arial" panose="020B0604020202020204" pitchFamily="34" charset="0"/>
                <a:cs typeface="Arial" panose="020B0604020202020204" pitchFamily="34" charset="0"/>
              </a:rPr>
              <a:t>&amp;</a:t>
            </a:r>
            <a:r>
              <a:rPr lang="es-AR" sz="1200" b="1" dirty="0" err="1" smtClean="0">
                <a:solidFill>
                  <a:schemeClr val="bg1"/>
                </a:solidFill>
                <a:latin typeface="Arial" panose="020B0604020202020204" pitchFamily="34" charset="0"/>
                <a:cs typeface="Arial" panose="020B0604020202020204" pitchFamily="34" charset="0"/>
              </a:rPr>
              <a:t>discount</a:t>
            </a:r>
            <a:r>
              <a:rPr lang="es-AR" sz="1200" dirty="0" smtClean="0">
                <a:solidFill>
                  <a:schemeClr val="bg1"/>
                </a:solidFill>
                <a:latin typeface="Arial" panose="020B0604020202020204" pitchFamily="34" charset="0"/>
                <a:cs typeface="Arial" panose="020B0604020202020204" pitchFamily="34" charset="0"/>
              </a:rPr>
              <a:t> = </a:t>
            </a:r>
            <a:r>
              <a:rPr lang="es-AR" sz="1200" dirty="0" err="1" smtClean="0">
                <a:solidFill>
                  <a:schemeClr val="bg1"/>
                </a:solidFill>
                <a:latin typeface="Arial" panose="020B0604020202020204" pitchFamily="34" charset="0"/>
                <a:cs typeface="Arial" panose="020B0604020202020204" pitchFamily="34" charset="0"/>
              </a:rPr>
              <a:t>GetDiscount</a:t>
            </a:r>
            <a:r>
              <a:rPr lang="es-AR" sz="1200" dirty="0" smtClean="0">
                <a:solidFill>
                  <a:schemeClr val="bg1"/>
                </a:solidFill>
                <a:latin typeface="Arial" panose="020B0604020202020204" pitchFamily="34" charset="0"/>
                <a:cs typeface="Arial" panose="020B0604020202020204" pitchFamily="34" charset="0"/>
              </a:rPr>
              <a:t>( </a:t>
            </a:r>
            <a:r>
              <a:rPr lang="es-AR" sz="1200" dirty="0" err="1" smtClean="0">
                <a:solidFill>
                  <a:schemeClr val="bg1"/>
                </a:solidFill>
                <a:latin typeface="Arial" panose="020B0604020202020204" pitchFamily="34" charset="0"/>
                <a:cs typeface="Arial" panose="020B0604020202020204" pitchFamily="34" charset="0"/>
              </a:rPr>
              <a:t>CustomerId</a:t>
            </a:r>
            <a:r>
              <a:rPr lang="es-AR" sz="1200" dirty="0" smtClean="0">
                <a:solidFill>
                  <a:schemeClr val="bg1"/>
                </a:solidFill>
                <a:latin typeface="Arial" panose="020B0604020202020204" pitchFamily="34" charset="0"/>
                <a:cs typeface="Arial" panose="020B0604020202020204" pitchFamily="34" charset="0"/>
              </a:rPr>
              <a:t>, </a:t>
            </a:r>
            <a:r>
              <a:rPr lang="es-AR" sz="1200" dirty="0" err="1" smtClean="0">
                <a:solidFill>
                  <a:schemeClr val="bg1"/>
                </a:solidFill>
                <a:latin typeface="Arial" panose="020B0604020202020204" pitchFamily="34" charset="0"/>
                <a:cs typeface="Arial" panose="020B0604020202020204" pitchFamily="34" charset="0"/>
              </a:rPr>
              <a:t>FlightId</a:t>
            </a:r>
            <a:r>
              <a:rPr lang="es-AR" sz="1200" dirty="0" smtClean="0">
                <a:solidFill>
                  <a:schemeClr val="bg1"/>
                </a:solidFill>
                <a:latin typeface="Arial" panose="020B0604020202020204" pitchFamily="34" charset="0"/>
                <a:cs typeface="Arial" panose="020B0604020202020204" pitchFamily="34" charset="0"/>
              </a:rPr>
              <a:t> );</a:t>
            </a:r>
          </a:p>
        </p:txBody>
      </p:sp>
      <p:pic>
        <p:nvPicPr>
          <p:cNvPr id="47" name="Picture 46"/>
          <p:cNvPicPr>
            <a:picLocks noChangeAspect="1"/>
          </p:cNvPicPr>
          <p:nvPr/>
        </p:nvPicPr>
        <p:blipFill>
          <a:blip r:embed="rId5"/>
          <a:stretch>
            <a:fillRect/>
          </a:stretch>
        </p:blipFill>
        <p:spPr>
          <a:xfrm>
            <a:off x="799751" y="4719108"/>
            <a:ext cx="4740812" cy="230526"/>
          </a:xfrm>
          <a:prstGeom prst="rect">
            <a:avLst/>
          </a:prstGeom>
        </p:spPr>
      </p:pic>
      <p:sp>
        <p:nvSpPr>
          <p:cNvPr id="48" name="Text Placeholder 4"/>
          <p:cNvSpPr>
            <a:spLocks noGrp="1"/>
          </p:cNvSpPr>
          <p:nvPr>
            <p:ph type="body" sz="quarter" idx="13"/>
          </p:nvPr>
        </p:nvSpPr>
        <p:spPr>
          <a:xfrm>
            <a:off x="333916" y="148463"/>
            <a:ext cx="2165316" cy="325037"/>
          </a:xfrm>
        </p:spPr>
        <p:txBody>
          <a:bodyPr>
            <a:normAutofit/>
          </a:bodyPr>
          <a:lstStyle/>
          <a:p>
            <a:r>
              <a:rPr lang="es-AR" dirty="0" smtClean="0"/>
              <a:t>Objeto invocado devuelve valor</a:t>
            </a:r>
            <a:endParaRPr lang="es-AR" dirty="0"/>
          </a:p>
        </p:txBody>
      </p:sp>
    </p:spTree>
    <p:extLst>
      <p:ext uri="{BB962C8B-B14F-4D97-AF65-F5344CB8AC3E}">
        <p14:creationId xmlns:p14="http://schemas.microsoft.com/office/powerpoint/2010/main" val="106881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3320" y="1438378"/>
            <a:ext cx="2856215" cy="2986665"/>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1" name="Rectangle 10"/>
          <p:cNvSpPr/>
          <p:nvPr/>
        </p:nvSpPr>
        <p:spPr>
          <a:xfrm>
            <a:off x="3461849" y="1438378"/>
            <a:ext cx="3192607" cy="2986665"/>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12" name="Oval 11"/>
          <p:cNvSpPr/>
          <p:nvPr/>
        </p:nvSpPr>
        <p:spPr>
          <a:xfrm>
            <a:off x="254045" y="3258212"/>
            <a:ext cx="92469" cy="113016"/>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3" name="Rectangle 12"/>
          <p:cNvSpPr/>
          <p:nvPr/>
        </p:nvSpPr>
        <p:spPr>
          <a:xfrm>
            <a:off x="4216179"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4" name="Rectangle 13"/>
          <p:cNvSpPr/>
          <p:nvPr/>
        </p:nvSpPr>
        <p:spPr>
          <a:xfrm>
            <a:off x="552537" y="3099461"/>
            <a:ext cx="917364" cy="47460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5" name="Rectangle 14"/>
          <p:cNvSpPr/>
          <p:nvPr/>
        </p:nvSpPr>
        <p:spPr>
          <a:xfrm>
            <a:off x="445704" y="3016332"/>
            <a:ext cx="2315978" cy="617517"/>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6" name="Rectangle 15"/>
          <p:cNvSpPr/>
          <p:nvPr/>
        </p:nvSpPr>
        <p:spPr>
          <a:xfrm>
            <a:off x="4962344"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7" name="Rectangle 16"/>
          <p:cNvSpPr/>
          <p:nvPr/>
        </p:nvSpPr>
        <p:spPr>
          <a:xfrm>
            <a:off x="5707522" y="1537857"/>
            <a:ext cx="507290" cy="421626"/>
          </a:xfrm>
          <a:prstGeom prst="rect">
            <a:avLst/>
          </a:prstGeom>
          <a:solidFill>
            <a:schemeClr val="accent4">
              <a:lumMod val="60000"/>
              <a:lumOff val="40000"/>
            </a:schemeClr>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18" name="Straight Connector 17"/>
          <p:cNvCxnSpPr/>
          <p:nvPr/>
        </p:nvCxnSpPr>
        <p:spPr>
          <a:xfrm>
            <a:off x="3465076" y="2149434"/>
            <a:ext cx="3258174" cy="292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61850" y="1583919"/>
            <a:ext cx="694421" cy="307777"/>
          </a:xfrm>
          <a:prstGeom prst="rect">
            <a:avLst/>
          </a:prstGeom>
          <a:noFill/>
        </p:spPr>
        <p:txBody>
          <a:bodyPr wrap="none" rtlCol="0">
            <a:spAutoFit/>
          </a:bodyPr>
          <a:lstStyle/>
          <a:p>
            <a:r>
              <a:rPr lang="es-AR" sz="1400" b="1" dirty="0" err="1" smtClean="0">
                <a:solidFill>
                  <a:schemeClr val="bg1"/>
                </a:solidFill>
                <a:latin typeface="Arial" panose="020B0604020202020204" pitchFamily="34" charset="0"/>
                <a:cs typeface="Arial" panose="020B0604020202020204" pitchFamily="34" charset="0"/>
              </a:rPr>
              <a:t>Parm</a:t>
            </a:r>
            <a:r>
              <a:rPr lang="es-AR" sz="1400" b="1" dirty="0" smtClean="0">
                <a:solidFill>
                  <a:schemeClr val="bg1"/>
                </a:solidFill>
                <a:latin typeface="Arial" panose="020B0604020202020204" pitchFamily="34" charset="0"/>
                <a:cs typeface="Arial" panose="020B0604020202020204" pitchFamily="34" charset="0"/>
              </a:rPr>
              <a:t>(</a:t>
            </a:r>
          </a:p>
        </p:txBody>
      </p:sp>
      <p:sp>
        <p:nvSpPr>
          <p:cNvPr id="20" name="TextBox 19"/>
          <p:cNvSpPr txBox="1"/>
          <p:nvPr/>
        </p:nvSpPr>
        <p:spPr>
          <a:xfrm>
            <a:off x="4687405"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1" name="TextBox 20"/>
          <p:cNvSpPr txBox="1"/>
          <p:nvPr/>
        </p:nvSpPr>
        <p:spPr>
          <a:xfrm>
            <a:off x="5472852"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2" name="TextBox 21"/>
          <p:cNvSpPr txBox="1"/>
          <p:nvPr/>
        </p:nvSpPr>
        <p:spPr>
          <a:xfrm>
            <a:off x="6286770" y="1583919"/>
            <a:ext cx="253596" cy="338554"/>
          </a:xfrm>
          <a:prstGeom prst="rect">
            <a:avLst/>
          </a:prstGeom>
          <a:noFill/>
        </p:spPr>
        <p:txBody>
          <a:bodyPr wrap="none" rtlCol="0">
            <a:spAutoFit/>
          </a:bodyPr>
          <a:lstStyle/>
          <a:p>
            <a:r>
              <a:rPr lang="es-AR" sz="1600" b="1" dirty="0" smtClean="0">
                <a:solidFill>
                  <a:schemeClr val="bg1"/>
                </a:solidFill>
                <a:latin typeface="Arial" panose="020B0604020202020204" pitchFamily="34" charset="0"/>
                <a:cs typeface="Arial" panose="020B0604020202020204" pitchFamily="34" charset="0"/>
              </a:rPr>
              <a:t>)</a:t>
            </a:r>
          </a:p>
        </p:txBody>
      </p:sp>
      <p:sp>
        <p:nvSpPr>
          <p:cNvPr id="23" name="TextBox 22"/>
          <p:cNvSpPr txBox="1"/>
          <p:nvPr/>
        </p:nvSpPr>
        <p:spPr>
          <a:xfrm>
            <a:off x="4163517"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1</a:t>
            </a:r>
          </a:p>
        </p:txBody>
      </p:sp>
      <p:sp>
        <p:nvSpPr>
          <p:cNvPr id="24" name="TextBox 23"/>
          <p:cNvSpPr txBox="1"/>
          <p:nvPr/>
        </p:nvSpPr>
        <p:spPr>
          <a:xfrm>
            <a:off x="4897748"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2</a:t>
            </a:r>
          </a:p>
        </p:txBody>
      </p:sp>
      <p:sp>
        <p:nvSpPr>
          <p:cNvPr id="25" name="TextBox 24"/>
          <p:cNvSpPr txBox="1"/>
          <p:nvPr/>
        </p:nvSpPr>
        <p:spPr>
          <a:xfrm>
            <a:off x="5651614"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3</a:t>
            </a:r>
          </a:p>
        </p:txBody>
      </p:sp>
      <p:sp>
        <p:nvSpPr>
          <p:cNvPr id="26" name="Freeform 25"/>
          <p:cNvSpPr/>
          <p:nvPr/>
        </p:nvSpPr>
        <p:spPr>
          <a:xfrm>
            <a:off x="1040616" y="716611"/>
            <a:ext cx="3338236" cy="2380306"/>
          </a:xfrm>
          <a:custGeom>
            <a:avLst/>
            <a:gdLst>
              <a:gd name="connsiteX0" fmla="*/ 0 w 4218039"/>
              <a:gd name="connsiteY0" fmla="*/ 2410046 h 2410046"/>
              <a:gd name="connsiteX1" fmla="*/ 2910349 w 4218039"/>
              <a:gd name="connsiteY1" fmla="*/ 89633 h 2410046"/>
              <a:gd name="connsiteX2" fmla="*/ 4218039 w 4218039"/>
              <a:gd name="connsiteY2" fmla="*/ 699233 h 2410046"/>
            </a:gdLst>
            <a:ahLst/>
            <a:cxnLst>
              <a:cxn ang="0">
                <a:pos x="connsiteX0" y="connsiteY0"/>
              </a:cxn>
              <a:cxn ang="0">
                <a:pos x="connsiteX1" y="connsiteY1"/>
              </a:cxn>
              <a:cxn ang="0">
                <a:pos x="connsiteX2" y="connsiteY2"/>
              </a:cxn>
            </a:cxnLst>
            <a:rect l="l" t="t" r="r" b="b"/>
            <a:pathLst>
              <a:path w="4218039" h="2410046">
                <a:moveTo>
                  <a:pt x="0" y="2410046"/>
                </a:moveTo>
                <a:cubicBezTo>
                  <a:pt x="1103671" y="1392407"/>
                  <a:pt x="2207343" y="374768"/>
                  <a:pt x="2910349" y="89633"/>
                </a:cubicBezTo>
                <a:cubicBezTo>
                  <a:pt x="3613356" y="-195503"/>
                  <a:pt x="3915697" y="251865"/>
                  <a:pt x="4218039" y="699233"/>
                </a:cubicBezTo>
              </a:path>
            </a:pathLst>
          </a:custGeom>
          <a:noFill/>
          <a:ln w="22225">
            <a:solidFill>
              <a:srgbClr val="A00032"/>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7" name="Freeform 26"/>
          <p:cNvSpPr/>
          <p:nvPr/>
        </p:nvSpPr>
        <p:spPr>
          <a:xfrm>
            <a:off x="1211413" y="1994833"/>
            <a:ext cx="4749818" cy="2760047"/>
          </a:xfrm>
          <a:custGeom>
            <a:avLst/>
            <a:gdLst>
              <a:gd name="connsiteX0" fmla="*/ 5181600 w 5181600"/>
              <a:gd name="connsiteY0" fmla="*/ 0 h 2599201"/>
              <a:gd name="connsiteX1" fmla="*/ 3116826 w 5181600"/>
              <a:gd name="connsiteY1" fmla="*/ 2497393 h 2599201"/>
              <a:gd name="connsiteX2" fmla="*/ 0 w 5181600"/>
              <a:gd name="connsiteY2" fmla="*/ 1877961 h 2599201"/>
            </a:gdLst>
            <a:ahLst/>
            <a:cxnLst>
              <a:cxn ang="0">
                <a:pos x="connsiteX0" y="connsiteY0"/>
              </a:cxn>
              <a:cxn ang="0">
                <a:pos x="connsiteX1" y="connsiteY1"/>
              </a:cxn>
              <a:cxn ang="0">
                <a:pos x="connsiteX2" y="connsiteY2"/>
              </a:cxn>
            </a:cxnLst>
            <a:rect l="l" t="t" r="r" b="b"/>
            <a:pathLst>
              <a:path w="5181600" h="2599201">
                <a:moveTo>
                  <a:pt x="5181600" y="0"/>
                </a:moveTo>
                <a:cubicBezTo>
                  <a:pt x="4581013" y="1092200"/>
                  <a:pt x="3980426" y="2184400"/>
                  <a:pt x="3116826" y="2497393"/>
                </a:cubicBezTo>
                <a:cubicBezTo>
                  <a:pt x="2253226" y="2810386"/>
                  <a:pt x="1126613" y="2344173"/>
                  <a:pt x="0" y="1877961"/>
                </a:cubicBezTo>
              </a:path>
            </a:pathLst>
          </a:custGeom>
          <a:noFill/>
          <a:ln w="31750">
            <a:solidFill>
              <a:srgbClr val="7030A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8" name="TextBox 27"/>
          <p:cNvSpPr txBox="1"/>
          <p:nvPr/>
        </p:nvSpPr>
        <p:spPr>
          <a:xfrm>
            <a:off x="1455921" y="3657599"/>
            <a:ext cx="312906" cy="369332"/>
          </a:xfrm>
          <a:prstGeom prst="rect">
            <a:avLst/>
          </a:prstGeom>
          <a:noFill/>
        </p:spPr>
        <p:txBody>
          <a:bodyPr wrap="none" rtlCol="0">
            <a:spAutoFit/>
          </a:bodyPr>
          <a:lstStyle/>
          <a:p>
            <a:r>
              <a:rPr lang="es-AR" dirty="0" smtClean="0">
                <a:latin typeface="Open Sans"/>
              </a:rPr>
              <a:t>?</a:t>
            </a:r>
          </a:p>
        </p:txBody>
      </p:sp>
      <p:sp>
        <p:nvSpPr>
          <p:cNvPr id="29" name="TextBox 28"/>
          <p:cNvSpPr txBox="1"/>
          <p:nvPr/>
        </p:nvSpPr>
        <p:spPr>
          <a:xfrm>
            <a:off x="156008" y="945226"/>
            <a:ext cx="96039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A</a:t>
            </a:r>
          </a:p>
        </p:txBody>
      </p:sp>
      <p:sp>
        <p:nvSpPr>
          <p:cNvPr id="30" name="TextBox 29"/>
          <p:cNvSpPr txBox="1"/>
          <p:nvPr/>
        </p:nvSpPr>
        <p:spPr>
          <a:xfrm>
            <a:off x="3211859" y="945226"/>
            <a:ext cx="97174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B</a:t>
            </a:r>
          </a:p>
        </p:txBody>
      </p:sp>
      <p:sp>
        <p:nvSpPr>
          <p:cNvPr id="31" name="TextBox 30"/>
          <p:cNvSpPr txBox="1"/>
          <p:nvPr/>
        </p:nvSpPr>
        <p:spPr>
          <a:xfrm>
            <a:off x="5079311" y="988109"/>
            <a:ext cx="1170513"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GetDiscount</a:t>
            </a:r>
            <a:endParaRPr lang="es-AR" sz="1400" dirty="0" smtClean="0">
              <a:solidFill>
                <a:srgbClr val="FF0000"/>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3"/>
          <a:stretch>
            <a:fillRect/>
          </a:stretch>
        </p:blipFill>
        <p:spPr>
          <a:xfrm>
            <a:off x="296068" y="3750744"/>
            <a:ext cx="3553453" cy="192657"/>
          </a:xfrm>
          <a:prstGeom prst="rect">
            <a:avLst/>
          </a:prstGeom>
        </p:spPr>
      </p:pic>
      <p:pic>
        <p:nvPicPr>
          <p:cNvPr id="33" name="Picture 32"/>
          <p:cNvPicPr>
            <a:picLocks noChangeAspect="1"/>
          </p:cNvPicPr>
          <p:nvPr/>
        </p:nvPicPr>
        <p:blipFill>
          <a:blip r:embed="rId4"/>
          <a:stretch>
            <a:fillRect/>
          </a:stretch>
        </p:blipFill>
        <p:spPr>
          <a:xfrm>
            <a:off x="586610" y="3261314"/>
            <a:ext cx="857250" cy="180975"/>
          </a:xfrm>
          <a:prstGeom prst="rect">
            <a:avLst/>
          </a:prstGeom>
        </p:spPr>
      </p:pic>
      <p:sp>
        <p:nvSpPr>
          <p:cNvPr id="34" name="Rectangle 33"/>
          <p:cNvSpPr/>
          <p:nvPr/>
        </p:nvSpPr>
        <p:spPr>
          <a:xfrm>
            <a:off x="1609060" y="3087477"/>
            <a:ext cx="917364" cy="47460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35" name="Picture 34"/>
          <p:cNvPicPr>
            <a:picLocks noChangeAspect="1"/>
          </p:cNvPicPr>
          <p:nvPr/>
        </p:nvPicPr>
        <p:blipFill>
          <a:blip r:embed="rId5"/>
          <a:stretch>
            <a:fillRect/>
          </a:stretch>
        </p:blipFill>
        <p:spPr>
          <a:xfrm>
            <a:off x="1705240" y="3251789"/>
            <a:ext cx="714375" cy="190500"/>
          </a:xfrm>
          <a:prstGeom prst="rect">
            <a:avLst/>
          </a:prstGeom>
        </p:spPr>
      </p:pic>
      <p:sp>
        <p:nvSpPr>
          <p:cNvPr id="36" name="Freeform 35"/>
          <p:cNvSpPr/>
          <p:nvPr/>
        </p:nvSpPr>
        <p:spPr>
          <a:xfrm rot="20648740">
            <a:off x="2441732" y="2387090"/>
            <a:ext cx="2758189" cy="803326"/>
          </a:xfrm>
          <a:custGeom>
            <a:avLst/>
            <a:gdLst>
              <a:gd name="connsiteX0" fmla="*/ 0 w 4395019"/>
              <a:gd name="connsiteY0" fmla="*/ 1484671 h 2297507"/>
              <a:gd name="connsiteX1" fmla="*/ 2772697 w 4395019"/>
              <a:gd name="connsiteY1" fmla="*/ 2231923 h 2297507"/>
              <a:gd name="connsiteX2" fmla="*/ 4395019 w 4395019"/>
              <a:gd name="connsiteY2" fmla="*/ 0 h 2297507"/>
            </a:gdLst>
            <a:ahLst/>
            <a:cxnLst>
              <a:cxn ang="0">
                <a:pos x="connsiteX0" y="connsiteY0"/>
              </a:cxn>
              <a:cxn ang="0">
                <a:pos x="connsiteX1" y="connsiteY1"/>
              </a:cxn>
              <a:cxn ang="0">
                <a:pos x="connsiteX2" y="connsiteY2"/>
              </a:cxn>
            </a:cxnLst>
            <a:rect l="l" t="t" r="r" b="b"/>
            <a:pathLst>
              <a:path w="4395019" h="2297507">
                <a:moveTo>
                  <a:pt x="0" y="1484671"/>
                </a:moveTo>
                <a:cubicBezTo>
                  <a:pt x="1020097" y="1982019"/>
                  <a:pt x="2040194" y="2479368"/>
                  <a:pt x="2772697" y="2231923"/>
                </a:cubicBezTo>
                <a:cubicBezTo>
                  <a:pt x="3505200" y="1984478"/>
                  <a:pt x="3950109" y="992239"/>
                  <a:pt x="4395019" y="0"/>
                </a:cubicBezTo>
              </a:path>
            </a:pathLst>
          </a:custGeom>
          <a:noFill/>
          <a:ln w="22225">
            <a:solidFill>
              <a:srgbClr val="C0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7" name="Heptagon 36"/>
          <p:cNvSpPr/>
          <p:nvPr/>
        </p:nvSpPr>
        <p:spPr>
          <a:xfrm>
            <a:off x="4344361"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1</a:t>
            </a:r>
            <a:endParaRPr lang="es-AR" dirty="0">
              <a:latin typeface="Arial" panose="020B0604020202020204" pitchFamily="34" charset="0"/>
              <a:cs typeface="Arial" panose="020B0604020202020204" pitchFamily="34" charset="0"/>
            </a:endParaRPr>
          </a:p>
        </p:txBody>
      </p:sp>
      <p:sp>
        <p:nvSpPr>
          <p:cNvPr id="38" name="Heptagon 37"/>
          <p:cNvSpPr/>
          <p:nvPr/>
        </p:nvSpPr>
        <p:spPr>
          <a:xfrm>
            <a:off x="5107157"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2</a:t>
            </a:r>
            <a:endParaRPr lang="es-AR" dirty="0">
              <a:latin typeface="Arial" panose="020B0604020202020204" pitchFamily="34" charset="0"/>
              <a:cs typeface="Arial" panose="020B0604020202020204" pitchFamily="34" charset="0"/>
            </a:endParaRPr>
          </a:p>
        </p:txBody>
      </p:sp>
      <p:sp>
        <p:nvSpPr>
          <p:cNvPr id="39" name="Heptagon 38"/>
          <p:cNvSpPr/>
          <p:nvPr/>
        </p:nvSpPr>
        <p:spPr>
          <a:xfrm>
            <a:off x="6015957"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a:latin typeface="Arial" panose="020B0604020202020204" pitchFamily="34" charset="0"/>
                <a:cs typeface="Arial" panose="020B0604020202020204" pitchFamily="34" charset="0"/>
              </a:rPr>
              <a:t>3</a:t>
            </a:r>
          </a:p>
        </p:txBody>
      </p:sp>
      <p:sp>
        <p:nvSpPr>
          <p:cNvPr id="40" name="Heptagon 39"/>
          <p:cNvSpPr/>
          <p:nvPr/>
        </p:nvSpPr>
        <p:spPr>
          <a:xfrm>
            <a:off x="2435598" y="39995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1</a:t>
            </a:r>
            <a:endParaRPr lang="es-AR" dirty="0">
              <a:latin typeface="Arial" panose="020B0604020202020204" pitchFamily="34" charset="0"/>
              <a:cs typeface="Arial" panose="020B0604020202020204" pitchFamily="34" charset="0"/>
            </a:endParaRPr>
          </a:p>
        </p:txBody>
      </p:sp>
      <p:cxnSp>
        <p:nvCxnSpPr>
          <p:cNvPr id="45" name="Straight Connector 44"/>
          <p:cNvCxnSpPr/>
          <p:nvPr/>
        </p:nvCxnSpPr>
        <p:spPr>
          <a:xfrm>
            <a:off x="2221561" y="3965171"/>
            <a:ext cx="699255" cy="0"/>
          </a:xfrm>
          <a:prstGeom prst="line">
            <a:avLst/>
          </a:prstGeom>
          <a:ln>
            <a:solidFill>
              <a:srgbClr val="CC0066"/>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059769" y="3965171"/>
            <a:ext cx="699255" cy="0"/>
          </a:xfrm>
          <a:prstGeom prst="line">
            <a:avLst/>
          </a:prstGeom>
          <a:ln>
            <a:solidFill>
              <a:srgbClr val="CC0066"/>
            </a:solidFill>
          </a:ln>
        </p:spPr>
        <p:style>
          <a:lnRef idx="2">
            <a:schemeClr val="accent1"/>
          </a:lnRef>
          <a:fillRef idx="0">
            <a:schemeClr val="accent1"/>
          </a:fillRef>
          <a:effectRef idx="1">
            <a:schemeClr val="accent1"/>
          </a:effectRef>
          <a:fontRef idx="minor">
            <a:schemeClr val="tx1"/>
          </a:fontRef>
        </p:style>
      </p:cxnSp>
      <p:sp>
        <p:nvSpPr>
          <p:cNvPr id="49" name="Heptagon 48"/>
          <p:cNvSpPr/>
          <p:nvPr/>
        </p:nvSpPr>
        <p:spPr>
          <a:xfrm>
            <a:off x="3266303" y="39995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2</a:t>
            </a:r>
            <a:endParaRPr lang="es-AR" dirty="0">
              <a:latin typeface="Arial" panose="020B0604020202020204" pitchFamily="34" charset="0"/>
              <a:cs typeface="Arial" panose="020B0604020202020204" pitchFamily="34" charset="0"/>
            </a:endParaRPr>
          </a:p>
        </p:txBody>
      </p:sp>
      <p:sp>
        <p:nvSpPr>
          <p:cNvPr id="50" name="Text Placeholder 4"/>
          <p:cNvSpPr>
            <a:spLocks noGrp="1"/>
          </p:cNvSpPr>
          <p:nvPr>
            <p:ph type="body" sz="quarter" idx="13"/>
          </p:nvPr>
        </p:nvSpPr>
        <p:spPr>
          <a:xfrm>
            <a:off x="333916" y="148463"/>
            <a:ext cx="2165316" cy="325037"/>
          </a:xfrm>
        </p:spPr>
        <p:txBody>
          <a:bodyPr>
            <a:normAutofit/>
          </a:bodyPr>
          <a:lstStyle/>
          <a:p>
            <a:r>
              <a:rPr lang="es-AR" dirty="0" smtClean="0"/>
              <a:t>Objeto invocado devuelve valor</a:t>
            </a:r>
            <a:endParaRPr lang="es-AR" dirty="0"/>
          </a:p>
        </p:txBody>
      </p:sp>
    </p:spTree>
    <p:extLst>
      <p:ext uri="{BB962C8B-B14F-4D97-AF65-F5344CB8AC3E}">
        <p14:creationId xmlns:p14="http://schemas.microsoft.com/office/powerpoint/2010/main" val="3886038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childTnLst>
                          </p:cTn>
                        </p:par>
                        <p:par>
                          <p:cTn id="41" fill="hold">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right)">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6" grpId="0" animBg="1"/>
      <p:bldP spid="37" grpId="0" animBg="1"/>
      <p:bldP spid="38" grpId="0" animBg="1"/>
      <p:bldP spid="39" grpId="0" animBg="1"/>
      <p:bldP spid="40"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56" y="439628"/>
            <a:ext cx="6172200" cy="857250"/>
          </a:xfrm>
        </p:spPr>
        <p:txBody>
          <a:bodyPr/>
          <a:lstStyle/>
          <a:p>
            <a:r>
              <a:rPr lang="es-AR" dirty="0" smtClean="0"/>
              <a:t>Hasta el momento…</a:t>
            </a:r>
            <a:endParaRPr lang="es-AR" dirty="0"/>
          </a:p>
        </p:txBody>
      </p:sp>
      <p:sp>
        <p:nvSpPr>
          <p:cNvPr id="4"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sp>
        <p:nvSpPr>
          <p:cNvPr id="5" name="TextBox 4"/>
          <p:cNvSpPr txBox="1"/>
          <p:nvPr/>
        </p:nvSpPr>
        <p:spPr>
          <a:xfrm>
            <a:off x="135948" y="1296878"/>
            <a:ext cx="4888115" cy="276999"/>
          </a:xfrm>
          <a:prstGeom prst="rect">
            <a:avLst/>
          </a:prstGeom>
          <a:noFill/>
        </p:spPr>
        <p:txBody>
          <a:bodyPr wrap="square" rtlCol="0">
            <a:spAutoFit/>
          </a:bodyPr>
          <a:lstStyle/>
          <a:p>
            <a:r>
              <a:rPr lang="es-UY" sz="1200" b="1" dirty="0" smtClean="0">
                <a:latin typeface="Arial" panose="020B0604020202020204" pitchFamily="34" charset="0"/>
                <a:cs typeface="Arial" panose="020B0604020202020204" pitchFamily="34" charset="0"/>
              </a:rPr>
              <a:t>Utilizamos valores fijos para filtrar… en este caso por país</a:t>
            </a:r>
          </a:p>
        </p:txBody>
      </p:sp>
      <p:sp>
        <p:nvSpPr>
          <p:cNvPr id="6" name="TextBox 5"/>
          <p:cNvSpPr txBox="1"/>
          <p:nvPr/>
        </p:nvSpPr>
        <p:spPr>
          <a:xfrm>
            <a:off x="1392412" y="4219272"/>
            <a:ext cx="4055205" cy="461665"/>
          </a:xfrm>
          <a:prstGeom prst="rect">
            <a:avLst/>
          </a:prstGeom>
          <a:noFill/>
        </p:spPr>
        <p:txBody>
          <a:bodyPr wrap="square" rtlCol="0">
            <a:spAutoFit/>
          </a:bodyPr>
          <a:lstStyle/>
          <a:p>
            <a:pPr algn="ctr"/>
            <a:r>
              <a:rPr lang="es-UY" sz="1200" b="1" dirty="0" smtClean="0">
                <a:latin typeface="Arial" panose="020B0604020202020204" pitchFamily="34" charset="0"/>
                <a:cs typeface="Arial" panose="020B0604020202020204" pitchFamily="34" charset="0"/>
              </a:rPr>
              <a:t>¿Y si queremos generalizar el listado y poder “recibir” de alguna forma el país por el cual filtrar?...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157" y="1782696"/>
            <a:ext cx="3151224" cy="1950758"/>
          </a:xfrm>
          <a:prstGeom prst="rect">
            <a:avLst/>
          </a:prstGeom>
          <a:noFill/>
          <a:ln>
            <a:noFill/>
          </a:ln>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38495" y="1782696"/>
            <a:ext cx="3256848" cy="1950758"/>
          </a:xfrm>
          <a:prstGeom prst="rect">
            <a:avLst/>
          </a:prstGeom>
          <a:noFill/>
          <a:ln>
            <a:noFill/>
          </a:ln>
        </p:spPr>
      </p:pic>
    </p:spTree>
    <p:extLst>
      <p:ext uri="{BB962C8B-B14F-4D97-AF65-F5344CB8AC3E}">
        <p14:creationId xmlns:p14="http://schemas.microsoft.com/office/powerpoint/2010/main" val="428494854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3320" y="1438378"/>
            <a:ext cx="2856215" cy="2986665"/>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1" name="Rectangle 10"/>
          <p:cNvSpPr/>
          <p:nvPr/>
        </p:nvSpPr>
        <p:spPr>
          <a:xfrm>
            <a:off x="3461849" y="1438378"/>
            <a:ext cx="3192607" cy="2986665"/>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12" name="Oval 11"/>
          <p:cNvSpPr/>
          <p:nvPr/>
        </p:nvSpPr>
        <p:spPr>
          <a:xfrm>
            <a:off x="254045" y="3258212"/>
            <a:ext cx="92469" cy="113016"/>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3" name="Rectangle 12"/>
          <p:cNvSpPr/>
          <p:nvPr/>
        </p:nvSpPr>
        <p:spPr>
          <a:xfrm>
            <a:off x="4216179"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4" name="Rectangle 13"/>
          <p:cNvSpPr/>
          <p:nvPr/>
        </p:nvSpPr>
        <p:spPr>
          <a:xfrm>
            <a:off x="552537" y="3099461"/>
            <a:ext cx="917364" cy="47460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5" name="Rectangle 14"/>
          <p:cNvSpPr/>
          <p:nvPr/>
        </p:nvSpPr>
        <p:spPr>
          <a:xfrm>
            <a:off x="445704" y="3016332"/>
            <a:ext cx="2315978" cy="617517"/>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6" name="Rectangle 15"/>
          <p:cNvSpPr/>
          <p:nvPr/>
        </p:nvSpPr>
        <p:spPr>
          <a:xfrm>
            <a:off x="4962344"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7" name="Rectangle 16"/>
          <p:cNvSpPr/>
          <p:nvPr/>
        </p:nvSpPr>
        <p:spPr>
          <a:xfrm>
            <a:off x="5707522" y="1537857"/>
            <a:ext cx="507290" cy="421626"/>
          </a:xfrm>
          <a:prstGeom prst="rect">
            <a:avLst/>
          </a:prstGeom>
          <a:solidFill>
            <a:schemeClr val="accent4">
              <a:lumMod val="60000"/>
              <a:lumOff val="40000"/>
            </a:schemeClr>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18" name="Straight Connector 17"/>
          <p:cNvCxnSpPr/>
          <p:nvPr/>
        </p:nvCxnSpPr>
        <p:spPr>
          <a:xfrm>
            <a:off x="3465076" y="2149434"/>
            <a:ext cx="3258174" cy="292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61850" y="1583919"/>
            <a:ext cx="694421" cy="307777"/>
          </a:xfrm>
          <a:prstGeom prst="rect">
            <a:avLst/>
          </a:prstGeom>
          <a:noFill/>
        </p:spPr>
        <p:txBody>
          <a:bodyPr wrap="none" rtlCol="0">
            <a:spAutoFit/>
          </a:bodyPr>
          <a:lstStyle/>
          <a:p>
            <a:r>
              <a:rPr lang="es-AR" sz="1400" b="1" dirty="0" err="1" smtClean="0">
                <a:solidFill>
                  <a:schemeClr val="bg1"/>
                </a:solidFill>
                <a:latin typeface="Arial" panose="020B0604020202020204" pitchFamily="34" charset="0"/>
                <a:cs typeface="Arial" panose="020B0604020202020204" pitchFamily="34" charset="0"/>
              </a:rPr>
              <a:t>Parm</a:t>
            </a:r>
            <a:r>
              <a:rPr lang="es-AR" sz="1400" b="1" dirty="0" smtClean="0">
                <a:solidFill>
                  <a:schemeClr val="bg1"/>
                </a:solidFill>
                <a:latin typeface="Arial" panose="020B0604020202020204" pitchFamily="34" charset="0"/>
                <a:cs typeface="Arial" panose="020B0604020202020204" pitchFamily="34" charset="0"/>
              </a:rPr>
              <a:t>(</a:t>
            </a:r>
          </a:p>
        </p:txBody>
      </p:sp>
      <p:sp>
        <p:nvSpPr>
          <p:cNvPr id="20" name="TextBox 19"/>
          <p:cNvSpPr txBox="1"/>
          <p:nvPr/>
        </p:nvSpPr>
        <p:spPr>
          <a:xfrm>
            <a:off x="4687405"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1" name="TextBox 20"/>
          <p:cNvSpPr txBox="1"/>
          <p:nvPr/>
        </p:nvSpPr>
        <p:spPr>
          <a:xfrm>
            <a:off x="5472852"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2" name="TextBox 21"/>
          <p:cNvSpPr txBox="1"/>
          <p:nvPr/>
        </p:nvSpPr>
        <p:spPr>
          <a:xfrm>
            <a:off x="6286770" y="1583919"/>
            <a:ext cx="253596" cy="338554"/>
          </a:xfrm>
          <a:prstGeom prst="rect">
            <a:avLst/>
          </a:prstGeom>
          <a:noFill/>
        </p:spPr>
        <p:txBody>
          <a:bodyPr wrap="none" rtlCol="0">
            <a:spAutoFit/>
          </a:bodyPr>
          <a:lstStyle/>
          <a:p>
            <a:r>
              <a:rPr lang="es-AR" sz="1600" b="1" dirty="0" smtClean="0">
                <a:solidFill>
                  <a:schemeClr val="bg1"/>
                </a:solidFill>
                <a:latin typeface="Arial" panose="020B0604020202020204" pitchFamily="34" charset="0"/>
                <a:cs typeface="Arial" panose="020B0604020202020204" pitchFamily="34" charset="0"/>
              </a:rPr>
              <a:t>)</a:t>
            </a:r>
          </a:p>
        </p:txBody>
      </p:sp>
      <p:sp>
        <p:nvSpPr>
          <p:cNvPr id="23" name="TextBox 22"/>
          <p:cNvSpPr txBox="1"/>
          <p:nvPr/>
        </p:nvSpPr>
        <p:spPr>
          <a:xfrm>
            <a:off x="4163517"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1</a:t>
            </a:r>
          </a:p>
        </p:txBody>
      </p:sp>
      <p:sp>
        <p:nvSpPr>
          <p:cNvPr id="24" name="TextBox 23"/>
          <p:cNvSpPr txBox="1"/>
          <p:nvPr/>
        </p:nvSpPr>
        <p:spPr>
          <a:xfrm>
            <a:off x="4897748"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2</a:t>
            </a:r>
          </a:p>
        </p:txBody>
      </p:sp>
      <p:sp>
        <p:nvSpPr>
          <p:cNvPr id="25" name="TextBox 24"/>
          <p:cNvSpPr txBox="1"/>
          <p:nvPr/>
        </p:nvSpPr>
        <p:spPr>
          <a:xfrm>
            <a:off x="5651614"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3</a:t>
            </a:r>
          </a:p>
        </p:txBody>
      </p:sp>
      <p:sp>
        <p:nvSpPr>
          <p:cNvPr id="26" name="Freeform 25"/>
          <p:cNvSpPr/>
          <p:nvPr/>
        </p:nvSpPr>
        <p:spPr>
          <a:xfrm>
            <a:off x="1040616" y="716611"/>
            <a:ext cx="3338236" cy="2380306"/>
          </a:xfrm>
          <a:custGeom>
            <a:avLst/>
            <a:gdLst>
              <a:gd name="connsiteX0" fmla="*/ 0 w 4218039"/>
              <a:gd name="connsiteY0" fmla="*/ 2410046 h 2410046"/>
              <a:gd name="connsiteX1" fmla="*/ 2910349 w 4218039"/>
              <a:gd name="connsiteY1" fmla="*/ 89633 h 2410046"/>
              <a:gd name="connsiteX2" fmla="*/ 4218039 w 4218039"/>
              <a:gd name="connsiteY2" fmla="*/ 699233 h 2410046"/>
            </a:gdLst>
            <a:ahLst/>
            <a:cxnLst>
              <a:cxn ang="0">
                <a:pos x="connsiteX0" y="connsiteY0"/>
              </a:cxn>
              <a:cxn ang="0">
                <a:pos x="connsiteX1" y="connsiteY1"/>
              </a:cxn>
              <a:cxn ang="0">
                <a:pos x="connsiteX2" y="connsiteY2"/>
              </a:cxn>
            </a:cxnLst>
            <a:rect l="l" t="t" r="r" b="b"/>
            <a:pathLst>
              <a:path w="4218039" h="2410046">
                <a:moveTo>
                  <a:pt x="0" y="2410046"/>
                </a:moveTo>
                <a:cubicBezTo>
                  <a:pt x="1103671" y="1392407"/>
                  <a:pt x="2207343" y="374768"/>
                  <a:pt x="2910349" y="89633"/>
                </a:cubicBezTo>
                <a:cubicBezTo>
                  <a:pt x="3613356" y="-195503"/>
                  <a:pt x="3915697" y="251865"/>
                  <a:pt x="4218039" y="699233"/>
                </a:cubicBezTo>
              </a:path>
            </a:pathLst>
          </a:custGeom>
          <a:noFill/>
          <a:ln w="22225">
            <a:solidFill>
              <a:srgbClr val="A00032"/>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8" name="TextBox 27"/>
          <p:cNvSpPr txBox="1"/>
          <p:nvPr/>
        </p:nvSpPr>
        <p:spPr>
          <a:xfrm>
            <a:off x="1455921" y="3657599"/>
            <a:ext cx="312906" cy="369332"/>
          </a:xfrm>
          <a:prstGeom prst="rect">
            <a:avLst/>
          </a:prstGeom>
          <a:noFill/>
        </p:spPr>
        <p:txBody>
          <a:bodyPr wrap="none" rtlCol="0">
            <a:spAutoFit/>
          </a:bodyPr>
          <a:lstStyle/>
          <a:p>
            <a:r>
              <a:rPr lang="es-AR" dirty="0" smtClean="0">
                <a:latin typeface="Open Sans"/>
              </a:rPr>
              <a:t>?</a:t>
            </a:r>
          </a:p>
        </p:txBody>
      </p:sp>
      <p:sp>
        <p:nvSpPr>
          <p:cNvPr id="29" name="TextBox 28"/>
          <p:cNvSpPr txBox="1"/>
          <p:nvPr/>
        </p:nvSpPr>
        <p:spPr>
          <a:xfrm>
            <a:off x="156008" y="945226"/>
            <a:ext cx="96039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A</a:t>
            </a:r>
          </a:p>
        </p:txBody>
      </p:sp>
      <p:sp>
        <p:nvSpPr>
          <p:cNvPr id="30" name="TextBox 29"/>
          <p:cNvSpPr txBox="1"/>
          <p:nvPr/>
        </p:nvSpPr>
        <p:spPr>
          <a:xfrm>
            <a:off x="3211859" y="945226"/>
            <a:ext cx="97174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B</a:t>
            </a:r>
          </a:p>
        </p:txBody>
      </p:sp>
      <p:sp>
        <p:nvSpPr>
          <p:cNvPr id="31" name="TextBox 30"/>
          <p:cNvSpPr txBox="1"/>
          <p:nvPr/>
        </p:nvSpPr>
        <p:spPr>
          <a:xfrm>
            <a:off x="5079311" y="988109"/>
            <a:ext cx="1170513"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GetDiscount</a:t>
            </a:r>
            <a:endParaRPr lang="es-AR" sz="1400" dirty="0" smtClean="0">
              <a:solidFill>
                <a:srgbClr val="FF0000"/>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3"/>
          <a:stretch>
            <a:fillRect/>
          </a:stretch>
        </p:blipFill>
        <p:spPr>
          <a:xfrm>
            <a:off x="296068" y="3750744"/>
            <a:ext cx="3553453" cy="192657"/>
          </a:xfrm>
          <a:prstGeom prst="rect">
            <a:avLst/>
          </a:prstGeom>
        </p:spPr>
      </p:pic>
      <p:pic>
        <p:nvPicPr>
          <p:cNvPr id="33" name="Picture 32"/>
          <p:cNvPicPr>
            <a:picLocks noChangeAspect="1"/>
          </p:cNvPicPr>
          <p:nvPr/>
        </p:nvPicPr>
        <p:blipFill>
          <a:blip r:embed="rId4"/>
          <a:stretch>
            <a:fillRect/>
          </a:stretch>
        </p:blipFill>
        <p:spPr>
          <a:xfrm>
            <a:off x="586610" y="3261314"/>
            <a:ext cx="857250" cy="180975"/>
          </a:xfrm>
          <a:prstGeom prst="rect">
            <a:avLst/>
          </a:prstGeom>
        </p:spPr>
      </p:pic>
      <p:sp>
        <p:nvSpPr>
          <p:cNvPr id="34" name="Rectangle 33"/>
          <p:cNvSpPr/>
          <p:nvPr/>
        </p:nvSpPr>
        <p:spPr>
          <a:xfrm>
            <a:off x="1609060" y="3087477"/>
            <a:ext cx="917364" cy="47460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35" name="Picture 34"/>
          <p:cNvPicPr>
            <a:picLocks noChangeAspect="1"/>
          </p:cNvPicPr>
          <p:nvPr/>
        </p:nvPicPr>
        <p:blipFill>
          <a:blip r:embed="rId5"/>
          <a:stretch>
            <a:fillRect/>
          </a:stretch>
        </p:blipFill>
        <p:spPr>
          <a:xfrm>
            <a:off x="1705240" y="3251789"/>
            <a:ext cx="714375" cy="190500"/>
          </a:xfrm>
          <a:prstGeom prst="rect">
            <a:avLst/>
          </a:prstGeom>
        </p:spPr>
      </p:pic>
      <p:sp>
        <p:nvSpPr>
          <p:cNvPr id="36" name="Freeform 35"/>
          <p:cNvSpPr/>
          <p:nvPr/>
        </p:nvSpPr>
        <p:spPr>
          <a:xfrm rot="20648740">
            <a:off x="2441732" y="2387090"/>
            <a:ext cx="2758189" cy="803326"/>
          </a:xfrm>
          <a:custGeom>
            <a:avLst/>
            <a:gdLst>
              <a:gd name="connsiteX0" fmla="*/ 0 w 4395019"/>
              <a:gd name="connsiteY0" fmla="*/ 1484671 h 2297507"/>
              <a:gd name="connsiteX1" fmla="*/ 2772697 w 4395019"/>
              <a:gd name="connsiteY1" fmla="*/ 2231923 h 2297507"/>
              <a:gd name="connsiteX2" fmla="*/ 4395019 w 4395019"/>
              <a:gd name="connsiteY2" fmla="*/ 0 h 2297507"/>
            </a:gdLst>
            <a:ahLst/>
            <a:cxnLst>
              <a:cxn ang="0">
                <a:pos x="connsiteX0" y="connsiteY0"/>
              </a:cxn>
              <a:cxn ang="0">
                <a:pos x="connsiteX1" y="connsiteY1"/>
              </a:cxn>
              <a:cxn ang="0">
                <a:pos x="connsiteX2" y="connsiteY2"/>
              </a:cxn>
            </a:cxnLst>
            <a:rect l="l" t="t" r="r" b="b"/>
            <a:pathLst>
              <a:path w="4395019" h="2297507">
                <a:moveTo>
                  <a:pt x="0" y="1484671"/>
                </a:moveTo>
                <a:cubicBezTo>
                  <a:pt x="1020097" y="1982019"/>
                  <a:pt x="2040194" y="2479368"/>
                  <a:pt x="2772697" y="2231923"/>
                </a:cubicBezTo>
                <a:cubicBezTo>
                  <a:pt x="3505200" y="1984478"/>
                  <a:pt x="3950109" y="992239"/>
                  <a:pt x="4395019" y="0"/>
                </a:cubicBezTo>
              </a:path>
            </a:pathLst>
          </a:custGeom>
          <a:noFill/>
          <a:ln w="22225">
            <a:solidFill>
              <a:srgbClr val="C0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7" name="Heptagon 36"/>
          <p:cNvSpPr/>
          <p:nvPr/>
        </p:nvSpPr>
        <p:spPr>
          <a:xfrm>
            <a:off x="4344361"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1</a:t>
            </a:r>
            <a:endParaRPr lang="es-AR" dirty="0">
              <a:latin typeface="Arial" panose="020B0604020202020204" pitchFamily="34" charset="0"/>
              <a:cs typeface="Arial" panose="020B0604020202020204" pitchFamily="34" charset="0"/>
            </a:endParaRPr>
          </a:p>
        </p:txBody>
      </p:sp>
      <p:sp>
        <p:nvSpPr>
          <p:cNvPr id="38" name="Heptagon 37"/>
          <p:cNvSpPr/>
          <p:nvPr/>
        </p:nvSpPr>
        <p:spPr>
          <a:xfrm>
            <a:off x="5107157"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2</a:t>
            </a:r>
            <a:endParaRPr lang="es-AR" dirty="0">
              <a:latin typeface="Arial" panose="020B0604020202020204" pitchFamily="34" charset="0"/>
              <a:cs typeface="Arial" panose="020B0604020202020204" pitchFamily="34" charset="0"/>
            </a:endParaRPr>
          </a:p>
        </p:txBody>
      </p:sp>
      <p:sp>
        <p:nvSpPr>
          <p:cNvPr id="39" name="Heptagon 38"/>
          <p:cNvSpPr/>
          <p:nvPr/>
        </p:nvSpPr>
        <p:spPr>
          <a:xfrm>
            <a:off x="6015957"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a:latin typeface="Arial" panose="020B0604020202020204" pitchFamily="34" charset="0"/>
                <a:cs typeface="Arial" panose="020B0604020202020204" pitchFamily="34" charset="0"/>
              </a:rPr>
              <a:t>3</a:t>
            </a:r>
          </a:p>
        </p:txBody>
      </p:sp>
      <p:sp>
        <p:nvSpPr>
          <p:cNvPr id="40" name="Heptagon 39"/>
          <p:cNvSpPr/>
          <p:nvPr/>
        </p:nvSpPr>
        <p:spPr>
          <a:xfrm>
            <a:off x="2435598" y="39995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1</a:t>
            </a:r>
            <a:endParaRPr lang="es-AR" dirty="0">
              <a:latin typeface="Arial" panose="020B0604020202020204" pitchFamily="34" charset="0"/>
              <a:cs typeface="Arial" panose="020B0604020202020204" pitchFamily="34" charset="0"/>
            </a:endParaRPr>
          </a:p>
        </p:txBody>
      </p:sp>
      <p:cxnSp>
        <p:nvCxnSpPr>
          <p:cNvPr id="45" name="Straight Connector 44"/>
          <p:cNvCxnSpPr/>
          <p:nvPr/>
        </p:nvCxnSpPr>
        <p:spPr>
          <a:xfrm>
            <a:off x="2221561" y="3965171"/>
            <a:ext cx="699255" cy="0"/>
          </a:xfrm>
          <a:prstGeom prst="line">
            <a:avLst/>
          </a:prstGeom>
          <a:ln>
            <a:solidFill>
              <a:srgbClr val="CC0066"/>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059769" y="3965171"/>
            <a:ext cx="699255" cy="0"/>
          </a:xfrm>
          <a:prstGeom prst="line">
            <a:avLst/>
          </a:prstGeom>
          <a:ln>
            <a:solidFill>
              <a:srgbClr val="CC0066"/>
            </a:solidFill>
          </a:ln>
        </p:spPr>
        <p:style>
          <a:lnRef idx="2">
            <a:schemeClr val="accent1"/>
          </a:lnRef>
          <a:fillRef idx="0">
            <a:schemeClr val="accent1"/>
          </a:fillRef>
          <a:effectRef idx="1">
            <a:schemeClr val="accent1"/>
          </a:effectRef>
          <a:fontRef idx="minor">
            <a:schemeClr val="tx1"/>
          </a:fontRef>
        </p:style>
      </p:cxnSp>
      <p:sp>
        <p:nvSpPr>
          <p:cNvPr id="49" name="Heptagon 48"/>
          <p:cNvSpPr/>
          <p:nvPr/>
        </p:nvSpPr>
        <p:spPr>
          <a:xfrm>
            <a:off x="3266303" y="39995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2</a:t>
            </a:r>
            <a:endParaRPr lang="es-AR" dirty="0">
              <a:latin typeface="Arial" panose="020B0604020202020204" pitchFamily="34" charset="0"/>
              <a:cs typeface="Arial" panose="020B0604020202020204" pitchFamily="34" charset="0"/>
            </a:endParaRPr>
          </a:p>
        </p:txBody>
      </p:sp>
      <p:sp>
        <p:nvSpPr>
          <p:cNvPr id="41" name="TextBox 40"/>
          <p:cNvSpPr txBox="1"/>
          <p:nvPr/>
        </p:nvSpPr>
        <p:spPr>
          <a:xfrm>
            <a:off x="3600285" y="4036598"/>
            <a:ext cx="1446036" cy="307777"/>
          </a:xfrm>
          <a:prstGeom prst="rect">
            <a:avLst/>
          </a:prstGeom>
          <a:solidFill>
            <a:schemeClr val="bg1"/>
          </a:solidFill>
        </p:spPr>
        <p:txBody>
          <a:bodyPr wrap="square" rtlCol="0">
            <a:spAutoFit/>
          </a:bodyPr>
          <a:lstStyle/>
          <a:p>
            <a:r>
              <a:rPr lang="es-AR" sz="1400" dirty="0">
                <a:latin typeface="Open Sans"/>
              </a:rPr>
              <a:t>&amp;</a:t>
            </a:r>
            <a:r>
              <a:rPr lang="es-AR" sz="1400" dirty="0" smtClean="0">
                <a:latin typeface="Open Sans"/>
              </a:rPr>
              <a:t>var</a:t>
            </a:r>
            <a:r>
              <a:rPr lang="es-AR" sz="1400" baseline="-25000" dirty="0" smtClean="0">
                <a:latin typeface="Open Sans"/>
              </a:rPr>
              <a:t>3</a:t>
            </a:r>
            <a:r>
              <a:rPr lang="es-AR" sz="1400" dirty="0" smtClean="0">
                <a:latin typeface="Open Sans"/>
              </a:rPr>
              <a:t>= …</a:t>
            </a:r>
            <a:endParaRPr lang="es-AR" sz="1400" baseline="-25000" dirty="0" smtClean="0">
              <a:latin typeface="Open Sans"/>
            </a:endParaRPr>
          </a:p>
        </p:txBody>
      </p:sp>
      <p:sp>
        <p:nvSpPr>
          <p:cNvPr id="42" name="Freeform 41"/>
          <p:cNvSpPr/>
          <p:nvPr/>
        </p:nvSpPr>
        <p:spPr>
          <a:xfrm>
            <a:off x="4528292" y="2111708"/>
            <a:ext cx="1372796" cy="2071357"/>
          </a:xfrm>
          <a:custGeom>
            <a:avLst/>
            <a:gdLst>
              <a:gd name="connsiteX0" fmla="*/ 0 w 1600200"/>
              <a:gd name="connsiteY0" fmla="*/ 1861457 h 1874707"/>
              <a:gd name="connsiteX1" fmla="*/ 669472 w 1600200"/>
              <a:gd name="connsiteY1" fmla="*/ 1600200 h 1874707"/>
              <a:gd name="connsiteX2" fmla="*/ 1600200 w 1600200"/>
              <a:gd name="connsiteY2" fmla="*/ 0 h 1874707"/>
            </a:gdLst>
            <a:ahLst/>
            <a:cxnLst>
              <a:cxn ang="0">
                <a:pos x="connsiteX0" y="connsiteY0"/>
              </a:cxn>
              <a:cxn ang="0">
                <a:pos x="connsiteX1" y="connsiteY1"/>
              </a:cxn>
              <a:cxn ang="0">
                <a:pos x="connsiteX2" y="connsiteY2"/>
              </a:cxn>
            </a:cxnLst>
            <a:rect l="l" t="t" r="r" b="b"/>
            <a:pathLst>
              <a:path w="1600200" h="1874707">
                <a:moveTo>
                  <a:pt x="0" y="1861457"/>
                </a:moveTo>
                <a:cubicBezTo>
                  <a:pt x="201386" y="1885950"/>
                  <a:pt x="402772" y="1910443"/>
                  <a:pt x="669472" y="1600200"/>
                </a:cubicBezTo>
                <a:cubicBezTo>
                  <a:pt x="936172" y="1289957"/>
                  <a:pt x="1268186" y="644978"/>
                  <a:pt x="1600200" y="0"/>
                </a:cubicBezTo>
              </a:path>
            </a:pathLst>
          </a:custGeom>
          <a:noFill/>
          <a:ln w="22225">
            <a:solidFill>
              <a:srgbClr val="7030A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43" name="Text Placeholder 4"/>
          <p:cNvSpPr>
            <a:spLocks noGrp="1"/>
          </p:cNvSpPr>
          <p:nvPr>
            <p:ph type="body" sz="quarter" idx="13"/>
          </p:nvPr>
        </p:nvSpPr>
        <p:spPr>
          <a:xfrm>
            <a:off x="333916" y="148463"/>
            <a:ext cx="2165316" cy="325037"/>
          </a:xfrm>
        </p:spPr>
        <p:txBody>
          <a:bodyPr>
            <a:normAutofit/>
          </a:bodyPr>
          <a:lstStyle/>
          <a:p>
            <a:r>
              <a:rPr lang="es-AR" dirty="0" smtClean="0"/>
              <a:t>Objeto invocado devuelve valor</a:t>
            </a:r>
            <a:endParaRPr lang="es-AR" dirty="0"/>
          </a:p>
        </p:txBody>
      </p:sp>
    </p:spTree>
    <p:extLst>
      <p:ext uri="{BB962C8B-B14F-4D97-AF65-F5344CB8AC3E}">
        <p14:creationId xmlns:p14="http://schemas.microsoft.com/office/powerpoint/2010/main" val="15699181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3320" y="1438378"/>
            <a:ext cx="2856215" cy="2986665"/>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1" name="Rectangle 10"/>
          <p:cNvSpPr/>
          <p:nvPr/>
        </p:nvSpPr>
        <p:spPr>
          <a:xfrm>
            <a:off x="3461849" y="1438378"/>
            <a:ext cx="3192607" cy="2986665"/>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12" name="Oval 11"/>
          <p:cNvSpPr/>
          <p:nvPr/>
        </p:nvSpPr>
        <p:spPr>
          <a:xfrm>
            <a:off x="254045" y="3258212"/>
            <a:ext cx="92469" cy="113016"/>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3" name="Rectangle 12"/>
          <p:cNvSpPr/>
          <p:nvPr/>
        </p:nvSpPr>
        <p:spPr>
          <a:xfrm>
            <a:off x="4216179"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4" name="Rectangle 13"/>
          <p:cNvSpPr/>
          <p:nvPr/>
        </p:nvSpPr>
        <p:spPr>
          <a:xfrm>
            <a:off x="552537" y="3099461"/>
            <a:ext cx="917364" cy="47460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5" name="Rectangle 14"/>
          <p:cNvSpPr/>
          <p:nvPr/>
        </p:nvSpPr>
        <p:spPr>
          <a:xfrm>
            <a:off x="445704" y="3016332"/>
            <a:ext cx="2315978" cy="617517"/>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6" name="Rectangle 15"/>
          <p:cNvSpPr/>
          <p:nvPr/>
        </p:nvSpPr>
        <p:spPr>
          <a:xfrm>
            <a:off x="4962344"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7" name="Rectangle 16"/>
          <p:cNvSpPr/>
          <p:nvPr/>
        </p:nvSpPr>
        <p:spPr>
          <a:xfrm>
            <a:off x="5707522" y="1537857"/>
            <a:ext cx="507290" cy="421626"/>
          </a:xfrm>
          <a:prstGeom prst="rect">
            <a:avLst/>
          </a:prstGeom>
          <a:solidFill>
            <a:schemeClr val="accent4">
              <a:lumMod val="60000"/>
              <a:lumOff val="40000"/>
            </a:schemeClr>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18" name="Straight Connector 17"/>
          <p:cNvCxnSpPr/>
          <p:nvPr/>
        </p:nvCxnSpPr>
        <p:spPr>
          <a:xfrm>
            <a:off x="3465076" y="2149434"/>
            <a:ext cx="3258174" cy="292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61850" y="1583919"/>
            <a:ext cx="694421" cy="307777"/>
          </a:xfrm>
          <a:prstGeom prst="rect">
            <a:avLst/>
          </a:prstGeom>
          <a:noFill/>
        </p:spPr>
        <p:txBody>
          <a:bodyPr wrap="none" rtlCol="0">
            <a:spAutoFit/>
          </a:bodyPr>
          <a:lstStyle/>
          <a:p>
            <a:r>
              <a:rPr lang="es-AR" sz="1400" b="1" dirty="0" err="1" smtClean="0">
                <a:solidFill>
                  <a:schemeClr val="bg1"/>
                </a:solidFill>
                <a:latin typeface="Arial" panose="020B0604020202020204" pitchFamily="34" charset="0"/>
                <a:cs typeface="Arial" panose="020B0604020202020204" pitchFamily="34" charset="0"/>
              </a:rPr>
              <a:t>Parm</a:t>
            </a:r>
            <a:r>
              <a:rPr lang="es-AR" sz="1400" b="1" dirty="0" smtClean="0">
                <a:solidFill>
                  <a:schemeClr val="bg1"/>
                </a:solidFill>
                <a:latin typeface="Arial" panose="020B0604020202020204" pitchFamily="34" charset="0"/>
                <a:cs typeface="Arial" panose="020B0604020202020204" pitchFamily="34" charset="0"/>
              </a:rPr>
              <a:t>(</a:t>
            </a:r>
          </a:p>
        </p:txBody>
      </p:sp>
      <p:sp>
        <p:nvSpPr>
          <p:cNvPr id="20" name="TextBox 19"/>
          <p:cNvSpPr txBox="1"/>
          <p:nvPr/>
        </p:nvSpPr>
        <p:spPr>
          <a:xfrm>
            <a:off x="4687405"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1" name="TextBox 20"/>
          <p:cNvSpPr txBox="1"/>
          <p:nvPr/>
        </p:nvSpPr>
        <p:spPr>
          <a:xfrm>
            <a:off x="5472852"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2" name="TextBox 21"/>
          <p:cNvSpPr txBox="1"/>
          <p:nvPr/>
        </p:nvSpPr>
        <p:spPr>
          <a:xfrm>
            <a:off x="6286770" y="1583919"/>
            <a:ext cx="253596" cy="338554"/>
          </a:xfrm>
          <a:prstGeom prst="rect">
            <a:avLst/>
          </a:prstGeom>
          <a:noFill/>
        </p:spPr>
        <p:txBody>
          <a:bodyPr wrap="none" rtlCol="0">
            <a:spAutoFit/>
          </a:bodyPr>
          <a:lstStyle/>
          <a:p>
            <a:r>
              <a:rPr lang="es-AR" sz="1600" b="1" dirty="0" smtClean="0">
                <a:solidFill>
                  <a:schemeClr val="bg1"/>
                </a:solidFill>
                <a:latin typeface="Arial" panose="020B0604020202020204" pitchFamily="34" charset="0"/>
                <a:cs typeface="Arial" panose="020B0604020202020204" pitchFamily="34" charset="0"/>
              </a:rPr>
              <a:t>)</a:t>
            </a:r>
          </a:p>
        </p:txBody>
      </p:sp>
      <p:sp>
        <p:nvSpPr>
          <p:cNvPr id="23" name="TextBox 22"/>
          <p:cNvSpPr txBox="1"/>
          <p:nvPr/>
        </p:nvSpPr>
        <p:spPr>
          <a:xfrm>
            <a:off x="4163517"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1</a:t>
            </a:r>
          </a:p>
        </p:txBody>
      </p:sp>
      <p:sp>
        <p:nvSpPr>
          <p:cNvPr id="24" name="TextBox 23"/>
          <p:cNvSpPr txBox="1"/>
          <p:nvPr/>
        </p:nvSpPr>
        <p:spPr>
          <a:xfrm>
            <a:off x="4897748"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2</a:t>
            </a:r>
          </a:p>
        </p:txBody>
      </p:sp>
      <p:sp>
        <p:nvSpPr>
          <p:cNvPr id="25" name="TextBox 24"/>
          <p:cNvSpPr txBox="1"/>
          <p:nvPr/>
        </p:nvSpPr>
        <p:spPr>
          <a:xfrm>
            <a:off x="5651614"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3</a:t>
            </a:r>
          </a:p>
        </p:txBody>
      </p:sp>
      <p:sp>
        <p:nvSpPr>
          <p:cNvPr id="26" name="Freeform 25"/>
          <p:cNvSpPr/>
          <p:nvPr/>
        </p:nvSpPr>
        <p:spPr>
          <a:xfrm>
            <a:off x="1040616" y="716611"/>
            <a:ext cx="3338236" cy="2380306"/>
          </a:xfrm>
          <a:custGeom>
            <a:avLst/>
            <a:gdLst>
              <a:gd name="connsiteX0" fmla="*/ 0 w 4218039"/>
              <a:gd name="connsiteY0" fmla="*/ 2410046 h 2410046"/>
              <a:gd name="connsiteX1" fmla="*/ 2910349 w 4218039"/>
              <a:gd name="connsiteY1" fmla="*/ 89633 h 2410046"/>
              <a:gd name="connsiteX2" fmla="*/ 4218039 w 4218039"/>
              <a:gd name="connsiteY2" fmla="*/ 699233 h 2410046"/>
            </a:gdLst>
            <a:ahLst/>
            <a:cxnLst>
              <a:cxn ang="0">
                <a:pos x="connsiteX0" y="connsiteY0"/>
              </a:cxn>
              <a:cxn ang="0">
                <a:pos x="connsiteX1" y="connsiteY1"/>
              </a:cxn>
              <a:cxn ang="0">
                <a:pos x="connsiteX2" y="connsiteY2"/>
              </a:cxn>
            </a:cxnLst>
            <a:rect l="l" t="t" r="r" b="b"/>
            <a:pathLst>
              <a:path w="4218039" h="2410046">
                <a:moveTo>
                  <a:pt x="0" y="2410046"/>
                </a:moveTo>
                <a:cubicBezTo>
                  <a:pt x="1103671" y="1392407"/>
                  <a:pt x="2207343" y="374768"/>
                  <a:pt x="2910349" y="89633"/>
                </a:cubicBezTo>
                <a:cubicBezTo>
                  <a:pt x="3613356" y="-195503"/>
                  <a:pt x="3915697" y="251865"/>
                  <a:pt x="4218039" y="699233"/>
                </a:cubicBezTo>
              </a:path>
            </a:pathLst>
          </a:custGeom>
          <a:noFill/>
          <a:ln w="22225">
            <a:solidFill>
              <a:srgbClr val="A00032"/>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8" name="TextBox 27"/>
          <p:cNvSpPr txBox="1"/>
          <p:nvPr/>
        </p:nvSpPr>
        <p:spPr>
          <a:xfrm>
            <a:off x="1455921" y="3657599"/>
            <a:ext cx="312906" cy="369332"/>
          </a:xfrm>
          <a:prstGeom prst="rect">
            <a:avLst/>
          </a:prstGeom>
          <a:noFill/>
        </p:spPr>
        <p:txBody>
          <a:bodyPr wrap="none" rtlCol="0">
            <a:spAutoFit/>
          </a:bodyPr>
          <a:lstStyle/>
          <a:p>
            <a:r>
              <a:rPr lang="es-AR" dirty="0" smtClean="0">
                <a:latin typeface="Open Sans"/>
              </a:rPr>
              <a:t>?</a:t>
            </a:r>
          </a:p>
        </p:txBody>
      </p:sp>
      <p:sp>
        <p:nvSpPr>
          <p:cNvPr id="29" name="TextBox 28"/>
          <p:cNvSpPr txBox="1"/>
          <p:nvPr/>
        </p:nvSpPr>
        <p:spPr>
          <a:xfrm>
            <a:off x="156008" y="945226"/>
            <a:ext cx="96039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A</a:t>
            </a:r>
          </a:p>
        </p:txBody>
      </p:sp>
      <p:sp>
        <p:nvSpPr>
          <p:cNvPr id="30" name="TextBox 29"/>
          <p:cNvSpPr txBox="1"/>
          <p:nvPr/>
        </p:nvSpPr>
        <p:spPr>
          <a:xfrm>
            <a:off x="3211859" y="945226"/>
            <a:ext cx="97174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B</a:t>
            </a:r>
          </a:p>
        </p:txBody>
      </p:sp>
      <p:sp>
        <p:nvSpPr>
          <p:cNvPr id="31" name="TextBox 30"/>
          <p:cNvSpPr txBox="1"/>
          <p:nvPr/>
        </p:nvSpPr>
        <p:spPr>
          <a:xfrm>
            <a:off x="5079311" y="988109"/>
            <a:ext cx="1170513"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GetDiscount</a:t>
            </a:r>
            <a:endParaRPr lang="es-AR" sz="1400" dirty="0" smtClean="0">
              <a:solidFill>
                <a:srgbClr val="FF0000"/>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3"/>
          <a:stretch>
            <a:fillRect/>
          </a:stretch>
        </p:blipFill>
        <p:spPr>
          <a:xfrm>
            <a:off x="296068" y="3750744"/>
            <a:ext cx="3553453" cy="192657"/>
          </a:xfrm>
          <a:prstGeom prst="rect">
            <a:avLst/>
          </a:prstGeom>
        </p:spPr>
      </p:pic>
      <p:pic>
        <p:nvPicPr>
          <p:cNvPr id="33" name="Picture 32"/>
          <p:cNvPicPr>
            <a:picLocks noChangeAspect="1"/>
          </p:cNvPicPr>
          <p:nvPr/>
        </p:nvPicPr>
        <p:blipFill>
          <a:blip r:embed="rId4"/>
          <a:stretch>
            <a:fillRect/>
          </a:stretch>
        </p:blipFill>
        <p:spPr>
          <a:xfrm>
            <a:off x="586610" y="3261314"/>
            <a:ext cx="857250" cy="180975"/>
          </a:xfrm>
          <a:prstGeom prst="rect">
            <a:avLst/>
          </a:prstGeom>
        </p:spPr>
      </p:pic>
      <p:sp>
        <p:nvSpPr>
          <p:cNvPr id="34" name="Rectangle 33"/>
          <p:cNvSpPr/>
          <p:nvPr/>
        </p:nvSpPr>
        <p:spPr>
          <a:xfrm>
            <a:off x="1609060" y="3087477"/>
            <a:ext cx="917364" cy="47460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35" name="Picture 34"/>
          <p:cNvPicPr>
            <a:picLocks noChangeAspect="1"/>
          </p:cNvPicPr>
          <p:nvPr/>
        </p:nvPicPr>
        <p:blipFill>
          <a:blip r:embed="rId5"/>
          <a:stretch>
            <a:fillRect/>
          </a:stretch>
        </p:blipFill>
        <p:spPr>
          <a:xfrm>
            <a:off x="1705240" y="3251789"/>
            <a:ext cx="714375" cy="190500"/>
          </a:xfrm>
          <a:prstGeom prst="rect">
            <a:avLst/>
          </a:prstGeom>
        </p:spPr>
      </p:pic>
      <p:sp>
        <p:nvSpPr>
          <p:cNvPr id="36" name="Freeform 35"/>
          <p:cNvSpPr/>
          <p:nvPr/>
        </p:nvSpPr>
        <p:spPr>
          <a:xfrm rot="20648740">
            <a:off x="2441732" y="2387090"/>
            <a:ext cx="2758189" cy="803326"/>
          </a:xfrm>
          <a:custGeom>
            <a:avLst/>
            <a:gdLst>
              <a:gd name="connsiteX0" fmla="*/ 0 w 4395019"/>
              <a:gd name="connsiteY0" fmla="*/ 1484671 h 2297507"/>
              <a:gd name="connsiteX1" fmla="*/ 2772697 w 4395019"/>
              <a:gd name="connsiteY1" fmla="*/ 2231923 h 2297507"/>
              <a:gd name="connsiteX2" fmla="*/ 4395019 w 4395019"/>
              <a:gd name="connsiteY2" fmla="*/ 0 h 2297507"/>
            </a:gdLst>
            <a:ahLst/>
            <a:cxnLst>
              <a:cxn ang="0">
                <a:pos x="connsiteX0" y="connsiteY0"/>
              </a:cxn>
              <a:cxn ang="0">
                <a:pos x="connsiteX1" y="connsiteY1"/>
              </a:cxn>
              <a:cxn ang="0">
                <a:pos x="connsiteX2" y="connsiteY2"/>
              </a:cxn>
            </a:cxnLst>
            <a:rect l="l" t="t" r="r" b="b"/>
            <a:pathLst>
              <a:path w="4395019" h="2297507">
                <a:moveTo>
                  <a:pt x="0" y="1484671"/>
                </a:moveTo>
                <a:cubicBezTo>
                  <a:pt x="1020097" y="1982019"/>
                  <a:pt x="2040194" y="2479368"/>
                  <a:pt x="2772697" y="2231923"/>
                </a:cubicBezTo>
                <a:cubicBezTo>
                  <a:pt x="3505200" y="1984478"/>
                  <a:pt x="3950109" y="992239"/>
                  <a:pt x="4395019" y="0"/>
                </a:cubicBezTo>
              </a:path>
            </a:pathLst>
          </a:custGeom>
          <a:noFill/>
          <a:ln w="22225">
            <a:solidFill>
              <a:srgbClr val="C0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7" name="Heptagon 36"/>
          <p:cNvSpPr/>
          <p:nvPr/>
        </p:nvSpPr>
        <p:spPr>
          <a:xfrm>
            <a:off x="4344361"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1</a:t>
            </a:r>
            <a:endParaRPr lang="es-AR" dirty="0">
              <a:latin typeface="Arial" panose="020B0604020202020204" pitchFamily="34" charset="0"/>
              <a:cs typeface="Arial" panose="020B0604020202020204" pitchFamily="34" charset="0"/>
            </a:endParaRPr>
          </a:p>
        </p:txBody>
      </p:sp>
      <p:sp>
        <p:nvSpPr>
          <p:cNvPr id="38" name="Heptagon 37"/>
          <p:cNvSpPr/>
          <p:nvPr/>
        </p:nvSpPr>
        <p:spPr>
          <a:xfrm>
            <a:off x="5107157"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2</a:t>
            </a:r>
            <a:endParaRPr lang="es-AR" dirty="0">
              <a:latin typeface="Arial" panose="020B0604020202020204" pitchFamily="34" charset="0"/>
              <a:cs typeface="Arial" panose="020B0604020202020204" pitchFamily="34" charset="0"/>
            </a:endParaRPr>
          </a:p>
        </p:txBody>
      </p:sp>
      <p:sp>
        <p:nvSpPr>
          <p:cNvPr id="39" name="Heptagon 38"/>
          <p:cNvSpPr/>
          <p:nvPr/>
        </p:nvSpPr>
        <p:spPr>
          <a:xfrm>
            <a:off x="6015957"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a:latin typeface="Arial" panose="020B0604020202020204" pitchFamily="34" charset="0"/>
                <a:cs typeface="Arial" panose="020B0604020202020204" pitchFamily="34" charset="0"/>
              </a:rPr>
              <a:t>3</a:t>
            </a:r>
          </a:p>
        </p:txBody>
      </p:sp>
      <p:sp>
        <p:nvSpPr>
          <p:cNvPr id="40" name="Heptagon 39"/>
          <p:cNvSpPr/>
          <p:nvPr/>
        </p:nvSpPr>
        <p:spPr>
          <a:xfrm>
            <a:off x="1507131" y="3985512"/>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1</a:t>
            </a:r>
            <a:endParaRPr lang="es-AR" dirty="0">
              <a:latin typeface="Arial" panose="020B0604020202020204" pitchFamily="34" charset="0"/>
              <a:cs typeface="Arial" panose="020B0604020202020204" pitchFamily="34" charset="0"/>
            </a:endParaRPr>
          </a:p>
        </p:txBody>
      </p:sp>
      <p:cxnSp>
        <p:nvCxnSpPr>
          <p:cNvPr id="45" name="Straight Connector 44"/>
          <p:cNvCxnSpPr/>
          <p:nvPr/>
        </p:nvCxnSpPr>
        <p:spPr>
          <a:xfrm>
            <a:off x="1349366" y="3937035"/>
            <a:ext cx="699255" cy="0"/>
          </a:xfrm>
          <a:prstGeom prst="line">
            <a:avLst/>
          </a:prstGeom>
          <a:ln>
            <a:solidFill>
              <a:srgbClr val="CC0066"/>
            </a:solidFill>
          </a:ln>
        </p:spPr>
        <p:style>
          <a:lnRef idx="2">
            <a:schemeClr val="accent1"/>
          </a:lnRef>
          <a:fillRef idx="0">
            <a:schemeClr val="accent1"/>
          </a:fillRef>
          <a:effectRef idx="1">
            <a:schemeClr val="accent1"/>
          </a:effectRef>
          <a:fontRef idx="minor">
            <a:schemeClr val="tx1"/>
          </a:fontRef>
        </p:style>
      </p:cxnSp>
      <p:sp>
        <p:nvSpPr>
          <p:cNvPr id="49" name="Heptagon 48"/>
          <p:cNvSpPr/>
          <p:nvPr/>
        </p:nvSpPr>
        <p:spPr>
          <a:xfrm>
            <a:off x="2337836" y="3985512"/>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2</a:t>
            </a:r>
            <a:endParaRPr lang="es-AR" dirty="0">
              <a:latin typeface="Arial" panose="020B0604020202020204" pitchFamily="34" charset="0"/>
              <a:cs typeface="Arial" panose="020B0604020202020204" pitchFamily="34" charset="0"/>
            </a:endParaRPr>
          </a:p>
        </p:txBody>
      </p:sp>
      <p:sp>
        <p:nvSpPr>
          <p:cNvPr id="41" name="TextBox 40"/>
          <p:cNvSpPr txBox="1"/>
          <p:nvPr/>
        </p:nvSpPr>
        <p:spPr>
          <a:xfrm>
            <a:off x="3600285" y="4036598"/>
            <a:ext cx="1446036" cy="307777"/>
          </a:xfrm>
          <a:prstGeom prst="rect">
            <a:avLst/>
          </a:prstGeom>
          <a:solidFill>
            <a:schemeClr val="bg1"/>
          </a:solidFill>
        </p:spPr>
        <p:txBody>
          <a:bodyPr wrap="square" rtlCol="0">
            <a:spAutoFit/>
          </a:bodyPr>
          <a:lstStyle/>
          <a:p>
            <a:r>
              <a:rPr lang="es-AR" sz="1400" dirty="0">
                <a:latin typeface="Open Sans"/>
              </a:rPr>
              <a:t>&amp;</a:t>
            </a:r>
            <a:r>
              <a:rPr lang="es-AR" sz="1400" dirty="0" smtClean="0">
                <a:latin typeface="Open Sans"/>
              </a:rPr>
              <a:t>var</a:t>
            </a:r>
            <a:r>
              <a:rPr lang="es-AR" sz="1400" baseline="-25000" dirty="0" smtClean="0">
                <a:latin typeface="Open Sans"/>
              </a:rPr>
              <a:t>3</a:t>
            </a:r>
            <a:r>
              <a:rPr lang="es-AR" sz="1400" dirty="0" smtClean="0">
                <a:latin typeface="Open Sans"/>
              </a:rPr>
              <a:t>= …</a:t>
            </a:r>
            <a:endParaRPr lang="es-AR" sz="1400" baseline="-25000" dirty="0" smtClean="0">
              <a:latin typeface="Open Sans"/>
            </a:endParaRPr>
          </a:p>
        </p:txBody>
      </p:sp>
      <p:sp>
        <p:nvSpPr>
          <p:cNvPr id="42" name="Freeform 41"/>
          <p:cNvSpPr/>
          <p:nvPr/>
        </p:nvSpPr>
        <p:spPr>
          <a:xfrm>
            <a:off x="4528292" y="2111708"/>
            <a:ext cx="1372796" cy="2071357"/>
          </a:xfrm>
          <a:custGeom>
            <a:avLst/>
            <a:gdLst>
              <a:gd name="connsiteX0" fmla="*/ 0 w 1600200"/>
              <a:gd name="connsiteY0" fmla="*/ 1861457 h 1874707"/>
              <a:gd name="connsiteX1" fmla="*/ 669472 w 1600200"/>
              <a:gd name="connsiteY1" fmla="*/ 1600200 h 1874707"/>
              <a:gd name="connsiteX2" fmla="*/ 1600200 w 1600200"/>
              <a:gd name="connsiteY2" fmla="*/ 0 h 1874707"/>
            </a:gdLst>
            <a:ahLst/>
            <a:cxnLst>
              <a:cxn ang="0">
                <a:pos x="connsiteX0" y="connsiteY0"/>
              </a:cxn>
              <a:cxn ang="0">
                <a:pos x="connsiteX1" y="connsiteY1"/>
              </a:cxn>
              <a:cxn ang="0">
                <a:pos x="connsiteX2" y="connsiteY2"/>
              </a:cxn>
            </a:cxnLst>
            <a:rect l="l" t="t" r="r" b="b"/>
            <a:pathLst>
              <a:path w="1600200" h="1874707">
                <a:moveTo>
                  <a:pt x="0" y="1861457"/>
                </a:moveTo>
                <a:cubicBezTo>
                  <a:pt x="201386" y="1885950"/>
                  <a:pt x="402772" y="1910443"/>
                  <a:pt x="669472" y="1600200"/>
                </a:cubicBezTo>
                <a:cubicBezTo>
                  <a:pt x="936172" y="1289957"/>
                  <a:pt x="1268186" y="644978"/>
                  <a:pt x="1600200" y="0"/>
                </a:cubicBezTo>
              </a:path>
            </a:pathLst>
          </a:custGeom>
          <a:noFill/>
          <a:ln w="22225">
            <a:solidFill>
              <a:srgbClr val="7030A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43" name="Picture 42"/>
          <p:cNvPicPr>
            <a:picLocks noChangeAspect="1"/>
          </p:cNvPicPr>
          <p:nvPr/>
        </p:nvPicPr>
        <p:blipFill>
          <a:blip r:embed="rId6"/>
          <a:stretch>
            <a:fillRect/>
          </a:stretch>
        </p:blipFill>
        <p:spPr>
          <a:xfrm>
            <a:off x="331599" y="3700249"/>
            <a:ext cx="3520327" cy="236119"/>
          </a:xfrm>
          <a:prstGeom prst="rect">
            <a:avLst/>
          </a:prstGeom>
        </p:spPr>
      </p:pic>
      <p:sp>
        <p:nvSpPr>
          <p:cNvPr id="44" name="Heptagon 43"/>
          <p:cNvSpPr/>
          <p:nvPr/>
        </p:nvSpPr>
        <p:spPr>
          <a:xfrm>
            <a:off x="3217525" y="399777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a:t>3</a:t>
            </a:r>
          </a:p>
        </p:txBody>
      </p:sp>
      <p:cxnSp>
        <p:nvCxnSpPr>
          <p:cNvPr id="46" name="Straight Connector 45"/>
          <p:cNvCxnSpPr/>
          <p:nvPr/>
        </p:nvCxnSpPr>
        <p:spPr>
          <a:xfrm>
            <a:off x="3045115" y="3937035"/>
            <a:ext cx="699255" cy="0"/>
          </a:xfrm>
          <a:prstGeom prst="line">
            <a:avLst/>
          </a:prstGeom>
          <a:ln>
            <a:solidFill>
              <a:srgbClr val="CC0066"/>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187574" y="3937035"/>
            <a:ext cx="699255" cy="0"/>
          </a:xfrm>
          <a:prstGeom prst="line">
            <a:avLst/>
          </a:prstGeom>
          <a:ln>
            <a:solidFill>
              <a:srgbClr val="CC0066"/>
            </a:solidFill>
          </a:ln>
        </p:spPr>
        <p:style>
          <a:lnRef idx="2">
            <a:schemeClr val="accent1"/>
          </a:lnRef>
          <a:fillRef idx="0">
            <a:schemeClr val="accent1"/>
          </a:fillRef>
          <a:effectRef idx="1">
            <a:schemeClr val="accent1"/>
          </a:effectRef>
          <a:fontRef idx="minor">
            <a:schemeClr val="tx1"/>
          </a:fontRef>
        </p:style>
      </p:cxnSp>
      <p:sp>
        <p:nvSpPr>
          <p:cNvPr id="47" name="Text Placeholder 4"/>
          <p:cNvSpPr>
            <a:spLocks noGrp="1"/>
          </p:cNvSpPr>
          <p:nvPr>
            <p:ph type="body" sz="quarter" idx="13"/>
          </p:nvPr>
        </p:nvSpPr>
        <p:spPr>
          <a:xfrm>
            <a:off x="333916" y="148463"/>
            <a:ext cx="2165316" cy="325037"/>
          </a:xfrm>
        </p:spPr>
        <p:txBody>
          <a:bodyPr>
            <a:normAutofit/>
          </a:bodyPr>
          <a:lstStyle/>
          <a:p>
            <a:r>
              <a:rPr lang="es-AR" dirty="0" smtClean="0"/>
              <a:t>Objeto invocado devuelve valor</a:t>
            </a:r>
            <a:endParaRPr lang="es-AR" dirty="0"/>
          </a:p>
        </p:txBody>
      </p:sp>
    </p:spTree>
    <p:extLst>
      <p:ext uri="{BB962C8B-B14F-4D97-AF65-F5344CB8AC3E}">
        <p14:creationId xmlns:p14="http://schemas.microsoft.com/office/powerpoint/2010/main" val="19800030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left)">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9" grpId="0" animBg="1"/>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AR" dirty="0" smtClean="0"/>
              <a:t>Recibir en variable o en atributo</a:t>
            </a:r>
            <a:endParaRPr lang="es-AR" dirty="0"/>
          </a:p>
        </p:txBody>
      </p:sp>
    </p:spTree>
    <p:extLst>
      <p:ext uri="{BB962C8B-B14F-4D97-AF65-F5344CB8AC3E}">
        <p14:creationId xmlns:p14="http://schemas.microsoft.com/office/powerpoint/2010/main" val="9417508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33916" y="148464"/>
            <a:ext cx="2085699" cy="315120"/>
          </a:xfrm>
        </p:spPr>
        <p:txBody>
          <a:bodyPr>
            <a:normAutofit/>
          </a:bodyPr>
          <a:lstStyle/>
          <a:p>
            <a:r>
              <a:rPr lang="es-AR" dirty="0" smtClean="0"/>
              <a:t>¿Variable o Atributo en </a:t>
            </a:r>
            <a:r>
              <a:rPr lang="es-AR" dirty="0" err="1" smtClean="0"/>
              <a:t>Parm</a:t>
            </a:r>
            <a:r>
              <a:rPr lang="es-AR" dirty="0" smtClean="0"/>
              <a:t>?</a:t>
            </a:r>
            <a:endParaRPr lang="es-AR" dirty="0"/>
          </a:p>
        </p:txBody>
      </p:sp>
      <p:sp>
        <p:nvSpPr>
          <p:cNvPr id="10" name="Rectangle 9"/>
          <p:cNvSpPr/>
          <p:nvPr/>
        </p:nvSpPr>
        <p:spPr>
          <a:xfrm>
            <a:off x="153320" y="1438378"/>
            <a:ext cx="2856215" cy="2986665"/>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1" name="Rectangle 10"/>
          <p:cNvSpPr/>
          <p:nvPr/>
        </p:nvSpPr>
        <p:spPr>
          <a:xfrm>
            <a:off x="3461849" y="1438378"/>
            <a:ext cx="3192607" cy="2986665"/>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12" name="Oval 11"/>
          <p:cNvSpPr/>
          <p:nvPr/>
        </p:nvSpPr>
        <p:spPr>
          <a:xfrm>
            <a:off x="254045" y="3258212"/>
            <a:ext cx="92469" cy="113016"/>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3" name="Rectangle 12"/>
          <p:cNvSpPr/>
          <p:nvPr/>
        </p:nvSpPr>
        <p:spPr>
          <a:xfrm>
            <a:off x="4216179"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4" name="Rectangle 13"/>
          <p:cNvSpPr/>
          <p:nvPr/>
        </p:nvSpPr>
        <p:spPr>
          <a:xfrm>
            <a:off x="552537" y="3099461"/>
            <a:ext cx="917364" cy="47460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5" name="Rectangle 14"/>
          <p:cNvSpPr/>
          <p:nvPr/>
        </p:nvSpPr>
        <p:spPr>
          <a:xfrm>
            <a:off x="445704" y="3016332"/>
            <a:ext cx="2315978" cy="617517"/>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6" name="Rectangle 15"/>
          <p:cNvSpPr/>
          <p:nvPr/>
        </p:nvSpPr>
        <p:spPr>
          <a:xfrm>
            <a:off x="4962344" y="1537857"/>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7" name="Rectangle 16"/>
          <p:cNvSpPr/>
          <p:nvPr/>
        </p:nvSpPr>
        <p:spPr>
          <a:xfrm>
            <a:off x="5707522" y="1537857"/>
            <a:ext cx="507290" cy="421626"/>
          </a:xfrm>
          <a:prstGeom prst="rect">
            <a:avLst/>
          </a:prstGeom>
          <a:solidFill>
            <a:schemeClr val="accent4">
              <a:lumMod val="60000"/>
              <a:lumOff val="40000"/>
            </a:schemeClr>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18" name="Straight Connector 17"/>
          <p:cNvCxnSpPr/>
          <p:nvPr/>
        </p:nvCxnSpPr>
        <p:spPr>
          <a:xfrm>
            <a:off x="3465076" y="2149434"/>
            <a:ext cx="3258174" cy="292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61850" y="1583919"/>
            <a:ext cx="694421" cy="307777"/>
          </a:xfrm>
          <a:prstGeom prst="rect">
            <a:avLst/>
          </a:prstGeom>
          <a:noFill/>
        </p:spPr>
        <p:txBody>
          <a:bodyPr wrap="none" rtlCol="0">
            <a:spAutoFit/>
          </a:bodyPr>
          <a:lstStyle/>
          <a:p>
            <a:r>
              <a:rPr lang="es-AR" sz="1400" b="1" dirty="0" err="1" smtClean="0">
                <a:solidFill>
                  <a:schemeClr val="bg1"/>
                </a:solidFill>
                <a:latin typeface="Arial" panose="020B0604020202020204" pitchFamily="34" charset="0"/>
                <a:cs typeface="Arial" panose="020B0604020202020204" pitchFamily="34" charset="0"/>
              </a:rPr>
              <a:t>Parm</a:t>
            </a:r>
            <a:r>
              <a:rPr lang="es-AR" sz="1400" b="1" dirty="0" smtClean="0">
                <a:solidFill>
                  <a:schemeClr val="bg1"/>
                </a:solidFill>
                <a:latin typeface="Arial" panose="020B0604020202020204" pitchFamily="34" charset="0"/>
                <a:cs typeface="Arial" panose="020B0604020202020204" pitchFamily="34" charset="0"/>
              </a:rPr>
              <a:t>(</a:t>
            </a:r>
          </a:p>
        </p:txBody>
      </p:sp>
      <p:sp>
        <p:nvSpPr>
          <p:cNvPr id="20" name="TextBox 19"/>
          <p:cNvSpPr txBox="1"/>
          <p:nvPr/>
        </p:nvSpPr>
        <p:spPr>
          <a:xfrm>
            <a:off x="4687405"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1" name="TextBox 20"/>
          <p:cNvSpPr txBox="1"/>
          <p:nvPr/>
        </p:nvSpPr>
        <p:spPr>
          <a:xfrm>
            <a:off x="5472852" y="1583919"/>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22" name="TextBox 21"/>
          <p:cNvSpPr txBox="1"/>
          <p:nvPr/>
        </p:nvSpPr>
        <p:spPr>
          <a:xfrm>
            <a:off x="6286770" y="1583919"/>
            <a:ext cx="253596" cy="338554"/>
          </a:xfrm>
          <a:prstGeom prst="rect">
            <a:avLst/>
          </a:prstGeom>
          <a:noFill/>
        </p:spPr>
        <p:txBody>
          <a:bodyPr wrap="none" rtlCol="0">
            <a:spAutoFit/>
          </a:bodyPr>
          <a:lstStyle/>
          <a:p>
            <a:r>
              <a:rPr lang="es-AR" sz="1600" b="1" dirty="0" smtClean="0">
                <a:solidFill>
                  <a:schemeClr val="bg1"/>
                </a:solidFill>
                <a:latin typeface="Arial" panose="020B0604020202020204" pitchFamily="34" charset="0"/>
                <a:cs typeface="Arial" panose="020B0604020202020204" pitchFamily="34" charset="0"/>
              </a:rPr>
              <a:t>)</a:t>
            </a:r>
          </a:p>
        </p:txBody>
      </p:sp>
      <p:sp>
        <p:nvSpPr>
          <p:cNvPr id="23" name="TextBox 22"/>
          <p:cNvSpPr txBox="1"/>
          <p:nvPr/>
        </p:nvSpPr>
        <p:spPr>
          <a:xfrm>
            <a:off x="4163517"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1</a:t>
            </a:r>
          </a:p>
        </p:txBody>
      </p:sp>
      <p:sp>
        <p:nvSpPr>
          <p:cNvPr id="24" name="TextBox 23"/>
          <p:cNvSpPr txBox="1"/>
          <p:nvPr/>
        </p:nvSpPr>
        <p:spPr>
          <a:xfrm>
            <a:off x="4968088" y="1596835"/>
            <a:ext cx="470000" cy="307777"/>
          </a:xfrm>
          <a:prstGeom prst="rect">
            <a:avLst/>
          </a:prstGeom>
          <a:noFill/>
        </p:spPr>
        <p:txBody>
          <a:bodyPr wrap="none" rtlCol="0">
            <a:spAutoFit/>
          </a:bodyPr>
          <a:lstStyle/>
          <a:p>
            <a:r>
              <a:rPr lang="es-AR" sz="1400" b="1" dirty="0" smtClean="0">
                <a:latin typeface="Arial" panose="020B0604020202020204" pitchFamily="34" charset="0"/>
                <a:cs typeface="Arial" panose="020B0604020202020204" pitchFamily="34" charset="0"/>
              </a:rPr>
              <a:t>att</a:t>
            </a:r>
            <a:r>
              <a:rPr lang="es-AR" sz="1400" b="1" baseline="-25000" dirty="0" smtClean="0">
                <a:latin typeface="Arial" panose="020B0604020202020204" pitchFamily="34" charset="0"/>
                <a:cs typeface="Arial" panose="020B0604020202020204" pitchFamily="34" charset="0"/>
              </a:rPr>
              <a:t>2</a:t>
            </a:r>
          </a:p>
        </p:txBody>
      </p:sp>
      <p:sp>
        <p:nvSpPr>
          <p:cNvPr id="25" name="TextBox 24"/>
          <p:cNvSpPr txBox="1"/>
          <p:nvPr/>
        </p:nvSpPr>
        <p:spPr>
          <a:xfrm>
            <a:off x="5651614" y="1596835"/>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3</a:t>
            </a:r>
          </a:p>
        </p:txBody>
      </p:sp>
      <p:sp>
        <p:nvSpPr>
          <p:cNvPr id="28" name="TextBox 27"/>
          <p:cNvSpPr txBox="1"/>
          <p:nvPr/>
        </p:nvSpPr>
        <p:spPr>
          <a:xfrm>
            <a:off x="1455921" y="3657599"/>
            <a:ext cx="312906" cy="369332"/>
          </a:xfrm>
          <a:prstGeom prst="rect">
            <a:avLst/>
          </a:prstGeom>
          <a:noFill/>
        </p:spPr>
        <p:txBody>
          <a:bodyPr wrap="none" rtlCol="0">
            <a:spAutoFit/>
          </a:bodyPr>
          <a:lstStyle/>
          <a:p>
            <a:r>
              <a:rPr lang="es-AR" dirty="0" smtClean="0">
                <a:latin typeface="Open Sans"/>
              </a:rPr>
              <a:t>?</a:t>
            </a:r>
          </a:p>
        </p:txBody>
      </p:sp>
      <p:sp>
        <p:nvSpPr>
          <p:cNvPr id="29" name="TextBox 28"/>
          <p:cNvSpPr txBox="1"/>
          <p:nvPr/>
        </p:nvSpPr>
        <p:spPr>
          <a:xfrm>
            <a:off x="156008" y="945226"/>
            <a:ext cx="96039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A</a:t>
            </a:r>
          </a:p>
        </p:txBody>
      </p:sp>
      <p:sp>
        <p:nvSpPr>
          <p:cNvPr id="30" name="TextBox 29"/>
          <p:cNvSpPr txBox="1"/>
          <p:nvPr/>
        </p:nvSpPr>
        <p:spPr>
          <a:xfrm>
            <a:off x="3211859" y="945226"/>
            <a:ext cx="971741" cy="338554"/>
          </a:xfrm>
          <a:prstGeom prst="rect">
            <a:avLst/>
          </a:prstGeom>
          <a:noFill/>
        </p:spPr>
        <p:txBody>
          <a:bodyPr wrap="none" rtlCol="0">
            <a:spAutoFit/>
          </a:bodyPr>
          <a:lstStyle/>
          <a:p>
            <a:r>
              <a:rPr lang="es-AR" sz="1600" dirty="0" err="1" smtClean="0">
                <a:solidFill>
                  <a:srgbClr val="FF0000"/>
                </a:solidFill>
                <a:latin typeface="Arial" panose="020B0604020202020204" pitchFamily="34" charset="0"/>
                <a:cs typeface="Arial" panose="020B0604020202020204" pitchFamily="34" charset="0"/>
              </a:rPr>
              <a:t>Object</a:t>
            </a:r>
            <a:r>
              <a:rPr lang="es-AR" sz="1600" dirty="0" smtClean="0">
                <a:solidFill>
                  <a:srgbClr val="FF0000"/>
                </a:solidFill>
                <a:latin typeface="Arial" panose="020B0604020202020204" pitchFamily="34" charset="0"/>
                <a:cs typeface="Arial" panose="020B0604020202020204" pitchFamily="34" charset="0"/>
              </a:rPr>
              <a:t> B</a:t>
            </a:r>
          </a:p>
        </p:txBody>
      </p:sp>
      <p:sp>
        <p:nvSpPr>
          <p:cNvPr id="31" name="TextBox 30"/>
          <p:cNvSpPr txBox="1"/>
          <p:nvPr/>
        </p:nvSpPr>
        <p:spPr>
          <a:xfrm>
            <a:off x="5079311" y="988109"/>
            <a:ext cx="1170513"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GetDiscount</a:t>
            </a:r>
            <a:endParaRPr lang="es-AR" sz="1400" dirty="0" smtClean="0">
              <a:solidFill>
                <a:srgbClr val="FF0000"/>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3"/>
          <a:stretch>
            <a:fillRect/>
          </a:stretch>
        </p:blipFill>
        <p:spPr>
          <a:xfrm>
            <a:off x="296068" y="3750744"/>
            <a:ext cx="3553453" cy="192657"/>
          </a:xfrm>
          <a:prstGeom prst="rect">
            <a:avLst/>
          </a:prstGeom>
        </p:spPr>
      </p:pic>
      <p:pic>
        <p:nvPicPr>
          <p:cNvPr id="33" name="Picture 32"/>
          <p:cNvPicPr>
            <a:picLocks noChangeAspect="1"/>
          </p:cNvPicPr>
          <p:nvPr/>
        </p:nvPicPr>
        <p:blipFill>
          <a:blip r:embed="rId4"/>
          <a:stretch>
            <a:fillRect/>
          </a:stretch>
        </p:blipFill>
        <p:spPr>
          <a:xfrm>
            <a:off x="586610" y="3261314"/>
            <a:ext cx="857250" cy="180975"/>
          </a:xfrm>
          <a:prstGeom prst="rect">
            <a:avLst/>
          </a:prstGeom>
        </p:spPr>
      </p:pic>
      <p:sp>
        <p:nvSpPr>
          <p:cNvPr id="34" name="Rectangle 33"/>
          <p:cNvSpPr/>
          <p:nvPr/>
        </p:nvSpPr>
        <p:spPr>
          <a:xfrm>
            <a:off x="1609060" y="3087477"/>
            <a:ext cx="917364" cy="47460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35" name="Picture 34"/>
          <p:cNvPicPr>
            <a:picLocks noChangeAspect="1"/>
          </p:cNvPicPr>
          <p:nvPr/>
        </p:nvPicPr>
        <p:blipFill>
          <a:blip r:embed="rId5"/>
          <a:stretch>
            <a:fillRect/>
          </a:stretch>
        </p:blipFill>
        <p:spPr>
          <a:xfrm>
            <a:off x="1705240" y="3251789"/>
            <a:ext cx="714375" cy="190500"/>
          </a:xfrm>
          <a:prstGeom prst="rect">
            <a:avLst/>
          </a:prstGeom>
        </p:spPr>
      </p:pic>
      <p:sp>
        <p:nvSpPr>
          <p:cNvPr id="37" name="Heptagon 36"/>
          <p:cNvSpPr/>
          <p:nvPr/>
        </p:nvSpPr>
        <p:spPr>
          <a:xfrm>
            <a:off x="4344361"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1</a:t>
            </a:r>
            <a:endParaRPr lang="es-AR" dirty="0">
              <a:latin typeface="Arial" panose="020B0604020202020204" pitchFamily="34" charset="0"/>
              <a:cs typeface="Arial" panose="020B0604020202020204" pitchFamily="34" charset="0"/>
            </a:endParaRPr>
          </a:p>
        </p:txBody>
      </p:sp>
      <p:sp>
        <p:nvSpPr>
          <p:cNvPr id="38" name="Heptagon 37"/>
          <p:cNvSpPr/>
          <p:nvPr/>
        </p:nvSpPr>
        <p:spPr>
          <a:xfrm>
            <a:off x="5107157"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2</a:t>
            </a:r>
            <a:endParaRPr lang="es-AR" dirty="0">
              <a:latin typeface="Arial" panose="020B0604020202020204" pitchFamily="34" charset="0"/>
              <a:cs typeface="Arial" panose="020B0604020202020204" pitchFamily="34" charset="0"/>
            </a:endParaRPr>
          </a:p>
        </p:txBody>
      </p:sp>
      <p:sp>
        <p:nvSpPr>
          <p:cNvPr id="39" name="Heptagon 38"/>
          <p:cNvSpPr/>
          <p:nvPr/>
        </p:nvSpPr>
        <p:spPr>
          <a:xfrm>
            <a:off x="6015957" y="2035680"/>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a:latin typeface="Arial" panose="020B0604020202020204" pitchFamily="34" charset="0"/>
                <a:cs typeface="Arial" panose="020B0604020202020204" pitchFamily="34" charset="0"/>
              </a:rPr>
              <a:t>3</a:t>
            </a:r>
          </a:p>
        </p:txBody>
      </p:sp>
      <p:sp>
        <p:nvSpPr>
          <p:cNvPr id="40" name="Heptagon 39"/>
          <p:cNvSpPr/>
          <p:nvPr/>
        </p:nvSpPr>
        <p:spPr>
          <a:xfrm>
            <a:off x="2421528" y="3985512"/>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1</a:t>
            </a:r>
            <a:endParaRPr lang="es-AR" dirty="0">
              <a:latin typeface="Arial" panose="020B0604020202020204" pitchFamily="34" charset="0"/>
              <a:cs typeface="Arial" panose="020B0604020202020204" pitchFamily="34" charset="0"/>
            </a:endParaRPr>
          </a:p>
        </p:txBody>
      </p:sp>
      <p:cxnSp>
        <p:nvCxnSpPr>
          <p:cNvPr id="45" name="Straight Connector 44"/>
          <p:cNvCxnSpPr/>
          <p:nvPr/>
        </p:nvCxnSpPr>
        <p:spPr>
          <a:xfrm>
            <a:off x="2263763" y="3937035"/>
            <a:ext cx="699255" cy="0"/>
          </a:xfrm>
          <a:prstGeom prst="line">
            <a:avLst/>
          </a:prstGeom>
          <a:ln>
            <a:solidFill>
              <a:srgbClr val="CC0066"/>
            </a:solidFill>
          </a:ln>
        </p:spPr>
        <p:style>
          <a:lnRef idx="2">
            <a:schemeClr val="accent1"/>
          </a:lnRef>
          <a:fillRef idx="0">
            <a:schemeClr val="accent1"/>
          </a:fillRef>
          <a:effectRef idx="1">
            <a:schemeClr val="accent1"/>
          </a:effectRef>
          <a:fontRef idx="minor">
            <a:schemeClr val="tx1"/>
          </a:fontRef>
        </p:style>
      </p:cxnSp>
      <p:sp>
        <p:nvSpPr>
          <p:cNvPr id="49" name="Heptagon 48"/>
          <p:cNvSpPr/>
          <p:nvPr/>
        </p:nvSpPr>
        <p:spPr>
          <a:xfrm>
            <a:off x="3252233" y="3985512"/>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latin typeface="Arial" panose="020B0604020202020204" pitchFamily="34" charset="0"/>
                <a:cs typeface="Arial" panose="020B0604020202020204" pitchFamily="34" charset="0"/>
              </a:rPr>
              <a:t>2</a:t>
            </a:r>
            <a:endParaRPr lang="es-AR" dirty="0">
              <a:latin typeface="Arial" panose="020B0604020202020204" pitchFamily="34" charset="0"/>
              <a:cs typeface="Arial" panose="020B0604020202020204" pitchFamily="34" charset="0"/>
            </a:endParaRPr>
          </a:p>
        </p:txBody>
      </p:sp>
      <p:cxnSp>
        <p:nvCxnSpPr>
          <p:cNvPr id="48" name="Straight Connector 47"/>
          <p:cNvCxnSpPr/>
          <p:nvPr/>
        </p:nvCxnSpPr>
        <p:spPr>
          <a:xfrm>
            <a:off x="3101971" y="3937035"/>
            <a:ext cx="699255" cy="0"/>
          </a:xfrm>
          <a:prstGeom prst="line">
            <a:avLst/>
          </a:prstGeom>
          <a:ln>
            <a:solidFill>
              <a:srgbClr val="CC0066"/>
            </a:solidFill>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1214" y="2914666"/>
            <a:ext cx="1112194" cy="1153556"/>
          </a:xfrm>
          <a:prstGeom prst="rect">
            <a:avLst/>
          </a:prstGeom>
        </p:spPr>
      </p:pic>
      <p:sp>
        <p:nvSpPr>
          <p:cNvPr id="3" name="Freeform 2"/>
          <p:cNvSpPr/>
          <p:nvPr/>
        </p:nvSpPr>
        <p:spPr>
          <a:xfrm>
            <a:off x="5364802" y="1999314"/>
            <a:ext cx="850010" cy="915352"/>
          </a:xfrm>
          <a:custGeom>
            <a:avLst/>
            <a:gdLst>
              <a:gd name="connsiteX0" fmla="*/ 15315 w 642902"/>
              <a:gd name="connsiteY0" fmla="*/ 0 h 872197"/>
              <a:gd name="connsiteX1" fmla="*/ 71586 w 642902"/>
              <a:gd name="connsiteY1" fmla="*/ 548640 h 872197"/>
              <a:gd name="connsiteX2" fmla="*/ 578023 w 642902"/>
              <a:gd name="connsiteY2" fmla="*/ 633046 h 872197"/>
              <a:gd name="connsiteX3" fmla="*/ 620226 w 642902"/>
              <a:gd name="connsiteY3" fmla="*/ 872197 h 872197"/>
            </a:gdLst>
            <a:ahLst/>
            <a:cxnLst>
              <a:cxn ang="0">
                <a:pos x="connsiteX0" y="connsiteY0"/>
              </a:cxn>
              <a:cxn ang="0">
                <a:pos x="connsiteX1" y="connsiteY1"/>
              </a:cxn>
              <a:cxn ang="0">
                <a:pos x="connsiteX2" y="connsiteY2"/>
              </a:cxn>
              <a:cxn ang="0">
                <a:pos x="connsiteX3" y="connsiteY3"/>
              </a:cxn>
            </a:cxnLst>
            <a:rect l="l" t="t" r="r" b="b"/>
            <a:pathLst>
              <a:path w="642902" h="872197">
                <a:moveTo>
                  <a:pt x="15315" y="0"/>
                </a:moveTo>
                <a:cubicBezTo>
                  <a:pt x="-3442" y="221566"/>
                  <a:pt x="-22199" y="443132"/>
                  <a:pt x="71586" y="548640"/>
                </a:cubicBezTo>
                <a:cubicBezTo>
                  <a:pt x="165371" y="654148"/>
                  <a:pt x="486583" y="579120"/>
                  <a:pt x="578023" y="633046"/>
                </a:cubicBezTo>
                <a:cubicBezTo>
                  <a:pt x="669463" y="686972"/>
                  <a:pt x="644844" y="779584"/>
                  <a:pt x="620226" y="872197"/>
                </a:cubicBezTo>
              </a:path>
            </a:pathLst>
          </a:custGeom>
          <a:noFill/>
          <a:ln w="22225">
            <a:solidFill>
              <a:srgbClr val="7030A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4" name="TextBox 3"/>
          <p:cNvSpPr txBox="1"/>
          <p:nvPr/>
        </p:nvSpPr>
        <p:spPr>
          <a:xfrm>
            <a:off x="5121037" y="2663384"/>
            <a:ext cx="1043876" cy="307777"/>
          </a:xfrm>
          <a:prstGeom prst="rect">
            <a:avLst/>
          </a:prstGeom>
          <a:noFill/>
        </p:spPr>
        <p:txBody>
          <a:bodyPr wrap="none" rtlCol="0">
            <a:spAutoFit/>
          </a:bodyPr>
          <a:lstStyle/>
          <a:p>
            <a:r>
              <a:rPr lang="es-AR" sz="1400" dirty="0" smtClean="0">
                <a:solidFill>
                  <a:schemeClr val="bg1"/>
                </a:solidFill>
                <a:latin typeface="Arial" panose="020B0604020202020204" pitchFamily="34" charset="0"/>
                <a:cs typeface="Arial" panose="020B0604020202020204" pitchFamily="34" charset="0"/>
              </a:rPr>
              <a:t>Filtro por =</a:t>
            </a:r>
          </a:p>
        </p:txBody>
      </p:sp>
      <p:sp>
        <p:nvSpPr>
          <p:cNvPr id="50" name="TextBox 49"/>
          <p:cNvSpPr txBox="1"/>
          <p:nvPr/>
        </p:nvSpPr>
        <p:spPr>
          <a:xfrm>
            <a:off x="3756576" y="2380852"/>
            <a:ext cx="1155912" cy="738664"/>
          </a:xfrm>
          <a:prstGeom prst="rect">
            <a:avLst/>
          </a:prstGeom>
          <a:noFill/>
        </p:spPr>
        <p:txBody>
          <a:bodyPr wrap="square" rtlCol="0">
            <a:spAutoFit/>
          </a:bodyPr>
          <a:lstStyle/>
          <a:p>
            <a:r>
              <a:rPr lang="es-AR" sz="1400" dirty="0" smtClean="0">
                <a:solidFill>
                  <a:schemeClr val="bg1"/>
                </a:solidFill>
                <a:latin typeface="Arial" panose="020B0604020202020204" pitchFamily="34" charset="0"/>
                <a:cs typeface="Arial" panose="020B0604020202020204" pitchFamily="34" charset="0"/>
              </a:rPr>
              <a:t>Filtro de cualquier tipo y más</a:t>
            </a:r>
          </a:p>
        </p:txBody>
      </p:sp>
    </p:spTree>
    <p:extLst>
      <p:ext uri="{BB962C8B-B14F-4D97-AF65-F5344CB8AC3E}">
        <p14:creationId xmlns:p14="http://schemas.microsoft.com/office/powerpoint/2010/main" val="222079530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 recibir en variable vs recibir en atributo</a:t>
            </a:r>
            <a:endParaRPr lang="es-AR" dirty="0"/>
          </a:p>
        </p:txBody>
      </p:sp>
      <p:pic>
        <p:nvPicPr>
          <p:cNvPr id="7" name="Picture 6"/>
          <p:cNvPicPr>
            <a:picLocks noChangeAspect="1"/>
          </p:cNvPicPr>
          <p:nvPr/>
        </p:nvPicPr>
        <p:blipFill>
          <a:blip r:embed="rId3"/>
          <a:stretch>
            <a:fillRect/>
          </a:stretch>
        </p:blipFill>
        <p:spPr>
          <a:xfrm>
            <a:off x="117450" y="1282810"/>
            <a:ext cx="3781425" cy="1581150"/>
          </a:xfrm>
          <a:prstGeom prst="rect">
            <a:avLst/>
          </a:prstGeom>
        </p:spPr>
      </p:pic>
      <p:pic>
        <p:nvPicPr>
          <p:cNvPr id="8" name="Picture 7"/>
          <p:cNvPicPr>
            <a:picLocks noChangeAspect="1"/>
          </p:cNvPicPr>
          <p:nvPr/>
        </p:nvPicPr>
        <p:blipFill>
          <a:blip r:embed="rId4"/>
          <a:stretch>
            <a:fillRect/>
          </a:stretch>
        </p:blipFill>
        <p:spPr>
          <a:xfrm>
            <a:off x="3000814" y="1268742"/>
            <a:ext cx="3829050" cy="1619250"/>
          </a:xfrm>
          <a:prstGeom prst="rect">
            <a:avLst/>
          </a:prstGeom>
        </p:spPr>
      </p:pic>
      <p:pic>
        <p:nvPicPr>
          <p:cNvPr id="9" name="Picture 8"/>
          <p:cNvPicPr>
            <a:picLocks noChangeAspect="1"/>
          </p:cNvPicPr>
          <p:nvPr/>
        </p:nvPicPr>
        <p:blipFill>
          <a:blip r:embed="rId5"/>
          <a:stretch>
            <a:fillRect/>
          </a:stretch>
        </p:blipFill>
        <p:spPr>
          <a:xfrm>
            <a:off x="93857" y="3290523"/>
            <a:ext cx="3252975" cy="1422155"/>
          </a:xfrm>
          <a:prstGeom prst="rect">
            <a:avLst/>
          </a:prstGeom>
        </p:spPr>
      </p:pic>
      <p:pic>
        <p:nvPicPr>
          <p:cNvPr id="10" name="Picture 9"/>
          <p:cNvPicPr>
            <a:picLocks noChangeAspect="1"/>
          </p:cNvPicPr>
          <p:nvPr/>
        </p:nvPicPr>
        <p:blipFill>
          <a:blip r:embed="rId6"/>
          <a:stretch>
            <a:fillRect/>
          </a:stretch>
        </p:blipFill>
        <p:spPr>
          <a:xfrm>
            <a:off x="3037342" y="3209667"/>
            <a:ext cx="3483032" cy="1507844"/>
          </a:xfrm>
          <a:prstGeom prst="rect">
            <a:avLst/>
          </a:prstGeom>
        </p:spPr>
      </p:pic>
      <p:sp>
        <p:nvSpPr>
          <p:cNvPr id="11" name="TextBox 10"/>
          <p:cNvSpPr txBox="1"/>
          <p:nvPr/>
        </p:nvSpPr>
        <p:spPr>
          <a:xfrm>
            <a:off x="4541461" y="4811151"/>
            <a:ext cx="2201244"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Listado de navegación </a:t>
            </a:r>
            <a:r>
              <a:rPr lang="es-AR" sz="1400" dirty="0" smtClean="0">
                <a:latin typeface="Arial" panose="020B0604020202020204" pitchFamily="34" charset="0"/>
                <a:cs typeface="Arial" panose="020B0604020202020204" pitchFamily="34" charset="0"/>
                <a:sym typeface="Wingdings" panose="05000000000000000000" pitchFamily="2" charset="2"/>
              </a:rPr>
              <a:t></a:t>
            </a:r>
            <a:endParaRPr lang="es-AR" sz="1400" dirty="0" smtClean="0">
              <a:latin typeface="Arial" panose="020B0604020202020204" pitchFamily="34" charset="0"/>
              <a:cs typeface="Arial" panose="020B0604020202020204" pitchFamily="34" charset="0"/>
            </a:endParaRPr>
          </a:p>
        </p:txBody>
      </p:sp>
      <p:sp>
        <p:nvSpPr>
          <p:cNvPr id="12" name="Rectangle 11"/>
          <p:cNvSpPr/>
          <p:nvPr/>
        </p:nvSpPr>
        <p:spPr>
          <a:xfrm>
            <a:off x="14068" y="1268742"/>
            <a:ext cx="3000814" cy="3542409"/>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3" name="Rectangle 12"/>
          <p:cNvSpPr/>
          <p:nvPr/>
        </p:nvSpPr>
        <p:spPr>
          <a:xfrm>
            <a:off x="3037342" y="1268742"/>
            <a:ext cx="3792522" cy="3542409"/>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4" name="Text Placeholder 4"/>
          <p:cNvSpPr>
            <a:spLocks noGrp="1"/>
          </p:cNvSpPr>
          <p:nvPr>
            <p:ph type="body" sz="quarter" idx="13"/>
          </p:nvPr>
        </p:nvSpPr>
        <p:spPr>
          <a:xfrm>
            <a:off x="333916" y="148464"/>
            <a:ext cx="2085699" cy="315120"/>
          </a:xfrm>
        </p:spPr>
        <p:txBody>
          <a:bodyPr>
            <a:normAutofit/>
          </a:bodyPr>
          <a:lstStyle/>
          <a:p>
            <a:r>
              <a:rPr lang="es-AR" dirty="0" smtClean="0"/>
              <a:t>¿Variable o Atributo en </a:t>
            </a:r>
            <a:r>
              <a:rPr lang="es-AR" dirty="0" err="1" smtClean="0"/>
              <a:t>Parm</a:t>
            </a:r>
            <a:r>
              <a:rPr lang="es-AR" dirty="0" smtClean="0"/>
              <a:t>?</a:t>
            </a:r>
            <a:endParaRPr lang="es-AR" dirty="0"/>
          </a:p>
        </p:txBody>
      </p:sp>
    </p:spTree>
    <p:extLst>
      <p:ext uri="{BB962C8B-B14F-4D97-AF65-F5344CB8AC3E}">
        <p14:creationId xmlns:p14="http://schemas.microsoft.com/office/powerpoint/2010/main" val="33153070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Listado de navegación</a:t>
            </a:r>
            <a:endParaRPr lang="es-AR"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6774" y="1216149"/>
            <a:ext cx="5802730" cy="3812624"/>
          </a:xfrm>
          <a:prstGeom prst="rect">
            <a:avLst/>
          </a:prstGeom>
          <a:noFill/>
          <a:ln>
            <a:noFill/>
          </a:ln>
        </p:spPr>
      </p:pic>
      <p:sp>
        <p:nvSpPr>
          <p:cNvPr id="12" name="Text Placeholder 4"/>
          <p:cNvSpPr>
            <a:spLocks noGrp="1"/>
          </p:cNvSpPr>
          <p:nvPr>
            <p:ph type="body" sz="quarter" idx="13"/>
          </p:nvPr>
        </p:nvSpPr>
        <p:spPr>
          <a:xfrm>
            <a:off x="333916" y="148464"/>
            <a:ext cx="2085699" cy="315120"/>
          </a:xfrm>
        </p:spPr>
        <p:txBody>
          <a:bodyPr>
            <a:normAutofit/>
          </a:bodyPr>
          <a:lstStyle/>
          <a:p>
            <a:r>
              <a:rPr lang="es-AR" dirty="0" smtClean="0"/>
              <a:t>¿Variable o Atributo en </a:t>
            </a:r>
            <a:r>
              <a:rPr lang="es-AR" dirty="0" err="1" smtClean="0"/>
              <a:t>Parm</a:t>
            </a:r>
            <a:r>
              <a:rPr lang="es-AR" dirty="0" smtClean="0"/>
              <a:t>?</a:t>
            </a:r>
            <a:endParaRPr lang="es-AR" dirty="0"/>
          </a:p>
        </p:txBody>
      </p:sp>
    </p:spTree>
    <p:extLst>
      <p:ext uri="{BB962C8B-B14F-4D97-AF65-F5344CB8AC3E}">
        <p14:creationId xmlns:p14="http://schemas.microsoft.com/office/powerpoint/2010/main" val="2236512978"/>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75" y="383356"/>
            <a:ext cx="6172200" cy="857250"/>
          </a:xfrm>
        </p:spPr>
        <p:txBody>
          <a:bodyPr/>
          <a:lstStyle/>
          <a:p>
            <a:r>
              <a:rPr lang="es-AR" dirty="0" smtClean="0"/>
              <a:t>Listado de navegación</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151" y="1085382"/>
            <a:ext cx="3180864" cy="1917789"/>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82734" y="2259125"/>
            <a:ext cx="4418994" cy="2807736"/>
          </a:xfrm>
          <a:prstGeom prst="rect">
            <a:avLst/>
          </a:prstGeom>
          <a:noFill/>
          <a:ln>
            <a:noFill/>
          </a:ln>
        </p:spPr>
      </p:pic>
      <p:sp>
        <p:nvSpPr>
          <p:cNvPr id="8" name="Text Placeholder 4"/>
          <p:cNvSpPr>
            <a:spLocks noGrp="1"/>
          </p:cNvSpPr>
          <p:nvPr>
            <p:ph type="body" sz="quarter" idx="13"/>
          </p:nvPr>
        </p:nvSpPr>
        <p:spPr>
          <a:xfrm>
            <a:off x="333916" y="148464"/>
            <a:ext cx="2085699" cy="315120"/>
          </a:xfrm>
        </p:spPr>
        <p:txBody>
          <a:bodyPr>
            <a:normAutofit/>
          </a:bodyPr>
          <a:lstStyle/>
          <a:p>
            <a:r>
              <a:rPr lang="es-AR" dirty="0" smtClean="0"/>
              <a:t>¿Variable o Atributo en </a:t>
            </a:r>
            <a:r>
              <a:rPr lang="es-AR" dirty="0" err="1" smtClean="0"/>
              <a:t>Parm</a:t>
            </a:r>
            <a:r>
              <a:rPr lang="es-AR" dirty="0" smtClean="0"/>
              <a:t>?</a:t>
            </a:r>
            <a:endParaRPr lang="es-AR" dirty="0"/>
          </a:p>
        </p:txBody>
      </p:sp>
    </p:spTree>
    <p:extLst>
      <p:ext uri="{BB962C8B-B14F-4D97-AF65-F5344CB8AC3E}">
        <p14:creationId xmlns:p14="http://schemas.microsoft.com/office/powerpoint/2010/main" val="224068095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s-AR" dirty="0" smtClean="0"/>
              <a:t> </a:t>
            </a:r>
          </a:p>
          <a:p>
            <a:endParaRPr lang="es-AR" dirty="0"/>
          </a:p>
          <a:p>
            <a:endParaRPr lang="es-AR" dirty="0" smtClean="0"/>
          </a:p>
          <a:p>
            <a:endParaRPr lang="es-AR" dirty="0"/>
          </a:p>
          <a:p>
            <a:endParaRPr lang="es-AR" dirty="0" smtClean="0"/>
          </a:p>
          <a:p>
            <a:pPr marL="0" indent="0">
              <a:buNone/>
            </a:pPr>
            <a:endParaRPr lang="es-AR" dirty="0"/>
          </a:p>
          <a:p>
            <a:endParaRPr lang="es-AR" dirty="0" smtClean="0"/>
          </a:p>
          <a:p>
            <a:endParaRPr lang="es-AR" dirty="0" smtClean="0"/>
          </a:p>
          <a:p>
            <a:r>
              <a:rPr lang="es-AR" dirty="0" smtClean="0"/>
              <a:t>F5 </a:t>
            </a:r>
            <a:r>
              <a:rPr lang="es-AR" dirty="0" smtClean="0">
                <a:sym typeface="Wingdings" panose="05000000000000000000" pitchFamily="2" charset="2"/>
              </a:rPr>
              <a:t> ejecutar Web panel, elegir France</a:t>
            </a:r>
            <a:endParaRPr lang="es-AR" dirty="0" smtClean="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254" y="1164243"/>
            <a:ext cx="4615784" cy="1944002"/>
          </a:xfrm>
          <a:prstGeom prst="rect">
            <a:avLst/>
          </a:prstGeom>
          <a:noFill/>
          <a:ln>
            <a:no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59432" y="3204249"/>
            <a:ext cx="1815655" cy="1292834"/>
          </a:xfrm>
          <a:prstGeom prst="rect">
            <a:avLst/>
          </a:prstGeom>
          <a:noFill/>
          <a:ln>
            <a:noFill/>
          </a:ln>
        </p:spPr>
      </p:pic>
      <p:sp>
        <p:nvSpPr>
          <p:cNvPr id="14" name="Text Placeholder 4"/>
          <p:cNvSpPr>
            <a:spLocks noGrp="1"/>
          </p:cNvSpPr>
          <p:nvPr>
            <p:ph type="body" sz="quarter" idx="13"/>
          </p:nvPr>
        </p:nvSpPr>
        <p:spPr>
          <a:xfrm>
            <a:off x="333916" y="148464"/>
            <a:ext cx="2085699" cy="315120"/>
          </a:xfrm>
        </p:spPr>
        <p:txBody>
          <a:bodyPr>
            <a:normAutofit/>
          </a:bodyPr>
          <a:lstStyle/>
          <a:p>
            <a:r>
              <a:rPr lang="es-AR" dirty="0" smtClean="0"/>
              <a:t>¿Variable o Atributo en </a:t>
            </a:r>
            <a:r>
              <a:rPr lang="es-AR" dirty="0" err="1" smtClean="0"/>
              <a:t>Parm</a:t>
            </a:r>
            <a:r>
              <a:rPr lang="es-AR" dirty="0" smtClean="0"/>
              <a:t>?</a:t>
            </a:r>
            <a:endParaRPr lang="es-AR" dirty="0"/>
          </a:p>
        </p:txBody>
      </p:sp>
    </p:spTree>
    <p:extLst>
      <p:ext uri="{BB962C8B-B14F-4D97-AF65-F5344CB8AC3E}">
        <p14:creationId xmlns:p14="http://schemas.microsoft.com/office/powerpoint/2010/main" val="118651619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22387" y="1458926"/>
            <a:ext cx="4222678" cy="2986665"/>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err="1" smtClean="0"/>
              <a:t>Filters</a:t>
            </a:r>
            <a:r>
              <a:rPr lang="es-AR" dirty="0" smtClean="0"/>
              <a:t> </a:t>
            </a:r>
            <a:r>
              <a:rPr lang="es-AR" dirty="0" err="1" smtClean="0"/>
              <a:t>by</a:t>
            </a:r>
            <a:r>
              <a:rPr lang="es-AR" dirty="0" smtClean="0"/>
              <a:t> </a:t>
            </a:r>
            <a:r>
              <a:rPr lang="es-AR" b="1" dirty="0" smtClean="0"/>
              <a:t>=</a:t>
            </a:r>
            <a:endParaRPr lang="es-AR" b="1" dirty="0"/>
          </a:p>
        </p:txBody>
      </p:sp>
      <p:sp>
        <p:nvSpPr>
          <p:cNvPr id="10" name="Rectangle 9"/>
          <p:cNvSpPr/>
          <p:nvPr/>
        </p:nvSpPr>
        <p:spPr>
          <a:xfrm>
            <a:off x="1928680" y="1558405"/>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1" name="Rectangle 10"/>
          <p:cNvSpPr/>
          <p:nvPr/>
        </p:nvSpPr>
        <p:spPr>
          <a:xfrm>
            <a:off x="2674845" y="1558405"/>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2" name="Rectangle 11"/>
          <p:cNvSpPr/>
          <p:nvPr/>
        </p:nvSpPr>
        <p:spPr>
          <a:xfrm>
            <a:off x="3420023" y="1558405"/>
            <a:ext cx="507290" cy="421626"/>
          </a:xfrm>
          <a:prstGeom prst="rect">
            <a:avLst/>
          </a:prstGeom>
          <a:solidFill>
            <a:schemeClr val="accent4">
              <a:lumMod val="60000"/>
              <a:lumOff val="40000"/>
            </a:schemeClr>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13" name="Straight Connector 12"/>
          <p:cNvCxnSpPr/>
          <p:nvPr/>
        </p:nvCxnSpPr>
        <p:spPr>
          <a:xfrm>
            <a:off x="685204" y="2169982"/>
            <a:ext cx="4222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991467" y="1604467"/>
            <a:ext cx="838691" cy="369332"/>
          </a:xfrm>
          <a:prstGeom prst="rect">
            <a:avLst/>
          </a:prstGeom>
          <a:noFill/>
        </p:spPr>
        <p:txBody>
          <a:bodyPr wrap="none" rtlCol="0">
            <a:spAutoFit/>
          </a:bodyPr>
          <a:lstStyle/>
          <a:p>
            <a:r>
              <a:rPr lang="es-AR" b="1" dirty="0" err="1" smtClean="0">
                <a:solidFill>
                  <a:schemeClr val="bg1"/>
                </a:solidFill>
                <a:latin typeface="Open Sans"/>
              </a:rPr>
              <a:t>Parm</a:t>
            </a:r>
            <a:r>
              <a:rPr lang="es-AR" b="1" dirty="0" smtClean="0">
                <a:solidFill>
                  <a:schemeClr val="bg1"/>
                </a:solidFill>
                <a:latin typeface="Open Sans"/>
              </a:rPr>
              <a:t>(</a:t>
            </a:r>
          </a:p>
        </p:txBody>
      </p:sp>
      <p:sp>
        <p:nvSpPr>
          <p:cNvPr id="15" name="TextBox 14"/>
          <p:cNvSpPr txBox="1"/>
          <p:nvPr/>
        </p:nvSpPr>
        <p:spPr>
          <a:xfrm>
            <a:off x="2399906" y="1604467"/>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16" name="TextBox 15"/>
          <p:cNvSpPr txBox="1"/>
          <p:nvPr/>
        </p:nvSpPr>
        <p:spPr>
          <a:xfrm>
            <a:off x="3185353" y="1604467"/>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17" name="TextBox 16"/>
          <p:cNvSpPr txBox="1"/>
          <p:nvPr/>
        </p:nvSpPr>
        <p:spPr>
          <a:xfrm>
            <a:off x="3999271" y="1604467"/>
            <a:ext cx="261610"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18" name="TextBox 17"/>
          <p:cNvSpPr txBox="1"/>
          <p:nvPr/>
        </p:nvSpPr>
        <p:spPr>
          <a:xfrm>
            <a:off x="1951757" y="1617383"/>
            <a:ext cx="470000" cy="307777"/>
          </a:xfrm>
          <a:prstGeom prst="rect">
            <a:avLst/>
          </a:prstGeom>
          <a:noFill/>
        </p:spPr>
        <p:txBody>
          <a:bodyPr wrap="none" rtlCol="0">
            <a:spAutoFit/>
          </a:bodyPr>
          <a:lstStyle/>
          <a:p>
            <a:r>
              <a:rPr lang="es-AR" sz="1400" b="1" dirty="0" smtClean="0">
                <a:latin typeface="Open Sans"/>
              </a:rPr>
              <a:t>att</a:t>
            </a:r>
            <a:r>
              <a:rPr lang="es-AR" sz="1400" b="1" baseline="-25000" dirty="0" smtClean="0">
                <a:latin typeface="Open Sans"/>
              </a:rPr>
              <a:t>1</a:t>
            </a:r>
          </a:p>
        </p:txBody>
      </p:sp>
      <p:sp>
        <p:nvSpPr>
          <p:cNvPr id="19" name="TextBox 18"/>
          <p:cNvSpPr txBox="1"/>
          <p:nvPr/>
        </p:nvSpPr>
        <p:spPr>
          <a:xfrm>
            <a:off x="2685838" y="1617383"/>
            <a:ext cx="470000" cy="307777"/>
          </a:xfrm>
          <a:prstGeom prst="rect">
            <a:avLst/>
          </a:prstGeom>
          <a:noFill/>
        </p:spPr>
        <p:txBody>
          <a:bodyPr wrap="none" rtlCol="0">
            <a:spAutoFit/>
          </a:bodyPr>
          <a:lstStyle/>
          <a:p>
            <a:r>
              <a:rPr lang="es-AR" sz="1400" b="1" dirty="0" smtClean="0">
                <a:latin typeface="Open Sans"/>
              </a:rPr>
              <a:t>att</a:t>
            </a:r>
            <a:r>
              <a:rPr lang="es-AR" sz="1400" b="1" baseline="-25000" dirty="0" smtClean="0">
                <a:latin typeface="Open Sans"/>
              </a:rPr>
              <a:t>2</a:t>
            </a:r>
          </a:p>
        </p:txBody>
      </p:sp>
      <p:sp>
        <p:nvSpPr>
          <p:cNvPr id="20" name="TextBox 19"/>
          <p:cNvSpPr txBox="1"/>
          <p:nvPr/>
        </p:nvSpPr>
        <p:spPr>
          <a:xfrm>
            <a:off x="3364115" y="1617383"/>
            <a:ext cx="620683" cy="307777"/>
          </a:xfrm>
          <a:prstGeom prst="rect">
            <a:avLst/>
          </a:prstGeom>
          <a:noFill/>
        </p:spPr>
        <p:txBody>
          <a:bodyPr wrap="none" rtlCol="0">
            <a:spAutoFit/>
          </a:bodyPr>
          <a:lstStyle/>
          <a:p>
            <a:r>
              <a:rPr lang="es-AR" sz="1400" dirty="0" smtClean="0">
                <a:latin typeface="Open Sans"/>
              </a:rPr>
              <a:t>&amp;var</a:t>
            </a:r>
            <a:r>
              <a:rPr lang="es-AR" sz="1400" baseline="-25000" dirty="0" smtClean="0">
                <a:latin typeface="Open Sans"/>
              </a:rPr>
              <a:t>3</a:t>
            </a:r>
          </a:p>
        </p:txBody>
      </p:sp>
      <p:sp>
        <p:nvSpPr>
          <p:cNvPr id="21" name="TextBox 20"/>
          <p:cNvSpPr txBox="1"/>
          <p:nvPr/>
        </p:nvSpPr>
        <p:spPr>
          <a:xfrm>
            <a:off x="655708" y="965774"/>
            <a:ext cx="1069524" cy="369332"/>
          </a:xfrm>
          <a:prstGeom prst="rect">
            <a:avLst/>
          </a:prstGeom>
          <a:noFill/>
        </p:spPr>
        <p:txBody>
          <a:bodyPr wrap="none" rtlCol="0">
            <a:spAutoFit/>
          </a:bodyPr>
          <a:lstStyle/>
          <a:p>
            <a:r>
              <a:rPr lang="es-AR" dirty="0" err="1" smtClean="0">
                <a:solidFill>
                  <a:srgbClr val="FF0000"/>
                </a:solidFill>
                <a:latin typeface="Open Sans"/>
              </a:rPr>
              <a:t>Object</a:t>
            </a:r>
            <a:r>
              <a:rPr lang="es-AR" dirty="0" smtClean="0">
                <a:solidFill>
                  <a:srgbClr val="FF0000"/>
                </a:solidFill>
                <a:latin typeface="Open Sans"/>
              </a:rPr>
              <a:t> B</a:t>
            </a:r>
          </a:p>
        </p:txBody>
      </p:sp>
      <p:sp>
        <p:nvSpPr>
          <p:cNvPr id="22" name="Heptagon 21"/>
          <p:cNvSpPr/>
          <p:nvPr/>
        </p:nvSpPr>
        <p:spPr>
          <a:xfrm>
            <a:off x="2084998" y="2056228"/>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1</a:t>
            </a:r>
            <a:endParaRPr lang="es-AR" dirty="0"/>
          </a:p>
        </p:txBody>
      </p:sp>
      <p:sp>
        <p:nvSpPr>
          <p:cNvPr id="23" name="Heptagon 22"/>
          <p:cNvSpPr/>
          <p:nvPr/>
        </p:nvSpPr>
        <p:spPr>
          <a:xfrm>
            <a:off x="2833726" y="2056228"/>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2</a:t>
            </a:r>
            <a:endParaRPr lang="es-AR" dirty="0"/>
          </a:p>
        </p:txBody>
      </p:sp>
      <p:sp>
        <p:nvSpPr>
          <p:cNvPr id="24" name="Heptagon 23"/>
          <p:cNvSpPr/>
          <p:nvPr/>
        </p:nvSpPr>
        <p:spPr>
          <a:xfrm>
            <a:off x="3770662" y="2056228"/>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a:t>3</a:t>
            </a:r>
          </a:p>
        </p:txBody>
      </p:sp>
      <p:sp>
        <p:nvSpPr>
          <p:cNvPr id="25" name="Freeform 24"/>
          <p:cNvSpPr/>
          <p:nvPr/>
        </p:nvSpPr>
        <p:spPr>
          <a:xfrm>
            <a:off x="2267427" y="2352782"/>
            <a:ext cx="271161" cy="478201"/>
          </a:xfrm>
          <a:custGeom>
            <a:avLst/>
            <a:gdLst>
              <a:gd name="connsiteX0" fmla="*/ 0 w 647272"/>
              <a:gd name="connsiteY0" fmla="*/ 0 h 503433"/>
              <a:gd name="connsiteX1" fmla="*/ 472611 w 647272"/>
              <a:gd name="connsiteY1" fmla="*/ 143838 h 503433"/>
              <a:gd name="connsiteX2" fmla="*/ 647272 w 647272"/>
              <a:gd name="connsiteY2" fmla="*/ 503433 h 503433"/>
            </a:gdLst>
            <a:ahLst/>
            <a:cxnLst>
              <a:cxn ang="0">
                <a:pos x="connsiteX0" y="connsiteY0"/>
              </a:cxn>
              <a:cxn ang="0">
                <a:pos x="connsiteX1" y="connsiteY1"/>
              </a:cxn>
              <a:cxn ang="0">
                <a:pos x="connsiteX2" y="connsiteY2"/>
              </a:cxn>
            </a:cxnLst>
            <a:rect l="l" t="t" r="r" b="b"/>
            <a:pathLst>
              <a:path w="647272" h="503433">
                <a:moveTo>
                  <a:pt x="0" y="0"/>
                </a:moveTo>
                <a:cubicBezTo>
                  <a:pt x="182366" y="29966"/>
                  <a:pt x="364732" y="59933"/>
                  <a:pt x="472611" y="143838"/>
                </a:cubicBezTo>
                <a:cubicBezTo>
                  <a:pt x="580490" y="227743"/>
                  <a:pt x="613881" y="365588"/>
                  <a:pt x="647272" y="503433"/>
                </a:cubicBezTo>
              </a:path>
            </a:pathLst>
          </a:custGeom>
          <a:noFill/>
          <a:ln w="22225">
            <a:solidFill>
              <a:srgbClr val="CC0066"/>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26" name="Freeform 25"/>
          <p:cNvSpPr/>
          <p:nvPr/>
        </p:nvSpPr>
        <p:spPr>
          <a:xfrm>
            <a:off x="2959989" y="2333442"/>
            <a:ext cx="116224" cy="497541"/>
          </a:xfrm>
          <a:custGeom>
            <a:avLst/>
            <a:gdLst>
              <a:gd name="connsiteX0" fmla="*/ 0 w 40342"/>
              <a:gd name="connsiteY0" fmla="*/ 0 h 497541"/>
              <a:gd name="connsiteX1" fmla="*/ 40342 w 40342"/>
              <a:gd name="connsiteY1" fmla="*/ 201706 h 497541"/>
              <a:gd name="connsiteX2" fmla="*/ 0 w 40342"/>
              <a:gd name="connsiteY2" fmla="*/ 497541 h 497541"/>
            </a:gdLst>
            <a:ahLst/>
            <a:cxnLst>
              <a:cxn ang="0">
                <a:pos x="connsiteX0" y="connsiteY0"/>
              </a:cxn>
              <a:cxn ang="0">
                <a:pos x="connsiteX1" y="connsiteY1"/>
              </a:cxn>
              <a:cxn ang="0">
                <a:pos x="connsiteX2" y="connsiteY2"/>
              </a:cxn>
            </a:cxnLst>
            <a:rect l="l" t="t" r="r" b="b"/>
            <a:pathLst>
              <a:path w="40342" h="497541">
                <a:moveTo>
                  <a:pt x="0" y="0"/>
                </a:moveTo>
                <a:cubicBezTo>
                  <a:pt x="20171" y="59391"/>
                  <a:pt x="40342" y="118783"/>
                  <a:pt x="40342" y="201706"/>
                </a:cubicBezTo>
                <a:cubicBezTo>
                  <a:pt x="40342" y="284629"/>
                  <a:pt x="20171" y="391085"/>
                  <a:pt x="0" y="497541"/>
                </a:cubicBezTo>
              </a:path>
            </a:pathLst>
          </a:custGeom>
          <a:noFill/>
          <a:ln w="22225">
            <a:solidFill>
              <a:srgbClr val="C0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95" y="2418310"/>
            <a:ext cx="1240297" cy="1280566"/>
          </a:xfrm>
          <a:prstGeom prst="rect">
            <a:avLst/>
          </a:prstGeom>
        </p:spPr>
      </p:pic>
      <p:sp>
        <p:nvSpPr>
          <p:cNvPr id="28" name="Freeform 27"/>
          <p:cNvSpPr/>
          <p:nvPr/>
        </p:nvSpPr>
        <p:spPr>
          <a:xfrm>
            <a:off x="3463913" y="2966059"/>
            <a:ext cx="1746607" cy="318735"/>
          </a:xfrm>
          <a:custGeom>
            <a:avLst/>
            <a:gdLst>
              <a:gd name="connsiteX0" fmla="*/ 0 w 1746607"/>
              <a:gd name="connsiteY0" fmla="*/ 41096 h 318735"/>
              <a:gd name="connsiteX1" fmla="*/ 914400 w 1746607"/>
              <a:gd name="connsiteY1" fmla="*/ 318498 h 318735"/>
              <a:gd name="connsiteX2" fmla="*/ 1746607 w 1746607"/>
              <a:gd name="connsiteY2" fmla="*/ 0 h 318735"/>
            </a:gdLst>
            <a:ahLst/>
            <a:cxnLst>
              <a:cxn ang="0">
                <a:pos x="connsiteX0" y="connsiteY0"/>
              </a:cxn>
              <a:cxn ang="0">
                <a:pos x="connsiteX1" y="connsiteY1"/>
              </a:cxn>
              <a:cxn ang="0">
                <a:pos x="connsiteX2" y="connsiteY2"/>
              </a:cxn>
            </a:cxnLst>
            <a:rect l="l" t="t" r="r" b="b"/>
            <a:pathLst>
              <a:path w="1746607" h="318735">
                <a:moveTo>
                  <a:pt x="0" y="41096"/>
                </a:moveTo>
                <a:cubicBezTo>
                  <a:pt x="311649" y="183221"/>
                  <a:pt x="623299" y="325347"/>
                  <a:pt x="914400" y="318498"/>
                </a:cubicBezTo>
                <a:cubicBezTo>
                  <a:pt x="1205501" y="311649"/>
                  <a:pt x="1476054" y="155824"/>
                  <a:pt x="1746607" y="0"/>
                </a:cubicBezTo>
              </a:path>
            </a:pathLst>
          </a:custGeom>
          <a:noFill/>
          <a:ln w="22225">
            <a:solidFill>
              <a:srgbClr val="CC0066"/>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9" name="Text Placeholder 4"/>
          <p:cNvSpPr>
            <a:spLocks noGrp="1"/>
          </p:cNvSpPr>
          <p:nvPr>
            <p:ph type="body" sz="quarter" idx="13"/>
          </p:nvPr>
        </p:nvSpPr>
        <p:spPr>
          <a:xfrm>
            <a:off x="333916" y="148464"/>
            <a:ext cx="2085699" cy="315120"/>
          </a:xfrm>
        </p:spPr>
        <p:txBody>
          <a:bodyPr>
            <a:normAutofit/>
          </a:bodyPr>
          <a:lstStyle/>
          <a:p>
            <a:r>
              <a:rPr lang="es-AR" dirty="0" smtClean="0"/>
              <a:t>¿Variable o Atributo en </a:t>
            </a:r>
            <a:r>
              <a:rPr lang="es-AR" dirty="0" err="1" smtClean="0"/>
              <a:t>Parm</a:t>
            </a:r>
            <a:r>
              <a:rPr lang="es-AR" dirty="0" smtClean="0"/>
              <a:t>?</a:t>
            </a:r>
            <a:endParaRPr lang="es-AR" dirty="0"/>
          </a:p>
        </p:txBody>
      </p:sp>
    </p:spTree>
    <p:extLst>
      <p:ext uri="{BB962C8B-B14F-4D97-AF65-F5344CB8AC3E}">
        <p14:creationId xmlns:p14="http://schemas.microsoft.com/office/powerpoint/2010/main" val="3216200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424788" y="1411484"/>
            <a:ext cx="4222678" cy="2986665"/>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smtClean="0">
              <a:latin typeface="Arial" panose="020B0604020202020204" pitchFamily="34" charset="0"/>
              <a:cs typeface="Arial" panose="020B0604020202020204" pitchFamily="34" charset="0"/>
            </a:endParaRPr>
          </a:p>
          <a:p>
            <a:pPr algn="ctr"/>
            <a:endParaRPr lang="es-AR" dirty="0">
              <a:latin typeface="Arial" panose="020B0604020202020204" pitchFamily="34" charset="0"/>
              <a:cs typeface="Arial" panose="020B0604020202020204" pitchFamily="34" charset="0"/>
            </a:endParaRPr>
          </a:p>
          <a:p>
            <a:pPr algn="ctr"/>
            <a:endParaRPr lang="es-AR" dirty="0" smtClean="0">
              <a:latin typeface="Arial" panose="020B0604020202020204" pitchFamily="34" charset="0"/>
              <a:cs typeface="Arial" panose="020B0604020202020204" pitchFamily="34" charset="0"/>
            </a:endParaRPr>
          </a:p>
          <a:p>
            <a:pPr algn="ctr"/>
            <a:r>
              <a:rPr lang="es-AR" dirty="0" err="1" smtClean="0">
                <a:latin typeface="Arial" panose="020B0604020202020204" pitchFamily="34" charset="0"/>
                <a:cs typeface="Arial" panose="020B0604020202020204" pitchFamily="34" charset="0"/>
              </a:rPr>
              <a:t>Filters</a:t>
            </a:r>
            <a:r>
              <a:rPr lang="es-AR" dirty="0" smtClean="0">
                <a:latin typeface="Arial" panose="020B0604020202020204" pitchFamily="34" charset="0"/>
                <a:cs typeface="Arial" panose="020B0604020202020204" pitchFamily="34" charset="0"/>
              </a:rPr>
              <a:t> </a:t>
            </a:r>
            <a:r>
              <a:rPr lang="es-AR" dirty="0" err="1" smtClean="0">
                <a:latin typeface="Arial" panose="020B0604020202020204" pitchFamily="34" charset="0"/>
                <a:cs typeface="Arial" panose="020B0604020202020204" pitchFamily="34" charset="0"/>
              </a:rPr>
              <a:t>by</a:t>
            </a:r>
            <a:r>
              <a:rPr lang="es-AR" dirty="0" smtClean="0">
                <a:latin typeface="Arial" panose="020B0604020202020204" pitchFamily="34" charset="0"/>
                <a:cs typeface="Arial" panose="020B0604020202020204" pitchFamily="34" charset="0"/>
              </a:rPr>
              <a:t>… &gt; &gt;= &lt; &lt;= </a:t>
            </a:r>
            <a:r>
              <a:rPr lang="es-AR" dirty="0" err="1" smtClean="0">
                <a:latin typeface="Arial" panose="020B0604020202020204" pitchFamily="34" charset="0"/>
                <a:cs typeface="Arial" panose="020B0604020202020204" pitchFamily="34" charset="0"/>
              </a:rPr>
              <a:t>Like</a:t>
            </a:r>
            <a:r>
              <a:rPr lang="es-AR" dirty="0" smtClean="0">
                <a:latin typeface="Arial" panose="020B0604020202020204" pitchFamily="34" charset="0"/>
                <a:cs typeface="Arial" panose="020B0604020202020204" pitchFamily="34" charset="0"/>
              </a:rPr>
              <a:t>, etc.</a:t>
            </a:r>
          </a:p>
          <a:p>
            <a:pPr algn="ctr"/>
            <a:endParaRPr lang="es-AR" b="1" dirty="0">
              <a:latin typeface="Arial" panose="020B0604020202020204" pitchFamily="34" charset="0"/>
              <a:cs typeface="Arial" panose="020B0604020202020204" pitchFamily="34" charset="0"/>
            </a:endParaRPr>
          </a:p>
        </p:txBody>
      </p:sp>
      <p:sp>
        <p:nvSpPr>
          <p:cNvPr id="30" name="Rectangle 29"/>
          <p:cNvSpPr/>
          <p:nvPr/>
        </p:nvSpPr>
        <p:spPr>
          <a:xfrm>
            <a:off x="2631081" y="1510963"/>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1" name="Rectangle 30"/>
          <p:cNvSpPr/>
          <p:nvPr/>
        </p:nvSpPr>
        <p:spPr>
          <a:xfrm>
            <a:off x="3377246" y="1510963"/>
            <a:ext cx="507290" cy="42162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2" name="Rectangle 31"/>
          <p:cNvSpPr/>
          <p:nvPr/>
        </p:nvSpPr>
        <p:spPr>
          <a:xfrm>
            <a:off x="4122424" y="1510963"/>
            <a:ext cx="507290" cy="421626"/>
          </a:xfrm>
          <a:prstGeom prst="rect">
            <a:avLst/>
          </a:prstGeom>
          <a:solidFill>
            <a:schemeClr val="accent4">
              <a:lumMod val="60000"/>
              <a:lumOff val="40000"/>
            </a:schemeClr>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33" name="Straight Connector 32"/>
          <p:cNvCxnSpPr/>
          <p:nvPr/>
        </p:nvCxnSpPr>
        <p:spPr>
          <a:xfrm>
            <a:off x="1387605" y="2122540"/>
            <a:ext cx="4222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93868" y="1557025"/>
            <a:ext cx="838691" cy="369332"/>
          </a:xfrm>
          <a:prstGeom prst="rect">
            <a:avLst/>
          </a:prstGeom>
          <a:noFill/>
        </p:spPr>
        <p:txBody>
          <a:bodyPr wrap="none" rtlCol="0">
            <a:spAutoFit/>
          </a:bodyPr>
          <a:lstStyle/>
          <a:p>
            <a:r>
              <a:rPr lang="es-AR" b="1" dirty="0" err="1" smtClean="0">
                <a:solidFill>
                  <a:schemeClr val="bg1"/>
                </a:solidFill>
                <a:latin typeface="Arial" panose="020B0604020202020204" pitchFamily="34" charset="0"/>
                <a:cs typeface="Arial" panose="020B0604020202020204" pitchFamily="34" charset="0"/>
              </a:rPr>
              <a:t>Parm</a:t>
            </a:r>
            <a:r>
              <a:rPr lang="es-AR" b="1" dirty="0" smtClean="0">
                <a:solidFill>
                  <a:schemeClr val="bg1"/>
                </a:solidFill>
                <a:latin typeface="Arial" panose="020B0604020202020204" pitchFamily="34" charset="0"/>
                <a:cs typeface="Arial" panose="020B0604020202020204" pitchFamily="34" charset="0"/>
              </a:rPr>
              <a:t>(</a:t>
            </a:r>
          </a:p>
        </p:txBody>
      </p:sp>
      <p:sp>
        <p:nvSpPr>
          <p:cNvPr id="35" name="TextBox 34"/>
          <p:cNvSpPr txBox="1"/>
          <p:nvPr/>
        </p:nvSpPr>
        <p:spPr>
          <a:xfrm>
            <a:off x="3102307" y="1557025"/>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36" name="TextBox 35"/>
          <p:cNvSpPr txBox="1"/>
          <p:nvPr/>
        </p:nvSpPr>
        <p:spPr>
          <a:xfrm>
            <a:off x="3887754" y="1557025"/>
            <a:ext cx="248786"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37" name="TextBox 36"/>
          <p:cNvSpPr txBox="1"/>
          <p:nvPr/>
        </p:nvSpPr>
        <p:spPr>
          <a:xfrm>
            <a:off x="4701672" y="1557025"/>
            <a:ext cx="261610" cy="369332"/>
          </a:xfrm>
          <a:prstGeom prst="rect">
            <a:avLst/>
          </a:prstGeom>
          <a:noFill/>
        </p:spPr>
        <p:txBody>
          <a:bodyPr wrap="none" rtlCol="0">
            <a:spAutoFit/>
          </a:bodyPr>
          <a:lstStyle/>
          <a:p>
            <a:r>
              <a:rPr lang="es-AR" b="1" dirty="0" smtClean="0">
                <a:solidFill>
                  <a:schemeClr val="bg1"/>
                </a:solidFill>
                <a:latin typeface="Arial" panose="020B0604020202020204" pitchFamily="34" charset="0"/>
                <a:cs typeface="Arial" panose="020B0604020202020204" pitchFamily="34" charset="0"/>
              </a:rPr>
              <a:t>)</a:t>
            </a:r>
          </a:p>
        </p:txBody>
      </p:sp>
      <p:sp>
        <p:nvSpPr>
          <p:cNvPr id="38" name="TextBox 37"/>
          <p:cNvSpPr txBox="1"/>
          <p:nvPr/>
        </p:nvSpPr>
        <p:spPr>
          <a:xfrm>
            <a:off x="2548650" y="1569941"/>
            <a:ext cx="651140" cy="307777"/>
          </a:xfrm>
          <a:prstGeom prst="rect">
            <a:avLst/>
          </a:prstGeom>
          <a:noFill/>
        </p:spPr>
        <p:txBody>
          <a:bodyPr wrap="none" rtlCol="0">
            <a:spAutoFit/>
          </a:bodyPr>
          <a:lstStyle/>
          <a:p>
            <a:r>
              <a:rPr lang="es-AR" sz="1400" b="1" dirty="0" smtClean="0">
                <a:latin typeface="Arial" panose="020B0604020202020204" pitchFamily="34" charset="0"/>
                <a:cs typeface="Arial" panose="020B0604020202020204" pitchFamily="34" charset="0"/>
              </a:rPr>
              <a:t>&amp;var</a:t>
            </a:r>
            <a:r>
              <a:rPr lang="es-AR" sz="1400" b="1" baseline="-25000" dirty="0" smtClean="0">
                <a:latin typeface="Arial" panose="020B0604020202020204" pitchFamily="34" charset="0"/>
                <a:cs typeface="Arial" panose="020B0604020202020204" pitchFamily="34" charset="0"/>
              </a:rPr>
              <a:t>1</a:t>
            </a:r>
          </a:p>
        </p:txBody>
      </p:sp>
      <p:sp>
        <p:nvSpPr>
          <p:cNvPr id="39" name="TextBox 38"/>
          <p:cNvSpPr txBox="1"/>
          <p:nvPr/>
        </p:nvSpPr>
        <p:spPr>
          <a:xfrm>
            <a:off x="3300319" y="1569941"/>
            <a:ext cx="651140" cy="307777"/>
          </a:xfrm>
          <a:prstGeom prst="rect">
            <a:avLst/>
          </a:prstGeom>
          <a:noFill/>
        </p:spPr>
        <p:txBody>
          <a:bodyPr wrap="none" rtlCol="0">
            <a:spAutoFit/>
          </a:bodyPr>
          <a:lstStyle/>
          <a:p>
            <a:r>
              <a:rPr lang="es-AR" sz="1400" b="1" dirty="0" smtClean="0">
                <a:latin typeface="Arial" panose="020B0604020202020204" pitchFamily="34" charset="0"/>
                <a:cs typeface="Arial" panose="020B0604020202020204" pitchFamily="34" charset="0"/>
              </a:rPr>
              <a:t>&amp;var</a:t>
            </a:r>
            <a:r>
              <a:rPr lang="es-AR" sz="1400" b="1" baseline="-25000" dirty="0" smtClean="0">
                <a:latin typeface="Arial" panose="020B0604020202020204" pitchFamily="34" charset="0"/>
                <a:cs typeface="Arial" panose="020B0604020202020204" pitchFamily="34" charset="0"/>
              </a:rPr>
              <a:t>2</a:t>
            </a:r>
          </a:p>
        </p:txBody>
      </p:sp>
      <p:sp>
        <p:nvSpPr>
          <p:cNvPr id="40" name="TextBox 39"/>
          <p:cNvSpPr txBox="1"/>
          <p:nvPr/>
        </p:nvSpPr>
        <p:spPr>
          <a:xfrm>
            <a:off x="4066516" y="1569941"/>
            <a:ext cx="620683"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&amp;var</a:t>
            </a:r>
            <a:r>
              <a:rPr lang="es-AR" sz="1400" baseline="-25000" dirty="0" smtClean="0">
                <a:latin typeface="Arial" panose="020B0604020202020204" pitchFamily="34" charset="0"/>
                <a:cs typeface="Arial" panose="020B0604020202020204" pitchFamily="34" charset="0"/>
              </a:rPr>
              <a:t>3</a:t>
            </a:r>
          </a:p>
        </p:txBody>
      </p:sp>
      <p:sp>
        <p:nvSpPr>
          <p:cNvPr id="41" name="TextBox 40"/>
          <p:cNvSpPr txBox="1"/>
          <p:nvPr/>
        </p:nvSpPr>
        <p:spPr>
          <a:xfrm>
            <a:off x="125495" y="1589960"/>
            <a:ext cx="1069524" cy="369332"/>
          </a:xfrm>
          <a:prstGeom prst="rect">
            <a:avLst/>
          </a:prstGeom>
          <a:noFill/>
        </p:spPr>
        <p:txBody>
          <a:bodyPr wrap="none" rtlCol="0">
            <a:spAutoFit/>
          </a:bodyPr>
          <a:lstStyle/>
          <a:p>
            <a:r>
              <a:rPr lang="es-AR" dirty="0" err="1" smtClean="0">
                <a:solidFill>
                  <a:srgbClr val="FF0000"/>
                </a:solidFill>
                <a:latin typeface="Arial" panose="020B0604020202020204" pitchFamily="34" charset="0"/>
                <a:cs typeface="Arial" panose="020B0604020202020204" pitchFamily="34" charset="0"/>
              </a:rPr>
              <a:t>Object</a:t>
            </a:r>
            <a:r>
              <a:rPr lang="es-AR" dirty="0" smtClean="0">
                <a:solidFill>
                  <a:srgbClr val="FF0000"/>
                </a:solidFill>
                <a:latin typeface="Arial" panose="020B0604020202020204" pitchFamily="34" charset="0"/>
                <a:cs typeface="Arial" panose="020B0604020202020204" pitchFamily="34" charset="0"/>
              </a:rPr>
              <a:t> B</a:t>
            </a:r>
          </a:p>
        </p:txBody>
      </p:sp>
      <p:sp>
        <p:nvSpPr>
          <p:cNvPr id="42" name="Heptagon 41"/>
          <p:cNvSpPr/>
          <p:nvPr/>
        </p:nvSpPr>
        <p:spPr>
          <a:xfrm>
            <a:off x="2787399" y="2008786"/>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1</a:t>
            </a:r>
            <a:endParaRPr lang="es-AR" dirty="0"/>
          </a:p>
        </p:txBody>
      </p:sp>
      <p:sp>
        <p:nvSpPr>
          <p:cNvPr id="43" name="Heptagon 42"/>
          <p:cNvSpPr/>
          <p:nvPr/>
        </p:nvSpPr>
        <p:spPr>
          <a:xfrm>
            <a:off x="3536127" y="2008786"/>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smtClean="0"/>
              <a:t>2</a:t>
            </a:r>
            <a:endParaRPr lang="es-AR" dirty="0"/>
          </a:p>
        </p:txBody>
      </p:sp>
      <p:sp>
        <p:nvSpPr>
          <p:cNvPr id="44" name="Heptagon 43"/>
          <p:cNvSpPr/>
          <p:nvPr/>
        </p:nvSpPr>
        <p:spPr>
          <a:xfrm>
            <a:off x="4473063" y="2008786"/>
            <a:ext cx="264903" cy="287677"/>
          </a:xfrm>
          <a:prstGeom prst="heptagon">
            <a:avLst/>
          </a:prstGeom>
          <a:solidFill>
            <a:srgbClr val="CC0066"/>
          </a:solidFill>
          <a:ln w="2222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AR" dirty="0"/>
              <a:t>3</a:t>
            </a:r>
          </a:p>
        </p:txBody>
      </p:sp>
      <p:sp>
        <p:nvSpPr>
          <p:cNvPr id="45" name="TextBox 44"/>
          <p:cNvSpPr txBox="1"/>
          <p:nvPr/>
        </p:nvSpPr>
        <p:spPr>
          <a:xfrm>
            <a:off x="1669114" y="3714461"/>
            <a:ext cx="1239442" cy="369332"/>
          </a:xfrm>
          <a:prstGeom prst="rect">
            <a:avLst/>
          </a:prstGeom>
          <a:noFill/>
        </p:spPr>
        <p:txBody>
          <a:bodyPr wrap="none" rtlCol="0">
            <a:spAutoFit/>
          </a:bodyPr>
          <a:lstStyle/>
          <a:p>
            <a:r>
              <a:rPr lang="es-AR" sz="1600" b="1" dirty="0">
                <a:solidFill>
                  <a:schemeClr val="bg1"/>
                </a:solidFill>
                <a:latin typeface="Arial" panose="020B0604020202020204" pitchFamily="34" charset="0"/>
                <a:cs typeface="Arial" panose="020B0604020202020204" pitchFamily="34" charset="0"/>
              </a:rPr>
              <a:t> &amp;var</a:t>
            </a:r>
            <a:r>
              <a:rPr lang="es-AR" sz="1600" b="1" baseline="-25000" dirty="0">
                <a:solidFill>
                  <a:schemeClr val="bg1"/>
                </a:solidFill>
                <a:latin typeface="Arial" panose="020B0604020202020204" pitchFamily="34" charset="0"/>
                <a:cs typeface="Arial" panose="020B0604020202020204" pitchFamily="34" charset="0"/>
              </a:rPr>
              <a:t>1</a:t>
            </a:r>
            <a:r>
              <a:rPr lang="es-AR" sz="1600" b="1" dirty="0">
                <a:solidFill>
                  <a:schemeClr val="bg1"/>
                </a:solidFill>
                <a:latin typeface="Arial" panose="020B0604020202020204" pitchFamily="34" charset="0"/>
                <a:cs typeface="Arial" panose="020B0604020202020204" pitchFamily="34" charset="0"/>
              </a:rPr>
              <a:t> </a:t>
            </a:r>
            <a:r>
              <a:rPr lang="es-AR" sz="1600" dirty="0">
                <a:solidFill>
                  <a:schemeClr val="bg1"/>
                </a:solidFill>
                <a:latin typeface="Arial" panose="020B0604020202020204" pitchFamily="34" charset="0"/>
                <a:cs typeface="Arial" panose="020B0604020202020204" pitchFamily="34" charset="0"/>
              </a:rPr>
              <a:t>= </a:t>
            </a:r>
            <a:r>
              <a:rPr lang="es-AR" dirty="0">
                <a:solidFill>
                  <a:schemeClr val="bg1"/>
                </a:solidFill>
                <a:latin typeface="Arial" panose="020B0604020202020204" pitchFamily="34" charset="0"/>
                <a:cs typeface="Arial" panose="020B0604020202020204" pitchFamily="34" charset="0"/>
              </a:rPr>
              <a:t>…</a:t>
            </a:r>
            <a:endParaRPr lang="es-AR" dirty="0" smtClean="0">
              <a:solidFill>
                <a:schemeClr val="bg1"/>
              </a:solidFill>
              <a:latin typeface="Arial" panose="020B0604020202020204" pitchFamily="34" charset="0"/>
              <a:cs typeface="Arial" panose="020B0604020202020204" pitchFamily="34" charset="0"/>
            </a:endParaRPr>
          </a:p>
        </p:txBody>
      </p:sp>
      <p:sp>
        <p:nvSpPr>
          <p:cNvPr id="46" name="Freeform 45"/>
          <p:cNvSpPr/>
          <p:nvPr/>
        </p:nvSpPr>
        <p:spPr>
          <a:xfrm>
            <a:off x="3006393" y="2352782"/>
            <a:ext cx="271161" cy="478201"/>
          </a:xfrm>
          <a:custGeom>
            <a:avLst/>
            <a:gdLst>
              <a:gd name="connsiteX0" fmla="*/ 0 w 647272"/>
              <a:gd name="connsiteY0" fmla="*/ 0 h 503433"/>
              <a:gd name="connsiteX1" fmla="*/ 472611 w 647272"/>
              <a:gd name="connsiteY1" fmla="*/ 143838 h 503433"/>
              <a:gd name="connsiteX2" fmla="*/ 647272 w 647272"/>
              <a:gd name="connsiteY2" fmla="*/ 503433 h 503433"/>
            </a:gdLst>
            <a:ahLst/>
            <a:cxnLst>
              <a:cxn ang="0">
                <a:pos x="connsiteX0" y="connsiteY0"/>
              </a:cxn>
              <a:cxn ang="0">
                <a:pos x="connsiteX1" y="connsiteY1"/>
              </a:cxn>
              <a:cxn ang="0">
                <a:pos x="connsiteX2" y="connsiteY2"/>
              </a:cxn>
            </a:cxnLst>
            <a:rect l="l" t="t" r="r" b="b"/>
            <a:pathLst>
              <a:path w="647272" h="503433">
                <a:moveTo>
                  <a:pt x="0" y="0"/>
                </a:moveTo>
                <a:cubicBezTo>
                  <a:pt x="182366" y="29966"/>
                  <a:pt x="364732" y="59933"/>
                  <a:pt x="472611" y="143838"/>
                </a:cubicBezTo>
                <a:cubicBezTo>
                  <a:pt x="580490" y="227743"/>
                  <a:pt x="613881" y="365588"/>
                  <a:pt x="647272" y="503433"/>
                </a:cubicBezTo>
              </a:path>
            </a:pathLst>
          </a:custGeom>
          <a:noFill/>
          <a:ln w="22225">
            <a:solidFill>
              <a:srgbClr val="CC0066"/>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47" name="Freeform 46"/>
          <p:cNvSpPr/>
          <p:nvPr/>
        </p:nvSpPr>
        <p:spPr>
          <a:xfrm>
            <a:off x="3698955" y="2333442"/>
            <a:ext cx="116224" cy="497541"/>
          </a:xfrm>
          <a:custGeom>
            <a:avLst/>
            <a:gdLst>
              <a:gd name="connsiteX0" fmla="*/ 0 w 40342"/>
              <a:gd name="connsiteY0" fmla="*/ 0 h 497541"/>
              <a:gd name="connsiteX1" fmla="*/ 40342 w 40342"/>
              <a:gd name="connsiteY1" fmla="*/ 201706 h 497541"/>
              <a:gd name="connsiteX2" fmla="*/ 0 w 40342"/>
              <a:gd name="connsiteY2" fmla="*/ 497541 h 497541"/>
            </a:gdLst>
            <a:ahLst/>
            <a:cxnLst>
              <a:cxn ang="0">
                <a:pos x="connsiteX0" y="connsiteY0"/>
              </a:cxn>
              <a:cxn ang="0">
                <a:pos x="connsiteX1" y="connsiteY1"/>
              </a:cxn>
              <a:cxn ang="0">
                <a:pos x="connsiteX2" y="connsiteY2"/>
              </a:cxn>
            </a:cxnLst>
            <a:rect l="l" t="t" r="r" b="b"/>
            <a:pathLst>
              <a:path w="40342" h="497541">
                <a:moveTo>
                  <a:pt x="0" y="0"/>
                </a:moveTo>
                <a:cubicBezTo>
                  <a:pt x="20171" y="59391"/>
                  <a:pt x="40342" y="118783"/>
                  <a:pt x="40342" y="201706"/>
                </a:cubicBezTo>
                <a:cubicBezTo>
                  <a:pt x="40342" y="284629"/>
                  <a:pt x="20171" y="391085"/>
                  <a:pt x="0" y="497541"/>
                </a:cubicBezTo>
              </a:path>
            </a:pathLst>
          </a:custGeom>
          <a:noFill/>
          <a:ln w="22225">
            <a:solidFill>
              <a:srgbClr val="C0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48" name="Picture 47"/>
          <p:cNvPicPr>
            <a:picLocks noChangeAspect="1"/>
          </p:cNvPicPr>
          <p:nvPr/>
        </p:nvPicPr>
        <p:blipFill>
          <a:blip r:embed="rId3"/>
          <a:stretch>
            <a:fillRect/>
          </a:stretch>
        </p:blipFill>
        <p:spPr>
          <a:xfrm>
            <a:off x="1376694" y="786301"/>
            <a:ext cx="5138048" cy="297379"/>
          </a:xfrm>
          <a:prstGeom prst="rect">
            <a:avLst/>
          </a:prstGeom>
        </p:spPr>
      </p:pic>
      <p:cxnSp>
        <p:nvCxnSpPr>
          <p:cNvPr id="49" name="Straight Connector 48"/>
          <p:cNvCxnSpPr/>
          <p:nvPr/>
        </p:nvCxnSpPr>
        <p:spPr>
          <a:xfrm>
            <a:off x="2116771" y="1056786"/>
            <a:ext cx="52775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698955" y="1056786"/>
            <a:ext cx="24676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963282" y="1056786"/>
            <a:ext cx="36733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2" name="Text Placeholder 4"/>
          <p:cNvSpPr>
            <a:spLocks noGrp="1"/>
          </p:cNvSpPr>
          <p:nvPr>
            <p:ph type="body" sz="quarter" idx="13"/>
          </p:nvPr>
        </p:nvSpPr>
        <p:spPr>
          <a:xfrm>
            <a:off x="333916" y="148464"/>
            <a:ext cx="2085699" cy="315120"/>
          </a:xfrm>
        </p:spPr>
        <p:txBody>
          <a:bodyPr>
            <a:normAutofit/>
          </a:bodyPr>
          <a:lstStyle/>
          <a:p>
            <a:r>
              <a:rPr lang="es-AR" dirty="0" smtClean="0"/>
              <a:t>¿Variable o Atributo en </a:t>
            </a:r>
            <a:r>
              <a:rPr lang="es-AR" dirty="0" err="1" smtClean="0"/>
              <a:t>Parm</a:t>
            </a:r>
            <a:r>
              <a:rPr lang="es-AR" dirty="0" smtClean="0"/>
              <a:t>?</a:t>
            </a:r>
            <a:endParaRPr lang="es-AR" dirty="0"/>
          </a:p>
        </p:txBody>
      </p:sp>
    </p:spTree>
    <p:extLst>
      <p:ext uri="{BB962C8B-B14F-4D97-AF65-F5344CB8AC3E}">
        <p14:creationId xmlns:p14="http://schemas.microsoft.com/office/powerpoint/2010/main" val="11118058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left)">
                                      <p:cBhvr>
                                        <p:cTn id="21" dur="500"/>
                                        <p:tgtEl>
                                          <p:spTgt spid="48"/>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left)">
                                      <p:cBhvr>
                                        <p:cTn id="25" dur="500"/>
                                        <p:tgtEl>
                                          <p:spTgt spid="49"/>
                                        </p:tgtEl>
                                      </p:cBhvr>
                                    </p:animEffect>
                                  </p:childTnLst>
                                </p:cTn>
                              </p:par>
                              <p:par>
                                <p:cTn id="26" presetID="22" presetClass="entr" presetSubtype="8"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par>
                                <p:cTn id="29" presetID="22" presetClass="entr" presetSubtype="8"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0827" y="1438383"/>
            <a:ext cx="2346959" cy="2258568"/>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9" name="Rectangle 8"/>
          <p:cNvSpPr/>
          <p:nvPr/>
        </p:nvSpPr>
        <p:spPr>
          <a:xfrm>
            <a:off x="3337696" y="1438383"/>
            <a:ext cx="3275864" cy="225856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11" name="Picture 10"/>
          <p:cNvPicPr>
            <a:picLocks noChangeAspect="1"/>
          </p:cNvPicPr>
          <p:nvPr/>
        </p:nvPicPr>
        <p:blipFill>
          <a:blip r:embed="rId3"/>
          <a:stretch>
            <a:fillRect/>
          </a:stretch>
        </p:blipFill>
        <p:spPr>
          <a:xfrm>
            <a:off x="3520628" y="1653877"/>
            <a:ext cx="2910000" cy="1591855"/>
          </a:xfrm>
          <a:prstGeom prst="rect">
            <a:avLst/>
          </a:prstGeom>
        </p:spPr>
      </p:pic>
      <p:sp>
        <p:nvSpPr>
          <p:cNvPr id="12" name="TextBox 11"/>
          <p:cNvSpPr txBox="1"/>
          <p:nvPr/>
        </p:nvSpPr>
        <p:spPr>
          <a:xfrm>
            <a:off x="406640" y="1000115"/>
            <a:ext cx="862480"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Object</a:t>
            </a:r>
            <a:r>
              <a:rPr lang="es-AR" sz="1400" dirty="0" smtClean="0">
                <a:solidFill>
                  <a:srgbClr val="FF0000"/>
                </a:solidFill>
                <a:latin typeface="Arial" panose="020B0604020202020204" pitchFamily="34" charset="0"/>
                <a:cs typeface="Arial" panose="020B0604020202020204" pitchFamily="34" charset="0"/>
              </a:rPr>
              <a:t> A</a:t>
            </a:r>
          </a:p>
        </p:txBody>
      </p:sp>
      <p:sp>
        <p:nvSpPr>
          <p:cNvPr id="13" name="TextBox 12"/>
          <p:cNvSpPr txBox="1"/>
          <p:nvPr/>
        </p:nvSpPr>
        <p:spPr>
          <a:xfrm>
            <a:off x="3417796" y="1000115"/>
            <a:ext cx="2087174"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Object</a:t>
            </a:r>
            <a:r>
              <a:rPr lang="es-AR" sz="1400" dirty="0" smtClean="0">
                <a:solidFill>
                  <a:srgbClr val="FF0000"/>
                </a:solidFill>
                <a:latin typeface="Arial" panose="020B0604020202020204" pitchFamily="34" charset="0"/>
                <a:cs typeface="Arial" panose="020B0604020202020204" pitchFamily="34" charset="0"/>
              </a:rPr>
              <a:t> B: </a:t>
            </a:r>
            <a:r>
              <a:rPr lang="es-AR" sz="1400" dirty="0" err="1" smtClean="0">
                <a:solidFill>
                  <a:srgbClr val="FF0000"/>
                </a:solidFill>
                <a:latin typeface="Arial" panose="020B0604020202020204" pitchFamily="34" charset="0"/>
                <a:cs typeface="Arial" panose="020B0604020202020204" pitchFamily="34" charset="0"/>
              </a:rPr>
              <a:t>AttractionsList</a:t>
            </a:r>
            <a:endParaRPr lang="es-AR" sz="1400" dirty="0" smtClean="0">
              <a:solidFill>
                <a:srgbClr val="FF0000"/>
              </a:solidFill>
              <a:latin typeface="Arial" panose="020B0604020202020204" pitchFamily="34" charset="0"/>
              <a:cs typeface="Arial" panose="020B0604020202020204" pitchFamily="34" charset="0"/>
            </a:endParaRPr>
          </a:p>
        </p:txBody>
      </p:sp>
      <p:sp>
        <p:nvSpPr>
          <p:cNvPr id="14" name="Oval 13"/>
          <p:cNvSpPr/>
          <p:nvPr/>
        </p:nvSpPr>
        <p:spPr>
          <a:xfrm>
            <a:off x="1269120" y="2364348"/>
            <a:ext cx="92469" cy="85457"/>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5" name="Freeform 14"/>
          <p:cNvSpPr/>
          <p:nvPr/>
        </p:nvSpPr>
        <p:spPr>
          <a:xfrm>
            <a:off x="1269120" y="2505493"/>
            <a:ext cx="845051" cy="983055"/>
          </a:xfrm>
          <a:custGeom>
            <a:avLst/>
            <a:gdLst>
              <a:gd name="connsiteX0" fmla="*/ 31282 w 955956"/>
              <a:gd name="connsiteY0" fmla="*/ 0 h 955496"/>
              <a:gd name="connsiteX1" fmla="*/ 113475 w 955956"/>
              <a:gd name="connsiteY1" fmla="*/ 647271 h 955496"/>
              <a:gd name="connsiteX2" fmla="*/ 955956 w 955956"/>
              <a:gd name="connsiteY2" fmla="*/ 955496 h 955496"/>
            </a:gdLst>
            <a:ahLst/>
            <a:cxnLst>
              <a:cxn ang="0">
                <a:pos x="connsiteX0" y="connsiteY0"/>
              </a:cxn>
              <a:cxn ang="0">
                <a:pos x="connsiteX1" y="connsiteY1"/>
              </a:cxn>
              <a:cxn ang="0">
                <a:pos x="connsiteX2" y="connsiteY2"/>
              </a:cxn>
            </a:cxnLst>
            <a:rect l="l" t="t" r="r" b="b"/>
            <a:pathLst>
              <a:path w="955956" h="955496">
                <a:moveTo>
                  <a:pt x="31282" y="0"/>
                </a:moveTo>
                <a:cubicBezTo>
                  <a:pt x="-4678" y="244011"/>
                  <a:pt x="-40637" y="488022"/>
                  <a:pt x="113475" y="647271"/>
                </a:cubicBezTo>
                <a:cubicBezTo>
                  <a:pt x="267587" y="806520"/>
                  <a:pt x="611771" y="881008"/>
                  <a:pt x="955956" y="955496"/>
                </a:cubicBezTo>
              </a:path>
            </a:pathLst>
          </a:custGeom>
          <a:noFill/>
          <a:ln w="22225">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16" name="Straight Connector 15"/>
          <p:cNvCxnSpPr/>
          <p:nvPr/>
        </p:nvCxnSpPr>
        <p:spPr>
          <a:xfrm>
            <a:off x="5188598" y="2832414"/>
            <a:ext cx="274320"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106270" y="3393877"/>
            <a:ext cx="507290" cy="318845"/>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18" name="Picture 17"/>
          <p:cNvPicPr>
            <a:picLocks noChangeAspect="1"/>
          </p:cNvPicPr>
          <p:nvPr/>
        </p:nvPicPr>
        <p:blipFill>
          <a:blip r:embed="rId4"/>
          <a:stretch>
            <a:fillRect/>
          </a:stretch>
        </p:blipFill>
        <p:spPr>
          <a:xfrm>
            <a:off x="6118677" y="3488548"/>
            <a:ext cx="385187" cy="173329"/>
          </a:xfrm>
          <a:prstGeom prst="rect">
            <a:avLst/>
          </a:prstGeom>
        </p:spPr>
      </p:pic>
      <p:sp>
        <p:nvSpPr>
          <p:cNvPr id="19" name="Rectangle 18"/>
          <p:cNvSpPr/>
          <p:nvPr/>
        </p:nvSpPr>
        <p:spPr>
          <a:xfrm>
            <a:off x="2150664" y="3355081"/>
            <a:ext cx="507290" cy="318845"/>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0" name="Freeform 19"/>
          <p:cNvSpPr/>
          <p:nvPr/>
        </p:nvSpPr>
        <p:spPr>
          <a:xfrm>
            <a:off x="2404309" y="3709536"/>
            <a:ext cx="3817382" cy="358156"/>
          </a:xfrm>
          <a:custGeom>
            <a:avLst/>
            <a:gdLst>
              <a:gd name="connsiteX0" fmla="*/ 0 w 5061858"/>
              <a:gd name="connsiteY0" fmla="*/ 0 h 473613"/>
              <a:gd name="connsiteX1" fmla="*/ 1306286 w 5061858"/>
              <a:gd name="connsiteY1" fmla="*/ 424543 h 473613"/>
              <a:gd name="connsiteX2" fmla="*/ 3853543 w 5061858"/>
              <a:gd name="connsiteY2" fmla="*/ 424543 h 473613"/>
              <a:gd name="connsiteX3" fmla="*/ 5061858 w 5061858"/>
              <a:gd name="connsiteY3" fmla="*/ 65314 h 473613"/>
            </a:gdLst>
            <a:ahLst/>
            <a:cxnLst>
              <a:cxn ang="0">
                <a:pos x="connsiteX0" y="connsiteY0"/>
              </a:cxn>
              <a:cxn ang="0">
                <a:pos x="connsiteX1" y="connsiteY1"/>
              </a:cxn>
              <a:cxn ang="0">
                <a:pos x="connsiteX2" y="connsiteY2"/>
              </a:cxn>
              <a:cxn ang="0">
                <a:pos x="connsiteX3" y="connsiteY3"/>
              </a:cxn>
            </a:cxnLst>
            <a:rect l="l" t="t" r="r" b="b"/>
            <a:pathLst>
              <a:path w="5061858" h="473613">
                <a:moveTo>
                  <a:pt x="0" y="0"/>
                </a:moveTo>
                <a:cubicBezTo>
                  <a:pt x="332014" y="176893"/>
                  <a:pt x="664029" y="353786"/>
                  <a:pt x="1306286" y="424543"/>
                </a:cubicBezTo>
                <a:cubicBezTo>
                  <a:pt x="1948543" y="495300"/>
                  <a:pt x="3227614" y="484415"/>
                  <a:pt x="3853543" y="424543"/>
                </a:cubicBezTo>
                <a:cubicBezTo>
                  <a:pt x="4479472" y="364671"/>
                  <a:pt x="4770665" y="214992"/>
                  <a:pt x="5061858" y="65314"/>
                </a:cubicBezTo>
              </a:path>
            </a:pathLst>
          </a:custGeom>
          <a:noFill/>
          <a:ln w="4445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21" name="Picture 20"/>
          <p:cNvPicPr>
            <a:picLocks noChangeAspect="1"/>
          </p:cNvPicPr>
          <p:nvPr/>
        </p:nvPicPr>
        <p:blipFill>
          <a:blip r:embed="rId5"/>
          <a:stretch>
            <a:fillRect/>
          </a:stretch>
        </p:blipFill>
        <p:spPr>
          <a:xfrm>
            <a:off x="2254579" y="3444231"/>
            <a:ext cx="299460" cy="176155"/>
          </a:xfrm>
          <a:prstGeom prst="rect">
            <a:avLst/>
          </a:prstGeom>
        </p:spPr>
      </p:pic>
      <p:sp>
        <p:nvSpPr>
          <p:cNvPr id="22"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spTree>
    <p:extLst>
      <p:ext uri="{BB962C8B-B14F-4D97-AF65-F5344CB8AC3E}">
        <p14:creationId xmlns:p14="http://schemas.microsoft.com/office/powerpoint/2010/main" val="22934213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par>
                          <p:cTn id="30" fill="hold">
                            <p:stCondLst>
                              <p:cond delay="1500"/>
                            </p:stCondLst>
                            <p:childTnLst>
                              <p:par>
                                <p:cTn id="31" presetID="42"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39998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3">
            <a:extLst>
              <a:ext uri="{28A0092B-C50C-407E-A947-70E740481C1C}">
                <a14:useLocalDpi xmlns:a14="http://schemas.microsoft.com/office/drawing/2010/main" val="0"/>
              </a:ext>
            </a:extLst>
          </a:blip>
          <a:srcRect/>
          <a:stretch>
            <a:fillRect/>
          </a:stretch>
        </p:blipFill>
        <p:spPr bwMode="auto">
          <a:xfrm>
            <a:off x="406423" y="1371761"/>
            <a:ext cx="3472835" cy="2724625"/>
          </a:xfrm>
          <a:prstGeom prst="rect">
            <a:avLst/>
          </a:prstGeom>
          <a:noFill/>
          <a:ln>
            <a:noFill/>
          </a:ln>
        </p:spPr>
      </p:pic>
      <p:sp>
        <p:nvSpPr>
          <p:cNvPr id="2" name="Title 1"/>
          <p:cNvSpPr>
            <a:spLocks noGrp="1"/>
          </p:cNvSpPr>
          <p:nvPr>
            <p:ph type="title"/>
          </p:nvPr>
        </p:nvSpPr>
        <p:spPr>
          <a:xfrm>
            <a:off x="263575" y="439628"/>
            <a:ext cx="6172200" cy="857250"/>
          </a:xfrm>
        </p:spPr>
        <p:txBody>
          <a:bodyPr/>
          <a:lstStyle/>
          <a:p>
            <a:r>
              <a:rPr lang="es-UY" dirty="0" smtClean="0"/>
              <a:t>Definiendo la comunicación entre objetos…</a:t>
            </a:r>
            <a:endParaRPr lang="es-UY" dirty="0"/>
          </a:p>
        </p:txBody>
      </p:sp>
      <p:sp>
        <p:nvSpPr>
          <p:cNvPr id="7" name="TextBox 6"/>
          <p:cNvSpPr txBox="1"/>
          <p:nvPr/>
        </p:nvSpPr>
        <p:spPr>
          <a:xfrm>
            <a:off x="333915" y="1061207"/>
            <a:ext cx="5957828" cy="276999"/>
          </a:xfrm>
          <a:prstGeom prst="rect">
            <a:avLst/>
          </a:prstGeom>
          <a:noFill/>
        </p:spPr>
        <p:txBody>
          <a:bodyPr wrap="square" rtlCol="0">
            <a:spAutoFit/>
          </a:bodyPr>
          <a:lstStyle/>
          <a:p>
            <a:r>
              <a:rPr lang="es-UY" sz="1200" b="1" dirty="0" smtClean="0">
                <a:latin typeface="Arial" panose="020B0604020202020204" pitchFamily="34" charset="0"/>
                <a:cs typeface="Arial" panose="020B0604020202020204" pitchFamily="34" charset="0"/>
              </a:rPr>
              <a:t>1) Creamos un web panel que pida el país a considerar.</a:t>
            </a:r>
          </a:p>
        </p:txBody>
      </p:sp>
      <p:sp>
        <p:nvSpPr>
          <p:cNvPr id="8" name="TextBox 7"/>
          <p:cNvSpPr txBox="1"/>
          <p:nvPr/>
        </p:nvSpPr>
        <p:spPr>
          <a:xfrm>
            <a:off x="3420015" y="2544437"/>
            <a:ext cx="3229761" cy="461665"/>
          </a:xfrm>
          <a:prstGeom prst="rect">
            <a:avLst/>
          </a:prstGeom>
          <a:noFill/>
        </p:spPr>
        <p:txBody>
          <a:bodyPr wrap="square" rtlCol="0">
            <a:spAutoFit/>
          </a:bodyPr>
          <a:lstStyle/>
          <a:p>
            <a:r>
              <a:rPr lang="es-UY" sz="1200" b="1" dirty="0">
                <a:latin typeface="Arial" panose="020B0604020202020204" pitchFamily="34" charset="0"/>
                <a:cs typeface="Arial" panose="020B0604020202020204" pitchFamily="34" charset="0"/>
              </a:rPr>
              <a:t>2</a:t>
            </a:r>
            <a:r>
              <a:rPr lang="es-UY" sz="1200" b="1" dirty="0" smtClean="0">
                <a:latin typeface="Arial" panose="020B0604020202020204" pitchFamily="34" charset="0"/>
                <a:cs typeface="Arial" panose="020B0604020202020204" pitchFamily="34" charset="0"/>
              </a:rPr>
              <a:t>) Agregamos botón para llamar al procedimiento </a:t>
            </a:r>
            <a:r>
              <a:rPr lang="es-UY" sz="1200" b="1" dirty="0" err="1" smtClean="0">
                <a:latin typeface="Arial" panose="020B0604020202020204" pitchFamily="34" charset="0"/>
                <a:cs typeface="Arial" panose="020B0604020202020204" pitchFamily="34" charset="0"/>
              </a:rPr>
              <a:t>AttractionsList</a:t>
            </a:r>
            <a:r>
              <a:rPr lang="es-UY" sz="1200" b="1" dirty="0" smtClean="0">
                <a:latin typeface="Arial" panose="020B0604020202020204" pitchFamily="34" charset="0"/>
                <a:cs typeface="Arial" panose="020B0604020202020204" pitchFamily="34" charset="0"/>
              </a:rPr>
              <a:t>.</a:t>
            </a:r>
          </a:p>
        </p:txBody>
      </p:sp>
      <p:sp>
        <p:nvSpPr>
          <p:cNvPr id="10" name="Line Callout 2 9"/>
          <p:cNvSpPr/>
          <p:nvPr/>
        </p:nvSpPr>
        <p:spPr>
          <a:xfrm>
            <a:off x="3596021" y="3218522"/>
            <a:ext cx="1946247" cy="411060"/>
          </a:xfrm>
          <a:prstGeom prst="borderCallout2">
            <a:avLst>
              <a:gd name="adj1" fmla="val 18750"/>
              <a:gd name="adj2" fmla="val -8333"/>
              <a:gd name="adj3" fmla="val 43976"/>
              <a:gd name="adj4" fmla="val -19573"/>
              <a:gd name="adj5" fmla="val -1680"/>
              <a:gd name="adj6" fmla="val -103405"/>
            </a:avLst>
          </a:prstGeom>
          <a:solidFill>
            <a:schemeClr val="bg1"/>
          </a:solid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UY" sz="1000" dirty="0" smtClean="0">
                <a:solidFill>
                  <a:schemeClr val="tx1"/>
                </a:solidFill>
                <a:latin typeface="Arial" panose="020B0604020202020204" pitchFamily="34" charset="0"/>
                <a:ea typeface="ＭＳ Ｐゴシック" charset="0"/>
                <a:cs typeface="Arial" panose="020B0604020202020204" pitchFamily="34" charset="0"/>
              </a:rPr>
              <a:t>Botón que tiene asociado el evento </a:t>
            </a:r>
            <a:r>
              <a:rPr lang="es-UY" sz="1000" dirty="0" err="1" smtClean="0">
                <a:solidFill>
                  <a:schemeClr val="tx1"/>
                </a:solidFill>
                <a:latin typeface="Arial" panose="020B0604020202020204" pitchFamily="34" charset="0"/>
                <a:ea typeface="ＭＳ Ｐゴシック" charset="0"/>
                <a:cs typeface="Arial" panose="020B0604020202020204" pitchFamily="34" charset="0"/>
              </a:rPr>
              <a:t>ListAttractiosByCountry</a:t>
            </a:r>
            <a:endParaRPr lang="es-UY" sz="1000" dirty="0">
              <a:solidFill>
                <a:schemeClr val="tx1"/>
              </a:solidFill>
              <a:latin typeface="Arial" panose="020B0604020202020204" pitchFamily="34" charset="0"/>
              <a:ea typeface="ＭＳ Ｐゴシック" charset="0"/>
              <a:cs typeface="Arial" panose="020B0604020202020204" pitchFamily="34" charset="0"/>
            </a:endParaRPr>
          </a:p>
        </p:txBody>
      </p:sp>
      <p:sp>
        <p:nvSpPr>
          <p:cNvPr id="11" name="Freeform 10"/>
          <p:cNvSpPr/>
          <p:nvPr/>
        </p:nvSpPr>
        <p:spPr>
          <a:xfrm>
            <a:off x="175645" y="2617365"/>
            <a:ext cx="495474" cy="1535185"/>
          </a:xfrm>
          <a:custGeom>
            <a:avLst/>
            <a:gdLst>
              <a:gd name="connsiteX0" fmla="*/ 495474 w 495474"/>
              <a:gd name="connsiteY0" fmla="*/ 0 h 1535185"/>
              <a:gd name="connsiteX1" fmla="*/ 524 w 495474"/>
              <a:gd name="connsiteY1" fmla="*/ 922789 h 1535185"/>
              <a:gd name="connsiteX2" fmla="*/ 419973 w 495474"/>
              <a:gd name="connsiteY2" fmla="*/ 1535185 h 1535185"/>
            </a:gdLst>
            <a:ahLst/>
            <a:cxnLst>
              <a:cxn ang="0">
                <a:pos x="connsiteX0" y="connsiteY0"/>
              </a:cxn>
              <a:cxn ang="0">
                <a:pos x="connsiteX1" y="connsiteY1"/>
              </a:cxn>
              <a:cxn ang="0">
                <a:pos x="connsiteX2" y="connsiteY2"/>
              </a:cxn>
            </a:cxnLst>
            <a:rect l="l" t="t" r="r" b="b"/>
            <a:pathLst>
              <a:path w="495474" h="1535185">
                <a:moveTo>
                  <a:pt x="495474" y="0"/>
                </a:moveTo>
                <a:cubicBezTo>
                  <a:pt x="254291" y="333462"/>
                  <a:pt x="13108" y="666925"/>
                  <a:pt x="524" y="922789"/>
                </a:cubicBezTo>
                <a:cubicBezTo>
                  <a:pt x="-12060" y="1178653"/>
                  <a:pt x="203956" y="1356919"/>
                  <a:pt x="419973" y="1535185"/>
                </a:cubicBezTo>
              </a:path>
            </a:pathLst>
          </a:custGeom>
          <a:noFill/>
          <a:ln w="19050">
            <a:solidFill>
              <a:schemeClr val="accent6">
                <a:lumMod val="75000"/>
              </a:schemeClr>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19" y="4024538"/>
            <a:ext cx="3114675" cy="609600"/>
          </a:xfrm>
          <a:prstGeom prst="rect">
            <a:avLst/>
          </a:prstGeom>
          <a:ln>
            <a:noFill/>
          </a:ln>
          <a:effectLst>
            <a:outerShdw blurRad="292100" dist="139700" dir="2700000" algn="tl" rotWithShape="0">
              <a:srgbClr val="333333">
                <a:alpha val="65000"/>
              </a:srgbClr>
            </a:outerShdw>
          </a:effectLst>
        </p:spPr>
      </p:pic>
      <p:sp>
        <p:nvSpPr>
          <p:cNvPr id="13" name="Line Callout 2 12"/>
          <p:cNvSpPr/>
          <p:nvPr/>
        </p:nvSpPr>
        <p:spPr>
          <a:xfrm>
            <a:off x="4281268" y="3819008"/>
            <a:ext cx="2160619" cy="411060"/>
          </a:xfrm>
          <a:prstGeom prst="borderCallout2">
            <a:avLst>
              <a:gd name="adj1" fmla="val 18750"/>
              <a:gd name="adj2" fmla="val -8333"/>
              <a:gd name="adj3" fmla="val 18750"/>
              <a:gd name="adj4" fmla="val -16667"/>
              <a:gd name="adj5" fmla="val 104337"/>
              <a:gd name="adj6" fmla="val -43102"/>
            </a:avLst>
          </a:prstGeom>
          <a:solidFill>
            <a:schemeClr val="bg1"/>
          </a:solid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UY" sz="1000" dirty="0" smtClean="0">
                <a:solidFill>
                  <a:schemeClr val="tx1"/>
                </a:solidFill>
                <a:latin typeface="Arial" panose="020B0604020202020204" pitchFamily="34" charset="0"/>
                <a:ea typeface="ＭＳ Ｐゴシック" charset="0"/>
                <a:cs typeface="Arial" panose="020B0604020202020204" pitchFamily="34" charset="0"/>
              </a:rPr>
              <a:t>Variable que contiene al país indicado en el </a:t>
            </a:r>
            <a:r>
              <a:rPr lang="es-UY" sz="1000" dirty="0" err="1" smtClean="0">
                <a:solidFill>
                  <a:schemeClr val="tx1"/>
                </a:solidFill>
                <a:latin typeface="Arial" panose="020B0604020202020204" pitchFamily="34" charset="0"/>
                <a:ea typeface="ＭＳ Ｐゴシック" charset="0"/>
                <a:cs typeface="Arial" panose="020B0604020202020204" pitchFamily="34" charset="0"/>
              </a:rPr>
              <a:t>form</a:t>
            </a:r>
            <a:r>
              <a:rPr lang="es-UY" sz="1000" dirty="0" smtClean="0">
                <a:solidFill>
                  <a:schemeClr val="tx1"/>
                </a:solidFill>
                <a:latin typeface="Arial" panose="020B0604020202020204" pitchFamily="34" charset="0"/>
                <a:ea typeface="ＭＳ Ｐゴシック" charset="0"/>
                <a:cs typeface="Arial" panose="020B0604020202020204" pitchFamily="34" charset="0"/>
              </a:rPr>
              <a:t> del web panel.</a:t>
            </a:r>
            <a:endParaRPr lang="es-UY" sz="1000" dirty="0">
              <a:solidFill>
                <a:schemeClr val="tx1"/>
              </a:solidFill>
              <a:latin typeface="Arial" panose="020B0604020202020204" pitchFamily="34" charset="0"/>
              <a:ea typeface="ＭＳ Ｐゴシック" charset="0"/>
              <a:cs typeface="Arial" panose="020B0604020202020204" pitchFamily="34" charset="0"/>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1268" y="4329337"/>
            <a:ext cx="2010475" cy="691707"/>
          </a:xfrm>
          <a:prstGeom prst="rect">
            <a:avLst/>
          </a:prstGeom>
          <a:ln>
            <a:noFill/>
          </a:ln>
          <a:effectLst>
            <a:outerShdw blurRad="292100" dist="139700" dir="2700000" algn="tl" rotWithShape="0">
              <a:srgbClr val="333333">
                <a:alpha val="65000"/>
              </a:srgbClr>
            </a:outerShdw>
          </a:effectLst>
        </p:spPr>
      </p:pic>
      <p:sp>
        <p:nvSpPr>
          <p:cNvPr id="15" name="Freeform 14"/>
          <p:cNvSpPr/>
          <p:nvPr/>
        </p:nvSpPr>
        <p:spPr>
          <a:xfrm>
            <a:off x="3061982" y="4404220"/>
            <a:ext cx="1325460" cy="562063"/>
          </a:xfrm>
          <a:custGeom>
            <a:avLst/>
            <a:gdLst>
              <a:gd name="connsiteX0" fmla="*/ 0 w 1325460"/>
              <a:gd name="connsiteY0" fmla="*/ 0 h 562063"/>
              <a:gd name="connsiteX1" fmla="*/ 318781 w 1325460"/>
              <a:gd name="connsiteY1" fmla="*/ 427839 h 562063"/>
              <a:gd name="connsiteX2" fmla="*/ 1325460 w 1325460"/>
              <a:gd name="connsiteY2" fmla="*/ 562063 h 562063"/>
            </a:gdLst>
            <a:ahLst/>
            <a:cxnLst>
              <a:cxn ang="0">
                <a:pos x="connsiteX0" y="connsiteY0"/>
              </a:cxn>
              <a:cxn ang="0">
                <a:pos x="connsiteX1" y="connsiteY1"/>
              </a:cxn>
              <a:cxn ang="0">
                <a:pos x="connsiteX2" y="connsiteY2"/>
              </a:cxn>
            </a:cxnLst>
            <a:rect l="l" t="t" r="r" b="b"/>
            <a:pathLst>
              <a:path w="1325460" h="562063">
                <a:moveTo>
                  <a:pt x="0" y="0"/>
                </a:moveTo>
                <a:cubicBezTo>
                  <a:pt x="48935" y="167081"/>
                  <a:pt x="97871" y="334162"/>
                  <a:pt x="318781" y="427839"/>
                </a:cubicBezTo>
                <a:cubicBezTo>
                  <a:pt x="539691" y="521516"/>
                  <a:pt x="932575" y="541789"/>
                  <a:pt x="1325460" y="562063"/>
                </a:cubicBezTo>
              </a:path>
            </a:pathLst>
          </a:custGeom>
          <a:noFill/>
          <a:ln w="19050">
            <a:solidFill>
              <a:schemeClr val="accent6">
                <a:lumMod val="75000"/>
              </a:schemeClr>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7" name="Line Callout 2 16"/>
          <p:cNvSpPr/>
          <p:nvPr/>
        </p:nvSpPr>
        <p:spPr>
          <a:xfrm>
            <a:off x="3289956" y="1831244"/>
            <a:ext cx="3299380" cy="411060"/>
          </a:xfrm>
          <a:prstGeom prst="borderCallout2">
            <a:avLst>
              <a:gd name="adj1" fmla="val 18750"/>
              <a:gd name="adj2" fmla="val -8333"/>
              <a:gd name="adj3" fmla="val 18750"/>
              <a:gd name="adj4" fmla="val -16667"/>
              <a:gd name="adj5" fmla="val 112985"/>
              <a:gd name="adj6" fmla="val -50686"/>
            </a:avLst>
          </a:prstGeom>
          <a:solidFill>
            <a:schemeClr val="bg1"/>
          </a:solid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UY" sz="1000" dirty="0" smtClean="0">
                <a:solidFill>
                  <a:schemeClr val="tx1"/>
                </a:solidFill>
                <a:latin typeface="Arial" panose="020B0604020202020204" pitchFamily="34" charset="0"/>
                <a:ea typeface="ＭＳ Ｐゴシック" charset="0"/>
                <a:cs typeface="Arial" panose="020B0604020202020204" pitchFamily="34" charset="0"/>
              </a:rPr>
              <a:t>Variable con tipo de control </a:t>
            </a:r>
            <a:r>
              <a:rPr lang="es-UY" sz="1000" b="1" dirty="0" err="1" smtClean="0">
                <a:solidFill>
                  <a:schemeClr val="tx1"/>
                </a:solidFill>
                <a:latin typeface="Arial" panose="020B0604020202020204" pitchFamily="34" charset="0"/>
                <a:ea typeface="ＭＳ Ｐゴシック" charset="0"/>
                <a:cs typeface="Arial" panose="020B0604020202020204" pitchFamily="34" charset="0"/>
              </a:rPr>
              <a:t>Dynamic</a:t>
            </a:r>
            <a:r>
              <a:rPr lang="es-UY" sz="1000" b="1" dirty="0" smtClean="0">
                <a:solidFill>
                  <a:schemeClr val="tx1"/>
                </a:solidFill>
                <a:latin typeface="Arial" panose="020B0604020202020204" pitchFamily="34" charset="0"/>
                <a:ea typeface="ＭＳ Ｐゴシック" charset="0"/>
                <a:cs typeface="Arial" panose="020B0604020202020204" pitchFamily="34" charset="0"/>
              </a:rPr>
              <a:t> Combo</a:t>
            </a:r>
            <a:r>
              <a:rPr lang="es-UY" sz="1000" dirty="0" smtClean="0">
                <a:solidFill>
                  <a:schemeClr val="tx1"/>
                </a:solidFill>
                <a:latin typeface="Arial" panose="020B0604020202020204" pitchFamily="34" charset="0"/>
                <a:ea typeface="ＭＳ Ｐゴシック" charset="0"/>
                <a:cs typeface="Arial" panose="020B0604020202020204" pitchFamily="34" charset="0"/>
              </a:rPr>
              <a:t> para que ofrezca al usuario los países de la base de datos</a:t>
            </a:r>
            <a:endParaRPr lang="es-UY" sz="1000" dirty="0">
              <a:solidFill>
                <a:schemeClr val="tx1"/>
              </a:solidFill>
              <a:latin typeface="Arial" panose="020B0604020202020204" pitchFamily="34" charset="0"/>
              <a:ea typeface="ＭＳ Ｐゴシック" charset="0"/>
              <a:cs typeface="Arial" panose="020B0604020202020204" pitchFamily="34" charset="0"/>
            </a:endParaRPr>
          </a:p>
        </p:txBody>
      </p:sp>
      <p:sp>
        <p:nvSpPr>
          <p:cNvPr id="3" name="Oval 2"/>
          <p:cNvSpPr/>
          <p:nvPr/>
        </p:nvSpPr>
        <p:spPr>
          <a:xfrm>
            <a:off x="1364566" y="2228236"/>
            <a:ext cx="211015" cy="163271"/>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9"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spTree>
    <p:extLst>
      <p:ext uri="{BB962C8B-B14F-4D97-AF65-F5344CB8AC3E}">
        <p14:creationId xmlns:p14="http://schemas.microsoft.com/office/powerpoint/2010/main" val="294498508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Definiendo la comunicación entre objetos…</a:t>
            </a:r>
            <a:endParaRPr lang="es-UY" dirty="0"/>
          </a:p>
        </p:txBody>
      </p:sp>
      <p:sp>
        <p:nvSpPr>
          <p:cNvPr id="18" name="Rectangle 17"/>
          <p:cNvSpPr>
            <a:spLocks noChangeAspect="1"/>
          </p:cNvSpPr>
          <p:nvPr/>
        </p:nvSpPr>
        <p:spPr>
          <a:xfrm>
            <a:off x="198296" y="1626924"/>
            <a:ext cx="2462255" cy="2789901"/>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9" name="Rectangle 18"/>
          <p:cNvSpPr>
            <a:spLocks noChangeAspect="1"/>
          </p:cNvSpPr>
          <p:nvPr/>
        </p:nvSpPr>
        <p:spPr>
          <a:xfrm>
            <a:off x="3592109" y="1617499"/>
            <a:ext cx="2959523" cy="2789901"/>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20" name="TextBox 19"/>
          <p:cNvSpPr txBox="1">
            <a:spLocks noChangeAspect="1"/>
          </p:cNvSpPr>
          <p:nvPr/>
        </p:nvSpPr>
        <p:spPr>
          <a:xfrm>
            <a:off x="313935" y="1228593"/>
            <a:ext cx="862480" cy="307777"/>
          </a:xfrm>
          <a:prstGeom prst="rect">
            <a:avLst/>
          </a:prstGeom>
          <a:noFill/>
        </p:spPr>
        <p:txBody>
          <a:bodyPr wrap="none" rtlCol="0">
            <a:spAutoFit/>
          </a:bodyPr>
          <a:lstStyle/>
          <a:p>
            <a:r>
              <a:rPr lang="es-AR" sz="1400" dirty="0" err="1" smtClean="0">
                <a:solidFill>
                  <a:srgbClr val="FF0000"/>
                </a:solidFill>
                <a:latin typeface="Open Sans"/>
              </a:rPr>
              <a:t>Object</a:t>
            </a:r>
            <a:r>
              <a:rPr lang="es-AR" sz="1400" dirty="0" smtClean="0">
                <a:solidFill>
                  <a:srgbClr val="FF0000"/>
                </a:solidFill>
                <a:latin typeface="Open Sans"/>
              </a:rPr>
              <a:t> A</a:t>
            </a:r>
          </a:p>
        </p:txBody>
      </p:sp>
      <p:sp>
        <p:nvSpPr>
          <p:cNvPr id="21" name="TextBox 20"/>
          <p:cNvSpPr txBox="1">
            <a:spLocks noChangeAspect="1"/>
          </p:cNvSpPr>
          <p:nvPr/>
        </p:nvSpPr>
        <p:spPr>
          <a:xfrm>
            <a:off x="3581538" y="1228592"/>
            <a:ext cx="872355"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Object</a:t>
            </a:r>
            <a:r>
              <a:rPr lang="es-AR" sz="1400" dirty="0" smtClean="0">
                <a:solidFill>
                  <a:srgbClr val="FF0000"/>
                </a:solidFill>
                <a:latin typeface="Open Sans"/>
              </a:rPr>
              <a:t> B</a:t>
            </a:r>
          </a:p>
        </p:txBody>
      </p:sp>
      <p:sp>
        <p:nvSpPr>
          <p:cNvPr id="22" name="Oval 21"/>
          <p:cNvSpPr>
            <a:spLocks noChangeAspect="1"/>
          </p:cNvSpPr>
          <p:nvPr/>
        </p:nvSpPr>
        <p:spPr>
          <a:xfrm>
            <a:off x="341869" y="3446774"/>
            <a:ext cx="86372" cy="105561"/>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3" name="Rectangle 22"/>
          <p:cNvSpPr>
            <a:spLocks noChangeAspect="1"/>
          </p:cNvSpPr>
          <p:nvPr/>
        </p:nvSpPr>
        <p:spPr>
          <a:xfrm>
            <a:off x="4453893" y="1716979"/>
            <a:ext cx="416159" cy="39385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4" name="Rectangle 23"/>
          <p:cNvSpPr>
            <a:spLocks noChangeAspect="1"/>
          </p:cNvSpPr>
          <p:nvPr/>
        </p:nvSpPr>
        <p:spPr>
          <a:xfrm>
            <a:off x="1928327" y="3288008"/>
            <a:ext cx="413210" cy="393856"/>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5" name="Rectangle 24"/>
          <p:cNvSpPr>
            <a:spLocks noChangeAspect="1"/>
          </p:cNvSpPr>
          <p:nvPr/>
        </p:nvSpPr>
        <p:spPr>
          <a:xfrm>
            <a:off x="1315772" y="3288008"/>
            <a:ext cx="396301" cy="393856"/>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6" name="Rectangle 25"/>
          <p:cNvSpPr>
            <a:spLocks noChangeAspect="1"/>
          </p:cNvSpPr>
          <p:nvPr/>
        </p:nvSpPr>
        <p:spPr>
          <a:xfrm>
            <a:off x="698999" y="3288008"/>
            <a:ext cx="413210" cy="393856"/>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7" name="Rectangle 26"/>
          <p:cNvSpPr>
            <a:spLocks noChangeAspect="1"/>
          </p:cNvSpPr>
          <p:nvPr/>
        </p:nvSpPr>
        <p:spPr>
          <a:xfrm>
            <a:off x="554215" y="3204893"/>
            <a:ext cx="1926416" cy="576839"/>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8" name="Rectangle 27"/>
          <p:cNvSpPr>
            <a:spLocks noChangeAspect="1"/>
          </p:cNvSpPr>
          <p:nvPr/>
        </p:nvSpPr>
        <p:spPr>
          <a:xfrm>
            <a:off x="5100582" y="1716979"/>
            <a:ext cx="416159" cy="39385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9" name="Rectangle 28"/>
          <p:cNvSpPr>
            <a:spLocks noChangeAspect="1"/>
          </p:cNvSpPr>
          <p:nvPr/>
        </p:nvSpPr>
        <p:spPr>
          <a:xfrm>
            <a:off x="5747272" y="1716979"/>
            <a:ext cx="416159" cy="393856"/>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cxnSp>
        <p:nvCxnSpPr>
          <p:cNvPr id="30" name="Straight Connector 29"/>
          <p:cNvCxnSpPr>
            <a:cxnSpLocks noChangeAspect="1"/>
          </p:cNvCxnSpPr>
          <p:nvPr/>
        </p:nvCxnSpPr>
        <p:spPr>
          <a:xfrm>
            <a:off x="3592109" y="2328546"/>
            <a:ext cx="295952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1" name="Freeform 30"/>
          <p:cNvSpPr>
            <a:spLocks noChangeAspect="1"/>
          </p:cNvSpPr>
          <p:nvPr/>
        </p:nvSpPr>
        <p:spPr>
          <a:xfrm>
            <a:off x="2660551" y="3243706"/>
            <a:ext cx="853999" cy="257778"/>
          </a:xfrm>
          <a:custGeom>
            <a:avLst/>
            <a:gdLst>
              <a:gd name="connsiteX0" fmla="*/ 0 w 1143000"/>
              <a:gd name="connsiteY0" fmla="*/ 342900 h 345007"/>
              <a:gd name="connsiteX1" fmla="*/ 734785 w 1143000"/>
              <a:gd name="connsiteY1" fmla="*/ 293914 h 345007"/>
              <a:gd name="connsiteX2" fmla="*/ 1143000 w 1143000"/>
              <a:gd name="connsiteY2" fmla="*/ 0 h 345007"/>
            </a:gdLst>
            <a:ahLst/>
            <a:cxnLst>
              <a:cxn ang="0">
                <a:pos x="connsiteX0" y="connsiteY0"/>
              </a:cxn>
              <a:cxn ang="0">
                <a:pos x="connsiteX1" y="connsiteY1"/>
              </a:cxn>
              <a:cxn ang="0">
                <a:pos x="connsiteX2" y="connsiteY2"/>
              </a:cxn>
            </a:cxnLst>
            <a:rect l="l" t="t" r="r" b="b"/>
            <a:pathLst>
              <a:path w="1143000" h="345007">
                <a:moveTo>
                  <a:pt x="0" y="342900"/>
                </a:moveTo>
                <a:cubicBezTo>
                  <a:pt x="272142" y="346982"/>
                  <a:pt x="544285" y="351064"/>
                  <a:pt x="734785" y="293914"/>
                </a:cubicBezTo>
                <a:cubicBezTo>
                  <a:pt x="925285" y="236764"/>
                  <a:pt x="1034142" y="118382"/>
                  <a:pt x="1143000" y="0"/>
                </a:cubicBezTo>
              </a:path>
            </a:pathLst>
          </a:custGeom>
          <a:noFill/>
          <a:ln w="4445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2" name="TextBox 31"/>
          <p:cNvSpPr txBox="1">
            <a:spLocks noChangeAspect="1"/>
          </p:cNvSpPr>
          <p:nvPr/>
        </p:nvSpPr>
        <p:spPr>
          <a:xfrm>
            <a:off x="2823552" y="2898700"/>
            <a:ext cx="495934" cy="345006"/>
          </a:xfrm>
          <a:prstGeom prst="rect">
            <a:avLst/>
          </a:prstGeom>
          <a:noFill/>
        </p:spPr>
        <p:txBody>
          <a:bodyPr wrap="none" rtlCol="0">
            <a:spAutoFit/>
          </a:bodyPr>
          <a:lstStyle/>
          <a:p>
            <a:r>
              <a:rPr lang="es-AR" dirty="0" err="1" smtClean="0">
                <a:solidFill>
                  <a:srgbClr val="FF0000"/>
                </a:solidFill>
                <a:latin typeface="Open Sans"/>
              </a:rPr>
              <a:t>call</a:t>
            </a:r>
            <a:endParaRPr lang="es-AR" dirty="0" smtClean="0">
              <a:solidFill>
                <a:srgbClr val="FF0000"/>
              </a:solidFill>
              <a:latin typeface="Open Sans"/>
            </a:endParaRPr>
          </a:p>
        </p:txBody>
      </p:sp>
      <p:sp>
        <p:nvSpPr>
          <p:cNvPr id="33" name="TextBox 32"/>
          <p:cNvSpPr txBox="1">
            <a:spLocks noChangeAspect="1"/>
          </p:cNvSpPr>
          <p:nvPr/>
        </p:nvSpPr>
        <p:spPr>
          <a:xfrm>
            <a:off x="3658098" y="1749633"/>
            <a:ext cx="810212" cy="307777"/>
          </a:xfrm>
          <a:prstGeom prst="rect">
            <a:avLst/>
          </a:prstGeom>
          <a:noFill/>
        </p:spPr>
        <p:txBody>
          <a:bodyPr wrap="square" rtlCol="0">
            <a:spAutoFit/>
          </a:bodyPr>
          <a:lstStyle/>
          <a:p>
            <a:r>
              <a:rPr lang="es-AR" sz="1400" b="1" dirty="0" err="1">
                <a:solidFill>
                  <a:schemeClr val="bg1"/>
                </a:solidFill>
                <a:latin typeface="Arial" panose="020B0604020202020204" pitchFamily="34" charset="0"/>
                <a:cs typeface="Arial" panose="020B0604020202020204" pitchFamily="34" charset="0"/>
              </a:rPr>
              <a:t>P</a:t>
            </a:r>
            <a:r>
              <a:rPr lang="es-AR" sz="1400" b="1" dirty="0" err="1" smtClean="0">
                <a:solidFill>
                  <a:schemeClr val="bg1"/>
                </a:solidFill>
                <a:latin typeface="Arial" panose="020B0604020202020204" pitchFamily="34" charset="0"/>
                <a:cs typeface="Arial" panose="020B0604020202020204" pitchFamily="34" charset="0"/>
              </a:rPr>
              <a:t>arm</a:t>
            </a:r>
            <a:endParaRPr lang="es-AR" sz="1400" b="1" dirty="0" smtClean="0">
              <a:solidFill>
                <a:schemeClr val="bg1"/>
              </a:solidFill>
              <a:latin typeface="Arial" panose="020B0604020202020204" pitchFamily="34" charset="0"/>
              <a:cs typeface="Arial" panose="020B0604020202020204" pitchFamily="34" charset="0"/>
            </a:endParaRPr>
          </a:p>
        </p:txBody>
      </p:sp>
      <p:sp>
        <p:nvSpPr>
          <p:cNvPr id="35"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spTree>
    <p:extLst>
      <p:ext uri="{BB962C8B-B14F-4D97-AF65-F5344CB8AC3E}">
        <p14:creationId xmlns:p14="http://schemas.microsoft.com/office/powerpoint/2010/main" val="20062933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00"/>
                                        <p:tgtEl>
                                          <p:spTgt spid="2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1" grpId="0" animBg="1"/>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Regla </a:t>
            </a:r>
            <a:r>
              <a:rPr lang="es-UY" dirty="0" err="1" smtClean="0"/>
              <a:t>Parm</a:t>
            </a:r>
            <a:endParaRPr lang="es-UY" dirty="0"/>
          </a:p>
        </p:txBody>
      </p:sp>
      <p:sp>
        <p:nvSpPr>
          <p:cNvPr id="6" name="Rectangle 5"/>
          <p:cNvSpPr/>
          <p:nvPr/>
        </p:nvSpPr>
        <p:spPr>
          <a:xfrm>
            <a:off x="229411" y="1176184"/>
            <a:ext cx="6524085" cy="276999"/>
          </a:xfrm>
          <a:prstGeom prst="rect">
            <a:avLst/>
          </a:prstGeom>
        </p:spPr>
        <p:txBody>
          <a:bodyPr wrap="square">
            <a:spAutoFit/>
          </a:bodyPr>
          <a:lstStyle/>
          <a:p>
            <a:pPr algn="just">
              <a:spcAft>
                <a:spcPts val="0"/>
              </a:spcAft>
            </a:pPr>
            <a:r>
              <a:rPr lang="es-UY" sz="1200" b="1" dirty="0">
                <a:latin typeface="Arial" panose="020B0604020202020204" pitchFamily="34" charset="0"/>
                <a:cs typeface="Arial" panose="020B0604020202020204" pitchFamily="34" charset="0"/>
              </a:rPr>
              <a:t>Para que un objeto pueda recibir valores </a:t>
            </a:r>
            <a:r>
              <a:rPr lang="es-UY" sz="1200" b="1" dirty="0" smtClean="0">
                <a:latin typeface="Arial" panose="020B0604020202020204" pitchFamily="34" charset="0"/>
                <a:cs typeface="Arial" panose="020B0604020202020204" pitchFamily="34" charset="0"/>
              </a:rPr>
              <a:t>(parámetros</a:t>
            </a:r>
            <a:r>
              <a:rPr lang="es-UY" sz="1200" b="1" dirty="0">
                <a:latin typeface="Arial" panose="020B0604020202020204" pitchFamily="34" charset="0"/>
                <a:cs typeface="Arial" panose="020B0604020202020204" pitchFamily="34" charset="0"/>
              </a:rPr>
              <a:t>), debemos </a:t>
            </a:r>
            <a:r>
              <a:rPr lang="es-UY" sz="1200" b="1" dirty="0" smtClean="0">
                <a:latin typeface="Arial" panose="020B0604020202020204" pitchFamily="34" charset="0"/>
                <a:cs typeface="Arial" panose="020B0604020202020204" pitchFamily="34" charset="0"/>
              </a:rPr>
              <a:t>utilizar la  </a:t>
            </a:r>
            <a:r>
              <a:rPr lang="es-UY" sz="1200" b="1" dirty="0">
                <a:latin typeface="Arial" panose="020B0604020202020204" pitchFamily="34" charset="0"/>
                <a:cs typeface="Arial" panose="020B0604020202020204" pitchFamily="34" charset="0"/>
              </a:rPr>
              <a:t>regla </a:t>
            </a:r>
            <a:r>
              <a:rPr lang="es-UY" sz="1200" b="1" dirty="0" err="1">
                <a:latin typeface="Arial" panose="020B0604020202020204" pitchFamily="34" charset="0"/>
                <a:cs typeface="Arial" panose="020B0604020202020204" pitchFamily="34" charset="0"/>
              </a:rPr>
              <a:t>Parm</a:t>
            </a:r>
            <a:r>
              <a:rPr lang="es-UY" sz="1200" b="1" dirty="0">
                <a:latin typeface="Arial" panose="020B0604020202020204" pitchFamily="34" charset="0"/>
                <a:cs typeface="Arial" panose="020B0604020202020204" pitchFamily="34" charset="0"/>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11" y="1625504"/>
            <a:ext cx="3538256" cy="81586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884" y="1625504"/>
            <a:ext cx="2677583" cy="1165244"/>
          </a:xfrm>
          <a:prstGeom prst="rect">
            <a:avLst/>
          </a:prstGeom>
          <a:ln>
            <a:noFill/>
          </a:ln>
          <a:effectLst>
            <a:outerShdw blurRad="292100" dist="139700" dir="2700000" algn="tl" rotWithShape="0">
              <a:srgbClr val="333333">
                <a:alpha val="65000"/>
              </a:srgbClr>
            </a:outerShdw>
          </a:effectLst>
        </p:spPr>
      </p:pic>
      <p:sp>
        <p:nvSpPr>
          <p:cNvPr id="10" name="Rounded Rectangle 9"/>
          <p:cNvSpPr/>
          <p:nvPr/>
        </p:nvSpPr>
        <p:spPr>
          <a:xfrm>
            <a:off x="229411" y="1625504"/>
            <a:ext cx="1099856" cy="220229"/>
          </a:xfrm>
          <a:prstGeom prst="roundRect">
            <a:avLst/>
          </a:prstGeom>
          <a:no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1" name="Rounded Rectangle 10"/>
          <p:cNvSpPr/>
          <p:nvPr/>
        </p:nvSpPr>
        <p:spPr>
          <a:xfrm>
            <a:off x="3934884" y="1625504"/>
            <a:ext cx="1094316" cy="220229"/>
          </a:xfrm>
          <a:prstGeom prst="roundRect">
            <a:avLst/>
          </a:prstGeom>
          <a:no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2" name="Freeform 11"/>
          <p:cNvSpPr/>
          <p:nvPr/>
        </p:nvSpPr>
        <p:spPr>
          <a:xfrm>
            <a:off x="2032000" y="2311400"/>
            <a:ext cx="2125133" cy="384678"/>
          </a:xfrm>
          <a:custGeom>
            <a:avLst/>
            <a:gdLst>
              <a:gd name="connsiteX0" fmla="*/ 0 w 2125133"/>
              <a:gd name="connsiteY0" fmla="*/ 0 h 384678"/>
              <a:gd name="connsiteX1" fmla="*/ 541867 w 2125133"/>
              <a:gd name="connsiteY1" fmla="*/ 338667 h 384678"/>
              <a:gd name="connsiteX2" fmla="*/ 2125133 w 2125133"/>
              <a:gd name="connsiteY2" fmla="*/ 372533 h 384678"/>
            </a:gdLst>
            <a:ahLst/>
            <a:cxnLst>
              <a:cxn ang="0">
                <a:pos x="connsiteX0" y="connsiteY0"/>
              </a:cxn>
              <a:cxn ang="0">
                <a:pos x="connsiteX1" y="connsiteY1"/>
              </a:cxn>
              <a:cxn ang="0">
                <a:pos x="connsiteX2" y="connsiteY2"/>
              </a:cxn>
            </a:cxnLst>
            <a:rect l="l" t="t" r="r" b="b"/>
            <a:pathLst>
              <a:path w="2125133" h="384678">
                <a:moveTo>
                  <a:pt x="0" y="0"/>
                </a:moveTo>
                <a:cubicBezTo>
                  <a:pt x="93839" y="138289"/>
                  <a:pt x="187678" y="276578"/>
                  <a:pt x="541867" y="338667"/>
                </a:cubicBezTo>
                <a:cubicBezTo>
                  <a:pt x="896056" y="400756"/>
                  <a:pt x="1510594" y="386644"/>
                  <a:pt x="2125133" y="372533"/>
                </a:cubicBezTo>
              </a:path>
            </a:pathLst>
          </a:custGeom>
          <a:noFill/>
          <a:ln w="19050">
            <a:solidFill>
              <a:schemeClr val="accent6">
                <a:lumMod val="75000"/>
              </a:schemeClr>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4" name="Line Callout 2 13"/>
          <p:cNvSpPr/>
          <p:nvPr/>
        </p:nvSpPr>
        <p:spPr>
          <a:xfrm>
            <a:off x="1125940" y="2945494"/>
            <a:ext cx="1878518" cy="349384"/>
          </a:xfrm>
          <a:prstGeom prst="borderCallout2">
            <a:avLst>
              <a:gd name="adj1" fmla="val 18750"/>
              <a:gd name="adj2" fmla="val -8333"/>
              <a:gd name="adj3" fmla="val 18750"/>
              <a:gd name="adj4" fmla="val -16667"/>
              <a:gd name="adj5" fmla="val -179128"/>
              <a:gd name="adj6" fmla="val 9806"/>
            </a:avLst>
          </a:prstGeom>
          <a:no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UY" sz="1000" dirty="0" smtClean="0">
                <a:solidFill>
                  <a:schemeClr val="tx1"/>
                </a:solidFill>
                <a:latin typeface="Arial" panose="020B0604020202020204" pitchFamily="34" charset="0"/>
                <a:cs typeface="Arial" panose="020B0604020202020204" pitchFamily="34" charset="0"/>
              </a:rPr>
              <a:t>Indica que se va a </a:t>
            </a:r>
            <a:r>
              <a:rPr lang="es-UY" sz="1000" b="1" dirty="0" smtClean="0">
                <a:solidFill>
                  <a:schemeClr val="tx1"/>
                </a:solidFill>
                <a:latin typeface="Arial" panose="020B0604020202020204" pitchFamily="34" charset="0"/>
                <a:cs typeface="Arial" panose="020B0604020202020204" pitchFamily="34" charset="0"/>
              </a:rPr>
              <a:t>recibir </a:t>
            </a:r>
            <a:r>
              <a:rPr lang="es-UY" sz="1000" dirty="0" smtClean="0">
                <a:solidFill>
                  <a:schemeClr val="tx1"/>
                </a:solidFill>
                <a:latin typeface="Arial" panose="020B0604020202020204" pitchFamily="34" charset="0"/>
                <a:cs typeface="Arial" panose="020B0604020202020204" pitchFamily="34" charset="0"/>
              </a:rPr>
              <a:t>un valor en esa variable.</a:t>
            </a:r>
            <a:endParaRPr lang="es-UY" sz="1000" dirty="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5"/>
          <a:stretch>
            <a:fillRect/>
          </a:stretch>
        </p:blipFill>
        <p:spPr>
          <a:xfrm>
            <a:off x="311264" y="3556522"/>
            <a:ext cx="6281251" cy="1485378"/>
          </a:xfrm>
          <a:prstGeom prst="rect">
            <a:avLst/>
          </a:prstGeom>
        </p:spPr>
      </p:pic>
      <p:cxnSp>
        <p:nvCxnSpPr>
          <p:cNvPr id="22" name="Straight Connector 21"/>
          <p:cNvCxnSpPr/>
          <p:nvPr/>
        </p:nvCxnSpPr>
        <p:spPr>
          <a:xfrm>
            <a:off x="2032000" y="4572000"/>
            <a:ext cx="5969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635500" y="4203700"/>
            <a:ext cx="5842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3"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spTree>
    <p:extLst>
      <p:ext uri="{BB962C8B-B14F-4D97-AF65-F5344CB8AC3E}">
        <p14:creationId xmlns:p14="http://schemas.microsoft.com/office/powerpoint/2010/main" val="105883989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40773" y="4017561"/>
            <a:ext cx="2697989" cy="982910"/>
          </a:xfrm>
          <a:prstGeom prst="rect">
            <a:avLst/>
          </a:prstGeom>
        </p:spPr>
      </p:pic>
      <p:pic>
        <p:nvPicPr>
          <p:cNvPr id="3" name="Picture 2"/>
          <p:cNvPicPr>
            <a:picLocks noChangeAspect="1"/>
          </p:cNvPicPr>
          <p:nvPr/>
        </p:nvPicPr>
        <p:blipFill>
          <a:blip r:embed="rId4"/>
          <a:stretch>
            <a:fillRect/>
          </a:stretch>
        </p:blipFill>
        <p:spPr>
          <a:xfrm>
            <a:off x="3985200" y="3999883"/>
            <a:ext cx="2779667" cy="1043667"/>
          </a:xfrm>
          <a:prstGeom prst="rect">
            <a:avLst/>
          </a:prstGeom>
        </p:spPr>
      </p:pic>
      <p:sp>
        <p:nvSpPr>
          <p:cNvPr id="2" name="Title 1"/>
          <p:cNvSpPr>
            <a:spLocks noGrp="1"/>
          </p:cNvSpPr>
          <p:nvPr>
            <p:ph type="title"/>
          </p:nvPr>
        </p:nvSpPr>
        <p:spPr/>
        <p:txBody>
          <a:bodyPr/>
          <a:lstStyle/>
          <a:p>
            <a:r>
              <a:rPr lang="es-UY" dirty="0" smtClean="0"/>
              <a:t>Regla </a:t>
            </a:r>
            <a:r>
              <a:rPr lang="es-UY" dirty="0" err="1" smtClean="0"/>
              <a:t>Parm</a:t>
            </a:r>
            <a:endParaRPr lang="es-UY" dirty="0"/>
          </a:p>
        </p:txBody>
      </p:sp>
      <p:sp>
        <p:nvSpPr>
          <p:cNvPr id="6" name="Rectangle 5"/>
          <p:cNvSpPr/>
          <p:nvPr/>
        </p:nvSpPr>
        <p:spPr>
          <a:xfrm>
            <a:off x="229411" y="1176184"/>
            <a:ext cx="6524085" cy="276999"/>
          </a:xfrm>
          <a:prstGeom prst="rect">
            <a:avLst/>
          </a:prstGeom>
        </p:spPr>
        <p:txBody>
          <a:bodyPr wrap="square">
            <a:spAutoFit/>
          </a:bodyPr>
          <a:lstStyle/>
          <a:p>
            <a:pPr algn="just">
              <a:spcAft>
                <a:spcPts val="0"/>
              </a:spcAft>
            </a:pPr>
            <a:r>
              <a:rPr lang="es-UY" sz="1200" b="1" dirty="0">
                <a:latin typeface="Arial" panose="020B0604020202020204" pitchFamily="34" charset="0"/>
                <a:cs typeface="Arial" panose="020B0604020202020204" pitchFamily="34" charset="0"/>
              </a:rPr>
              <a:t>Para que un objeto pueda recibir valores </a:t>
            </a:r>
            <a:r>
              <a:rPr lang="es-UY" sz="1200" b="1" dirty="0" smtClean="0">
                <a:latin typeface="Arial" panose="020B0604020202020204" pitchFamily="34" charset="0"/>
                <a:cs typeface="Arial" panose="020B0604020202020204" pitchFamily="34" charset="0"/>
              </a:rPr>
              <a:t>(parámetros</a:t>
            </a:r>
            <a:r>
              <a:rPr lang="es-UY" sz="1200" b="1" dirty="0">
                <a:latin typeface="Arial" panose="020B0604020202020204" pitchFamily="34" charset="0"/>
                <a:cs typeface="Arial" panose="020B0604020202020204" pitchFamily="34" charset="0"/>
              </a:rPr>
              <a:t>), debemos </a:t>
            </a:r>
            <a:r>
              <a:rPr lang="es-UY" sz="1200" b="1" dirty="0" smtClean="0">
                <a:latin typeface="Arial" panose="020B0604020202020204" pitchFamily="34" charset="0"/>
                <a:cs typeface="Arial" panose="020B0604020202020204" pitchFamily="34" charset="0"/>
              </a:rPr>
              <a:t>utilizar la  </a:t>
            </a:r>
            <a:r>
              <a:rPr lang="es-UY" sz="1200" b="1" dirty="0">
                <a:latin typeface="Arial" panose="020B0604020202020204" pitchFamily="34" charset="0"/>
                <a:cs typeface="Arial" panose="020B0604020202020204" pitchFamily="34" charset="0"/>
              </a:rPr>
              <a:t>regla </a:t>
            </a:r>
            <a:r>
              <a:rPr lang="es-UY" sz="1200" b="1" dirty="0" err="1">
                <a:latin typeface="Arial" panose="020B0604020202020204" pitchFamily="34" charset="0"/>
                <a:cs typeface="Arial" panose="020B0604020202020204" pitchFamily="34" charset="0"/>
              </a:rPr>
              <a:t>Parm</a:t>
            </a:r>
            <a:r>
              <a:rPr lang="es-UY" sz="1200" b="1" dirty="0">
                <a:latin typeface="Arial" panose="020B0604020202020204" pitchFamily="34" charset="0"/>
                <a:cs typeface="Arial" panose="020B0604020202020204" pitchFamily="34" charset="0"/>
              </a:rPr>
              <a:t>.</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411" y="1625504"/>
            <a:ext cx="3538256" cy="81586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4884" y="1625504"/>
            <a:ext cx="2677583" cy="1165244"/>
          </a:xfrm>
          <a:prstGeom prst="rect">
            <a:avLst/>
          </a:prstGeom>
          <a:ln>
            <a:noFill/>
          </a:ln>
          <a:effectLst>
            <a:outerShdw blurRad="292100" dist="139700" dir="2700000" algn="tl" rotWithShape="0">
              <a:srgbClr val="333333">
                <a:alpha val="65000"/>
              </a:srgbClr>
            </a:outerShdw>
          </a:effectLst>
        </p:spPr>
      </p:pic>
      <p:sp>
        <p:nvSpPr>
          <p:cNvPr id="10" name="Rounded Rectangle 9"/>
          <p:cNvSpPr/>
          <p:nvPr/>
        </p:nvSpPr>
        <p:spPr>
          <a:xfrm>
            <a:off x="229411" y="1625504"/>
            <a:ext cx="1099856" cy="220229"/>
          </a:xfrm>
          <a:prstGeom prst="roundRect">
            <a:avLst/>
          </a:prstGeom>
          <a:no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1" name="Rounded Rectangle 10"/>
          <p:cNvSpPr/>
          <p:nvPr/>
        </p:nvSpPr>
        <p:spPr>
          <a:xfrm>
            <a:off x="3934884" y="1625504"/>
            <a:ext cx="1094316" cy="220229"/>
          </a:xfrm>
          <a:prstGeom prst="roundRect">
            <a:avLst/>
          </a:prstGeom>
          <a:no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2" name="Freeform 11"/>
          <p:cNvSpPr/>
          <p:nvPr/>
        </p:nvSpPr>
        <p:spPr>
          <a:xfrm>
            <a:off x="2032000" y="2311400"/>
            <a:ext cx="2125133" cy="384678"/>
          </a:xfrm>
          <a:custGeom>
            <a:avLst/>
            <a:gdLst>
              <a:gd name="connsiteX0" fmla="*/ 0 w 2125133"/>
              <a:gd name="connsiteY0" fmla="*/ 0 h 384678"/>
              <a:gd name="connsiteX1" fmla="*/ 541867 w 2125133"/>
              <a:gd name="connsiteY1" fmla="*/ 338667 h 384678"/>
              <a:gd name="connsiteX2" fmla="*/ 2125133 w 2125133"/>
              <a:gd name="connsiteY2" fmla="*/ 372533 h 384678"/>
            </a:gdLst>
            <a:ahLst/>
            <a:cxnLst>
              <a:cxn ang="0">
                <a:pos x="connsiteX0" y="connsiteY0"/>
              </a:cxn>
              <a:cxn ang="0">
                <a:pos x="connsiteX1" y="connsiteY1"/>
              </a:cxn>
              <a:cxn ang="0">
                <a:pos x="connsiteX2" y="connsiteY2"/>
              </a:cxn>
            </a:cxnLst>
            <a:rect l="l" t="t" r="r" b="b"/>
            <a:pathLst>
              <a:path w="2125133" h="384678">
                <a:moveTo>
                  <a:pt x="0" y="0"/>
                </a:moveTo>
                <a:cubicBezTo>
                  <a:pt x="93839" y="138289"/>
                  <a:pt x="187678" y="276578"/>
                  <a:pt x="541867" y="338667"/>
                </a:cubicBezTo>
                <a:cubicBezTo>
                  <a:pt x="896056" y="400756"/>
                  <a:pt x="1510594" y="386644"/>
                  <a:pt x="2125133" y="372533"/>
                </a:cubicBezTo>
              </a:path>
            </a:pathLst>
          </a:custGeom>
          <a:noFill/>
          <a:ln w="19050">
            <a:solidFill>
              <a:schemeClr val="accent6">
                <a:lumMod val="75000"/>
              </a:schemeClr>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4" name="Line Callout 2 13"/>
          <p:cNvSpPr/>
          <p:nvPr/>
        </p:nvSpPr>
        <p:spPr>
          <a:xfrm>
            <a:off x="1125940" y="2945494"/>
            <a:ext cx="1878518" cy="349384"/>
          </a:xfrm>
          <a:prstGeom prst="borderCallout2">
            <a:avLst>
              <a:gd name="adj1" fmla="val 18750"/>
              <a:gd name="adj2" fmla="val -8333"/>
              <a:gd name="adj3" fmla="val 18750"/>
              <a:gd name="adj4" fmla="val -16667"/>
              <a:gd name="adj5" fmla="val -179128"/>
              <a:gd name="adj6" fmla="val 9806"/>
            </a:avLst>
          </a:prstGeom>
          <a:noFill/>
          <a:ln w="1905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UY" sz="1000" dirty="0" smtClean="0">
                <a:solidFill>
                  <a:schemeClr val="tx1"/>
                </a:solidFill>
                <a:latin typeface="Arial" panose="020B0604020202020204" pitchFamily="34" charset="0"/>
                <a:cs typeface="Arial" panose="020B0604020202020204" pitchFamily="34" charset="0"/>
              </a:rPr>
              <a:t>Indica que se está recibiendo un valor en esa variable.</a:t>
            </a:r>
            <a:endParaRPr lang="es-UY" sz="1000"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333914" y="3544740"/>
            <a:ext cx="4028535" cy="276999"/>
          </a:xfrm>
          <a:prstGeom prst="rect">
            <a:avLst/>
          </a:prstGeom>
        </p:spPr>
        <p:txBody>
          <a:bodyPr wrap="square">
            <a:spAutoFit/>
          </a:bodyPr>
          <a:lstStyle/>
          <a:p>
            <a:pPr algn="just">
              <a:spcAft>
                <a:spcPts val="0"/>
              </a:spcAft>
            </a:pPr>
            <a:r>
              <a:rPr lang="es-UY" sz="1200" b="1" dirty="0" smtClean="0">
                <a:latin typeface="Arial" panose="020B0604020202020204" pitchFamily="34" charset="0"/>
                <a:cs typeface="Arial" panose="020B0604020202020204" pitchFamily="34" charset="0"/>
              </a:rPr>
              <a:t>Modificamos el </a:t>
            </a:r>
            <a:r>
              <a:rPr lang="es-UY" sz="1200" b="1" dirty="0" err="1" smtClean="0">
                <a:latin typeface="Arial" panose="020B0604020202020204" pitchFamily="34" charset="0"/>
                <a:cs typeface="Arial" panose="020B0604020202020204" pitchFamily="34" charset="0"/>
              </a:rPr>
              <a:t>Source</a:t>
            </a:r>
            <a:r>
              <a:rPr lang="es-UY" sz="1200" b="1" dirty="0" smtClean="0">
                <a:latin typeface="Arial" panose="020B0604020202020204" pitchFamily="34" charset="0"/>
                <a:cs typeface="Arial" panose="020B0604020202020204" pitchFamily="34" charset="0"/>
              </a:rPr>
              <a:t>:</a:t>
            </a:r>
            <a:endParaRPr lang="es-UY" sz="1200" b="1" dirty="0">
              <a:latin typeface="Arial" panose="020B0604020202020204" pitchFamily="34" charset="0"/>
              <a:cs typeface="Arial" panose="020B0604020202020204" pitchFamily="34" charset="0"/>
            </a:endParaRPr>
          </a:p>
        </p:txBody>
      </p:sp>
      <p:sp>
        <p:nvSpPr>
          <p:cNvPr id="18" name="Rounded Rectangle 17"/>
          <p:cNvSpPr/>
          <p:nvPr/>
        </p:nvSpPr>
        <p:spPr>
          <a:xfrm>
            <a:off x="603250" y="4505325"/>
            <a:ext cx="1552575" cy="200025"/>
          </a:xfrm>
          <a:prstGeom prst="roundRect">
            <a:avLst/>
          </a:prstGeom>
          <a:noFill/>
          <a:ln w="22225">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9" name="Rounded Rectangle 18"/>
          <p:cNvSpPr/>
          <p:nvPr/>
        </p:nvSpPr>
        <p:spPr>
          <a:xfrm>
            <a:off x="4252912" y="4505325"/>
            <a:ext cx="2176463" cy="200025"/>
          </a:xfrm>
          <a:prstGeom prst="roundRect">
            <a:avLst/>
          </a:prstGeom>
          <a:noFill/>
          <a:ln w="22225">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21" name="Straight Arrow Connector 20"/>
          <p:cNvCxnSpPr>
            <a:stCxn id="18" idx="3"/>
          </p:cNvCxnSpPr>
          <p:nvPr/>
        </p:nvCxnSpPr>
        <p:spPr>
          <a:xfrm flipV="1">
            <a:off x="2155825" y="4605337"/>
            <a:ext cx="2001308" cy="1"/>
          </a:xfrm>
          <a:prstGeom prst="straightConnector1">
            <a:avLst/>
          </a:prstGeom>
          <a:ln w="19050">
            <a:solidFill>
              <a:schemeClr val="accent6">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489356" y="4617885"/>
            <a:ext cx="1160352" cy="246221"/>
          </a:xfrm>
          <a:prstGeom prst="rect">
            <a:avLst/>
          </a:prstGeom>
          <a:noFill/>
        </p:spPr>
        <p:txBody>
          <a:bodyPr wrap="square" rtlCol="0">
            <a:spAutoFit/>
          </a:bodyPr>
          <a:lstStyle/>
          <a:p>
            <a:r>
              <a:rPr lang="es-UY" sz="1000" b="1" dirty="0" smtClean="0">
                <a:latin typeface="Arial" panose="020B0604020202020204" pitchFamily="34" charset="0"/>
                <a:cs typeface="Arial" panose="020B0604020202020204" pitchFamily="34" charset="0"/>
              </a:rPr>
              <a:t>Cambiamos a…</a:t>
            </a:r>
          </a:p>
        </p:txBody>
      </p:sp>
      <p:sp>
        <p:nvSpPr>
          <p:cNvPr id="25"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spTree>
    <p:extLst>
      <p:ext uri="{BB962C8B-B14F-4D97-AF65-F5344CB8AC3E}">
        <p14:creationId xmlns:p14="http://schemas.microsoft.com/office/powerpoint/2010/main" val="45926704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19753" y="1529035"/>
            <a:ext cx="2152747" cy="2986665"/>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5" name="Rectangle 34"/>
          <p:cNvSpPr/>
          <p:nvPr/>
        </p:nvSpPr>
        <p:spPr>
          <a:xfrm>
            <a:off x="2859673" y="1529035"/>
            <a:ext cx="3916415" cy="2986665"/>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6" name="TextBox 35"/>
          <p:cNvSpPr txBox="1"/>
          <p:nvPr/>
        </p:nvSpPr>
        <p:spPr>
          <a:xfrm>
            <a:off x="250577" y="1086683"/>
            <a:ext cx="862480"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Object</a:t>
            </a:r>
            <a:r>
              <a:rPr lang="es-AR" sz="1400" dirty="0" smtClean="0">
                <a:solidFill>
                  <a:srgbClr val="FF0000"/>
                </a:solidFill>
                <a:latin typeface="Arial" panose="020B0604020202020204" pitchFamily="34" charset="0"/>
                <a:cs typeface="Arial" panose="020B0604020202020204" pitchFamily="34" charset="0"/>
              </a:rPr>
              <a:t> A</a:t>
            </a:r>
          </a:p>
        </p:txBody>
      </p:sp>
      <p:sp>
        <p:nvSpPr>
          <p:cNvPr id="37" name="TextBox 36"/>
          <p:cNvSpPr txBox="1"/>
          <p:nvPr/>
        </p:nvSpPr>
        <p:spPr>
          <a:xfrm>
            <a:off x="4052011" y="1086683"/>
            <a:ext cx="2087174"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Object</a:t>
            </a:r>
            <a:r>
              <a:rPr lang="es-AR" sz="1400" dirty="0" smtClean="0">
                <a:solidFill>
                  <a:srgbClr val="FF0000"/>
                </a:solidFill>
                <a:latin typeface="Arial" panose="020B0604020202020204" pitchFamily="34" charset="0"/>
                <a:cs typeface="Arial" panose="020B0604020202020204" pitchFamily="34" charset="0"/>
              </a:rPr>
              <a:t> B: </a:t>
            </a:r>
            <a:r>
              <a:rPr lang="es-AR" sz="1400" dirty="0" err="1" smtClean="0">
                <a:solidFill>
                  <a:srgbClr val="FF0000"/>
                </a:solidFill>
                <a:latin typeface="Arial" panose="020B0604020202020204" pitchFamily="34" charset="0"/>
                <a:cs typeface="Arial" panose="020B0604020202020204" pitchFamily="34" charset="0"/>
              </a:rPr>
              <a:t>AttractionsList</a:t>
            </a:r>
            <a:endParaRPr lang="es-AR" sz="1400" dirty="0" smtClean="0">
              <a:solidFill>
                <a:srgbClr val="FF0000"/>
              </a:solidFill>
              <a:latin typeface="Arial" panose="020B0604020202020204" pitchFamily="34" charset="0"/>
              <a:cs typeface="Arial" panose="020B0604020202020204" pitchFamily="34" charset="0"/>
            </a:endParaRPr>
          </a:p>
        </p:txBody>
      </p:sp>
      <p:sp>
        <p:nvSpPr>
          <p:cNvPr id="38" name="Rectangle 37"/>
          <p:cNvSpPr/>
          <p:nvPr/>
        </p:nvSpPr>
        <p:spPr>
          <a:xfrm>
            <a:off x="3746560" y="1719445"/>
            <a:ext cx="813835" cy="275288"/>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39" name="Picture 38"/>
          <p:cNvPicPr>
            <a:picLocks noChangeAspect="1"/>
          </p:cNvPicPr>
          <p:nvPr/>
        </p:nvPicPr>
        <p:blipFill>
          <a:blip r:embed="rId3"/>
          <a:stretch>
            <a:fillRect/>
          </a:stretch>
        </p:blipFill>
        <p:spPr>
          <a:xfrm>
            <a:off x="2956274" y="2374666"/>
            <a:ext cx="3723212" cy="1982924"/>
          </a:xfrm>
          <a:prstGeom prst="rect">
            <a:avLst/>
          </a:prstGeom>
        </p:spPr>
      </p:pic>
      <p:cxnSp>
        <p:nvCxnSpPr>
          <p:cNvPr id="40" name="Straight Connector 39"/>
          <p:cNvCxnSpPr/>
          <p:nvPr/>
        </p:nvCxnSpPr>
        <p:spPr>
          <a:xfrm>
            <a:off x="4884057" y="3725034"/>
            <a:ext cx="56170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41" name="Picture 40"/>
          <p:cNvPicPr>
            <a:picLocks noChangeAspect="1"/>
          </p:cNvPicPr>
          <p:nvPr/>
        </p:nvPicPr>
        <p:blipFill>
          <a:blip r:embed="rId4"/>
          <a:stretch>
            <a:fillRect/>
          </a:stretch>
        </p:blipFill>
        <p:spPr>
          <a:xfrm>
            <a:off x="3781949" y="1786165"/>
            <a:ext cx="723900" cy="142875"/>
          </a:xfrm>
          <a:prstGeom prst="rect">
            <a:avLst/>
          </a:prstGeom>
        </p:spPr>
      </p:pic>
      <p:cxnSp>
        <p:nvCxnSpPr>
          <p:cNvPr id="42" name="Straight Connector 41"/>
          <p:cNvCxnSpPr/>
          <p:nvPr/>
        </p:nvCxnSpPr>
        <p:spPr>
          <a:xfrm>
            <a:off x="2859673" y="2236957"/>
            <a:ext cx="3916416" cy="313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935874" y="1699423"/>
            <a:ext cx="766557" cy="338554"/>
          </a:xfrm>
          <a:prstGeom prst="rect">
            <a:avLst/>
          </a:prstGeom>
          <a:noFill/>
        </p:spPr>
        <p:txBody>
          <a:bodyPr wrap="none" rtlCol="0">
            <a:spAutoFit/>
          </a:bodyPr>
          <a:lstStyle/>
          <a:p>
            <a:r>
              <a:rPr lang="es-AR" sz="1600" b="1" dirty="0" err="1" smtClean="0">
                <a:solidFill>
                  <a:schemeClr val="bg1"/>
                </a:solidFill>
                <a:latin typeface="Open Sans"/>
              </a:rPr>
              <a:t>Parm</a:t>
            </a:r>
            <a:r>
              <a:rPr lang="es-AR" sz="1600" b="1" dirty="0">
                <a:solidFill>
                  <a:schemeClr val="bg1"/>
                </a:solidFill>
                <a:latin typeface="Open Sans"/>
              </a:rPr>
              <a:t>(</a:t>
            </a:r>
            <a:endParaRPr lang="es-AR" sz="1600" b="1" dirty="0" smtClean="0">
              <a:solidFill>
                <a:schemeClr val="bg1"/>
              </a:solidFill>
              <a:latin typeface="Open Sans"/>
            </a:endParaRPr>
          </a:p>
        </p:txBody>
      </p:sp>
      <p:sp>
        <p:nvSpPr>
          <p:cNvPr id="44" name="TextBox 43"/>
          <p:cNvSpPr txBox="1"/>
          <p:nvPr/>
        </p:nvSpPr>
        <p:spPr>
          <a:xfrm>
            <a:off x="4645658" y="1668645"/>
            <a:ext cx="261610" cy="369332"/>
          </a:xfrm>
          <a:prstGeom prst="rect">
            <a:avLst/>
          </a:prstGeom>
          <a:noFill/>
        </p:spPr>
        <p:txBody>
          <a:bodyPr wrap="none" rtlCol="0">
            <a:spAutoFit/>
          </a:bodyPr>
          <a:lstStyle/>
          <a:p>
            <a:r>
              <a:rPr lang="es-AR" b="1" dirty="0" smtClean="0">
                <a:solidFill>
                  <a:schemeClr val="bg1"/>
                </a:solidFill>
                <a:latin typeface="Open Sans"/>
              </a:rPr>
              <a:t>)</a:t>
            </a:r>
          </a:p>
        </p:txBody>
      </p:sp>
      <p:sp>
        <p:nvSpPr>
          <p:cNvPr id="45" name="Oval 44"/>
          <p:cNvSpPr/>
          <p:nvPr/>
        </p:nvSpPr>
        <p:spPr>
          <a:xfrm>
            <a:off x="320478" y="3348869"/>
            <a:ext cx="92469" cy="113016"/>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46" name="Rectangle 45"/>
          <p:cNvSpPr/>
          <p:nvPr/>
        </p:nvSpPr>
        <p:spPr>
          <a:xfrm>
            <a:off x="913119" y="3190118"/>
            <a:ext cx="856537" cy="414448"/>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47" name="Rectangle 46"/>
          <p:cNvSpPr/>
          <p:nvPr/>
        </p:nvSpPr>
        <p:spPr>
          <a:xfrm>
            <a:off x="546925" y="3106989"/>
            <a:ext cx="1609977" cy="617517"/>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48" name="Picture 47"/>
          <p:cNvPicPr>
            <a:picLocks noChangeAspect="1"/>
          </p:cNvPicPr>
          <p:nvPr/>
        </p:nvPicPr>
        <p:blipFill>
          <a:blip r:embed="rId4"/>
          <a:stretch>
            <a:fillRect/>
          </a:stretch>
        </p:blipFill>
        <p:spPr>
          <a:xfrm>
            <a:off x="984325" y="3348869"/>
            <a:ext cx="723900" cy="142875"/>
          </a:xfrm>
          <a:prstGeom prst="rect">
            <a:avLst/>
          </a:prstGeom>
        </p:spPr>
      </p:pic>
      <p:sp>
        <p:nvSpPr>
          <p:cNvPr id="49" name="Freeform 48"/>
          <p:cNvSpPr/>
          <p:nvPr/>
        </p:nvSpPr>
        <p:spPr>
          <a:xfrm>
            <a:off x="1908799" y="3190118"/>
            <a:ext cx="854272" cy="307078"/>
          </a:xfrm>
          <a:custGeom>
            <a:avLst/>
            <a:gdLst>
              <a:gd name="connsiteX0" fmla="*/ 0 w 1143000"/>
              <a:gd name="connsiteY0" fmla="*/ 342900 h 345007"/>
              <a:gd name="connsiteX1" fmla="*/ 734785 w 1143000"/>
              <a:gd name="connsiteY1" fmla="*/ 293914 h 345007"/>
              <a:gd name="connsiteX2" fmla="*/ 1143000 w 1143000"/>
              <a:gd name="connsiteY2" fmla="*/ 0 h 345007"/>
            </a:gdLst>
            <a:ahLst/>
            <a:cxnLst>
              <a:cxn ang="0">
                <a:pos x="connsiteX0" y="connsiteY0"/>
              </a:cxn>
              <a:cxn ang="0">
                <a:pos x="connsiteX1" y="connsiteY1"/>
              </a:cxn>
              <a:cxn ang="0">
                <a:pos x="connsiteX2" y="connsiteY2"/>
              </a:cxn>
            </a:cxnLst>
            <a:rect l="l" t="t" r="r" b="b"/>
            <a:pathLst>
              <a:path w="1143000" h="345007">
                <a:moveTo>
                  <a:pt x="0" y="342900"/>
                </a:moveTo>
                <a:cubicBezTo>
                  <a:pt x="272142" y="346982"/>
                  <a:pt x="544285" y="351064"/>
                  <a:pt x="734785" y="293914"/>
                </a:cubicBezTo>
                <a:cubicBezTo>
                  <a:pt x="925285" y="236764"/>
                  <a:pt x="1034142" y="118382"/>
                  <a:pt x="1143000" y="0"/>
                </a:cubicBezTo>
              </a:path>
            </a:pathLst>
          </a:custGeom>
          <a:noFill/>
          <a:ln w="4445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0" name="TextBox 49"/>
          <p:cNvSpPr txBox="1"/>
          <p:nvPr/>
        </p:nvSpPr>
        <p:spPr>
          <a:xfrm>
            <a:off x="2328757" y="2820786"/>
            <a:ext cx="530915" cy="369332"/>
          </a:xfrm>
          <a:prstGeom prst="rect">
            <a:avLst/>
          </a:prstGeom>
          <a:noFill/>
        </p:spPr>
        <p:txBody>
          <a:bodyPr wrap="none" rtlCol="0">
            <a:spAutoFit/>
          </a:bodyPr>
          <a:lstStyle/>
          <a:p>
            <a:r>
              <a:rPr lang="es-AR" dirty="0" err="1" smtClean="0">
                <a:solidFill>
                  <a:srgbClr val="FF0000"/>
                </a:solidFill>
                <a:latin typeface="Open Sans"/>
              </a:rPr>
              <a:t>call</a:t>
            </a:r>
            <a:endParaRPr lang="es-AR" dirty="0" smtClean="0">
              <a:solidFill>
                <a:srgbClr val="FF0000"/>
              </a:solidFill>
              <a:latin typeface="Open Sans"/>
            </a:endParaRPr>
          </a:p>
        </p:txBody>
      </p:sp>
      <p:pic>
        <p:nvPicPr>
          <p:cNvPr id="51" name="Picture 50"/>
          <p:cNvPicPr>
            <a:picLocks noChangeAspect="1"/>
          </p:cNvPicPr>
          <p:nvPr/>
        </p:nvPicPr>
        <p:blipFill>
          <a:blip r:embed="rId5"/>
          <a:stretch>
            <a:fillRect/>
          </a:stretch>
        </p:blipFill>
        <p:spPr>
          <a:xfrm>
            <a:off x="393413" y="3960398"/>
            <a:ext cx="1809750" cy="200025"/>
          </a:xfrm>
          <a:prstGeom prst="rect">
            <a:avLst/>
          </a:prstGeom>
        </p:spPr>
      </p:pic>
      <p:cxnSp>
        <p:nvCxnSpPr>
          <p:cNvPr id="52" name="Straight Connector 51"/>
          <p:cNvCxnSpPr/>
          <p:nvPr/>
        </p:nvCxnSpPr>
        <p:spPr>
          <a:xfrm>
            <a:off x="1480457" y="4147360"/>
            <a:ext cx="670454"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pic>
        <p:nvPicPr>
          <p:cNvPr id="53" name="Picture 52"/>
          <p:cNvPicPr>
            <a:picLocks noChangeAspect="1"/>
          </p:cNvPicPr>
          <p:nvPr/>
        </p:nvPicPr>
        <p:blipFill>
          <a:blip r:embed="rId6"/>
          <a:stretch>
            <a:fillRect/>
          </a:stretch>
        </p:blipFill>
        <p:spPr>
          <a:xfrm>
            <a:off x="431753" y="4230045"/>
            <a:ext cx="1188720" cy="160880"/>
          </a:xfrm>
          <a:prstGeom prst="rect">
            <a:avLst/>
          </a:prstGeom>
        </p:spPr>
      </p:pic>
      <p:cxnSp>
        <p:nvCxnSpPr>
          <p:cNvPr id="54" name="Straight Connector 53"/>
          <p:cNvCxnSpPr/>
          <p:nvPr/>
        </p:nvCxnSpPr>
        <p:spPr>
          <a:xfrm>
            <a:off x="1416231" y="4379264"/>
            <a:ext cx="182880"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sp>
        <p:nvSpPr>
          <p:cNvPr id="55"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spTree>
    <p:extLst>
      <p:ext uri="{BB962C8B-B14F-4D97-AF65-F5344CB8AC3E}">
        <p14:creationId xmlns:p14="http://schemas.microsoft.com/office/powerpoint/2010/main" val="23845003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ipe(down)">
                                      <p:cBhvr>
                                        <p:cTn id="16" dur="500"/>
                                        <p:tgtEl>
                                          <p:spTgt spid="5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left)">
                                      <p:cBhvr>
                                        <p:cTn id="2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Definiendo la comunicación entre objetos…</a:t>
            </a:r>
            <a:endParaRPr lang="es-UY" dirty="0"/>
          </a:p>
        </p:txBody>
      </p:sp>
      <p:sp>
        <p:nvSpPr>
          <p:cNvPr id="18" name="Rectangle 17"/>
          <p:cNvSpPr>
            <a:spLocks noChangeAspect="1"/>
          </p:cNvSpPr>
          <p:nvPr/>
        </p:nvSpPr>
        <p:spPr>
          <a:xfrm>
            <a:off x="198296" y="1626924"/>
            <a:ext cx="2462255" cy="2789901"/>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9" name="Rectangle 18"/>
          <p:cNvSpPr>
            <a:spLocks noChangeAspect="1"/>
          </p:cNvSpPr>
          <p:nvPr/>
        </p:nvSpPr>
        <p:spPr>
          <a:xfrm>
            <a:off x="3592109" y="1617499"/>
            <a:ext cx="2959523" cy="2789901"/>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p>
        </p:txBody>
      </p:sp>
      <p:sp>
        <p:nvSpPr>
          <p:cNvPr id="20" name="TextBox 19"/>
          <p:cNvSpPr txBox="1">
            <a:spLocks noChangeAspect="1"/>
          </p:cNvSpPr>
          <p:nvPr/>
        </p:nvSpPr>
        <p:spPr>
          <a:xfrm>
            <a:off x="313935" y="1228593"/>
            <a:ext cx="862480" cy="307777"/>
          </a:xfrm>
          <a:prstGeom prst="rect">
            <a:avLst/>
          </a:prstGeom>
          <a:noFill/>
        </p:spPr>
        <p:txBody>
          <a:bodyPr wrap="none" rtlCol="0">
            <a:spAutoFit/>
          </a:bodyPr>
          <a:lstStyle/>
          <a:p>
            <a:r>
              <a:rPr lang="es-AR" sz="1400" dirty="0" err="1" smtClean="0">
                <a:solidFill>
                  <a:srgbClr val="FF0000"/>
                </a:solidFill>
                <a:latin typeface="Open Sans"/>
              </a:rPr>
              <a:t>Object</a:t>
            </a:r>
            <a:r>
              <a:rPr lang="es-AR" sz="1400" dirty="0" smtClean="0">
                <a:solidFill>
                  <a:srgbClr val="FF0000"/>
                </a:solidFill>
                <a:latin typeface="Open Sans"/>
              </a:rPr>
              <a:t> A</a:t>
            </a:r>
          </a:p>
        </p:txBody>
      </p:sp>
      <p:sp>
        <p:nvSpPr>
          <p:cNvPr id="21" name="TextBox 20"/>
          <p:cNvSpPr txBox="1">
            <a:spLocks noChangeAspect="1"/>
          </p:cNvSpPr>
          <p:nvPr/>
        </p:nvSpPr>
        <p:spPr>
          <a:xfrm>
            <a:off x="3581538" y="1228592"/>
            <a:ext cx="872355" cy="307777"/>
          </a:xfrm>
          <a:prstGeom prst="rect">
            <a:avLst/>
          </a:prstGeom>
          <a:noFill/>
        </p:spPr>
        <p:txBody>
          <a:bodyPr wrap="none" rtlCol="0">
            <a:spAutoFit/>
          </a:bodyPr>
          <a:lstStyle/>
          <a:p>
            <a:r>
              <a:rPr lang="es-AR" sz="1400" dirty="0" err="1" smtClean="0">
                <a:solidFill>
                  <a:srgbClr val="FF0000"/>
                </a:solidFill>
                <a:latin typeface="Arial" panose="020B0604020202020204" pitchFamily="34" charset="0"/>
                <a:cs typeface="Arial" panose="020B0604020202020204" pitchFamily="34" charset="0"/>
              </a:rPr>
              <a:t>Object</a:t>
            </a:r>
            <a:r>
              <a:rPr lang="es-AR" sz="1400" dirty="0" smtClean="0">
                <a:solidFill>
                  <a:srgbClr val="FF0000"/>
                </a:solidFill>
                <a:latin typeface="Open Sans"/>
              </a:rPr>
              <a:t> B</a:t>
            </a:r>
          </a:p>
        </p:txBody>
      </p:sp>
      <p:sp>
        <p:nvSpPr>
          <p:cNvPr id="22" name="Oval 21"/>
          <p:cNvSpPr>
            <a:spLocks noChangeAspect="1"/>
          </p:cNvSpPr>
          <p:nvPr/>
        </p:nvSpPr>
        <p:spPr>
          <a:xfrm>
            <a:off x="341869" y="3446774"/>
            <a:ext cx="86372" cy="105561"/>
          </a:xfrm>
          <a:prstGeom prst="ellipse">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4" name="Rectangle 23"/>
          <p:cNvSpPr>
            <a:spLocks noChangeAspect="1"/>
          </p:cNvSpPr>
          <p:nvPr/>
        </p:nvSpPr>
        <p:spPr>
          <a:xfrm>
            <a:off x="1928327" y="3288008"/>
            <a:ext cx="413210" cy="393856"/>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5" name="Rectangle 24"/>
          <p:cNvSpPr>
            <a:spLocks noChangeAspect="1"/>
          </p:cNvSpPr>
          <p:nvPr/>
        </p:nvSpPr>
        <p:spPr>
          <a:xfrm>
            <a:off x="1315772" y="3288008"/>
            <a:ext cx="396301" cy="393856"/>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6" name="Rectangle 25"/>
          <p:cNvSpPr>
            <a:spLocks noChangeAspect="1"/>
          </p:cNvSpPr>
          <p:nvPr/>
        </p:nvSpPr>
        <p:spPr>
          <a:xfrm>
            <a:off x="698999" y="3288008"/>
            <a:ext cx="413210" cy="393856"/>
          </a:xfrm>
          <a:prstGeom prst="rect">
            <a:avLst/>
          </a:prstGeom>
          <a:solidFill>
            <a:srgbClr val="FF0000"/>
          </a:solid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27" name="Rectangle 26"/>
          <p:cNvSpPr>
            <a:spLocks noChangeAspect="1"/>
          </p:cNvSpPr>
          <p:nvPr/>
        </p:nvSpPr>
        <p:spPr>
          <a:xfrm>
            <a:off x="554215" y="3204893"/>
            <a:ext cx="1926416" cy="576839"/>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1" name="Freeform 30"/>
          <p:cNvSpPr>
            <a:spLocks noChangeAspect="1"/>
          </p:cNvSpPr>
          <p:nvPr/>
        </p:nvSpPr>
        <p:spPr>
          <a:xfrm>
            <a:off x="2660551" y="3243706"/>
            <a:ext cx="853999" cy="257778"/>
          </a:xfrm>
          <a:custGeom>
            <a:avLst/>
            <a:gdLst>
              <a:gd name="connsiteX0" fmla="*/ 0 w 1143000"/>
              <a:gd name="connsiteY0" fmla="*/ 342900 h 345007"/>
              <a:gd name="connsiteX1" fmla="*/ 734785 w 1143000"/>
              <a:gd name="connsiteY1" fmla="*/ 293914 h 345007"/>
              <a:gd name="connsiteX2" fmla="*/ 1143000 w 1143000"/>
              <a:gd name="connsiteY2" fmla="*/ 0 h 345007"/>
            </a:gdLst>
            <a:ahLst/>
            <a:cxnLst>
              <a:cxn ang="0">
                <a:pos x="connsiteX0" y="connsiteY0"/>
              </a:cxn>
              <a:cxn ang="0">
                <a:pos x="connsiteX1" y="connsiteY1"/>
              </a:cxn>
              <a:cxn ang="0">
                <a:pos x="connsiteX2" y="connsiteY2"/>
              </a:cxn>
            </a:cxnLst>
            <a:rect l="l" t="t" r="r" b="b"/>
            <a:pathLst>
              <a:path w="1143000" h="345007">
                <a:moveTo>
                  <a:pt x="0" y="342900"/>
                </a:moveTo>
                <a:cubicBezTo>
                  <a:pt x="272142" y="346982"/>
                  <a:pt x="544285" y="351064"/>
                  <a:pt x="734785" y="293914"/>
                </a:cubicBezTo>
                <a:cubicBezTo>
                  <a:pt x="925285" y="236764"/>
                  <a:pt x="1034142" y="118382"/>
                  <a:pt x="1143000" y="0"/>
                </a:cubicBezTo>
              </a:path>
            </a:pathLst>
          </a:custGeom>
          <a:noFill/>
          <a:ln w="4445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2" name="TextBox 31"/>
          <p:cNvSpPr txBox="1">
            <a:spLocks noChangeAspect="1"/>
          </p:cNvSpPr>
          <p:nvPr/>
        </p:nvSpPr>
        <p:spPr>
          <a:xfrm>
            <a:off x="2823552" y="2898700"/>
            <a:ext cx="495934" cy="345006"/>
          </a:xfrm>
          <a:prstGeom prst="rect">
            <a:avLst/>
          </a:prstGeom>
          <a:noFill/>
        </p:spPr>
        <p:txBody>
          <a:bodyPr wrap="none" rtlCol="0">
            <a:spAutoFit/>
          </a:bodyPr>
          <a:lstStyle/>
          <a:p>
            <a:r>
              <a:rPr lang="es-AR" dirty="0" err="1" smtClean="0">
                <a:solidFill>
                  <a:srgbClr val="FF0000"/>
                </a:solidFill>
                <a:latin typeface="Open Sans"/>
              </a:rPr>
              <a:t>call</a:t>
            </a:r>
            <a:endParaRPr lang="es-AR" dirty="0" smtClean="0">
              <a:solidFill>
                <a:srgbClr val="FF0000"/>
              </a:solidFill>
              <a:latin typeface="Open Sans"/>
            </a:endParaRPr>
          </a:p>
        </p:txBody>
      </p:sp>
      <p:pic>
        <p:nvPicPr>
          <p:cNvPr id="34" name="Picture 33"/>
          <p:cNvPicPr>
            <a:picLocks noChangeAspect="1"/>
          </p:cNvPicPr>
          <p:nvPr/>
        </p:nvPicPr>
        <p:blipFill>
          <a:blip r:embed="rId3"/>
          <a:stretch>
            <a:fillRect/>
          </a:stretch>
        </p:blipFill>
        <p:spPr>
          <a:xfrm>
            <a:off x="240744" y="3988520"/>
            <a:ext cx="2886075" cy="180975"/>
          </a:xfrm>
          <a:prstGeom prst="rect">
            <a:avLst/>
          </a:prstGeom>
        </p:spPr>
      </p:pic>
      <p:cxnSp>
        <p:nvCxnSpPr>
          <p:cNvPr id="35" name="Straight Connector 34"/>
          <p:cNvCxnSpPr/>
          <p:nvPr/>
        </p:nvCxnSpPr>
        <p:spPr>
          <a:xfrm>
            <a:off x="1396978" y="4149399"/>
            <a:ext cx="61068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143091" y="4149399"/>
            <a:ext cx="1057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386688" y="4149399"/>
            <a:ext cx="63088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2" name="Rectangle 41"/>
          <p:cNvSpPr>
            <a:spLocks noChangeAspect="1"/>
          </p:cNvSpPr>
          <p:nvPr/>
        </p:nvSpPr>
        <p:spPr>
          <a:xfrm>
            <a:off x="4286524" y="1748877"/>
            <a:ext cx="431199" cy="358382"/>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1400"/>
          </a:p>
        </p:txBody>
      </p:sp>
      <p:sp>
        <p:nvSpPr>
          <p:cNvPr id="43" name="Rectangle 42"/>
          <p:cNvSpPr>
            <a:spLocks noChangeAspect="1"/>
          </p:cNvSpPr>
          <p:nvPr/>
        </p:nvSpPr>
        <p:spPr>
          <a:xfrm>
            <a:off x="5032690" y="1748877"/>
            <a:ext cx="431199" cy="358382"/>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1400"/>
          </a:p>
        </p:txBody>
      </p:sp>
      <p:sp>
        <p:nvSpPr>
          <p:cNvPr id="44" name="Rectangle 43"/>
          <p:cNvSpPr>
            <a:spLocks noChangeAspect="1"/>
          </p:cNvSpPr>
          <p:nvPr/>
        </p:nvSpPr>
        <p:spPr>
          <a:xfrm>
            <a:off x="5735664" y="1748877"/>
            <a:ext cx="431199" cy="358382"/>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1400"/>
          </a:p>
        </p:txBody>
      </p:sp>
      <p:sp>
        <p:nvSpPr>
          <p:cNvPr id="45" name="TextBox 44"/>
          <p:cNvSpPr txBox="1">
            <a:spLocks noChangeAspect="1"/>
          </p:cNvSpPr>
          <p:nvPr/>
        </p:nvSpPr>
        <p:spPr>
          <a:xfrm>
            <a:off x="3574396" y="1794943"/>
            <a:ext cx="694421" cy="307777"/>
          </a:xfrm>
          <a:prstGeom prst="rect">
            <a:avLst/>
          </a:prstGeom>
          <a:noFill/>
        </p:spPr>
        <p:txBody>
          <a:bodyPr wrap="none" rtlCol="0">
            <a:spAutoFit/>
          </a:bodyPr>
          <a:lstStyle/>
          <a:p>
            <a:r>
              <a:rPr lang="es-AR" sz="1400" b="1" dirty="0" err="1" smtClean="0">
                <a:solidFill>
                  <a:schemeClr val="bg1"/>
                </a:solidFill>
                <a:latin typeface="Open Sans"/>
              </a:rPr>
              <a:t>Parm</a:t>
            </a:r>
            <a:r>
              <a:rPr lang="es-AR" sz="1400" b="1" dirty="0" smtClean="0">
                <a:solidFill>
                  <a:schemeClr val="bg1"/>
                </a:solidFill>
                <a:latin typeface="Open Sans"/>
              </a:rPr>
              <a:t>(</a:t>
            </a:r>
          </a:p>
        </p:txBody>
      </p:sp>
      <p:sp>
        <p:nvSpPr>
          <p:cNvPr id="46" name="TextBox 45"/>
          <p:cNvSpPr txBox="1">
            <a:spLocks noChangeAspect="1"/>
          </p:cNvSpPr>
          <p:nvPr/>
        </p:nvSpPr>
        <p:spPr>
          <a:xfrm>
            <a:off x="4743679" y="1794943"/>
            <a:ext cx="234360" cy="307777"/>
          </a:xfrm>
          <a:prstGeom prst="rect">
            <a:avLst/>
          </a:prstGeom>
          <a:noFill/>
        </p:spPr>
        <p:txBody>
          <a:bodyPr wrap="none" rtlCol="0">
            <a:spAutoFit/>
          </a:bodyPr>
          <a:lstStyle/>
          <a:p>
            <a:r>
              <a:rPr lang="es-AR" sz="1400" b="1" dirty="0" smtClean="0">
                <a:solidFill>
                  <a:schemeClr val="bg1"/>
                </a:solidFill>
                <a:latin typeface="Open Sans"/>
              </a:rPr>
              <a:t>,</a:t>
            </a:r>
          </a:p>
        </p:txBody>
      </p:sp>
      <p:sp>
        <p:nvSpPr>
          <p:cNvPr id="47" name="TextBox 46"/>
          <p:cNvSpPr txBox="1">
            <a:spLocks noChangeAspect="1"/>
          </p:cNvSpPr>
          <p:nvPr/>
        </p:nvSpPr>
        <p:spPr>
          <a:xfrm>
            <a:off x="5472858" y="1794943"/>
            <a:ext cx="234360" cy="307777"/>
          </a:xfrm>
          <a:prstGeom prst="rect">
            <a:avLst/>
          </a:prstGeom>
          <a:noFill/>
        </p:spPr>
        <p:txBody>
          <a:bodyPr wrap="none" rtlCol="0">
            <a:spAutoFit/>
          </a:bodyPr>
          <a:lstStyle/>
          <a:p>
            <a:r>
              <a:rPr lang="es-AR" sz="1400" b="1" dirty="0" smtClean="0">
                <a:solidFill>
                  <a:schemeClr val="bg1"/>
                </a:solidFill>
                <a:latin typeface="Open Sans"/>
              </a:rPr>
              <a:t>,</a:t>
            </a:r>
          </a:p>
        </p:txBody>
      </p:sp>
      <p:sp>
        <p:nvSpPr>
          <p:cNvPr id="48" name="TextBox 47"/>
          <p:cNvSpPr txBox="1">
            <a:spLocks noChangeAspect="1"/>
          </p:cNvSpPr>
          <p:nvPr/>
        </p:nvSpPr>
        <p:spPr>
          <a:xfrm>
            <a:off x="6202361" y="1794943"/>
            <a:ext cx="231154" cy="261610"/>
          </a:xfrm>
          <a:prstGeom prst="rect">
            <a:avLst/>
          </a:prstGeom>
          <a:noFill/>
        </p:spPr>
        <p:txBody>
          <a:bodyPr wrap="none" rtlCol="0">
            <a:spAutoFit/>
          </a:bodyPr>
          <a:lstStyle/>
          <a:p>
            <a:r>
              <a:rPr lang="es-AR" sz="1100" b="1" dirty="0" smtClean="0">
                <a:solidFill>
                  <a:schemeClr val="bg1"/>
                </a:solidFill>
                <a:latin typeface="Open Sans"/>
              </a:rPr>
              <a:t>)</a:t>
            </a:r>
          </a:p>
        </p:txBody>
      </p:sp>
      <p:cxnSp>
        <p:nvCxnSpPr>
          <p:cNvPr id="49" name="Straight Connector 48"/>
          <p:cNvCxnSpPr/>
          <p:nvPr/>
        </p:nvCxnSpPr>
        <p:spPr>
          <a:xfrm>
            <a:off x="3606177" y="2290110"/>
            <a:ext cx="292608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Text Placeholder 3"/>
          <p:cNvSpPr>
            <a:spLocks noGrp="1"/>
          </p:cNvSpPr>
          <p:nvPr>
            <p:ph type="body" sz="quarter" idx="13"/>
          </p:nvPr>
        </p:nvSpPr>
        <p:spPr>
          <a:xfrm>
            <a:off x="333916" y="148464"/>
            <a:ext cx="3468963" cy="273358"/>
          </a:xfrm>
        </p:spPr>
        <p:txBody>
          <a:bodyPr/>
          <a:lstStyle/>
          <a:p>
            <a:r>
              <a:rPr lang="en-US" dirty="0" err="1" smtClean="0"/>
              <a:t>Comunicación</a:t>
            </a:r>
            <a:r>
              <a:rPr lang="en-US" dirty="0" smtClean="0"/>
              <a:t> entre </a:t>
            </a:r>
            <a:r>
              <a:rPr lang="en-US" dirty="0" err="1" smtClean="0"/>
              <a:t>objetos</a:t>
            </a:r>
            <a:endParaRPr lang="es-AR" dirty="0"/>
          </a:p>
        </p:txBody>
      </p:sp>
    </p:spTree>
    <p:extLst>
      <p:ext uri="{BB962C8B-B14F-4D97-AF65-F5344CB8AC3E}">
        <p14:creationId xmlns:p14="http://schemas.microsoft.com/office/powerpoint/2010/main" val="12776916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2.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3.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4.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5.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6.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heme/theme1.xml><?xml version="1.0" encoding="utf-8"?>
<a:theme xmlns:a="http://schemas.openxmlformats.org/drawingml/2006/main" name="GeneXus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2225">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FF0000"/>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GeneXus15TemplatePresencial.potx" id="{4381C0EC-65C4-4E73-9088-841B1FD5D108}" vid="{9BA647CC-DCA0-48F8-A156-9E52FBD2AA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GeneXus15TemplatePresencial</Template>
  <TotalTime>1976</TotalTime>
  <Words>4031</Words>
  <Application>Microsoft Office PowerPoint</Application>
  <PresentationFormat>Custom</PresentationFormat>
  <Paragraphs>357</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ＭＳ Ｐゴシック</vt:lpstr>
      <vt:lpstr>Arial</vt:lpstr>
      <vt:lpstr>Calibri</vt:lpstr>
      <vt:lpstr>Open Sans</vt:lpstr>
      <vt:lpstr>Wingdings</vt:lpstr>
      <vt:lpstr>GeneXus15</vt:lpstr>
      <vt:lpstr>PowerPoint Presentation</vt:lpstr>
      <vt:lpstr>Hasta el momento…</vt:lpstr>
      <vt:lpstr>PowerPoint Presentation</vt:lpstr>
      <vt:lpstr>Definiendo la comunicación entre objetos…</vt:lpstr>
      <vt:lpstr>Definiendo la comunicación entre objetos…</vt:lpstr>
      <vt:lpstr>Regla Parm</vt:lpstr>
      <vt:lpstr>Regla Parm</vt:lpstr>
      <vt:lpstr>PowerPoint Presentation</vt:lpstr>
      <vt:lpstr>Definiendo la comunicación entre objetos…</vt:lpstr>
      <vt:lpstr>PowerPoint Presentation</vt:lpstr>
      <vt:lpstr>Listar las atracciones en un rango de nombres determinado</vt:lpstr>
      <vt:lpstr>En ejecución…</vt:lpstr>
      <vt:lpstr>Cuando el objeto invocado devuelve un valor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Recibir en variable o en atributo</vt:lpstr>
      <vt:lpstr>PowerPoint Presentation</vt:lpstr>
      <vt:lpstr>Ejemplo: recibir en variable vs recibir en atributo</vt:lpstr>
      <vt:lpstr>Listado de navegación</vt:lpstr>
      <vt:lpstr>Listado de navegación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Cecilia Fernandez</dc:creator>
  <cp:lastModifiedBy>Barney</cp:lastModifiedBy>
  <cp:revision>166</cp:revision>
  <dcterms:created xsi:type="dcterms:W3CDTF">2016-06-07T16:19:08Z</dcterms:created>
  <dcterms:modified xsi:type="dcterms:W3CDTF">2022-08-10T23:30:52Z</dcterms:modified>
</cp:coreProperties>
</file>