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4" r:id="rId1"/>
  </p:sldMasterIdLst>
  <p:notesMasterIdLst>
    <p:notesMasterId r:id="rId30"/>
  </p:notesMasterIdLst>
  <p:sldIdLst>
    <p:sldId id="284" r:id="rId2"/>
    <p:sldId id="257" r:id="rId3"/>
    <p:sldId id="258" r:id="rId4"/>
    <p:sldId id="286" r:id="rId5"/>
    <p:sldId id="285" r:id="rId6"/>
    <p:sldId id="260"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6858000" cy="5143500"/>
  <p:notesSz cx="7315200" cy="9601200"/>
  <p:defaultTextStyle>
    <a:defPPr>
      <a:defRPr lang="es-E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1B3E"/>
    <a:srgbClr val="A00032"/>
    <a:srgbClr val="C71247"/>
    <a:srgbClr val="C5C5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64" autoAdjust="0"/>
    <p:restoredTop sz="76638" autoAdjust="0"/>
  </p:normalViewPr>
  <p:slideViewPr>
    <p:cSldViewPr snapToGrid="0">
      <p:cViewPr varScale="1">
        <p:scale>
          <a:sx n="89" d="100"/>
          <a:sy n="89" d="100"/>
        </p:scale>
        <p:origin x="1949" y="67"/>
      </p:cViewPr>
      <p:guideLst>
        <p:guide orient="horz" pos="1620"/>
        <p:guide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230"/>
    </p:cViewPr>
  </p:sorterViewPr>
  <p:notesViewPr>
    <p:cSldViewPr snapToGrid="0">
      <p:cViewPr varScale="1">
        <p:scale>
          <a:sx n="55" d="100"/>
          <a:sy n="55" d="100"/>
        </p:scale>
        <p:origin x="271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Image Placeholder 3"/>
          <p:cNvSpPr>
            <a:spLocks noGrp="1" noRot="1" noChangeAspect="1"/>
          </p:cNvSpPr>
          <p:nvPr>
            <p:ph type="sldImg" idx="2"/>
          </p:nvPr>
        </p:nvSpPr>
        <p:spPr>
          <a:xfrm>
            <a:off x="1169333" y="498475"/>
            <a:ext cx="4929188" cy="3695700"/>
          </a:xfrm>
          <a:prstGeom prst="rect">
            <a:avLst/>
          </a:prstGeom>
          <a:noFill/>
          <a:ln w="12700">
            <a:solidFill>
              <a:prstClr val="black"/>
            </a:solidFill>
          </a:ln>
        </p:spPr>
        <p:txBody>
          <a:bodyPr vert="horz" lIns="88959" tIns="44480" rIns="88959" bIns="44480" rtlCol="0" anchor="ctr"/>
          <a:lstStyle/>
          <a:p>
            <a:endParaRPr lang="es-AR"/>
          </a:p>
        </p:txBody>
      </p:sp>
      <p:sp>
        <p:nvSpPr>
          <p:cNvPr id="7" name="Notes Placeholder 4"/>
          <p:cNvSpPr>
            <a:spLocks noGrp="1"/>
          </p:cNvSpPr>
          <p:nvPr>
            <p:ph type="body" sz="quarter" idx="3"/>
          </p:nvPr>
        </p:nvSpPr>
        <p:spPr>
          <a:xfrm>
            <a:off x="1186517" y="4428137"/>
            <a:ext cx="4893794" cy="4877227"/>
          </a:xfrm>
          <a:prstGeom prst="rect">
            <a:avLst/>
          </a:prstGeom>
        </p:spPr>
        <p:txBody>
          <a:bodyPr vert="horz" lIns="88959" tIns="44480" rIns="88959" bIns="4448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s-AR" dirty="0"/>
          </a:p>
        </p:txBody>
      </p:sp>
    </p:spTree>
    <p:extLst>
      <p:ext uri="{BB962C8B-B14F-4D97-AF65-F5344CB8AC3E}">
        <p14:creationId xmlns:p14="http://schemas.microsoft.com/office/powerpoint/2010/main" val="4076182984"/>
      </p:ext>
    </p:extLst>
  </p:cSld>
  <p:clrMap bg1="lt1" tx1="dk1" bg2="lt2" tx2="dk2" accent1="accent1" accent2="accent2" accent3="accent3" accent4="accent4" accent5="accent5" accent6="accent6" hlink="hlink" folHlink="folHlink"/>
  <p:notesStyle>
    <a:lvl1pPr marL="0" algn="just"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1pPr>
    <a:lvl2pPr marL="457200" algn="just"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2pPr>
    <a:lvl3pPr marL="914400" algn="just"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3pPr>
    <a:lvl4pPr marL="1371600" algn="just"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4pPr>
    <a:lvl5pPr marL="1828800" algn="just"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9988" y="498475"/>
            <a:ext cx="4929187" cy="3695700"/>
          </a:xfrm>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smtClean="0"/>
              <a:t>Al </a:t>
            </a:r>
            <a:r>
              <a:rPr lang="en-US" dirty="0" err="1" smtClean="0"/>
              <a:t>comenzar</a:t>
            </a:r>
            <a:r>
              <a:rPr lang="en-US" dirty="0" smtClean="0"/>
              <a:t> la </a:t>
            </a:r>
            <a:r>
              <a:rPr lang="en-US" dirty="0" err="1" smtClean="0"/>
              <a:t>ejecución</a:t>
            </a:r>
            <a:r>
              <a:rPr lang="en-US" dirty="0" smtClean="0"/>
              <a:t> de </a:t>
            </a:r>
            <a:r>
              <a:rPr lang="en-US" baseline="0" dirty="0" smtClean="0"/>
              <a:t> </a:t>
            </a:r>
            <a:r>
              <a:rPr lang="en-US" baseline="0" dirty="0" err="1" smtClean="0"/>
              <a:t>GeneXus</a:t>
            </a:r>
            <a:r>
              <a:rPr lang="en-US" baseline="0" dirty="0" smtClean="0"/>
              <a:t>, </a:t>
            </a:r>
            <a:r>
              <a:rPr lang="en-US" baseline="0" dirty="0" err="1" smtClean="0"/>
              <a:t>en</a:t>
            </a:r>
            <a:r>
              <a:rPr lang="en-US" baseline="0" dirty="0" smtClean="0"/>
              <a:t> la primer </a:t>
            </a:r>
            <a:r>
              <a:rPr lang="en-US" baseline="0" dirty="0" err="1" smtClean="0"/>
              <a:t>pantalla</a:t>
            </a:r>
            <a:r>
              <a:rPr lang="en-US" baseline="0" dirty="0" smtClean="0"/>
              <a:t> </a:t>
            </a:r>
            <a:r>
              <a:rPr lang="en-US" baseline="0" dirty="0" err="1" smtClean="0"/>
              <a:t>tenemos</a:t>
            </a:r>
            <a:r>
              <a:rPr lang="en-US" baseline="0" dirty="0" smtClean="0"/>
              <a:t> </a:t>
            </a:r>
            <a:r>
              <a:rPr lang="en-US" baseline="0" dirty="0" err="1" smtClean="0"/>
              <a:t>información</a:t>
            </a:r>
            <a:r>
              <a:rPr lang="en-US" baseline="0" dirty="0" smtClean="0"/>
              <a:t> de la </a:t>
            </a:r>
            <a:r>
              <a:rPr lang="es-MX" sz="1000" kern="1200" dirty="0" smtClean="0">
                <a:solidFill>
                  <a:schemeClr val="tx1"/>
                </a:solidFill>
                <a:effectLst/>
                <a:latin typeface="Arial" panose="020B0604020202020204" pitchFamily="34" charset="0"/>
                <a:ea typeface="+mn-ea"/>
                <a:cs typeface="Arial" panose="020B0604020202020204" pitchFamily="34" charset="0"/>
              </a:rPr>
              <a:t>versión de </a:t>
            </a:r>
            <a:r>
              <a:rPr lang="es-MX" sz="1000" kern="1200" dirty="0" err="1" smtClean="0">
                <a:solidFill>
                  <a:schemeClr val="tx1"/>
                </a:solidFill>
                <a:effectLst/>
                <a:latin typeface="Arial" panose="020B0604020202020204" pitchFamily="34" charset="0"/>
                <a:ea typeface="+mn-ea"/>
                <a:cs typeface="Arial" panose="020B0604020202020204" pitchFamily="34" charset="0"/>
              </a:rPr>
              <a:t>GeneXus</a:t>
            </a:r>
            <a:r>
              <a:rPr lang="es-MX" sz="1000" kern="1200" dirty="0" smtClean="0">
                <a:solidFill>
                  <a:schemeClr val="tx1"/>
                </a:solidFill>
                <a:effectLst/>
                <a:latin typeface="Arial" panose="020B0604020202020204" pitchFamily="34" charset="0"/>
                <a:ea typeface="+mn-ea"/>
                <a:cs typeface="Arial" panose="020B0604020202020204" pitchFamily="34" charset="0"/>
              </a:rPr>
              <a:t> que estamos ejecutando. Es importante estar siempre actualizados en la última versión.</a:t>
            </a:r>
            <a:endParaRPr lang="es-UY" sz="1000" kern="1200" dirty="0" smtClean="0">
              <a:solidFill>
                <a:schemeClr val="tx1"/>
              </a:solidFill>
              <a:effectLst/>
              <a:latin typeface="Arial" panose="020B0604020202020204" pitchFamily="34" charset="0"/>
              <a:ea typeface="+mn-ea"/>
              <a:cs typeface="Arial" panose="020B0604020202020204" pitchFamily="34" charset="0"/>
            </a:endParaRPr>
          </a:p>
          <a:p>
            <a:endParaRPr lang="es-UY" dirty="0"/>
          </a:p>
        </p:txBody>
      </p:sp>
    </p:spTree>
    <p:extLst>
      <p:ext uri="{BB962C8B-B14F-4D97-AF65-F5344CB8AC3E}">
        <p14:creationId xmlns:p14="http://schemas.microsoft.com/office/powerpoint/2010/main" val="328123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s-UY" dirty="0" smtClean="0"/>
              <a:t>Para cada transacción, </a:t>
            </a:r>
            <a:r>
              <a:rPr lang="es-UY" dirty="0" err="1" smtClean="0"/>
              <a:t>GeneXus</a:t>
            </a:r>
            <a:r>
              <a:rPr lang="es-UY" dirty="0" smtClean="0"/>
              <a:t> crea un Web </a:t>
            </a:r>
            <a:r>
              <a:rPr lang="es-UY" dirty="0" err="1" smtClean="0"/>
              <a:t>form</a:t>
            </a:r>
            <a:r>
              <a:rPr lang="es-UY" dirty="0" smtClean="0"/>
              <a:t>, que será la pantalla (formulario) con la cual los usuarios interactuarán. Son </a:t>
            </a:r>
            <a:r>
              <a:rPr lang="es-UY" b="1" dirty="0" smtClean="0"/>
              <a:t>creados automáticamente</a:t>
            </a:r>
            <a:r>
              <a:rPr lang="es-UY" dirty="0" smtClean="0"/>
              <a:t> por </a:t>
            </a:r>
            <a:r>
              <a:rPr lang="es-UY" dirty="0" err="1" smtClean="0"/>
              <a:t>GeneXus</a:t>
            </a:r>
            <a:r>
              <a:rPr lang="es-UY" dirty="0" smtClean="0"/>
              <a:t> al momento de grabar la transacción, para el </a:t>
            </a:r>
            <a:r>
              <a:rPr lang="es-UY" b="1" dirty="0" smtClean="0"/>
              <a:t>ingreso</a:t>
            </a:r>
            <a:r>
              <a:rPr lang="es-UY" dirty="0" smtClean="0"/>
              <a:t>, </a:t>
            </a:r>
            <a:r>
              <a:rPr lang="es-UY" b="1" dirty="0" smtClean="0"/>
              <a:t>eliminación</a:t>
            </a:r>
            <a:r>
              <a:rPr lang="es-UY" dirty="0" smtClean="0"/>
              <a:t> y </a:t>
            </a:r>
            <a:r>
              <a:rPr lang="es-UY" b="1" dirty="0" smtClean="0"/>
              <a:t>modificación</a:t>
            </a:r>
            <a:r>
              <a:rPr lang="es-UY" dirty="0" smtClean="0"/>
              <a:t> de </a:t>
            </a:r>
            <a:r>
              <a:rPr lang="es-UY" b="1" dirty="0" smtClean="0"/>
              <a:t>datos</a:t>
            </a:r>
            <a:r>
              <a:rPr lang="es-UY" dirty="0" smtClean="0"/>
              <a:t>, y contienen todos los atributos definidos en la transacción, con sus respectivas descripciones, además de algunos botones. </a:t>
            </a:r>
          </a:p>
          <a:p>
            <a:endParaRPr lang="es-UY" dirty="0" smtClean="0"/>
          </a:p>
          <a:p>
            <a:r>
              <a:rPr lang="es-UY" dirty="0" smtClean="0"/>
              <a:t>Si bien son creados por defecto, es posible modificarlos.</a:t>
            </a:r>
          </a:p>
          <a:p>
            <a:endParaRPr lang="es-ES" dirty="0" smtClean="0"/>
          </a:p>
        </p:txBody>
      </p:sp>
      <p:sp>
        <p:nvSpPr>
          <p:cNvPr id="4" name="Slide Image Placeholder 3"/>
          <p:cNvSpPr>
            <a:spLocks noGrp="1" noRot="1" noChangeAspect="1"/>
          </p:cNvSpPr>
          <p:nvPr>
            <p:ph type="sldImg"/>
          </p:nvPr>
        </p:nvSpPr>
        <p:spPr>
          <a:xfrm>
            <a:off x="1169988" y="498475"/>
            <a:ext cx="4929187" cy="3695700"/>
          </a:xfrm>
        </p:spPr>
      </p:sp>
    </p:spTree>
    <p:extLst>
      <p:ext uri="{BB962C8B-B14F-4D97-AF65-F5344CB8AC3E}">
        <p14:creationId xmlns:p14="http://schemas.microsoft.com/office/powerpoint/2010/main" val="28841439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s-AR" dirty="0" smtClean="0"/>
              <a:t>Los programas que se generan asociados a las transacciones tienen por objeto permitir dar altas, bajas y modificaciones —a través de una </a:t>
            </a:r>
            <a:r>
              <a:rPr lang="es-AR" dirty="0"/>
              <a:t>página </a:t>
            </a:r>
            <a:r>
              <a:rPr lang="es-AR" dirty="0" smtClean="0"/>
              <a:t>Web— </a:t>
            </a:r>
            <a:r>
              <a:rPr lang="es-AR" b="1" dirty="0" smtClean="0"/>
              <a:t>en las tablas físicas asociadas a la transacciones</a:t>
            </a:r>
            <a:r>
              <a:rPr lang="es-AR" dirty="0" smtClean="0"/>
              <a:t>.</a:t>
            </a:r>
          </a:p>
        </p:txBody>
      </p:sp>
      <p:sp>
        <p:nvSpPr>
          <p:cNvPr id="4" name="Slide Image Placeholder 3"/>
          <p:cNvSpPr>
            <a:spLocks noGrp="1" noRot="1" noChangeAspect="1"/>
          </p:cNvSpPr>
          <p:nvPr>
            <p:ph type="sldImg"/>
          </p:nvPr>
        </p:nvSpPr>
        <p:spPr>
          <a:xfrm>
            <a:off x="1169988" y="498475"/>
            <a:ext cx="4929187" cy="3695700"/>
          </a:xfrm>
        </p:spPr>
      </p:sp>
    </p:spTree>
    <p:extLst>
      <p:ext uri="{BB962C8B-B14F-4D97-AF65-F5344CB8AC3E}">
        <p14:creationId xmlns:p14="http://schemas.microsoft.com/office/powerpoint/2010/main" val="2299510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s-ES_tradnl" dirty="0" smtClean="0"/>
              <a:t>En este momento, que es la </a:t>
            </a:r>
            <a:r>
              <a:rPr lang="es-ES_tradnl" b="1" dirty="0" smtClean="0"/>
              <a:t>primera vez que presionamos la tecla F5</a:t>
            </a:r>
            <a:r>
              <a:rPr lang="es-ES_tradnl" dirty="0" smtClean="0"/>
              <a:t>, </a:t>
            </a:r>
            <a:r>
              <a:rPr lang="es-ES_tradnl" dirty="0" err="1" smtClean="0"/>
              <a:t>GeneXus</a:t>
            </a:r>
            <a:r>
              <a:rPr lang="es-ES_tradnl" dirty="0" smtClean="0"/>
              <a:t> analiza el impacto causado por las nuevas definiciones hechas en la base de conocimiento y nos informa qué creaciones o cambios estructurales detecta que debe realizar en la base de datos. Nos muestra un informe (</a:t>
            </a:r>
            <a:r>
              <a:rPr lang="es-UY" dirty="0" err="1" smtClean="0"/>
              <a:t>Impact</a:t>
            </a:r>
            <a:r>
              <a:rPr lang="es-UY" dirty="0" smtClean="0"/>
              <a:t> </a:t>
            </a:r>
            <a:r>
              <a:rPr lang="es-UY" dirty="0" err="1" smtClean="0"/>
              <a:t>Analysis</a:t>
            </a:r>
            <a:r>
              <a:rPr lang="es-ES_tradnl" dirty="0" smtClean="0"/>
              <a:t>) de lo que está por efectuar en la base de datos y estamos de acuerdo, procedemos.</a:t>
            </a:r>
            <a:endParaRPr lang="es-UY" dirty="0" smtClean="0"/>
          </a:p>
          <a:p>
            <a:endParaRPr lang="es-UY" dirty="0" smtClean="0"/>
          </a:p>
          <a:p>
            <a:r>
              <a:rPr lang="es-ES_tradnl" dirty="0" smtClean="0"/>
              <a:t>La base de datos y programas por defecto se crearán en la nube. Podemos modificar la propiedad </a:t>
            </a:r>
            <a:r>
              <a:rPr lang="es-ES_tradnl" dirty="0" err="1" smtClean="0"/>
              <a:t>Deploy</a:t>
            </a:r>
            <a:r>
              <a:rPr lang="es-ES_tradnl" dirty="0" smtClean="0"/>
              <a:t> to </a:t>
            </a:r>
            <a:r>
              <a:rPr lang="es-ES_tradnl" dirty="0" err="1" smtClean="0"/>
              <a:t>cloud</a:t>
            </a:r>
            <a:r>
              <a:rPr lang="es-ES_tradnl" dirty="0" smtClean="0"/>
              <a:t> que por defecto tiene configurado el valor Yes, a No para crear la base de datos en un servidor local y deberemos indicar los datos del mismo (nombre del servidor de base de datos</a:t>
            </a:r>
            <a:r>
              <a:rPr lang="es-UY" dirty="0" smtClean="0"/>
              <a:t>, </a:t>
            </a:r>
            <a:r>
              <a:rPr lang="es-ES_tradnl" dirty="0" smtClean="0"/>
              <a:t>nombre de la base de datos y usuario para conectarse).</a:t>
            </a:r>
            <a:endParaRPr lang="es-AR" dirty="0"/>
          </a:p>
        </p:txBody>
      </p:sp>
      <p:sp>
        <p:nvSpPr>
          <p:cNvPr id="5" name="Slide Image Placeholder 4"/>
          <p:cNvSpPr>
            <a:spLocks noGrp="1" noRot="1" noChangeAspect="1"/>
          </p:cNvSpPr>
          <p:nvPr>
            <p:ph type="sldImg"/>
          </p:nvPr>
        </p:nvSpPr>
        <p:spPr>
          <a:xfrm>
            <a:off x="1169988" y="498475"/>
            <a:ext cx="4929187" cy="3695700"/>
          </a:xfrm>
        </p:spPr>
      </p:sp>
    </p:spTree>
    <p:extLst>
      <p:ext uri="{BB962C8B-B14F-4D97-AF65-F5344CB8AC3E}">
        <p14:creationId xmlns:p14="http://schemas.microsoft.com/office/powerpoint/2010/main" val="1430165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s-AR" dirty="0" smtClean="0"/>
              <a:t>Al ejecutar la transacción </a:t>
            </a:r>
            <a:r>
              <a:rPr lang="es-AR" dirty="0" err="1" smtClean="0"/>
              <a:t>Customer</a:t>
            </a:r>
            <a:r>
              <a:rPr lang="es-AR" dirty="0" smtClean="0"/>
              <a:t>, se puede observar que al ajustar el tamaño de la pantalla, los controles se ajustan al espacio disponible.</a:t>
            </a:r>
          </a:p>
          <a:p>
            <a:endParaRPr lang="es-UY" dirty="0" smtClean="0"/>
          </a:p>
          <a:p>
            <a:r>
              <a:rPr lang="es-AR" dirty="0" smtClean="0"/>
              <a:t>¿Qué significa esto? </a:t>
            </a:r>
            <a:r>
              <a:rPr lang="es-AR" dirty="0" err="1" smtClean="0"/>
              <a:t>GeneXus</a:t>
            </a:r>
            <a:r>
              <a:rPr lang="es-AR" dirty="0" smtClean="0"/>
              <a:t> genera aplicaciones web </a:t>
            </a:r>
            <a:r>
              <a:rPr lang="es-AR" dirty="0" err="1" smtClean="0"/>
              <a:t>responsive</a:t>
            </a:r>
            <a:r>
              <a:rPr lang="es-AR" dirty="0" smtClean="0"/>
              <a:t>, </a:t>
            </a:r>
            <a:r>
              <a:rPr lang="es-UY" dirty="0" smtClean="0"/>
              <a:t>o aplicaciones sensibles, que ofrecen una óptima visualización, buena navegación, y un excelente aprovechamiento de los espacios de la pantalla.</a:t>
            </a:r>
          </a:p>
          <a:p>
            <a:endParaRPr lang="es-UY" dirty="0" smtClean="0"/>
          </a:p>
          <a:p>
            <a:r>
              <a:rPr lang="es-UY" dirty="0" smtClean="0"/>
              <a:t>Todo esto se logra utilizando un diseño que permite ver toda la información de una forma armoniosa dentro de la pantalla, y </a:t>
            </a:r>
            <a:r>
              <a:rPr lang="es-UY" dirty="0" err="1" smtClean="0"/>
              <a:t>GeneXus</a:t>
            </a:r>
            <a:r>
              <a:rPr lang="es-UY" dirty="0" smtClean="0"/>
              <a:t> nos provee de funciones de edición para lograrlo. Las mismas nos brindan la posibilidad de mostrar diferentes  formas de visualizar el </a:t>
            </a:r>
            <a:r>
              <a:rPr lang="es-UY" dirty="0" err="1" smtClean="0"/>
              <a:t>layout</a:t>
            </a:r>
            <a:r>
              <a:rPr lang="es-UY" dirty="0" smtClean="0"/>
              <a:t> dependiendo del tamaño de la pantalla del dispositivo.</a:t>
            </a:r>
            <a:endParaRPr lang="es-AR" dirty="0"/>
          </a:p>
        </p:txBody>
      </p:sp>
      <p:sp>
        <p:nvSpPr>
          <p:cNvPr id="4" name="Slide Image Placeholder 3"/>
          <p:cNvSpPr>
            <a:spLocks noGrp="1" noRot="1" noChangeAspect="1"/>
          </p:cNvSpPr>
          <p:nvPr>
            <p:ph type="sldImg"/>
          </p:nvPr>
        </p:nvSpPr>
        <p:spPr>
          <a:xfrm>
            <a:off x="1169988" y="498475"/>
            <a:ext cx="4929187" cy="3695700"/>
          </a:xfrm>
        </p:spPr>
      </p:sp>
    </p:spTree>
    <p:extLst>
      <p:ext uri="{BB962C8B-B14F-4D97-AF65-F5344CB8AC3E}">
        <p14:creationId xmlns:p14="http://schemas.microsoft.com/office/powerpoint/2010/main" val="3614114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s-UY" dirty="0" smtClean="0"/>
              <a:t>P</a:t>
            </a:r>
            <a:r>
              <a:rPr lang="es-ES_tradnl" dirty="0" smtClean="0"/>
              <a:t>ara cada atracción turística nos han pedido registrar:</a:t>
            </a:r>
          </a:p>
          <a:p>
            <a:endParaRPr lang="es-ES_tradnl" dirty="0" smtClean="0"/>
          </a:p>
          <a:p>
            <a:pPr marL="171450" lvl="0" indent="-171450">
              <a:buFont typeface="Arial" panose="020B0604020202020204" pitchFamily="34" charset="0"/>
              <a:buChar char="•"/>
            </a:pPr>
            <a:r>
              <a:rPr lang="es-ES_tradnl" dirty="0" smtClean="0"/>
              <a:t>su nombre</a:t>
            </a:r>
          </a:p>
          <a:p>
            <a:pPr marL="171450" lvl="0" indent="-171450">
              <a:buFont typeface="Arial" panose="020B0604020202020204" pitchFamily="34" charset="0"/>
              <a:buChar char="•"/>
            </a:pPr>
            <a:r>
              <a:rPr lang="es-ES_tradnl" dirty="0" smtClean="0"/>
              <a:t>el país al cual pertenece</a:t>
            </a:r>
            <a:endParaRPr lang="es-UY" dirty="0" smtClean="0"/>
          </a:p>
          <a:p>
            <a:pPr marL="171450" lvl="0" indent="-171450">
              <a:buFont typeface="Arial" panose="020B0604020202020204" pitchFamily="34" charset="0"/>
              <a:buChar char="•"/>
            </a:pPr>
            <a:r>
              <a:rPr lang="es-ES_tradnl" dirty="0" smtClean="0"/>
              <a:t>una imagen</a:t>
            </a:r>
            <a:endParaRPr lang="es-UY" dirty="0" smtClean="0"/>
          </a:p>
          <a:p>
            <a:pPr marL="171450" lvl="0" indent="-171450">
              <a:buFont typeface="Arial" panose="020B0604020202020204" pitchFamily="34" charset="0"/>
              <a:buChar char="•"/>
            </a:pPr>
            <a:r>
              <a:rPr lang="es-ES_tradnl" dirty="0" smtClean="0"/>
              <a:t>y una categoría que describa si se trata de un monumento, museo, entretenimiento, etc. </a:t>
            </a:r>
            <a:endParaRPr lang="es-UY" dirty="0" smtClean="0"/>
          </a:p>
          <a:p>
            <a:endParaRPr lang="es-UY" dirty="0" smtClean="0"/>
          </a:p>
          <a:p>
            <a:endParaRPr lang="es-AR" dirty="0"/>
          </a:p>
        </p:txBody>
      </p:sp>
      <p:sp>
        <p:nvSpPr>
          <p:cNvPr id="4" name="Slide Image Placeholder 3"/>
          <p:cNvSpPr>
            <a:spLocks noGrp="1" noRot="1" noChangeAspect="1"/>
          </p:cNvSpPr>
          <p:nvPr>
            <p:ph type="sldImg"/>
          </p:nvPr>
        </p:nvSpPr>
        <p:spPr>
          <a:xfrm>
            <a:off x="1169988" y="498475"/>
            <a:ext cx="4929187" cy="3695700"/>
          </a:xfrm>
        </p:spPr>
      </p:sp>
    </p:spTree>
    <p:extLst>
      <p:ext uri="{BB962C8B-B14F-4D97-AF65-F5344CB8AC3E}">
        <p14:creationId xmlns:p14="http://schemas.microsoft.com/office/powerpoint/2010/main" val="1164003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s-ES_tradnl" dirty="0" smtClean="0"/>
              <a:t>Comencemos entonces a definir la transacción </a:t>
            </a:r>
            <a:r>
              <a:rPr lang="es-ES_tradnl" dirty="0" err="1" smtClean="0"/>
              <a:t>Attraction</a:t>
            </a:r>
            <a:r>
              <a:rPr lang="es-ES_tradnl" dirty="0" smtClean="0"/>
              <a:t>, definiendo un atributo para cada dato que interesa registrar de las atracciones turísticas.</a:t>
            </a:r>
          </a:p>
          <a:p>
            <a:endParaRPr lang="es-ES_tradnl" dirty="0" smtClean="0"/>
          </a:p>
          <a:p>
            <a:r>
              <a:rPr lang="es-ES_tradnl" dirty="0" smtClean="0"/>
              <a:t>Con los atributos definidos hasta el momento ¿qué pasaría si queremos ingresar dos atracciones turísticas del mismo país? </a:t>
            </a:r>
          </a:p>
          <a:p>
            <a:r>
              <a:rPr lang="es-ES_tradnl" dirty="0" smtClean="0"/>
              <a:t>Deberíamos ingresar sobre el atributo </a:t>
            </a:r>
            <a:r>
              <a:rPr lang="es-ES_tradnl" dirty="0" err="1" smtClean="0"/>
              <a:t>AttractionCountry</a:t>
            </a:r>
            <a:r>
              <a:rPr lang="es-ES_tradnl" dirty="0" smtClean="0"/>
              <a:t> el mismo nombre de país en dos oportunidades y cuidarnos de </a:t>
            </a:r>
            <a:r>
              <a:rPr lang="es-ES_tradnl" b="1" dirty="0" smtClean="0"/>
              <a:t>digitarlo exactamente igual</a:t>
            </a:r>
            <a:r>
              <a:rPr lang="es-ES_tradnl" dirty="0" smtClean="0"/>
              <a:t>. Porque después, tal vez necesitemos buscar todas las atracciones de un país dado y para obtener eso, el país debe haber sido escrito siempre igual!</a:t>
            </a:r>
          </a:p>
          <a:p>
            <a:endParaRPr lang="es-ES_tradnl" dirty="0" smtClean="0"/>
          </a:p>
          <a:p>
            <a:r>
              <a:rPr lang="es-ES_tradnl" dirty="0" smtClean="0"/>
              <a:t>En nuestro ejemplo, </a:t>
            </a:r>
            <a:r>
              <a:rPr lang="es-ES_tradnl" dirty="0" err="1" smtClean="0"/>
              <a:t>tipeamos</a:t>
            </a:r>
            <a:r>
              <a:rPr lang="es-ES_tradnl" baseline="0" dirty="0" smtClean="0"/>
              <a:t> el mismo país, “France” de dos maneras distintas, por lo que el sistema entenderá que se trata de países distintos. Por eso esta solución no es recomendable.</a:t>
            </a:r>
            <a:endParaRPr lang="es-ES_tradnl" dirty="0" smtClean="0"/>
          </a:p>
          <a:p>
            <a:endParaRPr lang="es-UY" dirty="0" smtClean="0"/>
          </a:p>
          <a:p>
            <a:endParaRPr lang="es-AR" dirty="0"/>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34345013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s-ES_tradnl" dirty="0" smtClean="0"/>
              <a:t>Se tendría que ingresar al país una sola vez, en un solo lugar (Transacción “Country”), y luego en cada atracción que necesite hacer referencia al país, incluir el </a:t>
            </a:r>
            <a:r>
              <a:rPr lang="es-ES_tradnl" b="1" dirty="0" smtClean="0"/>
              <a:t>identificador</a:t>
            </a:r>
            <a:r>
              <a:rPr lang="es-ES_tradnl" dirty="0" smtClean="0"/>
              <a:t> del país correspondiente.</a:t>
            </a:r>
            <a:endParaRPr lang="es-UY" dirty="0" smtClean="0"/>
          </a:p>
          <a:p>
            <a:endParaRPr lang="es-AR" dirty="0"/>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165281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s-ES_tradnl" dirty="0" err="1" smtClean="0"/>
              <a:t>CountryId</a:t>
            </a:r>
            <a:r>
              <a:rPr lang="es-ES_tradnl" dirty="0" smtClean="0"/>
              <a:t> es identificador o llave en la transacción Country. Formalmente hablando decimos que </a:t>
            </a:r>
            <a:r>
              <a:rPr lang="es-ES_tradnl" dirty="0" err="1" smtClean="0"/>
              <a:t>CountryId</a:t>
            </a:r>
            <a:r>
              <a:rPr lang="es-ES_tradnl" dirty="0" smtClean="0"/>
              <a:t> es </a:t>
            </a:r>
            <a:r>
              <a:rPr lang="es-ES_tradnl" b="1" dirty="0" smtClean="0"/>
              <a:t>llave primaria</a:t>
            </a:r>
            <a:r>
              <a:rPr lang="es-ES_tradnl" dirty="0" smtClean="0"/>
              <a:t> (en inglés: </a:t>
            </a:r>
            <a:r>
              <a:rPr lang="es-ES_tradnl" b="1" dirty="0" err="1" smtClean="0"/>
              <a:t>Primary</a:t>
            </a:r>
            <a:r>
              <a:rPr lang="es-ES_tradnl" b="1" dirty="0" smtClean="0"/>
              <a:t> Key</a:t>
            </a:r>
            <a:r>
              <a:rPr lang="es-ES_tradnl" dirty="0" smtClean="0"/>
              <a:t>) en la transacción Country. </a:t>
            </a:r>
          </a:p>
          <a:p>
            <a:r>
              <a:rPr lang="es-ES_tradnl" dirty="0" smtClean="0"/>
              <a:t>Cuando una llave primaria está presente en otra transacción, decimos que allí tiene el rol de </a:t>
            </a:r>
            <a:r>
              <a:rPr lang="es-ES_tradnl" b="1" dirty="0" smtClean="0"/>
              <a:t>llave foránea</a:t>
            </a:r>
            <a:r>
              <a:rPr lang="es-ES_tradnl" dirty="0" smtClean="0"/>
              <a:t> (en inglés: </a:t>
            </a:r>
            <a:r>
              <a:rPr lang="es-ES_tradnl" b="1" dirty="0" err="1" smtClean="0"/>
              <a:t>Foreign</a:t>
            </a:r>
            <a:r>
              <a:rPr lang="es-ES_tradnl" b="1" dirty="0" smtClean="0"/>
              <a:t> Key</a:t>
            </a:r>
            <a:r>
              <a:rPr lang="es-ES_tradnl" dirty="0" smtClean="0"/>
              <a:t>).</a:t>
            </a:r>
          </a:p>
          <a:p>
            <a:endParaRPr lang="es-ES_tradnl" dirty="0" smtClean="0"/>
          </a:p>
          <a:p>
            <a:r>
              <a:rPr lang="es-ES_tradnl" dirty="0" smtClean="0"/>
              <a:t>El incluir un atributo que es llave primaria de una transacción, en otra transacción, nos permite </a:t>
            </a:r>
            <a:r>
              <a:rPr lang="es-ES_tradnl" b="1" dirty="0" smtClean="0"/>
              <a:t>relacionar ambas transacciones</a:t>
            </a:r>
            <a:r>
              <a:rPr lang="es-ES_tradnl" dirty="0" smtClean="0"/>
              <a:t>.</a:t>
            </a:r>
            <a:endParaRPr lang="es-UY" dirty="0" smtClean="0"/>
          </a:p>
          <a:p>
            <a:r>
              <a:rPr lang="es-ES_tradnl" dirty="0" smtClean="0"/>
              <a:t>Esto significa que:</a:t>
            </a:r>
          </a:p>
          <a:p>
            <a:pPr marL="628650" lvl="1" indent="-171450">
              <a:buFont typeface="Arial" panose="020B0604020202020204" pitchFamily="34" charset="0"/>
              <a:buChar char="•"/>
            </a:pPr>
            <a:r>
              <a:rPr lang="es-ES_tradnl" dirty="0" smtClean="0"/>
              <a:t>al ejecutar la transacción </a:t>
            </a:r>
            <a:r>
              <a:rPr lang="es-ES_tradnl" dirty="0" err="1" smtClean="0"/>
              <a:t>Attraction</a:t>
            </a:r>
            <a:r>
              <a:rPr lang="es-ES_tradnl" dirty="0" smtClean="0"/>
              <a:t>, habrá que ingresar para este atributo, un valor que se haya registrado previamente a través de la transacción Country.</a:t>
            </a:r>
          </a:p>
          <a:p>
            <a:pPr marL="628650" lvl="1" indent="-171450">
              <a:buFont typeface="Arial" panose="020B0604020202020204" pitchFamily="34" charset="0"/>
              <a:buChar char="•"/>
            </a:pPr>
            <a:r>
              <a:rPr lang="es-ES_tradnl" dirty="0" smtClean="0"/>
              <a:t>al ejecutar la transacción Country, no se permitirán </a:t>
            </a:r>
            <a:r>
              <a:rPr lang="es-UY" dirty="0" smtClean="0"/>
              <a:t>borrar países para los cuales se hayan ingresado atracciones turísticas.</a:t>
            </a:r>
            <a:endParaRPr lang="es-ES_tradnl" dirty="0" smtClean="0"/>
          </a:p>
          <a:p>
            <a:pPr lvl="1"/>
            <a:endParaRPr lang="es-UY" dirty="0" smtClean="0"/>
          </a:p>
          <a:p>
            <a:pPr lvl="1"/>
            <a:r>
              <a:rPr lang="es-UY" dirty="0" smtClean="0"/>
              <a:t>Estos controles son hechos automáticamente por </a:t>
            </a:r>
            <a:r>
              <a:rPr lang="es-UY" dirty="0" err="1" smtClean="0"/>
              <a:t>GeneXus</a:t>
            </a:r>
            <a:r>
              <a:rPr lang="es-UY" dirty="0" smtClean="0"/>
              <a:t> para garantizarnos consistencia entre los datos.</a:t>
            </a:r>
          </a:p>
          <a:p>
            <a:endParaRPr lang="es-ES_tradnl" dirty="0" smtClean="0"/>
          </a:p>
          <a:p>
            <a:r>
              <a:rPr lang="es-ES_tradnl" dirty="0" smtClean="0"/>
              <a:t>Observemos que en la tabla física </a:t>
            </a:r>
            <a:r>
              <a:rPr lang="es-ES_tradnl" dirty="0" err="1" smtClean="0"/>
              <a:t>Attraction</a:t>
            </a:r>
            <a:r>
              <a:rPr lang="es-ES_tradnl" dirty="0" smtClean="0"/>
              <a:t> que </a:t>
            </a:r>
            <a:r>
              <a:rPr lang="es-ES_tradnl" dirty="0" err="1" smtClean="0"/>
              <a:t>GeneXus</a:t>
            </a:r>
            <a:r>
              <a:rPr lang="es-ES_tradnl" dirty="0" smtClean="0"/>
              <a:t> nos está proponiendo crear, </a:t>
            </a:r>
            <a:r>
              <a:rPr lang="es-ES_tradnl" b="1" dirty="0" smtClean="0"/>
              <a:t>no está presente el atributo </a:t>
            </a:r>
            <a:r>
              <a:rPr lang="es-ES_tradnl" b="1" dirty="0" err="1" smtClean="0"/>
              <a:t>CountryName</a:t>
            </a:r>
            <a:r>
              <a:rPr lang="es-ES_tradnl" dirty="0" smtClean="0"/>
              <a:t> que sí habíamos incluido en la estructura de la transacción </a:t>
            </a:r>
            <a:r>
              <a:rPr lang="es-ES_tradnl" dirty="0" err="1" smtClean="0"/>
              <a:t>Attraction</a:t>
            </a:r>
            <a:r>
              <a:rPr lang="es-ES_tradnl" dirty="0" smtClean="0"/>
              <a:t>. Esto se debe a que no es lo mismo el concepto de TRANSACCION que el concepto de TABLA física. </a:t>
            </a:r>
          </a:p>
          <a:p>
            <a:endParaRPr lang="es-AR" dirty="0"/>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1621602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s-ES_tradnl" dirty="0" smtClean="0"/>
              <a:t>Es importante tener claro que </a:t>
            </a:r>
            <a:r>
              <a:rPr lang="es-ES_tradnl" b="1" dirty="0" smtClean="0"/>
              <a:t>no todos los atributos que se incluyan en la estructura de una transacción, luego se almacenarán en la tabla física</a:t>
            </a:r>
            <a:r>
              <a:rPr lang="es-ES_tradnl" dirty="0" smtClean="0"/>
              <a:t> que se creará a partir de dicha transacción. </a:t>
            </a:r>
          </a:p>
          <a:p>
            <a:endParaRPr lang="es-UY" dirty="0" smtClean="0"/>
          </a:p>
          <a:p>
            <a:r>
              <a:rPr lang="es-ES" dirty="0" smtClean="0"/>
              <a:t>Almacenar el nombre del país en varias tablas físicas significaría almacenar información duplicada. En cambio, el nombre del país se puede traer de un único lugar en el cual se encuentre registrado: de la tabla de países. </a:t>
            </a:r>
            <a:endParaRPr lang="es-UY" dirty="0" smtClean="0"/>
          </a:p>
          <a:p>
            <a:endParaRPr lang="es-AR" dirty="0"/>
          </a:p>
        </p:txBody>
      </p:sp>
      <p:sp>
        <p:nvSpPr>
          <p:cNvPr id="4" name="Slide Image Placeholder 3"/>
          <p:cNvSpPr>
            <a:spLocks noGrp="1" noRot="1" noChangeAspect="1"/>
          </p:cNvSpPr>
          <p:nvPr>
            <p:ph type="sldImg"/>
          </p:nvPr>
        </p:nvSpPr>
        <p:spPr>
          <a:xfrm>
            <a:off x="1169988" y="498475"/>
            <a:ext cx="4929187" cy="3695700"/>
          </a:xfrm>
        </p:spPr>
      </p:sp>
    </p:spTree>
    <p:extLst>
      <p:ext uri="{BB962C8B-B14F-4D97-AF65-F5344CB8AC3E}">
        <p14:creationId xmlns:p14="http://schemas.microsoft.com/office/powerpoint/2010/main" val="41056380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69988" y="498475"/>
            <a:ext cx="4929187" cy="3695700"/>
          </a:xfrm>
        </p:spPr>
      </p:sp>
      <p:sp>
        <p:nvSpPr>
          <p:cNvPr id="5" name="Notes Placeholder 4"/>
          <p:cNvSpPr>
            <a:spLocks noGrp="1"/>
          </p:cNvSpPr>
          <p:nvPr>
            <p:ph type="body" idx="1"/>
          </p:nvPr>
        </p:nvSpPr>
        <p:spPr/>
        <p:txBody>
          <a:bodyPr/>
          <a:lstStyle/>
          <a:p>
            <a:endParaRPr lang="es-AR"/>
          </a:p>
        </p:txBody>
      </p:sp>
    </p:spTree>
    <p:extLst>
      <p:ext uri="{BB962C8B-B14F-4D97-AF65-F5344CB8AC3E}">
        <p14:creationId xmlns:p14="http://schemas.microsoft.com/office/powerpoint/2010/main" val="3963471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s-UY" dirty="0" smtClean="0"/>
              <a:t>Al ejecutar </a:t>
            </a:r>
            <a:r>
              <a:rPr lang="es-UY" dirty="0" err="1" smtClean="0"/>
              <a:t>GeneXus</a:t>
            </a:r>
            <a:r>
              <a:rPr lang="es-UY" dirty="0" smtClean="0"/>
              <a:t>, se abre la herramienta y vemos la interfaz mostrada arriba </a:t>
            </a:r>
            <a:r>
              <a:rPr lang="es-UY" sz="1000" kern="1200" dirty="0" smtClean="0">
                <a:solidFill>
                  <a:schemeClr val="tx1"/>
                </a:solidFill>
                <a:effectLst/>
                <a:latin typeface="Arial" panose="020B0604020202020204" pitchFamily="34" charset="0"/>
                <a:ea typeface="+mn-ea"/>
                <a:cs typeface="Arial" panose="020B0604020202020204" pitchFamily="34" charset="0"/>
              </a:rPr>
              <a:t>que recibe el nombre de Ambiente de Desarrollo Integrado o IDE </a:t>
            </a:r>
            <a:r>
              <a:rPr lang="es-UY" dirty="0" smtClean="0"/>
              <a:t>, la cual contiene ventanas, barras de herramientas y un menú principal.</a:t>
            </a:r>
          </a:p>
          <a:p>
            <a:r>
              <a:rPr lang="es-UY" dirty="0" smtClean="0"/>
              <a:t> </a:t>
            </a:r>
          </a:p>
          <a:p>
            <a:r>
              <a:rPr lang="es-UY" dirty="0" smtClean="0"/>
              <a:t>La posición que ocupan las barras de herramientas y ventanas es totalmente personalizable. </a:t>
            </a:r>
          </a:p>
          <a:p>
            <a:endParaRPr lang="es-UY" dirty="0" smtClean="0"/>
          </a:p>
          <a:p>
            <a:r>
              <a:rPr lang="es-UY" dirty="0" smtClean="0"/>
              <a:t>En la diapositiva aparece remarcada en azul la </a:t>
            </a:r>
            <a:r>
              <a:rPr lang="es-UY" dirty="0" err="1" smtClean="0"/>
              <a:t>Start</a:t>
            </a:r>
            <a:r>
              <a:rPr lang="es-UY" dirty="0" smtClean="0"/>
              <a:t> Page o página de inicio. </a:t>
            </a:r>
            <a:r>
              <a:rPr lang="es-UY" sz="1000" kern="1200" dirty="0" smtClean="0">
                <a:solidFill>
                  <a:schemeClr val="tx1"/>
                </a:solidFill>
                <a:effectLst/>
                <a:latin typeface="Arial" panose="020B0604020202020204" pitchFamily="34" charset="0"/>
                <a:ea typeface="+mn-ea"/>
                <a:cs typeface="Arial" panose="020B0604020202020204" pitchFamily="34" charset="0"/>
              </a:rPr>
              <a:t>Esta página nos permite comenzar a trabajar a partir de un ejemplo, empezar a capacitarnos o abrir una aplicación de ejemplo ya desarrollada.</a:t>
            </a:r>
          </a:p>
          <a:p>
            <a:endParaRPr lang="es-UY" dirty="0" smtClean="0"/>
          </a:p>
          <a:p>
            <a:endParaRPr lang="es-AR" dirty="0"/>
          </a:p>
        </p:txBody>
      </p:sp>
      <p:sp>
        <p:nvSpPr>
          <p:cNvPr id="4" name="Slide Image Placeholder 3"/>
          <p:cNvSpPr>
            <a:spLocks noGrp="1" noRot="1" noChangeAspect="1"/>
          </p:cNvSpPr>
          <p:nvPr>
            <p:ph type="sldImg"/>
          </p:nvPr>
        </p:nvSpPr>
        <p:spPr>
          <a:xfrm>
            <a:off x="1169988" y="498475"/>
            <a:ext cx="4929187" cy="3695700"/>
          </a:xfrm>
        </p:spPr>
      </p:sp>
    </p:spTree>
    <p:extLst>
      <p:ext uri="{BB962C8B-B14F-4D97-AF65-F5344CB8AC3E}">
        <p14:creationId xmlns:p14="http://schemas.microsoft.com/office/powerpoint/2010/main" val="5909111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s-UY" b="1" dirty="0" smtClean="0"/>
              <a:t>¿Cómo definir un dominio?</a:t>
            </a:r>
          </a:p>
          <a:p>
            <a:endParaRPr lang="es-UY" dirty="0" smtClean="0"/>
          </a:p>
          <a:p>
            <a:pPr marL="228600" indent="-228600">
              <a:buFont typeface="+mj-lt"/>
              <a:buAutoNum type="arabicPeriod"/>
            </a:pPr>
            <a:r>
              <a:rPr lang="es-UY" dirty="0" smtClean="0"/>
              <a:t>En el menú </a:t>
            </a:r>
            <a:r>
              <a:rPr lang="es-UY" b="1" dirty="0" smtClean="0"/>
              <a:t>View</a:t>
            </a:r>
            <a:r>
              <a:rPr lang="es-UY" dirty="0" smtClean="0"/>
              <a:t> hay una opción </a:t>
            </a:r>
            <a:r>
              <a:rPr lang="es-UY" b="1" dirty="0" err="1" smtClean="0"/>
              <a:t>Domains</a:t>
            </a:r>
            <a:r>
              <a:rPr lang="es-UY" dirty="0" smtClean="0"/>
              <a:t> para definir y editar dominios. </a:t>
            </a:r>
          </a:p>
          <a:p>
            <a:pPr marL="228600" indent="-228600">
              <a:buFont typeface="+mj-lt"/>
              <a:buAutoNum type="arabicPeriod"/>
            </a:pPr>
            <a:endParaRPr lang="es-UY" dirty="0" smtClean="0"/>
          </a:p>
          <a:p>
            <a:pPr marL="228600" indent="-228600">
              <a:buFont typeface="+mj-lt"/>
              <a:buAutoNum type="arabicPeriod"/>
            </a:pPr>
            <a:r>
              <a:rPr lang="es-UY" dirty="0" smtClean="0"/>
              <a:t>En la estructura de la transacción, al momento de definir un atributo, es posible definir un nuevo domino al momento de indicar el tipo de datos. Por ejemplo, luego de haberle dado nombre al atributo </a:t>
            </a:r>
            <a:r>
              <a:rPr lang="es-UY" dirty="0" err="1" smtClean="0"/>
              <a:t>CustomerId</a:t>
            </a:r>
            <a:r>
              <a:rPr lang="es-UY" dirty="0" smtClean="0"/>
              <a:t>, en vez de elegir un tipo de datos predefinido se digita  </a:t>
            </a:r>
            <a:r>
              <a:rPr lang="es-UY" b="1" dirty="0" smtClean="0"/>
              <a:t>Id = </a:t>
            </a:r>
            <a:r>
              <a:rPr lang="es-UY" b="1" dirty="0" err="1" smtClean="0"/>
              <a:t>Numeric</a:t>
            </a:r>
            <a:r>
              <a:rPr lang="es-UY" b="1" dirty="0" smtClean="0"/>
              <a:t>(4.0)</a:t>
            </a:r>
            <a:r>
              <a:rPr lang="es-UY" dirty="0" smtClean="0"/>
              <a:t> en la columna </a:t>
            </a:r>
            <a:r>
              <a:rPr lang="es-UY" dirty="0" err="1" smtClean="0"/>
              <a:t>Type</a:t>
            </a:r>
            <a:r>
              <a:rPr lang="es-UY" dirty="0" smtClean="0"/>
              <a:t>. Así queda definido el dominio de nombre Id con el tipo de datos </a:t>
            </a:r>
            <a:r>
              <a:rPr lang="es-UY" dirty="0" err="1" smtClean="0"/>
              <a:t>Numeric</a:t>
            </a:r>
            <a:r>
              <a:rPr lang="es-UY" dirty="0" smtClean="0"/>
              <a:t>(4.0) y el atributo </a:t>
            </a:r>
            <a:r>
              <a:rPr lang="es-UY" dirty="0" err="1" smtClean="0"/>
              <a:t>CustomerId</a:t>
            </a:r>
            <a:r>
              <a:rPr lang="es-UY" dirty="0" smtClean="0"/>
              <a:t> perteneciente a dicho dominio.</a:t>
            </a:r>
          </a:p>
          <a:p>
            <a:pPr marL="228600" indent="-228600">
              <a:buFont typeface="+mj-lt"/>
              <a:buAutoNum type="arabicPeriod"/>
            </a:pPr>
            <a:endParaRPr lang="es-UY" dirty="0" smtClean="0"/>
          </a:p>
          <a:p>
            <a:pPr marL="228600" indent="-228600">
              <a:buFont typeface="+mj-lt"/>
              <a:buAutoNum type="arabicPeriod"/>
            </a:pPr>
            <a:r>
              <a:rPr lang="es-UY" dirty="0" smtClean="0"/>
              <a:t>File / New / </a:t>
            </a:r>
            <a:r>
              <a:rPr lang="es-UY" dirty="0" err="1" smtClean="0"/>
              <a:t>Object</a:t>
            </a:r>
            <a:endParaRPr lang="es-UY" dirty="0" smtClean="0"/>
          </a:p>
          <a:p>
            <a:endParaRPr lang="es-UY" dirty="0" smtClean="0"/>
          </a:p>
          <a:p>
            <a:endParaRPr lang="es-AR" dirty="0"/>
          </a:p>
        </p:txBody>
      </p:sp>
      <p:sp>
        <p:nvSpPr>
          <p:cNvPr id="5" name="Slide Image Placeholder 4"/>
          <p:cNvSpPr>
            <a:spLocks noGrp="1" noRot="1" noChangeAspect="1"/>
          </p:cNvSpPr>
          <p:nvPr>
            <p:ph type="sldImg"/>
          </p:nvPr>
        </p:nvSpPr>
        <p:spPr>
          <a:xfrm>
            <a:off x="1169988" y="498475"/>
            <a:ext cx="4929187" cy="3695700"/>
          </a:xfrm>
        </p:spPr>
      </p:sp>
    </p:spTree>
    <p:extLst>
      <p:ext uri="{BB962C8B-B14F-4D97-AF65-F5344CB8AC3E}">
        <p14:creationId xmlns:p14="http://schemas.microsoft.com/office/powerpoint/2010/main" val="6216091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Al </a:t>
            </a:r>
            <a:r>
              <a:rPr lang="en-US" dirty="0" err="1" smtClean="0"/>
              <a:t>desarrollar</a:t>
            </a:r>
            <a:r>
              <a:rPr lang="en-US" dirty="0" smtClean="0"/>
              <a:t> </a:t>
            </a:r>
            <a:r>
              <a:rPr lang="en-US" dirty="0" err="1" smtClean="0"/>
              <a:t>aplicaciones</a:t>
            </a:r>
            <a:r>
              <a:rPr lang="en-US" dirty="0" smtClean="0"/>
              <a:t> con </a:t>
            </a:r>
            <a:r>
              <a:rPr lang="en-US" dirty="0" err="1" smtClean="0"/>
              <a:t>GeneXus</a:t>
            </a:r>
            <a:r>
              <a:rPr lang="en-US" dirty="0" smtClean="0"/>
              <a:t> se </a:t>
            </a:r>
            <a:r>
              <a:rPr lang="en-US" dirty="0" err="1" smtClean="0"/>
              <a:t>desea</a:t>
            </a:r>
            <a:r>
              <a:rPr lang="en-US" dirty="0" smtClean="0"/>
              <a:t> que el </a:t>
            </a:r>
            <a:r>
              <a:rPr lang="en-US" dirty="0" err="1" smtClean="0"/>
              <a:t>ingreso</a:t>
            </a:r>
            <a:r>
              <a:rPr lang="en-US" dirty="0" smtClean="0"/>
              <a:t> de </a:t>
            </a:r>
            <a:r>
              <a:rPr lang="en-US" dirty="0" err="1" smtClean="0"/>
              <a:t>datos</a:t>
            </a:r>
            <a:r>
              <a:rPr lang="en-US" dirty="0" smtClean="0"/>
              <a:t> </a:t>
            </a:r>
            <a:r>
              <a:rPr lang="en-US" dirty="0" err="1" smtClean="0"/>
              <a:t>pueda</a:t>
            </a:r>
            <a:r>
              <a:rPr lang="en-US" dirty="0" smtClean="0"/>
              <a:t> </a:t>
            </a:r>
            <a:r>
              <a:rPr lang="en-US" dirty="0" err="1" smtClean="0"/>
              <a:t>significar</a:t>
            </a:r>
            <a:r>
              <a:rPr lang="en-US" dirty="0" smtClean="0"/>
              <a:t> </a:t>
            </a:r>
            <a:r>
              <a:rPr lang="en-US" dirty="0" err="1" smtClean="0"/>
              <a:t>alguna</a:t>
            </a:r>
            <a:r>
              <a:rPr lang="en-US" dirty="0" smtClean="0"/>
              <a:t> </a:t>
            </a:r>
            <a:r>
              <a:rPr lang="en-US" dirty="0" err="1" smtClean="0"/>
              <a:t>acción</a:t>
            </a:r>
            <a:r>
              <a:rPr lang="en-US" dirty="0" smtClean="0"/>
              <a:t> de </a:t>
            </a:r>
            <a:r>
              <a:rPr lang="en-US" dirty="0" err="1" smtClean="0"/>
              <a:t>acuerdo</a:t>
            </a:r>
            <a:r>
              <a:rPr lang="en-US" dirty="0" smtClean="0"/>
              <a:t> al </a:t>
            </a:r>
            <a:r>
              <a:rPr lang="en-US" dirty="0" err="1" smtClean="0"/>
              <a:t>contexto</a:t>
            </a:r>
            <a:r>
              <a:rPr lang="en-US" dirty="0" smtClean="0"/>
              <a:t> de la </a:t>
            </a:r>
            <a:r>
              <a:rPr lang="en-US" dirty="0" err="1" smtClean="0"/>
              <a:t>aplicación</a:t>
            </a:r>
            <a:r>
              <a:rPr lang="en-US" dirty="0" smtClean="0"/>
              <a:t>.  </a:t>
            </a:r>
            <a:r>
              <a:rPr lang="en-US" dirty="0" err="1" smtClean="0"/>
              <a:t>Por</a:t>
            </a:r>
            <a:r>
              <a:rPr lang="en-US" dirty="0" smtClean="0"/>
              <a:t> </a:t>
            </a:r>
            <a:r>
              <a:rPr lang="en-US" dirty="0" err="1" smtClean="0"/>
              <a:t>ejemplo</a:t>
            </a:r>
            <a:r>
              <a:rPr lang="en-US" dirty="0" smtClean="0"/>
              <a:t>, </a:t>
            </a:r>
            <a:r>
              <a:rPr lang="en-US" dirty="0" err="1" smtClean="0"/>
              <a:t>si</a:t>
            </a:r>
            <a:r>
              <a:rPr lang="en-US" dirty="0" smtClean="0"/>
              <a:t> se </a:t>
            </a:r>
            <a:r>
              <a:rPr lang="en-US" dirty="0" err="1" smtClean="0"/>
              <a:t>está</a:t>
            </a:r>
            <a:r>
              <a:rPr lang="en-US" dirty="0" smtClean="0"/>
              <a:t> </a:t>
            </a:r>
            <a:r>
              <a:rPr lang="en-US" dirty="0" err="1" smtClean="0"/>
              <a:t>insertando</a:t>
            </a:r>
            <a:r>
              <a:rPr lang="en-US" dirty="0" smtClean="0"/>
              <a:t> un </a:t>
            </a:r>
            <a:r>
              <a:rPr lang="en-US" dirty="0" err="1" smtClean="0"/>
              <a:t>nuevo</a:t>
            </a:r>
            <a:r>
              <a:rPr lang="en-US" dirty="0" smtClean="0"/>
              <a:t> </a:t>
            </a:r>
            <a:r>
              <a:rPr lang="en-US" dirty="0" err="1" smtClean="0"/>
              <a:t>registro</a:t>
            </a:r>
            <a:r>
              <a:rPr lang="en-US" dirty="0" smtClean="0"/>
              <a:t> a </a:t>
            </a:r>
            <a:r>
              <a:rPr lang="en-US" dirty="0" err="1" smtClean="0"/>
              <a:t>través</a:t>
            </a:r>
            <a:r>
              <a:rPr lang="en-US" dirty="0" smtClean="0"/>
              <a:t> de </a:t>
            </a:r>
            <a:r>
              <a:rPr lang="en-US" dirty="0" err="1" smtClean="0"/>
              <a:t>una</a:t>
            </a:r>
            <a:r>
              <a:rPr lang="en-US" dirty="0" smtClean="0"/>
              <a:t> </a:t>
            </a:r>
            <a:r>
              <a:rPr lang="en-US" dirty="0" err="1" smtClean="0"/>
              <a:t>transacción</a:t>
            </a:r>
            <a:r>
              <a:rPr lang="en-US" dirty="0" smtClean="0"/>
              <a:t> , </a:t>
            </a:r>
            <a:r>
              <a:rPr lang="en-US" dirty="0" err="1" smtClean="0"/>
              <a:t>cada</a:t>
            </a:r>
            <a:r>
              <a:rPr lang="en-US" dirty="0" smtClean="0"/>
              <a:t> campo </a:t>
            </a:r>
            <a:r>
              <a:rPr lang="en-US" dirty="0" err="1" smtClean="0"/>
              <a:t>representa</a:t>
            </a:r>
            <a:r>
              <a:rPr lang="en-US" dirty="0" smtClean="0"/>
              <a:t> un </a:t>
            </a:r>
            <a:r>
              <a:rPr lang="en-US" dirty="0" err="1" smtClean="0"/>
              <a:t>atributo</a:t>
            </a:r>
            <a:r>
              <a:rPr lang="en-US" dirty="0" smtClean="0"/>
              <a:t> </a:t>
            </a:r>
            <a:r>
              <a:rPr lang="en-US" dirty="0" err="1" smtClean="0"/>
              <a:t>diferente</a:t>
            </a:r>
            <a:r>
              <a:rPr lang="en-US" dirty="0" smtClean="0"/>
              <a:t>: id, Name, Phone, Email, Address, etc. Pero </a:t>
            </a:r>
            <a:r>
              <a:rPr lang="en-US" dirty="0" err="1" smtClean="0"/>
              <a:t>también</a:t>
            </a:r>
            <a:r>
              <a:rPr lang="en-US" dirty="0" smtClean="0"/>
              <a:t> se </a:t>
            </a:r>
            <a:r>
              <a:rPr lang="en-US" dirty="0" err="1" smtClean="0"/>
              <a:t>puede</a:t>
            </a:r>
            <a:r>
              <a:rPr lang="en-US" dirty="0" smtClean="0"/>
              <a:t> </a:t>
            </a:r>
            <a:r>
              <a:rPr lang="en-US" dirty="0" err="1" smtClean="0"/>
              <a:t>querer</a:t>
            </a:r>
            <a:r>
              <a:rPr lang="en-US" dirty="0" smtClean="0"/>
              <a:t> que </a:t>
            </a:r>
            <a:r>
              <a:rPr lang="en-US" dirty="0" err="1" smtClean="0"/>
              <a:t>cada</a:t>
            </a:r>
            <a:r>
              <a:rPr lang="en-US" dirty="0" smtClean="0"/>
              <a:t> </a:t>
            </a:r>
            <a:r>
              <a:rPr lang="en-US" dirty="0" err="1" smtClean="0"/>
              <a:t>uno</a:t>
            </a:r>
            <a:r>
              <a:rPr lang="en-US" dirty="0" smtClean="0"/>
              <a:t> de </a:t>
            </a:r>
            <a:r>
              <a:rPr lang="en-US" dirty="0" err="1" smtClean="0"/>
              <a:t>ellos</a:t>
            </a:r>
            <a:r>
              <a:rPr lang="en-US" dirty="0" smtClean="0"/>
              <a:t> </a:t>
            </a:r>
            <a:r>
              <a:rPr lang="en-US" dirty="0" err="1" smtClean="0"/>
              <a:t>tenga</a:t>
            </a:r>
            <a:r>
              <a:rPr lang="en-US" dirty="0" smtClean="0"/>
              <a:t> un “</a:t>
            </a:r>
            <a:r>
              <a:rPr lang="en-US" dirty="0" err="1" smtClean="0"/>
              <a:t>comportamiento</a:t>
            </a:r>
            <a:r>
              <a:rPr lang="en-US" dirty="0" smtClean="0"/>
              <a:t> </a:t>
            </a:r>
            <a:r>
              <a:rPr lang="en-US" dirty="0" err="1" smtClean="0"/>
              <a:t>semántico</a:t>
            </a:r>
            <a:r>
              <a:rPr lang="en-US" dirty="0" smtClean="0"/>
              <a:t>”, de </a:t>
            </a:r>
            <a:r>
              <a:rPr lang="en-US" dirty="0" err="1" smtClean="0"/>
              <a:t>acuerdo</a:t>
            </a:r>
            <a:r>
              <a:rPr lang="en-US" dirty="0" smtClean="0"/>
              <a:t> a lo que </a:t>
            </a:r>
            <a:r>
              <a:rPr lang="en-US" dirty="0" err="1" smtClean="0"/>
              <a:t>significan</a:t>
            </a:r>
            <a:r>
              <a:rPr lang="en-US" dirty="0" smtClean="0"/>
              <a:t>, </a:t>
            </a:r>
            <a:r>
              <a:rPr lang="en-US" dirty="0" err="1" smtClean="0"/>
              <a:t>como</a:t>
            </a:r>
            <a:r>
              <a:rPr lang="en-US" dirty="0" smtClean="0"/>
              <a:t> </a:t>
            </a:r>
            <a:r>
              <a:rPr lang="en-US" dirty="0" err="1" smtClean="0"/>
              <a:t>ser</a:t>
            </a:r>
            <a:r>
              <a:rPr lang="en-US" dirty="0" smtClean="0"/>
              <a:t> </a:t>
            </a:r>
            <a:r>
              <a:rPr lang="en-US" dirty="0" err="1" smtClean="0"/>
              <a:t>desplegar</a:t>
            </a:r>
            <a:r>
              <a:rPr lang="en-US" dirty="0" smtClean="0"/>
              <a:t> la </a:t>
            </a:r>
            <a:r>
              <a:rPr lang="en-US" dirty="0" err="1" smtClean="0"/>
              <a:t>dirección</a:t>
            </a:r>
            <a:r>
              <a:rPr lang="en-US" dirty="0" smtClean="0"/>
              <a:t> </a:t>
            </a:r>
            <a:r>
              <a:rPr lang="en-US" dirty="0" err="1" smtClean="0"/>
              <a:t>en</a:t>
            </a:r>
            <a:r>
              <a:rPr lang="en-US" dirty="0" smtClean="0"/>
              <a:t> un </a:t>
            </a:r>
            <a:r>
              <a:rPr lang="en-US" dirty="0" err="1" smtClean="0"/>
              <a:t>mapa</a:t>
            </a:r>
            <a:r>
              <a:rPr lang="en-US" dirty="0" smtClean="0"/>
              <a:t>, o </a:t>
            </a:r>
            <a:r>
              <a:rPr lang="en-US" dirty="0" err="1" smtClean="0"/>
              <a:t>habilitar</a:t>
            </a:r>
            <a:r>
              <a:rPr lang="en-US" dirty="0" smtClean="0"/>
              <a:t> </a:t>
            </a:r>
            <a:r>
              <a:rPr lang="en-US" dirty="0" err="1" smtClean="0"/>
              <a:t>una</a:t>
            </a:r>
            <a:r>
              <a:rPr lang="en-US" dirty="0" smtClean="0"/>
              <a:t> </a:t>
            </a:r>
            <a:r>
              <a:rPr lang="en-US" dirty="0" err="1" smtClean="0"/>
              <a:t>llamada</a:t>
            </a:r>
            <a:r>
              <a:rPr lang="en-US" dirty="0" smtClean="0"/>
              <a:t> </a:t>
            </a:r>
            <a:r>
              <a:rPr lang="en-US" dirty="0" err="1" smtClean="0"/>
              <a:t>telefónica</a:t>
            </a:r>
            <a:r>
              <a:rPr lang="en-US" dirty="0" smtClean="0"/>
              <a:t>, </a:t>
            </a:r>
            <a:r>
              <a:rPr lang="en-US" dirty="0" err="1" smtClean="0"/>
              <a:t>envío</a:t>
            </a:r>
            <a:r>
              <a:rPr lang="en-US" dirty="0" smtClean="0"/>
              <a:t> de email, etc.</a:t>
            </a:r>
          </a:p>
          <a:p>
            <a:endParaRPr lang="en-US" dirty="0" smtClean="0"/>
          </a:p>
          <a:p>
            <a:r>
              <a:rPr lang="en-US" dirty="0" err="1" smtClean="0"/>
              <a:t>Esta</a:t>
            </a:r>
            <a:r>
              <a:rPr lang="en-US" dirty="0" smtClean="0"/>
              <a:t> idea </a:t>
            </a:r>
            <a:r>
              <a:rPr lang="en-US" dirty="0" err="1" smtClean="0"/>
              <a:t>es</a:t>
            </a:r>
            <a:r>
              <a:rPr lang="en-US" dirty="0" smtClean="0"/>
              <a:t> </a:t>
            </a:r>
            <a:r>
              <a:rPr lang="en-US" dirty="0" err="1" smtClean="0"/>
              <a:t>implementada</a:t>
            </a:r>
            <a:r>
              <a:rPr lang="en-US" dirty="0" smtClean="0"/>
              <a:t> </a:t>
            </a:r>
            <a:r>
              <a:rPr lang="en-US" dirty="0" err="1" smtClean="0"/>
              <a:t>automáticamente</a:t>
            </a:r>
            <a:r>
              <a:rPr lang="en-US" dirty="0" smtClean="0"/>
              <a:t> y </a:t>
            </a:r>
            <a:r>
              <a:rPr lang="en-US" dirty="0" err="1" smtClean="0"/>
              <a:t>es</a:t>
            </a:r>
            <a:r>
              <a:rPr lang="en-US" dirty="0" smtClean="0"/>
              <a:t> lo que </a:t>
            </a:r>
            <a:r>
              <a:rPr lang="en-US" dirty="0" err="1" smtClean="0"/>
              <a:t>llamamos</a:t>
            </a:r>
            <a:r>
              <a:rPr lang="en-US" dirty="0" smtClean="0"/>
              <a:t> </a:t>
            </a:r>
            <a:r>
              <a:rPr lang="en-US" b="1" dirty="0" err="1" smtClean="0"/>
              <a:t>Dominios</a:t>
            </a:r>
            <a:r>
              <a:rPr lang="en-US" b="1" dirty="0" smtClean="0"/>
              <a:t> </a:t>
            </a:r>
            <a:r>
              <a:rPr lang="en-US" b="1" dirty="0" err="1" smtClean="0"/>
              <a:t>semánticos</a:t>
            </a:r>
            <a:r>
              <a:rPr lang="en-US" dirty="0" smtClean="0"/>
              <a:t>.</a:t>
            </a:r>
            <a:endParaRPr lang="es-UY" dirty="0" smtClean="0"/>
          </a:p>
          <a:p>
            <a:endParaRPr lang="es-AR" dirty="0"/>
          </a:p>
        </p:txBody>
      </p:sp>
      <p:sp>
        <p:nvSpPr>
          <p:cNvPr id="5" name="Slide Image Placeholder 4"/>
          <p:cNvSpPr>
            <a:spLocks noGrp="1" noRot="1" noChangeAspect="1"/>
          </p:cNvSpPr>
          <p:nvPr>
            <p:ph type="sldImg"/>
          </p:nvPr>
        </p:nvSpPr>
        <p:spPr>
          <a:xfrm>
            <a:off x="1169988" y="498475"/>
            <a:ext cx="4929187" cy="3695700"/>
          </a:xfrm>
        </p:spPr>
      </p:sp>
    </p:spTree>
    <p:extLst>
      <p:ext uri="{BB962C8B-B14F-4D97-AF65-F5344CB8AC3E}">
        <p14:creationId xmlns:p14="http://schemas.microsoft.com/office/powerpoint/2010/main" val="27552191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s-ES_tradnl" dirty="0" smtClean="0"/>
              <a:t>Si se pone en True la propiedad </a:t>
            </a:r>
            <a:r>
              <a:rPr lang="en-US" dirty="0" err="1" smtClean="0"/>
              <a:t>Autonumber</a:t>
            </a:r>
            <a:r>
              <a:rPr lang="es-ES_tradnl" dirty="0" smtClean="0"/>
              <a:t> del </a:t>
            </a:r>
            <a:r>
              <a:rPr lang="es-ES_tradnl" b="1" dirty="0" smtClean="0"/>
              <a:t>dominio Id</a:t>
            </a:r>
            <a:r>
              <a:rPr lang="es-ES_tradnl" dirty="0" smtClean="0"/>
              <a:t>, esto hará que </a:t>
            </a:r>
            <a:r>
              <a:rPr lang="es-ES_tradnl" b="1" dirty="0" smtClean="0"/>
              <a:t>todos los atributos que sean del tipo Id</a:t>
            </a:r>
            <a:r>
              <a:rPr lang="es-ES_tradnl" dirty="0" smtClean="0"/>
              <a:t>  se numeren correlativamente en forma </a:t>
            </a:r>
            <a:r>
              <a:rPr lang="es-ES_tradnl" b="1" dirty="0" smtClean="0"/>
              <a:t>automática</a:t>
            </a:r>
            <a:r>
              <a:rPr lang="es-ES_tradnl" dirty="0" smtClean="0"/>
              <a:t>.</a:t>
            </a:r>
          </a:p>
          <a:p>
            <a:endParaRPr lang="es-UY" dirty="0" smtClean="0"/>
          </a:p>
          <a:p>
            <a:r>
              <a:rPr lang="es-UY" dirty="0" smtClean="0"/>
              <a:t>Los atributos que se definieron basados en un Dominio </a:t>
            </a:r>
            <a:r>
              <a:rPr lang="es-UY" b="1" dirty="0" smtClean="0"/>
              <a:t>heredan </a:t>
            </a:r>
            <a:r>
              <a:rPr lang="es-UY" b="1" u="sng" dirty="0" smtClean="0"/>
              <a:t>todas</a:t>
            </a:r>
            <a:r>
              <a:rPr lang="es-UY" b="1" dirty="0" smtClean="0"/>
              <a:t> las definiciones hechas en el dominio</a:t>
            </a:r>
            <a:r>
              <a:rPr lang="es-UY" dirty="0" smtClean="0"/>
              <a:t>, como por ej.: su tipo de datos y lo configurado en la propiedad </a:t>
            </a:r>
            <a:r>
              <a:rPr lang="en-US" dirty="0" err="1" smtClean="0"/>
              <a:t>Autonumber</a:t>
            </a:r>
            <a:r>
              <a:rPr lang="es-UY" dirty="0" smtClean="0"/>
              <a:t> del dominio. </a:t>
            </a:r>
          </a:p>
          <a:p>
            <a:endParaRPr lang="es-AR"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2802334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1" dirty="0" smtClean="0"/>
              <a:t>Reorganize</a:t>
            </a:r>
            <a:r>
              <a:rPr lang="es-ES_tradnl" dirty="0" smtClean="0"/>
              <a:t>:</a:t>
            </a:r>
          </a:p>
          <a:p>
            <a:endParaRPr lang="es-ES_tradnl" dirty="0" smtClean="0"/>
          </a:p>
          <a:p>
            <a:r>
              <a:rPr lang="es-ES_tradnl" dirty="0" smtClean="0"/>
              <a:t>Se refiere a </a:t>
            </a:r>
            <a:r>
              <a:rPr lang="es-ES_tradnl" b="1" dirty="0" smtClean="0"/>
              <a:t>reorganizar la base de datos</a:t>
            </a:r>
            <a:r>
              <a:rPr lang="es-ES_tradnl" dirty="0" smtClean="0"/>
              <a:t>, es decir </a:t>
            </a:r>
            <a:r>
              <a:rPr lang="es-ES_tradnl" b="1" dirty="0" smtClean="0"/>
              <a:t>a la tarea de realizar cambios sobre la base de datos</a:t>
            </a:r>
            <a:r>
              <a:rPr lang="es-ES_tradnl" dirty="0" smtClean="0"/>
              <a:t>.</a:t>
            </a:r>
            <a:endParaRPr lang="es-UY" dirty="0" smtClean="0"/>
          </a:p>
          <a:p>
            <a:r>
              <a:rPr lang="es-ES_tradnl" dirty="0" err="1" smtClean="0"/>
              <a:t>GeneXus</a:t>
            </a:r>
            <a:r>
              <a:rPr lang="es-ES_tradnl" dirty="0" smtClean="0"/>
              <a:t> crea los programas para modificar la base de datos y los ejecuta, efectuando los cambios necesarios.</a:t>
            </a:r>
            <a:endParaRPr lang="es-UY" dirty="0" smtClean="0"/>
          </a:p>
          <a:p>
            <a:endParaRPr lang="es-ES_tradnl" dirty="0" smtClean="0"/>
          </a:p>
          <a:p>
            <a:r>
              <a:rPr lang="es-ES_tradnl" dirty="0" smtClean="0"/>
              <a:t>Seguidamente, </a:t>
            </a:r>
            <a:r>
              <a:rPr lang="es-ES_tradnl" dirty="0" err="1" smtClean="0"/>
              <a:t>GeneXus</a:t>
            </a:r>
            <a:r>
              <a:rPr lang="es-ES_tradnl" dirty="0" smtClean="0"/>
              <a:t> crea los </a:t>
            </a:r>
            <a:r>
              <a:rPr lang="es-ES_tradnl" b="1" dirty="0" smtClean="0"/>
              <a:t>programas</a:t>
            </a:r>
            <a:r>
              <a:rPr lang="es-ES_tradnl" dirty="0" smtClean="0"/>
              <a:t> que detecta que debe crear, </a:t>
            </a:r>
            <a:r>
              <a:rPr lang="es-ES_tradnl" b="1" dirty="0" smtClean="0"/>
              <a:t>correspondientes a la aplicación</a:t>
            </a:r>
            <a:r>
              <a:rPr lang="es-ES_tradnl" dirty="0" smtClean="0"/>
              <a:t> en sí. Por ejemplo, por cada transacción nueva que hemos definido se están generando programas en el lenguaje de programación elegido, para ingresar, modificar y eliminar tanto países como atracciones turísticas.</a:t>
            </a:r>
            <a:endParaRPr lang="es-UY" dirty="0" smtClean="0"/>
          </a:p>
          <a:p>
            <a:endParaRPr lang="es-AR"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8853342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s-ES_tradnl" dirty="0" smtClean="0"/>
              <a:t>Continuemos representando la realidad de la agencia de viajes… </a:t>
            </a:r>
          </a:p>
          <a:p>
            <a:endParaRPr lang="es-ES_tradnl" dirty="0" smtClean="0"/>
          </a:p>
          <a:p>
            <a:r>
              <a:rPr lang="es-ES_tradnl" dirty="0" smtClean="0"/>
              <a:t>Nos habían mencionado que </a:t>
            </a:r>
            <a:r>
              <a:rPr lang="es-ES_tradnl" b="1" dirty="0" smtClean="0"/>
              <a:t>cada atracción tiene asociada una categoría</a:t>
            </a:r>
            <a:r>
              <a:rPr lang="es-ES_tradnl" dirty="0" smtClean="0"/>
              <a:t>, para indicar si se trata de un monumento, museo, parque, etc. Ocurre exactamente lo mismo que vimos con el país, motivo por el cual crearemos una transacción de Categorías y relacionaremos ambas transacciones incluyendo el atributo </a:t>
            </a:r>
            <a:r>
              <a:rPr lang="es-ES_tradnl" dirty="0" err="1" smtClean="0"/>
              <a:t>CategoryId</a:t>
            </a:r>
            <a:r>
              <a:rPr lang="es-ES_tradnl" dirty="0" smtClean="0"/>
              <a:t> en la transacción </a:t>
            </a:r>
            <a:r>
              <a:rPr lang="es-ES_tradnl" dirty="0" err="1" smtClean="0"/>
              <a:t>Attraction</a:t>
            </a:r>
            <a:r>
              <a:rPr lang="es-ES_tradnl" dirty="0" smtClean="0"/>
              <a:t>.</a:t>
            </a:r>
          </a:p>
          <a:p>
            <a:endParaRPr lang="es-ES_tradnl" dirty="0" smtClean="0"/>
          </a:p>
          <a:p>
            <a:r>
              <a:rPr lang="es-ES_tradnl" dirty="0" smtClean="0"/>
              <a:t>Además, creamos en la transacción </a:t>
            </a:r>
            <a:r>
              <a:rPr lang="es-ES_tradnl" dirty="0" err="1" smtClean="0"/>
              <a:t>Attraction</a:t>
            </a:r>
            <a:r>
              <a:rPr lang="es-ES_tradnl" dirty="0" smtClean="0"/>
              <a:t> un atributo en el cual almacenaremos una foto de la atracción turística.</a:t>
            </a:r>
            <a:endParaRPr lang="es-UY" dirty="0" smtClean="0"/>
          </a:p>
          <a:p>
            <a:endParaRPr lang="es-AR" dirty="0"/>
          </a:p>
        </p:txBody>
      </p:sp>
      <p:sp>
        <p:nvSpPr>
          <p:cNvPr id="7" name="Slide Image Placeholder 6"/>
          <p:cNvSpPr>
            <a:spLocks noGrp="1" noRot="1" noChangeAspect="1"/>
          </p:cNvSpPr>
          <p:nvPr>
            <p:ph type="sldImg"/>
          </p:nvPr>
        </p:nvSpPr>
        <p:spPr>
          <a:xfrm>
            <a:off x="1169988" y="498475"/>
            <a:ext cx="4929187" cy="3695700"/>
          </a:xfrm>
        </p:spPr>
      </p:sp>
    </p:spTree>
    <p:extLst>
      <p:ext uri="{BB962C8B-B14F-4D97-AF65-F5344CB8AC3E}">
        <p14:creationId xmlns:p14="http://schemas.microsoft.com/office/powerpoint/2010/main" val="39460288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s-ES_tradnl" dirty="0" smtClean="0"/>
              <a:t>Si queremos permitir que se pueda dejar sin especificar la categoría, por ejemplo, porque no sabemos su valor al momento de ingresar la atracción, debemos cambiar el valor de la propiedad </a:t>
            </a:r>
            <a:r>
              <a:rPr lang="es-ES_tradnl" dirty="0" err="1" smtClean="0"/>
              <a:t>Nullable</a:t>
            </a:r>
            <a:r>
              <a:rPr lang="es-ES_tradnl" dirty="0" smtClean="0"/>
              <a:t> del atributo </a:t>
            </a:r>
            <a:r>
              <a:rPr lang="es-ES_tradnl" dirty="0" err="1" smtClean="0"/>
              <a:t>CategoryId</a:t>
            </a:r>
            <a:r>
              <a:rPr lang="es-ES_tradnl" dirty="0" smtClean="0"/>
              <a:t> en la transacción </a:t>
            </a:r>
            <a:r>
              <a:rPr lang="es-ES_tradnl" dirty="0" err="1" smtClean="0"/>
              <a:t>Attraction</a:t>
            </a:r>
            <a:r>
              <a:rPr lang="es-ES_tradnl" dirty="0" smtClean="0"/>
              <a:t>. </a:t>
            </a:r>
          </a:p>
          <a:p>
            <a:endParaRPr lang="es-UY" dirty="0" smtClean="0"/>
          </a:p>
          <a:p>
            <a:r>
              <a:rPr lang="es-ES_tradnl" dirty="0" smtClean="0"/>
              <a:t>El hecho de permitir que se deje un atributo sin especificar, sólo tiene efecto en el control que </a:t>
            </a:r>
            <a:r>
              <a:rPr lang="es-ES_tradnl" dirty="0" err="1" smtClean="0"/>
              <a:t>GeneXus</a:t>
            </a:r>
            <a:r>
              <a:rPr lang="es-ES_tradnl" dirty="0" smtClean="0"/>
              <a:t> realiza en las llaves foráneas, ya que son las que hacen referencia a valores de otra tabla. </a:t>
            </a:r>
          </a:p>
          <a:p>
            <a:endParaRPr lang="es-ES_tradnl" dirty="0" smtClean="0"/>
          </a:p>
          <a:p>
            <a:r>
              <a:rPr lang="es-UY" dirty="0" smtClean="0"/>
              <a:t>Si a cualquier atributo que no es llave foránea le ponemos la propiedad </a:t>
            </a:r>
            <a:r>
              <a:rPr lang="es-UY" dirty="0" err="1" smtClean="0"/>
              <a:t>Nullable</a:t>
            </a:r>
            <a:r>
              <a:rPr lang="es-UY" dirty="0" smtClean="0"/>
              <a:t> en Yes, solamente influirá en la forma en que se guarda en la base de datos, pero ese tema está fuera del alcance de este curso.</a:t>
            </a:r>
            <a:endParaRPr lang="es-ES_tradnl" dirty="0" smtClean="0"/>
          </a:p>
          <a:p>
            <a:endParaRPr lang="es-UY" dirty="0" smtClean="0"/>
          </a:p>
          <a:p>
            <a:endParaRPr lang="es-AR"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3918578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s-AR"/>
          </a:p>
        </p:txBody>
      </p:sp>
    </p:spTree>
    <p:extLst>
      <p:ext uri="{BB962C8B-B14F-4D97-AF65-F5344CB8AC3E}">
        <p14:creationId xmlns:p14="http://schemas.microsoft.com/office/powerpoint/2010/main" val="13689419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s-UY" dirty="0" smtClean="0"/>
              <a:t>Hasta el momento hemos visto los siguientes conceptos:</a:t>
            </a:r>
          </a:p>
          <a:p>
            <a:endParaRPr lang="es-UY" dirty="0" smtClean="0"/>
          </a:p>
          <a:p>
            <a:pPr marL="171450" indent="-171450">
              <a:buFont typeface="Arial" panose="020B0604020202020204" pitchFamily="34" charset="0"/>
              <a:buChar char="•"/>
            </a:pPr>
            <a:r>
              <a:rPr lang="es-UY" dirty="0" smtClean="0"/>
              <a:t>Modelado de entidades de la realidad como transacciones</a:t>
            </a:r>
          </a:p>
          <a:p>
            <a:pPr marL="171450" indent="-171450">
              <a:buFont typeface="Arial" panose="020B0604020202020204" pitchFamily="34" charset="0"/>
              <a:buChar char="•"/>
            </a:pPr>
            <a:r>
              <a:rPr lang="es-UY" dirty="0" smtClean="0"/>
              <a:t>Diferencia entre transacción y tabla física </a:t>
            </a:r>
          </a:p>
          <a:p>
            <a:pPr lvl="1"/>
            <a:r>
              <a:rPr lang="es-UY" dirty="0" smtClean="0"/>
              <a:t>Llamamos atributo inferido, a un atributo que está presente en la estructura de la </a:t>
            </a:r>
            <a:r>
              <a:rPr lang="es-UY" dirty="0" err="1" smtClean="0"/>
              <a:t>trn</a:t>
            </a:r>
            <a:r>
              <a:rPr lang="es-UY" dirty="0" smtClean="0"/>
              <a:t> pero no en la tabla, porque es obtenido a través de la llave foránea. </a:t>
            </a:r>
          </a:p>
          <a:p>
            <a:pPr lvl="1"/>
            <a:r>
              <a:rPr lang="es-UY" dirty="0" smtClean="0"/>
              <a:t>Llamamos normalización de la base de datos al proceso de aplicar una serie de reglas a las relaciones obtenidas tras el modelado de los datos. Las base de datos se normalizan para:</a:t>
            </a:r>
          </a:p>
          <a:p>
            <a:pPr marL="628650" lvl="1" indent="-171450">
              <a:buFont typeface="Arial" panose="020B0604020202020204" pitchFamily="34" charset="0"/>
              <a:buChar char="•"/>
            </a:pPr>
            <a:r>
              <a:rPr lang="es-UY" dirty="0" smtClean="0"/>
              <a:t>Evitar la redundancia de los datos</a:t>
            </a:r>
          </a:p>
          <a:p>
            <a:pPr marL="628650" lvl="1" indent="-171450">
              <a:buFont typeface="Arial" panose="020B0604020202020204" pitchFamily="34" charset="0"/>
              <a:buChar char="•"/>
            </a:pPr>
            <a:r>
              <a:rPr lang="es-UY" dirty="0" smtClean="0"/>
              <a:t>Disminuir problemas de actualización de los datos en las tablas.</a:t>
            </a:r>
          </a:p>
          <a:p>
            <a:pPr marL="628650" lvl="1" indent="-171450">
              <a:buFont typeface="Arial" panose="020B0604020202020204" pitchFamily="34" charset="0"/>
              <a:buChar char="•"/>
            </a:pPr>
            <a:r>
              <a:rPr lang="es-UY" dirty="0" smtClean="0"/>
              <a:t>Proteger la integridad de los datos.</a:t>
            </a:r>
          </a:p>
          <a:p>
            <a:endParaRPr lang="es-UY" dirty="0" smtClean="0"/>
          </a:p>
          <a:p>
            <a:pPr marL="171450" indent="-171450">
              <a:buFont typeface="Arial" panose="020B0604020202020204" pitchFamily="34" charset="0"/>
              <a:buChar char="•"/>
            </a:pPr>
            <a:r>
              <a:rPr lang="es-UY" dirty="0" smtClean="0"/>
              <a:t>Llaves primarias y foráneas.</a:t>
            </a:r>
          </a:p>
          <a:p>
            <a:pPr marL="171450" indent="-171450">
              <a:buFont typeface="Arial" panose="020B0604020202020204" pitchFamily="34" charset="0"/>
              <a:buChar char="•"/>
            </a:pPr>
            <a:r>
              <a:rPr lang="es-UY" dirty="0" smtClean="0"/>
              <a:t>Controles de integridad referencial.</a:t>
            </a:r>
          </a:p>
          <a:p>
            <a:pPr marL="171450" indent="-171450">
              <a:buFont typeface="Arial" panose="020B0604020202020204" pitchFamily="34" charset="0"/>
              <a:buChar char="•"/>
            </a:pPr>
            <a:r>
              <a:rPr lang="es-UY" dirty="0" smtClean="0"/>
              <a:t>Posibilidad de dejar vacía una llave foránea (y que no se realice control de integridad referencial)</a:t>
            </a:r>
          </a:p>
          <a:p>
            <a:endParaRPr lang="es-AR"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5043121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s-AR"/>
          </a:p>
        </p:txBody>
      </p:sp>
    </p:spTree>
    <p:extLst>
      <p:ext uri="{BB962C8B-B14F-4D97-AF65-F5344CB8AC3E}">
        <p14:creationId xmlns:p14="http://schemas.microsoft.com/office/powerpoint/2010/main" val="1060813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s-UY" dirty="0" smtClean="0"/>
              <a:t>La primera tarea cuando se comienza a desarrollar una aplicación con </a:t>
            </a:r>
            <a:r>
              <a:rPr lang="es-UY" dirty="0" err="1" smtClean="0"/>
              <a:t>GeneXus</a:t>
            </a:r>
            <a:r>
              <a:rPr lang="es-UY" dirty="0" smtClean="0"/>
              <a:t> es crear una base de conocimiento. </a:t>
            </a:r>
            <a:r>
              <a:rPr lang="es-MX" dirty="0" smtClean="0"/>
              <a:t>Una Base de Conocimiento, o </a:t>
            </a:r>
            <a:r>
              <a:rPr lang="es-MX" dirty="0" err="1" smtClean="0"/>
              <a:t>Knowledge</a:t>
            </a:r>
            <a:r>
              <a:rPr lang="es-MX" dirty="0" smtClean="0"/>
              <a:t> Base (KB) en inglés, corresponde al concepto de proyecto. </a:t>
            </a:r>
          </a:p>
          <a:p>
            <a:endParaRPr lang="es-MX" dirty="0" smtClean="0"/>
          </a:p>
          <a:p>
            <a:r>
              <a:rPr lang="es-MX" dirty="0" smtClean="0"/>
              <a:t>La </a:t>
            </a:r>
            <a:r>
              <a:rPr lang="es-MX" dirty="0" err="1" smtClean="0"/>
              <a:t>Start</a:t>
            </a:r>
            <a:r>
              <a:rPr lang="es-MX" dirty="0" smtClean="0"/>
              <a:t> Page ofrece la posibilidad de crear una nueva base de conocimiento así como también ofrece la posibilidad de abrir una base de conocimiento previamente creada. También es posible crear una nueva base de conocimiento seleccionando </a:t>
            </a:r>
            <a:r>
              <a:rPr lang="es-UY" dirty="0" smtClean="0"/>
              <a:t>en la barra de menú: </a:t>
            </a:r>
            <a:r>
              <a:rPr lang="es-UY" b="1" dirty="0" smtClean="0"/>
              <a:t>File / New / </a:t>
            </a:r>
            <a:r>
              <a:rPr lang="es-UY" b="1" dirty="0" err="1" smtClean="0"/>
              <a:t>Knowledge</a:t>
            </a:r>
            <a:r>
              <a:rPr lang="es-UY" b="1" dirty="0" smtClean="0"/>
              <a:t> Base</a:t>
            </a:r>
            <a:r>
              <a:rPr lang="es-UY" dirty="0" smtClean="0"/>
              <a:t>. </a:t>
            </a:r>
          </a:p>
          <a:p>
            <a:endParaRPr lang="es-UY" dirty="0" smtClean="0"/>
          </a:p>
          <a:p>
            <a:r>
              <a:rPr lang="es-UY" dirty="0" smtClean="0"/>
              <a:t>Al crear una nueva base de conocimiento aparece el diálogo mostrado arriba, en donde debemos completar los datos requeridos:</a:t>
            </a:r>
          </a:p>
          <a:p>
            <a:endParaRPr lang="es-UY" dirty="0" smtClean="0"/>
          </a:p>
          <a:p>
            <a:pPr marL="171450" indent="-171450">
              <a:buFont typeface="Arial" panose="020B0604020202020204" pitchFamily="34" charset="0"/>
              <a:buChar char="•"/>
            </a:pPr>
            <a:r>
              <a:rPr lang="es-UY" b="1" dirty="0" err="1" smtClean="0"/>
              <a:t>Name</a:t>
            </a:r>
            <a:r>
              <a:rPr lang="es-UY" dirty="0" smtClean="0"/>
              <a:t>: el nombre de la base de conocimiento a crear.</a:t>
            </a:r>
          </a:p>
          <a:p>
            <a:pPr marL="171450" indent="-171450">
              <a:buFont typeface="Arial" panose="020B0604020202020204" pitchFamily="34" charset="0"/>
              <a:buChar char="•"/>
            </a:pPr>
            <a:r>
              <a:rPr lang="es-UY" b="1" dirty="0" err="1" smtClean="0"/>
              <a:t>Directory</a:t>
            </a:r>
            <a:r>
              <a:rPr lang="es-UY" dirty="0" smtClean="0"/>
              <a:t>: la carpeta en la cual se creará la base de conocimiento.</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UY" b="1" dirty="0" err="1" smtClean="0"/>
              <a:t>Prototyping</a:t>
            </a:r>
            <a:r>
              <a:rPr lang="es-UY" b="1" dirty="0" smtClean="0"/>
              <a:t> </a:t>
            </a:r>
            <a:r>
              <a:rPr lang="es-UY" b="1" dirty="0" err="1" smtClean="0"/>
              <a:t>Environment</a:t>
            </a:r>
            <a:r>
              <a:rPr lang="es-UY" dirty="0" smtClean="0"/>
              <a:t>: uno de los lenguajes de programación ofrecidos. El lenguaje que se elija, será el que </a:t>
            </a:r>
            <a:r>
              <a:rPr lang="es-UY" dirty="0" err="1" smtClean="0"/>
              <a:t>GeneXus</a:t>
            </a:r>
            <a:r>
              <a:rPr lang="es-UY" dirty="0" smtClean="0"/>
              <a:t> utilizará para generar los programas correspondientes a la aplicación, así como los programas para crear y mantener la base de datos. </a:t>
            </a:r>
            <a:r>
              <a:rPr lang="es-UY" sz="1000" kern="1200" dirty="0" smtClean="0">
                <a:solidFill>
                  <a:schemeClr val="tx1"/>
                </a:solidFill>
                <a:effectLst/>
                <a:latin typeface="Arial" panose="020B0604020202020204" pitchFamily="34" charset="0"/>
                <a:ea typeface="+mn-ea"/>
                <a:cs typeface="Arial" panose="020B0604020202020204" pitchFamily="34" charset="0"/>
              </a:rPr>
              <a:t>En la versión Trial no tenemos opción de elegir el </a:t>
            </a:r>
            <a:r>
              <a:rPr lang="es-UY" sz="1000" kern="1200" dirty="0" err="1" smtClean="0">
                <a:solidFill>
                  <a:schemeClr val="tx1"/>
                </a:solidFill>
                <a:effectLst/>
                <a:latin typeface="Arial" panose="020B0604020202020204" pitchFamily="34" charset="0"/>
                <a:ea typeface="+mn-ea"/>
                <a:cs typeface="Arial" panose="020B0604020202020204" pitchFamily="34" charset="0"/>
              </a:rPr>
              <a:t>Environment</a:t>
            </a:r>
            <a:r>
              <a:rPr lang="es-UY" sz="1000" kern="1200" dirty="0" smtClean="0">
                <a:solidFill>
                  <a:schemeClr val="tx1"/>
                </a:solidFill>
                <a:effectLst/>
                <a:latin typeface="Arial" panose="020B0604020202020204" pitchFamily="34" charset="0"/>
                <a:ea typeface="+mn-ea"/>
                <a:cs typeface="Arial" panose="020B0604020202020204" pitchFamily="34" charset="0"/>
              </a:rPr>
              <a:t> sino que está predeterminado. Será C#.</a:t>
            </a:r>
            <a:endParaRPr lang="es-UY" dirty="0" smtClean="0"/>
          </a:p>
          <a:p>
            <a:pPr marL="171450" indent="-171450">
              <a:buFont typeface="Arial" panose="020B0604020202020204" pitchFamily="34" charset="0"/>
              <a:buChar char="•"/>
            </a:pPr>
            <a:r>
              <a:rPr lang="es-UY" b="1" dirty="0" err="1" smtClean="0"/>
              <a:t>Language</a:t>
            </a:r>
            <a:r>
              <a:rPr lang="es-UY" dirty="0" smtClean="0"/>
              <a:t>: el idioma en el cual deseamos que se genere la aplicación. Es decir, el idioma en el cual </a:t>
            </a:r>
            <a:r>
              <a:rPr lang="es-UY" dirty="0" err="1" smtClean="0"/>
              <a:t>GeneXus</a:t>
            </a:r>
            <a:r>
              <a:rPr lang="es-UY" dirty="0" smtClean="0"/>
              <a:t> generará los títulos de los botones, los mensajes, etc.</a:t>
            </a:r>
          </a:p>
          <a:p>
            <a:endParaRPr lang="es-UY" dirty="0" smtClean="0"/>
          </a:p>
          <a:p>
            <a:r>
              <a:rPr lang="es-ES" dirty="0" smtClean="0"/>
              <a:t>Por último, observemos la información recuadrada con punteado, donde se nos informa el directorio en el cual se creará la base de conocimiento y en particular las últimas 2 líneas nos detallan </a:t>
            </a:r>
            <a:r>
              <a:rPr lang="es-ES" b="1" dirty="0" smtClean="0"/>
              <a:t>la base de datos que almacenará la información relativa a la base de conocimiento</a:t>
            </a:r>
            <a:r>
              <a:rPr lang="es-ES" dirty="0" smtClean="0"/>
              <a:t>. Es importante que quede claro que no se trata de la base de datos correspondiente a nuestra aplicación, sino que es una base de datos que almacenará la información asociada a las definiciones que hagamos en nuestra base de conocimiento.</a:t>
            </a:r>
            <a:endParaRPr lang="es-UY" dirty="0" smtClean="0"/>
          </a:p>
          <a:p>
            <a:r>
              <a:rPr lang="es-UY" dirty="0" smtClean="0"/>
              <a:t>Una vez completada la información requerida, restará presionar el botón </a:t>
            </a:r>
            <a:r>
              <a:rPr lang="es-UY" dirty="0" err="1" smtClean="0"/>
              <a:t>Create</a:t>
            </a:r>
            <a:r>
              <a:rPr lang="es-UY" dirty="0" smtClean="0"/>
              <a:t> y </a:t>
            </a:r>
            <a:r>
              <a:rPr lang="es-UY" dirty="0" err="1" smtClean="0"/>
              <a:t>GeneXus</a:t>
            </a:r>
            <a:r>
              <a:rPr lang="es-UY" dirty="0" smtClean="0"/>
              <a:t> procederá a crear la nueva base de conocimiento.</a:t>
            </a:r>
          </a:p>
          <a:p>
            <a:endParaRPr lang="es-UY" dirty="0" smtClean="0"/>
          </a:p>
          <a:p>
            <a:endParaRPr lang="es-AR"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838874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9988" y="498475"/>
            <a:ext cx="4929187" cy="3695700"/>
          </a:xfrm>
        </p:spPr>
      </p:sp>
      <p:sp>
        <p:nvSpPr>
          <p:cNvPr id="3" name="Notes Placeholder 2"/>
          <p:cNvSpPr>
            <a:spLocks noGrp="1"/>
          </p:cNvSpPr>
          <p:nvPr>
            <p:ph type="body" idx="1"/>
          </p:nvPr>
        </p:nvSpPr>
        <p:spPr/>
        <p:txBody>
          <a:bodyPr/>
          <a:lstStyle/>
          <a:p>
            <a:r>
              <a:rPr lang="es-UY" sz="1000" kern="1200" dirty="0" smtClean="0">
                <a:solidFill>
                  <a:schemeClr val="tx1"/>
                </a:solidFill>
                <a:effectLst/>
                <a:latin typeface="Arial" panose="020B0604020202020204" pitchFamily="34" charset="0"/>
                <a:ea typeface="+mn-ea"/>
                <a:cs typeface="Arial" panose="020B0604020202020204" pitchFamily="34" charset="0"/>
              </a:rPr>
              <a:t>En la ventana KB Explorer, se creó una estructura de árbol cuya raíz tiene el nombre de la base de conocimiento que acabamos de crear… y debajo contiene algunos nodos que iremos conociendo. </a:t>
            </a:r>
            <a:endParaRPr lang="es-UY" dirty="0"/>
          </a:p>
        </p:txBody>
      </p:sp>
    </p:spTree>
    <p:extLst>
      <p:ext uri="{BB962C8B-B14F-4D97-AF65-F5344CB8AC3E}">
        <p14:creationId xmlns:p14="http://schemas.microsoft.com/office/powerpoint/2010/main" val="2650813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9988" y="498475"/>
            <a:ext cx="4929187" cy="3695700"/>
          </a:xfrm>
        </p:spPr>
      </p:sp>
      <p:sp>
        <p:nvSpPr>
          <p:cNvPr id="3" name="Notes Placeholder 2"/>
          <p:cNvSpPr>
            <a:spLocks noGrp="1"/>
          </p:cNvSpPr>
          <p:nvPr>
            <p:ph type="body" idx="1"/>
          </p:nvPr>
        </p:nvSpPr>
        <p:spPr/>
        <p:txBody>
          <a:bodyPr/>
          <a:lstStyle/>
          <a:p>
            <a:r>
              <a:rPr lang="es-UY" sz="1000" kern="1200" dirty="0" smtClean="0">
                <a:solidFill>
                  <a:schemeClr val="tx1"/>
                </a:solidFill>
                <a:effectLst/>
                <a:latin typeface="Arial" panose="020B0604020202020204" pitchFamily="34" charset="0"/>
                <a:ea typeface="+mn-ea"/>
                <a:cs typeface="Arial" panose="020B0604020202020204" pitchFamily="34" charset="0"/>
              </a:rPr>
              <a:t>Ahora que finalizó este proceso vamos a subir esta base de conocimiento a un servidor de </a:t>
            </a:r>
            <a:r>
              <a:rPr lang="es-UY" sz="1000" kern="1200" dirty="0" err="1" smtClean="0">
                <a:solidFill>
                  <a:schemeClr val="tx1"/>
                </a:solidFill>
                <a:effectLst/>
                <a:latin typeface="Arial" panose="020B0604020202020204" pitchFamily="34" charset="0"/>
                <a:ea typeface="+mn-ea"/>
                <a:cs typeface="Arial" panose="020B0604020202020204" pitchFamily="34" charset="0"/>
              </a:rPr>
              <a:t>GeneXus</a:t>
            </a:r>
            <a:r>
              <a:rPr lang="es-UY" sz="1000" kern="1200" dirty="0" smtClean="0">
                <a:solidFill>
                  <a:schemeClr val="tx1"/>
                </a:solidFill>
                <a:effectLst/>
                <a:latin typeface="Arial" panose="020B0604020202020204" pitchFamily="34" charset="0"/>
                <a:ea typeface="+mn-ea"/>
                <a:cs typeface="Arial" panose="020B0604020202020204" pitchFamily="34" charset="0"/>
              </a:rPr>
              <a:t> en la nube.  </a:t>
            </a:r>
          </a:p>
          <a:p>
            <a:r>
              <a:rPr lang="es-UY" sz="1000" kern="1200" dirty="0" smtClean="0">
                <a:solidFill>
                  <a:schemeClr val="tx1"/>
                </a:solidFill>
                <a:effectLst/>
                <a:latin typeface="Arial" panose="020B0604020202020204" pitchFamily="34" charset="0"/>
                <a:ea typeface="+mn-ea"/>
                <a:cs typeface="Arial" panose="020B0604020202020204" pitchFamily="34" charset="0"/>
              </a:rPr>
              <a:t> </a:t>
            </a:r>
          </a:p>
          <a:p>
            <a:r>
              <a:rPr lang="es-UY" sz="1000" kern="1200" dirty="0" smtClean="0">
                <a:solidFill>
                  <a:schemeClr val="tx1"/>
                </a:solidFill>
                <a:effectLst/>
                <a:latin typeface="Arial" panose="020B0604020202020204" pitchFamily="34" charset="0"/>
                <a:ea typeface="+mn-ea"/>
                <a:cs typeface="Arial" panose="020B0604020202020204" pitchFamily="34" charset="0"/>
              </a:rPr>
              <a:t>Aunque no es obligatorio, nos conviene utilizar </a:t>
            </a:r>
            <a:r>
              <a:rPr lang="es-UY" sz="1000" b="1" kern="1200" dirty="0" err="1" smtClean="0">
                <a:solidFill>
                  <a:schemeClr val="tx1"/>
                </a:solidFill>
                <a:effectLst/>
                <a:latin typeface="Arial" panose="020B0604020202020204" pitchFamily="34" charset="0"/>
                <a:ea typeface="+mn-ea"/>
                <a:cs typeface="Arial" panose="020B0604020202020204" pitchFamily="34" charset="0"/>
              </a:rPr>
              <a:t>GeneXus</a:t>
            </a:r>
            <a:r>
              <a:rPr lang="es-UY" sz="1000" b="1" kern="1200" dirty="0" smtClean="0">
                <a:solidFill>
                  <a:schemeClr val="tx1"/>
                </a:solidFill>
                <a:effectLst/>
                <a:latin typeface="Arial" panose="020B0604020202020204" pitchFamily="34" charset="0"/>
                <a:ea typeface="+mn-ea"/>
                <a:cs typeface="Arial" panose="020B0604020202020204" pitchFamily="34" charset="0"/>
              </a:rPr>
              <a:t> Server</a:t>
            </a:r>
            <a:r>
              <a:rPr lang="es-UY" sz="1000" kern="1200" dirty="0" smtClean="0">
                <a:solidFill>
                  <a:schemeClr val="tx1"/>
                </a:solidFill>
                <a:effectLst/>
                <a:latin typeface="Arial" panose="020B0604020202020204" pitchFamily="34" charset="0"/>
                <a:ea typeface="+mn-ea"/>
                <a:cs typeface="Arial" panose="020B0604020202020204" pitchFamily="34" charset="0"/>
              </a:rPr>
              <a:t> para que nos vaya quedando registrada la actividad histórica del proyecto, los cambios a cada objeto y la</a:t>
            </a:r>
            <a:r>
              <a:rPr lang="es-UY" sz="1000" kern="1200" baseline="0" dirty="0" smtClean="0">
                <a:solidFill>
                  <a:schemeClr val="tx1"/>
                </a:solidFill>
                <a:effectLst/>
                <a:latin typeface="Arial" panose="020B0604020202020204" pitchFamily="34" charset="0"/>
                <a:ea typeface="+mn-ea"/>
                <a:cs typeface="Arial" panose="020B0604020202020204" pitchFamily="34" charset="0"/>
              </a:rPr>
              <a:t> actividad del trabajo de cada desarrollador</a:t>
            </a:r>
            <a:r>
              <a:rPr lang="es-UY" sz="1000" kern="1200" dirty="0" smtClean="0">
                <a:solidFill>
                  <a:schemeClr val="tx1"/>
                </a:solidFill>
                <a:effectLst/>
                <a:latin typeface="Arial" panose="020B0604020202020204" pitchFamily="34" charset="0"/>
                <a:ea typeface="+mn-ea"/>
                <a:cs typeface="Arial" panose="020B0604020202020204" pitchFamily="34" charset="0"/>
              </a:rPr>
              <a:t>, si trabaja más de una persona en la misma base de conocimiento.</a:t>
            </a:r>
          </a:p>
          <a:p>
            <a:r>
              <a:rPr lang="es-UY" sz="1000" kern="1200" dirty="0" smtClean="0">
                <a:solidFill>
                  <a:schemeClr val="tx1"/>
                </a:solidFill>
                <a:effectLst/>
                <a:latin typeface="Arial" panose="020B0604020202020204" pitchFamily="34" charset="0"/>
                <a:ea typeface="+mn-ea"/>
                <a:cs typeface="Arial" panose="020B0604020202020204" pitchFamily="34" charset="0"/>
              </a:rPr>
              <a:t>Para hacerlo vamos a File y elegimos </a:t>
            </a:r>
            <a:r>
              <a:rPr lang="es-UY" sz="1000" kern="1200" dirty="0" err="1" smtClean="0">
                <a:solidFill>
                  <a:schemeClr val="tx1"/>
                </a:solidFill>
                <a:effectLst/>
                <a:latin typeface="Arial" panose="020B0604020202020204" pitchFamily="34" charset="0"/>
                <a:ea typeface="+mn-ea"/>
                <a:cs typeface="Arial" panose="020B0604020202020204" pitchFamily="34" charset="0"/>
              </a:rPr>
              <a:t>Send</a:t>
            </a:r>
            <a:r>
              <a:rPr lang="es-UY" sz="1000" kern="1200" dirty="0" smtClean="0">
                <a:solidFill>
                  <a:schemeClr val="tx1"/>
                </a:solidFill>
                <a:effectLst/>
                <a:latin typeface="Arial" panose="020B0604020202020204" pitchFamily="34" charset="0"/>
                <a:ea typeface="+mn-ea"/>
                <a:cs typeface="Arial" panose="020B0604020202020204" pitchFamily="34" charset="0"/>
              </a:rPr>
              <a:t> </a:t>
            </a:r>
            <a:r>
              <a:rPr lang="es-UY" sz="1000" kern="1200" dirty="0" err="1" smtClean="0">
                <a:solidFill>
                  <a:schemeClr val="tx1"/>
                </a:solidFill>
                <a:effectLst/>
                <a:latin typeface="Arial" panose="020B0604020202020204" pitchFamily="34" charset="0"/>
                <a:ea typeface="+mn-ea"/>
                <a:cs typeface="Arial" panose="020B0604020202020204" pitchFamily="34" charset="0"/>
              </a:rPr>
              <a:t>Knowledge</a:t>
            </a:r>
            <a:r>
              <a:rPr lang="es-UY" sz="1000" kern="1200" dirty="0" smtClean="0">
                <a:solidFill>
                  <a:schemeClr val="tx1"/>
                </a:solidFill>
                <a:effectLst/>
                <a:latin typeface="Arial" panose="020B0604020202020204" pitchFamily="34" charset="0"/>
                <a:ea typeface="+mn-ea"/>
                <a:cs typeface="Arial" panose="020B0604020202020204" pitchFamily="34" charset="0"/>
              </a:rPr>
              <a:t> Base to </a:t>
            </a:r>
            <a:r>
              <a:rPr lang="es-UY" sz="1000" kern="1200" dirty="0" err="1" smtClean="0">
                <a:solidFill>
                  <a:schemeClr val="tx1"/>
                </a:solidFill>
                <a:effectLst/>
                <a:latin typeface="Arial" panose="020B0604020202020204" pitchFamily="34" charset="0"/>
                <a:ea typeface="+mn-ea"/>
                <a:cs typeface="Arial" panose="020B0604020202020204" pitchFamily="34" charset="0"/>
              </a:rPr>
              <a:t>GXserver</a:t>
            </a:r>
            <a:r>
              <a:rPr lang="es-UY" sz="1000" kern="1200" dirty="0" smtClean="0">
                <a:solidFill>
                  <a:schemeClr val="tx1"/>
                </a:solidFill>
                <a:effectLst/>
                <a:latin typeface="Arial" panose="020B0604020202020204" pitchFamily="34" charset="0"/>
                <a:ea typeface="+mn-ea"/>
                <a:cs typeface="Arial" panose="020B0604020202020204" pitchFamily="34" charset="0"/>
              </a:rPr>
              <a:t>.</a:t>
            </a:r>
          </a:p>
          <a:p>
            <a:r>
              <a:rPr lang="en-US" sz="1000" kern="1200" dirty="0" smtClean="0">
                <a:solidFill>
                  <a:schemeClr val="tx1"/>
                </a:solidFill>
                <a:effectLst/>
                <a:latin typeface="Arial" panose="020B0604020202020204" pitchFamily="34" charset="0"/>
                <a:ea typeface="+mn-ea"/>
                <a:cs typeface="Arial" panose="020B0604020202020204" pitchFamily="34" charset="0"/>
              </a:rPr>
              <a:t>Le </a:t>
            </a:r>
            <a:r>
              <a:rPr lang="en-US" sz="1000" kern="1200" dirty="0" err="1" smtClean="0">
                <a:solidFill>
                  <a:schemeClr val="tx1"/>
                </a:solidFill>
                <a:effectLst/>
                <a:latin typeface="Arial" panose="020B0604020202020204" pitchFamily="34" charset="0"/>
                <a:ea typeface="+mn-ea"/>
                <a:cs typeface="Arial" panose="020B0604020202020204" pitchFamily="34" charset="0"/>
              </a:rPr>
              <a:t>damos</a:t>
            </a:r>
            <a:r>
              <a:rPr lang="en-US" sz="1000" kern="1200" dirty="0" smtClean="0">
                <a:solidFill>
                  <a:schemeClr val="tx1"/>
                </a:solidFill>
                <a:effectLst/>
                <a:latin typeface="Arial" panose="020B0604020202020204" pitchFamily="34" charset="0"/>
                <a:ea typeface="+mn-ea"/>
                <a:cs typeface="Arial" panose="020B0604020202020204" pitchFamily="34" charset="0"/>
              </a:rPr>
              <a:t> un </a:t>
            </a:r>
            <a:r>
              <a:rPr lang="en-US" sz="1000" kern="1200" dirty="0" err="1" smtClean="0">
                <a:solidFill>
                  <a:schemeClr val="tx1"/>
                </a:solidFill>
                <a:effectLst/>
                <a:latin typeface="Arial" panose="020B0604020202020204" pitchFamily="34" charset="0"/>
                <a:ea typeface="+mn-ea"/>
                <a:cs typeface="Arial" panose="020B0604020202020204" pitchFamily="34" charset="0"/>
              </a:rPr>
              <a:t>nombre</a:t>
            </a:r>
            <a:r>
              <a:rPr lang="en-US" sz="1000" kern="1200" dirty="0" smtClean="0">
                <a:solidFill>
                  <a:schemeClr val="tx1"/>
                </a:solidFill>
                <a:effectLst/>
                <a:latin typeface="Arial" panose="020B0604020202020204" pitchFamily="34" charset="0"/>
                <a:ea typeface="+mn-ea"/>
                <a:cs typeface="Arial" panose="020B0604020202020204" pitchFamily="34" charset="0"/>
              </a:rPr>
              <a:t> (alias)</a:t>
            </a:r>
            <a:r>
              <a:rPr lang="en-US" sz="1000" kern="1200" baseline="0" dirty="0" smtClean="0">
                <a:solidFill>
                  <a:schemeClr val="tx1"/>
                </a:solidFill>
                <a:effectLst/>
                <a:latin typeface="Arial" panose="020B0604020202020204" pitchFamily="34" charset="0"/>
                <a:ea typeface="+mn-ea"/>
                <a:cs typeface="Arial" panose="020B0604020202020204" pitchFamily="34" charset="0"/>
              </a:rPr>
              <a:t> a la KB y </a:t>
            </a:r>
            <a:r>
              <a:rPr lang="en-US" sz="1000" kern="1200" baseline="0" dirty="0" err="1" smtClean="0">
                <a:solidFill>
                  <a:schemeClr val="tx1"/>
                </a:solidFill>
                <a:effectLst/>
                <a:latin typeface="Arial" panose="020B0604020202020204" pitchFamily="34" charset="0"/>
                <a:ea typeface="+mn-ea"/>
                <a:cs typeface="Arial" panose="020B0604020202020204" pitchFamily="34" charset="0"/>
              </a:rPr>
              <a:t>no</a:t>
            </a:r>
            <a:r>
              <a:rPr lang="en-US" sz="1000" kern="1200" dirty="0" err="1" smtClean="0">
                <a:solidFill>
                  <a:schemeClr val="tx1"/>
                </a:solidFill>
                <a:effectLst/>
                <a:latin typeface="Arial" panose="020B0604020202020204" pitchFamily="34" charset="0"/>
                <a:ea typeface="+mn-ea"/>
                <a:cs typeface="Arial" panose="020B0604020202020204" pitchFamily="34" charset="0"/>
              </a:rPr>
              <a:t>s</a:t>
            </a:r>
            <a:r>
              <a:rPr lang="en-US" sz="1000" kern="1200" dirty="0" smtClean="0">
                <a:solidFill>
                  <a:schemeClr val="tx1"/>
                </a:solidFill>
                <a:effectLst/>
                <a:latin typeface="Arial" panose="020B0604020202020204" pitchFamily="34" charset="0"/>
                <a:ea typeface="+mn-ea"/>
                <a:cs typeface="Arial" panose="020B0604020202020204" pitchFamily="34" charset="0"/>
              </a:rPr>
              <a:t> </a:t>
            </a:r>
            <a:r>
              <a:rPr lang="en-US" sz="1000" kern="1200" dirty="0" err="1" smtClean="0">
                <a:solidFill>
                  <a:schemeClr val="tx1"/>
                </a:solidFill>
                <a:effectLst/>
                <a:latin typeface="Arial" panose="020B0604020202020204" pitchFamily="34" charset="0"/>
                <a:ea typeface="+mn-ea"/>
                <a:cs typeface="Arial" panose="020B0604020202020204" pitchFamily="34" charset="0"/>
              </a:rPr>
              <a:t>logueamos</a:t>
            </a:r>
            <a:r>
              <a:rPr lang="en-US" sz="1000" kern="1200" dirty="0" smtClean="0">
                <a:solidFill>
                  <a:schemeClr val="tx1"/>
                </a:solidFill>
                <a:effectLst/>
                <a:latin typeface="Arial" panose="020B0604020202020204" pitchFamily="34" charset="0"/>
                <a:ea typeface="+mn-ea"/>
                <a:cs typeface="Arial" panose="020B0604020202020204" pitchFamily="34" charset="0"/>
              </a:rPr>
              <a:t> con el </a:t>
            </a:r>
            <a:r>
              <a:rPr lang="en-US" sz="1000" kern="1200" dirty="0" err="1" smtClean="0">
                <a:solidFill>
                  <a:schemeClr val="tx1"/>
                </a:solidFill>
                <a:effectLst/>
                <a:latin typeface="Arial" panose="020B0604020202020204" pitchFamily="34" charset="0"/>
                <a:ea typeface="+mn-ea"/>
                <a:cs typeface="Arial" panose="020B0604020202020204" pitchFamily="34" charset="0"/>
              </a:rPr>
              <a:t>usuario</a:t>
            </a:r>
            <a:r>
              <a:rPr lang="en-US" sz="1000" kern="1200" dirty="0" smtClean="0">
                <a:solidFill>
                  <a:schemeClr val="tx1"/>
                </a:solidFill>
                <a:effectLst/>
                <a:latin typeface="Arial" panose="020B0604020202020204" pitchFamily="34" charset="0"/>
                <a:ea typeface="+mn-ea"/>
                <a:cs typeface="Arial" panose="020B0604020202020204" pitchFamily="34" charset="0"/>
              </a:rPr>
              <a:t> </a:t>
            </a:r>
            <a:r>
              <a:rPr lang="en-US" sz="1000" kern="1200" dirty="0" err="1" smtClean="0">
                <a:solidFill>
                  <a:schemeClr val="tx1"/>
                </a:solidFill>
                <a:effectLst/>
                <a:latin typeface="Arial" panose="020B0604020202020204" pitchFamily="34" charset="0"/>
                <a:ea typeface="+mn-ea"/>
                <a:cs typeface="Arial" panose="020B0604020202020204" pitchFamily="34" charset="0"/>
              </a:rPr>
              <a:t>GXTechnical</a:t>
            </a:r>
            <a:r>
              <a:rPr lang="en-US" sz="1000" kern="1200" dirty="0" smtClean="0">
                <a:solidFill>
                  <a:schemeClr val="tx1"/>
                </a:solidFill>
                <a:effectLst/>
                <a:latin typeface="Arial" panose="020B0604020202020204" pitchFamily="34" charset="0"/>
                <a:ea typeface="+mn-ea"/>
                <a:cs typeface="Arial" panose="020B0604020202020204" pitchFamily="34" charset="0"/>
              </a:rPr>
              <a:t>.</a:t>
            </a:r>
            <a:r>
              <a:rPr lang="en-US" sz="1000" kern="1200" baseline="0" dirty="0" smtClean="0">
                <a:solidFill>
                  <a:schemeClr val="tx1"/>
                </a:solidFill>
                <a:effectLst/>
                <a:latin typeface="Arial" panose="020B0604020202020204" pitchFamily="34" charset="0"/>
                <a:ea typeface="+mn-ea"/>
                <a:cs typeface="Arial" panose="020B0604020202020204" pitchFamily="34" charset="0"/>
              </a:rPr>
              <a:t> Al </a:t>
            </a:r>
            <a:r>
              <a:rPr lang="en-US" sz="1000" kern="1200" baseline="0" dirty="0" err="1" smtClean="0">
                <a:solidFill>
                  <a:schemeClr val="tx1"/>
                </a:solidFill>
                <a:effectLst/>
                <a:latin typeface="Arial" panose="020B0604020202020204" pitchFamily="34" charset="0"/>
                <a:ea typeface="+mn-ea"/>
                <a:cs typeface="Arial" panose="020B0604020202020204" pitchFamily="34" charset="0"/>
              </a:rPr>
              <a:t>presionar</a:t>
            </a:r>
            <a:r>
              <a:rPr lang="en-US" sz="1000" kern="1200" baseline="0" dirty="0" smtClean="0">
                <a:solidFill>
                  <a:schemeClr val="tx1"/>
                </a:solidFill>
                <a:effectLst/>
                <a:latin typeface="Arial" panose="020B0604020202020204" pitchFamily="34" charset="0"/>
                <a:ea typeface="+mn-ea"/>
                <a:cs typeface="Arial" panose="020B0604020202020204" pitchFamily="34" charset="0"/>
              </a:rPr>
              <a:t> Send </a:t>
            </a:r>
            <a:r>
              <a:rPr lang="es-UY" sz="1000" kern="1200" baseline="0" dirty="0" smtClean="0">
                <a:solidFill>
                  <a:schemeClr val="tx1"/>
                </a:solidFill>
                <a:effectLst/>
                <a:latin typeface="Arial" panose="020B0604020202020204" pitchFamily="34" charset="0"/>
                <a:ea typeface="+mn-ea"/>
                <a:cs typeface="Arial" panose="020B0604020202020204" pitchFamily="34" charset="0"/>
              </a:rPr>
              <a:t>s</a:t>
            </a:r>
            <a:r>
              <a:rPr lang="es-UY" sz="1000" kern="1200" dirty="0" smtClean="0">
                <a:solidFill>
                  <a:schemeClr val="tx1"/>
                </a:solidFill>
                <a:effectLst/>
                <a:latin typeface="Arial" panose="020B0604020202020204" pitchFamily="34" charset="0"/>
                <a:ea typeface="+mn-ea"/>
                <a:cs typeface="Arial" panose="020B0604020202020204" pitchFamily="34" charset="0"/>
              </a:rPr>
              <a:t>e creará en el Server una KB a partir de la nuestra, con el nombre indicado en Alias.</a:t>
            </a:r>
          </a:p>
          <a:p>
            <a:endParaRPr lang="es-UY" dirty="0"/>
          </a:p>
        </p:txBody>
      </p:sp>
    </p:spTree>
    <p:extLst>
      <p:ext uri="{BB962C8B-B14F-4D97-AF65-F5344CB8AC3E}">
        <p14:creationId xmlns:p14="http://schemas.microsoft.com/office/powerpoint/2010/main" val="2230204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s-AR"/>
          </a:p>
        </p:txBody>
      </p:sp>
    </p:spTree>
    <p:extLst>
      <p:ext uri="{BB962C8B-B14F-4D97-AF65-F5344CB8AC3E}">
        <p14:creationId xmlns:p14="http://schemas.microsoft.com/office/powerpoint/2010/main" val="1186924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_tradnl" sz="1000" kern="1200" dirty="0" smtClean="0">
                <a:solidFill>
                  <a:schemeClr val="tx1"/>
                </a:solidFill>
                <a:effectLst/>
                <a:latin typeface="Arial" panose="020B0604020202020204" pitchFamily="34" charset="0"/>
                <a:ea typeface="+mn-ea"/>
                <a:cs typeface="Arial" panose="020B0604020202020204" pitchFamily="34" charset="0"/>
              </a:rPr>
              <a:t>L</a:t>
            </a:r>
            <a:r>
              <a:rPr lang="es-MX" sz="1000" kern="1200" dirty="0" err="1" smtClean="0">
                <a:solidFill>
                  <a:schemeClr val="tx1"/>
                </a:solidFill>
                <a:effectLst/>
                <a:latin typeface="Arial" panose="020B0604020202020204" pitchFamily="34" charset="0"/>
                <a:ea typeface="+mn-ea"/>
                <a:cs typeface="Arial" panose="020B0604020202020204" pitchFamily="34" charset="0"/>
              </a:rPr>
              <a:t>uego</a:t>
            </a:r>
            <a:r>
              <a:rPr lang="es-MX" sz="1000" kern="1200" dirty="0" smtClean="0">
                <a:solidFill>
                  <a:schemeClr val="tx1"/>
                </a:solidFill>
                <a:effectLst/>
                <a:latin typeface="Arial" panose="020B0604020202020204" pitchFamily="34" charset="0"/>
                <a:ea typeface="+mn-ea"/>
                <a:cs typeface="Arial" panose="020B0604020202020204" pitchFamily="34" charset="0"/>
              </a:rPr>
              <a:t> de creada la base de conocimiento, el siguiente paso consiste </a:t>
            </a:r>
            <a:r>
              <a:rPr lang="es-MX" sz="1000" b="1" kern="1200" dirty="0" smtClean="0">
                <a:solidFill>
                  <a:schemeClr val="tx1"/>
                </a:solidFill>
                <a:effectLst/>
                <a:latin typeface="Arial" panose="020B0604020202020204" pitchFamily="34" charset="0"/>
                <a:ea typeface="+mn-ea"/>
                <a:cs typeface="Arial" panose="020B0604020202020204" pitchFamily="34" charset="0"/>
              </a:rPr>
              <a:t>en describir los objetos de la realidad mediante objetos </a:t>
            </a:r>
            <a:r>
              <a:rPr lang="es-MX" sz="1000" b="1" kern="1200" dirty="0" err="1" smtClean="0">
                <a:solidFill>
                  <a:schemeClr val="tx1"/>
                </a:solidFill>
                <a:effectLst/>
                <a:latin typeface="Arial" panose="020B0604020202020204" pitchFamily="34" charset="0"/>
                <a:ea typeface="+mn-ea"/>
                <a:cs typeface="Arial" panose="020B0604020202020204" pitchFamily="34" charset="0"/>
              </a:rPr>
              <a:t>GeneXus</a:t>
            </a:r>
            <a:r>
              <a:rPr lang="es-MX" sz="1000" b="1" kern="1200" dirty="0" smtClean="0">
                <a:solidFill>
                  <a:schemeClr val="tx1"/>
                </a:solidFill>
                <a:effectLst/>
                <a:latin typeface="Arial" panose="020B0604020202020204" pitchFamily="34" charset="0"/>
                <a:ea typeface="+mn-ea"/>
                <a:cs typeface="Arial" panose="020B0604020202020204" pitchFamily="34" charset="0"/>
              </a:rPr>
              <a:t>.</a:t>
            </a:r>
            <a:endParaRPr lang="es-UY" sz="1000" kern="1200" dirty="0" smtClean="0">
              <a:solidFill>
                <a:schemeClr val="tx1"/>
              </a:solidFill>
              <a:effectLst/>
              <a:latin typeface="Arial" panose="020B0604020202020204" pitchFamily="34" charset="0"/>
              <a:ea typeface="+mn-ea"/>
              <a:cs typeface="Arial" panose="020B0604020202020204" pitchFamily="34" charset="0"/>
            </a:endParaRPr>
          </a:p>
          <a:p>
            <a:endParaRPr lang="es-UY" dirty="0" smtClean="0"/>
          </a:p>
          <a:p>
            <a:r>
              <a:rPr lang="es-UY" dirty="0" smtClean="0"/>
              <a:t>Para identificar a los objetos de la realidad, recomendamos prestar atención a los sustantivos que mencionan los usuarios. </a:t>
            </a:r>
          </a:p>
          <a:p>
            <a:endParaRPr lang="es-UY" dirty="0" smtClean="0"/>
          </a:p>
          <a:p>
            <a:r>
              <a:rPr lang="es-UY" dirty="0" smtClean="0"/>
              <a:t>En la agencia de viajes nos contaron que necesitan registrar a sus </a:t>
            </a:r>
            <a:r>
              <a:rPr lang="es-UY" b="1" dirty="0" smtClean="0"/>
              <a:t>clientes (</a:t>
            </a:r>
            <a:r>
              <a:rPr lang="es-UY" b="1" dirty="0" err="1" smtClean="0"/>
              <a:t>customers</a:t>
            </a:r>
            <a:r>
              <a:rPr lang="es-UY" b="1" dirty="0" smtClean="0"/>
              <a:t>)</a:t>
            </a:r>
            <a:r>
              <a:rPr lang="es-UY" dirty="0" smtClean="0"/>
              <a:t>, las </a:t>
            </a:r>
            <a:r>
              <a:rPr lang="es-UY" b="1" dirty="0" smtClean="0"/>
              <a:t>atracciones turísticas (</a:t>
            </a:r>
            <a:r>
              <a:rPr lang="es-UY" b="1" dirty="0" err="1" smtClean="0"/>
              <a:t>attractions</a:t>
            </a:r>
            <a:r>
              <a:rPr lang="es-UY" b="1" dirty="0" smtClean="0"/>
              <a:t>)</a:t>
            </a:r>
            <a:r>
              <a:rPr lang="es-UY" dirty="0" smtClean="0"/>
              <a:t> que suelen sugerirles, así como a los </a:t>
            </a:r>
            <a:r>
              <a:rPr lang="es-UY" b="1" dirty="0" smtClean="0"/>
              <a:t>países (</a:t>
            </a:r>
            <a:r>
              <a:rPr lang="es-UY" b="1" dirty="0" err="1" smtClean="0"/>
              <a:t>countries</a:t>
            </a:r>
            <a:r>
              <a:rPr lang="es-UY" b="1" dirty="0" smtClean="0"/>
              <a:t>)</a:t>
            </a:r>
            <a:r>
              <a:rPr lang="es-UY" dirty="0" smtClean="0"/>
              <a:t> y </a:t>
            </a:r>
            <a:r>
              <a:rPr lang="es-UY" b="1" dirty="0" smtClean="0"/>
              <a:t>ciudades (</a:t>
            </a:r>
            <a:r>
              <a:rPr lang="es-UY" b="1" dirty="0" err="1" smtClean="0"/>
              <a:t>cities</a:t>
            </a:r>
            <a:r>
              <a:rPr lang="es-UY" b="1" dirty="0" smtClean="0"/>
              <a:t>)</a:t>
            </a:r>
            <a:r>
              <a:rPr lang="es-UY" dirty="0" smtClean="0"/>
              <a:t> que ofrecen para visitar. </a:t>
            </a:r>
          </a:p>
          <a:p>
            <a:endParaRPr lang="es-UY" dirty="0" smtClean="0"/>
          </a:p>
          <a:p>
            <a:r>
              <a:rPr lang="es-UY" dirty="0" smtClean="0"/>
              <a:t>A partir de esto identificamos 4 objetos de la realidad, a describir en la base de conocimiento.</a:t>
            </a:r>
          </a:p>
          <a:p>
            <a:endParaRPr lang="es-UY" dirty="0" smtClean="0"/>
          </a:p>
          <a:p>
            <a:endParaRPr lang="es-AR"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053927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UY" sz="1000" kern="1200" dirty="0" smtClean="0">
                <a:solidFill>
                  <a:schemeClr val="tx1"/>
                </a:solidFill>
                <a:effectLst/>
                <a:latin typeface="Arial" panose="020B0604020202020204" pitchFamily="34" charset="0"/>
                <a:ea typeface="+mn-ea"/>
                <a:cs typeface="Arial" panose="020B0604020202020204" pitchFamily="34" charset="0"/>
              </a:rPr>
              <a:t>Para crear un objeto transacción en </a:t>
            </a:r>
            <a:r>
              <a:rPr lang="es-UY" sz="1000" kern="1200" dirty="0" err="1" smtClean="0">
                <a:solidFill>
                  <a:schemeClr val="tx1"/>
                </a:solidFill>
                <a:effectLst/>
                <a:latin typeface="Arial" panose="020B0604020202020204" pitchFamily="34" charset="0"/>
                <a:ea typeface="+mn-ea"/>
                <a:cs typeface="Arial" panose="020B0604020202020204" pitchFamily="34" charset="0"/>
              </a:rPr>
              <a:t>GeneXus</a:t>
            </a:r>
            <a:r>
              <a:rPr lang="es-UY" sz="1000" kern="1200" dirty="0" smtClean="0">
                <a:solidFill>
                  <a:schemeClr val="tx1"/>
                </a:solidFill>
                <a:effectLst/>
                <a:latin typeface="Arial" panose="020B0604020202020204" pitchFamily="34" charset="0"/>
                <a:ea typeface="+mn-ea"/>
                <a:cs typeface="Arial" panose="020B0604020202020204" pitchFamily="34" charset="0"/>
              </a:rPr>
              <a:t>, elegimos File / </a:t>
            </a:r>
            <a:r>
              <a:rPr lang="es-UY" sz="1000" b="1" kern="1200" dirty="0" smtClean="0">
                <a:solidFill>
                  <a:schemeClr val="tx1"/>
                </a:solidFill>
                <a:effectLst/>
                <a:latin typeface="Arial" panose="020B0604020202020204" pitchFamily="34" charset="0"/>
                <a:ea typeface="+mn-ea"/>
                <a:cs typeface="Arial" panose="020B0604020202020204" pitchFamily="34" charset="0"/>
              </a:rPr>
              <a:t>New</a:t>
            </a:r>
            <a:r>
              <a:rPr lang="es-UY" sz="1000" kern="1200" dirty="0" smtClean="0">
                <a:solidFill>
                  <a:schemeClr val="tx1"/>
                </a:solidFill>
                <a:effectLst/>
                <a:latin typeface="Arial" panose="020B0604020202020204" pitchFamily="34" charset="0"/>
                <a:ea typeface="+mn-ea"/>
                <a:cs typeface="Arial" panose="020B0604020202020204" pitchFamily="34" charset="0"/>
              </a:rPr>
              <a:t> / </a:t>
            </a:r>
            <a:r>
              <a:rPr lang="es-UY" sz="1000" b="1" kern="1200" dirty="0" err="1" smtClean="0">
                <a:solidFill>
                  <a:schemeClr val="tx1"/>
                </a:solidFill>
                <a:effectLst/>
                <a:latin typeface="Arial" panose="020B0604020202020204" pitchFamily="34" charset="0"/>
                <a:ea typeface="+mn-ea"/>
                <a:cs typeface="Arial" panose="020B0604020202020204" pitchFamily="34" charset="0"/>
              </a:rPr>
              <a:t>Object</a:t>
            </a:r>
            <a:r>
              <a:rPr lang="es-UY" sz="1000" b="0" kern="1200" baseline="0" dirty="0" smtClean="0">
                <a:solidFill>
                  <a:schemeClr val="tx1"/>
                </a:solidFill>
                <a:effectLst/>
                <a:latin typeface="Arial" panose="020B0604020202020204" pitchFamily="34" charset="0"/>
                <a:ea typeface="+mn-ea"/>
                <a:cs typeface="Arial" panose="020B0604020202020204" pitchFamily="34" charset="0"/>
              </a:rPr>
              <a:t> y elegimos el tipo de objeto </a:t>
            </a:r>
            <a:r>
              <a:rPr lang="es-UY" sz="1000" b="0" kern="1200" baseline="0" dirty="0" err="1" smtClean="0">
                <a:solidFill>
                  <a:schemeClr val="tx1"/>
                </a:solidFill>
                <a:effectLst/>
                <a:latin typeface="Arial" panose="020B0604020202020204" pitchFamily="34" charset="0"/>
                <a:ea typeface="+mn-ea"/>
                <a:cs typeface="Arial" panose="020B0604020202020204" pitchFamily="34" charset="0"/>
              </a:rPr>
              <a:t>Transaction</a:t>
            </a:r>
            <a:r>
              <a:rPr lang="es-UY" sz="1000" b="0" kern="1200" baseline="0" dirty="0" smtClean="0">
                <a:solidFill>
                  <a:schemeClr val="tx1"/>
                </a:solidFill>
                <a:effectLst/>
                <a:latin typeface="Arial" panose="020B0604020202020204" pitchFamily="34" charset="0"/>
                <a:ea typeface="+mn-ea"/>
                <a:cs typeface="Arial" panose="020B0604020202020204" pitchFamily="34" charset="0"/>
              </a:rPr>
              <a:t>.</a:t>
            </a:r>
            <a:endParaRPr lang="es-UY" sz="1000" kern="1200" dirty="0" smtClean="0">
              <a:solidFill>
                <a:schemeClr val="tx1"/>
              </a:solidFill>
              <a:effectLst/>
              <a:latin typeface="Arial" panose="020B0604020202020204" pitchFamily="34" charset="0"/>
              <a:ea typeface="+mn-ea"/>
              <a:cs typeface="Arial" panose="020B0604020202020204" pitchFamily="34" charset="0"/>
            </a:endParaRPr>
          </a:p>
          <a:p>
            <a:endParaRPr lang="es-AR" dirty="0"/>
          </a:p>
        </p:txBody>
      </p:sp>
    </p:spTree>
    <p:extLst>
      <p:ext uri="{BB962C8B-B14F-4D97-AF65-F5344CB8AC3E}">
        <p14:creationId xmlns:p14="http://schemas.microsoft.com/office/powerpoint/2010/main" val="201107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s-UY" dirty="0" smtClean="0"/>
              <a:t>En la agencia de viajes nos transmitieron que de cada cliente interesa registrar su nombre, apellido, dirección, teléfono y correo electrónico. De modo que estos datos que se deben registrar para cada cliente  corresponden a los </a:t>
            </a:r>
            <a:r>
              <a:rPr lang="es-UY" b="1" dirty="0" smtClean="0"/>
              <a:t>atributos </a:t>
            </a:r>
            <a:r>
              <a:rPr lang="es-UY" dirty="0" smtClean="0"/>
              <a:t>a ser definidos para la </a:t>
            </a:r>
            <a:r>
              <a:rPr lang="es-UY" b="1" dirty="0" smtClean="0"/>
              <a:t>transacción </a:t>
            </a:r>
            <a:r>
              <a:rPr lang="es-UY" b="1" dirty="0" err="1" smtClean="0"/>
              <a:t>Customer</a:t>
            </a:r>
            <a:r>
              <a:rPr lang="es-UY" dirty="0" smtClean="0"/>
              <a:t>.</a:t>
            </a:r>
          </a:p>
          <a:p>
            <a:endParaRPr lang="es-UY" dirty="0" smtClean="0"/>
          </a:p>
          <a:p>
            <a:r>
              <a:rPr lang="es-UY" dirty="0" smtClean="0"/>
              <a:t>Además del conjunto de atributos definidos, hay que identificar cuál/cuales </a:t>
            </a:r>
            <a:r>
              <a:rPr lang="es-UY" b="1" dirty="0" smtClean="0"/>
              <a:t>identifica/n </a:t>
            </a:r>
            <a:r>
              <a:rPr lang="es-UY" dirty="0" smtClean="0"/>
              <a:t>de forma </a:t>
            </a:r>
            <a:r>
              <a:rPr lang="es-UY" b="1" dirty="0" smtClean="0"/>
              <a:t>única </a:t>
            </a:r>
            <a:r>
              <a:rPr lang="es-UY" dirty="0" smtClean="0"/>
              <a:t>al cliente. No será posible ingresar a 2 clientes con el mismo valor de identificador. </a:t>
            </a:r>
          </a:p>
          <a:p>
            <a:r>
              <a:rPr lang="es-UY" dirty="0" smtClean="0"/>
              <a:t>Dado que no nos solicitaron que almacenemos el pasaporte, ni la cédula de identidad, que podrían ser datos candidatos a ser elegidos como identificadores, creamos un atributo con el nombre “</a:t>
            </a:r>
            <a:r>
              <a:rPr lang="es-UY" dirty="0" err="1" smtClean="0"/>
              <a:t>CustomerId</a:t>
            </a:r>
            <a:r>
              <a:rPr lang="es-UY" dirty="0" smtClean="0"/>
              <a:t>”  (abreviación de </a:t>
            </a:r>
            <a:r>
              <a:rPr lang="es-UY" dirty="0" err="1" smtClean="0"/>
              <a:t>Customer</a:t>
            </a:r>
            <a:r>
              <a:rPr lang="es-UY" dirty="0" smtClean="0"/>
              <a:t> </a:t>
            </a:r>
            <a:r>
              <a:rPr lang="es-UY" dirty="0" err="1" smtClean="0"/>
              <a:t>Identifier</a:t>
            </a:r>
            <a:r>
              <a:rPr lang="es-UY" dirty="0" smtClean="0"/>
              <a:t>), el cual definiremos como llave/identificador del cliente.</a:t>
            </a:r>
          </a:p>
          <a:p>
            <a:endParaRPr lang="en-US" dirty="0" smtClean="0"/>
          </a:p>
          <a:p>
            <a:pPr marL="0" marR="0" lvl="0" indent="0" algn="just" defTabSz="914400" rtl="0" eaLnBrk="1" fontAlgn="auto" latinLnBrk="0" hangingPunct="1">
              <a:lnSpc>
                <a:spcPct val="100000"/>
              </a:lnSpc>
              <a:spcBef>
                <a:spcPts val="0"/>
              </a:spcBef>
              <a:spcAft>
                <a:spcPts val="0"/>
              </a:spcAft>
              <a:buClrTx/>
              <a:buSzTx/>
              <a:buFontTx/>
              <a:buNone/>
              <a:tabLst/>
              <a:defRPr/>
            </a:pPr>
            <a:r>
              <a:rPr lang="es-ES" sz="1000" kern="1200" dirty="0" smtClean="0">
                <a:solidFill>
                  <a:schemeClr val="tx1"/>
                </a:solidFill>
                <a:effectLst/>
                <a:latin typeface="Arial" panose="020B0604020202020204" pitchFamily="34" charset="0"/>
                <a:ea typeface="+mn-ea"/>
                <a:cs typeface="Arial" panose="020B0604020202020204" pitchFamily="34" charset="0"/>
              </a:rPr>
              <a:t>El concepto de identificador o llave tiene por objetivo permitir identificar de forma única a cada cliente que se registre, o al objeto de la realidad que se trate. En otras palabras, no será posible ingresar a 2 clientes con el mismo valor de identificador.</a:t>
            </a:r>
            <a:endParaRPr lang="es-UY" sz="1000" kern="1200" dirty="0" smtClean="0">
              <a:solidFill>
                <a:schemeClr val="tx1"/>
              </a:solidFill>
              <a:effectLst/>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s-UY" sz="1000" kern="1200" dirty="0" smtClean="0">
              <a:solidFill>
                <a:schemeClr val="tx1"/>
              </a:solidFill>
              <a:effectLst/>
              <a:latin typeface="Arial" panose="020B0604020202020204" pitchFamily="34" charset="0"/>
              <a:ea typeface="+mn-ea"/>
              <a:cs typeface="Arial" panose="020B0604020202020204" pitchFamily="34" charset="0"/>
            </a:endParaRPr>
          </a:p>
          <a:p>
            <a:endParaRPr lang="es-ES" dirty="0" smtClean="0"/>
          </a:p>
        </p:txBody>
      </p:sp>
      <p:sp>
        <p:nvSpPr>
          <p:cNvPr id="5" name="Slide Image Placeholder 4"/>
          <p:cNvSpPr>
            <a:spLocks noGrp="1" noRot="1" noChangeAspect="1"/>
          </p:cNvSpPr>
          <p:nvPr>
            <p:ph type="sldImg"/>
          </p:nvPr>
        </p:nvSpPr>
        <p:spPr>
          <a:xfrm>
            <a:off x="1169988" y="498475"/>
            <a:ext cx="4929187" cy="3695700"/>
          </a:xfrm>
        </p:spPr>
      </p:sp>
    </p:spTree>
    <p:extLst>
      <p:ext uri="{BB962C8B-B14F-4D97-AF65-F5344CB8AC3E}">
        <p14:creationId xmlns:p14="http://schemas.microsoft.com/office/powerpoint/2010/main" val="1997041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5" Type="http://schemas.microsoft.com/office/2007/relationships/hdphoto" Target="../media/hdphoto1.wdp"/><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 Id="rId5" Type="http://schemas.microsoft.com/office/2007/relationships/hdphoto" Target="../media/hdphoto1.wdp"/><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5" Type="http://schemas.microsoft.com/office/2007/relationships/hdphoto" Target="../media/hdphoto1.wdp"/><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APERTURA">
    <p:bg>
      <p:bgPr>
        <a:solidFill>
          <a:srgbClr val="C61247"/>
        </a:solidFill>
        <a:effectLst/>
      </p:bgPr>
    </p:bg>
    <p:spTree>
      <p:nvGrpSpPr>
        <p:cNvPr id="1" name=""/>
        <p:cNvGrpSpPr/>
        <p:nvPr/>
      </p:nvGrpSpPr>
      <p:grpSpPr>
        <a:xfrm>
          <a:off x="0" y="0"/>
          <a:ext cx="0" cy="0"/>
          <a:chOff x="0" y="0"/>
          <a:chExt cx="0" cy="0"/>
        </a:xfrm>
      </p:grpSpPr>
      <p:pic>
        <p:nvPicPr>
          <p:cNvPr id="6" name="Picture 5" descr="Genexus-Salto-bc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6868" y="4287692"/>
            <a:ext cx="1391004" cy="338546"/>
          </a:xfrm>
          <a:prstGeom prst="rect">
            <a:avLst/>
          </a:prstGeom>
        </p:spPr>
      </p:pic>
      <p:sp>
        <p:nvSpPr>
          <p:cNvPr id="8" name="Marcador de contenido 5"/>
          <p:cNvSpPr>
            <a:spLocks noGrp="1"/>
          </p:cNvSpPr>
          <p:nvPr>
            <p:ph sz="quarter" idx="13"/>
          </p:nvPr>
        </p:nvSpPr>
        <p:spPr>
          <a:xfrm>
            <a:off x="744663" y="1777909"/>
            <a:ext cx="5368674" cy="1343271"/>
          </a:xfrm>
        </p:spPr>
        <p:txBody>
          <a:bodyPr>
            <a:normAutofit/>
          </a:bodyPr>
          <a:lstStyle>
            <a:lvl1pPr marL="0" indent="0" algn="ctr">
              <a:buFontTx/>
              <a:buNone/>
              <a:defRPr sz="3000">
                <a:solidFill>
                  <a:srgbClr val="FFFFFF"/>
                </a:solidFill>
                <a:latin typeface="Arial"/>
                <a:cs typeface="Arial"/>
              </a:defRPr>
            </a:lvl1pPr>
            <a:lvl2pPr marL="342900" indent="0" algn="ctr">
              <a:buNone/>
              <a:defRPr sz="1800">
                <a:solidFill>
                  <a:schemeClr val="bg1"/>
                </a:solidFill>
                <a:latin typeface="Arial"/>
                <a:cs typeface="Arial"/>
              </a:defRPr>
            </a:lvl2pPr>
            <a:lvl3pPr algn="ctr">
              <a:defRPr sz="1400">
                <a:solidFill>
                  <a:schemeClr val="bg1"/>
                </a:solidFill>
                <a:latin typeface="Arial"/>
                <a:cs typeface="Arial"/>
              </a:defRPr>
            </a:lvl3pPr>
          </a:lstStyle>
          <a:p>
            <a:pPr lvl="0"/>
            <a:r>
              <a:rPr lang="en-US" smtClean="0"/>
              <a:t>Click to edit Master text styles</a:t>
            </a:r>
          </a:p>
          <a:p>
            <a:pPr lvl="1"/>
            <a:r>
              <a:rPr lang="en-US" smtClean="0"/>
              <a:t>Second level</a:t>
            </a:r>
          </a:p>
          <a:p>
            <a:pPr lvl="2"/>
            <a:r>
              <a:rPr lang="en-US" smtClean="0"/>
              <a:t>Third level</a:t>
            </a:r>
          </a:p>
        </p:txBody>
      </p:sp>
      <p:pic>
        <p:nvPicPr>
          <p:cNvPr id="4" name="Picture 3" descr="Genexus-Salto-bc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76868" y="4287692"/>
            <a:ext cx="1391004" cy="338546"/>
          </a:xfrm>
          <a:prstGeom prst="rect">
            <a:avLst/>
          </a:prstGeom>
        </p:spPr>
      </p:pic>
    </p:spTree>
    <p:extLst>
      <p:ext uri="{BB962C8B-B14F-4D97-AF65-F5344CB8AC3E}">
        <p14:creationId xmlns:p14="http://schemas.microsoft.com/office/powerpoint/2010/main" val="417018363"/>
      </p:ext>
    </p:extLst>
  </p:cSld>
  <p:clrMapOvr>
    <a:masterClrMapping/>
  </p:clrMapOvr>
  <p:transition spd="slow">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IERRE - 2">
    <p:spTree>
      <p:nvGrpSpPr>
        <p:cNvPr id="1" name=""/>
        <p:cNvGrpSpPr/>
        <p:nvPr/>
      </p:nvGrpSpPr>
      <p:grpSpPr>
        <a:xfrm>
          <a:off x="0" y="0"/>
          <a:ext cx="0" cy="0"/>
          <a:chOff x="0" y="0"/>
          <a:chExt cx="0" cy="0"/>
        </a:xfrm>
      </p:grpSpPr>
      <p:sp>
        <p:nvSpPr>
          <p:cNvPr id="7" name="5 Rectángulo redondeado"/>
          <p:cNvSpPr/>
          <p:nvPr>
            <p:custDataLst>
              <p:tags r:id="rId1"/>
            </p:custDataLst>
          </p:nvPr>
        </p:nvSpPr>
        <p:spPr bwMode="auto">
          <a:xfrm>
            <a:off x="242889" y="1184981"/>
            <a:ext cx="6318647" cy="3563540"/>
          </a:xfrm>
          <a:prstGeom prst="roundRect">
            <a:avLst>
              <a:gd name="adj" fmla="val 1038"/>
            </a:avLst>
          </a:prstGeom>
          <a:solidFill>
            <a:schemeClr val="bg1">
              <a:lumMod val="95000"/>
            </a:schemeClr>
          </a:solidFill>
          <a:ln w="9525" cap="flat" cmpd="sng" algn="ctr">
            <a:solidFill>
              <a:schemeClr val="bg1">
                <a:lumMod val="95000"/>
              </a:schemeClr>
            </a:solidFill>
            <a:prstDash val="solid"/>
            <a:round/>
            <a:headEnd type="none" w="med" len="med"/>
            <a:tailEnd type="none" w="med" len="med"/>
          </a:ln>
          <a:effectLst/>
        </p:spPr>
        <p:txBody>
          <a:bodyPr/>
          <a:lstStyle/>
          <a:p>
            <a:pPr fontAlgn="auto">
              <a:spcBef>
                <a:spcPts val="0"/>
              </a:spcBef>
              <a:spcAft>
                <a:spcPts val="0"/>
              </a:spcAft>
              <a:defRPr/>
            </a:pPr>
            <a:endParaRPr lang="es-UY" dirty="0">
              <a:solidFill>
                <a:srgbClr val="C10362"/>
              </a:solidFill>
              <a:latin typeface="Arial"/>
              <a:ea typeface="+mn-ea"/>
              <a:cs typeface="Arial"/>
            </a:endParaRPr>
          </a:p>
        </p:txBody>
      </p:sp>
      <p:sp>
        <p:nvSpPr>
          <p:cNvPr id="5" name="Rectángulo 6"/>
          <p:cNvSpPr/>
          <p:nvPr/>
        </p:nvSpPr>
        <p:spPr>
          <a:xfrm>
            <a:off x="0" y="-3572"/>
            <a:ext cx="6858000" cy="519113"/>
          </a:xfrm>
          <a:prstGeom prst="rect">
            <a:avLst/>
          </a:prstGeom>
          <a:solidFill>
            <a:srgbClr val="C6124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latin typeface="Arial"/>
              <a:cs typeface="Arial"/>
            </a:endParaRPr>
          </a:p>
        </p:txBody>
      </p:sp>
      <p:sp>
        <p:nvSpPr>
          <p:cNvPr id="2" name="Título 1"/>
          <p:cNvSpPr>
            <a:spLocks noGrp="1"/>
          </p:cNvSpPr>
          <p:nvPr>
            <p:ph type="title" hasCustomPrompt="1"/>
          </p:nvPr>
        </p:nvSpPr>
        <p:spPr>
          <a:xfrm>
            <a:off x="333915" y="439628"/>
            <a:ext cx="6172200" cy="857250"/>
          </a:xfrm>
        </p:spPr>
        <p:txBody>
          <a:bodyPr>
            <a:normAutofit/>
          </a:bodyPr>
          <a:lstStyle>
            <a:lvl1pPr algn="l">
              <a:defRPr sz="1600" baseline="0">
                <a:solidFill>
                  <a:srgbClr val="B91B3E"/>
                </a:solidFill>
                <a:latin typeface="Arial"/>
                <a:cs typeface="Arial"/>
              </a:defRPr>
            </a:lvl1pPr>
          </a:lstStyle>
          <a:p>
            <a:r>
              <a:rPr lang="en-US" dirty="0" err="1" smtClean="0"/>
              <a:t>Más</a:t>
            </a:r>
            <a:r>
              <a:rPr lang="en-US" dirty="0" smtClean="0"/>
              <a:t> </a:t>
            </a:r>
            <a:r>
              <a:rPr lang="en-US" dirty="0" err="1" smtClean="0"/>
              <a:t>Información</a:t>
            </a:r>
            <a:endParaRPr lang="es-ES" dirty="0"/>
          </a:p>
        </p:txBody>
      </p:sp>
      <p:pic>
        <p:nvPicPr>
          <p:cNvPr id="10" name="Picture 9" descr="genexus.png"/>
          <p:cNvPicPr>
            <a:picLocks noChangeAspect="1"/>
          </p:cNvPicPr>
          <p:nvPr/>
        </p:nvPicPr>
        <p:blipFill>
          <a:blip r:embed="rId4">
            <a:biLevel thresh="25000"/>
            <a:extLst>
              <a:ext uri="{BEBA8EAE-BF5A-486C-A8C5-ECC9F3942E4B}">
                <a14:imgProps xmlns:a14="http://schemas.microsoft.com/office/drawing/2010/main">
                  <a14:imgLayer r:embed="rId5">
                    <a14:imgEffect>
                      <a14:saturation sat="148000"/>
                    </a14:imgEffect>
                    <a14:imgEffect>
                      <a14:brightnessContrast bright="22000"/>
                    </a14:imgEffect>
                  </a14:imgLayer>
                </a14:imgProps>
              </a:ext>
              <a:ext uri="{28A0092B-C50C-407E-A947-70E740481C1C}">
                <a14:useLocalDpi xmlns:a14="http://schemas.microsoft.com/office/drawing/2010/main" val="0"/>
              </a:ext>
            </a:extLst>
          </a:blip>
          <a:stretch>
            <a:fillRect/>
          </a:stretch>
        </p:blipFill>
        <p:spPr>
          <a:xfrm>
            <a:off x="5309091" y="168006"/>
            <a:ext cx="1031378" cy="204082"/>
          </a:xfrm>
          <a:prstGeom prst="rect">
            <a:avLst/>
          </a:prstGeom>
        </p:spPr>
      </p:pic>
      <p:sp>
        <p:nvSpPr>
          <p:cNvPr id="11" name="TextBox 10"/>
          <p:cNvSpPr txBox="1"/>
          <p:nvPr/>
        </p:nvSpPr>
        <p:spPr>
          <a:xfrm>
            <a:off x="1149050" y="2472624"/>
            <a:ext cx="4476456" cy="854080"/>
          </a:xfrm>
          <a:prstGeom prst="rect">
            <a:avLst/>
          </a:prstGeom>
          <a:noFill/>
        </p:spPr>
        <p:txBody>
          <a:bodyPr wrap="none" rtlCol="0">
            <a:spAutoFit/>
          </a:bodyPr>
          <a:lstStyle/>
          <a:p>
            <a:pPr algn="l">
              <a:spcAft>
                <a:spcPts val="450"/>
              </a:spcAft>
            </a:pPr>
            <a:r>
              <a:rPr lang="es-AR" sz="1200" b="0" dirty="0" smtClean="0">
                <a:solidFill>
                  <a:srgbClr val="7F7F7F"/>
                </a:solidFill>
                <a:latin typeface="Arial"/>
                <a:cs typeface="Arial"/>
              </a:rPr>
              <a:t>Videos</a:t>
            </a:r>
            <a:r>
              <a:rPr lang="es-AR" sz="1200" b="0" baseline="0" dirty="0" smtClean="0">
                <a:solidFill>
                  <a:srgbClr val="7F7F7F"/>
                </a:solidFill>
                <a:latin typeface="Arial"/>
                <a:cs typeface="Arial"/>
              </a:rPr>
              <a:t> </a:t>
            </a:r>
            <a:r>
              <a:rPr lang="es-AR" sz="1400" baseline="0" dirty="0" smtClean="0">
                <a:solidFill>
                  <a:srgbClr val="7F7F7F"/>
                </a:solidFill>
                <a:latin typeface="Arial"/>
                <a:cs typeface="Arial"/>
              </a:rPr>
              <a:t> 		training.genexus.com</a:t>
            </a:r>
          </a:p>
          <a:p>
            <a:pPr algn="l">
              <a:spcAft>
                <a:spcPts val="450"/>
              </a:spcAft>
            </a:pPr>
            <a:r>
              <a:rPr lang="es-AR" sz="1200" b="0" baseline="0" dirty="0" smtClean="0">
                <a:solidFill>
                  <a:srgbClr val="7F7F7F"/>
                </a:solidFill>
                <a:latin typeface="Arial"/>
                <a:cs typeface="Arial"/>
              </a:rPr>
              <a:t>Documentación	</a:t>
            </a:r>
            <a:r>
              <a:rPr lang="es-AR" sz="1400" baseline="0" dirty="0" smtClean="0">
                <a:solidFill>
                  <a:srgbClr val="7F7F7F"/>
                </a:solidFill>
                <a:latin typeface="Arial"/>
                <a:cs typeface="Arial"/>
              </a:rPr>
              <a:t>wiki.genexus.com</a:t>
            </a:r>
          </a:p>
          <a:p>
            <a:pPr algn="l">
              <a:spcAft>
                <a:spcPts val="450"/>
              </a:spcAft>
            </a:pPr>
            <a:r>
              <a:rPr lang="es-AR" sz="1200" b="0" baseline="0" dirty="0" smtClean="0">
                <a:solidFill>
                  <a:srgbClr val="7F7F7F"/>
                </a:solidFill>
                <a:latin typeface="Arial"/>
                <a:cs typeface="Arial"/>
              </a:rPr>
              <a:t>Certificaciones   	</a:t>
            </a:r>
            <a:r>
              <a:rPr lang="es-ES_tradnl" sz="1400" baseline="0" dirty="0" err="1" smtClean="0">
                <a:solidFill>
                  <a:srgbClr val="7F7F7F"/>
                </a:solidFill>
                <a:latin typeface="Arial"/>
                <a:cs typeface="Arial"/>
              </a:rPr>
              <a:t>training.genexus.com</a:t>
            </a:r>
            <a:r>
              <a:rPr lang="es-ES_tradnl" sz="1400" baseline="0" dirty="0" smtClean="0">
                <a:solidFill>
                  <a:srgbClr val="7F7F7F"/>
                </a:solidFill>
                <a:latin typeface="Arial"/>
                <a:cs typeface="Arial"/>
              </a:rPr>
              <a:t>/certificaciones</a:t>
            </a:r>
            <a:endParaRPr lang="es-AR" sz="1400" baseline="0" dirty="0" smtClean="0">
              <a:solidFill>
                <a:srgbClr val="7F7F7F"/>
              </a:solidFill>
              <a:latin typeface="Arial"/>
              <a:cs typeface="Arial"/>
            </a:endParaRPr>
          </a:p>
        </p:txBody>
      </p:sp>
      <p:sp>
        <p:nvSpPr>
          <p:cNvPr id="8" name="5 Rectángulo redondeado"/>
          <p:cNvSpPr/>
          <p:nvPr userDrawn="1">
            <p:custDataLst>
              <p:tags r:id="rId2"/>
            </p:custDataLst>
          </p:nvPr>
        </p:nvSpPr>
        <p:spPr bwMode="auto">
          <a:xfrm>
            <a:off x="242889" y="1184981"/>
            <a:ext cx="6318647" cy="3563540"/>
          </a:xfrm>
          <a:prstGeom prst="roundRect">
            <a:avLst>
              <a:gd name="adj" fmla="val 1038"/>
            </a:avLst>
          </a:prstGeom>
          <a:solidFill>
            <a:schemeClr val="bg1">
              <a:lumMod val="95000"/>
            </a:schemeClr>
          </a:solidFill>
          <a:ln w="9525" cap="flat" cmpd="sng" algn="ctr">
            <a:solidFill>
              <a:schemeClr val="bg1">
                <a:lumMod val="95000"/>
              </a:schemeClr>
            </a:solidFill>
            <a:prstDash val="solid"/>
            <a:round/>
            <a:headEnd type="none" w="med" len="med"/>
            <a:tailEnd type="none" w="med" len="med"/>
          </a:ln>
          <a:effectLst/>
        </p:spPr>
        <p:txBody>
          <a:bodyPr/>
          <a:lstStyle/>
          <a:p>
            <a:pPr fontAlgn="auto">
              <a:spcBef>
                <a:spcPts val="0"/>
              </a:spcBef>
              <a:spcAft>
                <a:spcPts val="0"/>
              </a:spcAft>
              <a:defRPr/>
            </a:pPr>
            <a:endParaRPr lang="es-UY" dirty="0">
              <a:solidFill>
                <a:srgbClr val="C10362"/>
              </a:solidFill>
              <a:latin typeface="Arial"/>
              <a:ea typeface="+mn-ea"/>
              <a:cs typeface="Arial"/>
            </a:endParaRPr>
          </a:p>
        </p:txBody>
      </p:sp>
      <p:pic>
        <p:nvPicPr>
          <p:cNvPr id="9" name="Picture 8" descr="genexus.png"/>
          <p:cNvPicPr>
            <a:picLocks noChangeAspect="1"/>
          </p:cNvPicPr>
          <p:nvPr userDrawn="1"/>
        </p:nvPicPr>
        <p:blipFill>
          <a:blip r:embed="rId4">
            <a:biLevel thresh="25000"/>
            <a:extLst>
              <a:ext uri="{BEBA8EAE-BF5A-486C-A8C5-ECC9F3942E4B}">
                <a14:imgProps xmlns:a14="http://schemas.microsoft.com/office/drawing/2010/main">
                  <a14:imgLayer r:embed="rId5">
                    <a14:imgEffect>
                      <a14:saturation sat="148000"/>
                    </a14:imgEffect>
                    <a14:imgEffect>
                      <a14:brightnessContrast bright="22000"/>
                    </a14:imgEffect>
                  </a14:imgLayer>
                </a14:imgProps>
              </a:ext>
              <a:ext uri="{28A0092B-C50C-407E-A947-70E740481C1C}">
                <a14:useLocalDpi xmlns:a14="http://schemas.microsoft.com/office/drawing/2010/main" val="0"/>
              </a:ext>
            </a:extLst>
          </a:blip>
          <a:stretch>
            <a:fillRect/>
          </a:stretch>
        </p:blipFill>
        <p:spPr>
          <a:xfrm>
            <a:off x="5309091" y="168006"/>
            <a:ext cx="1031378" cy="204082"/>
          </a:xfrm>
          <a:prstGeom prst="rect">
            <a:avLst/>
          </a:prstGeom>
        </p:spPr>
      </p:pic>
      <p:sp>
        <p:nvSpPr>
          <p:cNvPr id="12" name="TextBox 11"/>
          <p:cNvSpPr txBox="1"/>
          <p:nvPr userDrawn="1"/>
        </p:nvSpPr>
        <p:spPr>
          <a:xfrm>
            <a:off x="1149050" y="2472624"/>
            <a:ext cx="4476456" cy="854080"/>
          </a:xfrm>
          <a:prstGeom prst="rect">
            <a:avLst/>
          </a:prstGeom>
          <a:noFill/>
        </p:spPr>
        <p:txBody>
          <a:bodyPr wrap="none" rtlCol="0">
            <a:spAutoFit/>
          </a:bodyPr>
          <a:lstStyle/>
          <a:p>
            <a:pPr algn="l">
              <a:spcAft>
                <a:spcPts val="450"/>
              </a:spcAft>
            </a:pPr>
            <a:r>
              <a:rPr lang="es-AR" sz="1200" b="0" dirty="0" smtClean="0">
                <a:solidFill>
                  <a:srgbClr val="7F7F7F"/>
                </a:solidFill>
                <a:latin typeface="Arial"/>
                <a:cs typeface="Arial"/>
              </a:rPr>
              <a:t>Videos</a:t>
            </a:r>
            <a:r>
              <a:rPr lang="es-AR" sz="1200" b="0" baseline="0" dirty="0" smtClean="0">
                <a:solidFill>
                  <a:srgbClr val="7F7F7F"/>
                </a:solidFill>
                <a:latin typeface="Arial"/>
                <a:cs typeface="Arial"/>
              </a:rPr>
              <a:t> </a:t>
            </a:r>
            <a:r>
              <a:rPr lang="es-AR" sz="1400" baseline="0" dirty="0" smtClean="0">
                <a:solidFill>
                  <a:srgbClr val="7F7F7F"/>
                </a:solidFill>
                <a:latin typeface="Arial"/>
                <a:cs typeface="Arial"/>
              </a:rPr>
              <a:t> 		training.genexus.com</a:t>
            </a:r>
          </a:p>
          <a:p>
            <a:pPr algn="l">
              <a:spcAft>
                <a:spcPts val="450"/>
              </a:spcAft>
            </a:pPr>
            <a:r>
              <a:rPr lang="es-AR" sz="1200" b="0" baseline="0" dirty="0" smtClean="0">
                <a:solidFill>
                  <a:srgbClr val="7F7F7F"/>
                </a:solidFill>
                <a:latin typeface="Arial"/>
                <a:cs typeface="Arial"/>
              </a:rPr>
              <a:t>Documentación	</a:t>
            </a:r>
            <a:r>
              <a:rPr lang="es-AR" sz="1400" baseline="0" dirty="0" smtClean="0">
                <a:solidFill>
                  <a:srgbClr val="7F7F7F"/>
                </a:solidFill>
                <a:latin typeface="Arial"/>
                <a:cs typeface="Arial"/>
              </a:rPr>
              <a:t>wiki.genexus.com</a:t>
            </a:r>
          </a:p>
          <a:p>
            <a:pPr algn="l">
              <a:spcAft>
                <a:spcPts val="450"/>
              </a:spcAft>
            </a:pPr>
            <a:r>
              <a:rPr lang="es-AR" sz="1200" b="0" baseline="0" dirty="0" smtClean="0">
                <a:solidFill>
                  <a:srgbClr val="7F7F7F"/>
                </a:solidFill>
                <a:latin typeface="Arial"/>
                <a:cs typeface="Arial"/>
              </a:rPr>
              <a:t>Certificaciones   	</a:t>
            </a:r>
            <a:r>
              <a:rPr lang="es-ES_tradnl" sz="1400" baseline="0" dirty="0" err="1" smtClean="0">
                <a:solidFill>
                  <a:srgbClr val="7F7F7F"/>
                </a:solidFill>
                <a:latin typeface="Arial"/>
                <a:cs typeface="Arial"/>
              </a:rPr>
              <a:t>training.genexus.com</a:t>
            </a:r>
            <a:r>
              <a:rPr lang="es-ES_tradnl" sz="1400" baseline="0" dirty="0" smtClean="0">
                <a:solidFill>
                  <a:srgbClr val="7F7F7F"/>
                </a:solidFill>
                <a:latin typeface="Arial"/>
                <a:cs typeface="Arial"/>
              </a:rPr>
              <a:t>/certificaciones</a:t>
            </a:r>
            <a:endParaRPr lang="es-AR" sz="1400" baseline="0" dirty="0" smtClean="0">
              <a:solidFill>
                <a:srgbClr val="7F7F7F"/>
              </a:solidFill>
              <a:latin typeface="Arial"/>
              <a:cs typeface="Arial"/>
            </a:endParaRPr>
          </a:p>
        </p:txBody>
      </p:sp>
    </p:spTree>
    <p:extLst>
      <p:ext uri="{BB962C8B-B14F-4D97-AF65-F5344CB8AC3E}">
        <p14:creationId xmlns:p14="http://schemas.microsoft.com/office/powerpoint/2010/main" val="835578449"/>
      </p:ext>
    </p:extLst>
  </p:cSld>
  <p:clrMapOvr>
    <a:masterClrMapping/>
  </p:clrMapOvr>
  <p:transition spd="slow">
    <p:wip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CIERRE - 2 ENGLISH">
    <p:spTree>
      <p:nvGrpSpPr>
        <p:cNvPr id="1" name=""/>
        <p:cNvGrpSpPr/>
        <p:nvPr/>
      </p:nvGrpSpPr>
      <p:grpSpPr>
        <a:xfrm>
          <a:off x="0" y="0"/>
          <a:ext cx="0" cy="0"/>
          <a:chOff x="0" y="0"/>
          <a:chExt cx="0" cy="0"/>
        </a:xfrm>
      </p:grpSpPr>
      <p:sp>
        <p:nvSpPr>
          <p:cNvPr id="7" name="5 Rectángulo redondeado"/>
          <p:cNvSpPr/>
          <p:nvPr>
            <p:custDataLst>
              <p:tags r:id="rId1"/>
            </p:custDataLst>
          </p:nvPr>
        </p:nvSpPr>
        <p:spPr bwMode="auto">
          <a:xfrm>
            <a:off x="242889" y="1184981"/>
            <a:ext cx="6318647" cy="3563540"/>
          </a:xfrm>
          <a:prstGeom prst="roundRect">
            <a:avLst>
              <a:gd name="adj" fmla="val 1038"/>
            </a:avLst>
          </a:prstGeom>
          <a:solidFill>
            <a:schemeClr val="bg1">
              <a:lumMod val="95000"/>
            </a:schemeClr>
          </a:solidFill>
          <a:ln w="9525" cap="flat" cmpd="sng" algn="ctr">
            <a:solidFill>
              <a:schemeClr val="bg1">
                <a:lumMod val="95000"/>
              </a:schemeClr>
            </a:solidFill>
            <a:prstDash val="solid"/>
            <a:round/>
            <a:headEnd type="none" w="med" len="med"/>
            <a:tailEnd type="none" w="med" len="med"/>
          </a:ln>
          <a:effectLst/>
        </p:spPr>
        <p:txBody>
          <a:bodyPr/>
          <a:lstStyle/>
          <a:p>
            <a:pPr fontAlgn="auto">
              <a:spcBef>
                <a:spcPts val="0"/>
              </a:spcBef>
              <a:spcAft>
                <a:spcPts val="0"/>
              </a:spcAft>
              <a:defRPr/>
            </a:pPr>
            <a:endParaRPr lang="es-UY" dirty="0">
              <a:solidFill>
                <a:srgbClr val="C10362"/>
              </a:solidFill>
              <a:latin typeface="Arial"/>
              <a:ea typeface="+mn-ea"/>
              <a:cs typeface="Arial"/>
            </a:endParaRPr>
          </a:p>
        </p:txBody>
      </p:sp>
      <p:sp>
        <p:nvSpPr>
          <p:cNvPr id="5" name="Rectángulo 6"/>
          <p:cNvSpPr/>
          <p:nvPr/>
        </p:nvSpPr>
        <p:spPr>
          <a:xfrm>
            <a:off x="0" y="-3572"/>
            <a:ext cx="6858000" cy="519113"/>
          </a:xfrm>
          <a:prstGeom prst="rect">
            <a:avLst/>
          </a:prstGeom>
          <a:solidFill>
            <a:srgbClr val="C6124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latin typeface="Arial"/>
              <a:cs typeface="Arial"/>
            </a:endParaRPr>
          </a:p>
        </p:txBody>
      </p:sp>
      <p:sp>
        <p:nvSpPr>
          <p:cNvPr id="2" name="Título 1"/>
          <p:cNvSpPr>
            <a:spLocks noGrp="1"/>
          </p:cNvSpPr>
          <p:nvPr>
            <p:ph type="title" hasCustomPrompt="1"/>
          </p:nvPr>
        </p:nvSpPr>
        <p:spPr>
          <a:xfrm>
            <a:off x="333915" y="439628"/>
            <a:ext cx="6172200" cy="857250"/>
          </a:xfrm>
        </p:spPr>
        <p:txBody>
          <a:bodyPr>
            <a:normAutofit/>
          </a:bodyPr>
          <a:lstStyle>
            <a:lvl1pPr algn="l">
              <a:defRPr sz="1600" baseline="0">
                <a:solidFill>
                  <a:srgbClr val="B91B3E"/>
                </a:solidFill>
                <a:latin typeface="Arial"/>
                <a:cs typeface="Arial"/>
              </a:defRPr>
            </a:lvl1pPr>
          </a:lstStyle>
          <a:p>
            <a:r>
              <a:rPr lang="en-US" dirty="0" smtClean="0"/>
              <a:t>More Information</a:t>
            </a:r>
            <a:endParaRPr lang="es-ES" dirty="0"/>
          </a:p>
        </p:txBody>
      </p:sp>
      <p:pic>
        <p:nvPicPr>
          <p:cNvPr id="10" name="Picture 9" descr="genexus.png"/>
          <p:cNvPicPr>
            <a:picLocks noChangeAspect="1"/>
          </p:cNvPicPr>
          <p:nvPr/>
        </p:nvPicPr>
        <p:blipFill>
          <a:blip r:embed="rId4">
            <a:biLevel thresh="25000"/>
            <a:extLst>
              <a:ext uri="{BEBA8EAE-BF5A-486C-A8C5-ECC9F3942E4B}">
                <a14:imgProps xmlns:a14="http://schemas.microsoft.com/office/drawing/2010/main">
                  <a14:imgLayer r:embed="rId5">
                    <a14:imgEffect>
                      <a14:saturation sat="148000"/>
                    </a14:imgEffect>
                    <a14:imgEffect>
                      <a14:brightnessContrast bright="22000"/>
                    </a14:imgEffect>
                  </a14:imgLayer>
                </a14:imgProps>
              </a:ext>
              <a:ext uri="{28A0092B-C50C-407E-A947-70E740481C1C}">
                <a14:useLocalDpi xmlns:a14="http://schemas.microsoft.com/office/drawing/2010/main" val="0"/>
              </a:ext>
            </a:extLst>
          </a:blip>
          <a:stretch>
            <a:fillRect/>
          </a:stretch>
        </p:blipFill>
        <p:spPr>
          <a:xfrm>
            <a:off x="5309091" y="168006"/>
            <a:ext cx="1031378" cy="204082"/>
          </a:xfrm>
          <a:prstGeom prst="rect">
            <a:avLst/>
          </a:prstGeom>
        </p:spPr>
      </p:pic>
      <p:sp>
        <p:nvSpPr>
          <p:cNvPr id="11" name="TextBox 10"/>
          <p:cNvSpPr txBox="1"/>
          <p:nvPr/>
        </p:nvSpPr>
        <p:spPr>
          <a:xfrm>
            <a:off x="1149050" y="2472624"/>
            <a:ext cx="4476456" cy="854080"/>
          </a:xfrm>
          <a:prstGeom prst="rect">
            <a:avLst/>
          </a:prstGeom>
          <a:noFill/>
        </p:spPr>
        <p:txBody>
          <a:bodyPr wrap="none" rtlCol="0">
            <a:spAutoFit/>
          </a:bodyPr>
          <a:lstStyle/>
          <a:p>
            <a:pPr algn="l">
              <a:spcAft>
                <a:spcPts val="450"/>
              </a:spcAft>
            </a:pPr>
            <a:r>
              <a:rPr lang="es-AR" sz="1200" b="0" dirty="0" smtClean="0">
                <a:solidFill>
                  <a:srgbClr val="7F7F7F"/>
                </a:solidFill>
                <a:latin typeface="Arial"/>
                <a:cs typeface="Arial"/>
              </a:rPr>
              <a:t>Videos</a:t>
            </a:r>
            <a:r>
              <a:rPr lang="es-AR" sz="1200" b="0" baseline="0" dirty="0" smtClean="0">
                <a:solidFill>
                  <a:srgbClr val="7F7F7F"/>
                </a:solidFill>
                <a:latin typeface="Arial"/>
                <a:cs typeface="Arial"/>
              </a:rPr>
              <a:t> </a:t>
            </a:r>
            <a:r>
              <a:rPr lang="es-AR" sz="1400" baseline="0" dirty="0" smtClean="0">
                <a:solidFill>
                  <a:srgbClr val="7F7F7F"/>
                </a:solidFill>
                <a:latin typeface="Arial"/>
                <a:cs typeface="Arial"/>
              </a:rPr>
              <a:t> 		training.genexus.com</a:t>
            </a:r>
          </a:p>
          <a:p>
            <a:pPr algn="l">
              <a:spcAft>
                <a:spcPts val="450"/>
              </a:spcAft>
            </a:pPr>
            <a:r>
              <a:rPr lang="es-AR" sz="1200" b="0" baseline="0" dirty="0" smtClean="0">
                <a:solidFill>
                  <a:srgbClr val="7F7F7F"/>
                </a:solidFill>
                <a:latin typeface="Arial"/>
                <a:cs typeface="Arial"/>
              </a:rPr>
              <a:t>Documentación	</a:t>
            </a:r>
            <a:r>
              <a:rPr lang="es-AR" sz="1400" baseline="0" dirty="0" smtClean="0">
                <a:solidFill>
                  <a:srgbClr val="7F7F7F"/>
                </a:solidFill>
                <a:latin typeface="Arial"/>
                <a:cs typeface="Arial"/>
              </a:rPr>
              <a:t>wiki.genexus.com</a:t>
            </a:r>
          </a:p>
          <a:p>
            <a:pPr algn="l">
              <a:spcAft>
                <a:spcPts val="450"/>
              </a:spcAft>
            </a:pPr>
            <a:r>
              <a:rPr lang="es-AR" sz="1200" b="0" baseline="0" dirty="0" smtClean="0">
                <a:solidFill>
                  <a:srgbClr val="7F7F7F"/>
                </a:solidFill>
                <a:latin typeface="Arial"/>
                <a:cs typeface="Arial"/>
              </a:rPr>
              <a:t>Certificaciones   	</a:t>
            </a:r>
            <a:r>
              <a:rPr lang="es-ES_tradnl" sz="1400" baseline="0" dirty="0" err="1" smtClean="0">
                <a:solidFill>
                  <a:srgbClr val="7F7F7F"/>
                </a:solidFill>
                <a:latin typeface="Arial"/>
                <a:cs typeface="Arial"/>
              </a:rPr>
              <a:t>training.genexus.com</a:t>
            </a:r>
            <a:r>
              <a:rPr lang="es-ES_tradnl" sz="1400" baseline="0" dirty="0" smtClean="0">
                <a:solidFill>
                  <a:srgbClr val="7F7F7F"/>
                </a:solidFill>
                <a:latin typeface="Arial"/>
                <a:cs typeface="Arial"/>
              </a:rPr>
              <a:t>/certificaciones</a:t>
            </a:r>
            <a:endParaRPr lang="es-AR" sz="1400" baseline="0" dirty="0" smtClean="0">
              <a:solidFill>
                <a:srgbClr val="7F7F7F"/>
              </a:solidFill>
              <a:latin typeface="Arial"/>
              <a:cs typeface="Arial"/>
            </a:endParaRPr>
          </a:p>
        </p:txBody>
      </p:sp>
      <p:sp>
        <p:nvSpPr>
          <p:cNvPr id="8" name="5 Rectángulo redondeado"/>
          <p:cNvSpPr/>
          <p:nvPr userDrawn="1">
            <p:custDataLst>
              <p:tags r:id="rId2"/>
            </p:custDataLst>
          </p:nvPr>
        </p:nvSpPr>
        <p:spPr bwMode="auto">
          <a:xfrm>
            <a:off x="242889" y="1184981"/>
            <a:ext cx="6318647" cy="3563540"/>
          </a:xfrm>
          <a:prstGeom prst="roundRect">
            <a:avLst>
              <a:gd name="adj" fmla="val 1038"/>
            </a:avLst>
          </a:prstGeom>
          <a:solidFill>
            <a:schemeClr val="bg1">
              <a:lumMod val="95000"/>
            </a:schemeClr>
          </a:solidFill>
          <a:ln w="9525" cap="flat" cmpd="sng" algn="ctr">
            <a:solidFill>
              <a:schemeClr val="bg1">
                <a:lumMod val="95000"/>
              </a:schemeClr>
            </a:solidFill>
            <a:prstDash val="solid"/>
            <a:round/>
            <a:headEnd type="none" w="med" len="med"/>
            <a:tailEnd type="none" w="med" len="med"/>
          </a:ln>
          <a:effectLst/>
        </p:spPr>
        <p:txBody>
          <a:bodyPr/>
          <a:lstStyle/>
          <a:p>
            <a:pPr fontAlgn="auto">
              <a:spcBef>
                <a:spcPts val="0"/>
              </a:spcBef>
              <a:spcAft>
                <a:spcPts val="0"/>
              </a:spcAft>
              <a:defRPr/>
            </a:pPr>
            <a:endParaRPr lang="es-UY" dirty="0">
              <a:solidFill>
                <a:srgbClr val="C10362"/>
              </a:solidFill>
              <a:latin typeface="Arial"/>
              <a:ea typeface="+mn-ea"/>
              <a:cs typeface="Arial"/>
            </a:endParaRPr>
          </a:p>
        </p:txBody>
      </p:sp>
      <p:pic>
        <p:nvPicPr>
          <p:cNvPr id="9" name="Picture 8" descr="genexus.png"/>
          <p:cNvPicPr>
            <a:picLocks noChangeAspect="1"/>
          </p:cNvPicPr>
          <p:nvPr userDrawn="1"/>
        </p:nvPicPr>
        <p:blipFill>
          <a:blip r:embed="rId4">
            <a:biLevel thresh="25000"/>
            <a:extLst>
              <a:ext uri="{BEBA8EAE-BF5A-486C-A8C5-ECC9F3942E4B}">
                <a14:imgProps xmlns:a14="http://schemas.microsoft.com/office/drawing/2010/main">
                  <a14:imgLayer r:embed="rId5">
                    <a14:imgEffect>
                      <a14:saturation sat="148000"/>
                    </a14:imgEffect>
                    <a14:imgEffect>
                      <a14:brightnessContrast bright="22000"/>
                    </a14:imgEffect>
                  </a14:imgLayer>
                </a14:imgProps>
              </a:ext>
              <a:ext uri="{28A0092B-C50C-407E-A947-70E740481C1C}">
                <a14:useLocalDpi xmlns:a14="http://schemas.microsoft.com/office/drawing/2010/main" val="0"/>
              </a:ext>
            </a:extLst>
          </a:blip>
          <a:stretch>
            <a:fillRect/>
          </a:stretch>
        </p:blipFill>
        <p:spPr>
          <a:xfrm>
            <a:off x="5309091" y="168006"/>
            <a:ext cx="1031378" cy="204082"/>
          </a:xfrm>
          <a:prstGeom prst="rect">
            <a:avLst/>
          </a:prstGeom>
        </p:spPr>
      </p:pic>
      <p:sp>
        <p:nvSpPr>
          <p:cNvPr id="12" name="TextBox 11"/>
          <p:cNvSpPr txBox="1"/>
          <p:nvPr userDrawn="1"/>
        </p:nvSpPr>
        <p:spPr>
          <a:xfrm>
            <a:off x="1149050" y="2472624"/>
            <a:ext cx="4315605" cy="866904"/>
          </a:xfrm>
          <a:prstGeom prst="rect">
            <a:avLst/>
          </a:prstGeom>
          <a:noFill/>
        </p:spPr>
        <p:txBody>
          <a:bodyPr wrap="none" rtlCol="0">
            <a:spAutoFit/>
          </a:bodyPr>
          <a:lstStyle/>
          <a:p>
            <a:pPr algn="l">
              <a:spcAft>
                <a:spcPts val="450"/>
              </a:spcAft>
            </a:pPr>
            <a:r>
              <a:rPr lang="es-AR" sz="1200" b="0" dirty="0" smtClean="0">
                <a:solidFill>
                  <a:srgbClr val="7F7F7F"/>
                </a:solidFill>
                <a:latin typeface="Arial"/>
                <a:cs typeface="Arial"/>
              </a:rPr>
              <a:t>Videos</a:t>
            </a:r>
            <a:r>
              <a:rPr lang="es-AR" sz="1200" b="0" baseline="0" dirty="0" smtClean="0">
                <a:solidFill>
                  <a:srgbClr val="7F7F7F"/>
                </a:solidFill>
                <a:latin typeface="Arial"/>
                <a:cs typeface="Arial"/>
              </a:rPr>
              <a:t> </a:t>
            </a:r>
            <a:r>
              <a:rPr lang="es-AR" sz="1400" baseline="0" dirty="0" smtClean="0">
                <a:solidFill>
                  <a:srgbClr val="7F7F7F"/>
                </a:solidFill>
                <a:latin typeface="Arial"/>
                <a:cs typeface="Arial"/>
              </a:rPr>
              <a:t> 		training.genexus.com</a:t>
            </a:r>
          </a:p>
          <a:p>
            <a:pPr algn="l">
              <a:spcAft>
                <a:spcPts val="450"/>
              </a:spcAft>
            </a:pPr>
            <a:r>
              <a:rPr lang="es-AR" sz="1200" b="0" baseline="0" dirty="0" err="1" smtClean="0">
                <a:solidFill>
                  <a:srgbClr val="7F7F7F"/>
                </a:solidFill>
                <a:latin typeface="Arial"/>
                <a:cs typeface="Arial"/>
              </a:rPr>
              <a:t>Documentation</a:t>
            </a:r>
            <a:r>
              <a:rPr lang="es-AR" sz="1200" b="0" baseline="0" dirty="0" smtClean="0">
                <a:solidFill>
                  <a:srgbClr val="7F7F7F"/>
                </a:solidFill>
                <a:latin typeface="Arial"/>
                <a:cs typeface="Arial"/>
              </a:rPr>
              <a:t>	</a:t>
            </a:r>
            <a:r>
              <a:rPr lang="es-AR" sz="1400" baseline="0" dirty="0" smtClean="0">
                <a:solidFill>
                  <a:srgbClr val="7F7F7F"/>
                </a:solidFill>
                <a:latin typeface="Arial"/>
                <a:cs typeface="Arial"/>
              </a:rPr>
              <a:t>wiki.genexus.com</a:t>
            </a:r>
          </a:p>
          <a:p>
            <a:pPr algn="l">
              <a:spcAft>
                <a:spcPts val="450"/>
              </a:spcAft>
            </a:pPr>
            <a:r>
              <a:rPr lang="es-AR" sz="1200" b="0" baseline="0" dirty="0" err="1" smtClean="0">
                <a:solidFill>
                  <a:srgbClr val="7F7F7F"/>
                </a:solidFill>
                <a:latin typeface="Arial"/>
                <a:cs typeface="Arial"/>
              </a:rPr>
              <a:t>Certifications</a:t>
            </a:r>
            <a:r>
              <a:rPr lang="es-AR" sz="1200" b="0" baseline="0" dirty="0" smtClean="0">
                <a:solidFill>
                  <a:srgbClr val="7F7F7F"/>
                </a:solidFill>
                <a:latin typeface="Arial"/>
                <a:cs typeface="Arial"/>
              </a:rPr>
              <a:t>   	</a:t>
            </a:r>
            <a:r>
              <a:rPr lang="es-ES_tradnl" sz="1400" baseline="0" dirty="0" smtClean="0">
                <a:solidFill>
                  <a:srgbClr val="7F7F7F"/>
                </a:solidFill>
                <a:latin typeface="Arial"/>
                <a:cs typeface="Arial"/>
              </a:rPr>
              <a:t>training.genexus.com/</a:t>
            </a:r>
            <a:r>
              <a:rPr lang="es-ES_tradnl" sz="1400" baseline="0" dirty="0" err="1" smtClean="0">
                <a:solidFill>
                  <a:srgbClr val="7F7F7F"/>
                </a:solidFill>
                <a:latin typeface="Arial"/>
                <a:cs typeface="Arial"/>
              </a:rPr>
              <a:t>certifications</a:t>
            </a:r>
            <a:endParaRPr lang="es-AR" sz="1400" baseline="0" dirty="0" smtClean="0">
              <a:solidFill>
                <a:srgbClr val="7F7F7F"/>
              </a:solidFill>
              <a:latin typeface="Arial"/>
              <a:cs typeface="Arial"/>
            </a:endParaRPr>
          </a:p>
        </p:txBody>
      </p:sp>
    </p:spTree>
    <p:extLst>
      <p:ext uri="{BB962C8B-B14F-4D97-AF65-F5344CB8AC3E}">
        <p14:creationId xmlns:p14="http://schemas.microsoft.com/office/powerpoint/2010/main" val="4265322464"/>
      </p:ext>
    </p:extLst>
  </p:cSld>
  <p:clrMapOvr>
    <a:masterClrMapping/>
  </p:clrMapOvr>
  <p:transition spd="slow">
    <p:wip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13" name="Rectangle 12"/>
          <p:cNvSpPr/>
          <p:nvPr/>
        </p:nvSpPr>
        <p:spPr>
          <a:xfrm>
            <a:off x="0" y="2734034"/>
            <a:ext cx="3745508" cy="1035373"/>
          </a:xfrm>
          <a:prstGeom prst="rect">
            <a:avLst/>
          </a:prstGeom>
          <a:solidFill>
            <a:srgbClr val="C712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p:txBody>
          <a:bodyPr/>
          <a:lstStyle>
            <a:lvl1pPr algn="l">
              <a:defRPr sz="1600"/>
            </a:lvl1pPr>
          </a:lstStyle>
          <a:p>
            <a:r>
              <a:rPr lang="es-ES_tradnl" dirty="0" smtClean="0"/>
              <a:t>Iconos y Logos a usar</a:t>
            </a:r>
            <a:endParaRPr lang="en-US" dirty="0"/>
          </a:p>
        </p:txBody>
      </p:sp>
      <p:sp>
        <p:nvSpPr>
          <p:cNvPr id="3" name="Date Placeholder 2"/>
          <p:cNvSpPr>
            <a:spLocks noGrp="1"/>
          </p:cNvSpPr>
          <p:nvPr>
            <p:ph type="dt" sz="half" idx="10"/>
          </p:nvPr>
        </p:nvSpPr>
        <p:spPr/>
        <p:txBody>
          <a:bodyPr/>
          <a:lstStyle/>
          <a:p>
            <a:pPr>
              <a:defRPr/>
            </a:pPr>
            <a:endParaRPr lang="es-ES"/>
          </a:p>
        </p:txBody>
      </p:sp>
      <p:sp>
        <p:nvSpPr>
          <p:cNvPr id="4" name="Footer Placeholder 3"/>
          <p:cNvSpPr>
            <a:spLocks noGrp="1"/>
          </p:cNvSpPr>
          <p:nvPr>
            <p:ph type="ftr" sz="quarter" idx="11"/>
          </p:nvPr>
        </p:nvSpPr>
        <p:spPr/>
        <p:txBody>
          <a:bodyPr/>
          <a:lstStyle/>
          <a:p>
            <a:pPr>
              <a:defRPr/>
            </a:pPr>
            <a:r>
              <a:rPr lang="es-ES_tradnl" smtClean="0"/>
              <a:t>Nombre sección</a:t>
            </a:r>
            <a:endParaRPr lang="es-ES"/>
          </a:p>
        </p:txBody>
      </p:sp>
      <p:sp>
        <p:nvSpPr>
          <p:cNvPr id="5" name="Slide Number Placeholder 4"/>
          <p:cNvSpPr>
            <a:spLocks noGrp="1"/>
          </p:cNvSpPr>
          <p:nvPr>
            <p:ph type="sldNum" sz="quarter" idx="12"/>
          </p:nvPr>
        </p:nvSpPr>
        <p:spPr/>
        <p:txBody>
          <a:bodyPr/>
          <a:lstStyle/>
          <a:p>
            <a:pPr>
              <a:defRPr/>
            </a:pPr>
            <a:fld id="{CD4AC0F8-CF57-044A-941F-4662096974A0}" type="slidenum">
              <a:rPr lang="es-ES" smtClean="0"/>
              <a:pPr>
                <a:defRPr/>
              </a:pPr>
              <a:t>‹#›</a:t>
            </a:fld>
            <a:endParaRPr lang="es-ES"/>
          </a:p>
        </p:txBody>
      </p:sp>
      <p:pic>
        <p:nvPicPr>
          <p:cNvPr id="6" name="Picture 5" descr="DEMO.roj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310" y="3344691"/>
            <a:ext cx="2392528" cy="1690684"/>
          </a:xfrm>
          <a:prstGeom prst="rect">
            <a:avLst/>
          </a:prstGeom>
        </p:spPr>
      </p:pic>
      <p:pic>
        <p:nvPicPr>
          <p:cNvPr id="7" name="Picture 6" descr="DEM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310" y="2255237"/>
            <a:ext cx="2392528" cy="1690684"/>
          </a:xfrm>
          <a:prstGeom prst="rect">
            <a:avLst/>
          </a:prstGeom>
        </p:spPr>
      </p:pic>
      <p:pic>
        <p:nvPicPr>
          <p:cNvPr id="8" name="Picture 7" descr="DEMO.gri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0310" y="1171331"/>
            <a:ext cx="2392528" cy="1690684"/>
          </a:xfrm>
          <a:prstGeom prst="rect">
            <a:avLst/>
          </a:prstGeom>
        </p:spPr>
      </p:pic>
      <p:pic>
        <p:nvPicPr>
          <p:cNvPr id="9" name="Picture 8" descr="Genexus-Salt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0779" y="1131599"/>
            <a:ext cx="3363272" cy="923808"/>
          </a:xfrm>
          <a:prstGeom prst="rect">
            <a:avLst/>
          </a:prstGeom>
        </p:spPr>
      </p:pic>
      <p:pic>
        <p:nvPicPr>
          <p:cNvPr id="10" name="Picture 9" descr="Genexus-Salto-k.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2690" y="1897368"/>
            <a:ext cx="3363272" cy="832082"/>
          </a:xfrm>
          <a:prstGeom prst="rect">
            <a:avLst/>
          </a:prstGeom>
        </p:spPr>
      </p:pic>
      <p:pic>
        <p:nvPicPr>
          <p:cNvPr id="12" name="Picture 11" descr="Genexus-Salto-bco.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3815" y="2775460"/>
            <a:ext cx="3363610" cy="832166"/>
          </a:xfrm>
          <a:prstGeom prst="rect">
            <a:avLst/>
          </a:prstGeom>
        </p:spPr>
      </p:pic>
      <p:pic>
        <p:nvPicPr>
          <p:cNvPr id="14" name="Picture 13" descr="DEMO-notext-gris.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88455" y="1480254"/>
            <a:ext cx="1154181" cy="816522"/>
          </a:xfrm>
          <a:prstGeom prst="rect">
            <a:avLst/>
          </a:prstGeom>
        </p:spPr>
      </p:pic>
      <p:pic>
        <p:nvPicPr>
          <p:cNvPr id="15" name="Picture 14" descr="DEMO-notext-rojo.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88455" y="3664704"/>
            <a:ext cx="1154181" cy="816522"/>
          </a:xfrm>
          <a:prstGeom prst="rect">
            <a:avLst/>
          </a:prstGeom>
        </p:spPr>
      </p:pic>
      <p:pic>
        <p:nvPicPr>
          <p:cNvPr id="16" name="Picture 15" descr="DEMO-notext-verde.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88455" y="2547987"/>
            <a:ext cx="1154181" cy="816522"/>
          </a:xfrm>
          <a:prstGeom prst="rect">
            <a:avLst/>
          </a:prstGeom>
        </p:spPr>
      </p:pic>
      <p:sp>
        <p:nvSpPr>
          <p:cNvPr id="17" name="Rectangle 16"/>
          <p:cNvSpPr/>
          <p:nvPr userDrawn="1"/>
        </p:nvSpPr>
        <p:spPr>
          <a:xfrm>
            <a:off x="0" y="2734034"/>
            <a:ext cx="3745508" cy="1035373"/>
          </a:xfrm>
          <a:prstGeom prst="rect">
            <a:avLst/>
          </a:prstGeom>
          <a:solidFill>
            <a:srgbClr val="C7124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18" name="Picture 17" descr="DEMO.roj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80310" y="3344691"/>
            <a:ext cx="2392528" cy="1690684"/>
          </a:xfrm>
          <a:prstGeom prst="rect">
            <a:avLst/>
          </a:prstGeom>
        </p:spPr>
      </p:pic>
      <p:pic>
        <p:nvPicPr>
          <p:cNvPr id="19" name="Picture 18" descr="DEM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80310" y="2255237"/>
            <a:ext cx="2392528" cy="1690684"/>
          </a:xfrm>
          <a:prstGeom prst="rect">
            <a:avLst/>
          </a:prstGeom>
        </p:spPr>
      </p:pic>
      <p:pic>
        <p:nvPicPr>
          <p:cNvPr id="20" name="Picture 19" descr="DEMO.gris.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080310" y="1171331"/>
            <a:ext cx="2392528" cy="1690684"/>
          </a:xfrm>
          <a:prstGeom prst="rect">
            <a:avLst/>
          </a:prstGeom>
        </p:spPr>
      </p:pic>
      <p:pic>
        <p:nvPicPr>
          <p:cNvPr id="21" name="Picture 20" descr="Genexus-Salto.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50779" y="1131599"/>
            <a:ext cx="3363272" cy="923808"/>
          </a:xfrm>
          <a:prstGeom prst="rect">
            <a:avLst/>
          </a:prstGeom>
        </p:spPr>
      </p:pic>
      <p:pic>
        <p:nvPicPr>
          <p:cNvPr id="22" name="Picture 21" descr="Genexus-Salto-k.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42690" y="1897368"/>
            <a:ext cx="3363272" cy="832082"/>
          </a:xfrm>
          <a:prstGeom prst="rect">
            <a:avLst/>
          </a:prstGeom>
        </p:spPr>
      </p:pic>
      <p:pic>
        <p:nvPicPr>
          <p:cNvPr id="23" name="Picture 22" descr="Genexus-Salto-bco.png"/>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83815" y="2775460"/>
            <a:ext cx="3363610" cy="832166"/>
          </a:xfrm>
          <a:prstGeom prst="rect">
            <a:avLst/>
          </a:prstGeom>
        </p:spPr>
      </p:pic>
      <p:pic>
        <p:nvPicPr>
          <p:cNvPr id="24" name="Picture 23" descr="DEMO-notext-gris.png"/>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788455" y="1480254"/>
            <a:ext cx="1154181" cy="816522"/>
          </a:xfrm>
          <a:prstGeom prst="rect">
            <a:avLst/>
          </a:prstGeom>
        </p:spPr>
      </p:pic>
      <p:pic>
        <p:nvPicPr>
          <p:cNvPr id="25" name="Picture 24" descr="DEMO-notext-rojo.png"/>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4788455" y="3664704"/>
            <a:ext cx="1154181" cy="816522"/>
          </a:xfrm>
          <a:prstGeom prst="rect">
            <a:avLst/>
          </a:prstGeom>
        </p:spPr>
      </p:pic>
      <p:pic>
        <p:nvPicPr>
          <p:cNvPr id="26" name="Picture 25" descr="DEMO-notext-verde.p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4788455" y="2547987"/>
            <a:ext cx="1154181" cy="816522"/>
          </a:xfrm>
          <a:prstGeom prst="rect">
            <a:avLst/>
          </a:prstGeom>
        </p:spPr>
      </p:pic>
    </p:spTree>
    <p:extLst>
      <p:ext uri="{BB962C8B-B14F-4D97-AF65-F5344CB8AC3E}">
        <p14:creationId xmlns:p14="http://schemas.microsoft.com/office/powerpoint/2010/main" val="1527402022"/>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_En blanco">
    <p:bg>
      <p:bgPr>
        <a:solidFill>
          <a:srgbClr val="C61247"/>
        </a:solidFill>
        <a:effectLst/>
      </p:bgPr>
    </p:bg>
    <p:spTree>
      <p:nvGrpSpPr>
        <p:cNvPr id="1" name=""/>
        <p:cNvGrpSpPr/>
        <p:nvPr/>
      </p:nvGrpSpPr>
      <p:grpSpPr>
        <a:xfrm>
          <a:off x="0" y="0"/>
          <a:ext cx="0" cy="0"/>
          <a:chOff x="0" y="0"/>
          <a:chExt cx="0" cy="0"/>
        </a:xfrm>
      </p:grpSpPr>
      <p:sp>
        <p:nvSpPr>
          <p:cNvPr id="3" name="CuadroTexto 4"/>
          <p:cNvSpPr txBox="1"/>
          <p:nvPr/>
        </p:nvSpPr>
        <p:spPr>
          <a:xfrm>
            <a:off x="440531" y="2001442"/>
            <a:ext cx="5172075" cy="930255"/>
          </a:xfrm>
          <a:prstGeom prst="rect">
            <a:avLst/>
          </a:prstGeom>
          <a:noFill/>
          <a:effec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110000"/>
              </a:lnSpc>
              <a:defRPr/>
            </a:pPr>
            <a:r>
              <a:rPr lang="en-US" sz="4950" dirty="0" smtClean="0">
                <a:solidFill>
                  <a:srgbClr val="FFFFFF"/>
                </a:solidFill>
                <a:latin typeface="Arial"/>
                <a:cs typeface="Arial"/>
              </a:rPr>
              <a:t>Thank you!</a:t>
            </a:r>
            <a:endParaRPr lang="es-ES" sz="4950" dirty="0" smtClean="0">
              <a:solidFill>
                <a:srgbClr val="FFFFFF"/>
              </a:solidFill>
              <a:latin typeface="Arial"/>
              <a:cs typeface="Arial"/>
            </a:endParaRPr>
          </a:p>
        </p:txBody>
      </p:sp>
      <p:sp>
        <p:nvSpPr>
          <p:cNvPr id="22" name="Marcador de contenido 5"/>
          <p:cNvSpPr>
            <a:spLocks noGrp="1"/>
          </p:cNvSpPr>
          <p:nvPr>
            <p:ph sz="quarter" idx="13"/>
          </p:nvPr>
        </p:nvSpPr>
        <p:spPr>
          <a:xfrm>
            <a:off x="520591" y="3218842"/>
            <a:ext cx="2949107" cy="817781"/>
          </a:xfrm>
        </p:spPr>
        <p:txBody>
          <a:bodyPr>
            <a:normAutofit/>
          </a:bodyPr>
          <a:lstStyle>
            <a:lvl1pPr marL="0" indent="0">
              <a:buFontTx/>
              <a:buNone/>
              <a:defRPr sz="1050">
                <a:solidFill>
                  <a:srgbClr val="FFFFFF"/>
                </a:solidFill>
                <a:latin typeface="Arial"/>
                <a:cs typeface="Arial"/>
              </a:defRPr>
            </a:lvl1pPr>
            <a:lvl2pPr>
              <a:defRPr sz="1500">
                <a:solidFill>
                  <a:schemeClr val="bg1"/>
                </a:solidFill>
                <a:latin typeface="Arial"/>
                <a:cs typeface="Arial"/>
              </a:defRPr>
            </a:lvl2pPr>
            <a:lvl3pPr>
              <a:defRPr sz="1350">
                <a:solidFill>
                  <a:schemeClr val="bg1"/>
                </a:solidFill>
                <a:latin typeface="Arial"/>
                <a:cs typeface="Arial"/>
              </a:defRPr>
            </a:lvl3pPr>
          </a:lstStyle>
          <a:p>
            <a:pPr lvl="0"/>
            <a:r>
              <a:rPr lang="en-US" smtClean="0"/>
              <a:t>Click to edit Master text styles</a:t>
            </a:r>
          </a:p>
          <a:p>
            <a:pPr lvl="1"/>
            <a:r>
              <a:rPr lang="en-US" smtClean="0"/>
              <a:t>Second level</a:t>
            </a:r>
          </a:p>
          <a:p>
            <a:pPr lvl="2"/>
            <a:r>
              <a:rPr lang="en-US" smtClean="0"/>
              <a:t>Third level</a:t>
            </a:r>
          </a:p>
        </p:txBody>
      </p:sp>
      <p:pic>
        <p:nvPicPr>
          <p:cNvPr id="6" name="Picture 5" descr="genexus.png"/>
          <p:cNvPicPr>
            <a:picLocks noChangeAspect="1"/>
          </p:cNvPicPr>
          <p:nvPr/>
        </p:nvPicPr>
        <p:blipFill>
          <a:blip r:embed="rId2">
            <a:biLevel thresh="25000"/>
            <a:extLst>
              <a:ext uri="{BEBA8EAE-BF5A-486C-A8C5-ECC9F3942E4B}">
                <a14:imgProps xmlns:a14="http://schemas.microsoft.com/office/drawing/2010/main">
                  <a14:imgLayer r:embed="rId3">
                    <a14:imgEffect>
                      <a14:saturation sat="148000"/>
                    </a14:imgEffect>
                    <a14:imgEffect>
                      <a14:brightnessContrast bright="22000"/>
                    </a14:imgEffect>
                  </a14:imgLayer>
                </a14:imgProps>
              </a:ext>
              <a:ext uri="{28A0092B-C50C-407E-A947-70E740481C1C}">
                <a14:useLocalDpi xmlns:a14="http://schemas.microsoft.com/office/drawing/2010/main" val="0"/>
              </a:ext>
            </a:extLst>
          </a:blip>
          <a:stretch>
            <a:fillRect/>
          </a:stretch>
        </p:blipFill>
        <p:spPr>
          <a:xfrm>
            <a:off x="5124376" y="139460"/>
            <a:ext cx="1319907" cy="261173"/>
          </a:xfrm>
          <a:prstGeom prst="rect">
            <a:avLst/>
          </a:prstGeom>
        </p:spPr>
      </p:pic>
      <p:pic>
        <p:nvPicPr>
          <p:cNvPr id="5" name="Picture 4" descr="genexus.png"/>
          <p:cNvPicPr>
            <a:picLocks noChangeAspect="1"/>
          </p:cNvPicPr>
          <p:nvPr userDrawn="1"/>
        </p:nvPicPr>
        <p:blipFill>
          <a:blip r:embed="rId2">
            <a:biLevel thresh="25000"/>
            <a:extLst>
              <a:ext uri="{BEBA8EAE-BF5A-486C-A8C5-ECC9F3942E4B}">
                <a14:imgProps xmlns:a14="http://schemas.microsoft.com/office/drawing/2010/main">
                  <a14:imgLayer r:embed="rId3">
                    <a14:imgEffect>
                      <a14:saturation sat="148000"/>
                    </a14:imgEffect>
                    <a14:imgEffect>
                      <a14:brightnessContrast bright="22000"/>
                    </a14:imgEffect>
                  </a14:imgLayer>
                </a14:imgProps>
              </a:ext>
              <a:ext uri="{28A0092B-C50C-407E-A947-70E740481C1C}">
                <a14:useLocalDpi xmlns:a14="http://schemas.microsoft.com/office/drawing/2010/main" val="0"/>
              </a:ext>
            </a:extLst>
          </a:blip>
          <a:stretch>
            <a:fillRect/>
          </a:stretch>
        </p:blipFill>
        <p:spPr>
          <a:xfrm>
            <a:off x="5124376" y="139460"/>
            <a:ext cx="1319907" cy="261173"/>
          </a:xfrm>
          <a:prstGeom prst="rect">
            <a:avLst/>
          </a:prstGeom>
        </p:spPr>
      </p:pic>
    </p:spTree>
    <p:extLst>
      <p:ext uri="{BB962C8B-B14F-4D97-AF65-F5344CB8AC3E}">
        <p14:creationId xmlns:p14="http://schemas.microsoft.com/office/powerpoint/2010/main" val="3944337705"/>
      </p:ext>
    </p:extLst>
  </p:cSld>
  <p:clrMapOvr>
    <a:masterClrMapping/>
  </p:clrMapOvr>
  <p:transition spd="slow">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iseño personalizado">
    <p:bg>
      <p:bgPr>
        <a:solidFill>
          <a:srgbClr val="C61247"/>
        </a:solidFill>
        <a:effectLst/>
      </p:bgPr>
    </p:bg>
    <p:spTree>
      <p:nvGrpSpPr>
        <p:cNvPr id="1" name=""/>
        <p:cNvGrpSpPr/>
        <p:nvPr/>
      </p:nvGrpSpPr>
      <p:grpSpPr>
        <a:xfrm>
          <a:off x="0" y="0"/>
          <a:ext cx="0" cy="0"/>
          <a:chOff x="0" y="0"/>
          <a:chExt cx="0" cy="0"/>
        </a:xfrm>
      </p:grpSpPr>
      <p:sp>
        <p:nvSpPr>
          <p:cNvPr id="2" name="CuadroTexto 32"/>
          <p:cNvSpPr txBox="1">
            <a:spLocks noChangeArrowheads="1"/>
          </p:cNvSpPr>
          <p:nvPr/>
        </p:nvSpPr>
        <p:spPr bwMode="auto">
          <a:xfrm>
            <a:off x="415528" y="901305"/>
            <a:ext cx="1765697" cy="3212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150000"/>
              </a:lnSpc>
              <a:defRPr/>
            </a:pPr>
            <a:r>
              <a:rPr lang="es-ES" sz="1050" smtClean="0">
                <a:solidFill>
                  <a:srgbClr val="FFFFFF"/>
                </a:solidFill>
                <a:latin typeface="Arial"/>
                <a:cs typeface="Arial"/>
              </a:rPr>
              <a:t>Información de contacto</a:t>
            </a:r>
          </a:p>
        </p:txBody>
      </p:sp>
      <p:cxnSp>
        <p:nvCxnSpPr>
          <p:cNvPr id="3" name="Conector recto 33"/>
          <p:cNvCxnSpPr>
            <a:cxnSpLocks noChangeShapeType="1"/>
          </p:cNvCxnSpPr>
          <p:nvPr/>
        </p:nvCxnSpPr>
        <p:spPr bwMode="auto">
          <a:xfrm>
            <a:off x="482203" y="879872"/>
            <a:ext cx="5842397" cy="0"/>
          </a:xfrm>
          <a:prstGeom prst="line">
            <a:avLst/>
          </a:prstGeom>
          <a:noFill/>
          <a:ln w="3175">
            <a:solidFill>
              <a:srgbClr val="FFFFFF"/>
            </a:solidFill>
            <a:round/>
            <a:headEnd/>
            <a:tailEnd/>
          </a:ln>
          <a:extLst>
            <a:ext uri="{909E8E84-426E-40dd-AFC4-6F175D3DCCD1}">
              <a14:hiddenFill xmlns="" xmlns:a14="http://schemas.microsoft.com/office/drawing/2010/main">
                <a:noFill/>
              </a14:hiddenFill>
            </a:ext>
          </a:extLst>
        </p:spPr>
      </p:cxnSp>
      <p:sp>
        <p:nvSpPr>
          <p:cNvPr id="4" name="CuadroTexto 48"/>
          <p:cNvSpPr txBox="1"/>
          <p:nvPr/>
        </p:nvSpPr>
        <p:spPr>
          <a:xfrm>
            <a:off x="425053" y="1400176"/>
            <a:ext cx="1660922" cy="1214179"/>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120000"/>
              </a:lnSpc>
              <a:defRPr/>
            </a:pPr>
            <a:r>
              <a:rPr lang="es-ES_tradnl" sz="675" dirty="0" smtClean="0">
                <a:solidFill>
                  <a:srgbClr val="FFFFFF"/>
                </a:solidFill>
                <a:latin typeface="Arial"/>
                <a:cs typeface="Arial"/>
              </a:rPr>
              <a:t>| URUGUAY</a:t>
            </a:r>
          </a:p>
          <a:p>
            <a:pPr eaLnBrk="1" hangingPunct="1">
              <a:lnSpc>
                <a:spcPct val="120000"/>
              </a:lnSpc>
              <a:defRPr/>
            </a:pPr>
            <a:endParaRPr lang="es-ES_tradnl" sz="675" dirty="0" smtClean="0">
              <a:solidFill>
                <a:srgbClr val="FFFFFF"/>
              </a:solidFill>
              <a:latin typeface="Arial"/>
              <a:cs typeface="Arial"/>
            </a:endParaRPr>
          </a:p>
          <a:p>
            <a:pPr eaLnBrk="1" hangingPunct="1">
              <a:lnSpc>
                <a:spcPct val="120000"/>
              </a:lnSpc>
              <a:defRPr/>
            </a:pPr>
            <a:r>
              <a:rPr lang="es-ES_tradnl" sz="675" dirty="0" smtClean="0">
                <a:solidFill>
                  <a:srgbClr val="FFFFFF"/>
                </a:solidFill>
                <a:latin typeface="Arial"/>
                <a:cs typeface="Arial"/>
              </a:rPr>
              <a:t>Teléfono: (598) 2601 2082 </a:t>
            </a:r>
          </a:p>
          <a:p>
            <a:pPr eaLnBrk="1" hangingPunct="1">
              <a:lnSpc>
                <a:spcPct val="120000"/>
              </a:lnSpc>
              <a:defRPr/>
            </a:pPr>
            <a:r>
              <a:rPr lang="es-ES_tradnl" sz="675" dirty="0" smtClean="0">
                <a:solidFill>
                  <a:srgbClr val="FFFFFF"/>
                </a:solidFill>
                <a:latin typeface="Arial"/>
                <a:cs typeface="Arial"/>
              </a:rPr>
              <a:t>Dirección: Av. Italia 6201. </a:t>
            </a:r>
          </a:p>
          <a:p>
            <a:pPr eaLnBrk="1" hangingPunct="1">
              <a:lnSpc>
                <a:spcPct val="120000"/>
              </a:lnSpc>
              <a:defRPr/>
            </a:pPr>
            <a:r>
              <a:rPr lang="es-ES_tradnl" sz="675" dirty="0" smtClean="0">
                <a:solidFill>
                  <a:srgbClr val="FFFFFF"/>
                </a:solidFill>
                <a:latin typeface="Arial"/>
                <a:cs typeface="Arial"/>
              </a:rPr>
              <a:t>Parque Tecnológico del LATU</a:t>
            </a:r>
          </a:p>
          <a:p>
            <a:pPr eaLnBrk="1" hangingPunct="1">
              <a:lnSpc>
                <a:spcPct val="120000"/>
              </a:lnSpc>
              <a:defRPr/>
            </a:pPr>
            <a:r>
              <a:rPr lang="es-ES_tradnl" sz="675" dirty="0" smtClean="0">
                <a:solidFill>
                  <a:srgbClr val="FFFFFF"/>
                </a:solidFill>
                <a:latin typeface="Arial"/>
                <a:cs typeface="Arial"/>
              </a:rPr>
              <a:t>Edificio Los Pinos - Planta Alta</a:t>
            </a:r>
          </a:p>
          <a:p>
            <a:pPr eaLnBrk="1" hangingPunct="1">
              <a:lnSpc>
                <a:spcPct val="120000"/>
              </a:lnSpc>
              <a:defRPr/>
            </a:pPr>
            <a:r>
              <a:rPr lang="es-ES_tradnl" sz="675" dirty="0" smtClean="0">
                <a:solidFill>
                  <a:srgbClr val="FFFFFF"/>
                </a:solidFill>
                <a:latin typeface="Arial"/>
                <a:cs typeface="Arial"/>
              </a:rPr>
              <a:t>Montevideo, CP 11500 </a:t>
            </a:r>
          </a:p>
          <a:p>
            <a:pPr eaLnBrk="1" hangingPunct="1">
              <a:lnSpc>
                <a:spcPct val="120000"/>
              </a:lnSpc>
              <a:defRPr/>
            </a:pPr>
            <a:r>
              <a:rPr lang="es-ES_tradnl" sz="675" dirty="0" smtClean="0">
                <a:solidFill>
                  <a:srgbClr val="FFFFFF"/>
                </a:solidFill>
                <a:latin typeface="Arial"/>
                <a:cs typeface="Arial"/>
              </a:rPr>
              <a:t>Email: info@genexus.com</a:t>
            </a:r>
          </a:p>
          <a:p>
            <a:pPr eaLnBrk="1" hangingPunct="1">
              <a:lnSpc>
                <a:spcPct val="120000"/>
              </a:lnSpc>
              <a:defRPr/>
            </a:pPr>
            <a:r>
              <a:rPr lang="es-ES_tradnl" sz="675" dirty="0" smtClean="0">
                <a:solidFill>
                  <a:srgbClr val="FFFFFF"/>
                </a:solidFill>
                <a:latin typeface="Arial"/>
                <a:cs typeface="Arial"/>
              </a:rPr>
              <a:t>Web: www.genexus.com</a:t>
            </a:r>
            <a:endParaRPr lang="es-ES" sz="675" dirty="0" smtClean="0">
              <a:solidFill>
                <a:srgbClr val="FFFFFF"/>
              </a:solidFill>
              <a:latin typeface="Arial"/>
              <a:cs typeface="Arial"/>
            </a:endParaRPr>
          </a:p>
        </p:txBody>
      </p:sp>
      <p:sp>
        <p:nvSpPr>
          <p:cNvPr id="5" name="CuadroTexto 49"/>
          <p:cNvSpPr txBox="1"/>
          <p:nvPr/>
        </p:nvSpPr>
        <p:spPr>
          <a:xfrm>
            <a:off x="2384824" y="1400175"/>
            <a:ext cx="2144315" cy="96488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120000"/>
              </a:lnSpc>
              <a:defRPr/>
            </a:pPr>
            <a:r>
              <a:rPr lang="es-ES_tradnl" sz="675" smtClean="0">
                <a:solidFill>
                  <a:srgbClr val="FFFFFF"/>
                </a:solidFill>
                <a:latin typeface="Arial"/>
                <a:cs typeface="Arial"/>
              </a:rPr>
              <a:t>| MEXICO</a:t>
            </a:r>
          </a:p>
          <a:p>
            <a:pPr eaLnBrk="1" hangingPunct="1">
              <a:lnSpc>
                <a:spcPct val="120000"/>
              </a:lnSpc>
              <a:defRPr/>
            </a:pPr>
            <a:endParaRPr lang="es-ES_tradnl" sz="675" smtClean="0">
              <a:solidFill>
                <a:srgbClr val="FFFFFF"/>
              </a:solidFill>
              <a:latin typeface="Arial"/>
              <a:cs typeface="Arial"/>
            </a:endParaRPr>
          </a:p>
          <a:p>
            <a:pPr eaLnBrk="1" hangingPunct="1">
              <a:lnSpc>
                <a:spcPct val="120000"/>
              </a:lnSpc>
              <a:defRPr/>
            </a:pPr>
            <a:r>
              <a:rPr lang="es-ES_tradnl" sz="675" smtClean="0">
                <a:solidFill>
                  <a:srgbClr val="FFFFFF"/>
                </a:solidFill>
                <a:latin typeface="Arial"/>
                <a:cs typeface="Arial"/>
              </a:rPr>
              <a:t>Teléfono: (5255) 5255 4733</a:t>
            </a:r>
          </a:p>
          <a:p>
            <a:pPr eaLnBrk="1" hangingPunct="1">
              <a:lnSpc>
                <a:spcPct val="120000"/>
              </a:lnSpc>
              <a:defRPr/>
            </a:pPr>
            <a:r>
              <a:rPr lang="es-ES_tradnl" sz="675" smtClean="0">
                <a:solidFill>
                  <a:srgbClr val="FFFFFF"/>
                </a:solidFill>
                <a:latin typeface="Arial"/>
                <a:cs typeface="Arial"/>
              </a:rPr>
              <a:t>Dirección: Hegel N° 221, Piso 2</a:t>
            </a:r>
          </a:p>
          <a:p>
            <a:pPr eaLnBrk="1" hangingPunct="1">
              <a:lnSpc>
                <a:spcPct val="120000"/>
              </a:lnSpc>
              <a:defRPr/>
            </a:pPr>
            <a:r>
              <a:rPr lang="es-ES_tradnl" sz="675" smtClean="0">
                <a:solidFill>
                  <a:srgbClr val="FFFFFF"/>
                </a:solidFill>
                <a:latin typeface="Arial"/>
                <a:cs typeface="Arial"/>
              </a:rPr>
              <a:t>Mexico DF </a:t>
            </a:r>
          </a:p>
          <a:p>
            <a:pPr eaLnBrk="1" hangingPunct="1">
              <a:lnSpc>
                <a:spcPct val="120000"/>
              </a:lnSpc>
              <a:defRPr/>
            </a:pPr>
            <a:r>
              <a:rPr lang="es-ES_tradnl" sz="675" smtClean="0">
                <a:solidFill>
                  <a:srgbClr val="FFFFFF"/>
                </a:solidFill>
                <a:latin typeface="Arial"/>
                <a:cs typeface="Arial"/>
              </a:rPr>
              <a:t>Email: contactomx@genexus.com</a:t>
            </a:r>
          </a:p>
          <a:p>
            <a:pPr eaLnBrk="1" hangingPunct="1">
              <a:lnSpc>
                <a:spcPct val="120000"/>
              </a:lnSpc>
              <a:defRPr/>
            </a:pPr>
            <a:r>
              <a:rPr lang="es-ES_tradnl" sz="675" smtClean="0">
                <a:solidFill>
                  <a:srgbClr val="FFFFFF"/>
                </a:solidFill>
                <a:latin typeface="Arial"/>
                <a:cs typeface="Arial"/>
              </a:rPr>
              <a:t>Web: www.genexus.com/mx </a:t>
            </a:r>
            <a:endParaRPr lang="es-ES" sz="675" smtClean="0">
              <a:solidFill>
                <a:srgbClr val="FFFFFF"/>
              </a:solidFill>
              <a:latin typeface="Arial"/>
              <a:cs typeface="Arial"/>
            </a:endParaRPr>
          </a:p>
        </p:txBody>
      </p:sp>
      <p:sp>
        <p:nvSpPr>
          <p:cNvPr id="6" name="CuadroTexto 50"/>
          <p:cNvSpPr txBox="1">
            <a:spLocks noChangeArrowheads="1"/>
          </p:cNvSpPr>
          <p:nvPr/>
        </p:nvSpPr>
        <p:spPr bwMode="auto">
          <a:xfrm>
            <a:off x="425053" y="3164681"/>
            <a:ext cx="1870472" cy="9648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120000"/>
              </a:lnSpc>
              <a:defRPr/>
            </a:pPr>
            <a:r>
              <a:rPr lang="es-ES_tradnl" sz="675" smtClean="0">
                <a:solidFill>
                  <a:srgbClr val="FFFFFF"/>
                </a:solidFill>
                <a:latin typeface="Arial"/>
                <a:cs typeface="Arial"/>
              </a:rPr>
              <a:t>| JAPÓN</a:t>
            </a:r>
          </a:p>
          <a:p>
            <a:pPr eaLnBrk="1" hangingPunct="1">
              <a:lnSpc>
                <a:spcPct val="120000"/>
              </a:lnSpc>
              <a:defRPr/>
            </a:pPr>
            <a:endParaRPr lang="es-ES_tradnl" sz="675" smtClean="0">
              <a:solidFill>
                <a:srgbClr val="FFFFFF"/>
              </a:solidFill>
              <a:latin typeface="Arial"/>
              <a:cs typeface="Arial"/>
            </a:endParaRPr>
          </a:p>
          <a:p>
            <a:pPr eaLnBrk="1" hangingPunct="1">
              <a:lnSpc>
                <a:spcPct val="120000"/>
              </a:lnSpc>
              <a:defRPr/>
            </a:pPr>
            <a:r>
              <a:rPr lang="es-ES_tradnl" sz="675" smtClean="0">
                <a:solidFill>
                  <a:srgbClr val="FFFFFF"/>
                </a:solidFill>
                <a:latin typeface="Arial"/>
                <a:cs typeface="Arial"/>
              </a:rPr>
              <a:t>Teléfono: (813) 6303 9381 </a:t>
            </a:r>
          </a:p>
          <a:p>
            <a:pPr eaLnBrk="1" hangingPunct="1">
              <a:lnSpc>
                <a:spcPct val="120000"/>
              </a:lnSpc>
              <a:defRPr/>
            </a:pPr>
            <a:r>
              <a:rPr lang="es-ES_tradnl" sz="675" smtClean="0">
                <a:solidFill>
                  <a:srgbClr val="FFFFFF"/>
                </a:solidFill>
                <a:latin typeface="Arial"/>
                <a:cs typeface="Arial"/>
              </a:rPr>
              <a:t>Dirección: 2 27 3 Gotanda Front</a:t>
            </a:r>
          </a:p>
          <a:p>
            <a:pPr eaLnBrk="1" hangingPunct="1">
              <a:lnSpc>
                <a:spcPct val="120000"/>
              </a:lnSpc>
              <a:defRPr/>
            </a:pPr>
            <a:r>
              <a:rPr lang="es-ES_tradnl" sz="675" smtClean="0">
                <a:solidFill>
                  <a:srgbClr val="FFFFFF"/>
                </a:solidFill>
                <a:latin typeface="Arial"/>
                <a:cs typeface="Arial"/>
              </a:rPr>
              <a:t>Nishi Gotanda, Shinagawa ku </a:t>
            </a:r>
          </a:p>
          <a:p>
            <a:pPr eaLnBrk="1" hangingPunct="1">
              <a:lnSpc>
                <a:spcPct val="120000"/>
              </a:lnSpc>
              <a:defRPr/>
            </a:pPr>
            <a:r>
              <a:rPr lang="es-ES_tradnl" sz="675" smtClean="0">
                <a:solidFill>
                  <a:srgbClr val="FFFFFF"/>
                </a:solidFill>
                <a:latin typeface="Arial"/>
                <a:cs typeface="Arial"/>
              </a:rPr>
              <a:t>Email: info@genexus.jp</a:t>
            </a:r>
          </a:p>
          <a:p>
            <a:pPr eaLnBrk="1" hangingPunct="1">
              <a:lnSpc>
                <a:spcPct val="120000"/>
              </a:lnSpc>
              <a:defRPr/>
            </a:pPr>
            <a:r>
              <a:rPr lang="es-ES_tradnl" sz="675" smtClean="0">
                <a:solidFill>
                  <a:srgbClr val="FFFFFF"/>
                </a:solidFill>
                <a:latin typeface="Arial"/>
                <a:cs typeface="Arial"/>
              </a:rPr>
              <a:t>Web: www.genexus.jp </a:t>
            </a:r>
          </a:p>
        </p:txBody>
      </p:sp>
      <p:sp>
        <p:nvSpPr>
          <p:cNvPr id="7" name="CuadroTexto 51"/>
          <p:cNvSpPr txBox="1"/>
          <p:nvPr/>
        </p:nvSpPr>
        <p:spPr>
          <a:xfrm>
            <a:off x="3019426" y="3164681"/>
            <a:ext cx="2594372" cy="96488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120000"/>
              </a:lnSpc>
              <a:defRPr/>
            </a:pPr>
            <a:r>
              <a:rPr lang="es-ES_tradnl" sz="675" smtClean="0">
                <a:solidFill>
                  <a:srgbClr val="FFFFFF"/>
                </a:solidFill>
                <a:latin typeface="Arial"/>
                <a:cs typeface="Arial"/>
              </a:rPr>
              <a:t>| USA</a:t>
            </a:r>
          </a:p>
          <a:p>
            <a:pPr eaLnBrk="1" hangingPunct="1">
              <a:lnSpc>
                <a:spcPct val="120000"/>
              </a:lnSpc>
              <a:defRPr/>
            </a:pPr>
            <a:endParaRPr lang="es-ES_tradnl" sz="675" smtClean="0">
              <a:solidFill>
                <a:srgbClr val="FFFFFF"/>
              </a:solidFill>
              <a:latin typeface="Arial"/>
              <a:cs typeface="Arial"/>
            </a:endParaRPr>
          </a:p>
          <a:p>
            <a:pPr eaLnBrk="1" hangingPunct="1">
              <a:lnSpc>
                <a:spcPct val="120000"/>
              </a:lnSpc>
              <a:defRPr/>
            </a:pPr>
            <a:r>
              <a:rPr lang="es-ES_tradnl" sz="675" smtClean="0">
                <a:solidFill>
                  <a:srgbClr val="FFFFFF"/>
                </a:solidFill>
                <a:latin typeface="Arial"/>
                <a:cs typeface="Arial"/>
              </a:rPr>
              <a:t>Teléfono: (1 312) 836 9152</a:t>
            </a:r>
          </a:p>
          <a:p>
            <a:pPr eaLnBrk="1" hangingPunct="1">
              <a:lnSpc>
                <a:spcPct val="120000"/>
              </a:lnSpc>
              <a:defRPr/>
            </a:pPr>
            <a:r>
              <a:rPr lang="es-ES_tradnl" sz="675" smtClean="0">
                <a:solidFill>
                  <a:srgbClr val="FFFFFF"/>
                </a:solidFill>
                <a:latin typeface="Arial"/>
                <a:cs typeface="Arial"/>
              </a:rPr>
              <a:t>Dirección: 1143 W Rundell PL, Suite 300 </a:t>
            </a:r>
          </a:p>
          <a:p>
            <a:pPr eaLnBrk="1" hangingPunct="1">
              <a:lnSpc>
                <a:spcPct val="120000"/>
              </a:lnSpc>
              <a:defRPr/>
            </a:pPr>
            <a:r>
              <a:rPr lang="es-ES_tradnl" sz="675" smtClean="0">
                <a:solidFill>
                  <a:srgbClr val="FFFFFF"/>
                </a:solidFill>
                <a:latin typeface="Arial"/>
                <a:cs typeface="Arial"/>
              </a:rPr>
              <a:t>Chicago, IL 60607</a:t>
            </a:r>
          </a:p>
          <a:p>
            <a:pPr eaLnBrk="1" hangingPunct="1">
              <a:lnSpc>
                <a:spcPct val="120000"/>
              </a:lnSpc>
              <a:defRPr/>
            </a:pPr>
            <a:r>
              <a:rPr lang="es-ES_tradnl" sz="675" smtClean="0">
                <a:solidFill>
                  <a:srgbClr val="FFFFFF"/>
                </a:solidFill>
                <a:latin typeface="Arial"/>
                <a:cs typeface="Arial"/>
              </a:rPr>
              <a:t>Email: gxinfo@genexus.com</a:t>
            </a:r>
          </a:p>
          <a:p>
            <a:pPr eaLnBrk="1" hangingPunct="1">
              <a:lnSpc>
                <a:spcPct val="120000"/>
              </a:lnSpc>
              <a:defRPr/>
            </a:pPr>
            <a:r>
              <a:rPr lang="es-ES_tradnl" sz="675" smtClean="0">
                <a:solidFill>
                  <a:srgbClr val="FFFFFF"/>
                </a:solidFill>
                <a:latin typeface="Arial"/>
                <a:cs typeface="Arial"/>
              </a:rPr>
              <a:t>Web: www.genexus.com/usa</a:t>
            </a:r>
            <a:r>
              <a:rPr lang="pl-PL" sz="675" smtClean="0">
                <a:solidFill>
                  <a:srgbClr val="FFFFFF"/>
                </a:solidFill>
                <a:latin typeface="Arial"/>
                <a:cs typeface="Arial"/>
              </a:rPr>
              <a:t> </a:t>
            </a:r>
            <a:endParaRPr lang="es-ES" sz="675" smtClean="0">
              <a:solidFill>
                <a:srgbClr val="FFFFFF"/>
              </a:solidFill>
              <a:latin typeface="Arial"/>
              <a:cs typeface="Arial"/>
            </a:endParaRPr>
          </a:p>
        </p:txBody>
      </p:sp>
      <p:sp>
        <p:nvSpPr>
          <p:cNvPr id="8" name="CuadroTexto 52"/>
          <p:cNvSpPr txBox="1"/>
          <p:nvPr/>
        </p:nvSpPr>
        <p:spPr>
          <a:xfrm>
            <a:off x="4529139" y="1400175"/>
            <a:ext cx="2156222" cy="96488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120000"/>
              </a:lnSpc>
              <a:defRPr/>
            </a:pPr>
            <a:r>
              <a:rPr lang="es-ES_tradnl" sz="675" smtClean="0">
                <a:solidFill>
                  <a:srgbClr val="FFFFFF"/>
                </a:solidFill>
                <a:latin typeface="Arial"/>
                <a:cs typeface="Arial"/>
              </a:rPr>
              <a:t>| BRASIL</a:t>
            </a:r>
          </a:p>
          <a:p>
            <a:pPr eaLnBrk="1" hangingPunct="1">
              <a:lnSpc>
                <a:spcPct val="120000"/>
              </a:lnSpc>
              <a:defRPr/>
            </a:pPr>
            <a:endParaRPr lang="es-ES_tradnl" sz="675" smtClean="0">
              <a:solidFill>
                <a:srgbClr val="FFFFFF"/>
              </a:solidFill>
              <a:latin typeface="Arial"/>
              <a:cs typeface="Arial"/>
            </a:endParaRPr>
          </a:p>
          <a:p>
            <a:pPr eaLnBrk="1" hangingPunct="1">
              <a:lnSpc>
                <a:spcPct val="120000"/>
              </a:lnSpc>
              <a:defRPr/>
            </a:pPr>
            <a:r>
              <a:rPr lang="es-ES_tradnl" sz="675" smtClean="0">
                <a:solidFill>
                  <a:srgbClr val="FFFFFF"/>
                </a:solidFill>
                <a:latin typeface="Arial"/>
                <a:cs typeface="Arial"/>
              </a:rPr>
              <a:t>Teléfono: (5511) 2663 2558</a:t>
            </a:r>
          </a:p>
          <a:p>
            <a:pPr eaLnBrk="1" hangingPunct="1">
              <a:lnSpc>
                <a:spcPct val="120000"/>
              </a:lnSpc>
              <a:defRPr/>
            </a:pPr>
            <a:r>
              <a:rPr lang="es-ES_tradnl" sz="675" smtClean="0">
                <a:solidFill>
                  <a:srgbClr val="FFFFFF"/>
                </a:solidFill>
                <a:latin typeface="Arial"/>
                <a:cs typeface="Arial"/>
              </a:rPr>
              <a:t>Dirección: Rua Samuel Morse 120 Conj. 141</a:t>
            </a:r>
          </a:p>
          <a:p>
            <a:pPr eaLnBrk="1" hangingPunct="1">
              <a:lnSpc>
                <a:spcPct val="120000"/>
              </a:lnSpc>
              <a:defRPr/>
            </a:pPr>
            <a:r>
              <a:rPr lang="es-ES_tradnl" sz="675" smtClean="0">
                <a:solidFill>
                  <a:srgbClr val="FFFFFF"/>
                </a:solidFill>
                <a:latin typeface="Arial"/>
                <a:cs typeface="Arial"/>
              </a:rPr>
              <a:t>04576-060 Sao Paulo </a:t>
            </a:r>
          </a:p>
          <a:p>
            <a:pPr eaLnBrk="1" hangingPunct="1">
              <a:lnSpc>
                <a:spcPct val="120000"/>
              </a:lnSpc>
              <a:defRPr/>
            </a:pPr>
            <a:r>
              <a:rPr lang="es-ES_tradnl" sz="675" smtClean="0">
                <a:solidFill>
                  <a:srgbClr val="FFFFFF"/>
                </a:solidFill>
                <a:latin typeface="Arial"/>
                <a:cs typeface="Arial"/>
              </a:rPr>
              <a:t>Email: info@artech-brasil.com</a:t>
            </a:r>
          </a:p>
          <a:p>
            <a:pPr eaLnBrk="1" hangingPunct="1">
              <a:lnSpc>
                <a:spcPct val="120000"/>
              </a:lnSpc>
              <a:defRPr/>
            </a:pPr>
            <a:r>
              <a:rPr lang="es-ES_tradnl" sz="675" smtClean="0">
                <a:solidFill>
                  <a:srgbClr val="FFFFFF"/>
                </a:solidFill>
                <a:latin typeface="Arial"/>
                <a:cs typeface="Arial"/>
              </a:rPr>
              <a:t>Web: www.genexus.com.br </a:t>
            </a:r>
            <a:endParaRPr lang="es-ES" sz="675" smtClean="0">
              <a:solidFill>
                <a:srgbClr val="FFFFFF"/>
              </a:solidFill>
              <a:latin typeface="Arial"/>
              <a:cs typeface="Arial"/>
            </a:endParaRPr>
          </a:p>
        </p:txBody>
      </p:sp>
      <p:pic>
        <p:nvPicPr>
          <p:cNvPr id="11" name="Picture 10" descr="genexus.png"/>
          <p:cNvPicPr>
            <a:picLocks noChangeAspect="1"/>
          </p:cNvPicPr>
          <p:nvPr/>
        </p:nvPicPr>
        <p:blipFill>
          <a:blip r:embed="rId2">
            <a:biLevel thresh="25000"/>
            <a:extLst>
              <a:ext uri="{BEBA8EAE-BF5A-486C-A8C5-ECC9F3942E4B}">
                <a14:imgProps xmlns:a14="http://schemas.microsoft.com/office/drawing/2010/main">
                  <a14:imgLayer r:embed="rId3">
                    <a14:imgEffect>
                      <a14:saturation sat="148000"/>
                    </a14:imgEffect>
                    <a14:imgEffect>
                      <a14:brightnessContrast bright="22000"/>
                    </a14:imgEffect>
                  </a14:imgLayer>
                </a14:imgProps>
              </a:ext>
              <a:ext uri="{28A0092B-C50C-407E-A947-70E740481C1C}">
                <a14:useLocalDpi xmlns:a14="http://schemas.microsoft.com/office/drawing/2010/main" val="0"/>
              </a:ext>
            </a:extLst>
          </a:blip>
          <a:stretch>
            <a:fillRect/>
          </a:stretch>
        </p:blipFill>
        <p:spPr>
          <a:xfrm>
            <a:off x="525987" y="427464"/>
            <a:ext cx="1319907" cy="261173"/>
          </a:xfrm>
          <a:prstGeom prst="rect">
            <a:avLst/>
          </a:prstGeom>
        </p:spPr>
      </p:pic>
      <p:pic>
        <p:nvPicPr>
          <p:cNvPr id="10" name="Picture 9" descr="genexus.png"/>
          <p:cNvPicPr>
            <a:picLocks noChangeAspect="1"/>
          </p:cNvPicPr>
          <p:nvPr userDrawn="1"/>
        </p:nvPicPr>
        <p:blipFill>
          <a:blip r:embed="rId2">
            <a:biLevel thresh="25000"/>
            <a:extLst>
              <a:ext uri="{BEBA8EAE-BF5A-486C-A8C5-ECC9F3942E4B}">
                <a14:imgProps xmlns:a14="http://schemas.microsoft.com/office/drawing/2010/main">
                  <a14:imgLayer r:embed="rId3">
                    <a14:imgEffect>
                      <a14:saturation sat="148000"/>
                    </a14:imgEffect>
                    <a14:imgEffect>
                      <a14:brightnessContrast bright="22000"/>
                    </a14:imgEffect>
                  </a14:imgLayer>
                </a14:imgProps>
              </a:ext>
              <a:ext uri="{28A0092B-C50C-407E-A947-70E740481C1C}">
                <a14:useLocalDpi xmlns:a14="http://schemas.microsoft.com/office/drawing/2010/main" val="0"/>
              </a:ext>
            </a:extLst>
          </a:blip>
          <a:stretch>
            <a:fillRect/>
          </a:stretch>
        </p:blipFill>
        <p:spPr>
          <a:xfrm>
            <a:off x="525987" y="427464"/>
            <a:ext cx="1319907" cy="261173"/>
          </a:xfrm>
          <a:prstGeom prst="rect">
            <a:avLst/>
          </a:prstGeom>
        </p:spPr>
      </p:pic>
    </p:spTree>
    <p:extLst>
      <p:ext uri="{BB962C8B-B14F-4D97-AF65-F5344CB8AC3E}">
        <p14:creationId xmlns:p14="http://schemas.microsoft.com/office/powerpoint/2010/main" val="897765154"/>
      </p:ext>
    </p:extLst>
  </p:cSld>
  <p:clrMapOvr>
    <a:masterClrMapping/>
  </p:clrMapOvr>
  <p:transition spd="slow">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CION">
    <p:spTree>
      <p:nvGrpSpPr>
        <p:cNvPr id="1" name=""/>
        <p:cNvGrpSpPr/>
        <p:nvPr/>
      </p:nvGrpSpPr>
      <p:grpSpPr>
        <a:xfrm>
          <a:off x="0" y="0"/>
          <a:ext cx="0" cy="0"/>
          <a:chOff x="0" y="0"/>
          <a:chExt cx="0" cy="0"/>
        </a:xfrm>
      </p:grpSpPr>
      <p:cxnSp>
        <p:nvCxnSpPr>
          <p:cNvPr id="7" name="Straight Connector 6"/>
          <p:cNvCxnSpPr/>
          <p:nvPr userDrawn="1"/>
        </p:nvCxnSpPr>
        <p:spPr>
          <a:xfrm flipH="1">
            <a:off x="-266958" y="275021"/>
            <a:ext cx="7199787" cy="0"/>
          </a:xfrm>
          <a:prstGeom prst="line">
            <a:avLst/>
          </a:prstGeom>
          <a:ln>
            <a:solidFill>
              <a:srgbClr val="C71247"/>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userDrawn="1"/>
        </p:nvSpPr>
        <p:spPr>
          <a:xfrm>
            <a:off x="5103437" y="90355"/>
            <a:ext cx="1424018" cy="369332"/>
          </a:xfrm>
          <a:prstGeom prst="rect">
            <a:avLst/>
          </a:prstGeom>
          <a:solidFill>
            <a:schemeClr val="bg1"/>
          </a:solidFill>
        </p:spPr>
        <p:txBody>
          <a:bodyPr wrap="square" rtlCol="0">
            <a:spAutoFit/>
          </a:bodyPr>
          <a:lstStyle/>
          <a:p>
            <a:endParaRPr lang="en-US" dirty="0" smtClean="0">
              <a:latin typeface="Open Sans"/>
            </a:endParaRPr>
          </a:p>
        </p:txBody>
      </p:sp>
      <p:cxnSp>
        <p:nvCxnSpPr>
          <p:cNvPr id="6" name="Straight Connector 5"/>
          <p:cNvCxnSpPr/>
          <p:nvPr/>
        </p:nvCxnSpPr>
        <p:spPr>
          <a:xfrm flipH="1">
            <a:off x="-266958" y="275021"/>
            <a:ext cx="7199787" cy="0"/>
          </a:xfrm>
          <a:prstGeom prst="line">
            <a:avLst/>
          </a:prstGeom>
          <a:ln>
            <a:solidFill>
              <a:srgbClr val="C71247"/>
            </a:solidFill>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5185467" y="158381"/>
            <a:ext cx="1245804" cy="22779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
        <p:nvSpPr>
          <p:cNvPr id="2" name="Title 1"/>
          <p:cNvSpPr>
            <a:spLocks noGrp="1"/>
          </p:cNvSpPr>
          <p:nvPr>
            <p:ph type="title" hasCustomPrompt="1"/>
          </p:nvPr>
        </p:nvSpPr>
        <p:spPr>
          <a:xfrm>
            <a:off x="673553" y="1977629"/>
            <a:ext cx="5510894" cy="857250"/>
          </a:xfrm>
        </p:spPr>
        <p:txBody>
          <a:bodyPr/>
          <a:lstStyle>
            <a:lvl1pPr>
              <a:defRPr sz="3000">
                <a:solidFill>
                  <a:schemeClr val="tx1">
                    <a:lumMod val="85000"/>
                    <a:lumOff val="15000"/>
                  </a:schemeClr>
                </a:solidFill>
                <a:latin typeface="Arial"/>
                <a:cs typeface="Arial"/>
              </a:defRPr>
            </a:lvl1pPr>
          </a:lstStyle>
          <a:p>
            <a:r>
              <a:rPr lang="es-ES_tradnl" dirty="0" smtClean="0"/>
              <a:t>Sección</a:t>
            </a:r>
            <a:endParaRPr lang="en-US" dirty="0"/>
          </a:p>
        </p:txBody>
      </p:sp>
      <p:pic>
        <p:nvPicPr>
          <p:cNvPr id="18" name="Picture 17" descr="genexu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0415" y="-412537"/>
            <a:ext cx="1810063" cy="1357547"/>
          </a:xfrm>
          <a:prstGeom prst="rect">
            <a:avLst/>
          </a:prstGeom>
        </p:spPr>
      </p:pic>
      <p:sp>
        <p:nvSpPr>
          <p:cNvPr id="19" name="TextBox 18"/>
          <p:cNvSpPr txBox="1"/>
          <p:nvPr/>
        </p:nvSpPr>
        <p:spPr>
          <a:xfrm>
            <a:off x="4384590" y="800797"/>
            <a:ext cx="184666" cy="369332"/>
          </a:xfrm>
          <a:prstGeom prst="rect">
            <a:avLst/>
          </a:prstGeom>
          <a:noFill/>
        </p:spPr>
        <p:txBody>
          <a:bodyPr wrap="none" rtlCol="0">
            <a:spAutoFit/>
          </a:bodyPr>
          <a:lstStyle/>
          <a:p>
            <a:endParaRPr lang="en-US" dirty="0" smtClean="0">
              <a:latin typeface="Open Sans"/>
            </a:endParaRPr>
          </a:p>
        </p:txBody>
      </p:sp>
    </p:spTree>
    <p:extLst>
      <p:ext uri="{BB962C8B-B14F-4D97-AF65-F5344CB8AC3E}">
        <p14:creationId xmlns:p14="http://schemas.microsoft.com/office/powerpoint/2010/main" val="956298134"/>
      </p:ext>
    </p:extLst>
  </p:cSld>
  <p:clrMapOvr>
    <a:masterClrMapping/>
  </p:clrMapOvr>
  <p:transition spd="slow">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IDO">
    <p:spTree>
      <p:nvGrpSpPr>
        <p:cNvPr id="1" name=""/>
        <p:cNvGrpSpPr/>
        <p:nvPr/>
      </p:nvGrpSpPr>
      <p:grpSpPr>
        <a:xfrm>
          <a:off x="0" y="0"/>
          <a:ext cx="0" cy="0"/>
          <a:chOff x="0" y="0"/>
          <a:chExt cx="0" cy="0"/>
        </a:xfrm>
      </p:grpSpPr>
      <p:sp>
        <p:nvSpPr>
          <p:cNvPr id="5" name="Rectángulo 6"/>
          <p:cNvSpPr/>
          <p:nvPr/>
        </p:nvSpPr>
        <p:spPr>
          <a:xfrm>
            <a:off x="0" y="-3572"/>
            <a:ext cx="6858000" cy="519113"/>
          </a:xfrm>
          <a:prstGeom prst="rect">
            <a:avLst/>
          </a:prstGeom>
          <a:solidFill>
            <a:srgbClr val="C6124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latin typeface="Arial"/>
              <a:cs typeface="Arial"/>
            </a:endParaRPr>
          </a:p>
        </p:txBody>
      </p:sp>
      <p:sp>
        <p:nvSpPr>
          <p:cNvPr id="2" name="Título 1"/>
          <p:cNvSpPr>
            <a:spLocks noGrp="1"/>
          </p:cNvSpPr>
          <p:nvPr>
            <p:ph type="title"/>
          </p:nvPr>
        </p:nvSpPr>
        <p:spPr>
          <a:xfrm>
            <a:off x="333915" y="439628"/>
            <a:ext cx="6172200" cy="857250"/>
          </a:xfrm>
        </p:spPr>
        <p:txBody>
          <a:bodyPr>
            <a:normAutofit/>
          </a:bodyPr>
          <a:lstStyle>
            <a:lvl1pPr algn="l">
              <a:defRPr sz="1600">
                <a:solidFill>
                  <a:srgbClr val="B91B3E"/>
                </a:solidFill>
                <a:latin typeface="Arial"/>
                <a:cs typeface="Arial"/>
              </a:defRPr>
            </a:lvl1pPr>
          </a:lstStyle>
          <a:p>
            <a:r>
              <a:rPr lang="en-US" smtClean="0"/>
              <a:t>Click to edit Master title style</a:t>
            </a:r>
            <a:endParaRPr lang="es-ES" dirty="0"/>
          </a:p>
        </p:txBody>
      </p:sp>
      <p:sp>
        <p:nvSpPr>
          <p:cNvPr id="3" name="Marcador de contenido 2"/>
          <p:cNvSpPr>
            <a:spLocks noGrp="1"/>
          </p:cNvSpPr>
          <p:nvPr>
            <p:ph idx="1"/>
          </p:nvPr>
        </p:nvSpPr>
        <p:spPr>
          <a:xfrm>
            <a:off x="342900" y="1259785"/>
            <a:ext cx="6172200" cy="3679962"/>
          </a:xfrm>
        </p:spPr>
        <p:txBody>
          <a:bodyPr>
            <a:normAutofit/>
          </a:bodyPr>
          <a:lstStyle>
            <a:lvl1pPr marL="0" indent="0">
              <a:buFontTx/>
              <a:buNone/>
              <a:defRPr sz="1400">
                <a:latin typeface="Arial"/>
                <a:cs typeface="Arial"/>
              </a:defRPr>
            </a:lvl1pPr>
            <a:lvl2pPr marL="342900" indent="0">
              <a:buFontTx/>
              <a:buNone/>
              <a:defRPr sz="1400">
                <a:latin typeface="Arial"/>
                <a:cs typeface="Arial"/>
              </a:defRPr>
            </a:lvl2pPr>
            <a:lvl3pPr marL="685800" indent="0">
              <a:buFontTx/>
              <a:buNone/>
              <a:defRPr sz="1400">
                <a:latin typeface="Arial"/>
                <a:cs typeface="Arial"/>
              </a:defRPr>
            </a:lvl3pPr>
            <a:lvl4pPr marL="1028700" indent="0">
              <a:buFontTx/>
              <a:buNone/>
              <a:defRPr sz="1400">
                <a:latin typeface="Arial"/>
                <a:cs typeface="Arial"/>
              </a:defRPr>
            </a:lvl4pPr>
            <a:lvl5pPr marL="1371600" indent="0">
              <a:buFontTx/>
              <a:buNone/>
              <a:defRPr sz="1400">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dirty="0"/>
          </a:p>
        </p:txBody>
      </p:sp>
      <p:sp>
        <p:nvSpPr>
          <p:cNvPr id="8" name="Marcador de texto 7"/>
          <p:cNvSpPr>
            <a:spLocks noGrp="1"/>
          </p:cNvSpPr>
          <p:nvPr>
            <p:ph type="body" sz="quarter" idx="13" hasCustomPrompt="1"/>
          </p:nvPr>
        </p:nvSpPr>
        <p:spPr>
          <a:xfrm>
            <a:off x="333916" y="148464"/>
            <a:ext cx="1809841" cy="273358"/>
          </a:xfrm>
        </p:spPr>
        <p:txBody>
          <a:bodyPr>
            <a:normAutofit/>
          </a:bodyPr>
          <a:lstStyle>
            <a:lvl1pPr marL="0" indent="0">
              <a:buFontTx/>
              <a:buNone/>
              <a:defRPr sz="1050">
                <a:solidFill>
                  <a:schemeClr val="bg1"/>
                </a:solidFill>
                <a:latin typeface="Arial"/>
                <a:cs typeface="Arial"/>
              </a:defRPr>
            </a:lvl1pPr>
          </a:lstStyle>
          <a:p>
            <a:pPr lvl="0"/>
            <a:r>
              <a:rPr lang="en-US" dirty="0" err="1" smtClean="0"/>
              <a:t>Tema</a:t>
            </a:r>
            <a:r>
              <a:rPr lang="en-US" dirty="0" smtClean="0"/>
              <a:t> Principal</a:t>
            </a:r>
          </a:p>
        </p:txBody>
      </p:sp>
      <p:sp>
        <p:nvSpPr>
          <p:cNvPr id="13" name="Marcador de texto 7"/>
          <p:cNvSpPr>
            <a:spLocks noGrp="1"/>
          </p:cNvSpPr>
          <p:nvPr>
            <p:ph type="body" sz="quarter" idx="14" hasCustomPrompt="1"/>
          </p:nvPr>
        </p:nvSpPr>
        <p:spPr>
          <a:xfrm>
            <a:off x="2176116" y="156553"/>
            <a:ext cx="2069923" cy="273358"/>
          </a:xfrm>
        </p:spPr>
        <p:txBody>
          <a:bodyPr>
            <a:normAutofit/>
          </a:bodyPr>
          <a:lstStyle>
            <a:lvl1pPr marL="0" indent="0">
              <a:buFontTx/>
              <a:buNone/>
              <a:defRPr sz="1050">
                <a:solidFill>
                  <a:schemeClr val="bg1"/>
                </a:solidFill>
                <a:latin typeface="Arial"/>
                <a:cs typeface="Arial"/>
              </a:defRPr>
            </a:lvl1pPr>
          </a:lstStyle>
          <a:p>
            <a:pPr lvl="0"/>
            <a:r>
              <a:rPr lang="en-US" dirty="0" smtClean="0"/>
              <a:t>/ </a:t>
            </a:r>
            <a:r>
              <a:rPr lang="en-US" dirty="0" err="1" smtClean="0"/>
              <a:t>Sección</a:t>
            </a:r>
            <a:endParaRPr lang="en-US" dirty="0" smtClean="0"/>
          </a:p>
        </p:txBody>
      </p:sp>
      <p:pic>
        <p:nvPicPr>
          <p:cNvPr id="15" name="Picture 14" descr="genexus.png"/>
          <p:cNvPicPr>
            <a:picLocks noChangeAspect="1"/>
          </p:cNvPicPr>
          <p:nvPr/>
        </p:nvPicPr>
        <p:blipFill>
          <a:blip r:embed="rId2">
            <a:biLevel thresh="25000"/>
            <a:extLst>
              <a:ext uri="{BEBA8EAE-BF5A-486C-A8C5-ECC9F3942E4B}">
                <a14:imgProps xmlns:a14="http://schemas.microsoft.com/office/drawing/2010/main">
                  <a14:imgLayer r:embed="rId3">
                    <a14:imgEffect>
                      <a14:saturation sat="148000"/>
                    </a14:imgEffect>
                    <a14:imgEffect>
                      <a14:brightnessContrast bright="22000"/>
                    </a14:imgEffect>
                  </a14:imgLayer>
                </a14:imgProps>
              </a:ext>
              <a:ext uri="{28A0092B-C50C-407E-A947-70E740481C1C}">
                <a14:useLocalDpi xmlns:a14="http://schemas.microsoft.com/office/drawing/2010/main" val="0"/>
              </a:ext>
            </a:extLst>
          </a:blip>
          <a:stretch>
            <a:fillRect/>
          </a:stretch>
        </p:blipFill>
        <p:spPr>
          <a:xfrm>
            <a:off x="5309091" y="168006"/>
            <a:ext cx="1031378" cy="204082"/>
          </a:xfrm>
          <a:prstGeom prst="rect">
            <a:avLst/>
          </a:prstGeom>
        </p:spPr>
      </p:pic>
    </p:spTree>
    <p:extLst>
      <p:ext uri="{BB962C8B-B14F-4D97-AF65-F5344CB8AC3E}">
        <p14:creationId xmlns:p14="http://schemas.microsoft.com/office/powerpoint/2010/main" val="2151720234"/>
      </p:ext>
    </p:extLst>
  </p:cSld>
  <p:clrMapOvr>
    <a:masterClrMapping/>
  </p:clrMapOvr>
  <p:transition spd="slow">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 1">
    <p:spTree>
      <p:nvGrpSpPr>
        <p:cNvPr id="1" name=""/>
        <p:cNvGrpSpPr/>
        <p:nvPr/>
      </p:nvGrpSpPr>
      <p:grpSpPr>
        <a:xfrm>
          <a:off x="0" y="0"/>
          <a:ext cx="0" cy="0"/>
          <a:chOff x="0" y="0"/>
          <a:chExt cx="0" cy="0"/>
        </a:xfrm>
      </p:grpSpPr>
      <p:sp>
        <p:nvSpPr>
          <p:cNvPr id="5" name="Rectángulo 6"/>
          <p:cNvSpPr/>
          <p:nvPr/>
        </p:nvSpPr>
        <p:spPr>
          <a:xfrm>
            <a:off x="0" y="-3572"/>
            <a:ext cx="6858000" cy="519113"/>
          </a:xfrm>
          <a:prstGeom prst="rect">
            <a:avLst/>
          </a:prstGeom>
          <a:solidFill>
            <a:srgbClr val="C6124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latin typeface="Arial"/>
              <a:cs typeface="Arial"/>
            </a:endParaRPr>
          </a:p>
        </p:txBody>
      </p:sp>
      <p:pic>
        <p:nvPicPr>
          <p:cNvPr id="11" name="Picture 10" descr="genexus.png"/>
          <p:cNvPicPr>
            <a:picLocks noChangeAspect="1"/>
          </p:cNvPicPr>
          <p:nvPr/>
        </p:nvPicPr>
        <p:blipFill>
          <a:blip r:embed="rId2">
            <a:biLevel thresh="25000"/>
            <a:extLst>
              <a:ext uri="{BEBA8EAE-BF5A-486C-A8C5-ECC9F3942E4B}">
                <a14:imgProps xmlns:a14="http://schemas.microsoft.com/office/drawing/2010/main">
                  <a14:imgLayer r:embed="rId3">
                    <a14:imgEffect>
                      <a14:saturation sat="148000"/>
                    </a14:imgEffect>
                    <a14:imgEffect>
                      <a14:brightnessContrast bright="22000"/>
                    </a14:imgEffect>
                  </a14:imgLayer>
                </a14:imgProps>
              </a:ext>
              <a:ext uri="{28A0092B-C50C-407E-A947-70E740481C1C}">
                <a14:useLocalDpi xmlns:a14="http://schemas.microsoft.com/office/drawing/2010/main" val="0"/>
              </a:ext>
            </a:extLst>
          </a:blip>
          <a:stretch>
            <a:fillRect/>
          </a:stretch>
        </p:blipFill>
        <p:spPr>
          <a:xfrm>
            <a:off x="5309091" y="168006"/>
            <a:ext cx="1031378" cy="204082"/>
          </a:xfrm>
          <a:prstGeom prst="rect">
            <a:avLst/>
          </a:prstGeom>
        </p:spPr>
      </p:pic>
      <p:sp>
        <p:nvSpPr>
          <p:cNvPr id="2" name="Title 1"/>
          <p:cNvSpPr>
            <a:spLocks noGrp="1"/>
          </p:cNvSpPr>
          <p:nvPr>
            <p:ph type="title" hasCustomPrompt="1"/>
          </p:nvPr>
        </p:nvSpPr>
        <p:spPr>
          <a:xfrm>
            <a:off x="399528" y="2053113"/>
            <a:ext cx="6172200" cy="1037273"/>
          </a:xfrm>
        </p:spPr>
        <p:txBody>
          <a:bodyPr/>
          <a:lstStyle>
            <a:lvl1pPr algn="ctr">
              <a:defRPr sz="3600" b="0">
                <a:latin typeface="Arial"/>
                <a:cs typeface="Arial"/>
              </a:defRPr>
            </a:lvl1pPr>
          </a:lstStyle>
          <a:p>
            <a:r>
              <a:rPr lang="en-US" dirty="0" smtClean="0"/>
              <a:t>DEMO</a:t>
            </a:r>
            <a:endParaRPr lang="es-AR" dirty="0"/>
          </a:p>
        </p:txBody>
      </p:sp>
      <p:sp>
        <p:nvSpPr>
          <p:cNvPr id="7" name="Marcador de texto 7"/>
          <p:cNvSpPr>
            <a:spLocks noGrp="1"/>
          </p:cNvSpPr>
          <p:nvPr>
            <p:ph type="body" sz="quarter" idx="13" hasCustomPrompt="1"/>
          </p:nvPr>
        </p:nvSpPr>
        <p:spPr>
          <a:xfrm>
            <a:off x="333916" y="148464"/>
            <a:ext cx="1809841" cy="273358"/>
          </a:xfrm>
        </p:spPr>
        <p:txBody>
          <a:bodyPr>
            <a:normAutofit/>
          </a:bodyPr>
          <a:lstStyle>
            <a:lvl1pPr marL="0" indent="0">
              <a:buFontTx/>
              <a:buNone/>
              <a:defRPr sz="1050">
                <a:solidFill>
                  <a:schemeClr val="bg1"/>
                </a:solidFill>
                <a:latin typeface="Arial"/>
                <a:cs typeface="Arial"/>
              </a:defRPr>
            </a:lvl1pPr>
          </a:lstStyle>
          <a:p>
            <a:pPr lvl="0"/>
            <a:r>
              <a:rPr lang="en-US" dirty="0" err="1" smtClean="0"/>
              <a:t>Tema</a:t>
            </a:r>
            <a:r>
              <a:rPr lang="en-US" dirty="0" smtClean="0"/>
              <a:t> Principal</a:t>
            </a:r>
          </a:p>
        </p:txBody>
      </p:sp>
      <p:sp>
        <p:nvSpPr>
          <p:cNvPr id="10" name="Marcador de texto 7"/>
          <p:cNvSpPr>
            <a:spLocks noGrp="1"/>
          </p:cNvSpPr>
          <p:nvPr>
            <p:ph type="body" sz="quarter" idx="14" hasCustomPrompt="1"/>
          </p:nvPr>
        </p:nvSpPr>
        <p:spPr>
          <a:xfrm>
            <a:off x="2176116" y="156553"/>
            <a:ext cx="2069923" cy="273358"/>
          </a:xfrm>
        </p:spPr>
        <p:txBody>
          <a:bodyPr>
            <a:normAutofit/>
          </a:bodyPr>
          <a:lstStyle>
            <a:lvl1pPr marL="0" indent="0">
              <a:buFontTx/>
              <a:buNone/>
              <a:defRPr sz="1050">
                <a:solidFill>
                  <a:schemeClr val="bg1"/>
                </a:solidFill>
                <a:latin typeface="Arial"/>
                <a:cs typeface="Arial"/>
              </a:defRPr>
            </a:lvl1pPr>
          </a:lstStyle>
          <a:p>
            <a:pPr lvl="0"/>
            <a:r>
              <a:rPr lang="en-US" dirty="0" smtClean="0"/>
              <a:t>/ </a:t>
            </a:r>
            <a:r>
              <a:rPr lang="en-US" dirty="0" err="1" smtClean="0"/>
              <a:t>Sección</a:t>
            </a:r>
            <a:endParaRPr lang="en-US" dirty="0" smtClean="0"/>
          </a:p>
        </p:txBody>
      </p:sp>
    </p:spTree>
    <p:extLst>
      <p:ext uri="{BB962C8B-B14F-4D97-AF65-F5344CB8AC3E}">
        <p14:creationId xmlns:p14="http://schemas.microsoft.com/office/powerpoint/2010/main" val="1835224007"/>
      </p:ext>
    </p:extLst>
  </p:cSld>
  <p:clrMapOvr>
    <a:masterClrMapping/>
  </p:clrMapOvr>
  <p:transition spd="slow">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MO - 2">
    <p:spTree>
      <p:nvGrpSpPr>
        <p:cNvPr id="1" name=""/>
        <p:cNvGrpSpPr/>
        <p:nvPr/>
      </p:nvGrpSpPr>
      <p:grpSpPr>
        <a:xfrm>
          <a:off x="0" y="0"/>
          <a:ext cx="0" cy="0"/>
          <a:chOff x="0" y="0"/>
          <a:chExt cx="0" cy="0"/>
        </a:xfrm>
      </p:grpSpPr>
      <p:sp>
        <p:nvSpPr>
          <p:cNvPr id="5" name="Rectángulo 6"/>
          <p:cNvSpPr/>
          <p:nvPr/>
        </p:nvSpPr>
        <p:spPr>
          <a:xfrm>
            <a:off x="0" y="-3572"/>
            <a:ext cx="6858000" cy="519113"/>
          </a:xfrm>
          <a:prstGeom prst="rect">
            <a:avLst/>
          </a:prstGeom>
          <a:solidFill>
            <a:srgbClr val="C6124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latin typeface="Arial"/>
              <a:cs typeface="Arial"/>
            </a:endParaRPr>
          </a:p>
        </p:txBody>
      </p:sp>
      <p:sp>
        <p:nvSpPr>
          <p:cNvPr id="2" name="Título 1"/>
          <p:cNvSpPr>
            <a:spLocks noGrp="1"/>
          </p:cNvSpPr>
          <p:nvPr>
            <p:ph type="title" hasCustomPrompt="1"/>
          </p:nvPr>
        </p:nvSpPr>
        <p:spPr>
          <a:xfrm>
            <a:off x="333915" y="439628"/>
            <a:ext cx="6172200" cy="857250"/>
          </a:xfrm>
        </p:spPr>
        <p:txBody>
          <a:bodyPr>
            <a:normAutofit/>
          </a:bodyPr>
          <a:lstStyle>
            <a:lvl1pPr algn="l">
              <a:defRPr sz="1600">
                <a:solidFill>
                  <a:srgbClr val="B91B3E"/>
                </a:solidFill>
                <a:latin typeface="Arial"/>
                <a:cs typeface="Arial"/>
              </a:defRPr>
            </a:lvl1pPr>
          </a:lstStyle>
          <a:p>
            <a:r>
              <a:rPr lang="en-US" dirty="0" smtClean="0"/>
              <a:t>DEMO</a:t>
            </a:r>
            <a:endParaRPr lang="es-ES" dirty="0"/>
          </a:p>
        </p:txBody>
      </p:sp>
      <p:sp>
        <p:nvSpPr>
          <p:cNvPr id="3" name="Marcador de contenido 2"/>
          <p:cNvSpPr>
            <a:spLocks noGrp="1"/>
          </p:cNvSpPr>
          <p:nvPr>
            <p:ph idx="1"/>
          </p:nvPr>
        </p:nvSpPr>
        <p:spPr>
          <a:xfrm>
            <a:off x="342900" y="1259785"/>
            <a:ext cx="6172200" cy="3679962"/>
          </a:xfrm>
        </p:spPr>
        <p:txBody>
          <a:bodyPr>
            <a:normAutofit/>
          </a:bodyPr>
          <a:lstStyle>
            <a:lvl1pPr marL="0" indent="0">
              <a:buFontTx/>
              <a:buNone/>
              <a:defRPr sz="1400">
                <a:latin typeface="Arial"/>
                <a:cs typeface="Arial"/>
              </a:defRPr>
            </a:lvl1pPr>
            <a:lvl2pPr marL="342900" indent="0">
              <a:buFontTx/>
              <a:buNone/>
              <a:defRPr sz="1400">
                <a:latin typeface="Arial"/>
                <a:cs typeface="Arial"/>
              </a:defRPr>
            </a:lvl2pPr>
            <a:lvl3pPr marL="685800" indent="0">
              <a:buFontTx/>
              <a:buNone/>
              <a:defRPr sz="1400">
                <a:latin typeface="Arial"/>
                <a:cs typeface="Arial"/>
              </a:defRPr>
            </a:lvl3pPr>
            <a:lvl4pPr marL="1028700" indent="0">
              <a:buFontTx/>
              <a:buNone/>
              <a:defRPr sz="1400">
                <a:latin typeface="Arial"/>
                <a:cs typeface="Arial"/>
              </a:defRPr>
            </a:lvl4pPr>
            <a:lvl5pPr marL="1371600" indent="0">
              <a:buFontTx/>
              <a:buNone/>
              <a:defRPr sz="1400">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dirty="0"/>
          </a:p>
        </p:txBody>
      </p:sp>
      <p:sp>
        <p:nvSpPr>
          <p:cNvPr id="8" name="Marcador de texto 7"/>
          <p:cNvSpPr>
            <a:spLocks noGrp="1"/>
          </p:cNvSpPr>
          <p:nvPr>
            <p:ph type="body" sz="quarter" idx="13" hasCustomPrompt="1"/>
          </p:nvPr>
        </p:nvSpPr>
        <p:spPr>
          <a:xfrm>
            <a:off x="333916" y="148464"/>
            <a:ext cx="1809841" cy="273358"/>
          </a:xfrm>
        </p:spPr>
        <p:txBody>
          <a:bodyPr>
            <a:normAutofit/>
          </a:bodyPr>
          <a:lstStyle>
            <a:lvl1pPr marL="0" indent="0">
              <a:buFontTx/>
              <a:buNone/>
              <a:defRPr sz="1050">
                <a:solidFill>
                  <a:schemeClr val="bg1"/>
                </a:solidFill>
                <a:latin typeface="Arial"/>
                <a:cs typeface="Arial"/>
              </a:defRPr>
            </a:lvl1pPr>
          </a:lstStyle>
          <a:p>
            <a:pPr lvl="0"/>
            <a:r>
              <a:rPr lang="en-US" dirty="0" err="1" smtClean="0"/>
              <a:t>Tema</a:t>
            </a:r>
            <a:r>
              <a:rPr lang="en-US" dirty="0" smtClean="0"/>
              <a:t> Principal</a:t>
            </a:r>
          </a:p>
        </p:txBody>
      </p:sp>
      <p:sp>
        <p:nvSpPr>
          <p:cNvPr id="13" name="Marcador de texto 7"/>
          <p:cNvSpPr>
            <a:spLocks noGrp="1"/>
          </p:cNvSpPr>
          <p:nvPr>
            <p:ph type="body" sz="quarter" idx="14" hasCustomPrompt="1"/>
          </p:nvPr>
        </p:nvSpPr>
        <p:spPr>
          <a:xfrm>
            <a:off x="2176116" y="156553"/>
            <a:ext cx="2069923" cy="273358"/>
          </a:xfrm>
        </p:spPr>
        <p:txBody>
          <a:bodyPr>
            <a:normAutofit/>
          </a:bodyPr>
          <a:lstStyle>
            <a:lvl1pPr marL="0" indent="0">
              <a:buFontTx/>
              <a:buNone/>
              <a:defRPr sz="1050">
                <a:solidFill>
                  <a:schemeClr val="bg1"/>
                </a:solidFill>
                <a:latin typeface="Arial"/>
                <a:cs typeface="Arial"/>
              </a:defRPr>
            </a:lvl1pPr>
          </a:lstStyle>
          <a:p>
            <a:pPr lvl="0"/>
            <a:r>
              <a:rPr lang="en-US" dirty="0" smtClean="0"/>
              <a:t>/ </a:t>
            </a:r>
            <a:r>
              <a:rPr lang="en-US" dirty="0" err="1" smtClean="0"/>
              <a:t>Sección</a:t>
            </a:r>
            <a:endParaRPr lang="en-US" dirty="0" smtClean="0"/>
          </a:p>
        </p:txBody>
      </p:sp>
      <p:pic>
        <p:nvPicPr>
          <p:cNvPr id="12" name="Picture 11" descr="genexus.png"/>
          <p:cNvPicPr>
            <a:picLocks noChangeAspect="1"/>
          </p:cNvPicPr>
          <p:nvPr/>
        </p:nvPicPr>
        <p:blipFill>
          <a:blip r:embed="rId2">
            <a:biLevel thresh="25000"/>
            <a:extLst>
              <a:ext uri="{BEBA8EAE-BF5A-486C-A8C5-ECC9F3942E4B}">
                <a14:imgProps xmlns:a14="http://schemas.microsoft.com/office/drawing/2010/main">
                  <a14:imgLayer r:embed="rId3">
                    <a14:imgEffect>
                      <a14:saturation sat="148000"/>
                    </a14:imgEffect>
                    <a14:imgEffect>
                      <a14:brightnessContrast bright="22000"/>
                    </a14:imgEffect>
                  </a14:imgLayer>
                </a14:imgProps>
              </a:ext>
              <a:ext uri="{28A0092B-C50C-407E-A947-70E740481C1C}">
                <a14:useLocalDpi xmlns:a14="http://schemas.microsoft.com/office/drawing/2010/main" val="0"/>
              </a:ext>
            </a:extLst>
          </a:blip>
          <a:stretch>
            <a:fillRect/>
          </a:stretch>
        </p:blipFill>
        <p:spPr>
          <a:xfrm>
            <a:off x="5309091" y="168006"/>
            <a:ext cx="1031378" cy="204082"/>
          </a:xfrm>
          <a:prstGeom prst="rect">
            <a:avLst/>
          </a:prstGeom>
        </p:spPr>
      </p:pic>
    </p:spTree>
    <p:extLst>
      <p:ext uri="{BB962C8B-B14F-4D97-AF65-F5344CB8AC3E}">
        <p14:creationId xmlns:p14="http://schemas.microsoft.com/office/powerpoint/2010/main" val="4112640899"/>
      </p:ext>
    </p:extLst>
  </p:cSld>
  <p:clrMapOvr>
    <a:masterClrMapping/>
  </p:clrMapOvr>
  <p:transition spd="slow">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EMO - 3">
    <p:spTree>
      <p:nvGrpSpPr>
        <p:cNvPr id="1" name=""/>
        <p:cNvGrpSpPr/>
        <p:nvPr/>
      </p:nvGrpSpPr>
      <p:grpSpPr>
        <a:xfrm>
          <a:off x="0" y="0"/>
          <a:ext cx="0" cy="0"/>
          <a:chOff x="0" y="0"/>
          <a:chExt cx="0" cy="0"/>
        </a:xfrm>
      </p:grpSpPr>
      <p:sp>
        <p:nvSpPr>
          <p:cNvPr id="5" name="Rectángulo 6"/>
          <p:cNvSpPr/>
          <p:nvPr/>
        </p:nvSpPr>
        <p:spPr>
          <a:xfrm>
            <a:off x="0" y="-3572"/>
            <a:ext cx="6858000" cy="519113"/>
          </a:xfrm>
          <a:prstGeom prst="rect">
            <a:avLst/>
          </a:prstGeom>
          <a:solidFill>
            <a:srgbClr val="C6124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latin typeface="Arial"/>
              <a:cs typeface="Arial"/>
            </a:endParaRPr>
          </a:p>
        </p:txBody>
      </p:sp>
      <p:sp>
        <p:nvSpPr>
          <p:cNvPr id="2" name="Título 1"/>
          <p:cNvSpPr>
            <a:spLocks noGrp="1"/>
          </p:cNvSpPr>
          <p:nvPr>
            <p:ph type="title"/>
          </p:nvPr>
        </p:nvSpPr>
        <p:spPr>
          <a:xfrm>
            <a:off x="333915" y="439628"/>
            <a:ext cx="6172200" cy="857250"/>
          </a:xfrm>
        </p:spPr>
        <p:txBody>
          <a:bodyPr>
            <a:normAutofit/>
          </a:bodyPr>
          <a:lstStyle>
            <a:lvl1pPr algn="l">
              <a:defRPr sz="1600">
                <a:solidFill>
                  <a:srgbClr val="B91B3E"/>
                </a:solidFill>
                <a:latin typeface="Arial"/>
                <a:cs typeface="Arial"/>
              </a:defRPr>
            </a:lvl1pPr>
          </a:lstStyle>
          <a:p>
            <a:r>
              <a:rPr lang="en-US" smtClean="0"/>
              <a:t>Click to edit Master title style</a:t>
            </a:r>
            <a:endParaRPr lang="es-ES" dirty="0"/>
          </a:p>
        </p:txBody>
      </p:sp>
      <p:sp>
        <p:nvSpPr>
          <p:cNvPr id="3" name="Marcador de contenido 2"/>
          <p:cNvSpPr>
            <a:spLocks noGrp="1"/>
          </p:cNvSpPr>
          <p:nvPr>
            <p:ph idx="1"/>
          </p:nvPr>
        </p:nvSpPr>
        <p:spPr>
          <a:xfrm>
            <a:off x="342900" y="1259785"/>
            <a:ext cx="6172200" cy="3679962"/>
          </a:xfrm>
        </p:spPr>
        <p:txBody>
          <a:bodyPr>
            <a:normAutofit/>
          </a:bodyPr>
          <a:lstStyle>
            <a:lvl1pPr marL="0" indent="0">
              <a:buFontTx/>
              <a:buNone/>
              <a:defRPr sz="1400">
                <a:latin typeface="Arial"/>
                <a:cs typeface="Arial"/>
              </a:defRPr>
            </a:lvl1pPr>
            <a:lvl2pPr marL="342900" indent="0">
              <a:buFontTx/>
              <a:buNone/>
              <a:defRPr sz="1400">
                <a:latin typeface="Arial"/>
                <a:cs typeface="Arial"/>
              </a:defRPr>
            </a:lvl2pPr>
            <a:lvl3pPr marL="685800" indent="0">
              <a:buFontTx/>
              <a:buNone/>
              <a:defRPr sz="1400">
                <a:latin typeface="Arial"/>
                <a:cs typeface="Arial"/>
              </a:defRPr>
            </a:lvl3pPr>
            <a:lvl4pPr marL="1028700" indent="0">
              <a:buFontTx/>
              <a:buNone/>
              <a:defRPr sz="1400">
                <a:latin typeface="Arial"/>
                <a:cs typeface="Arial"/>
              </a:defRPr>
            </a:lvl4pPr>
            <a:lvl5pPr marL="1371600" indent="0">
              <a:buFontTx/>
              <a:buNone/>
              <a:defRPr sz="1400">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dirty="0"/>
          </a:p>
        </p:txBody>
      </p:sp>
      <p:sp>
        <p:nvSpPr>
          <p:cNvPr id="8" name="Marcador de texto 7"/>
          <p:cNvSpPr>
            <a:spLocks noGrp="1"/>
          </p:cNvSpPr>
          <p:nvPr>
            <p:ph type="body" sz="quarter" idx="13" hasCustomPrompt="1"/>
          </p:nvPr>
        </p:nvSpPr>
        <p:spPr>
          <a:xfrm>
            <a:off x="333916" y="148464"/>
            <a:ext cx="1809841" cy="273358"/>
          </a:xfrm>
        </p:spPr>
        <p:txBody>
          <a:bodyPr>
            <a:normAutofit/>
          </a:bodyPr>
          <a:lstStyle>
            <a:lvl1pPr marL="0" indent="0">
              <a:buFontTx/>
              <a:buNone/>
              <a:defRPr sz="1050">
                <a:solidFill>
                  <a:schemeClr val="bg1"/>
                </a:solidFill>
                <a:latin typeface="Arial"/>
                <a:cs typeface="Arial"/>
              </a:defRPr>
            </a:lvl1pPr>
          </a:lstStyle>
          <a:p>
            <a:pPr lvl="0"/>
            <a:r>
              <a:rPr lang="en-US" dirty="0" err="1" smtClean="0"/>
              <a:t>Tema</a:t>
            </a:r>
            <a:r>
              <a:rPr lang="en-US" dirty="0" smtClean="0"/>
              <a:t> Principal</a:t>
            </a:r>
          </a:p>
        </p:txBody>
      </p:sp>
      <p:sp>
        <p:nvSpPr>
          <p:cNvPr id="13" name="Marcador de texto 7"/>
          <p:cNvSpPr>
            <a:spLocks noGrp="1"/>
          </p:cNvSpPr>
          <p:nvPr>
            <p:ph type="body" sz="quarter" idx="14" hasCustomPrompt="1"/>
          </p:nvPr>
        </p:nvSpPr>
        <p:spPr>
          <a:xfrm>
            <a:off x="2176116" y="156553"/>
            <a:ext cx="2069923" cy="273358"/>
          </a:xfrm>
        </p:spPr>
        <p:txBody>
          <a:bodyPr>
            <a:normAutofit/>
          </a:bodyPr>
          <a:lstStyle>
            <a:lvl1pPr marL="0" indent="0">
              <a:buFontTx/>
              <a:buNone/>
              <a:defRPr sz="1050">
                <a:solidFill>
                  <a:schemeClr val="bg1"/>
                </a:solidFill>
                <a:latin typeface="Arial"/>
                <a:cs typeface="Arial"/>
              </a:defRPr>
            </a:lvl1pPr>
          </a:lstStyle>
          <a:p>
            <a:pPr lvl="0"/>
            <a:r>
              <a:rPr lang="en-US" dirty="0" smtClean="0"/>
              <a:t>/ </a:t>
            </a:r>
            <a:r>
              <a:rPr lang="en-US" dirty="0" err="1" smtClean="0"/>
              <a:t>Sección</a:t>
            </a:r>
            <a:endParaRPr lang="en-US" dirty="0" smtClean="0"/>
          </a:p>
        </p:txBody>
      </p:sp>
      <p:pic>
        <p:nvPicPr>
          <p:cNvPr id="10" name="Picture 9" descr="genexus.png"/>
          <p:cNvPicPr>
            <a:picLocks noChangeAspect="1"/>
          </p:cNvPicPr>
          <p:nvPr/>
        </p:nvPicPr>
        <p:blipFill>
          <a:blip r:embed="rId2">
            <a:biLevel thresh="25000"/>
            <a:extLst>
              <a:ext uri="{BEBA8EAE-BF5A-486C-A8C5-ECC9F3942E4B}">
                <a14:imgProps xmlns:a14="http://schemas.microsoft.com/office/drawing/2010/main">
                  <a14:imgLayer r:embed="rId3">
                    <a14:imgEffect>
                      <a14:saturation sat="148000"/>
                    </a14:imgEffect>
                    <a14:imgEffect>
                      <a14:brightnessContrast bright="22000"/>
                    </a14:imgEffect>
                  </a14:imgLayer>
                </a14:imgProps>
              </a:ext>
              <a:ext uri="{28A0092B-C50C-407E-A947-70E740481C1C}">
                <a14:useLocalDpi xmlns:a14="http://schemas.microsoft.com/office/drawing/2010/main" val="0"/>
              </a:ext>
            </a:extLst>
          </a:blip>
          <a:stretch>
            <a:fillRect/>
          </a:stretch>
        </p:blipFill>
        <p:spPr>
          <a:xfrm>
            <a:off x="5309091" y="168006"/>
            <a:ext cx="1031378" cy="204082"/>
          </a:xfrm>
          <a:prstGeom prst="rect">
            <a:avLst/>
          </a:prstGeom>
        </p:spPr>
      </p:pic>
      <p:pic>
        <p:nvPicPr>
          <p:cNvPr id="14" name="Picture 13" descr="DEMO.roj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309091" y="4050267"/>
            <a:ext cx="1683246" cy="1189469"/>
          </a:xfrm>
          <a:prstGeom prst="rect">
            <a:avLst/>
          </a:prstGeom>
        </p:spPr>
      </p:pic>
    </p:spTree>
    <p:extLst>
      <p:ext uri="{BB962C8B-B14F-4D97-AF65-F5344CB8AC3E}">
        <p14:creationId xmlns:p14="http://schemas.microsoft.com/office/powerpoint/2010/main" val="918946086"/>
      </p:ext>
    </p:extLst>
  </p:cSld>
  <p:clrMapOvr>
    <a:masterClrMapping/>
  </p:clrMapOvr>
  <p:transition spd="slow">
    <p:wip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RESUMEN">
    <p:spTree>
      <p:nvGrpSpPr>
        <p:cNvPr id="1" name=""/>
        <p:cNvGrpSpPr/>
        <p:nvPr/>
      </p:nvGrpSpPr>
      <p:grpSpPr>
        <a:xfrm>
          <a:off x="0" y="0"/>
          <a:ext cx="0" cy="0"/>
          <a:chOff x="0" y="0"/>
          <a:chExt cx="0" cy="0"/>
        </a:xfrm>
      </p:grpSpPr>
      <p:sp>
        <p:nvSpPr>
          <p:cNvPr id="7" name="5 Rectángulo redondeado"/>
          <p:cNvSpPr/>
          <p:nvPr>
            <p:custDataLst>
              <p:tags r:id="rId1"/>
            </p:custDataLst>
          </p:nvPr>
        </p:nvSpPr>
        <p:spPr bwMode="auto">
          <a:xfrm>
            <a:off x="242889" y="1184981"/>
            <a:ext cx="6318647" cy="3563540"/>
          </a:xfrm>
          <a:prstGeom prst="roundRect">
            <a:avLst>
              <a:gd name="adj" fmla="val 1038"/>
            </a:avLst>
          </a:prstGeom>
          <a:solidFill>
            <a:schemeClr val="bg1">
              <a:lumMod val="95000"/>
            </a:schemeClr>
          </a:solidFill>
          <a:ln w="9525" cap="flat" cmpd="sng" algn="ctr">
            <a:solidFill>
              <a:schemeClr val="bg1">
                <a:lumMod val="95000"/>
              </a:schemeClr>
            </a:solidFill>
            <a:prstDash val="solid"/>
            <a:round/>
            <a:headEnd type="none" w="med" len="med"/>
            <a:tailEnd type="none" w="med" len="med"/>
          </a:ln>
          <a:effectLst/>
        </p:spPr>
        <p:txBody>
          <a:bodyPr/>
          <a:lstStyle/>
          <a:p>
            <a:pPr fontAlgn="auto">
              <a:spcBef>
                <a:spcPts val="0"/>
              </a:spcBef>
              <a:spcAft>
                <a:spcPts val="0"/>
              </a:spcAft>
              <a:defRPr/>
            </a:pPr>
            <a:endParaRPr lang="es-UY" dirty="0">
              <a:solidFill>
                <a:srgbClr val="C10362"/>
              </a:solidFill>
              <a:latin typeface="Arial"/>
              <a:ea typeface="+mn-ea"/>
              <a:cs typeface="Arial"/>
            </a:endParaRPr>
          </a:p>
        </p:txBody>
      </p:sp>
      <p:sp>
        <p:nvSpPr>
          <p:cNvPr id="5" name="Rectángulo 6"/>
          <p:cNvSpPr/>
          <p:nvPr/>
        </p:nvSpPr>
        <p:spPr>
          <a:xfrm>
            <a:off x="0" y="-3572"/>
            <a:ext cx="6858000" cy="519113"/>
          </a:xfrm>
          <a:prstGeom prst="rect">
            <a:avLst/>
          </a:prstGeom>
          <a:solidFill>
            <a:srgbClr val="C6124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a:latin typeface="Arial"/>
              <a:cs typeface="Arial"/>
            </a:endParaRPr>
          </a:p>
        </p:txBody>
      </p:sp>
      <p:sp>
        <p:nvSpPr>
          <p:cNvPr id="2" name="Título 1"/>
          <p:cNvSpPr>
            <a:spLocks noGrp="1"/>
          </p:cNvSpPr>
          <p:nvPr>
            <p:ph type="title" hasCustomPrompt="1"/>
          </p:nvPr>
        </p:nvSpPr>
        <p:spPr>
          <a:xfrm>
            <a:off x="333915" y="439628"/>
            <a:ext cx="6172200" cy="857250"/>
          </a:xfrm>
        </p:spPr>
        <p:txBody>
          <a:bodyPr>
            <a:normAutofit/>
          </a:bodyPr>
          <a:lstStyle>
            <a:lvl1pPr algn="l">
              <a:defRPr sz="1600" baseline="0">
                <a:solidFill>
                  <a:srgbClr val="B91B3E"/>
                </a:solidFill>
                <a:latin typeface="Arial"/>
                <a:cs typeface="Arial"/>
              </a:defRPr>
            </a:lvl1pPr>
          </a:lstStyle>
          <a:p>
            <a:r>
              <a:rPr lang="en-US" dirty="0" err="1" smtClean="0"/>
              <a:t>Resumen</a:t>
            </a:r>
            <a:r>
              <a:rPr lang="en-US" dirty="0" smtClean="0"/>
              <a:t>, </a:t>
            </a:r>
            <a:r>
              <a:rPr lang="en-US" dirty="0" err="1" smtClean="0"/>
              <a:t>Conceptualización</a:t>
            </a:r>
            <a:r>
              <a:rPr lang="en-US" dirty="0" smtClean="0"/>
              <a:t>, Summing up, etc.</a:t>
            </a:r>
            <a:endParaRPr lang="es-ES" dirty="0"/>
          </a:p>
        </p:txBody>
      </p:sp>
      <p:sp>
        <p:nvSpPr>
          <p:cNvPr id="3" name="Marcador de contenido 2"/>
          <p:cNvSpPr>
            <a:spLocks noGrp="1"/>
          </p:cNvSpPr>
          <p:nvPr>
            <p:ph idx="1"/>
          </p:nvPr>
        </p:nvSpPr>
        <p:spPr/>
        <p:txBody>
          <a:bodyPr>
            <a:normAutofit/>
          </a:bodyPr>
          <a:lstStyle>
            <a:lvl1pPr marL="285750" indent="-285750">
              <a:buClr>
                <a:srgbClr val="C71247"/>
              </a:buClr>
              <a:buSzPct val="100000"/>
              <a:buFont typeface="Arial"/>
              <a:buChar char="•"/>
              <a:defRPr sz="1400">
                <a:latin typeface="Arial"/>
                <a:cs typeface="Arial"/>
              </a:defRPr>
            </a:lvl1pPr>
            <a:lvl2pPr marL="342900" indent="0">
              <a:buFontTx/>
              <a:buNone/>
              <a:defRPr sz="1400">
                <a:latin typeface="Arial"/>
                <a:cs typeface="Arial"/>
              </a:defRPr>
            </a:lvl2pPr>
            <a:lvl3pPr marL="685800" indent="0">
              <a:buFontTx/>
              <a:buNone/>
              <a:defRPr sz="1400">
                <a:latin typeface="Arial"/>
                <a:cs typeface="Arial"/>
              </a:defRPr>
            </a:lvl3pPr>
            <a:lvl4pPr marL="1028700" indent="0">
              <a:buFontTx/>
              <a:buNone/>
              <a:defRPr sz="1400">
                <a:latin typeface="Arial"/>
                <a:cs typeface="Arial"/>
              </a:defRPr>
            </a:lvl4pPr>
            <a:lvl5pPr marL="1371600" indent="0">
              <a:buFontTx/>
              <a:buNone/>
              <a:defRPr sz="1400">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dirty="0"/>
          </a:p>
        </p:txBody>
      </p:sp>
      <p:pic>
        <p:nvPicPr>
          <p:cNvPr id="10" name="Picture 9" descr="genexus.png"/>
          <p:cNvPicPr>
            <a:picLocks noChangeAspect="1"/>
          </p:cNvPicPr>
          <p:nvPr/>
        </p:nvPicPr>
        <p:blipFill>
          <a:blip r:embed="rId4">
            <a:biLevel thresh="25000"/>
            <a:extLst>
              <a:ext uri="{BEBA8EAE-BF5A-486C-A8C5-ECC9F3942E4B}">
                <a14:imgProps xmlns:a14="http://schemas.microsoft.com/office/drawing/2010/main">
                  <a14:imgLayer r:embed="rId5">
                    <a14:imgEffect>
                      <a14:saturation sat="148000"/>
                    </a14:imgEffect>
                    <a14:imgEffect>
                      <a14:brightnessContrast bright="22000"/>
                    </a14:imgEffect>
                  </a14:imgLayer>
                </a14:imgProps>
              </a:ext>
              <a:ext uri="{28A0092B-C50C-407E-A947-70E740481C1C}">
                <a14:useLocalDpi xmlns:a14="http://schemas.microsoft.com/office/drawing/2010/main" val="0"/>
              </a:ext>
            </a:extLst>
          </a:blip>
          <a:stretch>
            <a:fillRect/>
          </a:stretch>
        </p:blipFill>
        <p:spPr>
          <a:xfrm>
            <a:off x="5309091" y="168006"/>
            <a:ext cx="1031378" cy="204082"/>
          </a:xfrm>
          <a:prstGeom prst="rect">
            <a:avLst/>
          </a:prstGeom>
        </p:spPr>
      </p:pic>
      <p:sp>
        <p:nvSpPr>
          <p:cNvPr id="15" name="Marcador de texto 7"/>
          <p:cNvSpPr>
            <a:spLocks noGrp="1"/>
          </p:cNvSpPr>
          <p:nvPr>
            <p:ph type="body" sz="quarter" idx="13" hasCustomPrompt="1"/>
          </p:nvPr>
        </p:nvSpPr>
        <p:spPr>
          <a:xfrm>
            <a:off x="333916" y="148464"/>
            <a:ext cx="1809841" cy="273358"/>
          </a:xfrm>
        </p:spPr>
        <p:txBody>
          <a:bodyPr>
            <a:normAutofit/>
          </a:bodyPr>
          <a:lstStyle>
            <a:lvl1pPr marL="0" indent="0">
              <a:buFontTx/>
              <a:buNone/>
              <a:defRPr sz="1050">
                <a:solidFill>
                  <a:schemeClr val="bg1"/>
                </a:solidFill>
                <a:latin typeface="Arial"/>
                <a:cs typeface="Arial"/>
              </a:defRPr>
            </a:lvl1pPr>
          </a:lstStyle>
          <a:p>
            <a:pPr lvl="0"/>
            <a:r>
              <a:rPr lang="en-US" dirty="0" err="1" smtClean="0"/>
              <a:t>Tema</a:t>
            </a:r>
            <a:r>
              <a:rPr lang="en-US" dirty="0" smtClean="0"/>
              <a:t> Principal</a:t>
            </a:r>
          </a:p>
        </p:txBody>
      </p:sp>
      <p:sp>
        <p:nvSpPr>
          <p:cNvPr id="16" name="Marcador de texto 7"/>
          <p:cNvSpPr>
            <a:spLocks noGrp="1"/>
          </p:cNvSpPr>
          <p:nvPr>
            <p:ph type="body" sz="quarter" idx="14" hasCustomPrompt="1"/>
          </p:nvPr>
        </p:nvSpPr>
        <p:spPr>
          <a:xfrm>
            <a:off x="2176116" y="156553"/>
            <a:ext cx="2069923" cy="273358"/>
          </a:xfrm>
        </p:spPr>
        <p:txBody>
          <a:bodyPr>
            <a:normAutofit/>
          </a:bodyPr>
          <a:lstStyle>
            <a:lvl1pPr marL="0" indent="0">
              <a:buFontTx/>
              <a:buNone/>
              <a:defRPr sz="1050">
                <a:solidFill>
                  <a:schemeClr val="bg1"/>
                </a:solidFill>
                <a:latin typeface="Arial"/>
                <a:cs typeface="Arial"/>
              </a:defRPr>
            </a:lvl1pPr>
          </a:lstStyle>
          <a:p>
            <a:pPr lvl="0"/>
            <a:r>
              <a:rPr lang="en-US" dirty="0" smtClean="0"/>
              <a:t>/ </a:t>
            </a:r>
            <a:r>
              <a:rPr lang="en-US" dirty="0" err="1" smtClean="0"/>
              <a:t>Sección</a:t>
            </a:r>
            <a:endParaRPr lang="en-US" dirty="0" smtClean="0"/>
          </a:p>
        </p:txBody>
      </p:sp>
      <p:sp>
        <p:nvSpPr>
          <p:cNvPr id="9" name="5 Rectángulo redondeado"/>
          <p:cNvSpPr/>
          <p:nvPr userDrawn="1">
            <p:custDataLst>
              <p:tags r:id="rId2"/>
            </p:custDataLst>
          </p:nvPr>
        </p:nvSpPr>
        <p:spPr bwMode="auto">
          <a:xfrm>
            <a:off x="242889" y="1184981"/>
            <a:ext cx="6318647" cy="3563540"/>
          </a:xfrm>
          <a:prstGeom prst="roundRect">
            <a:avLst>
              <a:gd name="adj" fmla="val 1038"/>
            </a:avLst>
          </a:prstGeom>
          <a:solidFill>
            <a:schemeClr val="bg1">
              <a:lumMod val="95000"/>
            </a:schemeClr>
          </a:solidFill>
          <a:ln w="9525" cap="flat" cmpd="sng" algn="ctr">
            <a:solidFill>
              <a:schemeClr val="bg1">
                <a:lumMod val="95000"/>
              </a:schemeClr>
            </a:solidFill>
            <a:prstDash val="solid"/>
            <a:round/>
            <a:headEnd type="none" w="med" len="med"/>
            <a:tailEnd type="none" w="med" len="med"/>
          </a:ln>
          <a:effectLst/>
        </p:spPr>
        <p:txBody>
          <a:bodyPr/>
          <a:lstStyle/>
          <a:p>
            <a:pPr fontAlgn="auto">
              <a:spcBef>
                <a:spcPts val="0"/>
              </a:spcBef>
              <a:spcAft>
                <a:spcPts val="0"/>
              </a:spcAft>
              <a:defRPr/>
            </a:pPr>
            <a:endParaRPr lang="es-UY" dirty="0">
              <a:solidFill>
                <a:srgbClr val="C10362"/>
              </a:solidFill>
              <a:latin typeface="Arial"/>
              <a:ea typeface="+mn-ea"/>
              <a:cs typeface="Arial"/>
            </a:endParaRPr>
          </a:p>
        </p:txBody>
      </p:sp>
    </p:spTree>
    <p:extLst>
      <p:ext uri="{BB962C8B-B14F-4D97-AF65-F5344CB8AC3E}">
        <p14:creationId xmlns:p14="http://schemas.microsoft.com/office/powerpoint/2010/main" val="4242220424"/>
      </p:ext>
    </p:extLst>
  </p:cSld>
  <p:clrMapOvr>
    <a:masterClrMapping/>
  </p:clrMapOvr>
  <p:transition spd="slow">
    <p:wip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IERRE - 1">
    <p:bg>
      <p:bgPr>
        <a:solidFill>
          <a:srgbClr val="C61247"/>
        </a:solidFill>
        <a:effectLst/>
      </p:bgPr>
    </p:bg>
    <p:spTree>
      <p:nvGrpSpPr>
        <p:cNvPr id="1" name=""/>
        <p:cNvGrpSpPr/>
        <p:nvPr/>
      </p:nvGrpSpPr>
      <p:grpSpPr>
        <a:xfrm>
          <a:off x="0" y="0"/>
          <a:ext cx="0" cy="0"/>
          <a:chOff x="0" y="0"/>
          <a:chExt cx="0" cy="0"/>
        </a:xfrm>
      </p:grpSpPr>
      <p:sp>
        <p:nvSpPr>
          <p:cNvPr id="2" name="TextBox 1"/>
          <p:cNvSpPr txBox="1"/>
          <p:nvPr/>
        </p:nvSpPr>
        <p:spPr>
          <a:xfrm>
            <a:off x="1513100" y="2950808"/>
            <a:ext cx="3856319" cy="715581"/>
          </a:xfrm>
          <a:prstGeom prst="rect">
            <a:avLst/>
          </a:prstGeom>
          <a:noFill/>
        </p:spPr>
        <p:txBody>
          <a:bodyPr wrap="none" rtlCol="0">
            <a:spAutoFit/>
          </a:bodyPr>
          <a:lstStyle/>
          <a:p>
            <a:pPr algn="l">
              <a:spcAft>
                <a:spcPts val="450"/>
              </a:spcAft>
            </a:pPr>
            <a:r>
              <a:rPr lang="es-AR" sz="1000" b="0" dirty="0" smtClean="0">
                <a:solidFill>
                  <a:schemeClr val="bg1"/>
                </a:solidFill>
                <a:latin typeface="Arial"/>
                <a:cs typeface="Arial"/>
              </a:rPr>
              <a:t>Videos	</a:t>
            </a:r>
            <a:r>
              <a:rPr lang="es-AR" sz="1000" b="0" baseline="0" dirty="0" smtClean="0">
                <a:solidFill>
                  <a:schemeClr val="bg1"/>
                </a:solidFill>
                <a:latin typeface="Arial"/>
                <a:cs typeface="Arial"/>
              </a:rPr>
              <a:t> </a:t>
            </a:r>
            <a:r>
              <a:rPr lang="es-AR" sz="1000" baseline="0" dirty="0" smtClean="0">
                <a:solidFill>
                  <a:schemeClr val="bg1"/>
                </a:solidFill>
                <a:latin typeface="Arial"/>
                <a:cs typeface="Arial"/>
              </a:rPr>
              <a:t> </a:t>
            </a:r>
            <a:r>
              <a:rPr lang="es-AR" sz="1100" baseline="0" dirty="0" smtClean="0">
                <a:solidFill>
                  <a:schemeClr val="bg1"/>
                </a:solidFill>
                <a:latin typeface="Arial"/>
                <a:cs typeface="Arial"/>
              </a:rPr>
              <a:t>		training.genexus.com</a:t>
            </a:r>
          </a:p>
          <a:p>
            <a:pPr algn="l">
              <a:spcAft>
                <a:spcPts val="450"/>
              </a:spcAft>
            </a:pPr>
            <a:r>
              <a:rPr lang="es-AR" sz="1000" b="0" baseline="0" dirty="0" smtClean="0">
                <a:solidFill>
                  <a:schemeClr val="bg1"/>
                </a:solidFill>
                <a:latin typeface="Arial"/>
                <a:cs typeface="Arial"/>
              </a:rPr>
              <a:t>Documentación	</a:t>
            </a:r>
            <a:r>
              <a:rPr lang="es-AR" sz="1100" b="0" baseline="0" dirty="0" smtClean="0">
                <a:solidFill>
                  <a:schemeClr val="bg1"/>
                </a:solidFill>
                <a:latin typeface="Arial"/>
                <a:cs typeface="Arial"/>
              </a:rPr>
              <a:t>	</a:t>
            </a:r>
            <a:r>
              <a:rPr lang="es-AR" sz="1100" baseline="0" dirty="0" smtClean="0">
                <a:solidFill>
                  <a:schemeClr val="bg1"/>
                </a:solidFill>
                <a:latin typeface="Arial"/>
                <a:cs typeface="Arial"/>
              </a:rPr>
              <a:t>wiki.genexus.com</a:t>
            </a:r>
          </a:p>
          <a:p>
            <a:pPr algn="l">
              <a:spcAft>
                <a:spcPts val="450"/>
              </a:spcAft>
            </a:pPr>
            <a:r>
              <a:rPr lang="es-AR" sz="1000" b="0" baseline="0" dirty="0" smtClean="0">
                <a:solidFill>
                  <a:schemeClr val="bg1"/>
                </a:solidFill>
                <a:latin typeface="Arial"/>
                <a:cs typeface="Arial"/>
              </a:rPr>
              <a:t>Certificaciones</a:t>
            </a:r>
            <a:r>
              <a:rPr lang="es-AR" sz="1100" b="0" baseline="0" dirty="0" smtClean="0">
                <a:solidFill>
                  <a:schemeClr val="bg1"/>
                </a:solidFill>
                <a:latin typeface="Arial"/>
                <a:cs typeface="Arial"/>
              </a:rPr>
              <a:t>   	</a:t>
            </a:r>
            <a:r>
              <a:rPr lang="es-ES_tradnl" sz="1100" baseline="0" dirty="0" err="1" smtClean="0">
                <a:solidFill>
                  <a:schemeClr val="bg1"/>
                </a:solidFill>
                <a:latin typeface="Arial"/>
                <a:cs typeface="Arial"/>
              </a:rPr>
              <a:t>training.genexus.com</a:t>
            </a:r>
            <a:r>
              <a:rPr lang="es-ES_tradnl" sz="1100" baseline="0" dirty="0" smtClean="0">
                <a:solidFill>
                  <a:schemeClr val="bg1"/>
                </a:solidFill>
                <a:latin typeface="Arial"/>
                <a:cs typeface="Arial"/>
              </a:rPr>
              <a:t>/certificaciones</a:t>
            </a:r>
            <a:endParaRPr lang="es-AR" sz="1100" baseline="0" dirty="0" smtClean="0">
              <a:solidFill>
                <a:schemeClr val="bg1"/>
              </a:solidFill>
              <a:latin typeface="Arial"/>
              <a:cs typeface="Arial"/>
            </a:endParaRPr>
          </a:p>
        </p:txBody>
      </p:sp>
      <p:pic>
        <p:nvPicPr>
          <p:cNvPr id="4" name="Picture 3" descr="genexus.png"/>
          <p:cNvPicPr>
            <a:picLocks noChangeAspect="1"/>
          </p:cNvPicPr>
          <p:nvPr/>
        </p:nvPicPr>
        <p:blipFill>
          <a:blip r:embed="rId2">
            <a:biLevel thresh="25000"/>
            <a:extLst>
              <a:ext uri="{BEBA8EAE-BF5A-486C-A8C5-ECC9F3942E4B}">
                <a14:imgProps xmlns:a14="http://schemas.microsoft.com/office/drawing/2010/main">
                  <a14:imgLayer r:embed="rId3">
                    <a14:imgEffect>
                      <a14:saturation sat="148000"/>
                    </a14:imgEffect>
                    <a14:imgEffect>
                      <a14:brightnessContrast bright="22000"/>
                    </a14:imgEffect>
                  </a14:imgLayer>
                </a14:imgProps>
              </a:ext>
              <a:ext uri="{28A0092B-C50C-407E-A947-70E740481C1C}">
                <a14:useLocalDpi xmlns:a14="http://schemas.microsoft.com/office/drawing/2010/main" val="0"/>
              </a:ext>
            </a:extLst>
          </a:blip>
          <a:stretch>
            <a:fillRect/>
          </a:stretch>
        </p:blipFill>
        <p:spPr>
          <a:xfrm>
            <a:off x="2378343" y="1954866"/>
            <a:ext cx="1985511" cy="392879"/>
          </a:xfrm>
          <a:prstGeom prst="rect">
            <a:avLst/>
          </a:prstGeom>
        </p:spPr>
      </p:pic>
    </p:spTree>
    <p:extLst>
      <p:ext uri="{BB962C8B-B14F-4D97-AF65-F5344CB8AC3E}">
        <p14:creationId xmlns:p14="http://schemas.microsoft.com/office/powerpoint/2010/main" val="2335540689"/>
      </p:ext>
    </p:extLst>
  </p:cSld>
  <p:clrMapOvr>
    <a:masterClrMapping/>
  </p:clrMapOvr>
  <p:transition spd="slow">
    <p:wip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CIERRE 1 - ENGLISH">
    <p:bg>
      <p:bgPr>
        <a:solidFill>
          <a:srgbClr val="C61247"/>
        </a:solidFill>
        <a:effectLst/>
      </p:bgPr>
    </p:bg>
    <p:spTree>
      <p:nvGrpSpPr>
        <p:cNvPr id="1" name=""/>
        <p:cNvGrpSpPr/>
        <p:nvPr/>
      </p:nvGrpSpPr>
      <p:grpSpPr>
        <a:xfrm>
          <a:off x="0" y="0"/>
          <a:ext cx="0" cy="0"/>
          <a:chOff x="0" y="0"/>
          <a:chExt cx="0" cy="0"/>
        </a:xfrm>
      </p:grpSpPr>
      <p:sp>
        <p:nvSpPr>
          <p:cNvPr id="2" name="TextBox 1"/>
          <p:cNvSpPr txBox="1"/>
          <p:nvPr/>
        </p:nvSpPr>
        <p:spPr>
          <a:xfrm>
            <a:off x="1513100" y="2950808"/>
            <a:ext cx="3732112" cy="728405"/>
          </a:xfrm>
          <a:prstGeom prst="rect">
            <a:avLst/>
          </a:prstGeom>
          <a:noFill/>
        </p:spPr>
        <p:txBody>
          <a:bodyPr wrap="none" rtlCol="0">
            <a:spAutoFit/>
          </a:bodyPr>
          <a:lstStyle/>
          <a:p>
            <a:pPr algn="l">
              <a:spcAft>
                <a:spcPts val="450"/>
              </a:spcAft>
            </a:pPr>
            <a:r>
              <a:rPr lang="es-AR" sz="1000" b="0" dirty="0" err="1" smtClean="0">
                <a:solidFill>
                  <a:schemeClr val="bg1"/>
                </a:solidFill>
                <a:latin typeface="Arial"/>
                <a:cs typeface="Arial"/>
              </a:rPr>
              <a:t>VIdeos</a:t>
            </a:r>
            <a:r>
              <a:rPr lang="es-AR" sz="1000" b="0" dirty="0" smtClean="0">
                <a:solidFill>
                  <a:schemeClr val="bg1"/>
                </a:solidFill>
                <a:latin typeface="Arial"/>
                <a:cs typeface="Arial"/>
              </a:rPr>
              <a:t>	</a:t>
            </a:r>
            <a:r>
              <a:rPr lang="es-AR" sz="1000" b="0" baseline="0" dirty="0" smtClean="0">
                <a:solidFill>
                  <a:schemeClr val="bg1"/>
                </a:solidFill>
                <a:latin typeface="Arial"/>
                <a:cs typeface="Arial"/>
              </a:rPr>
              <a:t> </a:t>
            </a:r>
            <a:r>
              <a:rPr lang="es-AR" sz="1000" baseline="0" dirty="0" smtClean="0">
                <a:solidFill>
                  <a:schemeClr val="bg1"/>
                </a:solidFill>
                <a:latin typeface="Arial"/>
                <a:cs typeface="Arial"/>
              </a:rPr>
              <a:t> </a:t>
            </a:r>
            <a:r>
              <a:rPr lang="es-AR" sz="1100" baseline="0" dirty="0" smtClean="0">
                <a:solidFill>
                  <a:schemeClr val="bg1"/>
                </a:solidFill>
                <a:latin typeface="Arial"/>
                <a:cs typeface="Arial"/>
              </a:rPr>
              <a:t>		training.genexus.com</a:t>
            </a:r>
          </a:p>
          <a:p>
            <a:pPr algn="l">
              <a:spcAft>
                <a:spcPts val="450"/>
              </a:spcAft>
            </a:pPr>
            <a:r>
              <a:rPr lang="es-AR" sz="1000" b="0" baseline="0" dirty="0" err="1" smtClean="0">
                <a:solidFill>
                  <a:schemeClr val="bg1"/>
                </a:solidFill>
                <a:latin typeface="Arial"/>
                <a:cs typeface="Arial"/>
              </a:rPr>
              <a:t>Documentation</a:t>
            </a:r>
            <a:r>
              <a:rPr lang="es-AR" sz="1000" b="0" baseline="0" dirty="0" smtClean="0">
                <a:solidFill>
                  <a:schemeClr val="bg1"/>
                </a:solidFill>
                <a:latin typeface="Arial"/>
                <a:cs typeface="Arial"/>
              </a:rPr>
              <a:t>	</a:t>
            </a:r>
            <a:r>
              <a:rPr lang="es-AR" sz="1100" b="0" baseline="0" dirty="0" smtClean="0">
                <a:solidFill>
                  <a:schemeClr val="bg1"/>
                </a:solidFill>
                <a:latin typeface="Arial"/>
                <a:cs typeface="Arial"/>
              </a:rPr>
              <a:t>	</a:t>
            </a:r>
            <a:r>
              <a:rPr lang="es-AR" sz="1100" baseline="0" dirty="0" smtClean="0">
                <a:solidFill>
                  <a:schemeClr val="bg1"/>
                </a:solidFill>
                <a:latin typeface="Arial"/>
                <a:cs typeface="Arial"/>
              </a:rPr>
              <a:t>wiki.genexus.com</a:t>
            </a:r>
          </a:p>
          <a:p>
            <a:pPr algn="l">
              <a:spcAft>
                <a:spcPts val="450"/>
              </a:spcAft>
            </a:pPr>
            <a:r>
              <a:rPr lang="es-AR" sz="1000" b="0" baseline="0" dirty="0" err="1" smtClean="0">
                <a:solidFill>
                  <a:schemeClr val="bg1"/>
                </a:solidFill>
                <a:latin typeface="Arial"/>
                <a:cs typeface="Arial"/>
              </a:rPr>
              <a:t>Certifications</a:t>
            </a:r>
            <a:r>
              <a:rPr lang="es-AR" sz="1000" b="0" baseline="0" dirty="0" smtClean="0">
                <a:solidFill>
                  <a:schemeClr val="bg1"/>
                </a:solidFill>
                <a:latin typeface="Arial"/>
                <a:cs typeface="Arial"/>
              </a:rPr>
              <a:t>	</a:t>
            </a:r>
            <a:r>
              <a:rPr lang="es-AR" sz="1100" b="0" baseline="0" dirty="0" smtClean="0">
                <a:solidFill>
                  <a:schemeClr val="bg1"/>
                </a:solidFill>
                <a:latin typeface="Arial"/>
                <a:cs typeface="Arial"/>
              </a:rPr>
              <a:t>   	</a:t>
            </a:r>
            <a:r>
              <a:rPr lang="es-ES_tradnl" sz="1100" baseline="0" dirty="0" smtClean="0">
                <a:solidFill>
                  <a:schemeClr val="bg1"/>
                </a:solidFill>
                <a:latin typeface="Arial"/>
                <a:cs typeface="Arial"/>
              </a:rPr>
              <a:t>training.genexus.com/</a:t>
            </a:r>
            <a:r>
              <a:rPr lang="es-ES_tradnl" sz="1100" baseline="0" dirty="0" err="1" smtClean="0">
                <a:solidFill>
                  <a:schemeClr val="bg1"/>
                </a:solidFill>
                <a:latin typeface="Arial"/>
                <a:cs typeface="Arial"/>
              </a:rPr>
              <a:t>certifications</a:t>
            </a:r>
            <a:endParaRPr lang="es-AR" sz="1100" baseline="0" dirty="0" smtClean="0">
              <a:solidFill>
                <a:schemeClr val="bg1"/>
              </a:solidFill>
              <a:latin typeface="Arial"/>
              <a:cs typeface="Arial"/>
            </a:endParaRPr>
          </a:p>
        </p:txBody>
      </p:sp>
      <p:pic>
        <p:nvPicPr>
          <p:cNvPr id="4" name="Picture 3" descr="genexus.png"/>
          <p:cNvPicPr>
            <a:picLocks noChangeAspect="1"/>
          </p:cNvPicPr>
          <p:nvPr/>
        </p:nvPicPr>
        <p:blipFill>
          <a:blip r:embed="rId2">
            <a:biLevel thresh="25000"/>
            <a:extLst>
              <a:ext uri="{BEBA8EAE-BF5A-486C-A8C5-ECC9F3942E4B}">
                <a14:imgProps xmlns:a14="http://schemas.microsoft.com/office/drawing/2010/main">
                  <a14:imgLayer r:embed="rId3">
                    <a14:imgEffect>
                      <a14:saturation sat="148000"/>
                    </a14:imgEffect>
                    <a14:imgEffect>
                      <a14:brightnessContrast bright="22000"/>
                    </a14:imgEffect>
                  </a14:imgLayer>
                </a14:imgProps>
              </a:ext>
              <a:ext uri="{28A0092B-C50C-407E-A947-70E740481C1C}">
                <a14:useLocalDpi xmlns:a14="http://schemas.microsoft.com/office/drawing/2010/main" val="0"/>
              </a:ext>
            </a:extLst>
          </a:blip>
          <a:stretch>
            <a:fillRect/>
          </a:stretch>
        </p:blipFill>
        <p:spPr>
          <a:xfrm>
            <a:off x="2378343" y="1954866"/>
            <a:ext cx="1985511" cy="392879"/>
          </a:xfrm>
          <a:prstGeom prst="rect">
            <a:avLst/>
          </a:prstGeom>
        </p:spPr>
      </p:pic>
    </p:spTree>
    <p:extLst>
      <p:ext uri="{BB962C8B-B14F-4D97-AF65-F5344CB8AC3E}">
        <p14:creationId xmlns:p14="http://schemas.microsoft.com/office/powerpoint/2010/main" val="3558051102"/>
      </p:ext>
    </p:extLst>
  </p:cSld>
  <p:clrMapOvr>
    <a:masterClrMapping/>
  </p:clrMapOvr>
  <p:transition spd="slow">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342900" y="205979"/>
            <a:ext cx="6172200" cy="857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s-ES_tradnl" dirty="0"/>
              <a:t>Clic para editar título</a:t>
            </a:r>
            <a:endParaRPr lang="es-ES" dirty="0"/>
          </a:p>
        </p:txBody>
      </p:sp>
      <p:sp>
        <p:nvSpPr>
          <p:cNvPr id="1027" name="Marcador de texto 2"/>
          <p:cNvSpPr>
            <a:spLocks noGrp="1"/>
          </p:cNvSpPr>
          <p:nvPr>
            <p:ph type="body" idx="1"/>
          </p:nvPr>
        </p:nvSpPr>
        <p:spPr bwMode="auto">
          <a:xfrm>
            <a:off x="342900" y="1200151"/>
            <a:ext cx="6172200" cy="33944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4" name="Marcador de fecha 3"/>
          <p:cNvSpPr>
            <a:spLocks noGrp="1"/>
          </p:cNvSpPr>
          <p:nvPr>
            <p:ph type="dt" sz="half" idx="2"/>
          </p:nvPr>
        </p:nvSpPr>
        <p:spPr>
          <a:xfrm>
            <a:off x="342900" y="4767263"/>
            <a:ext cx="1600200" cy="273844"/>
          </a:xfrm>
          <a:prstGeom prst="rect">
            <a:avLst/>
          </a:prstGeom>
        </p:spPr>
        <p:txBody>
          <a:bodyPr vert="horz" lIns="91440" tIns="45720" rIns="91440" bIns="45720" rtlCol="0" anchor="ctr"/>
          <a:lstStyle>
            <a:lvl1pPr algn="l" fontAlgn="auto">
              <a:spcBef>
                <a:spcPts val="0"/>
              </a:spcBef>
              <a:spcAft>
                <a:spcPts val="0"/>
              </a:spcAft>
              <a:defRPr sz="900">
                <a:solidFill>
                  <a:schemeClr val="tx1">
                    <a:tint val="75000"/>
                  </a:schemeClr>
                </a:solidFill>
                <a:latin typeface="+mn-lt"/>
                <a:ea typeface="+mn-ea"/>
                <a:cs typeface="+mn-cs"/>
              </a:defRPr>
            </a:lvl1pPr>
          </a:lstStyle>
          <a:p>
            <a:pPr>
              <a:defRPr/>
            </a:pPr>
            <a:endParaRPr lang="es-ES"/>
          </a:p>
        </p:txBody>
      </p:sp>
      <p:sp>
        <p:nvSpPr>
          <p:cNvPr id="5" name="Marcador de pie de página 4"/>
          <p:cNvSpPr>
            <a:spLocks noGrp="1"/>
          </p:cNvSpPr>
          <p:nvPr>
            <p:ph type="ftr" sz="quarter" idx="3"/>
          </p:nvPr>
        </p:nvSpPr>
        <p:spPr>
          <a:xfrm>
            <a:off x="2343150" y="4767263"/>
            <a:ext cx="2171700" cy="273844"/>
          </a:xfrm>
          <a:prstGeom prst="rect">
            <a:avLst/>
          </a:prstGeom>
        </p:spPr>
        <p:txBody>
          <a:bodyPr vert="horz" wrap="square" lIns="91440" tIns="45720" rIns="91440" bIns="45720" numCol="1" anchor="ctr" anchorCtr="0" compatLnSpc="1">
            <a:prstTxWarp prst="textNoShape">
              <a:avLst/>
            </a:prstTxWarp>
          </a:bodyPr>
          <a:lstStyle>
            <a:lvl1pPr algn="ctr">
              <a:defRPr sz="900">
                <a:solidFill>
                  <a:srgbClr val="898989"/>
                </a:solidFill>
                <a:latin typeface="Calibri" charset="0"/>
              </a:defRPr>
            </a:lvl1pPr>
          </a:lstStyle>
          <a:p>
            <a:pPr>
              <a:defRPr/>
            </a:pPr>
            <a:r>
              <a:rPr lang="es-ES_tradnl" smtClean="0"/>
              <a:t>Nombre sección</a:t>
            </a:r>
            <a:endParaRPr lang="es-ES"/>
          </a:p>
        </p:txBody>
      </p:sp>
      <p:sp>
        <p:nvSpPr>
          <p:cNvPr id="6" name="Marcador de número de diapositiva 5"/>
          <p:cNvSpPr>
            <a:spLocks noGrp="1"/>
          </p:cNvSpPr>
          <p:nvPr>
            <p:ph type="sldNum" sz="quarter" idx="4"/>
          </p:nvPr>
        </p:nvSpPr>
        <p:spPr>
          <a:xfrm>
            <a:off x="4914900" y="4767263"/>
            <a:ext cx="1600200" cy="273844"/>
          </a:xfrm>
          <a:prstGeom prst="rect">
            <a:avLst/>
          </a:prstGeom>
        </p:spPr>
        <p:txBody>
          <a:bodyPr vert="horz" wrap="square" lIns="91440" tIns="45720" rIns="91440" bIns="45720" numCol="1" anchor="ctr" anchorCtr="0" compatLnSpc="1">
            <a:prstTxWarp prst="textNoShape">
              <a:avLst/>
            </a:prstTxWarp>
          </a:bodyPr>
          <a:lstStyle>
            <a:lvl1pPr algn="r">
              <a:defRPr sz="900">
                <a:solidFill>
                  <a:srgbClr val="898989"/>
                </a:solidFill>
                <a:latin typeface="Calibri" charset="0"/>
              </a:defRPr>
            </a:lvl1pPr>
          </a:lstStyle>
          <a:p>
            <a:pPr>
              <a:defRPr/>
            </a:pPr>
            <a:fld id="{CD4AC0F8-CF57-044A-941F-4662096974A0}" type="slidenum">
              <a:rPr lang="es-ES" smtClean="0"/>
              <a:pPr>
                <a:defRPr/>
              </a:pPr>
              <a:t>‹#›</a:t>
            </a:fld>
            <a:endParaRPr lang="es-ES"/>
          </a:p>
        </p:txBody>
      </p:sp>
    </p:spTree>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7" r:id="rId9"/>
    <p:sldLayoutId id="2147483863" r:id="rId10"/>
    <p:sldLayoutId id="2147483868" r:id="rId11"/>
    <p:sldLayoutId id="2147483864" r:id="rId12"/>
    <p:sldLayoutId id="2147483865" r:id="rId13"/>
    <p:sldLayoutId id="2147483866" r:id="rId14"/>
  </p:sldLayoutIdLst>
  <p:transition spd="slow">
    <p:wipe/>
  </p:transition>
  <p:timing>
    <p:tnLst>
      <p:par>
        <p:cTn id="1" dur="indefinite" restart="never" nodeType="tmRoot"/>
      </p:par>
    </p:tnLst>
  </p:timing>
  <p:hf hdr="0" ftr="0"/>
  <p:txStyles>
    <p:titleStyle>
      <a:lvl1pPr algn="ctr" defTabSz="342900" rtl="0" eaLnBrk="1" fontAlgn="base" hangingPunct="1">
        <a:spcBef>
          <a:spcPct val="0"/>
        </a:spcBef>
        <a:spcAft>
          <a:spcPct val="0"/>
        </a:spcAft>
        <a:defRPr sz="3300" kern="1200">
          <a:solidFill>
            <a:schemeClr val="tx1"/>
          </a:solidFill>
          <a:latin typeface="Open Sans"/>
          <a:ea typeface="ＭＳ Ｐゴシック" pitchFamily="-109" charset="-128"/>
          <a:cs typeface="Open Sans"/>
        </a:defRPr>
      </a:lvl1pPr>
      <a:lvl2pPr algn="ctr" defTabSz="342900" rtl="0" eaLnBrk="1" fontAlgn="base" hangingPunct="1">
        <a:spcBef>
          <a:spcPct val="0"/>
        </a:spcBef>
        <a:spcAft>
          <a:spcPct val="0"/>
        </a:spcAft>
        <a:defRPr sz="3300">
          <a:solidFill>
            <a:schemeClr val="tx1"/>
          </a:solidFill>
          <a:latin typeface="Calibri" pitchFamily="-109" charset="0"/>
          <a:ea typeface="ＭＳ Ｐゴシック" pitchFamily="-109" charset="-128"/>
          <a:cs typeface="ＭＳ Ｐゴシック" pitchFamily="-109" charset="-128"/>
        </a:defRPr>
      </a:lvl2pPr>
      <a:lvl3pPr algn="ctr" defTabSz="342900" rtl="0" eaLnBrk="1" fontAlgn="base" hangingPunct="1">
        <a:spcBef>
          <a:spcPct val="0"/>
        </a:spcBef>
        <a:spcAft>
          <a:spcPct val="0"/>
        </a:spcAft>
        <a:defRPr sz="3300">
          <a:solidFill>
            <a:schemeClr val="tx1"/>
          </a:solidFill>
          <a:latin typeface="Calibri" pitchFamily="-109" charset="0"/>
          <a:ea typeface="ＭＳ Ｐゴシック" pitchFamily="-109" charset="-128"/>
          <a:cs typeface="ＭＳ Ｐゴシック" pitchFamily="-109" charset="-128"/>
        </a:defRPr>
      </a:lvl3pPr>
      <a:lvl4pPr algn="ctr" defTabSz="342900" rtl="0" eaLnBrk="1" fontAlgn="base" hangingPunct="1">
        <a:spcBef>
          <a:spcPct val="0"/>
        </a:spcBef>
        <a:spcAft>
          <a:spcPct val="0"/>
        </a:spcAft>
        <a:defRPr sz="3300">
          <a:solidFill>
            <a:schemeClr val="tx1"/>
          </a:solidFill>
          <a:latin typeface="Calibri" pitchFamily="-109" charset="0"/>
          <a:ea typeface="ＭＳ Ｐゴシック" pitchFamily="-109" charset="-128"/>
          <a:cs typeface="ＭＳ Ｐゴシック" pitchFamily="-109" charset="-128"/>
        </a:defRPr>
      </a:lvl4pPr>
      <a:lvl5pPr algn="ctr" defTabSz="342900" rtl="0" eaLnBrk="1" fontAlgn="base" hangingPunct="1">
        <a:spcBef>
          <a:spcPct val="0"/>
        </a:spcBef>
        <a:spcAft>
          <a:spcPct val="0"/>
        </a:spcAft>
        <a:defRPr sz="3300">
          <a:solidFill>
            <a:schemeClr val="tx1"/>
          </a:solidFill>
          <a:latin typeface="Calibri" pitchFamily="-109" charset="0"/>
          <a:ea typeface="ＭＳ Ｐゴシック" pitchFamily="-109" charset="-128"/>
          <a:cs typeface="ＭＳ Ｐゴシック" pitchFamily="-109" charset="-128"/>
        </a:defRPr>
      </a:lvl5pPr>
      <a:lvl6pPr marL="342900" algn="ctr" defTabSz="342900" rtl="0" eaLnBrk="1" fontAlgn="base" hangingPunct="1">
        <a:spcBef>
          <a:spcPct val="0"/>
        </a:spcBef>
        <a:spcAft>
          <a:spcPct val="0"/>
        </a:spcAft>
        <a:defRPr sz="3300">
          <a:solidFill>
            <a:schemeClr val="tx1"/>
          </a:solidFill>
          <a:latin typeface="Calibri" pitchFamily="-109" charset="0"/>
          <a:ea typeface="ＭＳ Ｐゴシック" pitchFamily="-109" charset="-128"/>
          <a:cs typeface="ＭＳ Ｐゴシック" pitchFamily="-109" charset="-128"/>
        </a:defRPr>
      </a:lvl6pPr>
      <a:lvl7pPr marL="685800" algn="ctr" defTabSz="342900" rtl="0" eaLnBrk="1" fontAlgn="base" hangingPunct="1">
        <a:spcBef>
          <a:spcPct val="0"/>
        </a:spcBef>
        <a:spcAft>
          <a:spcPct val="0"/>
        </a:spcAft>
        <a:defRPr sz="3300">
          <a:solidFill>
            <a:schemeClr val="tx1"/>
          </a:solidFill>
          <a:latin typeface="Calibri" pitchFamily="-109" charset="0"/>
          <a:ea typeface="ＭＳ Ｐゴシック" pitchFamily="-109" charset="-128"/>
          <a:cs typeface="ＭＳ Ｐゴシック" pitchFamily="-109" charset="-128"/>
        </a:defRPr>
      </a:lvl7pPr>
      <a:lvl8pPr marL="1028700" algn="ctr" defTabSz="342900" rtl="0" eaLnBrk="1" fontAlgn="base" hangingPunct="1">
        <a:spcBef>
          <a:spcPct val="0"/>
        </a:spcBef>
        <a:spcAft>
          <a:spcPct val="0"/>
        </a:spcAft>
        <a:defRPr sz="3300">
          <a:solidFill>
            <a:schemeClr val="tx1"/>
          </a:solidFill>
          <a:latin typeface="Calibri" pitchFamily="-109" charset="0"/>
          <a:ea typeface="ＭＳ Ｐゴシック" pitchFamily="-109" charset="-128"/>
          <a:cs typeface="ＭＳ Ｐゴシック" pitchFamily="-109" charset="-128"/>
        </a:defRPr>
      </a:lvl8pPr>
      <a:lvl9pPr marL="1371600" algn="ctr" defTabSz="342900" rtl="0" eaLnBrk="1" fontAlgn="base" hangingPunct="1">
        <a:spcBef>
          <a:spcPct val="0"/>
        </a:spcBef>
        <a:spcAft>
          <a:spcPct val="0"/>
        </a:spcAft>
        <a:defRPr sz="3300">
          <a:solidFill>
            <a:schemeClr val="tx1"/>
          </a:solidFill>
          <a:latin typeface="Calibri" pitchFamily="-109" charset="0"/>
          <a:ea typeface="ＭＳ Ｐゴシック" pitchFamily="-109" charset="-128"/>
          <a:cs typeface="ＭＳ Ｐゴシック" pitchFamily="-109" charset="-128"/>
        </a:defRPr>
      </a:lvl9pPr>
    </p:titleStyle>
    <p:bodyStyle>
      <a:lvl1pPr marL="257175" indent="-257175" algn="l" defTabSz="342900" rtl="0" eaLnBrk="1" fontAlgn="base" hangingPunct="1">
        <a:spcBef>
          <a:spcPct val="20000"/>
        </a:spcBef>
        <a:spcAft>
          <a:spcPct val="0"/>
        </a:spcAft>
        <a:buFont typeface="Arial" charset="0"/>
        <a:buChar char="•"/>
        <a:defRPr sz="2400" kern="1200">
          <a:solidFill>
            <a:schemeClr val="tx1"/>
          </a:solidFill>
          <a:latin typeface="Open Sans"/>
          <a:ea typeface="ＭＳ Ｐゴシック" pitchFamily="-109" charset="-128"/>
          <a:cs typeface="Open Sans"/>
        </a:defRPr>
      </a:lvl1pPr>
      <a:lvl2pPr marL="557213" indent="-214313" algn="l" defTabSz="342900" rtl="0" eaLnBrk="1" fontAlgn="base" hangingPunct="1">
        <a:spcBef>
          <a:spcPct val="20000"/>
        </a:spcBef>
        <a:spcAft>
          <a:spcPct val="0"/>
        </a:spcAft>
        <a:buFont typeface="Arial" charset="0"/>
        <a:buChar char="–"/>
        <a:defRPr sz="2100" kern="1200">
          <a:solidFill>
            <a:schemeClr val="tx1"/>
          </a:solidFill>
          <a:latin typeface="Open Sans"/>
          <a:ea typeface="ＭＳ Ｐゴシック" pitchFamily="-109" charset="-128"/>
          <a:cs typeface="+mn-cs"/>
        </a:defRPr>
      </a:lvl2pPr>
      <a:lvl3pPr marL="857250" indent="-171450" algn="l" defTabSz="342900" rtl="0" eaLnBrk="1" fontAlgn="base" hangingPunct="1">
        <a:spcBef>
          <a:spcPct val="20000"/>
        </a:spcBef>
        <a:spcAft>
          <a:spcPct val="0"/>
        </a:spcAft>
        <a:buFont typeface="Arial" charset="0"/>
        <a:buChar char="•"/>
        <a:defRPr sz="1800" kern="1200">
          <a:solidFill>
            <a:schemeClr val="tx1"/>
          </a:solidFill>
          <a:latin typeface="Open Sans"/>
          <a:ea typeface="ＭＳ Ｐゴシック" pitchFamily="-109" charset="-128"/>
          <a:cs typeface="+mn-cs"/>
        </a:defRPr>
      </a:lvl3pPr>
      <a:lvl4pPr marL="1200150" indent="-171450" algn="l" defTabSz="342900" rtl="0" eaLnBrk="1" fontAlgn="base" hangingPunct="1">
        <a:spcBef>
          <a:spcPct val="20000"/>
        </a:spcBef>
        <a:spcAft>
          <a:spcPct val="0"/>
        </a:spcAft>
        <a:buFont typeface="Arial" charset="0"/>
        <a:buChar char="–"/>
        <a:defRPr sz="1500" kern="1200">
          <a:solidFill>
            <a:schemeClr val="tx1"/>
          </a:solidFill>
          <a:latin typeface="Open Sans"/>
          <a:ea typeface="ＭＳ Ｐゴシック" pitchFamily="-109" charset="-128"/>
          <a:cs typeface="+mn-cs"/>
        </a:defRPr>
      </a:lvl4pPr>
      <a:lvl5pPr marL="1543050" indent="-171450" algn="l" defTabSz="342900" rtl="0" eaLnBrk="1" fontAlgn="base" hangingPunct="1">
        <a:spcBef>
          <a:spcPct val="20000"/>
        </a:spcBef>
        <a:spcAft>
          <a:spcPct val="0"/>
        </a:spcAft>
        <a:buFont typeface="Arial" charset="0"/>
        <a:buChar char="»"/>
        <a:defRPr sz="1500" kern="1200">
          <a:solidFill>
            <a:schemeClr val="tx1"/>
          </a:solidFill>
          <a:latin typeface="Open Sans"/>
          <a:ea typeface="ＭＳ Ｐゴシック" pitchFamily="-109" charset="-128"/>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s-E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image" Target="../media/image38.jp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44.jp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47.png"/><Relationship Id="rId4" Type="http://schemas.openxmlformats.org/officeDocument/2006/relationships/image" Target="../media/image46.jpg"/></Relationships>
</file>

<file path=ppt/slides/_rels/slide25.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dirty="0" err="1" smtClean="0"/>
              <a:t>Ejecución</a:t>
            </a:r>
            <a:r>
              <a:rPr lang="en-US" dirty="0" smtClean="0"/>
              <a:t> de </a:t>
            </a:r>
            <a:r>
              <a:rPr lang="en-US" dirty="0" err="1" smtClean="0"/>
              <a:t>GeneXus</a:t>
            </a:r>
            <a:endParaRPr lang="es-UY" dirty="0"/>
          </a:p>
        </p:txBody>
      </p:sp>
      <p:pic>
        <p:nvPicPr>
          <p:cNvPr id="7" name="Picture 6"/>
          <p:cNvPicPr>
            <a:picLocks noChangeAspect="1"/>
          </p:cNvPicPr>
          <p:nvPr/>
        </p:nvPicPr>
        <p:blipFill>
          <a:blip r:embed="rId3"/>
          <a:stretch>
            <a:fillRect/>
          </a:stretch>
        </p:blipFill>
        <p:spPr>
          <a:xfrm>
            <a:off x="242190" y="926166"/>
            <a:ext cx="6311707" cy="3749529"/>
          </a:xfrm>
          <a:prstGeom prst="rect">
            <a:avLst/>
          </a:prstGeom>
        </p:spPr>
      </p:pic>
      <p:sp>
        <p:nvSpPr>
          <p:cNvPr id="8" name="Rounded Rectangle 7"/>
          <p:cNvSpPr/>
          <p:nvPr/>
        </p:nvSpPr>
        <p:spPr>
          <a:xfrm>
            <a:off x="2328421" y="4053526"/>
            <a:ext cx="584461" cy="216816"/>
          </a:xfrm>
          <a:prstGeom prst="round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Tree>
    <p:extLst>
      <p:ext uri="{BB962C8B-B14F-4D97-AF65-F5344CB8AC3E}">
        <p14:creationId xmlns:p14="http://schemas.microsoft.com/office/powerpoint/2010/main" val="381889041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2224" y="616970"/>
            <a:ext cx="6172200" cy="3679962"/>
          </a:xfrm>
        </p:spPr>
        <p:txBody>
          <a:bodyPr/>
          <a:lstStyle/>
          <a:p>
            <a:r>
              <a:rPr lang="es-AR" dirty="0" smtClean="0"/>
              <a:t>3) </a:t>
            </a:r>
            <a:r>
              <a:rPr lang="es-AR" b="1" dirty="0" smtClean="0"/>
              <a:t>Web </a:t>
            </a:r>
            <a:r>
              <a:rPr lang="es-AR" b="1" dirty="0" err="1" smtClean="0"/>
              <a:t>Form</a:t>
            </a:r>
            <a:r>
              <a:rPr lang="es-AR" dirty="0" smtClean="0"/>
              <a:t> se genera automáticamente para el </a:t>
            </a:r>
            <a:r>
              <a:rPr lang="es-AR" u="sng" dirty="0" smtClean="0"/>
              <a:t>ingreso</a:t>
            </a:r>
            <a:r>
              <a:rPr lang="es-AR" dirty="0" smtClean="0"/>
              <a:t>, </a:t>
            </a:r>
            <a:r>
              <a:rPr lang="es-AR" u="sng" dirty="0" smtClean="0"/>
              <a:t>eliminación</a:t>
            </a:r>
            <a:r>
              <a:rPr lang="es-AR" dirty="0" smtClean="0"/>
              <a:t> y </a:t>
            </a:r>
            <a:r>
              <a:rPr lang="es-AR" u="sng" dirty="0" smtClean="0"/>
              <a:t>modificación</a:t>
            </a:r>
            <a:r>
              <a:rPr lang="es-AR" dirty="0" smtClean="0"/>
              <a:t> de datos.</a:t>
            </a:r>
          </a:p>
          <a:p>
            <a:endParaRPr lang="es-AR" dirty="0"/>
          </a:p>
        </p:txBody>
      </p:sp>
      <p:sp>
        <p:nvSpPr>
          <p:cNvPr id="4" name="Text Placeholder 3"/>
          <p:cNvSpPr>
            <a:spLocks noGrp="1"/>
          </p:cNvSpPr>
          <p:nvPr>
            <p:ph type="body" sz="quarter" idx="13"/>
          </p:nvPr>
        </p:nvSpPr>
        <p:spPr>
          <a:xfrm>
            <a:off x="333916" y="148464"/>
            <a:ext cx="1809841" cy="273358"/>
          </a:xfrm>
        </p:spPr>
        <p:txBody>
          <a:bodyPr/>
          <a:lstStyle/>
          <a:p>
            <a:r>
              <a:rPr lang="es-AR" dirty="0" smtClean="0"/>
              <a:t>Creación de la aplicación</a:t>
            </a:r>
            <a:endParaRPr lang="es-AR" dirty="0"/>
          </a:p>
        </p:txBody>
      </p:sp>
      <p:sp>
        <p:nvSpPr>
          <p:cNvPr id="5" name="Text Placeholder 4"/>
          <p:cNvSpPr>
            <a:spLocks noGrp="1"/>
          </p:cNvSpPr>
          <p:nvPr>
            <p:ph type="body" sz="quarter" idx="14"/>
          </p:nvPr>
        </p:nvSpPr>
        <p:spPr>
          <a:xfrm>
            <a:off x="1884016" y="148464"/>
            <a:ext cx="2069923" cy="273358"/>
          </a:xfrm>
        </p:spPr>
        <p:txBody>
          <a:bodyPr/>
          <a:lstStyle/>
          <a:p>
            <a:r>
              <a:rPr lang="es-AR" dirty="0" smtClean="0"/>
              <a:t>/ Objeto </a:t>
            </a:r>
            <a:r>
              <a:rPr lang="es-AR" dirty="0" err="1" smtClean="0"/>
              <a:t>GeneXus</a:t>
            </a:r>
            <a:r>
              <a:rPr lang="es-AR" dirty="0" smtClean="0"/>
              <a:t> Transacción</a:t>
            </a:r>
            <a:endParaRPr lang="es-AR" dirty="0"/>
          </a:p>
        </p:txBody>
      </p:sp>
      <p:pic>
        <p:nvPicPr>
          <p:cNvPr id="6" name="Picture 5"/>
          <p:cNvPicPr>
            <a:picLocks noChangeAspect="1"/>
          </p:cNvPicPr>
          <p:nvPr/>
        </p:nvPicPr>
        <p:blipFill>
          <a:blip r:embed="rId3"/>
          <a:stretch>
            <a:fillRect/>
          </a:stretch>
        </p:blipFill>
        <p:spPr>
          <a:xfrm>
            <a:off x="1958646" y="1139392"/>
            <a:ext cx="2659355" cy="4004108"/>
          </a:xfrm>
          <a:prstGeom prst="rect">
            <a:avLst/>
          </a:prstGeom>
        </p:spPr>
      </p:pic>
    </p:spTree>
    <p:extLst>
      <p:ext uri="{BB962C8B-B14F-4D97-AF65-F5344CB8AC3E}">
        <p14:creationId xmlns:p14="http://schemas.microsoft.com/office/powerpoint/2010/main" val="2422847136"/>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713685"/>
            <a:ext cx="6172200" cy="3679962"/>
          </a:xfrm>
        </p:spPr>
        <p:txBody>
          <a:bodyPr/>
          <a:lstStyle/>
          <a:p>
            <a:r>
              <a:rPr lang="es-AR" dirty="0" smtClean="0"/>
              <a:t>4) Analizando las transacciones definidas, </a:t>
            </a:r>
            <a:r>
              <a:rPr lang="es-AR" dirty="0" err="1" smtClean="0"/>
              <a:t>GeneXus</a:t>
            </a:r>
            <a:r>
              <a:rPr lang="es-AR" dirty="0" smtClean="0"/>
              <a:t> determinará las </a:t>
            </a:r>
            <a:r>
              <a:rPr lang="es-AR" b="1" dirty="0" smtClean="0"/>
              <a:t>tablas </a:t>
            </a:r>
            <a:r>
              <a:rPr lang="es-AR" dirty="0" smtClean="0"/>
              <a:t>físicas a crear.</a:t>
            </a:r>
          </a:p>
          <a:p>
            <a:endParaRPr lang="es-AR" dirty="0"/>
          </a:p>
        </p:txBody>
      </p:sp>
      <p:sp>
        <p:nvSpPr>
          <p:cNvPr id="4" name="Text Placeholder 3"/>
          <p:cNvSpPr>
            <a:spLocks noGrp="1"/>
          </p:cNvSpPr>
          <p:nvPr>
            <p:ph type="body" sz="quarter" idx="13"/>
          </p:nvPr>
        </p:nvSpPr>
        <p:spPr>
          <a:xfrm>
            <a:off x="333916" y="148464"/>
            <a:ext cx="1809841" cy="273358"/>
          </a:xfrm>
        </p:spPr>
        <p:txBody>
          <a:bodyPr/>
          <a:lstStyle/>
          <a:p>
            <a:r>
              <a:rPr lang="es-AR" dirty="0" smtClean="0"/>
              <a:t>Creación de la aplicación</a:t>
            </a:r>
            <a:endParaRPr lang="es-AR" dirty="0"/>
          </a:p>
        </p:txBody>
      </p:sp>
      <p:sp>
        <p:nvSpPr>
          <p:cNvPr id="5" name="Text Placeholder 4"/>
          <p:cNvSpPr>
            <a:spLocks noGrp="1"/>
          </p:cNvSpPr>
          <p:nvPr>
            <p:ph type="body" sz="quarter" idx="14"/>
          </p:nvPr>
        </p:nvSpPr>
        <p:spPr>
          <a:xfrm>
            <a:off x="1884016" y="148464"/>
            <a:ext cx="2069923" cy="273358"/>
          </a:xfrm>
        </p:spPr>
        <p:txBody>
          <a:bodyPr/>
          <a:lstStyle/>
          <a:p>
            <a:r>
              <a:rPr lang="es-AR" dirty="0" smtClean="0"/>
              <a:t>/ Objeto </a:t>
            </a:r>
            <a:r>
              <a:rPr lang="es-AR" dirty="0" err="1" smtClean="0"/>
              <a:t>GeneXus</a:t>
            </a:r>
            <a:r>
              <a:rPr lang="es-AR" dirty="0" smtClean="0"/>
              <a:t> Transacción</a:t>
            </a:r>
            <a:endParaRPr lang="es-AR"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1358" y="2215326"/>
            <a:ext cx="1100138" cy="1135856"/>
          </a:xfrm>
          <a:prstGeom prst="rect">
            <a:avLst/>
          </a:prstGeom>
        </p:spPr>
      </p:pic>
      <p:sp>
        <p:nvSpPr>
          <p:cNvPr id="17" name="TextBox 16"/>
          <p:cNvSpPr txBox="1"/>
          <p:nvPr/>
        </p:nvSpPr>
        <p:spPr>
          <a:xfrm>
            <a:off x="333916" y="1356571"/>
            <a:ext cx="1081899" cy="276999"/>
          </a:xfrm>
          <a:prstGeom prst="rect">
            <a:avLst/>
          </a:prstGeom>
          <a:noFill/>
        </p:spPr>
        <p:txBody>
          <a:bodyPr wrap="none" rtlCol="0">
            <a:spAutoFit/>
          </a:bodyPr>
          <a:lstStyle/>
          <a:p>
            <a:r>
              <a:rPr lang="es-UY" sz="1200" b="1" dirty="0" smtClean="0">
                <a:latin typeface="Arial" panose="020B0604020202020204" pitchFamily="34" charset="0"/>
                <a:cs typeface="Arial" panose="020B0604020202020204" pitchFamily="34" charset="0"/>
              </a:rPr>
              <a:t>Transacción</a:t>
            </a:r>
            <a:endParaRPr lang="en-US" sz="1200" b="1" dirty="0">
              <a:latin typeface="Arial" panose="020B0604020202020204" pitchFamily="34" charset="0"/>
              <a:cs typeface="Arial" panose="020B0604020202020204" pitchFamily="34" charset="0"/>
            </a:endParaRPr>
          </a:p>
        </p:txBody>
      </p:sp>
      <p:sp>
        <p:nvSpPr>
          <p:cNvPr id="19" name="Right Arrow 18"/>
          <p:cNvSpPr/>
          <p:nvPr/>
        </p:nvSpPr>
        <p:spPr>
          <a:xfrm>
            <a:off x="3450787" y="2501978"/>
            <a:ext cx="593066" cy="348186"/>
          </a:xfrm>
          <a:prstGeom prst="rightArrow">
            <a:avLst/>
          </a:prstGeom>
          <a:solidFill>
            <a:srgbClr val="C1251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21" name="TextBox 20"/>
          <p:cNvSpPr txBox="1"/>
          <p:nvPr/>
        </p:nvSpPr>
        <p:spPr>
          <a:xfrm>
            <a:off x="4539845" y="2690558"/>
            <a:ext cx="1056700" cy="230832"/>
          </a:xfrm>
          <a:prstGeom prst="rect">
            <a:avLst/>
          </a:prstGeom>
          <a:noFill/>
        </p:spPr>
        <p:txBody>
          <a:bodyPr wrap="none" rtlCol="0">
            <a:spAutoFit/>
          </a:bodyPr>
          <a:lstStyle/>
          <a:p>
            <a:r>
              <a:rPr lang="es-UY" sz="900" b="1" dirty="0">
                <a:latin typeface="Arial" panose="020B0604020202020204" pitchFamily="34" charset="0"/>
                <a:cs typeface="Arial" panose="020B0604020202020204" pitchFamily="34" charset="0"/>
              </a:rPr>
              <a:t>Tabla </a:t>
            </a:r>
            <a:r>
              <a:rPr lang="es-UY" sz="900" b="1" dirty="0" err="1">
                <a:latin typeface="Arial" panose="020B0604020202020204" pitchFamily="34" charset="0"/>
                <a:cs typeface="Arial" panose="020B0604020202020204" pitchFamily="34" charset="0"/>
              </a:rPr>
              <a:t>Customer</a:t>
            </a:r>
            <a:endParaRPr lang="en-US" sz="900" b="1" dirty="0">
              <a:latin typeface="Arial" panose="020B0604020202020204" pitchFamily="34" charset="0"/>
              <a:cs typeface="Arial" panose="020B0604020202020204" pitchFamily="34" charset="0"/>
            </a:endParaRPr>
          </a:p>
        </p:txBody>
      </p:sp>
      <p:cxnSp>
        <p:nvCxnSpPr>
          <p:cNvPr id="22" name="Straight Arrow Connector 21"/>
          <p:cNvCxnSpPr/>
          <p:nvPr/>
        </p:nvCxnSpPr>
        <p:spPr>
          <a:xfrm flipH="1">
            <a:off x="4195551" y="2879872"/>
            <a:ext cx="753293" cy="905046"/>
          </a:xfrm>
          <a:prstGeom prst="straightConnector1">
            <a:avLst/>
          </a:prstGeom>
          <a:ln>
            <a:solidFill>
              <a:srgbClr val="CC3300"/>
            </a:solidFill>
            <a:tailEnd type="triangle"/>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4463645" y="1800619"/>
            <a:ext cx="1242648" cy="276999"/>
          </a:xfrm>
          <a:prstGeom prst="rect">
            <a:avLst/>
          </a:prstGeom>
          <a:noFill/>
        </p:spPr>
        <p:txBody>
          <a:bodyPr wrap="none" rtlCol="0">
            <a:spAutoFit/>
          </a:bodyPr>
          <a:lstStyle/>
          <a:p>
            <a:r>
              <a:rPr lang="es-UY" sz="1200" b="1" dirty="0">
                <a:latin typeface="Arial" panose="020B0604020202020204" pitchFamily="34" charset="0"/>
                <a:cs typeface="Arial" panose="020B0604020202020204" pitchFamily="34" charset="0"/>
              </a:rPr>
              <a:t>Base de Datos</a:t>
            </a:r>
            <a:endParaRPr lang="en-US" sz="1200" b="1"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4"/>
          <a:stretch>
            <a:fillRect/>
          </a:stretch>
        </p:blipFill>
        <p:spPr>
          <a:xfrm>
            <a:off x="392758" y="1637846"/>
            <a:ext cx="2905125" cy="2076450"/>
          </a:xfrm>
          <a:prstGeom prst="rect">
            <a:avLst/>
          </a:prstGeom>
          <a:effectLst>
            <a:outerShdw blurRad="50800" dist="38100" dir="2700000" algn="tl" rotWithShape="0">
              <a:prstClr val="black">
                <a:alpha val="40000"/>
              </a:prstClr>
            </a:outerShdw>
          </a:effectLst>
        </p:spPr>
      </p:pic>
      <p:graphicFrame>
        <p:nvGraphicFramePr>
          <p:cNvPr id="14" name="Table 13"/>
          <p:cNvGraphicFramePr>
            <a:graphicFrameLocks noGrp="1"/>
          </p:cNvGraphicFramePr>
          <p:nvPr>
            <p:extLst>
              <p:ext uri="{D42A27DB-BD31-4B8C-83A1-F6EECF244321}">
                <p14:modId xmlns:p14="http://schemas.microsoft.com/office/powerpoint/2010/main" val="1706544568"/>
              </p:ext>
            </p:extLst>
          </p:nvPr>
        </p:nvGraphicFramePr>
        <p:xfrm>
          <a:off x="396423" y="3835718"/>
          <a:ext cx="6220276" cy="1110737"/>
        </p:xfrm>
        <a:graphic>
          <a:graphicData uri="http://schemas.openxmlformats.org/drawingml/2006/table">
            <a:tbl>
              <a:tblPr firstRow="1" bandRow="1">
                <a:tableStyleId>{21E4AEA4-8DFA-4A89-87EB-49C32662AFE0}</a:tableStyleId>
              </a:tblPr>
              <a:tblGrid>
                <a:gridCol w="774564">
                  <a:extLst>
                    <a:ext uri="{9D8B030D-6E8A-4147-A177-3AD203B41FA5}">
                      <a16:colId xmlns:a16="http://schemas.microsoft.com/office/drawing/2014/main" val="20000"/>
                    </a:ext>
                  </a:extLst>
                </a:gridCol>
                <a:gridCol w="940182">
                  <a:extLst>
                    <a:ext uri="{9D8B030D-6E8A-4147-A177-3AD203B41FA5}">
                      <a16:colId xmlns:a16="http://schemas.microsoft.com/office/drawing/2014/main" val="20001"/>
                    </a:ext>
                  </a:extLst>
                </a:gridCol>
                <a:gridCol w="1163929">
                  <a:extLst>
                    <a:ext uri="{9D8B030D-6E8A-4147-A177-3AD203B41FA5}">
                      <a16:colId xmlns:a16="http://schemas.microsoft.com/office/drawing/2014/main" val="20002"/>
                    </a:ext>
                  </a:extLst>
                </a:gridCol>
                <a:gridCol w="1097891">
                  <a:extLst>
                    <a:ext uri="{9D8B030D-6E8A-4147-A177-3AD203B41FA5}">
                      <a16:colId xmlns:a16="http://schemas.microsoft.com/office/drawing/2014/main" val="20003"/>
                    </a:ext>
                  </a:extLst>
                </a:gridCol>
                <a:gridCol w="1033728">
                  <a:extLst>
                    <a:ext uri="{9D8B030D-6E8A-4147-A177-3AD203B41FA5}">
                      <a16:colId xmlns:a16="http://schemas.microsoft.com/office/drawing/2014/main" val="20004"/>
                    </a:ext>
                  </a:extLst>
                </a:gridCol>
                <a:gridCol w="1209982">
                  <a:extLst>
                    <a:ext uri="{9D8B030D-6E8A-4147-A177-3AD203B41FA5}">
                      <a16:colId xmlns:a16="http://schemas.microsoft.com/office/drawing/2014/main" val="20005"/>
                    </a:ext>
                  </a:extLst>
                </a:gridCol>
              </a:tblGrid>
              <a:tr h="342507">
                <a:tc>
                  <a:txBody>
                    <a:bodyPr/>
                    <a:lstStyle/>
                    <a:p>
                      <a:r>
                        <a:rPr lang="es-UY" sz="800" dirty="0" err="1" smtClean="0">
                          <a:latin typeface="Arial" panose="020B0604020202020204" pitchFamily="34" charset="0"/>
                          <a:cs typeface="Arial" panose="020B0604020202020204" pitchFamily="34" charset="0"/>
                        </a:rPr>
                        <a:t>CustomerId</a:t>
                      </a:r>
                      <a:endParaRPr lang="es-UY" sz="800" dirty="0">
                        <a:solidFill>
                          <a:schemeClr val="tx1"/>
                        </a:solidFill>
                        <a:latin typeface="Arial" panose="020B0604020202020204" pitchFamily="34" charset="0"/>
                        <a:ea typeface="Segoe UI" panose="020B0502040204020203" pitchFamily="34" charset="0"/>
                        <a:cs typeface="Arial" panose="020B0604020202020204" pitchFamily="34" charset="0"/>
                      </a:endParaRPr>
                    </a:p>
                  </a:txBody>
                  <a:tcPr marL="68580" marR="68580" marT="34290" marB="34290"/>
                </a:tc>
                <a:tc>
                  <a:txBody>
                    <a:bodyPr/>
                    <a:lstStyle/>
                    <a:p>
                      <a:r>
                        <a:rPr lang="es-UY" sz="800" dirty="0" err="1" smtClean="0">
                          <a:latin typeface="Arial" panose="020B0604020202020204" pitchFamily="34" charset="0"/>
                          <a:cs typeface="Arial" panose="020B0604020202020204" pitchFamily="34" charset="0"/>
                        </a:rPr>
                        <a:t>CustomerName</a:t>
                      </a:r>
                      <a:endParaRPr lang="es-UY" sz="800" dirty="0">
                        <a:solidFill>
                          <a:schemeClr val="tx1"/>
                        </a:solidFill>
                        <a:latin typeface="Arial" panose="020B0604020202020204" pitchFamily="34" charset="0"/>
                        <a:ea typeface="Segoe UI" panose="020B0502040204020203" pitchFamily="34" charset="0"/>
                        <a:cs typeface="Arial" panose="020B0604020202020204" pitchFamily="34" charset="0"/>
                      </a:endParaRPr>
                    </a:p>
                  </a:txBody>
                  <a:tcPr marL="68580" marR="68580" marT="34290" marB="34290"/>
                </a:tc>
                <a:tc>
                  <a:txBody>
                    <a:bodyPr/>
                    <a:lstStyle/>
                    <a:p>
                      <a:r>
                        <a:rPr lang="es-UY" sz="800" dirty="0" err="1" smtClean="0">
                          <a:latin typeface="Arial" panose="020B0604020202020204" pitchFamily="34" charset="0"/>
                          <a:cs typeface="Arial" panose="020B0604020202020204" pitchFamily="34" charset="0"/>
                        </a:rPr>
                        <a:t>CustomerLastName</a:t>
                      </a:r>
                      <a:endParaRPr lang="es-UY" sz="800" dirty="0">
                        <a:solidFill>
                          <a:schemeClr val="tx1"/>
                        </a:solidFill>
                        <a:latin typeface="Arial" panose="020B0604020202020204" pitchFamily="34" charset="0"/>
                        <a:ea typeface="Segoe UI" panose="020B0502040204020203" pitchFamily="34" charset="0"/>
                        <a:cs typeface="Arial" panose="020B0604020202020204" pitchFamily="34" charset="0"/>
                      </a:endParaRPr>
                    </a:p>
                  </a:txBody>
                  <a:tcPr marL="68580" marR="68580" marT="34290" marB="34290"/>
                </a:tc>
                <a:tc>
                  <a:txBody>
                    <a:bodyPr/>
                    <a:lstStyle/>
                    <a:p>
                      <a:r>
                        <a:rPr lang="es-UY" sz="800" dirty="0" err="1" smtClean="0">
                          <a:latin typeface="Arial" panose="020B0604020202020204" pitchFamily="34" charset="0"/>
                          <a:cs typeface="Arial" panose="020B0604020202020204" pitchFamily="34" charset="0"/>
                        </a:rPr>
                        <a:t>CustomerAddress</a:t>
                      </a:r>
                      <a:endParaRPr lang="es-UY" sz="800" dirty="0">
                        <a:solidFill>
                          <a:schemeClr val="tx1"/>
                        </a:solidFill>
                        <a:latin typeface="Arial" panose="020B0604020202020204" pitchFamily="34" charset="0"/>
                        <a:ea typeface="Segoe UI" panose="020B0502040204020203" pitchFamily="34" charset="0"/>
                        <a:cs typeface="Arial" panose="020B0604020202020204" pitchFamily="34" charset="0"/>
                      </a:endParaRPr>
                    </a:p>
                  </a:txBody>
                  <a:tcPr marL="68580" marR="68580" marT="34290" marB="34290"/>
                </a:tc>
                <a:tc>
                  <a:txBody>
                    <a:bodyPr/>
                    <a:lstStyle/>
                    <a:p>
                      <a:r>
                        <a:rPr lang="es-UY" sz="800" dirty="0" err="1" smtClean="0">
                          <a:latin typeface="Arial" panose="020B0604020202020204" pitchFamily="34" charset="0"/>
                          <a:cs typeface="Arial" panose="020B0604020202020204" pitchFamily="34" charset="0"/>
                        </a:rPr>
                        <a:t>CustomerPhone</a:t>
                      </a:r>
                      <a:endParaRPr lang="es-UY" sz="800" dirty="0">
                        <a:solidFill>
                          <a:schemeClr val="tx1"/>
                        </a:solidFill>
                        <a:latin typeface="Arial" panose="020B0604020202020204" pitchFamily="34" charset="0"/>
                        <a:ea typeface="Segoe UI" panose="020B0502040204020203" pitchFamily="34" charset="0"/>
                        <a:cs typeface="Arial" panose="020B0604020202020204" pitchFamily="34" charset="0"/>
                      </a:endParaRPr>
                    </a:p>
                  </a:txBody>
                  <a:tcPr marL="68580" marR="68580" marT="34290" marB="34290"/>
                </a:tc>
                <a:tc>
                  <a:txBody>
                    <a:bodyPr/>
                    <a:lstStyle/>
                    <a:p>
                      <a:r>
                        <a:rPr lang="es-UY" sz="800" dirty="0" err="1" smtClean="0">
                          <a:latin typeface="Arial" panose="020B0604020202020204" pitchFamily="34" charset="0"/>
                          <a:cs typeface="Arial" panose="020B0604020202020204" pitchFamily="34" charset="0"/>
                        </a:rPr>
                        <a:t>CustomerEmail</a:t>
                      </a:r>
                      <a:endParaRPr lang="es-UY" sz="800" dirty="0">
                        <a:solidFill>
                          <a:schemeClr val="tx1"/>
                        </a:solidFill>
                        <a:latin typeface="Arial" panose="020B0604020202020204" pitchFamily="34" charset="0"/>
                        <a:ea typeface="Segoe UI" panose="020B0502040204020203" pitchFamily="34" charset="0"/>
                        <a:cs typeface="Arial" panose="020B0604020202020204" pitchFamily="34" charset="0"/>
                      </a:endParaRPr>
                    </a:p>
                  </a:txBody>
                  <a:tcPr marL="68580" marR="68580" marT="34290" marB="34290"/>
                </a:tc>
                <a:extLst>
                  <a:ext uri="{0D108BD9-81ED-4DB2-BD59-A6C34878D82A}">
                    <a16:rowId xmlns:a16="http://schemas.microsoft.com/office/drawing/2014/main" val="10000"/>
                  </a:ext>
                </a:extLst>
              </a:tr>
              <a:tr h="384115">
                <a:tc>
                  <a:txBody>
                    <a:bodyPr/>
                    <a:lstStyle/>
                    <a:p>
                      <a:r>
                        <a:rPr lang="es-UY" sz="800" kern="1200" dirty="0" smtClean="0">
                          <a:latin typeface="Arial" panose="020B0604020202020204" pitchFamily="34" charset="0"/>
                          <a:cs typeface="Arial" panose="020B0604020202020204" pitchFamily="34" charset="0"/>
                        </a:rPr>
                        <a:t>1</a:t>
                      </a:r>
                      <a:endParaRPr lang="es-UY" sz="800" b="0" dirty="0">
                        <a:latin typeface="Arial" panose="020B0604020202020204" pitchFamily="34" charset="0"/>
                        <a:ea typeface="Segoe UI" panose="020B0502040204020203" pitchFamily="34" charset="0"/>
                        <a:cs typeface="Arial" panose="020B0604020202020204" pitchFamily="34" charset="0"/>
                      </a:endParaRPr>
                    </a:p>
                  </a:txBody>
                  <a:tcPr marL="68580" marR="68580" marT="34290" marB="34290"/>
                </a:tc>
                <a:tc>
                  <a:txBody>
                    <a:bodyPr/>
                    <a:lstStyle/>
                    <a:p>
                      <a:r>
                        <a:rPr lang="es-UY" sz="800" dirty="0" smtClean="0">
                          <a:latin typeface="Arial" panose="020B0604020202020204" pitchFamily="34" charset="0"/>
                          <a:cs typeface="Arial" panose="020B0604020202020204" pitchFamily="34" charset="0"/>
                        </a:rPr>
                        <a:t>John</a:t>
                      </a:r>
                      <a:endParaRPr lang="es-UY" sz="800" b="0" dirty="0">
                        <a:latin typeface="Arial" panose="020B0604020202020204" pitchFamily="34" charset="0"/>
                        <a:ea typeface="Segoe UI" panose="020B0502040204020203" pitchFamily="34" charset="0"/>
                        <a:cs typeface="Arial" panose="020B0604020202020204" pitchFamily="34" charset="0"/>
                      </a:endParaRPr>
                    </a:p>
                  </a:txBody>
                  <a:tcPr marL="68580" marR="68580" marT="34290" marB="34290"/>
                </a:tc>
                <a:tc>
                  <a:txBody>
                    <a:bodyPr/>
                    <a:lstStyle/>
                    <a:p>
                      <a:r>
                        <a:rPr lang="es-UY" sz="800" dirty="0" smtClean="0">
                          <a:latin typeface="Arial" panose="020B0604020202020204" pitchFamily="34" charset="0"/>
                          <a:cs typeface="Arial" panose="020B0604020202020204" pitchFamily="34" charset="0"/>
                        </a:rPr>
                        <a:t>Smith</a:t>
                      </a:r>
                    </a:p>
                    <a:p>
                      <a:endParaRPr lang="es-UY" sz="800" b="0" dirty="0">
                        <a:latin typeface="Arial" panose="020B0604020202020204" pitchFamily="34" charset="0"/>
                        <a:ea typeface="Segoe UI" panose="020B0502040204020203" pitchFamily="34" charset="0"/>
                        <a:cs typeface="Arial" panose="020B0604020202020204" pitchFamily="34" charset="0"/>
                      </a:endParaRPr>
                    </a:p>
                  </a:txBody>
                  <a:tcPr marL="68580" marR="68580" marT="34290" marB="34290"/>
                </a:tc>
                <a:tc>
                  <a:txBody>
                    <a:bodyPr/>
                    <a:lstStyle/>
                    <a:p>
                      <a:r>
                        <a:rPr lang="es-UY" sz="800" kern="1200" dirty="0" smtClean="0">
                          <a:latin typeface="Arial" panose="020B0604020202020204" pitchFamily="34" charset="0"/>
                          <a:cs typeface="Arial" panose="020B0604020202020204" pitchFamily="34" charset="0"/>
                        </a:rPr>
                        <a:t>5th.Avenue 1111</a:t>
                      </a:r>
                      <a:endParaRPr lang="es-UY" sz="800" kern="1200" dirty="0">
                        <a:solidFill>
                          <a:srgbClr val="8B0000"/>
                        </a:solidFill>
                        <a:latin typeface="Arial" panose="020B0604020202020204" pitchFamily="34" charset="0"/>
                        <a:ea typeface="+mn-ea"/>
                        <a:cs typeface="Arial" panose="020B0604020202020204" pitchFamily="34" charset="0"/>
                      </a:endParaRPr>
                    </a:p>
                  </a:txBody>
                  <a:tcPr marL="68580" marR="68580" marT="34290" marB="34290"/>
                </a:tc>
                <a:tc>
                  <a:txBody>
                    <a:bodyPr/>
                    <a:lstStyle/>
                    <a:p>
                      <a:r>
                        <a:rPr lang="es-UY" sz="800" dirty="0" smtClean="0">
                          <a:latin typeface="Arial" panose="020B0604020202020204" pitchFamily="34" charset="0"/>
                          <a:cs typeface="Arial" panose="020B0604020202020204" pitchFamily="34" charset="0"/>
                        </a:rPr>
                        <a:t>5551111</a:t>
                      </a:r>
                      <a:endParaRPr lang="es-UY" sz="800" b="0" dirty="0">
                        <a:latin typeface="Arial" panose="020B0604020202020204" pitchFamily="34" charset="0"/>
                        <a:ea typeface="Segoe UI" panose="020B0502040204020203" pitchFamily="34" charset="0"/>
                        <a:cs typeface="Arial" panose="020B0604020202020204" pitchFamily="34" charset="0"/>
                      </a:endParaRPr>
                    </a:p>
                  </a:txBody>
                  <a:tcPr marL="68580" marR="68580"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UY" sz="800" dirty="0" smtClean="0">
                          <a:latin typeface="Arial" panose="020B0604020202020204" pitchFamily="34" charset="0"/>
                          <a:cs typeface="Arial" panose="020B0604020202020204" pitchFamily="34" charset="0"/>
                        </a:rPr>
                        <a:t>jsmith@example.com</a:t>
                      </a:r>
                    </a:p>
                    <a:p>
                      <a:endParaRPr lang="es-UY" sz="800" b="0" dirty="0">
                        <a:latin typeface="Arial" panose="020B0604020202020204" pitchFamily="34" charset="0"/>
                        <a:ea typeface="Segoe UI" panose="020B0502040204020203" pitchFamily="34" charset="0"/>
                        <a:cs typeface="Arial" panose="020B0604020202020204" pitchFamily="34" charset="0"/>
                      </a:endParaRPr>
                    </a:p>
                  </a:txBody>
                  <a:tcPr marL="68580" marR="68580" marT="34290" marB="34290"/>
                </a:tc>
                <a:extLst>
                  <a:ext uri="{0D108BD9-81ED-4DB2-BD59-A6C34878D82A}">
                    <a16:rowId xmlns:a16="http://schemas.microsoft.com/office/drawing/2014/main" val="10001"/>
                  </a:ext>
                </a:extLst>
              </a:tr>
              <a:tr h="384115">
                <a:tc>
                  <a:txBody>
                    <a:bodyPr/>
                    <a:lstStyle/>
                    <a:p>
                      <a:r>
                        <a:rPr lang="es-UY" sz="800" kern="1200" dirty="0" smtClean="0">
                          <a:latin typeface="Arial" panose="020B0604020202020204" pitchFamily="34" charset="0"/>
                          <a:cs typeface="Arial" panose="020B0604020202020204" pitchFamily="34" charset="0"/>
                        </a:rPr>
                        <a:t>2</a:t>
                      </a:r>
                      <a:endParaRPr lang="es-UY" sz="800" b="0" dirty="0">
                        <a:latin typeface="Arial" panose="020B0604020202020204" pitchFamily="34" charset="0"/>
                        <a:ea typeface="Segoe UI" panose="020B0502040204020203" pitchFamily="34" charset="0"/>
                        <a:cs typeface="Arial" panose="020B0604020202020204" pitchFamily="34" charset="0"/>
                      </a:endParaRPr>
                    </a:p>
                  </a:txBody>
                  <a:tcPr marL="68580" marR="68580" marT="34290" marB="34290"/>
                </a:tc>
                <a:tc>
                  <a:txBody>
                    <a:bodyPr/>
                    <a:lstStyle/>
                    <a:p>
                      <a:r>
                        <a:rPr lang="es-UY" sz="800" dirty="0" err="1" smtClean="0">
                          <a:latin typeface="Arial" panose="020B0604020202020204" pitchFamily="34" charset="0"/>
                          <a:cs typeface="Arial" panose="020B0604020202020204" pitchFamily="34" charset="0"/>
                        </a:rPr>
                        <a:t>Susan</a:t>
                      </a:r>
                      <a:endParaRPr lang="es-UY" sz="800" b="0" dirty="0">
                        <a:latin typeface="Arial" panose="020B0604020202020204" pitchFamily="34" charset="0"/>
                        <a:ea typeface="Segoe UI" panose="020B0502040204020203" pitchFamily="34" charset="0"/>
                        <a:cs typeface="Arial" panose="020B0604020202020204" pitchFamily="34" charset="0"/>
                      </a:endParaRPr>
                    </a:p>
                  </a:txBody>
                  <a:tcPr marL="68580" marR="68580" marT="34290" marB="34290"/>
                </a:tc>
                <a:tc>
                  <a:txBody>
                    <a:bodyPr/>
                    <a:lstStyle/>
                    <a:p>
                      <a:r>
                        <a:rPr lang="es-UY" sz="800" dirty="0" smtClean="0">
                          <a:latin typeface="Arial" panose="020B0604020202020204" pitchFamily="34" charset="0"/>
                          <a:cs typeface="Arial" panose="020B0604020202020204" pitchFamily="34" charset="0"/>
                        </a:rPr>
                        <a:t>Brown</a:t>
                      </a:r>
                      <a:endParaRPr lang="es-UY" sz="800" b="0" dirty="0" smtClean="0">
                        <a:latin typeface="Arial" panose="020B0604020202020204" pitchFamily="34" charset="0"/>
                        <a:ea typeface="Segoe UI" panose="020B0502040204020203" pitchFamily="34" charset="0"/>
                        <a:cs typeface="Arial" panose="020B0604020202020204" pitchFamily="34" charset="0"/>
                      </a:endParaRPr>
                    </a:p>
                  </a:txBody>
                  <a:tcPr marL="68580" marR="68580" marT="34290" marB="34290"/>
                </a:tc>
                <a:tc>
                  <a:txBody>
                    <a:bodyPr/>
                    <a:lstStyle/>
                    <a:p>
                      <a:r>
                        <a:rPr lang="es-UY" sz="800" kern="1200" dirty="0" smtClean="0">
                          <a:latin typeface="Arial" panose="020B0604020202020204" pitchFamily="34" charset="0"/>
                          <a:cs typeface="Arial" panose="020B0604020202020204" pitchFamily="34" charset="0"/>
                        </a:rPr>
                        <a:t>7th.Avenue 2222</a:t>
                      </a:r>
                      <a:endParaRPr lang="es-UY" sz="800" kern="1200" dirty="0">
                        <a:solidFill>
                          <a:srgbClr val="8B0000"/>
                        </a:solidFill>
                        <a:latin typeface="Arial" panose="020B0604020202020204" pitchFamily="34" charset="0"/>
                        <a:ea typeface="+mn-ea"/>
                        <a:cs typeface="Arial" panose="020B0604020202020204" pitchFamily="34" charset="0"/>
                      </a:endParaRPr>
                    </a:p>
                  </a:txBody>
                  <a:tcPr marL="68580" marR="68580" marT="34290" marB="34290"/>
                </a:tc>
                <a:tc>
                  <a:txBody>
                    <a:bodyPr/>
                    <a:lstStyle/>
                    <a:p>
                      <a:r>
                        <a:rPr lang="es-UY" sz="800" dirty="0" smtClean="0">
                          <a:latin typeface="Arial" panose="020B0604020202020204" pitchFamily="34" charset="0"/>
                          <a:cs typeface="Arial" panose="020B0604020202020204" pitchFamily="34" charset="0"/>
                        </a:rPr>
                        <a:t>5552222</a:t>
                      </a:r>
                      <a:endParaRPr lang="es-UY" sz="800" b="0" dirty="0">
                        <a:latin typeface="Arial" panose="020B0604020202020204" pitchFamily="34" charset="0"/>
                        <a:ea typeface="Segoe UI" panose="020B0502040204020203" pitchFamily="34" charset="0"/>
                        <a:cs typeface="Arial" panose="020B0604020202020204" pitchFamily="34" charset="0"/>
                      </a:endParaRPr>
                    </a:p>
                  </a:txBody>
                  <a:tcPr marL="68580" marR="68580" marT="34290" marB="3429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UY" sz="800" dirty="0" smtClean="0">
                          <a:latin typeface="Arial" panose="020B0604020202020204" pitchFamily="34" charset="0"/>
                          <a:cs typeface="Arial" panose="020B0604020202020204" pitchFamily="34" charset="0"/>
                        </a:rPr>
                        <a:t>sbrown@example.com</a:t>
                      </a:r>
                      <a:endParaRPr lang="es-UY" sz="800" b="0" dirty="0" smtClean="0">
                        <a:latin typeface="Arial" panose="020B0604020202020204" pitchFamily="34" charset="0"/>
                        <a:ea typeface="Segoe UI" panose="020B0502040204020203" pitchFamily="34" charset="0"/>
                        <a:cs typeface="Arial" panose="020B0604020202020204" pitchFamily="34" charset="0"/>
                      </a:endParaRPr>
                    </a:p>
                  </a:txBody>
                  <a:tcPr marL="68580" marR="68580" marT="34290" marB="3429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833407086"/>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DEMO</a:t>
            </a:r>
            <a:endParaRPr lang="es-AR" dirty="0"/>
          </a:p>
        </p:txBody>
      </p:sp>
      <p:sp>
        <p:nvSpPr>
          <p:cNvPr id="3" name="Content Placeholder 2"/>
          <p:cNvSpPr>
            <a:spLocks noGrp="1"/>
          </p:cNvSpPr>
          <p:nvPr>
            <p:ph idx="1"/>
          </p:nvPr>
        </p:nvSpPr>
        <p:spPr/>
        <p:txBody>
          <a:bodyPr/>
          <a:lstStyle/>
          <a:p>
            <a:pPr marL="285750" indent="-285750">
              <a:buClr>
                <a:srgbClr val="B91B3E"/>
              </a:buClr>
              <a:buFont typeface="Arial" panose="020B0604020202020204" pitchFamily="34" charset="0"/>
              <a:buChar char="•"/>
            </a:pPr>
            <a:r>
              <a:rPr lang="es-AR" dirty="0" smtClean="0"/>
              <a:t>Crear en </a:t>
            </a:r>
            <a:r>
              <a:rPr lang="es-AR" dirty="0" err="1" smtClean="0"/>
              <a:t>GeneXus</a:t>
            </a:r>
            <a:r>
              <a:rPr lang="es-AR" dirty="0" smtClean="0"/>
              <a:t> todo lo visto hasta el momento.</a:t>
            </a:r>
          </a:p>
          <a:p>
            <a:pPr marL="285750" indent="-285750">
              <a:buClr>
                <a:srgbClr val="B91B3E"/>
              </a:buClr>
              <a:buFont typeface="Arial" panose="020B0604020202020204" pitchFamily="34" charset="0"/>
              <a:buChar char="•"/>
            </a:pPr>
            <a:r>
              <a:rPr lang="es-AR" dirty="0" smtClean="0"/>
              <a:t>Ejecutar por primera vez la aplicación (F5).</a:t>
            </a:r>
          </a:p>
          <a:p>
            <a:pPr marL="285750" indent="-285750">
              <a:buClr>
                <a:srgbClr val="B91B3E"/>
              </a:buClr>
              <a:buFont typeface="Arial" panose="020B0604020202020204" pitchFamily="34" charset="0"/>
              <a:buChar char="•"/>
            </a:pPr>
            <a:endParaRPr lang="es-AR" dirty="0" smtClean="0"/>
          </a:p>
          <a:p>
            <a:pPr marL="685800" lvl="1" indent="-342900">
              <a:buClr>
                <a:srgbClr val="B91B3E"/>
              </a:buClr>
              <a:buFont typeface="+mj-lt"/>
              <a:buAutoNum type="arabicPeriod"/>
            </a:pPr>
            <a:r>
              <a:rPr lang="es-AR" dirty="0" smtClean="0"/>
              <a:t>Análisis de impacto: </a:t>
            </a:r>
            <a:r>
              <a:rPr lang="es-AR" dirty="0" err="1" smtClean="0"/>
              <a:t>GeneXus</a:t>
            </a:r>
            <a:r>
              <a:rPr lang="es-AR" dirty="0" smtClean="0"/>
              <a:t> analiza el impacto causado por nuestras definiciones y lo informa.</a:t>
            </a:r>
          </a:p>
          <a:p>
            <a:pPr marL="685800" lvl="1" indent="-342900">
              <a:buClr>
                <a:srgbClr val="B91B3E"/>
              </a:buClr>
              <a:buFont typeface="+mj-lt"/>
              <a:buAutoNum type="arabicPeriod"/>
            </a:pPr>
            <a:r>
              <a:rPr lang="es-AR" dirty="0" smtClean="0"/>
              <a:t>Si estamos de acuerdo y procedemos </a:t>
            </a:r>
            <a:r>
              <a:rPr lang="es-AR" dirty="0" smtClean="0">
                <a:sym typeface="Wingdings" panose="05000000000000000000" pitchFamily="2" charset="2"/>
              </a:rPr>
              <a:t> </a:t>
            </a:r>
            <a:r>
              <a:rPr lang="es-AR" dirty="0" err="1" smtClean="0">
                <a:sym typeface="Wingdings" panose="05000000000000000000" pitchFamily="2" charset="2"/>
              </a:rPr>
              <a:t>GeneXus</a:t>
            </a:r>
            <a:r>
              <a:rPr lang="es-AR" dirty="0" smtClean="0">
                <a:sym typeface="Wingdings" panose="05000000000000000000" pitchFamily="2" charset="2"/>
              </a:rPr>
              <a:t> crea automáticamente:</a:t>
            </a:r>
          </a:p>
          <a:p>
            <a:pPr marL="971550" lvl="2" indent="-285750">
              <a:buClr>
                <a:srgbClr val="B91B3E"/>
              </a:buClr>
              <a:buFont typeface="Arial" panose="020B0604020202020204" pitchFamily="34" charset="0"/>
              <a:buChar char="•"/>
            </a:pPr>
            <a:r>
              <a:rPr lang="es-AR" dirty="0" smtClean="0">
                <a:sym typeface="Wingdings" panose="05000000000000000000" pitchFamily="2" charset="2"/>
              </a:rPr>
              <a:t>La Base de Datos</a:t>
            </a:r>
          </a:p>
          <a:p>
            <a:pPr marL="971550" lvl="2" indent="-285750">
              <a:buClr>
                <a:srgbClr val="B91B3E"/>
              </a:buClr>
              <a:buFont typeface="Arial" panose="020B0604020202020204" pitchFamily="34" charset="0"/>
              <a:buChar char="•"/>
            </a:pPr>
            <a:r>
              <a:rPr lang="es-AR" dirty="0" smtClean="0">
                <a:sym typeface="Wingdings" panose="05000000000000000000" pitchFamily="2" charset="2"/>
              </a:rPr>
              <a:t>La tabla </a:t>
            </a:r>
            <a:r>
              <a:rPr lang="es-AR" dirty="0" err="1" smtClean="0">
                <a:sym typeface="Wingdings" panose="05000000000000000000" pitchFamily="2" charset="2"/>
              </a:rPr>
              <a:t>Customer</a:t>
            </a:r>
            <a:endParaRPr lang="es-AR" dirty="0" smtClean="0">
              <a:sym typeface="Wingdings" panose="05000000000000000000" pitchFamily="2" charset="2"/>
            </a:endParaRPr>
          </a:p>
          <a:p>
            <a:pPr marL="971550" lvl="2" indent="-285750">
              <a:buClr>
                <a:srgbClr val="B91B3E"/>
              </a:buClr>
              <a:buFont typeface="Arial" panose="020B0604020202020204" pitchFamily="34" charset="0"/>
              <a:buChar char="•"/>
            </a:pPr>
            <a:r>
              <a:rPr lang="es-AR" dirty="0" smtClean="0">
                <a:sym typeface="Wingdings" panose="05000000000000000000" pitchFamily="2" charset="2"/>
              </a:rPr>
              <a:t>El programa asociado a la transacción </a:t>
            </a:r>
            <a:r>
              <a:rPr lang="es-AR" dirty="0" err="1" smtClean="0">
                <a:sym typeface="Wingdings" panose="05000000000000000000" pitchFamily="2" charset="2"/>
              </a:rPr>
              <a:t>Customer</a:t>
            </a:r>
            <a:r>
              <a:rPr lang="es-AR" dirty="0" smtClean="0">
                <a:sym typeface="Wingdings" panose="05000000000000000000" pitchFamily="2" charset="2"/>
              </a:rPr>
              <a:t> + programas que brindan funcionalidades complementarias.</a:t>
            </a:r>
          </a:p>
          <a:p>
            <a:pPr marL="971550" lvl="2" indent="-285750">
              <a:buClr>
                <a:srgbClr val="B91B3E"/>
              </a:buClr>
              <a:buFont typeface="Arial" panose="020B0604020202020204" pitchFamily="34" charset="0"/>
              <a:buChar char="•"/>
            </a:pPr>
            <a:endParaRPr lang="es-AR" dirty="0">
              <a:sym typeface="Wingdings" panose="05000000000000000000" pitchFamily="2" charset="2"/>
            </a:endParaRPr>
          </a:p>
          <a:p>
            <a:pPr marL="285750" indent="-285750">
              <a:buClr>
                <a:srgbClr val="B91B3E"/>
              </a:buClr>
              <a:buFont typeface="Arial" panose="020B0604020202020204" pitchFamily="34" charset="0"/>
              <a:buChar char="•"/>
            </a:pPr>
            <a:r>
              <a:rPr lang="es-AR" dirty="0" smtClean="0">
                <a:sym typeface="Wingdings" panose="05000000000000000000" pitchFamily="2" charset="2"/>
              </a:rPr>
              <a:t>Hacer ingreso, modificación y eliminación de clientes.</a:t>
            </a:r>
          </a:p>
          <a:p>
            <a:pPr>
              <a:buClr>
                <a:srgbClr val="B91B3E"/>
              </a:buClr>
            </a:pPr>
            <a:endParaRPr lang="es-AR" dirty="0"/>
          </a:p>
          <a:p>
            <a:pPr>
              <a:buClr>
                <a:srgbClr val="B91B3E"/>
              </a:buClr>
            </a:pPr>
            <a:endParaRPr lang="es-AR" dirty="0" smtClean="0"/>
          </a:p>
          <a:p>
            <a:pPr lvl="1">
              <a:buClr>
                <a:srgbClr val="B91B3E"/>
              </a:buClr>
            </a:pPr>
            <a:endParaRPr lang="es-AR" dirty="0"/>
          </a:p>
        </p:txBody>
      </p:sp>
      <p:sp>
        <p:nvSpPr>
          <p:cNvPr id="6" name="Text Placeholder 3"/>
          <p:cNvSpPr>
            <a:spLocks noGrp="1"/>
          </p:cNvSpPr>
          <p:nvPr>
            <p:ph type="body" sz="quarter" idx="13"/>
          </p:nvPr>
        </p:nvSpPr>
        <p:spPr>
          <a:xfrm>
            <a:off x="333916" y="148464"/>
            <a:ext cx="1809841" cy="273358"/>
          </a:xfrm>
        </p:spPr>
        <p:txBody>
          <a:bodyPr/>
          <a:lstStyle/>
          <a:p>
            <a:r>
              <a:rPr lang="es-AR" dirty="0" smtClean="0"/>
              <a:t>Creación de la aplicación</a:t>
            </a:r>
            <a:endParaRPr lang="es-AR" dirty="0"/>
          </a:p>
        </p:txBody>
      </p:sp>
      <p:pic>
        <p:nvPicPr>
          <p:cNvPr id="10" name="Picture 9" descr="DEMO-notext-roj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0789" y="4441010"/>
            <a:ext cx="897285" cy="634782"/>
          </a:xfrm>
          <a:prstGeom prst="rect">
            <a:avLst/>
          </a:prstGeom>
        </p:spPr>
      </p:pic>
    </p:spTree>
    <p:extLst>
      <p:ext uri="{BB962C8B-B14F-4D97-AF65-F5344CB8AC3E}">
        <p14:creationId xmlns:p14="http://schemas.microsoft.com/office/powerpoint/2010/main" val="3751787308"/>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L</a:t>
            </a:r>
            <a:r>
              <a:rPr lang="es-AR" dirty="0" smtClean="0"/>
              <a:t>a aplicación generada es web </a:t>
            </a:r>
            <a:r>
              <a:rPr lang="es-AR" dirty="0" err="1" smtClean="0"/>
              <a:t>responsive</a:t>
            </a:r>
            <a:endParaRPr lang="es-AR" dirty="0"/>
          </a:p>
        </p:txBody>
      </p:sp>
      <p:sp>
        <p:nvSpPr>
          <p:cNvPr id="3" name="Content Placeholder 2"/>
          <p:cNvSpPr>
            <a:spLocks noGrp="1"/>
          </p:cNvSpPr>
          <p:nvPr>
            <p:ph idx="1"/>
          </p:nvPr>
        </p:nvSpPr>
        <p:spPr/>
        <p:txBody>
          <a:bodyPr/>
          <a:lstStyle/>
          <a:p>
            <a:r>
              <a:rPr lang="es-AR" dirty="0" smtClean="0"/>
              <a:t>Las aplicaciones web </a:t>
            </a:r>
            <a:r>
              <a:rPr lang="es-AR" dirty="0" err="1" smtClean="0"/>
              <a:t>responsive</a:t>
            </a:r>
            <a:r>
              <a:rPr lang="es-AR" dirty="0" smtClean="0"/>
              <a:t> ofrecen una óptima visualización, buena navegación, y un excelente aprovechamiento de los espacios de pantalla, cualquiera sea el tamaño de la misma</a:t>
            </a:r>
            <a:endParaRPr lang="es-AR" dirty="0"/>
          </a:p>
        </p:txBody>
      </p:sp>
      <p:sp>
        <p:nvSpPr>
          <p:cNvPr id="6" name="Text Placeholder 3"/>
          <p:cNvSpPr>
            <a:spLocks noGrp="1"/>
          </p:cNvSpPr>
          <p:nvPr>
            <p:ph type="body" sz="quarter" idx="13"/>
          </p:nvPr>
        </p:nvSpPr>
        <p:spPr>
          <a:xfrm>
            <a:off x="333916" y="148464"/>
            <a:ext cx="1809841" cy="273358"/>
          </a:xfrm>
        </p:spPr>
        <p:txBody>
          <a:bodyPr/>
          <a:lstStyle/>
          <a:p>
            <a:r>
              <a:rPr lang="es-AR" dirty="0" smtClean="0"/>
              <a:t>Creación de la aplicación</a:t>
            </a:r>
            <a:endParaRPr lang="es-AR" dirty="0"/>
          </a:p>
        </p:txBody>
      </p:sp>
      <p:pic>
        <p:nvPicPr>
          <p:cNvPr id="7" name="Picture 6"/>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42271" y="2405000"/>
            <a:ext cx="3355487" cy="1920650"/>
          </a:xfrm>
          <a:prstGeom prst="rect">
            <a:avLst/>
          </a:prstGeom>
        </p:spPr>
      </p:pic>
    </p:spTree>
    <p:extLst>
      <p:ext uri="{BB962C8B-B14F-4D97-AF65-F5344CB8AC3E}">
        <p14:creationId xmlns:p14="http://schemas.microsoft.com/office/powerpoint/2010/main" val="2687467784"/>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Volvamos a nuestra base de conocimiento…</a:t>
            </a:r>
            <a:endParaRPr lang="es-AR" dirty="0"/>
          </a:p>
        </p:txBody>
      </p:sp>
      <p:sp>
        <p:nvSpPr>
          <p:cNvPr id="3" name="Content Placeholder 2"/>
          <p:cNvSpPr>
            <a:spLocks noGrp="1"/>
          </p:cNvSpPr>
          <p:nvPr>
            <p:ph idx="1"/>
          </p:nvPr>
        </p:nvSpPr>
        <p:spPr/>
        <p:txBody>
          <a:bodyPr/>
          <a:lstStyle/>
          <a:p>
            <a:r>
              <a:rPr lang="es-AR" dirty="0" smtClean="0"/>
              <a:t>Se quiere representar las atracciones turísticas:</a:t>
            </a:r>
            <a:endParaRPr lang="es-AR" dirty="0"/>
          </a:p>
        </p:txBody>
      </p:sp>
      <p:sp>
        <p:nvSpPr>
          <p:cNvPr id="8" name="Text Placeholder 3"/>
          <p:cNvSpPr>
            <a:spLocks noGrp="1"/>
          </p:cNvSpPr>
          <p:nvPr>
            <p:ph type="body" sz="quarter" idx="13"/>
          </p:nvPr>
        </p:nvSpPr>
        <p:spPr>
          <a:xfrm>
            <a:off x="333916" y="148464"/>
            <a:ext cx="1809841" cy="273358"/>
          </a:xfrm>
        </p:spPr>
        <p:txBody>
          <a:bodyPr/>
          <a:lstStyle/>
          <a:p>
            <a:r>
              <a:rPr lang="es-AR" dirty="0" smtClean="0"/>
              <a:t>Creación de la aplicación</a:t>
            </a:r>
            <a:endParaRPr lang="es-AR" dirty="0"/>
          </a:p>
        </p:txBody>
      </p:sp>
      <p:sp>
        <p:nvSpPr>
          <p:cNvPr id="9" name="Text Placeholder 4"/>
          <p:cNvSpPr>
            <a:spLocks noGrp="1"/>
          </p:cNvSpPr>
          <p:nvPr>
            <p:ph type="body" sz="quarter" idx="14"/>
          </p:nvPr>
        </p:nvSpPr>
        <p:spPr>
          <a:xfrm>
            <a:off x="1884016" y="148464"/>
            <a:ext cx="2069923" cy="273358"/>
          </a:xfrm>
        </p:spPr>
        <p:txBody>
          <a:bodyPr/>
          <a:lstStyle/>
          <a:p>
            <a:r>
              <a:rPr lang="es-AR" dirty="0" smtClean="0"/>
              <a:t>/ Objeto </a:t>
            </a:r>
            <a:r>
              <a:rPr lang="es-AR" dirty="0" err="1" smtClean="0"/>
              <a:t>GeneXus</a:t>
            </a:r>
            <a:r>
              <a:rPr lang="es-AR" dirty="0" smtClean="0"/>
              <a:t> Transacción</a:t>
            </a:r>
            <a:endParaRPr lang="es-AR" dirty="0"/>
          </a:p>
        </p:txBody>
      </p:sp>
      <p:pic>
        <p:nvPicPr>
          <p:cNvPr id="30"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2290" y="1946662"/>
            <a:ext cx="3218942" cy="204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4"/>
          <a:stretch>
            <a:fillRect/>
          </a:stretch>
        </p:blipFill>
        <p:spPr>
          <a:xfrm>
            <a:off x="3870012" y="1677133"/>
            <a:ext cx="2844478" cy="2975762"/>
          </a:xfrm>
          <a:prstGeom prst="rect">
            <a:avLst/>
          </a:prstGeom>
        </p:spPr>
      </p:pic>
    </p:spTree>
    <p:extLst>
      <p:ext uri="{BB962C8B-B14F-4D97-AF65-F5344CB8AC3E}">
        <p14:creationId xmlns:p14="http://schemas.microsoft.com/office/powerpoint/2010/main" val="1667822711"/>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3"/>
          <p:cNvSpPr>
            <a:spLocks noGrp="1"/>
          </p:cNvSpPr>
          <p:nvPr>
            <p:ph type="body" sz="quarter" idx="13"/>
          </p:nvPr>
        </p:nvSpPr>
        <p:spPr>
          <a:xfrm>
            <a:off x="333916" y="148464"/>
            <a:ext cx="1809841" cy="273358"/>
          </a:xfrm>
        </p:spPr>
        <p:txBody>
          <a:bodyPr/>
          <a:lstStyle/>
          <a:p>
            <a:r>
              <a:rPr lang="es-AR" dirty="0" smtClean="0"/>
              <a:t>Creación de la aplicación</a:t>
            </a:r>
            <a:endParaRPr lang="es-AR" dirty="0"/>
          </a:p>
        </p:txBody>
      </p:sp>
      <p:sp>
        <p:nvSpPr>
          <p:cNvPr id="9" name="Text Placeholder 4"/>
          <p:cNvSpPr>
            <a:spLocks noGrp="1"/>
          </p:cNvSpPr>
          <p:nvPr>
            <p:ph type="body" sz="quarter" idx="14"/>
          </p:nvPr>
        </p:nvSpPr>
        <p:spPr>
          <a:xfrm>
            <a:off x="1884016" y="148464"/>
            <a:ext cx="2069923" cy="273358"/>
          </a:xfrm>
        </p:spPr>
        <p:txBody>
          <a:bodyPr/>
          <a:lstStyle/>
          <a:p>
            <a:r>
              <a:rPr lang="es-AR" dirty="0" smtClean="0"/>
              <a:t>/ Objeto </a:t>
            </a:r>
            <a:r>
              <a:rPr lang="es-AR" dirty="0" err="1" smtClean="0"/>
              <a:t>GeneXus</a:t>
            </a:r>
            <a:r>
              <a:rPr lang="es-AR" dirty="0" smtClean="0"/>
              <a:t> Transacción</a:t>
            </a:r>
            <a:endParaRPr lang="es-AR" dirty="0"/>
          </a:p>
        </p:txBody>
      </p:sp>
      <p:sp>
        <p:nvSpPr>
          <p:cNvPr id="6" name="TextBox 5"/>
          <p:cNvSpPr txBox="1"/>
          <p:nvPr/>
        </p:nvSpPr>
        <p:spPr>
          <a:xfrm>
            <a:off x="632007" y="1154261"/>
            <a:ext cx="1252009" cy="307777"/>
          </a:xfrm>
          <a:prstGeom prst="rect">
            <a:avLst/>
          </a:prstGeom>
          <a:noFill/>
        </p:spPr>
        <p:txBody>
          <a:bodyPr wrap="none" rtlCol="0">
            <a:spAutoFit/>
          </a:bodyPr>
          <a:lstStyle/>
          <a:p>
            <a:r>
              <a:rPr lang="es-AR" sz="1400" dirty="0" smtClean="0">
                <a:latin typeface="Arial" panose="020B0604020202020204" pitchFamily="34" charset="0"/>
                <a:cs typeface="Arial" panose="020B0604020202020204" pitchFamily="34" charset="0"/>
              </a:rPr>
              <a:t>Transacción: </a:t>
            </a:r>
          </a:p>
        </p:txBody>
      </p:sp>
      <p:pic>
        <p:nvPicPr>
          <p:cNvPr id="31" name="Picture 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06600" y="1179398"/>
            <a:ext cx="2009554" cy="1130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7440" y="2813435"/>
            <a:ext cx="6013247" cy="1926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935991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3"/>
          <p:cNvSpPr>
            <a:spLocks noGrp="1"/>
          </p:cNvSpPr>
          <p:nvPr>
            <p:ph type="body" sz="quarter" idx="13"/>
          </p:nvPr>
        </p:nvSpPr>
        <p:spPr>
          <a:xfrm>
            <a:off x="333916" y="148464"/>
            <a:ext cx="1809841" cy="273358"/>
          </a:xfrm>
        </p:spPr>
        <p:txBody>
          <a:bodyPr/>
          <a:lstStyle/>
          <a:p>
            <a:r>
              <a:rPr lang="es-AR" dirty="0" smtClean="0"/>
              <a:t>Creación de la aplicación</a:t>
            </a:r>
            <a:endParaRPr lang="es-AR" dirty="0"/>
          </a:p>
        </p:txBody>
      </p:sp>
      <p:sp>
        <p:nvSpPr>
          <p:cNvPr id="9" name="Text Placeholder 4"/>
          <p:cNvSpPr>
            <a:spLocks noGrp="1"/>
          </p:cNvSpPr>
          <p:nvPr>
            <p:ph type="body" sz="quarter" idx="14"/>
          </p:nvPr>
        </p:nvSpPr>
        <p:spPr>
          <a:xfrm>
            <a:off x="1884016" y="148464"/>
            <a:ext cx="2069923" cy="273358"/>
          </a:xfrm>
        </p:spPr>
        <p:txBody>
          <a:bodyPr/>
          <a:lstStyle/>
          <a:p>
            <a:r>
              <a:rPr lang="es-AR" dirty="0" smtClean="0"/>
              <a:t>/ Objeto </a:t>
            </a:r>
            <a:r>
              <a:rPr lang="es-AR" dirty="0" err="1" smtClean="0"/>
              <a:t>GeneXus</a:t>
            </a:r>
            <a:r>
              <a:rPr lang="es-AR" dirty="0" smtClean="0"/>
              <a:t> Transacción</a:t>
            </a:r>
            <a:endParaRPr lang="es-AR" dirty="0"/>
          </a:p>
        </p:txBody>
      </p:sp>
      <p:sp>
        <p:nvSpPr>
          <p:cNvPr id="7" name="Title 1"/>
          <p:cNvSpPr>
            <a:spLocks noGrp="1"/>
          </p:cNvSpPr>
          <p:nvPr>
            <p:ph type="title"/>
          </p:nvPr>
        </p:nvSpPr>
        <p:spPr>
          <a:xfrm>
            <a:off x="333915" y="439628"/>
            <a:ext cx="6172200" cy="857250"/>
          </a:xfrm>
        </p:spPr>
        <p:txBody>
          <a:bodyPr/>
          <a:lstStyle/>
          <a:p>
            <a:r>
              <a:rPr lang="es-AR" dirty="0" smtClean="0"/>
              <a:t>Solución</a:t>
            </a:r>
            <a:endParaRPr lang="es-AR" dirty="0"/>
          </a:p>
        </p:txBody>
      </p:sp>
      <p:pic>
        <p:nvPicPr>
          <p:cNvPr id="1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092" y="1297117"/>
            <a:ext cx="6020787" cy="3750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280939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74978" y="2733500"/>
            <a:ext cx="2886075" cy="1524000"/>
          </a:xfrm>
          <a:prstGeom prst="rect">
            <a:avLst/>
          </a:prstGeom>
          <a:effectLst>
            <a:outerShdw blurRad="254000" dist="38100" dir="2700000" algn="tl" rotWithShape="0">
              <a:prstClr val="black">
                <a:alpha val="40000"/>
              </a:prstClr>
            </a:outerShdw>
          </a:effectLst>
        </p:spPr>
      </p:pic>
      <p:pic>
        <p:nvPicPr>
          <p:cNvPr id="5" name="Picture 4"/>
          <p:cNvPicPr>
            <a:picLocks noChangeAspect="1"/>
          </p:cNvPicPr>
          <p:nvPr/>
        </p:nvPicPr>
        <p:blipFill>
          <a:blip r:embed="rId4"/>
          <a:stretch>
            <a:fillRect/>
          </a:stretch>
        </p:blipFill>
        <p:spPr>
          <a:xfrm>
            <a:off x="474978" y="1186179"/>
            <a:ext cx="2505075" cy="1276350"/>
          </a:xfrm>
          <a:prstGeom prst="rect">
            <a:avLst/>
          </a:prstGeom>
          <a:effectLst>
            <a:outerShdw blurRad="254000" dist="38100" dir="2700000" algn="tl" rotWithShape="0">
              <a:prstClr val="black">
                <a:alpha val="40000"/>
              </a:prstClr>
            </a:outerShdw>
          </a:effectLst>
        </p:spPr>
      </p:pic>
      <p:sp>
        <p:nvSpPr>
          <p:cNvPr id="8" name="Text Placeholder 3"/>
          <p:cNvSpPr>
            <a:spLocks noGrp="1"/>
          </p:cNvSpPr>
          <p:nvPr>
            <p:ph type="body" sz="quarter" idx="13"/>
          </p:nvPr>
        </p:nvSpPr>
        <p:spPr>
          <a:xfrm>
            <a:off x="333916" y="148464"/>
            <a:ext cx="1809841" cy="273358"/>
          </a:xfrm>
        </p:spPr>
        <p:txBody>
          <a:bodyPr/>
          <a:lstStyle/>
          <a:p>
            <a:r>
              <a:rPr lang="es-AR" dirty="0" smtClean="0"/>
              <a:t>Creación de la aplicación</a:t>
            </a:r>
            <a:endParaRPr lang="es-AR" dirty="0"/>
          </a:p>
        </p:txBody>
      </p:sp>
      <p:sp>
        <p:nvSpPr>
          <p:cNvPr id="9" name="Text Placeholder 4"/>
          <p:cNvSpPr>
            <a:spLocks noGrp="1"/>
          </p:cNvSpPr>
          <p:nvPr>
            <p:ph type="body" sz="quarter" idx="14"/>
          </p:nvPr>
        </p:nvSpPr>
        <p:spPr>
          <a:xfrm>
            <a:off x="1884016" y="148464"/>
            <a:ext cx="2069923" cy="273358"/>
          </a:xfrm>
        </p:spPr>
        <p:txBody>
          <a:bodyPr/>
          <a:lstStyle/>
          <a:p>
            <a:r>
              <a:rPr lang="es-AR" dirty="0" smtClean="0"/>
              <a:t>/ Objeto </a:t>
            </a:r>
            <a:r>
              <a:rPr lang="es-AR" dirty="0" err="1" smtClean="0"/>
              <a:t>GeneXus</a:t>
            </a:r>
            <a:r>
              <a:rPr lang="es-AR" dirty="0" smtClean="0"/>
              <a:t> Transacción</a:t>
            </a:r>
            <a:endParaRPr lang="es-AR" dirty="0"/>
          </a:p>
        </p:txBody>
      </p:sp>
      <p:sp>
        <p:nvSpPr>
          <p:cNvPr id="7" name="Title 1"/>
          <p:cNvSpPr>
            <a:spLocks noGrp="1"/>
          </p:cNvSpPr>
          <p:nvPr>
            <p:ph type="title"/>
          </p:nvPr>
        </p:nvSpPr>
        <p:spPr>
          <a:xfrm>
            <a:off x="333915" y="439628"/>
            <a:ext cx="6172200" cy="857250"/>
          </a:xfrm>
        </p:spPr>
        <p:txBody>
          <a:bodyPr/>
          <a:lstStyle/>
          <a:p>
            <a:r>
              <a:rPr lang="es-AR" dirty="0" smtClean="0"/>
              <a:t>Solución</a:t>
            </a:r>
            <a:endParaRPr lang="es-AR" dirty="0"/>
          </a:p>
        </p:txBody>
      </p:sp>
      <p:sp>
        <p:nvSpPr>
          <p:cNvPr id="14" name="TextBox 13"/>
          <p:cNvSpPr txBox="1"/>
          <p:nvPr/>
        </p:nvSpPr>
        <p:spPr>
          <a:xfrm>
            <a:off x="70092" y="1373418"/>
            <a:ext cx="302478" cy="2893100"/>
          </a:xfrm>
          <a:prstGeom prst="rect">
            <a:avLst/>
          </a:prstGeom>
          <a:noFill/>
        </p:spPr>
        <p:txBody>
          <a:bodyPr wrap="square" rtlCol="0">
            <a:spAutoFit/>
          </a:bodyPr>
          <a:lstStyle/>
          <a:p>
            <a:r>
              <a:rPr lang="es-UY" sz="1400" dirty="0" smtClean="0">
                <a:latin typeface="Arial" panose="020B0604020202020204" pitchFamily="34" charset="0"/>
                <a:ea typeface="+mn-ea"/>
                <a:cs typeface="Arial" panose="020B0604020202020204" pitchFamily="34" charset="0"/>
              </a:rPr>
              <a:t>Transacciones</a:t>
            </a:r>
            <a:endParaRPr lang="es-UY" sz="1400" dirty="0">
              <a:latin typeface="Arial" panose="020B0604020202020204" pitchFamily="34" charset="0"/>
              <a:ea typeface="+mn-ea"/>
              <a:cs typeface="Arial" panose="020B0604020202020204" pitchFamily="34" charset="0"/>
            </a:endParaRPr>
          </a:p>
        </p:txBody>
      </p:sp>
      <p:grpSp>
        <p:nvGrpSpPr>
          <p:cNvPr id="15" name="Group 14"/>
          <p:cNvGrpSpPr/>
          <p:nvPr/>
        </p:nvGrpSpPr>
        <p:grpSpPr>
          <a:xfrm>
            <a:off x="3082461" y="1182649"/>
            <a:ext cx="2785935" cy="1713434"/>
            <a:chOff x="5233792" y="1520967"/>
            <a:chExt cx="2785935" cy="1713434"/>
          </a:xfrm>
        </p:grpSpPr>
        <p:sp>
          <p:nvSpPr>
            <p:cNvPr id="18" name="TextBox 17"/>
            <p:cNvSpPr txBox="1"/>
            <p:nvPr/>
          </p:nvSpPr>
          <p:spPr>
            <a:xfrm>
              <a:off x="7268239" y="1520967"/>
              <a:ext cx="751488" cy="307777"/>
            </a:xfrm>
            <a:prstGeom prst="rect">
              <a:avLst/>
            </a:prstGeom>
            <a:noFill/>
          </p:spPr>
          <p:txBody>
            <a:bodyPr wrap="none" rtlCol="0">
              <a:spAutoFit/>
            </a:bodyPr>
            <a:lstStyle/>
            <a:p>
              <a:r>
                <a:rPr lang="es-UY" sz="1400" dirty="0">
                  <a:latin typeface="Arial" panose="020B0604020202020204" pitchFamily="34" charset="0"/>
                  <a:ea typeface="+mn-ea"/>
                  <a:cs typeface="Arial" panose="020B0604020202020204" pitchFamily="34" charset="0"/>
                </a:rPr>
                <a:t>Tablas:</a:t>
              </a:r>
            </a:p>
          </p:txBody>
        </p:sp>
        <p:sp>
          <p:nvSpPr>
            <p:cNvPr id="19" name="Right Arrow 18"/>
            <p:cNvSpPr/>
            <p:nvPr/>
          </p:nvSpPr>
          <p:spPr bwMode="auto">
            <a:xfrm>
              <a:off x="5233792" y="2623922"/>
              <a:ext cx="1301394" cy="610479"/>
            </a:xfrm>
            <a:prstGeom prst="rightArrow">
              <a:avLst/>
            </a:prstGeom>
            <a:noFill/>
            <a:ln w="25400" cap="flat" cmpd="sng" algn="ctr">
              <a:solidFill>
                <a:srgbClr val="C12519"/>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05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
          <p:nvSpPr>
            <p:cNvPr id="20" name="TextBox 19"/>
            <p:cNvSpPr txBox="1"/>
            <p:nvPr/>
          </p:nvSpPr>
          <p:spPr>
            <a:xfrm>
              <a:off x="5259191" y="2839946"/>
              <a:ext cx="1217000" cy="215444"/>
            </a:xfrm>
            <a:prstGeom prst="rect">
              <a:avLst/>
            </a:prstGeom>
            <a:noFill/>
          </p:spPr>
          <p:txBody>
            <a:bodyPr wrap="none" rtlCol="0">
              <a:spAutoFit/>
            </a:bodyPr>
            <a:lstStyle/>
            <a:p>
              <a:r>
                <a:rPr lang="es-UY" sz="800" dirty="0" smtClean="0">
                  <a:latin typeface="Arial" panose="020B0604020202020204" pitchFamily="34" charset="0"/>
                  <a:cs typeface="Arial" panose="020B0604020202020204" pitchFamily="34" charset="0"/>
                </a:rPr>
                <a:t>AUTOMÁTICAMENTE</a:t>
              </a:r>
              <a:endParaRPr lang="es-UY" sz="800" dirty="0">
                <a:latin typeface="Arial" panose="020B0604020202020204" pitchFamily="34" charset="0"/>
                <a:cs typeface="Arial" panose="020B0604020202020204" pitchFamily="34" charset="0"/>
              </a:endParaRPr>
            </a:p>
          </p:txBody>
        </p:sp>
      </p:grpSp>
      <p:sp>
        <p:nvSpPr>
          <p:cNvPr id="24" name="Oval 23"/>
          <p:cNvSpPr/>
          <p:nvPr/>
        </p:nvSpPr>
        <p:spPr>
          <a:xfrm>
            <a:off x="810727" y="3687605"/>
            <a:ext cx="208821" cy="198326"/>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25" name="Rectangular Callout 24"/>
          <p:cNvSpPr/>
          <p:nvPr/>
        </p:nvSpPr>
        <p:spPr>
          <a:xfrm>
            <a:off x="1758524" y="2223057"/>
            <a:ext cx="1112496" cy="267213"/>
          </a:xfrm>
          <a:prstGeom prst="wedgeRectCallout">
            <a:avLst>
              <a:gd name="adj1" fmla="val -64769"/>
              <a:gd name="adj2" fmla="val -128729"/>
            </a:avLst>
          </a:prstGeom>
          <a:solidFill>
            <a:srgbClr val="F3DEDD"/>
          </a:solidFill>
          <a:ln>
            <a:solidFill>
              <a:srgbClr val="C0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s-UY" sz="1050" b="1" dirty="0" smtClean="0">
                <a:solidFill>
                  <a:schemeClr val="tx1"/>
                </a:solidFill>
                <a:latin typeface="Arial" panose="020B0604020202020204" pitchFamily="34" charset="0"/>
                <a:cs typeface="Arial" panose="020B0604020202020204" pitchFamily="34" charset="0"/>
              </a:rPr>
              <a:t>Llave primaria</a:t>
            </a:r>
            <a:endParaRPr lang="es-UY" sz="1050" b="1" dirty="0">
              <a:solidFill>
                <a:schemeClr val="tx1"/>
              </a:solidFill>
              <a:latin typeface="Arial" panose="020B0604020202020204" pitchFamily="34" charset="0"/>
              <a:cs typeface="Arial" panose="020B0604020202020204" pitchFamily="34" charset="0"/>
            </a:endParaRPr>
          </a:p>
        </p:txBody>
      </p:sp>
      <p:sp>
        <p:nvSpPr>
          <p:cNvPr id="26" name="Rectangular Callout 25"/>
          <p:cNvSpPr/>
          <p:nvPr/>
        </p:nvSpPr>
        <p:spPr>
          <a:xfrm>
            <a:off x="1777369" y="4055043"/>
            <a:ext cx="1093651" cy="290846"/>
          </a:xfrm>
          <a:prstGeom prst="wedgeRectCallout">
            <a:avLst>
              <a:gd name="adj1" fmla="val -70271"/>
              <a:gd name="adj2" fmla="val -148708"/>
            </a:avLst>
          </a:prstGeom>
          <a:solidFill>
            <a:schemeClr val="accent6">
              <a:lumMod val="20000"/>
              <a:lumOff val="80000"/>
            </a:schemeClr>
          </a:solidFill>
          <a:ln>
            <a:solidFill>
              <a:schemeClr val="accent6">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s-UY" sz="1050" b="1" dirty="0" smtClean="0">
                <a:solidFill>
                  <a:schemeClr val="tx1"/>
                </a:solidFill>
                <a:latin typeface="Arial" panose="020B0604020202020204" pitchFamily="34" charset="0"/>
                <a:cs typeface="Arial" panose="020B0604020202020204" pitchFamily="34" charset="0"/>
              </a:rPr>
              <a:t>Llave foránea</a:t>
            </a:r>
            <a:endParaRPr lang="es-UY" sz="1050" b="1" dirty="0">
              <a:solidFill>
                <a:schemeClr val="tx1"/>
              </a:solidFill>
              <a:latin typeface="Arial" panose="020B0604020202020204" pitchFamily="34" charset="0"/>
              <a:cs typeface="Arial" panose="020B0604020202020204" pitchFamily="34" charset="0"/>
            </a:endParaRPr>
          </a:p>
        </p:txBody>
      </p:sp>
      <p:sp>
        <p:nvSpPr>
          <p:cNvPr id="27" name="TextBox 26"/>
          <p:cNvSpPr txBox="1"/>
          <p:nvPr/>
        </p:nvSpPr>
        <p:spPr>
          <a:xfrm>
            <a:off x="871273" y="4476864"/>
            <a:ext cx="5439310" cy="646331"/>
          </a:xfrm>
          <a:prstGeom prst="rect">
            <a:avLst/>
          </a:prstGeom>
          <a:noFill/>
        </p:spPr>
        <p:txBody>
          <a:bodyPr wrap="none" rtlCol="0">
            <a:spAutoFit/>
          </a:bodyPr>
          <a:lstStyle/>
          <a:p>
            <a:r>
              <a:rPr lang="es-UY" sz="1200" dirty="0" smtClean="0">
                <a:latin typeface="Arial" panose="020B0604020202020204" pitchFamily="34" charset="0"/>
                <a:cs typeface="Arial" panose="020B0604020202020204" pitchFamily="34" charset="0"/>
              </a:rPr>
              <a:t>Igual nombre de atributo “primario” = </a:t>
            </a:r>
            <a:r>
              <a:rPr lang="es-UY" sz="1200" b="1" dirty="0">
                <a:latin typeface="Arial" panose="020B0604020202020204" pitchFamily="34" charset="0"/>
                <a:cs typeface="Arial" panose="020B0604020202020204" pitchFamily="34" charset="0"/>
              </a:rPr>
              <a:t>t</a:t>
            </a:r>
            <a:r>
              <a:rPr lang="es-UY" sz="1200" b="1" dirty="0" smtClean="0">
                <a:latin typeface="Arial" panose="020B0604020202020204" pitchFamily="34" charset="0"/>
                <a:cs typeface="Arial" panose="020B0604020202020204" pitchFamily="34" charset="0"/>
              </a:rPr>
              <a:t>ransacciones relacionadas</a:t>
            </a:r>
          </a:p>
          <a:p>
            <a:pPr marL="285750" indent="-285750">
              <a:buClr>
                <a:srgbClr val="B91B3E"/>
              </a:buClr>
              <a:buFont typeface="Arial" panose="020B0604020202020204" pitchFamily="34" charset="0"/>
              <a:buChar char="•"/>
            </a:pPr>
            <a:r>
              <a:rPr lang="es-UY" sz="1200" dirty="0">
                <a:latin typeface="Arial" panose="020B0604020202020204" pitchFamily="34" charset="0"/>
                <a:cs typeface="Arial" panose="020B0604020202020204" pitchFamily="34" charset="0"/>
              </a:rPr>
              <a:t>Cada atracción pertenece a </a:t>
            </a:r>
            <a:r>
              <a:rPr lang="es-UY" sz="1200" b="1" dirty="0">
                <a:latin typeface="Arial" panose="020B0604020202020204" pitchFamily="34" charset="0"/>
                <a:cs typeface="Arial" panose="020B0604020202020204" pitchFamily="34" charset="0"/>
              </a:rPr>
              <a:t>un</a:t>
            </a:r>
            <a:r>
              <a:rPr lang="es-UY" sz="1200" dirty="0">
                <a:latin typeface="Arial" panose="020B0604020202020204" pitchFamily="34" charset="0"/>
                <a:cs typeface="Arial" panose="020B0604020202020204" pitchFamily="34" charset="0"/>
              </a:rPr>
              <a:t> país</a:t>
            </a:r>
            <a:r>
              <a:rPr lang="es-UY" sz="1200" dirty="0" smtClean="0">
                <a:latin typeface="Arial" panose="020B0604020202020204" pitchFamily="34" charset="0"/>
                <a:cs typeface="Arial" panose="020B0604020202020204" pitchFamily="34" charset="0"/>
              </a:rPr>
              <a:t>. Cada </a:t>
            </a:r>
            <a:r>
              <a:rPr lang="es-UY" sz="1200" dirty="0">
                <a:latin typeface="Arial" panose="020B0604020202020204" pitchFamily="34" charset="0"/>
                <a:cs typeface="Arial" panose="020B0604020202020204" pitchFamily="34" charset="0"/>
              </a:rPr>
              <a:t>país tiene </a:t>
            </a:r>
            <a:r>
              <a:rPr lang="es-UY" sz="1200" b="1" dirty="0">
                <a:latin typeface="Arial" panose="020B0604020202020204" pitchFamily="34" charset="0"/>
                <a:cs typeface="Arial" panose="020B0604020202020204" pitchFamily="34" charset="0"/>
              </a:rPr>
              <a:t>varias</a:t>
            </a:r>
            <a:r>
              <a:rPr lang="es-UY" sz="1200" dirty="0">
                <a:latin typeface="Arial" panose="020B0604020202020204" pitchFamily="34" charset="0"/>
                <a:cs typeface="Arial" panose="020B0604020202020204" pitchFamily="34" charset="0"/>
              </a:rPr>
              <a:t> atracciones</a:t>
            </a:r>
            <a:r>
              <a:rPr lang="es-UY" sz="1200" dirty="0" smtClean="0">
                <a:latin typeface="Arial" panose="020B0604020202020204" pitchFamily="34" charset="0"/>
                <a:cs typeface="Arial" panose="020B0604020202020204" pitchFamily="34" charset="0"/>
              </a:rPr>
              <a:t>.</a:t>
            </a:r>
            <a:endParaRPr lang="es-UY" sz="1200" b="1" dirty="0">
              <a:latin typeface="Arial" panose="020B0604020202020204" pitchFamily="34" charset="0"/>
              <a:cs typeface="Arial" panose="020B0604020202020204" pitchFamily="34" charset="0"/>
            </a:endParaRPr>
          </a:p>
          <a:p>
            <a:pPr marL="285750" indent="-285750">
              <a:buClr>
                <a:srgbClr val="B91B3E"/>
              </a:buClr>
              <a:buFont typeface="Arial" panose="020B0604020202020204" pitchFamily="34" charset="0"/>
              <a:buChar char="•"/>
            </a:pPr>
            <a:r>
              <a:rPr lang="es-UY" sz="1200" dirty="0" smtClean="0">
                <a:latin typeface="Arial" panose="020B0604020202020204" pitchFamily="34" charset="0"/>
                <a:cs typeface="Arial" panose="020B0604020202020204" pitchFamily="34" charset="0"/>
              </a:rPr>
              <a:t>Controles</a:t>
            </a:r>
            <a:r>
              <a:rPr lang="es-UY" sz="1200" b="1" dirty="0" smtClean="0">
                <a:latin typeface="Arial" panose="020B0604020202020204" pitchFamily="34" charset="0"/>
                <a:cs typeface="Arial" panose="020B0604020202020204" pitchFamily="34" charset="0"/>
              </a:rPr>
              <a:t> automáticos </a:t>
            </a:r>
            <a:r>
              <a:rPr lang="es-UY" sz="1200" dirty="0" smtClean="0">
                <a:latin typeface="Arial" panose="020B0604020202020204" pitchFamily="34" charset="0"/>
                <a:cs typeface="Arial" panose="020B0604020202020204" pitchFamily="34" charset="0"/>
              </a:rPr>
              <a:t>que validan</a:t>
            </a:r>
            <a:r>
              <a:rPr lang="es-UY" sz="1200" b="1" dirty="0" smtClean="0">
                <a:latin typeface="Arial" panose="020B0604020202020204" pitchFamily="34" charset="0"/>
                <a:cs typeface="Arial" panose="020B0604020202020204" pitchFamily="34" charset="0"/>
              </a:rPr>
              <a:t> consistencia entre los datos!</a:t>
            </a:r>
            <a:endParaRPr lang="es-UY" sz="1200" dirty="0">
              <a:latin typeface="Arial" panose="020B0604020202020204" pitchFamily="34" charset="0"/>
              <a:cs typeface="Arial" panose="020B0604020202020204" pitchFamily="34" charset="0"/>
            </a:endParaRPr>
          </a:p>
        </p:txBody>
      </p:sp>
      <p:sp>
        <p:nvSpPr>
          <p:cNvPr id="28" name="Oval 27"/>
          <p:cNvSpPr/>
          <p:nvPr/>
        </p:nvSpPr>
        <p:spPr>
          <a:xfrm>
            <a:off x="798027" y="1871505"/>
            <a:ext cx="208821" cy="198326"/>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2" name="Freeform 1"/>
          <p:cNvSpPr/>
          <p:nvPr/>
        </p:nvSpPr>
        <p:spPr>
          <a:xfrm>
            <a:off x="684934" y="3683000"/>
            <a:ext cx="153266" cy="952500"/>
          </a:xfrm>
          <a:custGeom>
            <a:avLst/>
            <a:gdLst>
              <a:gd name="connsiteX0" fmla="*/ 153266 w 153266"/>
              <a:gd name="connsiteY0" fmla="*/ 952500 h 952500"/>
              <a:gd name="connsiteX1" fmla="*/ 866 w 153266"/>
              <a:gd name="connsiteY1" fmla="*/ 165100 h 952500"/>
              <a:gd name="connsiteX2" fmla="*/ 102466 w 153266"/>
              <a:gd name="connsiteY2" fmla="*/ 0 h 952500"/>
            </a:gdLst>
            <a:ahLst/>
            <a:cxnLst>
              <a:cxn ang="0">
                <a:pos x="connsiteX0" y="connsiteY0"/>
              </a:cxn>
              <a:cxn ang="0">
                <a:pos x="connsiteX1" y="connsiteY1"/>
              </a:cxn>
              <a:cxn ang="0">
                <a:pos x="connsiteX2" y="connsiteY2"/>
              </a:cxn>
            </a:cxnLst>
            <a:rect l="l" t="t" r="r" b="b"/>
            <a:pathLst>
              <a:path w="153266" h="952500">
                <a:moveTo>
                  <a:pt x="153266" y="952500"/>
                </a:moveTo>
                <a:cubicBezTo>
                  <a:pt x="81299" y="638175"/>
                  <a:pt x="9333" y="323850"/>
                  <a:pt x="866" y="165100"/>
                </a:cubicBezTo>
                <a:cubicBezTo>
                  <a:pt x="-7601" y="6350"/>
                  <a:pt x="47432" y="3175"/>
                  <a:pt x="102466" y="0"/>
                </a:cubicBezTo>
              </a:path>
            </a:pathLst>
          </a:custGeom>
          <a:no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sp>
        <p:nvSpPr>
          <p:cNvPr id="3" name="Freeform 2"/>
          <p:cNvSpPr/>
          <p:nvPr/>
        </p:nvSpPr>
        <p:spPr>
          <a:xfrm>
            <a:off x="457200" y="2032000"/>
            <a:ext cx="342900" cy="2628900"/>
          </a:xfrm>
          <a:custGeom>
            <a:avLst/>
            <a:gdLst>
              <a:gd name="connsiteX0" fmla="*/ 342900 w 342900"/>
              <a:gd name="connsiteY0" fmla="*/ 2628900 h 2628900"/>
              <a:gd name="connsiteX1" fmla="*/ 0 w 342900"/>
              <a:gd name="connsiteY1" fmla="*/ 977900 h 2628900"/>
              <a:gd name="connsiteX2" fmla="*/ 342900 w 342900"/>
              <a:gd name="connsiteY2" fmla="*/ 0 h 2628900"/>
            </a:gdLst>
            <a:ahLst/>
            <a:cxnLst>
              <a:cxn ang="0">
                <a:pos x="connsiteX0" y="connsiteY0"/>
              </a:cxn>
              <a:cxn ang="0">
                <a:pos x="connsiteX1" y="connsiteY1"/>
              </a:cxn>
              <a:cxn ang="0">
                <a:pos x="connsiteX2" y="connsiteY2"/>
              </a:cxn>
            </a:cxnLst>
            <a:rect l="l" t="t" r="r" b="b"/>
            <a:pathLst>
              <a:path w="342900" h="2628900">
                <a:moveTo>
                  <a:pt x="342900" y="2628900"/>
                </a:moveTo>
                <a:cubicBezTo>
                  <a:pt x="171450" y="2022475"/>
                  <a:pt x="0" y="1416050"/>
                  <a:pt x="0" y="977900"/>
                </a:cubicBezTo>
                <a:cubicBezTo>
                  <a:pt x="0" y="539750"/>
                  <a:pt x="171450" y="269875"/>
                  <a:pt x="342900" y="0"/>
                </a:cubicBezTo>
              </a:path>
            </a:pathLst>
          </a:custGeom>
          <a:noFill/>
          <a:ln w="2222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AR"/>
          </a:p>
        </p:txBody>
      </p:sp>
      <p:pic>
        <p:nvPicPr>
          <p:cNvPr id="10" name="Picture 9"/>
          <p:cNvPicPr>
            <a:picLocks noChangeAspect="1"/>
          </p:cNvPicPr>
          <p:nvPr/>
        </p:nvPicPr>
        <p:blipFill>
          <a:blip r:embed="rId5"/>
          <a:stretch>
            <a:fillRect/>
          </a:stretch>
        </p:blipFill>
        <p:spPr>
          <a:xfrm>
            <a:off x="4201469" y="3115447"/>
            <a:ext cx="2374582" cy="1086245"/>
          </a:xfrm>
          <a:prstGeom prst="rect">
            <a:avLst/>
          </a:prstGeom>
          <a:ln>
            <a:noFill/>
          </a:ln>
          <a:effectLst>
            <a:outerShdw blurRad="292100" dist="139700" dir="2700000" algn="tl" rotWithShape="0">
              <a:srgbClr val="333333">
                <a:alpha val="65000"/>
              </a:srgbClr>
            </a:outerShdw>
          </a:effectLst>
        </p:spPr>
      </p:pic>
      <p:pic>
        <p:nvPicPr>
          <p:cNvPr id="11" name="Picture 10"/>
          <p:cNvPicPr>
            <a:picLocks noChangeAspect="1"/>
          </p:cNvPicPr>
          <p:nvPr/>
        </p:nvPicPr>
        <p:blipFill>
          <a:blip r:embed="rId6"/>
          <a:stretch>
            <a:fillRect/>
          </a:stretch>
        </p:blipFill>
        <p:spPr>
          <a:xfrm>
            <a:off x="4409254" y="1536714"/>
            <a:ext cx="2166797" cy="11653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838668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0436" y="973501"/>
            <a:ext cx="2880190" cy="3321176"/>
          </a:xfrm>
          <a:prstGeom prst="rect">
            <a:avLst/>
          </a:prstGeom>
        </p:spPr>
      </p:pic>
      <p:graphicFrame>
        <p:nvGraphicFramePr>
          <p:cNvPr id="18" name="Table 17"/>
          <p:cNvGraphicFramePr>
            <a:graphicFrameLocks noGrp="1"/>
          </p:cNvGraphicFramePr>
          <p:nvPr>
            <p:extLst>
              <p:ext uri="{D42A27DB-BD31-4B8C-83A1-F6EECF244321}">
                <p14:modId xmlns:p14="http://schemas.microsoft.com/office/powerpoint/2010/main" val="1646486723"/>
              </p:ext>
            </p:extLst>
          </p:nvPr>
        </p:nvGraphicFramePr>
        <p:xfrm>
          <a:off x="4036047" y="2413000"/>
          <a:ext cx="2642552" cy="1270000"/>
        </p:xfrm>
        <a:graphic>
          <a:graphicData uri="http://schemas.openxmlformats.org/drawingml/2006/table">
            <a:tbl>
              <a:tblPr firstRow="1" bandRow="1">
                <a:tableStyleId>{21E4AEA4-8DFA-4A89-87EB-49C32662AFE0}</a:tableStyleId>
              </a:tblPr>
              <a:tblGrid>
                <a:gridCol w="907234">
                  <a:extLst>
                    <a:ext uri="{9D8B030D-6E8A-4147-A177-3AD203B41FA5}">
                      <a16:colId xmlns:a16="http://schemas.microsoft.com/office/drawing/2014/main" val="20000"/>
                    </a:ext>
                  </a:extLst>
                </a:gridCol>
                <a:gridCol w="1016401">
                  <a:extLst>
                    <a:ext uri="{9D8B030D-6E8A-4147-A177-3AD203B41FA5}">
                      <a16:colId xmlns:a16="http://schemas.microsoft.com/office/drawing/2014/main" val="20001"/>
                    </a:ext>
                  </a:extLst>
                </a:gridCol>
                <a:gridCol w="718917">
                  <a:extLst>
                    <a:ext uri="{9D8B030D-6E8A-4147-A177-3AD203B41FA5}">
                      <a16:colId xmlns:a16="http://schemas.microsoft.com/office/drawing/2014/main" val="20002"/>
                    </a:ext>
                  </a:extLst>
                </a:gridCol>
              </a:tblGrid>
              <a:tr h="349330">
                <a:tc>
                  <a:txBody>
                    <a:bodyPr/>
                    <a:lstStyle/>
                    <a:p>
                      <a:pPr marL="0" algn="ctr" defTabSz="914400" rtl="0" eaLnBrk="1" latinLnBrk="0" hangingPunct="1"/>
                      <a:r>
                        <a:rPr lang="es-UY" sz="800" kern="1200" dirty="0" err="1" smtClean="0">
                          <a:latin typeface="Arial" panose="020B0604020202020204" pitchFamily="34" charset="0"/>
                          <a:cs typeface="Arial" panose="020B0604020202020204" pitchFamily="34" charset="0"/>
                        </a:rPr>
                        <a:t>AttractionId</a:t>
                      </a:r>
                      <a:r>
                        <a:rPr lang="es-UY" sz="800" kern="1200" baseline="0" dirty="0" smtClean="0">
                          <a:latin typeface="Arial" panose="020B0604020202020204" pitchFamily="34" charset="0"/>
                          <a:cs typeface="Arial" panose="020B0604020202020204" pitchFamily="34" charset="0"/>
                        </a:rPr>
                        <a:t> </a:t>
                      </a:r>
                      <a:r>
                        <a:rPr lang="es-UY" sz="800" kern="1200" dirty="0" smtClean="0">
                          <a:latin typeface="Arial" panose="020B0604020202020204" pitchFamily="34" charset="0"/>
                          <a:cs typeface="Arial" panose="020B0604020202020204" pitchFamily="34" charset="0"/>
                        </a:rPr>
                        <a:t>*</a:t>
                      </a:r>
                      <a:endParaRPr lang="es-UY" sz="800" b="0" kern="1200" dirty="0" smtClean="0">
                        <a:solidFill>
                          <a:schemeClr val="bg1"/>
                        </a:solidFill>
                        <a:latin typeface="Arial" panose="020B0604020202020204" pitchFamily="34" charset="0"/>
                        <a:ea typeface="+mn-ea"/>
                        <a:cs typeface="Arial" panose="020B0604020202020204" pitchFamily="34" charset="0"/>
                      </a:endParaRPr>
                    </a:p>
                  </a:txBody>
                  <a:tcPr marL="68581" marR="68581" marT="34276" marB="34276"/>
                </a:tc>
                <a:tc>
                  <a:txBody>
                    <a:bodyPr/>
                    <a:lstStyle/>
                    <a:p>
                      <a:pPr marL="0" algn="ctr" defTabSz="914400" rtl="0" eaLnBrk="1" latinLnBrk="0" hangingPunct="1"/>
                      <a:r>
                        <a:rPr lang="es-UY" sz="800" kern="1200" dirty="0" err="1" smtClean="0">
                          <a:latin typeface="Arial" panose="020B0604020202020204" pitchFamily="34" charset="0"/>
                          <a:cs typeface="Arial" panose="020B0604020202020204" pitchFamily="34" charset="0"/>
                        </a:rPr>
                        <a:t>AttractionName</a:t>
                      </a:r>
                      <a:endParaRPr lang="es-UY" sz="800" b="0" kern="1200" dirty="0">
                        <a:solidFill>
                          <a:schemeClr val="bg1"/>
                        </a:solidFill>
                        <a:latin typeface="Arial" panose="020B0604020202020204" pitchFamily="34" charset="0"/>
                        <a:ea typeface="+mn-ea"/>
                        <a:cs typeface="Arial" panose="020B0604020202020204" pitchFamily="34" charset="0"/>
                      </a:endParaRPr>
                    </a:p>
                  </a:txBody>
                  <a:tcPr marL="68581" marR="68581" marT="34276" marB="34276"/>
                </a:tc>
                <a:tc>
                  <a:txBody>
                    <a:bodyPr/>
                    <a:lstStyle/>
                    <a:p>
                      <a:pPr marL="0" algn="ctr" defTabSz="914400" rtl="0" eaLnBrk="1" latinLnBrk="0" hangingPunct="1"/>
                      <a:r>
                        <a:rPr lang="es-UY" sz="800" kern="1200" dirty="0" err="1" smtClean="0">
                          <a:latin typeface="Arial" panose="020B0604020202020204" pitchFamily="34" charset="0"/>
                          <a:cs typeface="Arial" panose="020B0604020202020204" pitchFamily="34" charset="0"/>
                        </a:rPr>
                        <a:t>CountryId</a:t>
                      </a:r>
                      <a:endParaRPr lang="es-UY" sz="800" b="0" kern="1200" dirty="0">
                        <a:solidFill>
                          <a:schemeClr val="bg1"/>
                        </a:solidFill>
                        <a:latin typeface="Arial" panose="020B0604020202020204" pitchFamily="34" charset="0"/>
                        <a:ea typeface="+mn-ea"/>
                        <a:cs typeface="Arial" panose="020B0604020202020204" pitchFamily="34" charset="0"/>
                      </a:endParaRPr>
                    </a:p>
                  </a:txBody>
                  <a:tcPr marL="68581" marR="68581" marT="34276" marB="34276"/>
                </a:tc>
                <a:extLst>
                  <a:ext uri="{0D108BD9-81ED-4DB2-BD59-A6C34878D82A}">
                    <a16:rowId xmlns:a16="http://schemas.microsoft.com/office/drawing/2014/main" val="10000"/>
                  </a:ext>
                </a:extLst>
              </a:tr>
              <a:tr h="306890">
                <a:tc>
                  <a:txBody>
                    <a:bodyPr/>
                    <a:lstStyle/>
                    <a:p>
                      <a:pPr marL="0" algn="ctr" defTabSz="914400" rtl="0" eaLnBrk="1" latinLnBrk="0" hangingPunct="1"/>
                      <a:r>
                        <a:rPr lang="es-UY" sz="800" kern="1200" dirty="0" smtClean="0">
                          <a:latin typeface="Arial" panose="020B0604020202020204" pitchFamily="34" charset="0"/>
                          <a:cs typeface="Arial" panose="020B0604020202020204" pitchFamily="34" charset="0"/>
                        </a:rPr>
                        <a:t>1</a:t>
                      </a:r>
                      <a:endParaRPr lang="es-UY" sz="800" b="0" kern="1200" dirty="0">
                        <a:solidFill>
                          <a:schemeClr val="tx1"/>
                        </a:solidFill>
                        <a:latin typeface="Arial" panose="020B0604020202020204" pitchFamily="34" charset="0"/>
                        <a:ea typeface="+mn-ea"/>
                        <a:cs typeface="Arial" panose="020B0604020202020204" pitchFamily="34" charset="0"/>
                      </a:endParaRPr>
                    </a:p>
                  </a:txBody>
                  <a:tcPr marL="68581" marR="68581" marT="34276" marB="34276"/>
                </a:tc>
                <a:tc>
                  <a:txBody>
                    <a:bodyPr/>
                    <a:lstStyle/>
                    <a:p>
                      <a:pPr marL="0" algn="l" defTabSz="914400" rtl="0" eaLnBrk="1" latinLnBrk="0" hangingPunct="1"/>
                      <a:r>
                        <a:rPr lang="es-UY" sz="800" kern="1200" dirty="0" smtClean="0">
                          <a:latin typeface="Arial" panose="020B0604020202020204" pitchFamily="34" charset="0"/>
                          <a:cs typeface="Arial" panose="020B0604020202020204" pitchFamily="34" charset="0"/>
                        </a:rPr>
                        <a:t>Louvre </a:t>
                      </a:r>
                      <a:r>
                        <a:rPr lang="es-UY" sz="800" kern="1200" dirty="0" err="1" smtClean="0">
                          <a:latin typeface="Arial" panose="020B0604020202020204" pitchFamily="34" charset="0"/>
                          <a:cs typeface="Arial" panose="020B0604020202020204" pitchFamily="34" charset="0"/>
                        </a:rPr>
                        <a:t>Museum</a:t>
                      </a:r>
                      <a:endParaRPr lang="es-UY" sz="800" b="0" kern="1200" dirty="0">
                        <a:solidFill>
                          <a:schemeClr val="tx1"/>
                        </a:solidFill>
                        <a:latin typeface="Arial" panose="020B0604020202020204" pitchFamily="34" charset="0"/>
                        <a:ea typeface="+mn-ea"/>
                        <a:cs typeface="Arial" panose="020B0604020202020204" pitchFamily="34" charset="0"/>
                      </a:endParaRPr>
                    </a:p>
                  </a:txBody>
                  <a:tcPr marL="68581" marR="68581" marT="34276" marB="34276"/>
                </a:tc>
                <a:tc>
                  <a:txBody>
                    <a:bodyPr/>
                    <a:lstStyle/>
                    <a:p>
                      <a:pPr marL="0" algn="ctr" defTabSz="914400" rtl="0" eaLnBrk="1" latinLnBrk="0" hangingPunct="1"/>
                      <a:r>
                        <a:rPr lang="es-UY" sz="800" kern="1200" dirty="0" smtClean="0">
                          <a:latin typeface="Arial" panose="020B0604020202020204" pitchFamily="34" charset="0"/>
                          <a:cs typeface="Arial" panose="020B0604020202020204" pitchFamily="34" charset="0"/>
                        </a:rPr>
                        <a:t>2</a:t>
                      </a:r>
                      <a:endParaRPr lang="es-UY" sz="800" b="0" kern="1200" dirty="0">
                        <a:solidFill>
                          <a:schemeClr val="tx1"/>
                        </a:solidFill>
                        <a:latin typeface="Arial" panose="020B0604020202020204" pitchFamily="34" charset="0"/>
                        <a:ea typeface="+mn-ea"/>
                        <a:cs typeface="Arial" panose="020B0604020202020204" pitchFamily="34" charset="0"/>
                      </a:endParaRPr>
                    </a:p>
                  </a:txBody>
                  <a:tcPr marL="68581" marR="68581" marT="34276" marB="34276"/>
                </a:tc>
                <a:extLst>
                  <a:ext uri="{0D108BD9-81ED-4DB2-BD59-A6C34878D82A}">
                    <a16:rowId xmlns:a16="http://schemas.microsoft.com/office/drawing/2014/main" val="10001"/>
                  </a:ext>
                </a:extLst>
              </a:tr>
              <a:tr h="306890">
                <a:tc>
                  <a:txBody>
                    <a:bodyPr/>
                    <a:lstStyle/>
                    <a:p>
                      <a:pPr marL="0" algn="ctr" defTabSz="914400" rtl="0" eaLnBrk="1" latinLnBrk="0" hangingPunct="1"/>
                      <a:r>
                        <a:rPr lang="es-UY" sz="800" kern="1200" dirty="0" smtClean="0">
                          <a:latin typeface="Arial" panose="020B0604020202020204" pitchFamily="34" charset="0"/>
                          <a:cs typeface="Arial" panose="020B0604020202020204" pitchFamily="34" charset="0"/>
                        </a:rPr>
                        <a:t>2</a:t>
                      </a:r>
                      <a:endParaRPr lang="es-UY" sz="800" b="0" kern="1200" dirty="0">
                        <a:solidFill>
                          <a:schemeClr val="tx1"/>
                        </a:solidFill>
                        <a:latin typeface="Arial" panose="020B0604020202020204" pitchFamily="34" charset="0"/>
                        <a:ea typeface="+mn-ea"/>
                        <a:cs typeface="Arial" panose="020B0604020202020204" pitchFamily="34" charset="0"/>
                      </a:endParaRPr>
                    </a:p>
                  </a:txBody>
                  <a:tcPr marL="68581" marR="68581" marT="34276" marB="34276"/>
                </a:tc>
                <a:tc>
                  <a:txBody>
                    <a:bodyPr/>
                    <a:lstStyle/>
                    <a:p>
                      <a:pPr marL="0" algn="l" defTabSz="914400" rtl="0" eaLnBrk="1" latinLnBrk="0" hangingPunct="1"/>
                      <a:r>
                        <a:rPr lang="es-UY" sz="800" kern="1200" dirty="0" smtClean="0">
                          <a:latin typeface="Arial" panose="020B0604020202020204" pitchFamily="34" charset="0"/>
                          <a:cs typeface="Arial" panose="020B0604020202020204" pitchFamily="34" charset="0"/>
                        </a:rPr>
                        <a:t>Great</a:t>
                      </a:r>
                      <a:r>
                        <a:rPr lang="es-UY" sz="800" kern="1200" baseline="0" dirty="0" smtClean="0">
                          <a:latin typeface="Arial" panose="020B0604020202020204" pitchFamily="34" charset="0"/>
                          <a:cs typeface="Arial" panose="020B0604020202020204" pitchFamily="34" charset="0"/>
                        </a:rPr>
                        <a:t> Wall</a:t>
                      </a:r>
                      <a:endParaRPr lang="es-UY" sz="800" b="0" kern="1200" dirty="0">
                        <a:solidFill>
                          <a:schemeClr val="tx1"/>
                        </a:solidFill>
                        <a:latin typeface="Arial" panose="020B0604020202020204" pitchFamily="34" charset="0"/>
                        <a:ea typeface="+mn-ea"/>
                        <a:cs typeface="Arial" panose="020B0604020202020204" pitchFamily="34" charset="0"/>
                      </a:endParaRPr>
                    </a:p>
                  </a:txBody>
                  <a:tcPr marL="68581" marR="68581" marT="34276" marB="34276"/>
                </a:tc>
                <a:tc>
                  <a:txBody>
                    <a:bodyPr/>
                    <a:lstStyle/>
                    <a:p>
                      <a:pPr marL="0" algn="ctr" defTabSz="914400" rtl="0" eaLnBrk="1" latinLnBrk="0" hangingPunct="1"/>
                      <a:r>
                        <a:rPr lang="es-UY" sz="800" kern="1200" dirty="0" smtClean="0">
                          <a:latin typeface="Arial" panose="020B0604020202020204" pitchFamily="34" charset="0"/>
                          <a:cs typeface="Arial" panose="020B0604020202020204" pitchFamily="34" charset="0"/>
                        </a:rPr>
                        <a:t>3</a:t>
                      </a:r>
                      <a:endParaRPr lang="es-UY" sz="800" b="0" kern="1200" dirty="0">
                        <a:solidFill>
                          <a:schemeClr val="tx1"/>
                        </a:solidFill>
                        <a:latin typeface="Arial" panose="020B0604020202020204" pitchFamily="34" charset="0"/>
                        <a:ea typeface="+mn-ea"/>
                        <a:cs typeface="Arial" panose="020B0604020202020204" pitchFamily="34" charset="0"/>
                      </a:endParaRPr>
                    </a:p>
                  </a:txBody>
                  <a:tcPr marL="68581" marR="68581" marT="34276" marB="34276"/>
                </a:tc>
                <a:extLst>
                  <a:ext uri="{0D108BD9-81ED-4DB2-BD59-A6C34878D82A}">
                    <a16:rowId xmlns:a16="http://schemas.microsoft.com/office/drawing/2014/main" val="10002"/>
                  </a:ext>
                </a:extLst>
              </a:tr>
              <a:tr h="306890">
                <a:tc>
                  <a:txBody>
                    <a:bodyPr/>
                    <a:lstStyle/>
                    <a:p>
                      <a:pPr marL="0" algn="ctr" defTabSz="914400" rtl="0" eaLnBrk="1" latinLnBrk="0" hangingPunct="1"/>
                      <a:r>
                        <a:rPr lang="es-UY" sz="800" kern="1200" dirty="0" smtClean="0">
                          <a:latin typeface="Arial" panose="020B0604020202020204" pitchFamily="34" charset="0"/>
                          <a:cs typeface="Arial" panose="020B0604020202020204" pitchFamily="34" charset="0"/>
                        </a:rPr>
                        <a:t>3</a:t>
                      </a:r>
                      <a:endParaRPr lang="es-UY" sz="800" b="0" kern="1200" dirty="0">
                        <a:solidFill>
                          <a:schemeClr val="tx1"/>
                        </a:solidFill>
                        <a:latin typeface="Arial" panose="020B0604020202020204" pitchFamily="34" charset="0"/>
                        <a:ea typeface="+mn-ea"/>
                        <a:cs typeface="Arial" panose="020B0604020202020204" pitchFamily="34" charset="0"/>
                      </a:endParaRPr>
                    </a:p>
                  </a:txBody>
                  <a:tcPr marL="68581" marR="68581" marT="34276" marB="34276"/>
                </a:tc>
                <a:tc>
                  <a:txBody>
                    <a:bodyPr/>
                    <a:lstStyle/>
                    <a:p>
                      <a:pPr marL="0" algn="l" defTabSz="914400" rtl="0" eaLnBrk="1" latinLnBrk="0" hangingPunct="1"/>
                      <a:r>
                        <a:rPr lang="es-UY" sz="800" kern="1200" dirty="0" smtClean="0">
                          <a:latin typeface="Arial" panose="020B0604020202020204" pitchFamily="34" charset="0"/>
                          <a:cs typeface="Arial" panose="020B0604020202020204" pitchFamily="34" charset="0"/>
                        </a:rPr>
                        <a:t>Eiffel Tower</a:t>
                      </a:r>
                      <a:endParaRPr lang="es-UY" sz="800" b="0" kern="1200" dirty="0">
                        <a:solidFill>
                          <a:schemeClr val="tx1"/>
                        </a:solidFill>
                        <a:latin typeface="Arial" panose="020B0604020202020204" pitchFamily="34" charset="0"/>
                        <a:ea typeface="+mn-ea"/>
                        <a:cs typeface="Arial" panose="020B0604020202020204" pitchFamily="34" charset="0"/>
                      </a:endParaRPr>
                    </a:p>
                  </a:txBody>
                  <a:tcPr marL="68581" marR="68581" marT="34276" marB="34276"/>
                </a:tc>
                <a:tc>
                  <a:txBody>
                    <a:bodyPr/>
                    <a:lstStyle/>
                    <a:p>
                      <a:pPr marL="0" algn="ctr" defTabSz="914400" rtl="0" eaLnBrk="1" latinLnBrk="0" hangingPunct="1"/>
                      <a:r>
                        <a:rPr lang="es-UY" sz="800" kern="1200" dirty="0" smtClean="0">
                          <a:latin typeface="Arial" panose="020B0604020202020204" pitchFamily="34" charset="0"/>
                          <a:cs typeface="Arial" panose="020B0604020202020204" pitchFamily="34" charset="0"/>
                        </a:rPr>
                        <a:t>2</a:t>
                      </a:r>
                      <a:endParaRPr lang="es-UY" sz="800" b="0" kern="1200" dirty="0">
                        <a:solidFill>
                          <a:schemeClr val="tx1"/>
                        </a:solidFill>
                        <a:latin typeface="Arial" panose="020B0604020202020204" pitchFamily="34" charset="0"/>
                        <a:ea typeface="+mn-ea"/>
                        <a:cs typeface="Arial" panose="020B0604020202020204" pitchFamily="34" charset="0"/>
                      </a:endParaRPr>
                    </a:p>
                  </a:txBody>
                  <a:tcPr marL="68581" marR="68581" marT="34276" marB="34276"/>
                </a:tc>
                <a:extLst>
                  <a:ext uri="{0D108BD9-81ED-4DB2-BD59-A6C34878D82A}">
                    <a16:rowId xmlns:a16="http://schemas.microsoft.com/office/drawing/2014/main" val="10003"/>
                  </a:ext>
                </a:extLst>
              </a:tr>
            </a:tbl>
          </a:graphicData>
        </a:graphic>
      </p:graphicFrame>
      <p:pic>
        <p:nvPicPr>
          <p:cNvPr id="17" name="Picture 16"/>
          <p:cNvPicPr>
            <a:picLocks noChangeAspect="1"/>
          </p:cNvPicPr>
          <p:nvPr/>
        </p:nvPicPr>
        <p:blipFill>
          <a:blip r:embed="rId4"/>
          <a:stretch>
            <a:fillRect/>
          </a:stretch>
        </p:blipFill>
        <p:spPr>
          <a:xfrm>
            <a:off x="389393" y="2082800"/>
            <a:ext cx="2886075" cy="1524000"/>
          </a:xfrm>
          <a:prstGeom prst="rect">
            <a:avLst/>
          </a:prstGeom>
          <a:effectLst>
            <a:outerShdw blurRad="254000" dist="38100" dir="2700000" algn="tl" rotWithShape="0">
              <a:prstClr val="black">
                <a:alpha val="40000"/>
              </a:prstClr>
            </a:outerShdw>
          </a:effectLst>
        </p:spPr>
      </p:pic>
      <p:sp>
        <p:nvSpPr>
          <p:cNvPr id="29" name="Text Placeholder 3"/>
          <p:cNvSpPr>
            <a:spLocks noGrp="1"/>
          </p:cNvSpPr>
          <p:nvPr>
            <p:ph type="body" sz="quarter" idx="13"/>
          </p:nvPr>
        </p:nvSpPr>
        <p:spPr>
          <a:xfrm>
            <a:off x="333916" y="148464"/>
            <a:ext cx="1809841" cy="273358"/>
          </a:xfrm>
        </p:spPr>
        <p:txBody>
          <a:bodyPr/>
          <a:lstStyle/>
          <a:p>
            <a:r>
              <a:rPr lang="es-AR" dirty="0" smtClean="0"/>
              <a:t>Creación de la aplicación</a:t>
            </a:r>
            <a:endParaRPr lang="es-AR" dirty="0"/>
          </a:p>
        </p:txBody>
      </p:sp>
      <p:sp>
        <p:nvSpPr>
          <p:cNvPr id="30" name="Text Placeholder 4"/>
          <p:cNvSpPr>
            <a:spLocks noGrp="1"/>
          </p:cNvSpPr>
          <p:nvPr>
            <p:ph type="body" sz="quarter" idx="14"/>
          </p:nvPr>
        </p:nvSpPr>
        <p:spPr>
          <a:xfrm>
            <a:off x="1884016" y="148464"/>
            <a:ext cx="2069923" cy="273358"/>
          </a:xfrm>
        </p:spPr>
        <p:txBody>
          <a:bodyPr/>
          <a:lstStyle/>
          <a:p>
            <a:r>
              <a:rPr lang="es-AR" dirty="0" smtClean="0"/>
              <a:t>/ Objeto </a:t>
            </a:r>
            <a:r>
              <a:rPr lang="es-AR" dirty="0" err="1" smtClean="0"/>
              <a:t>GeneXus</a:t>
            </a:r>
            <a:r>
              <a:rPr lang="es-AR" dirty="0" smtClean="0"/>
              <a:t> Transacción</a:t>
            </a:r>
            <a:endParaRPr lang="es-AR" dirty="0"/>
          </a:p>
        </p:txBody>
      </p:sp>
      <p:sp>
        <p:nvSpPr>
          <p:cNvPr id="33" name="Left Arrow 11"/>
          <p:cNvSpPr>
            <a:spLocks noChangeArrowheads="1"/>
          </p:cNvSpPr>
          <p:nvPr/>
        </p:nvSpPr>
        <p:spPr bwMode="auto">
          <a:xfrm rot="2385457">
            <a:off x="1314881" y="3852755"/>
            <a:ext cx="1241822" cy="195263"/>
          </a:xfrm>
          <a:prstGeom prst="leftArrow">
            <a:avLst>
              <a:gd name="adj1" fmla="val 50000"/>
              <a:gd name="adj2" fmla="val 49995"/>
            </a:avLst>
          </a:prstGeom>
          <a:solidFill>
            <a:srgbClr val="B91B3E"/>
          </a:solidFill>
          <a:ln>
            <a:noFill/>
          </a:ln>
          <a:extLst/>
        </p:spPr>
        <p:txBody>
          <a:bodyPr lIns="67500" tIns="35100" rIns="67500" bIns="35100"/>
          <a:lstStyle/>
          <a:p>
            <a:pPr defTabSz="683419"/>
            <a:endParaRPr lang="es-UY" smtClean="0">
              <a:solidFill>
                <a:srgbClr val="000000"/>
              </a:solidFill>
            </a:endParaRPr>
          </a:p>
        </p:txBody>
      </p:sp>
      <p:sp>
        <p:nvSpPr>
          <p:cNvPr id="35" name="TextBox 2"/>
          <p:cNvSpPr txBox="1">
            <a:spLocks noChangeArrowheads="1"/>
          </p:cNvSpPr>
          <p:nvPr/>
        </p:nvSpPr>
        <p:spPr bwMode="auto">
          <a:xfrm>
            <a:off x="333916" y="1590155"/>
            <a:ext cx="30777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r>
              <a:rPr lang="en-US" b="1" dirty="0" err="1" smtClean="0">
                <a:latin typeface="Arial" panose="020B0604020202020204" pitchFamily="34" charset="0"/>
                <a:ea typeface="+mn-ea"/>
                <a:cs typeface="Arial" panose="020B0604020202020204" pitchFamily="34" charset="0"/>
              </a:rPr>
              <a:t>Transacción</a:t>
            </a:r>
            <a:endParaRPr lang="en-US" b="1" dirty="0">
              <a:latin typeface="Arial" panose="020B0604020202020204" pitchFamily="34" charset="0"/>
              <a:ea typeface="+mn-ea"/>
              <a:cs typeface="Arial" panose="020B0604020202020204" pitchFamily="34" charset="0"/>
            </a:endParaRPr>
          </a:p>
        </p:txBody>
      </p:sp>
      <p:sp>
        <p:nvSpPr>
          <p:cNvPr id="36" name="Not Equal 35"/>
          <p:cNvSpPr/>
          <p:nvPr/>
        </p:nvSpPr>
        <p:spPr bwMode="auto">
          <a:xfrm>
            <a:off x="2589077" y="4252875"/>
            <a:ext cx="521289" cy="437642"/>
          </a:xfrm>
          <a:prstGeom prst="mathNotEqual">
            <a:avLst/>
          </a:prstGeom>
          <a:solidFill>
            <a:srgbClr val="B91B3E"/>
          </a:solidFill>
          <a:ln w="12700" cap="flat" cmpd="sng" algn="ctr">
            <a:solidFill>
              <a:schemeClr val="tx1"/>
            </a:solidFill>
            <a:prstDash val="solid"/>
            <a:round/>
            <a:headEnd type="none" w="med" len="med"/>
            <a:tailEnd type="none" w="med" len="med"/>
          </a:ln>
          <a:effectLst/>
        </p:spPr>
        <p:txBody>
          <a:bodyPr lIns="67500" tIns="35100" rIns="67500" bIns="35100"/>
          <a:lstStyle/>
          <a:p>
            <a:pPr defTabSz="683419">
              <a:defRPr/>
            </a:pPr>
            <a:endParaRPr lang="es-UY">
              <a:solidFill>
                <a:srgbClr val="000000"/>
              </a:solidFill>
            </a:endParaRPr>
          </a:p>
        </p:txBody>
      </p:sp>
      <p:cxnSp>
        <p:nvCxnSpPr>
          <p:cNvPr id="38" name="Straight Arrow Connector 37"/>
          <p:cNvCxnSpPr/>
          <p:nvPr/>
        </p:nvCxnSpPr>
        <p:spPr bwMode="auto">
          <a:xfrm>
            <a:off x="2998066" y="3296854"/>
            <a:ext cx="777461" cy="9342"/>
          </a:xfrm>
          <a:prstGeom prst="straightConnector1">
            <a:avLst/>
          </a:prstGeom>
          <a:ln>
            <a:prstDash val="sysDash"/>
            <a:headEnd type="none" w="med" len="med"/>
            <a:tailEnd type="arrow" w="med" len="med"/>
          </a:ln>
        </p:spPr>
        <p:style>
          <a:lnRef idx="2">
            <a:schemeClr val="accent6"/>
          </a:lnRef>
          <a:fillRef idx="0">
            <a:schemeClr val="accent6"/>
          </a:fillRef>
          <a:effectRef idx="1">
            <a:schemeClr val="accent6"/>
          </a:effectRef>
          <a:fontRef idx="minor">
            <a:schemeClr val="tx1"/>
          </a:fontRef>
        </p:style>
      </p:cxnSp>
      <p:sp>
        <p:nvSpPr>
          <p:cNvPr id="39" name="Multiply 38"/>
          <p:cNvSpPr/>
          <p:nvPr/>
        </p:nvSpPr>
        <p:spPr bwMode="auto">
          <a:xfrm>
            <a:off x="3313568" y="3110639"/>
            <a:ext cx="372363" cy="186215"/>
          </a:xfrm>
          <a:prstGeom prst="mathMultiply">
            <a:avLst/>
          </a:prstGeom>
          <a:solidFill>
            <a:srgbClr val="C9381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67500" tIns="35100" rIns="67500" bIns="35100"/>
          <a:lstStyle/>
          <a:p>
            <a:pPr defTabSz="683419">
              <a:defRPr/>
            </a:pPr>
            <a:endParaRPr lang="es-UY">
              <a:solidFill>
                <a:srgbClr val="000000"/>
              </a:solidFill>
              <a:latin typeface="Times New Roman" pitchFamily="18" charset="0"/>
            </a:endParaRPr>
          </a:p>
        </p:txBody>
      </p:sp>
      <p:cxnSp>
        <p:nvCxnSpPr>
          <p:cNvPr id="41" name="Straight Arrow Connector 40"/>
          <p:cNvCxnSpPr/>
          <p:nvPr/>
        </p:nvCxnSpPr>
        <p:spPr bwMode="auto">
          <a:xfrm flipV="1">
            <a:off x="2974237" y="2650910"/>
            <a:ext cx="3131384" cy="509010"/>
          </a:xfrm>
          <a:prstGeom prst="straightConnector1">
            <a:avLst/>
          </a:prstGeom>
          <a:ln w="28575">
            <a:solidFill>
              <a:srgbClr val="C12519"/>
            </a:solidFill>
            <a:prstDash val="sysDash"/>
            <a:headEnd type="none" w="med" len="med"/>
            <a:tailEnd type="arrow"/>
          </a:ln>
        </p:spPr>
        <p:style>
          <a:lnRef idx="1">
            <a:schemeClr val="accent3"/>
          </a:lnRef>
          <a:fillRef idx="0">
            <a:schemeClr val="accent3"/>
          </a:fillRef>
          <a:effectRef idx="0">
            <a:schemeClr val="accent3"/>
          </a:effectRef>
          <a:fontRef idx="minor">
            <a:schemeClr val="tx1"/>
          </a:fontRef>
        </p:style>
      </p:cxnSp>
      <p:cxnSp>
        <p:nvCxnSpPr>
          <p:cNvPr id="42" name="Straight Arrow Connector 41"/>
          <p:cNvCxnSpPr/>
          <p:nvPr/>
        </p:nvCxnSpPr>
        <p:spPr bwMode="auto">
          <a:xfrm flipV="1">
            <a:off x="2998066" y="2676031"/>
            <a:ext cx="2136774" cy="297449"/>
          </a:xfrm>
          <a:prstGeom prst="straightConnector1">
            <a:avLst/>
          </a:prstGeom>
          <a:ln w="28575">
            <a:solidFill>
              <a:srgbClr val="C12519"/>
            </a:solidFill>
            <a:prstDash val="sysDash"/>
            <a:headEnd type="none" w="med" len="med"/>
            <a:tailEnd type="arrow"/>
          </a:ln>
        </p:spPr>
        <p:style>
          <a:lnRef idx="1">
            <a:schemeClr val="accent3"/>
          </a:lnRef>
          <a:fillRef idx="0">
            <a:schemeClr val="accent3"/>
          </a:fillRef>
          <a:effectRef idx="0">
            <a:schemeClr val="accent3"/>
          </a:effectRef>
          <a:fontRef idx="minor">
            <a:schemeClr val="tx1"/>
          </a:fontRef>
        </p:style>
      </p:cxnSp>
      <p:sp>
        <p:nvSpPr>
          <p:cNvPr id="43" name="TextBox 42"/>
          <p:cNvSpPr txBox="1"/>
          <p:nvPr/>
        </p:nvSpPr>
        <p:spPr>
          <a:xfrm>
            <a:off x="4613541" y="1144099"/>
            <a:ext cx="1479380" cy="307777"/>
          </a:xfrm>
          <a:prstGeom prst="rect">
            <a:avLst/>
          </a:prstGeom>
          <a:noFill/>
        </p:spPr>
        <p:txBody>
          <a:bodyPr wrap="square" rtlCol="0">
            <a:spAutoFit/>
          </a:bodyPr>
          <a:lstStyle/>
          <a:p>
            <a:pPr algn="ctr"/>
            <a:r>
              <a:rPr lang="es-UY" sz="1400" b="1" dirty="0">
                <a:latin typeface="Arial" panose="020B0604020202020204" pitchFamily="34" charset="0"/>
                <a:cs typeface="Arial" panose="020B0604020202020204" pitchFamily="34" charset="0"/>
              </a:rPr>
              <a:t>Base de Datos</a:t>
            </a:r>
          </a:p>
        </p:txBody>
      </p:sp>
      <p:cxnSp>
        <p:nvCxnSpPr>
          <p:cNvPr id="37" name="Straight Arrow Connector 36"/>
          <p:cNvCxnSpPr/>
          <p:nvPr/>
        </p:nvCxnSpPr>
        <p:spPr bwMode="auto">
          <a:xfrm flipV="1">
            <a:off x="2970965" y="2574333"/>
            <a:ext cx="1188538" cy="235703"/>
          </a:xfrm>
          <a:prstGeom prst="straightConnector1">
            <a:avLst/>
          </a:prstGeom>
          <a:ln w="28575">
            <a:solidFill>
              <a:srgbClr val="C12519"/>
            </a:solidFill>
            <a:prstDash val="sysDash"/>
            <a:headEnd type="none" w="med" len="med"/>
            <a:tailEnd type="arrow"/>
          </a:ln>
        </p:spPr>
        <p:style>
          <a:lnRef idx="1">
            <a:schemeClr val="accent3"/>
          </a:lnRef>
          <a:fillRef idx="0">
            <a:schemeClr val="accent3"/>
          </a:fillRef>
          <a:effectRef idx="0">
            <a:schemeClr val="accent3"/>
          </a:effectRef>
          <a:fontRef idx="minor">
            <a:schemeClr val="tx1"/>
          </a:fontRef>
        </p:style>
      </p:cxnSp>
      <p:sp>
        <p:nvSpPr>
          <p:cNvPr id="34" name="Left Arrow 15"/>
          <p:cNvSpPr>
            <a:spLocks noChangeArrowheads="1"/>
          </p:cNvSpPr>
          <p:nvPr/>
        </p:nvSpPr>
        <p:spPr bwMode="auto">
          <a:xfrm rot="8228615">
            <a:off x="3159467" y="3888511"/>
            <a:ext cx="945510" cy="181698"/>
          </a:xfrm>
          <a:prstGeom prst="leftArrow">
            <a:avLst>
              <a:gd name="adj1" fmla="val 50000"/>
              <a:gd name="adj2" fmla="val 50066"/>
            </a:avLst>
          </a:prstGeom>
          <a:solidFill>
            <a:srgbClr val="B91B3E"/>
          </a:solidFill>
          <a:ln>
            <a:noFill/>
          </a:ln>
          <a:extLst/>
        </p:spPr>
        <p:txBody>
          <a:bodyPr lIns="67500" tIns="35100" rIns="67500" bIns="35100"/>
          <a:lstStyle/>
          <a:p>
            <a:pPr defTabSz="683419"/>
            <a:endParaRPr lang="es-UY" smtClean="0">
              <a:solidFill>
                <a:srgbClr val="000000"/>
              </a:solidFill>
            </a:endParaRPr>
          </a:p>
        </p:txBody>
      </p:sp>
    </p:spTree>
    <p:extLst>
      <p:ext uri="{BB962C8B-B14F-4D97-AF65-F5344CB8AC3E}">
        <p14:creationId xmlns:p14="http://schemas.microsoft.com/office/powerpoint/2010/main" val="2252405802"/>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Dominios</a:t>
            </a:r>
            <a:endParaRPr lang="es-AR" dirty="0"/>
          </a:p>
        </p:txBody>
      </p:sp>
      <p:sp>
        <p:nvSpPr>
          <p:cNvPr id="3" name="Content Placeholder 2"/>
          <p:cNvSpPr>
            <a:spLocks noGrp="1"/>
          </p:cNvSpPr>
          <p:nvPr>
            <p:ph idx="1"/>
          </p:nvPr>
        </p:nvSpPr>
        <p:spPr>
          <a:xfrm>
            <a:off x="342900" y="1134055"/>
            <a:ext cx="6172200" cy="3679962"/>
          </a:xfrm>
        </p:spPr>
        <p:txBody>
          <a:bodyPr/>
          <a:lstStyle/>
          <a:p>
            <a:pPr marL="285750" indent="-285750">
              <a:buClr>
                <a:srgbClr val="B91B3E"/>
              </a:buClr>
              <a:buFont typeface="Arial" panose="020B0604020202020204" pitchFamily="34" charset="0"/>
              <a:buChar char="•"/>
            </a:pPr>
            <a:r>
              <a:rPr lang="es-AR" dirty="0" smtClean="0"/>
              <a:t>Objetivo: Realizar definiciones genéricas de tipos de datos</a:t>
            </a:r>
          </a:p>
          <a:p>
            <a:pPr marL="285750" indent="-285750">
              <a:buClr>
                <a:srgbClr val="B91B3E"/>
              </a:buClr>
              <a:buFont typeface="Arial" panose="020B0604020202020204" pitchFamily="34" charset="0"/>
              <a:buChar char="•"/>
            </a:pPr>
            <a:r>
              <a:rPr lang="es-AR" dirty="0" smtClean="0"/>
              <a:t>¿Cuándo debemos usar dominios?</a:t>
            </a:r>
          </a:p>
          <a:p>
            <a:pPr marL="628650" lvl="1" indent="-285750">
              <a:buClr>
                <a:srgbClr val="B91B3E"/>
              </a:buClr>
              <a:buFont typeface="Wingdings" panose="05000000000000000000" pitchFamily="2" charset="2"/>
              <a:buChar char="Ø"/>
            </a:pPr>
            <a:r>
              <a:rPr lang="es-AR" dirty="0" smtClean="0"/>
              <a:t>Atributos y/o variables con </a:t>
            </a:r>
            <a:r>
              <a:rPr lang="es-AR" b="1" dirty="0" smtClean="0"/>
              <a:t>la misma definición</a:t>
            </a:r>
          </a:p>
          <a:p>
            <a:endParaRPr lang="es-AR" dirty="0"/>
          </a:p>
        </p:txBody>
      </p:sp>
      <p:graphicFrame>
        <p:nvGraphicFramePr>
          <p:cNvPr id="6" name="Table 5"/>
          <p:cNvGraphicFramePr>
            <a:graphicFrameLocks noGrp="1"/>
          </p:cNvGraphicFramePr>
          <p:nvPr>
            <p:extLst>
              <p:ext uri="{D42A27DB-BD31-4B8C-83A1-F6EECF244321}">
                <p14:modId xmlns:p14="http://schemas.microsoft.com/office/powerpoint/2010/main" val="423645948"/>
              </p:ext>
            </p:extLst>
          </p:nvPr>
        </p:nvGraphicFramePr>
        <p:xfrm>
          <a:off x="524476" y="2118137"/>
          <a:ext cx="5809048" cy="2695880"/>
        </p:xfrm>
        <a:graphic>
          <a:graphicData uri="http://schemas.openxmlformats.org/drawingml/2006/table">
            <a:tbl>
              <a:tblPr firstRow="1" bandRow="1">
                <a:tableStyleId>{21E4AEA4-8DFA-4A89-87EB-49C32662AFE0}</a:tableStyleId>
              </a:tblPr>
              <a:tblGrid>
                <a:gridCol w="1728883">
                  <a:extLst>
                    <a:ext uri="{9D8B030D-6E8A-4147-A177-3AD203B41FA5}">
                      <a16:colId xmlns:a16="http://schemas.microsoft.com/office/drawing/2014/main" val="20000"/>
                    </a:ext>
                  </a:extLst>
                </a:gridCol>
                <a:gridCol w="1590573">
                  <a:extLst>
                    <a:ext uri="{9D8B030D-6E8A-4147-A177-3AD203B41FA5}">
                      <a16:colId xmlns:a16="http://schemas.microsoft.com/office/drawing/2014/main" val="20001"/>
                    </a:ext>
                  </a:extLst>
                </a:gridCol>
                <a:gridCol w="968175">
                  <a:extLst>
                    <a:ext uri="{9D8B030D-6E8A-4147-A177-3AD203B41FA5}">
                      <a16:colId xmlns:a16="http://schemas.microsoft.com/office/drawing/2014/main" val="20002"/>
                    </a:ext>
                  </a:extLst>
                </a:gridCol>
                <a:gridCol w="1521417">
                  <a:extLst>
                    <a:ext uri="{9D8B030D-6E8A-4147-A177-3AD203B41FA5}">
                      <a16:colId xmlns:a16="http://schemas.microsoft.com/office/drawing/2014/main" val="20003"/>
                    </a:ext>
                  </a:extLst>
                </a:gridCol>
              </a:tblGrid>
              <a:tr h="586949">
                <a:tc gridSpan="2">
                  <a:txBody>
                    <a:bodyPr/>
                    <a:lstStyle/>
                    <a:p>
                      <a:pPr algn="ctr"/>
                      <a:r>
                        <a:rPr lang="es-UY" dirty="0" smtClean="0"/>
                        <a:t>ATRIBUTO</a:t>
                      </a:r>
                      <a:endParaRPr lang="es-UY" dirty="0"/>
                    </a:p>
                  </a:txBody>
                  <a:tcPr anchor="ctr"/>
                </a:tc>
                <a:tc hMerge="1">
                  <a:txBody>
                    <a:bodyPr/>
                    <a:lstStyle/>
                    <a:p>
                      <a:endParaRPr lang="es-UY" dirty="0"/>
                    </a:p>
                  </a:txBody>
                  <a:tcPr/>
                </a:tc>
                <a:tc gridSpan="2">
                  <a:txBody>
                    <a:bodyPr/>
                    <a:lstStyle/>
                    <a:p>
                      <a:pPr algn="ctr"/>
                      <a:r>
                        <a:rPr lang="es-UY" dirty="0" smtClean="0"/>
                        <a:t>DOMINIO</a:t>
                      </a:r>
                      <a:endParaRPr lang="es-UY" dirty="0"/>
                    </a:p>
                  </a:txBody>
                  <a:tcPr anchor="ctr"/>
                </a:tc>
                <a:tc hMerge="1">
                  <a:txBody>
                    <a:bodyPr/>
                    <a:lstStyle/>
                    <a:p>
                      <a:endParaRPr lang="es-UY" dirty="0"/>
                    </a:p>
                  </a:txBody>
                  <a:tcPr/>
                </a:tc>
                <a:extLst>
                  <a:ext uri="{0D108BD9-81ED-4DB2-BD59-A6C34878D82A}">
                    <a16:rowId xmlns:a16="http://schemas.microsoft.com/office/drawing/2014/main" val="10000"/>
                  </a:ext>
                </a:extLst>
              </a:tr>
              <a:tr h="315507">
                <a:tc>
                  <a:txBody>
                    <a:bodyPr/>
                    <a:lstStyle/>
                    <a:p>
                      <a:r>
                        <a:rPr lang="es-UY" sz="1400" b="1" dirty="0" smtClean="0"/>
                        <a:t>Nombre</a:t>
                      </a:r>
                      <a:endParaRPr lang="es-UY" sz="1400" b="1" dirty="0"/>
                    </a:p>
                  </a:txBody>
                  <a:tcPr/>
                </a:tc>
                <a:tc>
                  <a:txBody>
                    <a:bodyPr/>
                    <a:lstStyle/>
                    <a:p>
                      <a:r>
                        <a:rPr lang="es-UY" sz="1400" b="1" dirty="0" smtClean="0"/>
                        <a:t>Tipo</a:t>
                      </a:r>
                      <a:r>
                        <a:rPr lang="es-UY" sz="1400" b="1" baseline="0" dirty="0" smtClean="0"/>
                        <a:t> de datos</a:t>
                      </a:r>
                      <a:endParaRPr lang="es-UY" sz="1400" b="1" dirty="0"/>
                    </a:p>
                  </a:txBody>
                  <a:tcPr/>
                </a:tc>
                <a:tc>
                  <a:txBody>
                    <a:bodyPr/>
                    <a:lstStyle/>
                    <a:p>
                      <a:r>
                        <a:rPr lang="es-UY" sz="1400" b="1" dirty="0" smtClean="0"/>
                        <a:t>Nombre</a:t>
                      </a:r>
                      <a:endParaRPr lang="es-UY" sz="1400" b="1" dirty="0">
                        <a:solidFill>
                          <a:srgbClr val="B8CC01"/>
                        </a:solidFill>
                      </a:endParaRPr>
                    </a:p>
                  </a:txBody>
                  <a:tcPr/>
                </a:tc>
                <a:tc>
                  <a:txBody>
                    <a:bodyPr/>
                    <a:lstStyle/>
                    <a:p>
                      <a:r>
                        <a:rPr lang="es-UY" sz="1400" b="1" dirty="0" smtClean="0"/>
                        <a:t>Tipo</a:t>
                      </a:r>
                      <a:r>
                        <a:rPr lang="es-UY" sz="1400" b="1" baseline="0" dirty="0" smtClean="0"/>
                        <a:t> de datos</a:t>
                      </a:r>
                      <a:endParaRPr lang="es-UY" sz="1400" b="1" dirty="0">
                        <a:solidFill>
                          <a:srgbClr val="B8CC01"/>
                        </a:solidFill>
                      </a:endParaRPr>
                    </a:p>
                  </a:txBody>
                  <a:tcPr/>
                </a:tc>
                <a:extLst>
                  <a:ext uri="{0D108BD9-81ED-4DB2-BD59-A6C34878D82A}">
                    <a16:rowId xmlns:a16="http://schemas.microsoft.com/office/drawing/2014/main" val="10001"/>
                  </a:ext>
                </a:extLst>
              </a:tr>
              <a:tr h="315507">
                <a:tc>
                  <a:txBody>
                    <a:bodyPr/>
                    <a:lstStyle/>
                    <a:p>
                      <a:r>
                        <a:rPr lang="en-US" sz="1200" dirty="0" smtClean="0"/>
                        <a:t>CustomerId</a:t>
                      </a:r>
                      <a:endParaRPr lang="es-UY" sz="1200" dirty="0"/>
                    </a:p>
                  </a:txBody>
                  <a:tcPr/>
                </a:tc>
                <a:tc>
                  <a:txBody>
                    <a:bodyPr/>
                    <a:lstStyle/>
                    <a:p>
                      <a:r>
                        <a:rPr lang="es-UY" sz="1200" dirty="0" smtClean="0"/>
                        <a:t>Numeric(4.0)</a:t>
                      </a:r>
                      <a:endParaRPr lang="es-UY" sz="1200" dirty="0"/>
                    </a:p>
                  </a:txBody>
                  <a:tcPr/>
                </a:tc>
                <a:tc rowSpan="3">
                  <a:txBody>
                    <a:bodyPr/>
                    <a:lstStyle/>
                    <a:p>
                      <a:r>
                        <a:rPr lang="es-UY" sz="1200" dirty="0" smtClean="0"/>
                        <a:t> Id</a:t>
                      </a:r>
                      <a:endParaRPr lang="es-UY" sz="1200" b="1" dirty="0"/>
                    </a:p>
                  </a:txBody>
                  <a:tcPr anchor="ctr"/>
                </a:tc>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noProof="0" dirty="0" smtClean="0"/>
                        <a:t>Numeric</a:t>
                      </a:r>
                      <a:r>
                        <a:rPr lang="es-UY" sz="1200" dirty="0" smtClean="0"/>
                        <a:t>(4.0)</a:t>
                      </a:r>
                      <a:endParaRPr lang="es-UY" sz="1200" b="1" dirty="0"/>
                    </a:p>
                  </a:txBody>
                  <a:tcPr anchor="ctr"/>
                </a:tc>
                <a:extLst>
                  <a:ext uri="{0D108BD9-81ED-4DB2-BD59-A6C34878D82A}">
                    <a16:rowId xmlns:a16="http://schemas.microsoft.com/office/drawing/2014/main" val="10002"/>
                  </a:ext>
                </a:extLst>
              </a:tr>
              <a:tr h="308655">
                <a:tc>
                  <a:txBody>
                    <a:bodyPr/>
                    <a:lstStyle/>
                    <a:p>
                      <a:r>
                        <a:rPr lang="en-US" sz="1200" dirty="0" smtClean="0"/>
                        <a:t>AttractionId</a:t>
                      </a:r>
                      <a:endParaRPr lang="es-UY"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UY" sz="1200" dirty="0" smtClean="0"/>
                        <a:t>Numeric(4.0)</a:t>
                      </a:r>
                      <a:endParaRPr lang="es-UY" sz="1200" dirty="0"/>
                    </a:p>
                  </a:txBody>
                  <a:tcPr/>
                </a:tc>
                <a:tc vMerge="1">
                  <a:txBody>
                    <a:bodyPr/>
                    <a:lstStyle/>
                    <a:p>
                      <a:endParaRPr lang="es-UY" dirty="0"/>
                    </a:p>
                  </a:txBody>
                  <a:tcPr/>
                </a:tc>
                <a:tc vMerge="1">
                  <a:txBody>
                    <a:bodyPr/>
                    <a:lstStyle/>
                    <a:p>
                      <a:endParaRPr lang="es-UY"/>
                    </a:p>
                  </a:txBody>
                  <a:tcPr/>
                </a:tc>
                <a:extLst>
                  <a:ext uri="{0D108BD9-81ED-4DB2-BD59-A6C34878D82A}">
                    <a16:rowId xmlns:a16="http://schemas.microsoft.com/office/drawing/2014/main" val="10003"/>
                  </a:ext>
                </a:extLst>
              </a:tr>
              <a:tr h="287429">
                <a:tc>
                  <a:txBody>
                    <a:bodyPr/>
                    <a:lstStyle/>
                    <a:p>
                      <a:r>
                        <a:rPr lang="en-US" sz="1200" dirty="0" smtClean="0"/>
                        <a:t>CountryId</a:t>
                      </a:r>
                      <a:endParaRPr lang="es-UY" sz="1200" dirty="0"/>
                    </a:p>
                  </a:txBody>
                  <a:tcPr/>
                </a:tc>
                <a:tc>
                  <a:txBody>
                    <a:bodyPr/>
                    <a:lstStyle/>
                    <a:p>
                      <a:r>
                        <a:rPr lang="en-US" sz="1200" noProof="0" dirty="0" smtClean="0"/>
                        <a:t>Numeric</a:t>
                      </a:r>
                      <a:r>
                        <a:rPr lang="es-UY" sz="1200" dirty="0" smtClean="0"/>
                        <a:t>(4.0)</a:t>
                      </a:r>
                      <a:endParaRPr lang="es-UY" sz="1200" dirty="0"/>
                    </a:p>
                  </a:txBody>
                  <a:tcPr/>
                </a:tc>
                <a:tc vMerge="1">
                  <a:txBody>
                    <a:bodyPr/>
                    <a:lstStyle/>
                    <a:p>
                      <a:endParaRPr lang="es-UY" dirty="0"/>
                    </a:p>
                  </a:txBody>
                  <a:tcPr/>
                </a:tc>
                <a:tc vMerge="1">
                  <a:txBody>
                    <a:bodyPr/>
                    <a:lstStyle/>
                    <a:p>
                      <a:endParaRPr lang="es-UY"/>
                    </a:p>
                  </a:txBody>
                  <a:tcPr/>
                </a:tc>
                <a:extLst>
                  <a:ext uri="{0D108BD9-81ED-4DB2-BD59-A6C34878D82A}">
                    <a16:rowId xmlns:a16="http://schemas.microsoft.com/office/drawing/2014/main" val="10004"/>
                  </a:ext>
                </a:extLst>
              </a:tr>
              <a:tr h="298848">
                <a:tc>
                  <a:txBody>
                    <a:bodyPr/>
                    <a:lstStyle/>
                    <a:p>
                      <a:r>
                        <a:rPr lang="es-UY" sz="1200" dirty="0" smtClean="0"/>
                        <a:t>CustomerName</a:t>
                      </a:r>
                      <a:endParaRPr lang="es-UY" sz="1200" dirty="0"/>
                    </a:p>
                  </a:txBody>
                  <a:tcPr/>
                </a:tc>
                <a:tc>
                  <a:txBody>
                    <a:bodyPr/>
                    <a:lstStyle/>
                    <a:p>
                      <a:r>
                        <a:rPr lang="en-US" sz="1200" noProof="0" dirty="0" smtClean="0"/>
                        <a:t>Character</a:t>
                      </a:r>
                      <a:r>
                        <a:rPr lang="es-UY" sz="1200" dirty="0" smtClean="0"/>
                        <a:t>(50)</a:t>
                      </a:r>
                      <a:endParaRPr lang="es-UY" sz="1200" dirty="0"/>
                    </a:p>
                  </a:txBody>
                  <a:tcPr/>
                </a:tc>
                <a:tc rowSpan="3">
                  <a:txBody>
                    <a:bodyPr/>
                    <a:lstStyle/>
                    <a:p>
                      <a:r>
                        <a:rPr lang="es-UY" sz="1200" dirty="0" smtClean="0"/>
                        <a:t>Name</a:t>
                      </a:r>
                      <a:endParaRPr lang="es-UY" sz="1200" b="1" dirty="0"/>
                    </a:p>
                  </a:txBody>
                  <a:tcPr anchor="ctr"/>
                </a:tc>
                <a:tc rowSpan="3">
                  <a:txBody>
                    <a:bodyPr/>
                    <a:lstStyle/>
                    <a:p>
                      <a:r>
                        <a:rPr lang="en-US" sz="1200" noProof="0" dirty="0" smtClean="0"/>
                        <a:t>Character</a:t>
                      </a:r>
                      <a:r>
                        <a:rPr lang="es-UY" sz="1200" dirty="0" smtClean="0"/>
                        <a:t>(50)</a:t>
                      </a:r>
                      <a:endParaRPr lang="es-UY" sz="1200" b="1" dirty="0"/>
                    </a:p>
                  </a:txBody>
                  <a:tcPr anchor="ctr"/>
                </a:tc>
                <a:extLst>
                  <a:ext uri="{0D108BD9-81ED-4DB2-BD59-A6C34878D82A}">
                    <a16:rowId xmlns:a16="http://schemas.microsoft.com/office/drawing/2014/main" val="10005"/>
                  </a:ext>
                </a:extLst>
              </a:tr>
              <a:tr h="293944">
                <a:tc>
                  <a:txBody>
                    <a:bodyPr/>
                    <a:lstStyle/>
                    <a:p>
                      <a:r>
                        <a:rPr lang="en-US" sz="1200" dirty="0" smtClean="0"/>
                        <a:t>AttractionName</a:t>
                      </a:r>
                      <a:endParaRPr lang="es-UY" sz="1200" dirty="0"/>
                    </a:p>
                  </a:txBody>
                  <a:tcPr/>
                </a:tc>
                <a:tc>
                  <a:txBody>
                    <a:bodyPr/>
                    <a:lstStyle/>
                    <a:p>
                      <a:r>
                        <a:rPr lang="en-US" sz="1200" noProof="0" dirty="0" smtClean="0"/>
                        <a:t>Character</a:t>
                      </a:r>
                      <a:r>
                        <a:rPr lang="es-UY" sz="1200" dirty="0" smtClean="0"/>
                        <a:t>(50)</a:t>
                      </a:r>
                      <a:endParaRPr lang="es-UY" sz="1200" dirty="0"/>
                    </a:p>
                  </a:txBody>
                  <a:tcPr/>
                </a:tc>
                <a:tc vMerge="1">
                  <a:txBody>
                    <a:bodyPr/>
                    <a:lstStyle/>
                    <a:p>
                      <a:endParaRPr lang="es-UY" b="1" dirty="0"/>
                    </a:p>
                  </a:txBody>
                  <a:tcPr anchor="ctr"/>
                </a:tc>
                <a:tc vMerge="1">
                  <a:txBody>
                    <a:bodyPr/>
                    <a:lstStyle/>
                    <a:p>
                      <a:endParaRPr lang="es-UY"/>
                    </a:p>
                  </a:txBody>
                  <a:tcPr/>
                </a:tc>
                <a:extLst>
                  <a:ext uri="{0D108BD9-81ED-4DB2-BD59-A6C34878D82A}">
                    <a16:rowId xmlns:a16="http://schemas.microsoft.com/office/drawing/2014/main" val="10006"/>
                  </a:ext>
                </a:extLst>
              </a:tr>
              <a:tr h="289041">
                <a:tc>
                  <a:txBody>
                    <a:bodyPr/>
                    <a:lstStyle/>
                    <a:p>
                      <a:r>
                        <a:rPr lang="en-US" sz="1200" dirty="0" smtClean="0"/>
                        <a:t>CountryName</a:t>
                      </a:r>
                      <a:endParaRPr lang="es-UY" sz="1200" dirty="0"/>
                    </a:p>
                  </a:txBody>
                  <a:tcPr/>
                </a:tc>
                <a:tc>
                  <a:txBody>
                    <a:bodyPr/>
                    <a:lstStyle/>
                    <a:p>
                      <a:r>
                        <a:rPr lang="en-US" sz="1200" noProof="0" dirty="0" smtClean="0"/>
                        <a:t>Character</a:t>
                      </a:r>
                      <a:r>
                        <a:rPr lang="es-UY" sz="1200" dirty="0" smtClean="0"/>
                        <a:t>(50)</a:t>
                      </a:r>
                      <a:endParaRPr lang="es-UY" sz="1200" dirty="0"/>
                    </a:p>
                  </a:txBody>
                  <a:tcPr/>
                </a:tc>
                <a:tc vMerge="1">
                  <a:txBody>
                    <a:bodyPr/>
                    <a:lstStyle/>
                    <a:p>
                      <a:endParaRPr lang="es-UY" b="1" dirty="0"/>
                    </a:p>
                  </a:txBody>
                  <a:tcPr anchor="ctr"/>
                </a:tc>
                <a:tc vMerge="1">
                  <a:txBody>
                    <a:bodyPr/>
                    <a:lstStyle/>
                    <a:p>
                      <a:endParaRPr lang="es-UY"/>
                    </a:p>
                  </a:txBody>
                  <a:tcPr/>
                </a:tc>
                <a:extLst>
                  <a:ext uri="{0D108BD9-81ED-4DB2-BD59-A6C34878D82A}">
                    <a16:rowId xmlns:a16="http://schemas.microsoft.com/office/drawing/2014/main" val="10007"/>
                  </a:ext>
                </a:extLst>
              </a:tr>
            </a:tbl>
          </a:graphicData>
        </a:graphic>
      </p:graphicFrame>
      <p:sp>
        <p:nvSpPr>
          <p:cNvPr id="7" name="Text Placeholder 3"/>
          <p:cNvSpPr>
            <a:spLocks noGrp="1"/>
          </p:cNvSpPr>
          <p:nvPr>
            <p:ph type="body" sz="quarter" idx="13"/>
          </p:nvPr>
        </p:nvSpPr>
        <p:spPr>
          <a:xfrm>
            <a:off x="333916" y="148464"/>
            <a:ext cx="1809841" cy="273358"/>
          </a:xfrm>
        </p:spPr>
        <p:txBody>
          <a:bodyPr/>
          <a:lstStyle/>
          <a:p>
            <a:r>
              <a:rPr lang="es-AR" dirty="0" smtClean="0"/>
              <a:t>Creación de la aplicación</a:t>
            </a:r>
            <a:endParaRPr lang="es-AR" dirty="0"/>
          </a:p>
        </p:txBody>
      </p:sp>
      <p:sp>
        <p:nvSpPr>
          <p:cNvPr id="8" name="Text Placeholder 4"/>
          <p:cNvSpPr>
            <a:spLocks noGrp="1"/>
          </p:cNvSpPr>
          <p:nvPr>
            <p:ph type="body" sz="quarter" idx="14"/>
          </p:nvPr>
        </p:nvSpPr>
        <p:spPr>
          <a:xfrm>
            <a:off x="1884016" y="148464"/>
            <a:ext cx="2069923" cy="273358"/>
          </a:xfrm>
        </p:spPr>
        <p:txBody>
          <a:bodyPr/>
          <a:lstStyle/>
          <a:p>
            <a:r>
              <a:rPr lang="es-AR" dirty="0" smtClean="0"/>
              <a:t>/ Dominios</a:t>
            </a:r>
            <a:endParaRPr lang="es-AR" dirty="0"/>
          </a:p>
        </p:txBody>
      </p:sp>
    </p:spTree>
    <p:extLst>
      <p:ext uri="{BB962C8B-B14F-4D97-AF65-F5344CB8AC3E}">
        <p14:creationId xmlns:p14="http://schemas.microsoft.com/office/powerpoint/2010/main" val="2298030698"/>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11178" y="1296878"/>
            <a:ext cx="6588919" cy="3563990"/>
          </a:xfrm>
          <a:prstGeom prst="rect">
            <a:avLst/>
          </a:prstGeom>
        </p:spPr>
      </p:pic>
      <p:sp>
        <p:nvSpPr>
          <p:cNvPr id="2" name="Title 1"/>
          <p:cNvSpPr>
            <a:spLocks noGrp="1"/>
          </p:cNvSpPr>
          <p:nvPr>
            <p:ph type="title"/>
          </p:nvPr>
        </p:nvSpPr>
        <p:spPr>
          <a:xfrm>
            <a:off x="111178" y="439628"/>
            <a:ext cx="6172200" cy="857250"/>
          </a:xfrm>
        </p:spPr>
        <p:txBody>
          <a:bodyPr/>
          <a:lstStyle/>
          <a:p>
            <a:r>
              <a:rPr lang="es-AR" dirty="0" smtClean="0"/>
              <a:t>Comenzando a conocer </a:t>
            </a:r>
            <a:r>
              <a:rPr lang="es-AR" dirty="0" err="1" smtClean="0"/>
              <a:t>GeneXus</a:t>
            </a:r>
            <a:r>
              <a:rPr lang="es-AR" dirty="0" smtClean="0"/>
              <a:t>…</a:t>
            </a:r>
            <a:endParaRPr lang="es-AR" dirty="0"/>
          </a:p>
        </p:txBody>
      </p:sp>
      <p:sp>
        <p:nvSpPr>
          <p:cNvPr id="4" name="Text Placeholder 3"/>
          <p:cNvSpPr>
            <a:spLocks noGrp="1"/>
          </p:cNvSpPr>
          <p:nvPr>
            <p:ph type="body" sz="quarter" idx="13"/>
          </p:nvPr>
        </p:nvSpPr>
        <p:spPr/>
        <p:txBody>
          <a:bodyPr/>
          <a:lstStyle/>
          <a:p>
            <a:r>
              <a:rPr lang="es-AR" dirty="0" smtClean="0"/>
              <a:t>Creación de la aplicación</a:t>
            </a:r>
            <a:endParaRPr lang="es-AR" dirty="0"/>
          </a:p>
        </p:txBody>
      </p:sp>
      <p:sp>
        <p:nvSpPr>
          <p:cNvPr id="7" name="Rounded Rectangle 6"/>
          <p:cNvSpPr/>
          <p:nvPr/>
        </p:nvSpPr>
        <p:spPr>
          <a:xfrm>
            <a:off x="111178" y="1296878"/>
            <a:ext cx="1644470" cy="230872"/>
          </a:xfrm>
          <a:prstGeom prst="roundRect">
            <a:avLst/>
          </a:prstGeom>
          <a:noFill/>
          <a:ln w="22225">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8" name="Rounded Rectangle 7"/>
          <p:cNvSpPr/>
          <p:nvPr/>
        </p:nvSpPr>
        <p:spPr>
          <a:xfrm>
            <a:off x="111178" y="1527750"/>
            <a:ext cx="885518" cy="3208842"/>
          </a:xfrm>
          <a:prstGeom prst="roundRect">
            <a:avLst/>
          </a:prstGeom>
          <a:noFill/>
          <a:ln w="22225">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9" name="Rounded Rectangle 8"/>
          <p:cNvSpPr/>
          <p:nvPr/>
        </p:nvSpPr>
        <p:spPr>
          <a:xfrm>
            <a:off x="5184647" y="1527750"/>
            <a:ext cx="1515449" cy="2550473"/>
          </a:xfrm>
          <a:prstGeom prst="roundRect">
            <a:avLst/>
          </a:prstGeom>
          <a:noFill/>
          <a:ln w="22225">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
        <p:nvSpPr>
          <p:cNvPr id="11" name="Rectangle 10"/>
          <p:cNvSpPr/>
          <p:nvPr/>
        </p:nvSpPr>
        <p:spPr>
          <a:xfrm>
            <a:off x="1042512" y="1557482"/>
            <a:ext cx="4105656" cy="2625412"/>
          </a:xfrm>
          <a:prstGeom prst="rect">
            <a:avLst/>
          </a:prstGeom>
          <a:noFill/>
          <a:ln w="22225">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Tree>
    <p:extLst>
      <p:ext uri="{BB962C8B-B14F-4D97-AF65-F5344CB8AC3E}">
        <p14:creationId xmlns:p14="http://schemas.microsoft.com/office/powerpoint/2010/main" val="792287511"/>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3076575" y="1675340"/>
            <a:ext cx="3781425" cy="1933575"/>
          </a:xfrm>
          <a:prstGeom prst="rect">
            <a:avLst/>
          </a:prstGeom>
        </p:spPr>
      </p:pic>
      <p:sp>
        <p:nvSpPr>
          <p:cNvPr id="2" name="Title 1"/>
          <p:cNvSpPr>
            <a:spLocks noGrp="1"/>
          </p:cNvSpPr>
          <p:nvPr>
            <p:ph type="title"/>
          </p:nvPr>
        </p:nvSpPr>
        <p:spPr/>
        <p:txBody>
          <a:bodyPr/>
          <a:lstStyle/>
          <a:p>
            <a:r>
              <a:rPr lang="es-AR" dirty="0" smtClean="0"/>
              <a:t>¿Cómo definir un dominio?</a:t>
            </a:r>
            <a:endParaRPr lang="es-AR" dirty="0"/>
          </a:p>
        </p:txBody>
      </p:sp>
      <p:sp>
        <p:nvSpPr>
          <p:cNvPr id="3" name="Content Placeholder 2"/>
          <p:cNvSpPr>
            <a:spLocks noGrp="1"/>
          </p:cNvSpPr>
          <p:nvPr>
            <p:ph idx="1"/>
          </p:nvPr>
        </p:nvSpPr>
        <p:spPr>
          <a:xfrm>
            <a:off x="76200" y="1154696"/>
            <a:ext cx="3263900" cy="602697"/>
          </a:xfrm>
        </p:spPr>
        <p:txBody>
          <a:bodyPr/>
          <a:lstStyle/>
          <a:p>
            <a:pPr marL="285750" indent="-285750">
              <a:buClr>
                <a:srgbClr val="B91B3E"/>
              </a:buClr>
              <a:buFont typeface="Arial" panose="020B0604020202020204" pitchFamily="34" charset="0"/>
              <a:buChar char="•"/>
            </a:pPr>
            <a:r>
              <a:rPr lang="es-AR" dirty="0" smtClean="0"/>
              <a:t>View / </a:t>
            </a:r>
            <a:r>
              <a:rPr lang="es-AR" dirty="0" err="1" smtClean="0"/>
              <a:t>Domains</a:t>
            </a:r>
            <a:endParaRPr lang="es-AR" dirty="0" smtClean="0"/>
          </a:p>
          <a:p>
            <a:endParaRPr lang="es-AR" dirty="0"/>
          </a:p>
        </p:txBody>
      </p:sp>
      <p:sp>
        <p:nvSpPr>
          <p:cNvPr id="7" name="Text Placeholder 3"/>
          <p:cNvSpPr>
            <a:spLocks noGrp="1"/>
          </p:cNvSpPr>
          <p:nvPr>
            <p:ph type="body" sz="quarter" idx="13"/>
          </p:nvPr>
        </p:nvSpPr>
        <p:spPr>
          <a:xfrm>
            <a:off x="333916" y="148464"/>
            <a:ext cx="1809841" cy="273358"/>
          </a:xfrm>
        </p:spPr>
        <p:txBody>
          <a:bodyPr/>
          <a:lstStyle/>
          <a:p>
            <a:r>
              <a:rPr lang="es-AR" dirty="0" smtClean="0"/>
              <a:t>Creación de la aplicación</a:t>
            </a:r>
            <a:endParaRPr lang="es-AR" dirty="0"/>
          </a:p>
        </p:txBody>
      </p:sp>
      <p:sp>
        <p:nvSpPr>
          <p:cNvPr id="8" name="Text Placeholder 4"/>
          <p:cNvSpPr>
            <a:spLocks noGrp="1"/>
          </p:cNvSpPr>
          <p:nvPr>
            <p:ph type="body" sz="quarter" idx="14"/>
          </p:nvPr>
        </p:nvSpPr>
        <p:spPr>
          <a:xfrm>
            <a:off x="1884016" y="148464"/>
            <a:ext cx="2069923" cy="273358"/>
          </a:xfrm>
        </p:spPr>
        <p:txBody>
          <a:bodyPr/>
          <a:lstStyle/>
          <a:p>
            <a:r>
              <a:rPr lang="es-AR" dirty="0" smtClean="0"/>
              <a:t>/ Dominios</a:t>
            </a:r>
            <a:endParaRPr lang="es-AR" dirty="0"/>
          </a:p>
        </p:txBody>
      </p:sp>
      <p:sp>
        <p:nvSpPr>
          <p:cNvPr id="10" name="Content Placeholder 2"/>
          <p:cNvSpPr txBox="1">
            <a:spLocks/>
          </p:cNvSpPr>
          <p:nvPr/>
        </p:nvSpPr>
        <p:spPr bwMode="auto">
          <a:xfrm>
            <a:off x="3150775" y="1144357"/>
            <a:ext cx="3136900" cy="6026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a:bodyPr>
          <a:lstStyle>
            <a:lvl1pPr marL="0" indent="0" algn="l" defTabSz="342900" rtl="0" eaLnBrk="1" fontAlgn="base" hangingPunct="1">
              <a:spcBef>
                <a:spcPct val="20000"/>
              </a:spcBef>
              <a:spcAft>
                <a:spcPct val="0"/>
              </a:spcAft>
              <a:buFontTx/>
              <a:buNone/>
              <a:defRPr sz="1400" kern="1200">
                <a:solidFill>
                  <a:schemeClr val="tx1"/>
                </a:solidFill>
                <a:latin typeface="Arial"/>
                <a:ea typeface="ＭＳ Ｐゴシック" pitchFamily="-109" charset="-128"/>
                <a:cs typeface="Arial"/>
              </a:defRPr>
            </a:lvl1pPr>
            <a:lvl2pPr marL="342900" indent="0" algn="l" defTabSz="342900" rtl="0" eaLnBrk="1" fontAlgn="base" hangingPunct="1">
              <a:spcBef>
                <a:spcPct val="20000"/>
              </a:spcBef>
              <a:spcAft>
                <a:spcPct val="0"/>
              </a:spcAft>
              <a:buFontTx/>
              <a:buNone/>
              <a:defRPr sz="1400" kern="1200">
                <a:solidFill>
                  <a:schemeClr val="tx1"/>
                </a:solidFill>
                <a:latin typeface="Arial"/>
                <a:ea typeface="ＭＳ Ｐゴシック" pitchFamily="-109" charset="-128"/>
                <a:cs typeface="Arial"/>
              </a:defRPr>
            </a:lvl2pPr>
            <a:lvl3pPr marL="685800" indent="0" algn="l" defTabSz="342900" rtl="0" eaLnBrk="1" fontAlgn="base" hangingPunct="1">
              <a:spcBef>
                <a:spcPct val="20000"/>
              </a:spcBef>
              <a:spcAft>
                <a:spcPct val="0"/>
              </a:spcAft>
              <a:buFontTx/>
              <a:buNone/>
              <a:defRPr sz="1400" kern="1200">
                <a:solidFill>
                  <a:schemeClr val="tx1"/>
                </a:solidFill>
                <a:latin typeface="Arial"/>
                <a:ea typeface="ＭＳ Ｐゴシック" pitchFamily="-109" charset="-128"/>
                <a:cs typeface="Arial"/>
              </a:defRPr>
            </a:lvl3pPr>
            <a:lvl4pPr marL="1028700" indent="0" algn="l" defTabSz="342900" rtl="0" eaLnBrk="1" fontAlgn="base" hangingPunct="1">
              <a:spcBef>
                <a:spcPct val="20000"/>
              </a:spcBef>
              <a:spcAft>
                <a:spcPct val="0"/>
              </a:spcAft>
              <a:buFontTx/>
              <a:buNone/>
              <a:defRPr sz="1400" kern="1200">
                <a:solidFill>
                  <a:schemeClr val="tx1"/>
                </a:solidFill>
                <a:latin typeface="Arial"/>
                <a:ea typeface="ＭＳ Ｐゴシック" pitchFamily="-109" charset="-128"/>
                <a:cs typeface="Arial"/>
              </a:defRPr>
            </a:lvl4pPr>
            <a:lvl5pPr marL="1371600" indent="0" algn="l" defTabSz="342900" rtl="0" eaLnBrk="1" fontAlgn="base" hangingPunct="1">
              <a:spcBef>
                <a:spcPct val="20000"/>
              </a:spcBef>
              <a:spcAft>
                <a:spcPct val="0"/>
              </a:spcAft>
              <a:buFontTx/>
              <a:buNone/>
              <a:defRPr sz="1400" kern="1200">
                <a:solidFill>
                  <a:schemeClr val="tx1"/>
                </a:solidFill>
                <a:latin typeface="Arial"/>
                <a:ea typeface="ＭＳ Ｐゴシック" pitchFamily="-109" charset="-128"/>
                <a:cs typeface="Arial"/>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285750" indent="-285750">
              <a:buClr>
                <a:srgbClr val="B91B3E"/>
              </a:buClr>
              <a:buFont typeface="Arial" panose="020B0604020202020204" pitchFamily="34" charset="0"/>
              <a:buChar char="•"/>
            </a:pPr>
            <a:r>
              <a:rPr lang="es-AR" dirty="0" smtClean="0"/>
              <a:t>Definición “</a:t>
            </a:r>
            <a:r>
              <a:rPr lang="es-AR" dirty="0" err="1" smtClean="0"/>
              <a:t>inline</a:t>
            </a:r>
            <a:r>
              <a:rPr lang="es-AR" dirty="0" smtClean="0"/>
              <a:t>” en la estructura de la transacción:</a:t>
            </a:r>
          </a:p>
          <a:p>
            <a:endParaRPr lang="es-AR" dirty="0"/>
          </a:p>
        </p:txBody>
      </p:sp>
      <p:sp>
        <p:nvSpPr>
          <p:cNvPr id="12" name="AutoShape 23"/>
          <p:cNvSpPr>
            <a:spLocks noChangeArrowheads="1"/>
          </p:cNvSpPr>
          <p:nvPr/>
        </p:nvSpPr>
        <p:spPr bwMode="auto">
          <a:xfrm>
            <a:off x="4509675" y="2269633"/>
            <a:ext cx="508190" cy="477088"/>
          </a:xfrm>
          <a:prstGeom prst="roundRect">
            <a:avLst>
              <a:gd name="adj" fmla="val 16667"/>
            </a:avLst>
          </a:prstGeom>
          <a:noFill/>
          <a:ln w="22225">
            <a:solidFill>
              <a:schemeClr val="accent6">
                <a:lumMod val="75000"/>
              </a:schemeClr>
            </a:solidFill>
            <a:round/>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p>
            <a:endParaRPr lang="en-US"/>
          </a:p>
        </p:txBody>
      </p:sp>
      <p:sp>
        <p:nvSpPr>
          <p:cNvPr id="13" name="Content Placeholder 2"/>
          <p:cNvSpPr txBox="1">
            <a:spLocks/>
          </p:cNvSpPr>
          <p:nvPr/>
        </p:nvSpPr>
        <p:spPr bwMode="auto">
          <a:xfrm>
            <a:off x="3480975" y="3736284"/>
            <a:ext cx="3072652" cy="10008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a:bodyPr>
          <a:lstStyle>
            <a:lvl1pPr marL="0" indent="0" algn="l" defTabSz="342900" rtl="0" eaLnBrk="1" fontAlgn="base" hangingPunct="1">
              <a:spcBef>
                <a:spcPct val="20000"/>
              </a:spcBef>
              <a:spcAft>
                <a:spcPct val="0"/>
              </a:spcAft>
              <a:buFontTx/>
              <a:buNone/>
              <a:defRPr sz="1400" kern="1200">
                <a:solidFill>
                  <a:schemeClr val="tx1"/>
                </a:solidFill>
                <a:latin typeface="Arial"/>
                <a:ea typeface="ＭＳ Ｐゴシック" pitchFamily="-109" charset="-128"/>
                <a:cs typeface="Arial"/>
              </a:defRPr>
            </a:lvl1pPr>
            <a:lvl2pPr marL="342900" indent="0" algn="l" defTabSz="342900" rtl="0" eaLnBrk="1" fontAlgn="base" hangingPunct="1">
              <a:spcBef>
                <a:spcPct val="20000"/>
              </a:spcBef>
              <a:spcAft>
                <a:spcPct val="0"/>
              </a:spcAft>
              <a:buFontTx/>
              <a:buNone/>
              <a:defRPr sz="1400" kern="1200">
                <a:solidFill>
                  <a:schemeClr val="tx1"/>
                </a:solidFill>
                <a:latin typeface="Arial"/>
                <a:ea typeface="ＭＳ Ｐゴシック" pitchFamily="-109" charset="-128"/>
                <a:cs typeface="Arial"/>
              </a:defRPr>
            </a:lvl2pPr>
            <a:lvl3pPr marL="685800" indent="0" algn="l" defTabSz="342900" rtl="0" eaLnBrk="1" fontAlgn="base" hangingPunct="1">
              <a:spcBef>
                <a:spcPct val="20000"/>
              </a:spcBef>
              <a:spcAft>
                <a:spcPct val="0"/>
              </a:spcAft>
              <a:buFontTx/>
              <a:buNone/>
              <a:defRPr sz="1400" kern="1200">
                <a:solidFill>
                  <a:schemeClr val="tx1"/>
                </a:solidFill>
                <a:latin typeface="Arial"/>
                <a:ea typeface="ＭＳ Ｐゴシック" pitchFamily="-109" charset="-128"/>
                <a:cs typeface="Arial"/>
              </a:defRPr>
            </a:lvl3pPr>
            <a:lvl4pPr marL="1028700" indent="0" algn="l" defTabSz="342900" rtl="0" eaLnBrk="1" fontAlgn="base" hangingPunct="1">
              <a:spcBef>
                <a:spcPct val="20000"/>
              </a:spcBef>
              <a:spcAft>
                <a:spcPct val="0"/>
              </a:spcAft>
              <a:buFontTx/>
              <a:buNone/>
              <a:defRPr sz="1400" kern="1200">
                <a:solidFill>
                  <a:schemeClr val="tx1"/>
                </a:solidFill>
                <a:latin typeface="Arial"/>
                <a:ea typeface="ＭＳ Ｐゴシック" pitchFamily="-109" charset="-128"/>
                <a:cs typeface="Arial"/>
              </a:defRPr>
            </a:lvl4pPr>
            <a:lvl5pPr marL="1371600" indent="0" algn="l" defTabSz="342900" rtl="0" eaLnBrk="1" fontAlgn="base" hangingPunct="1">
              <a:spcBef>
                <a:spcPct val="20000"/>
              </a:spcBef>
              <a:spcAft>
                <a:spcPct val="0"/>
              </a:spcAft>
              <a:buFontTx/>
              <a:buNone/>
              <a:defRPr sz="1400" kern="1200">
                <a:solidFill>
                  <a:schemeClr val="tx1"/>
                </a:solidFill>
                <a:latin typeface="Arial"/>
                <a:ea typeface="ＭＳ Ｐゴシック" pitchFamily="-109" charset="-128"/>
                <a:cs typeface="Arial"/>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285750" indent="-285750">
              <a:buClr>
                <a:srgbClr val="B91B3E"/>
              </a:buClr>
              <a:buFont typeface="Arial" panose="020B0604020202020204" pitchFamily="34" charset="0"/>
              <a:buChar char="•"/>
            </a:pPr>
            <a:r>
              <a:rPr lang="es-AR" dirty="0" smtClean="0"/>
              <a:t>Se les puede configurar propiedades </a:t>
            </a:r>
            <a:r>
              <a:rPr lang="es-AR" dirty="0" smtClean="0">
                <a:sym typeface="Wingdings" panose="05000000000000000000" pitchFamily="2" charset="2"/>
              </a:rPr>
              <a:t> los atributos y variables basados en ellos las heredan.</a:t>
            </a:r>
            <a:endParaRPr lang="es-AR"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041" y="1486857"/>
            <a:ext cx="2434352" cy="1823990"/>
          </a:xfrm>
          <a:prstGeom prst="rect">
            <a:avLst/>
          </a:prstGeom>
          <a:ln>
            <a:noFill/>
          </a:ln>
          <a:effectLst>
            <a:outerShdw blurRad="292100" dist="139700" dir="2700000" algn="tl" rotWithShape="0">
              <a:srgbClr val="333333">
                <a:alpha val="65000"/>
              </a:srgbClr>
            </a:outerShdw>
          </a:effectLst>
        </p:spPr>
      </p:pic>
      <p:sp>
        <p:nvSpPr>
          <p:cNvPr id="15" name="Content Placeholder 2"/>
          <p:cNvSpPr txBox="1">
            <a:spLocks/>
          </p:cNvSpPr>
          <p:nvPr/>
        </p:nvSpPr>
        <p:spPr bwMode="auto">
          <a:xfrm>
            <a:off x="76200" y="3547540"/>
            <a:ext cx="3263900" cy="6026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a:bodyPr>
          <a:lstStyle>
            <a:lvl1pPr marL="0" indent="0" algn="l" defTabSz="342900" rtl="0" eaLnBrk="1" fontAlgn="base" hangingPunct="1">
              <a:spcBef>
                <a:spcPct val="20000"/>
              </a:spcBef>
              <a:spcAft>
                <a:spcPct val="0"/>
              </a:spcAft>
              <a:buFontTx/>
              <a:buNone/>
              <a:defRPr sz="1400" kern="1200">
                <a:solidFill>
                  <a:schemeClr val="tx1"/>
                </a:solidFill>
                <a:latin typeface="Arial"/>
                <a:ea typeface="ＭＳ Ｐゴシック" pitchFamily="-109" charset="-128"/>
                <a:cs typeface="Arial"/>
              </a:defRPr>
            </a:lvl1pPr>
            <a:lvl2pPr marL="342900" indent="0" algn="l" defTabSz="342900" rtl="0" eaLnBrk="1" fontAlgn="base" hangingPunct="1">
              <a:spcBef>
                <a:spcPct val="20000"/>
              </a:spcBef>
              <a:spcAft>
                <a:spcPct val="0"/>
              </a:spcAft>
              <a:buFontTx/>
              <a:buNone/>
              <a:defRPr sz="1400" kern="1200">
                <a:solidFill>
                  <a:schemeClr val="tx1"/>
                </a:solidFill>
                <a:latin typeface="Arial"/>
                <a:ea typeface="ＭＳ Ｐゴシック" pitchFamily="-109" charset="-128"/>
                <a:cs typeface="Arial"/>
              </a:defRPr>
            </a:lvl2pPr>
            <a:lvl3pPr marL="685800" indent="0" algn="l" defTabSz="342900" rtl="0" eaLnBrk="1" fontAlgn="base" hangingPunct="1">
              <a:spcBef>
                <a:spcPct val="20000"/>
              </a:spcBef>
              <a:spcAft>
                <a:spcPct val="0"/>
              </a:spcAft>
              <a:buFontTx/>
              <a:buNone/>
              <a:defRPr sz="1400" kern="1200">
                <a:solidFill>
                  <a:schemeClr val="tx1"/>
                </a:solidFill>
                <a:latin typeface="Arial"/>
                <a:ea typeface="ＭＳ Ｐゴシック" pitchFamily="-109" charset="-128"/>
                <a:cs typeface="Arial"/>
              </a:defRPr>
            </a:lvl3pPr>
            <a:lvl4pPr marL="1028700" indent="0" algn="l" defTabSz="342900" rtl="0" eaLnBrk="1" fontAlgn="base" hangingPunct="1">
              <a:spcBef>
                <a:spcPct val="20000"/>
              </a:spcBef>
              <a:spcAft>
                <a:spcPct val="0"/>
              </a:spcAft>
              <a:buFontTx/>
              <a:buNone/>
              <a:defRPr sz="1400" kern="1200">
                <a:solidFill>
                  <a:schemeClr val="tx1"/>
                </a:solidFill>
                <a:latin typeface="Arial"/>
                <a:ea typeface="ＭＳ Ｐゴシック" pitchFamily="-109" charset="-128"/>
                <a:cs typeface="Arial"/>
              </a:defRPr>
            </a:lvl4pPr>
            <a:lvl5pPr marL="1371600" indent="0" algn="l" defTabSz="342900" rtl="0" eaLnBrk="1" fontAlgn="base" hangingPunct="1">
              <a:spcBef>
                <a:spcPct val="20000"/>
              </a:spcBef>
              <a:spcAft>
                <a:spcPct val="0"/>
              </a:spcAft>
              <a:buFontTx/>
              <a:buNone/>
              <a:defRPr sz="1400" kern="1200">
                <a:solidFill>
                  <a:schemeClr val="tx1"/>
                </a:solidFill>
                <a:latin typeface="Arial"/>
                <a:ea typeface="ＭＳ Ｐゴシック" pitchFamily="-109" charset="-128"/>
                <a:cs typeface="Arial"/>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285750" indent="-285750">
              <a:buClr>
                <a:srgbClr val="B91B3E"/>
              </a:buClr>
              <a:buFont typeface="Arial" panose="020B0604020202020204" pitchFamily="34" charset="0"/>
              <a:buChar char="•"/>
            </a:pPr>
            <a:r>
              <a:rPr lang="es-AR" dirty="0" smtClean="0"/>
              <a:t>File / New / </a:t>
            </a:r>
            <a:r>
              <a:rPr lang="es-AR" dirty="0" err="1" smtClean="0"/>
              <a:t>Object</a:t>
            </a:r>
            <a:endParaRPr lang="es-AR" dirty="0" smtClean="0"/>
          </a:p>
          <a:p>
            <a:endParaRPr lang="es-AR" dirty="0"/>
          </a:p>
        </p:txBody>
      </p:sp>
      <p:pic>
        <p:nvPicPr>
          <p:cNvPr id="14" name="Picture 13"/>
          <p:cNvPicPr>
            <a:picLocks noChangeAspect="1"/>
          </p:cNvPicPr>
          <p:nvPr/>
        </p:nvPicPr>
        <p:blipFill>
          <a:blip r:embed="rId5"/>
          <a:stretch>
            <a:fillRect/>
          </a:stretch>
        </p:blipFill>
        <p:spPr>
          <a:xfrm>
            <a:off x="485771" y="3837709"/>
            <a:ext cx="1613768" cy="1229260"/>
          </a:xfrm>
          <a:prstGeom prst="rect">
            <a:avLst/>
          </a:prstGeom>
        </p:spPr>
      </p:pic>
    </p:spTree>
    <p:extLst>
      <p:ext uri="{BB962C8B-B14F-4D97-AF65-F5344CB8AC3E}">
        <p14:creationId xmlns:p14="http://schemas.microsoft.com/office/powerpoint/2010/main" val="975516127"/>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39752" y="2519650"/>
            <a:ext cx="5076825" cy="1400175"/>
          </a:xfrm>
          <a:prstGeom prst="rect">
            <a:avLst/>
          </a:prstGeom>
        </p:spPr>
      </p:pic>
      <p:pic>
        <p:nvPicPr>
          <p:cNvPr id="5" name="Picture 4"/>
          <p:cNvPicPr>
            <a:picLocks noChangeAspect="1"/>
          </p:cNvPicPr>
          <p:nvPr/>
        </p:nvPicPr>
        <p:blipFill>
          <a:blip r:embed="rId4"/>
          <a:stretch>
            <a:fillRect/>
          </a:stretch>
        </p:blipFill>
        <p:spPr>
          <a:xfrm>
            <a:off x="2984501" y="660484"/>
            <a:ext cx="3781425" cy="1933575"/>
          </a:xfrm>
          <a:prstGeom prst="rect">
            <a:avLst/>
          </a:prstGeom>
        </p:spPr>
      </p:pic>
      <p:sp>
        <p:nvSpPr>
          <p:cNvPr id="2" name="Title 1"/>
          <p:cNvSpPr>
            <a:spLocks noGrp="1"/>
          </p:cNvSpPr>
          <p:nvPr>
            <p:ph type="title"/>
          </p:nvPr>
        </p:nvSpPr>
        <p:spPr>
          <a:xfrm>
            <a:off x="295815" y="566628"/>
            <a:ext cx="2739485" cy="857250"/>
          </a:xfrm>
        </p:spPr>
        <p:txBody>
          <a:bodyPr/>
          <a:lstStyle/>
          <a:p>
            <a:r>
              <a:rPr lang="es-AR" dirty="0" smtClean="0"/>
              <a:t>Dominios semánticos (predefinidos)</a:t>
            </a:r>
            <a:endParaRPr lang="es-AR" dirty="0"/>
          </a:p>
        </p:txBody>
      </p:sp>
      <p:sp>
        <p:nvSpPr>
          <p:cNvPr id="7" name="Text Placeholder 3"/>
          <p:cNvSpPr>
            <a:spLocks noGrp="1"/>
          </p:cNvSpPr>
          <p:nvPr>
            <p:ph type="body" sz="quarter" idx="13"/>
          </p:nvPr>
        </p:nvSpPr>
        <p:spPr>
          <a:xfrm>
            <a:off x="333916" y="148464"/>
            <a:ext cx="1809841" cy="273358"/>
          </a:xfrm>
        </p:spPr>
        <p:txBody>
          <a:bodyPr/>
          <a:lstStyle/>
          <a:p>
            <a:r>
              <a:rPr lang="es-AR" dirty="0" smtClean="0"/>
              <a:t>Creación de la aplicación</a:t>
            </a:r>
            <a:endParaRPr lang="es-AR" dirty="0"/>
          </a:p>
        </p:txBody>
      </p:sp>
      <p:sp>
        <p:nvSpPr>
          <p:cNvPr id="8" name="Text Placeholder 4"/>
          <p:cNvSpPr>
            <a:spLocks noGrp="1"/>
          </p:cNvSpPr>
          <p:nvPr>
            <p:ph type="body" sz="quarter" idx="14"/>
          </p:nvPr>
        </p:nvSpPr>
        <p:spPr>
          <a:xfrm>
            <a:off x="1884016" y="148464"/>
            <a:ext cx="2069923" cy="273358"/>
          </a:xfrm>
        </p:spPr>
        <p:txBody>
          <a:bodyPr/>
          <a:lstStyle/>
          <a:p>
            <a:r>
              <a:rPr lang="es-AR" dirty="0" smtClean="0"/>
              <a:t>/ Dominios</a:t>
            </a:r>
            <a:endParaRPr lang="es-AR" dirty="0"/>
          </a:p>
        </p:txBody>
      </p:sp>
      <p:grpSp>
        <p:nvGrpSpPr>
          <p:cNvPr id="4" name="Group 3"/>
          <p:cNvGrpSpPr/>
          <p:nvPr/>
        </p:nvGrpSpPr>
        <p:grpSpPr>
          <a:xfrm>
            <a:off x="4498676" y="1710813"/>
            <a:ext cx="850914" cy="479064"/>
            <a:chOff x="4493912" y="1708729"/>
            <a:chExt cx="850914" cy="479064"/>
          </a:xfrm>
        </p:grpSpPr>
        <p:sp>
          <p:nvSpPr>
            <p:cNvPr id="17" name="Rounded Rectangle 16"/>
            <p:cNvSpPr/>
            <p:nvPr/>
          </p:nvSpPr>
          <p:spPr bwMode="auto">
            <a:xfrm>
              <a:off x="4493912" y="1708729"/>
              <a:ext cx="841091" cy="141499"/>
            </a:xfrm>
            <a:prstGeom prst="roundRect">
              <a:avLst/>
            </a:prstGeom>
            <a:noFill/>
            <a:ln w="9525" cap="flat" cmpd="sng" algn="ctr">
              <a:solidFill>
                <a:schemeClr val="accent6"/>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sp>
          <p:nvSpPr>
            <p:cNvPr id="18" name="Rounded Rectangle 17"/>
            <p:cNvSpPr/>
            <p:nvPr/>
          </p:nvSpPr>
          <p:spPr bwMode="auto">
            <a:xfrm>
              <a:off x="4493912" y="1885048"/>
              <a:ext cx="845530" cy="141499"/>
            </a:xfrm>
            <a:prstGeom prst="roundRect">
              <a:avLst/>
            </a:prstGeom>
            <a:noFill/>
            <a:ln w="9525" cap="flat" cmpd="sng" algn="ctr">
              <a:solidFill>
                <a:schemeClr val="accent6"/>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sp>
          <p:nvSpPr>
            <p:cNvPr id="19" name="Rounded Rectangle 18"/>
            <p:cNvSpPr/>
            <p:nvPr/>
          </p:nvSpPr>
          <p:spPr bwMode="auto">
            <a:xfrm>
              <a:off x="4503735" y="2046294"/>
              <a:ext cx="841091" cy="141499"/>
            </a:xfrm>
            <a:prstGeom prst="roundRect">
              <a:avLst/>
            </a:prstGeom>
            <a:noFill/>
            <a:ln w="9525" cap="flat" cmpd="sng" algn="ctr">
              <a:solidFill>
                <a:schemeClr val="accent6"/>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grpSp>
      <p:pic>
        <p:nvPicPr>
          <p:cNvPr id="2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4215" y="3594290"/>
            <a:ext cx="2545676" cy="1447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4501" y="3580609"/>
            <a:ext cx="3467100" cy="1346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Round Same Side Corner Rectangle 8"/>
          <p:cNvSpPr/>
          <p:nvPr/>
        </p:nvSpPr>
        <p:spPr>
          <a:xfrm rot="21441140">
            <a:off x="573959" y="1421810"/>
            <a:ext cx="1462087" cy="33565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247650" tIns="123825" rIns="247650" bIns="123825" spcCol="1270" anchor="ctr"/>
          <a:lstStyle/>
          <a:p>
            <a:pPr marL="0" lvl="1" defTabSz="1066800">
              <a:lnSpc>
                <a:spcPct val="90000"/>
              </a:lnSpc>
              <a:spcAft>
                <a:spcPct val="15000"/>
              </a:spcAft>
            </a:pPr>
            <a:r>
              <a:rPr lang="es-UY" sz="1400" dirty="0" err="1">
                <a:latin typeface="Arial" panose="020B0604020202020204" pitchFamily="34" charset="0"/>
                <a:cs typeface="Arial" panose="020B0604020202020204" pitchFamily="34" charset="0"/>
              </a:rPr>
              <a:t>Address</a:t>
            </a:r>
            <a:r>
              <a:rPr lang="es-UY" sz="1400" dirty="0">
                <a:latin typeface="Arial" panose="020B0604020202020204" pitchFamily="34" charset="0"/>
                <a:cs typeface="Arial" panose="020B0604020202020204" pitchFamily="34" charset="0"/>
              </a:rPr>
              <a:t> </a:t>
            </a:r>
          </a:p>
        </p:txBody>
      </p:sp>
      <p:sp>
        <p:nvSpPr>
          <p:cNvPr id="25" name="Round Same Side Corner Rectangle 8"/>
          <p:cNvSpPr/>
          <p:nvPr/>
        </p:nvSpPr>
        <p:spPr>
          <a:xfrm rot="543082">
            <a:off x="1535972" y="2104040"/>
            <a:ext cx="2289175" cy="33565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247650" tIns="123825" rIns="247650" bIns="123825" spcCol="1270" anchor="ctr"/>
          <a:lstStyle/>
          <a:p>
            <a:pPr marL="0" lvl="1" algn="l" defTabSz="1066800">
              <a:lnSpc>
                <a:spcPct val="90000"/>
              </a:lnSpc>
              <a:spcAft>
                <a:spcPct val="15000"/>
              </a:spcAft>
              <a:defRPr/>
            </a:pPr>
            <a:r>
              <a:rPr lang="es-UY" sz="1400" dirty="0" err="1">
                <a:latin typeface="Arial" panose="020B0604020202020204" pitchFamily="34" charset="0"/>
                <a:cs typeface="Arial" panose="020B0604020202020204" pitchFamily="34" charset="0"/>
              </a:rPr>
              <a:t>Geolocation</a:t>
            </a:r>
            <a:endParaRPr lang="es-UY" sz="1400" dirty="0">
              <a:latin typeface="Arial" panose="020B0604020202020204" pitchFamily="34" charset="0"/>
              <a:cs typeface="Arial" panose="020B0604020202020204" pitchFamily="34" charset="0"/>
            </a:endParaRPr>
          </a:p>
        </p:txBody>
      </p:sp>
      <p:sp>
        <p:nvSpPr>
          <p:cNvPr id="26" name="Rectangle 25"/>
          <p:cNvSpPr>
            <a:spLocks noChangeArrowheads="1"/>
          </p:cNvSpPr>
          <p:nvPr/>
        </p:nvSpPr>
        <p:spPr bwMode="auto">
          <a:xfrm>
            <a:off x="963266" y="2075166"/>
            <a:ext cx="920750"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lgn="l" defTabSz="1066800">
              <a:lnSpc>
                <a:spcPct val="90000"/>
              </a:lnSpc>
              <a:spcAft>
                <a:spcPct val="15000"/>
              </a:spcAft>
            </a:pPr>
            <a:r>
              <a:rPr lang="es-UY" sz="1400" dirty="0">
                <a:solidFill>
                  <a:schemeClr val="dk1">
                    <a:hueOff val="0"/>
                    <a:satOff val="0"/>
                    <a:lumOff val="0"/>
                    <a:alphaOff val="0"/>
                  </a:schemeClr>
                </a:solidFill>
                <a:latin typeface="Arial" panose="020B0604020202020204" pitchFamily="34" charset="0"/>
                <a:ea typeface="+mn-ea"/>
                <a:cs typeface="Arial" panose="020B0604020202020204" pitchFamily="34" charset="0"/>
              </a:rPr>
              <a:t>URL</a:t>
            </a:r>
          </a:p>
        </p:txBody>
      </p:sp>
      <p:sp>
        <p:nvSpPr>
          <p:cNvPr id="27" name="Round Same Side Corner Rectangle 8"/>
          <p:cNvSpPr/>
          <p:nvPr/>
        </p:nvSpPr>
        <p:spPr>
          <a:xfrm rot="234779">
            <a:off x="1777272" y="1427304"/>
            <a:ext cx="1385887" cy="33565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247650" tIns="123825" rIns="247650" bIns="123825" spcCol="1270" anchor="ctr"/>
          <a:lstStyle/>
          <a:p>
            <a:pPr marL="0" lvl="1" algn="l" defTabSz="1066800">
              <a:lnSpc>
                <a:spcPct val="90000"/>
              </a:lnSpc>
              <a:spcAft>
                <a:spcPct val="15000"/>
              </a:spcAft>
              <a:defRPr/>
            </a:pPr>
            <a:r>
              <a:rPr lang="es-UY" sz="1400" dirty="0" err="1">
                <a:latin typeface="Arial" panose="020B0604020202020204" pitchFamily="34" charset="0"/>
                <a:cs typeface="Arial" panose="020B0604020202020204" pitchFamily="34" charset="0"/>
              </a:rPr>
              <a:t>Phone</a:t>
            </a:r>
            <a:endParaRPr lang="es-UY" sz="1400" dirty="0">
              <a:latin typeface="Arial" panose="020B0604020202020204" pitchFamily="34" charset="0"/>
              <a:cs typeface="Arial" panose="020B0604020202020204" pitchFamily="34" charset="0"/>
            </a:endParaRPr>
          </a:p>
        </p:txBody>
      </p:sp>
      <p:sp>
        <p:nvSpPr>
          <p:cNvPr id="28" name="Round Same Side Corner Rectangle 8"/>
          <p:cNvSpPr/>
          <p:nvPr/>
        </p:nvSpPr>
        <p:spPr>
          <a:xfrm rot="20793601">
            <a:off x="-105447" y="1876604"/>
            <a:ext cx="1089765" cy="344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247650" tIns="123825" rIns="247650" bIns="123825" spcCol="1270" anchor="ctr"/>
          <a:lstStyle/>
          <a:p>
            <a:pPr marL="0" lvl="1" algn="l" defTabSz="1066800">
              <a:lnSpc>
                <a:spcPct val="90000"/>
              </a:lnSpc>
              <a:spcAft>
                <a:spcPct val="15000"/>
              </a:spcAft>
              <a:defRPr/>
            </a:pPr>
            <a:r>
              <a:rPr lang="es-UY" sz="1400" dirty="0">
                <a:latin typeface="Arial" panose="020B0604020202020204" pitchFamily="34" charset="0"/>
                <a:cs typeface="Arial" panose="020B0604020202020204" pitchFamily="34" charset="0"/>
              </a:rPr>
              <a:t>Email</a:t>
            </a:r>
          </a:p>
        </p:txBody>
      </p:sp>
    </p:spTree>
    <p:extLst>
      <p:ext uri="{BB962C8B-B14F-4D97-AF65-F5344CB8AC3E}">
        <p14:creationId xmlns:p14="http://schemas.microsoft.com/office/powerpoint/2010/main" val="29573040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500" fill="hold"/>
                                        <p:tgtEl>
                                          <p:spTgt spid="25"/>
                                        </p:tgtEl>
                                        <p:attrNameLst>
                                          <p:attrName>ppt_x</p:attrName>
                                        </p:attrNameLst>
                                      </p:cBhvr>
                                      <p:tavLst>
                                        <p:tav tm="0">
                                          <p:val>
                                            <p:strVal val="#ppt_x"/>
                                          </p:val>
                                        </p:tav>
                                        <p:tav tm="100000">
                                          <p:val>
                                            <p:strVal val="#ppt_x"/>
                                          </p:val>
                                        </p:tav>
                                      </p:tavLst>
                                    </p:anim>
                                    <p:anim calcmode="lin" valueType="num">
                                      <p:cBhvr additive="base">
                                        <p:cTn id="13" dur="500" fill="hold"/>
                                        <p:tgtEl>
                                          <p:spTgt spid="2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ppt_x"/>
                                          </p:val>
                                        </p:tav>
                                        <p:tav tm="100000">
                                          <p:val>
                                            <p:strVal val="#ppt_x"/>
                                          </p:val>
                                        </p:tav>
                                      </p:tavLst>
                                    </p:anim>
                                    <p:anim calcmode="lin" valueType="num">
                                      <p:cBhvr additive="base">
                                        <p:cTn id="18" dur="500" fill="hold"/>
                                        <p:tgtEl>
                                          <p:spTgt spid="2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anim calcmode="lin" valueType="num">
                                      <p:cBhvr additive="base">
                                        <p:cTn id="22" dur="500" fill="hold"/>
                                        <p:tgtEl>
                                          <p:spTgt spid="27"/>
                                        </p:tgtEl>
                                        <p:attrNameLst>
                                          <p:attrName>ppt_x</p:attrName>
                                        </p:attrNameLst>
                                      </p:cBhvr>
                                      <p:tavLst>
                                        <p:tav tm="0">
                                          <p:val>
                                            <p:strVal val="#ppt_x"/>
                                          </p:val>
                                        </p:tav>
                                        <p:tav tm="100000">
                                          <p:val>
                                            <p:strVal val="#ppt_x"/>
                                          </p:val>
                                        </p:tav>
                                      </p:tavLst>
                                    </p:anim>
                                    <p:anim calcmode="lin" valueType="num">
                                      <p:cBhvr additive="base">
                                        <p:cTn id="23" dur="500" fill="hold"/>
                                        <p:tgtEl>
                                          <p:spTgt spid="2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ppt_x"/>
                                          </p:val>
                                        </p:tav>
                                        <p:tav tm="100000">
                                          <p:val>
                                            <p:strVal val="#ppt_x"/>
                                          </p:val>
                                        </p:tav>
                                      </p:tavLst>
                                    </p:anim>
                                    <p:anim calcmode="lin" valueType="num">
                                      <p:cBhvr additive="base">
                                        <p:cTn id="2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Numeración automática</a:t>
            </a:r>
            <a:endParaRPr lang="es-AR" dirty="0"/>
          </a:p>
        </p:txBody>
      </p:sp>
      <p:sp>
        <p:nvSpPr>
          <p:cNvPr id="3" name="Content Placeholder 2"/>
          <p:cNvSpPr>
            <a:spLocks noGrp="1"/>
          </p:cNvSpPr>
          <p:nvPr>
            <p:ph idx="1"/>
          </p:nvPr>
        </p:nvSpPr>
        <p:spPr>
          <a:xfrm>
            <a:off x="76200" y="1056585"/>
            <a:ext cx="4368800" cy="602697"/>
          </a:xfrm>
        </p:spPr>
        <p:txBody>
          <a:bodyPr/>
          <a:lstStyle/>
          <a:p>
            <a:pPr marL="285750" indent="-285750">
              <a:buClr>
                <a:srgbClr val="B91B3E"/>
              </a:buClr>
              <a:buFont typeface="Arial" panose="020B0604020202020204" pitchFamily="34" charset="0"/>
              <a:buChar char="•"/>
            </a:pPr>
            <a:r>
              <a:rPr lang="es-AR" dirty="0" smtClean="0"/>
              <a:t>Propiedad </a:t>
            </a:r>
            <a:r>
              <a:rPr lang="es-AR" dirty="0" err="1" smtClean="0"/>
              <a:t>autonumber</a:t>
            </a:r>
            <a:r>
              <a:rPr lang="es-AR" dirty="0" smtClean="0"/>
              <a:t> (valores: True, False)</a:t>
            </a:r>
          </a:p>
          <a:p>
            <a:pPr marL="285750" indent="-285750">
              <a:buClr>
                <a:srgbClr val="B91B3E"/>
              </a:buClr>
              <a:buFont typeface="Arial" panose="020B0604020202020204" pitchFamily="34" charset="0"/>
              <a:buChar char="•"/>
            </a:pPr>
            <a:r>
              <a:rPr lang="es-AR" dirty="0" smtClean="0"/>
              <a:t>¿Dónde se define? Dos opciones:</a:t>
            </a:r>
          </a:p>
          <a:p>
            <a:endParaRPr lang="es-AR" dirty="0"/>
          </a:p>
        </p:txBody>
      </p:sp>
      <p:sp>
        <p:nvSpPr>
          <p:cNvPr id="7" name="Text Placeholder 3"/>
          <p:cNvSpPr>
            <a:spLocks noGrp="1"/>
          </p:cNvSpPr>
          <p:nvPr>
            <p:ph type="body" sz="quarter" idx="13"/>
          </p:nvPr>
        </p:nvSpPr>
        <p:spPr>
          <a:xfrm>
            <a:off x="333916" y="148464"/>
            <a:ext cx="1809841" cy="273358"/>
          </a:xfrm>
        </p:spPr>
        <p:txBody>
          <a:bodyPr/>
          <a:lstStyle/>
          <a:p>
            <a:r>
              <a:rPr lang="es-AR" dirty="0" smtClean="0"/>
              <a:t>Creación de la aplicación</a:t>
            </a:r>
            <a:endParaRPr lang="es-AR" dirty="0"/>
          </a:p>
        </p:txBody>
      </p:sp>
      <p:sp>
        <p:nvSpPr>
          <p:cNvPr id="10" name="Content Placeholder 2"/>
          <p:cNvSpPr txBox="1">
            <a:spLocks/>
          </p:cNvSpPr>
          <p:nvPr/>
        </p:nvSpPr>
        <p:spPr bwMode="auto">
          <a:xfrm>
            <a:off x="470826" y="1691348"/>
            <a:ext cx="3136900" cy="6026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a:bodyPr>
          <a:lstStyle>
            <a:lvl1pPr marL="0" indent="0" algn="l" defTabSz="342900" rtl="0" eaLnBrk="1" fontAlgn="base" hangingPunct="1">
              <a:spcBef>
                <a:spcPct val="20000"/>
              </a:spcBef>
              <a:spcAft>
                <a:spcPct val="0"/>
              </a:spcAft>
              <a:buFontTx/>
              <a:buNone/>
              <a:defRPr sz="1400" kern="1200">
                <a:solidFill>
                  <a:schemeClr val="tx1"/>
                </a:solidFill>
                <a:latin typeface="Arial"/>
                <a:ea typeface="ＭＳ Ｐゴシック" pitchFamily="-109" charset="-128"/>
                <a:cs typeface="Arial"/>
              </a:defRPr>
            </a:lvl1pPr>
            <a:lvl2pPr marL="342900" indent="0" algn="l" defTabSz="342900" rtl="0" eaLnBrk="1" fontAlgn="base" hangingPunct="1">
              <a:spcBef>
                <a:spcPct val="20000"/>
              </a:spcBef>
              <a:spcAft>
                <a:spcPct val="0"/>
              </a:spcAft>
              <a:buFontTx/>
              <a:buNone/>
              <a:defRPr sz="1400" kern="1200">
                <a:solidFill>
                  <a:schemeClr val="tx1"/>
                </a:solidFill>
                <a:latin typeface="Arial"/>
                <a:ea typeface="ＭＳ Ｐゴシック" pitchFamily="-109" charset="-128"/>
                <a:cs typeface="Arial"/>
              </a:defRPr>
            </a:lvl2pPr>
            <a:lvl3pPr marL="685800" indent="0" algn="l" defTabSz="342900" rtl="0" eaLnBrk="1" fontAlgn="base" hangingPunct="1">
              <a:spcBef>
                <a:spcPct val="20000"/>
              </a:spcBef>
              <a:spcAft>
                <a:spcPct val="0"/>
              </a:spcAft>
              <a:buFontTx/>
              <a:buNone/>
              <a:defRPr sz="1400" kern="1200">
                <a:solidFill>
                  <a:schemeClr val="tx1"/>
                </a:solidFill>
                <a:latin typeface="Arial"/>
                <a:ea typeface="ＭＳ Ｐゴシック" pitchFamily="-109" charset="-128"/>
                <a:cs typeface="Arial"/>
              </a:defRPr>
            </a:lvl3pPr>
            <a:lvl4pPr marL="1028700" indent="0" algn="l" defTabSz="342900" rtl="0" eaLnBrk="1" fontAlgn="base" hangingPunct="1">
              <a:spcBef>
                <a:spcPct val="20000"/>
              </a:spcBef>
              <a:spcAft>
                <a:spcPct val="0"/>
              </a:spcAft>
              <a:buFontTx/>
              <a:buNone/>
              <a:defRPr sz="1400" kern="1200">
                <a:solidFill>
                  <a:schemeClr val="tx1"/>
                </a:solidFill>
                <a:latin typeface="Arial"/>
                <a:ea typeface="ＭＳ Ｐゴシック" pitchFamily="-109" charset="-128"/>
                <a:cs typeface="Arial"/>
              </a:defRPr>
            </a:lvl4pPr>
            <a:lvl5pPr marL="1371600" indent="0" algn="l" defTabSz="342900" rtl="0" eaLnBrk="1" fontAlgn="base" hangingPunct="1">
              <a:spcBef>
                <a:spcPct val="20000"/>
              </a:spcBef>
              <a:spcAft>
                <a:spcPct val="0"/>
              </a:spcAft>
              <a:buFontTx/>
              <a:buNone/>
              <a:defRPr sz="1400" kern="1200">
                <a:solidFill>
                  <a:schemeClr val="tx1"/>
                </a:solidFill>
                <a:latin typeface="Arial"/>
                <a:ea typeface="ＭＳ Ｐゴシック" pitchFamily="-109" charset="-128"/>
                <a:cs typeface="Arial"/>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buClr>
                <a:srgbClr val="B91B3E"/>
              </a:buClr>
            </a:pPr>
            <a:r>
              <a:rPr lang="es-AR" sz="1200" dirty="0" smtClean="0">
                <a:solidFill>
                  <a:srgbClr val="B91B3E"/>
                </a:solidFill>
              </a:rPr>
              <a:t>1.</a:t>
            </a:r>
            <a:r>
              <a:rPr lang="es-AR" sz="1200" dirty="0" smtClean="0"/>
              <a:t> En la definición del atributo</a:t>
            </a:r>
          </a:p>
          <a:p>
            <a:endParaRPr lang="es-AR" dirty="0"/>
          </a:p>
        </p:txBody>
      </p:sp>
      <p:sp>
        <p:nvSpPr>
          <p:cNvPr id="13" name="Content Placeholder 2"/>
          <p:cNvSpPr txBox="1">
            <a:spLocks/>
          </p:cNvSpPr>
          <p:nvPr/>
        </p:nvSpPr>
        <p:spPr bwMode="auto">
          <a:xfrm>
            <a:off x="4165084" y="1659282"/>
            <a:ext cx="2503763" cy="10008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a:bodyPr>
          <a:lstStyle>
            <a:lvl1pPr marL="0" indent="0" algn="l" defTabSz="342900" rtl="0" eaLnBrk="1" fontAlgn="base" hangingPunct="1">
              <a:spcBef>
                <a:spcPct val="20000"/>
              </a:spcBef>
              <a:spcAft>
                <a:spcPct val="0"/>
              </a:spcAft>
              <a:buFontTx/>
              <a:buNone/>
              <a:defRPr sz="1400" kern="1200">
                <a:solidFill>
                  <a:schemeClr val="tx1"/>
                </a:solidFill>
                <a:latin typeface="Arial"/>
                <a:ea typeface="ＭＳ Ｐゴシック" pitchFamily="-109" charset="-128"/>
                <a:cs typeface="Arial"/>
              </a:defRPr>
            </a:lvl1pPr>
            <a:lvl2pPr marL="342900" indent="0" algn="l" defTabSz="342900" rtl="0" eaLnBrk="1" fontAlgn="base" hangingPunct="1">
              <a:spcBef>
                <a:spcPct val="20000"/>
              </a:spcBef>
              <a:spcAft>
                <a:spcPct val="0"/>
              </a:spcAft>
              <a:buFontTx/>
              <a:buNone/>
              <a:defRPr sz="1400" kern="1200">
                <a:solidFill>
                  <a:schemeClr val="tx1"/>
                </a:solidFill>
                <a:latin typeface="Arial"/>
                <a:ea typeface="ＭＳ Ｐゴシック" pitchFamily="-109" charset="-128"/>
                <a:cs typeface="Arial"/>
              </a:defRPr>
            </a:lvl2pPr>
            <a:lvl3pPr marL="685800" indent="0" algn="l" defTabSz="342900" rtl="0" eaLnBrk="1" fontAlgn="base" hangingPunct="1">
              <a:spcBef>
                <a:spcPct val="20000"/>
              </a:spcBef>
              <a:spcAft>
                <a:spcPct val="0"/>
              </a:spcAft>
              <a:buFontTx/>
              <a:buNone/>
              <a:defRPr sz="1400" kern="1200">
                <a:solidFill>
                  <a:schemeClr val="tx1"/>
                </a:solidFill>
                <a:latin typeface="Arial"/>
                <a:ea typeface="ＭＳ Ｐゴシック" pitchFamily="-109" charset="-128"/>
                <a:cs typeface="Arial"/>
              </a:defRPr>
            </a:lvl3pPr>
            <a:lvl4pPr marL="1028700" indent="0" algn="l" defTabSz="342900" rtl="0" eaLnBrk="1" fontAlgn="base" hangingPunct="1">
              <a:spcBef>
                <a:spcPct val="20000"/>
              </a:spcBef>
              <a:spcAft>
                <a:spcPct val="0"/>
              </a:spcAft>
              <a:buFontTx/>
              <a:buNone/>
              <a:defRPr sz="1400" kern="1200">
                <a:solidFill>
                  <a:schemeClr val="tx1"/>
                </a:solidFill>
                <a:latin typeface="Arial"/>
                <a:ea typeface="ＭＳ Ｐゴシック" pitchFamily="-109" charset="-128"/>
                <a:cs typeface="Arial"/>
              </a:defRPr>
            </a:lvl4pPr>
            <a:lvl5pPr marL="1371600" indent="0" algn="l" defTabSz="342900" rtl="0" eaLnBrk="1" fontAlgn="base" hangingPunct="1">
              <a:spcBef>
                <a:spcPct val="20000"/>
              </a:spcBef>
              <a:spcAft>
                <a:spcPct val="0"/>
              </a:spcAft>
              <a:buFontTx/>
              <a:buNone/>
              <a:defRPr sz="1400" kern="1200">
                <a:solidFill>
                  <a:schemeClr val="tx1"/>
                </a:solidFill>
                <a:latin typeface="Arial"/>
                <a:ea typeface="ＭＳ Ｐゴシック" pitchFamily="-109" charset="-128"/>
                <a:cs typeface="Arial"/>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buClr>
                <a:srgbClr val="B91B3E"/>
              </a:buClr>
            </a:pPr>
            <a:r>
              <a:rPr lang="es-AR" sz="1200" dirty="0" smtClean="0">
                <a:solidFill>
                  <a:srgbClr val="B91B3E"/>
                </a:solidFill>
              </a:rPr>
              <a:t>2.</a:t>
            </a:r>
            <a:r>
              <a:rPr lang="es-AR" sz="1200" dirty="0" smtClean="0"/>
              <a:t> En la definición del dominio</a:t>
            </a:r>
            <a:endParaRPr lang="es-AR" sz="1200" dirty="0"/>
          </a:p>
        </p:txBody>
      </p:sp>
      <p:sp>
        <p:nvSpPr>
          <p:cNvPr id="20" name="Text Placeholder 4"/>
          <p:cNvSpPr>
            <a:spLocks noGrp="1"/>
          </p:cNvSpPr>
          <p:nvPr>
            <p:ph type="body" sz="quarter" idx="14"/>
          </p:nvPr>
        </p:nvSpPr>
        <p:spPr>
          <a:xfrm>
            <a:off x="1884016" y="148464"/>
            <a:ext cx="2069923" cy="273358"/>
          </a:xfrm>
        </p:spPr>
        <p:txBody>
          <a:bodyPr/>
          <a:lstStyle/>
          <a:p>
            <a:r>
              <a:rPr lang="es-AR" dirty="0" smtClean="0"/>
              <a:t>/ Objeto </a:t>
            </a:r>
            <a:r>
              <a:rPr lang="es-AR" dirty="0" err="1" smtClean="0"/>
              <a:t>GeneXus</a:t>
            </a:r>
            <a:r>
              <a:rPr lang="es-AR" dirty="0" smtClean="0"/>
              <a:t> Transacción</a:t>
            </a:r>
            <a:endParaRPr lang="es-AR" dirty="0"/>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571" y="1992696"/>
            <a:ext cx="1776140" cy="3038898"/>
          </a:xfrm>
          <a:prstGeom prst="rect">
            <a:avLst/>
          </a:prstGeom>
          <a:ln>
            <a:noFill/>
          </a:ln>
          <a:effectLst>
            <a:outerShdw blurRad="292100" dist="139700" dir="2700000" algn="tl" rotWithShape="0">
              <a:srgbClr val="333333">
                <a:alpha val="65000"/>
              </a:srgbClr>
            </a:outerShdw>
          </a:effectLst>
        </p:spPr>
      </p:pic>
      <p:sp>
        <p:nvSpPr>
          <p:cNvPr id="22" name="Rectangle 21"/>
          <p:cNvSpPr/>
          <p:nvPr/>
        </p:nvSpPr>
        <p:spPr>
          <a:xfrm>
            <a:off x="790760" y="4390159"/>
            <a:ext cx="1712951" cy="549486"/>
          </a:xfrm>
          <a:prstGeom prst="rect">
            <a:avLst/>
          </a:prstGeom>
          <a:noFill/>
          <a:ln w="38100">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UY">
              <a:solidFill>
                <a:schemeClr val="dk1"/>
              </a:solidFill>
            </a:endParaRPr>
          </a:p>
        </p:txBody>
      </p:sp>
      <p:sp>
        <p:nvSpPr>
          <p:cNvPr id="23" name="Rounded Rectangle 22"/>
          <p:cNvSpPr/>
          <p:nvPr/>
        </p:nvSpPr>
        <p:spPr>
          <a:xfrm>
            <a:off x="790759" y="2269115"/>
            <a:ext cx="1641355" cy="191281"/>
          </a:xfrm>
          <a:prstGeom prst="roundRect">
            <a:avLst/>
          </a:prstGeom>
          <a:noFill/>
          <a:ln w="38100">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UY"/>
          </a:p>
        </p:txBody>
      </p:sp>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8528" y="1973148"/>
            <a:ext cx="1878536" cy="3077994"/>
          </a:xfrm>
          <a:prstGeom prst="rect">
            <a:avLst/>
          </a:prstGeom>
          <a:ln>
            <a:noFill/>
          </a:ln>
          <a:effectLst>
            <a:outerShdw blurRad="292100" dist="139700" dir="2700000" algn="tl" rotWithShape="0">
              <a:srgbClr val="333333">
                <a:alpha val="65000"/>
              </a:srgbClr>
            </a:outerShdw>
          </a:effectLst>
        </p:spPr>
      </p:pic>
      <p:sp>
        <p:nvSpPr>
          <p:cNvPr id="25" name="Rounded Rectangle 24"/>
          <p:cNvSpPr/>
          <p:nvPr/>
        </p:nvSpPr>
        <p:spPr>
          <a:xfrm>
            <a:off x="4375989" y="2281441"/>
            <a:ext cx="1775249" cy="178955"/>
          </a:xfrm>
          <a:prstGeom prst="roundRect">
            <a:avLst/>
          </a:prstGeom>
          <a:noFill/>
          <a:ln w="38100">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UY"/>
          </a:p>
        </p:txBody>
      </p:sp>
      <p:sp>
        <p:nvSpPr>
          <p:cNvPr id="26" name="Rectangle 25"/>
          <p:cNvSpPr/>
          <p:nvPr/>
        </p:nvSpPr>
        <p:spPr>
          <a:xfrm>
            <a:off x="4390214" y="4399643"/>
            <a:ext cx="1836850" cy="540001"/>
          </a:xfrm>
          <a:prstGeom prst="rect">
            <a:avLst/>
          </a:prstGeom>
          <a:noFill/>
          <a:ln w="38100">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UY">
              <a:solidFill>
                <a:schemeClr val="dk1"/>
              </a:solidFill>
            </a:endParaRPr>
          </a:p>
        </p:txBody>
      </p:sp>
    </p:spTree>
    <p:extLst>
      <p:ext uri="{BB962C8B-B14F-4D97-AF65-F5344CB8AC3E}">
        <p14:creationId xmlns:p14="http://schemas.microsoft.com/office/powerpoint/2010/main" val="1069838115"/>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403" y="439628"/>
            <a:ext cx="6172200" cy="857250"/>
          </a:xfrm>
        </p:spPr>
        <p:txBody>
          <a:bodyPr/>
          <a:lstStyle/>
          <a:p>
            <a:r>
              <a:rPr lang="es-AR" dirty="0" smtClean="0"/>
              <a:t>DEMO</a:t>
            </a:r>
            <a:endParaRPr lang="es-AR" dirty="0"/>
          </a:p>
        </p:txBody>
      </p:sp>
      <p:sp>
        <p:nvSpPr>
          <p:cNvPr id="3" name="Content Placeholder 2"/>
          <p:cNvSpPr>
            <a:spLocks noGrp="1"/>
          </p:cNvSpPr>
          <p:nvPr>
            <p:ph idx="1"/>
          </p:nvPr>
        </p:nvSpPr>
        <p:spPr>
          <a:xfrm>
            <a:off x="236884" y="1220029"/>
            <a:ext cx="6389204" cy="3679962"/>
          </a:xfrm>
        </p:spPr>
        <p:txBody>
          <a:bodyPr>
            <a:normAutofit fontScale="92500" lnSpcReduction="10000"/>
          </a:bodyPr>
          <a:lstStyle/>
          <a:p>
            <a:pPr marL="285750" indent="-285750">
              <a:buClr>
                <a:srgbClr val="960000"/>
              </a:buClr>
              <a:buFont typeface="Arial" panose="020B0604020202020204" pitchFamily="34" charset="0"/>
              <a:buChar char="•"/>
            </a:pPr>
            <a:r>
              <a:rPr lang="es-UY" sz="1600" dirty="0"/>
              <a:t>Crear transacción </a:t>
            </a:r>
            <a:r>
              <a:rPr lang="es-UY" sz="1600" b="1" dirty="0"/>
              <a:t>Country</a:t>
            </a:r>
          </a:p>
          <a:p>
            <a:pPr lvl="2" indent="-285750">
              <a:buClr>
                <a:srgbClr val="A00032"/>
              </a:buClr>
              <a:buFont typeface="Wingdings" panose="05000000000000000000" pitchFamily="2" charset="2"/>
              <a:buChar char="Ø"/>
            </a:pPr>
            <a:r>
              <a:rPr lang="es-UY" sz="1600" dirty="0" smtClean="0"/>
              <a:t>	</a:t>
            </a:r>
            <a:r>
              <a:rPr lang="es-UY" sz="1500" dirty="0" smtClean="0"/>
              <a:t>Atributos</a:t>
            </a:r>
            <a:r>
              <a:rPr lang="es-UY" sz="1500" dirty="0"/>
              <a:t>: </a:t>
            </a:r>
            <a:r>
              <a:rPr lang="es-UY" sz="1500" dirty="0" err="1"/>
              <a:t>CountryId</a:t>
            </a:r>
            <a:r>
              <a:rPr lang="es-UY" sz="1500" dirty="0"/>
              <a:t>, </a:t>
            </a:r>
            <a:r>
              <a:rPr lang="es-UY" sz="1500" dirty="0" err="1"/>
              <a:t>CountryName</a:t>
            </a:r>
            <a:r>
              <a:rPr lang="es-UY" sz="1500" dirty="0"/>
              <a:t> </a:t>
            </a:r>
          </a:p>
          <a:p>
            <a:pPr marL="285750" indent="-285750">
              <a:buClr>
                <a:srgbClr val="960000"/>
              </a:buClr>
              <a:buFont typeface="Arial" panose="020B0604020202020204" pitchFamily="34" charset="0"/>
              <a:buChar char="•"/>
            </a:pPr>
            <a:r>
              <a:rPr lang="es-UY" sz="1600" dirty="0"/>
              <a:t>Crear transacción </a:t>
            </a:r>
            <a:r>
              <a:rPr lang="es-UY" sz="1600" b="1" dirty="0" err="1"/>
              <a:t>Attraction</a:t>
            </a:r>
            <a:r>
              <a:rPr lang="es-UY" sz="1600" dirty="0"/>
              <a:t> </a:t>
            </a:r>
          </a:p>
          <a:p>
            <a:pPr marL="628650" lvl="1" indent="-285750">
              <a:buClr>
                <a:srgbClr val="A00032"/>
              </a:buClr>
              <a:buFont typeface="Wingdings" panose="05000000000000000000" pitchFamily="2" charset="2"/>
              <a:buChar char="Ø"/>
            </a:pPr>
            <a:r>
              <a:rPr lang="es-UY" sz="1500" dirty="0" smtClean="0"/>
              <a:t>Atributos</a:t>
            </a:r>
            <a:r>
              <a:rPr lang="es-UY" sz="1500" dirty="0"/>
              <a:t>: </a:t>
            </a:r>
            <a:r>
              <a:rPr lang="es-UY" sz="1500" dirty="0" err="1"/>
              <a:t>AttractionId</a:t>
            </a:r>
            <a:r>
              <a:rPr lang="es-UY" sz="1500" dirty="0"/>
              <a:t>, </a:t>
            </a:r>
            <a:r>
              <a:rPr lang="es-UY" sz="1500" dirty="0" err="1"/>
              <a:t>AttractionName</a:t>
            </a:r>
            <a:r>
              <a:rPr lang="es-UY" sz="1500" dirty="0"/>
              <a:t>, </a:t>
            </a:r>
            <a:r>
              <a:rPr lang="es-UY" sz="1500" dirty="0" err="1"/>
              <a:t>CountryId</a:t>
            </a:r>
            <a:r>
              <a:rPr lang="es-UY" sz="1500" dirty="0"/>
              <a:t>, </a:t>
            </a:r>
            <a:r>
              <a:rPr lang="es-UY" sz="1500" dirty="0" err="1"/>
              <a:t>CountryName</a:t>
            </a:r>
            <a:r>
              <a:rPr lang="es-UY" sz="1500" dirty="0"/>
              <a:t> </a:t>
            </a:r>
          </a:p>
          <a:p>
            <a:pPr marL="628650" lvl="1" indent="-285750">
              <a:buClr>
                <a:srgbClr val="A00032"/>
              </a:buClr>
              <a:buFont typeface="Wingdings" panose="05000000000000000000" pitchFamily="2" charset="2"/>
              <a:buChar char="Ø"/>
            </a:pPr>
            <a:r>
              <a:rPr lang="es-UY" sz="1500" dirty="0"/>
              <a:t>Definir dominios Id y </a:t>
            </a:r>
            <a:r>
              <a:rPr lang="es-UY" sz="1500" dirty="0" err="1"/>
              <a:t>Name</a:t>
            </a:r>
            <a:endParaRPr lang="es-UY" sz="1500" dirty="0"/>
          </a:p>
          <a:p>
            <a:pPr marL="628650" lvl="1" indent="-285750">
              <a:buClr>
                <a:srgbClr val="A00032"/>
              </a:buClr>
              <a:buFont typeface="Wingdings" panose="05000000000000000000" pitchFamily="2" charset="2"/>
              <a:buChar char="Ø"/>
            </a:pPr>
            <a:r>
              <a:rPr lang="es-UY" sz="1500" dirty="0" err="1"/>
              <a:t>Autonumber</a:t>
            </a:r>
            <a:r>
              <a:rPr lang="es-UY" sz="1500" dirty="0"/>
              <a:t> en dominio Id</a:t>
            </a:r>
            <a:endParaRPr lang="es-UY" sz="1600" dirty="0"/>
          </a:p>
          <a:p>
            <a:pPr marL="285750" indent="-285750">
              <a:buClr>
                <a:srgbClr val="960000"/>
              </a:buClr>
              <a:buFont typeface="Arial" panose="020B0604020202020204" pitchFamily="34" charset="0"/>
              <a:buChar char="•"/>
            </a:pPr>
            <a:r>
              <a:rPr lang="es-UY" sz="1600" dirty="0"/>
              <a:t>Ejecución de la aplicación (F5):</a:t>
            </a:r>
          </a:p>
          <a:p>
            <a:pPr marL="628650" lvl="1" indent="-285750">
              <a:buClr>
                <a:srgbClr val="A00032"/>
              </a:buClr>
              <a:buFont typeface="Courier New" panose="02070309020205020404" pitchFamily="49" charset="0"/>
              <a:buChar char="o"/>
            </a:pPr>
            <a:r>
              <a:rPr lang="es-UY" sz="1600" dirty="0"/>
              <a:t>Lectura del “</a:t>
            </a:r>
            <a:r>
              <a:rPr lang="es-UY" sz="1600" dirty="0" err="1"/>
              <a:t>Impact</a:t>
            </a:r>
            <a:r>
              <a:rPr lang="es-UY" sz="1600" dirty="0"/>
              <a:t> </a:t>
            </a:r>
            <a:r>
              <a:rPr lang="es-UY" sz="1600" dirty="0" err="1"/>
              <a:t>Analysis</a:t>
            </a:r>
            <a:r>
              <a:rPr lang="es-UY" sz="1600" dirty="0"/>
              <a:t>”</a:t>
            </a:r>
          </a:p>
          <a:p>
            <a:pPr lvl="2">
              <a:buClr>
                <a:srgbClr val="A00032"/>
              </a:buClr>
            </a:pPr>
            <a:r>
              <a:rPr lang="es-UY" sz="1500" dirty="0"/>
              <a:t>Observar que no está </a:t>
            </a:r>
            <a:r>
              <a:rPr lang="es-UY" sz="1500" dirty="0" err="1"/>
              <a:t>CountryName</a:t>
            </a:r>
            <a:r>
              <a:rPr lang="es-UY" sz="1500" dirty="0"/>
              <a:t> en tabla </a:t>
            </a:r>
            <a:r>
              <a:rPr lang="es-UY" sz="1500" dirty="0" err="1"/>
              <a:t>Attraction</a:t>
            </a:r>
            <a:r>
              <a:rPr lang="es-UY" sz="1500" dirty="0"/>
              <a:t>.</a:t>
            </a:r>
          </a:p>
          <a:p>
            <a:pPr marL="628650" lvl="1" indent="-285750">
              <a:buClr>
                <a:srgbClr val="A00032"/>
              </a:buClr>
              <a:buFont typeface="Courier New" panose="02070309020205020404" pitchFamily="49" charset="0"/>
              <a:buChar char="o"/>
            </a:pPr>
            <a:r>
              <a:rPr lang="es-UY" sz="1600" dirty="0"/>
              <a:t>Explicar concepto “</a:t>
            </a:r>
            <a:r>
              <a:rPr lang="es-UY" sz="1600" b="1" dirty="0" err="1"/>
              <a:t>Reorganize</a:t>
            </a:r>
            <a:r>
              <a:rPr lang="es-UY" sz="1600" dirty="0"/>
              <a:t>”</a:t>
            </a:r>
          </a:p>
          <a:p>
            <a:pPr marL="628650" lvl="1" indent="-285750">
              <a:buClr>
                <a:srgbClr val="A00032"/>
              </a:buClr>
              <a:buFont typeface="Courier New" panose="02070309020205020404" pitchFamily="49" charset="0"/>
              <a:buChar char="o"/>
            </a:pPr>
            <a:r>
              <a:rPr lang="es-UY" sz="1600" dirty="0"/>
              <a:t>Ingreso de datos: países y atracciones turísticas. </a:t>
            </a:r>
          </a:p>
          <a:p>
            <a:pPr marL="971550" lvl="2" indent="-285750">
              <a:buClr>
                <a:srgbClr val="A00032"/>
              </a:buClr>
              <a:buFont typeface="Arial" panose="020B0604020202020204" pitchFamily="34" charset="0"/>
              <a:buChar char="•"/>
            </a:pPr>
            <a:r>
              <a:rPr lang="es-UY" sz="1500" dirty="0"/>
              <a:t>Observar numeración automática </a:t>
            </a:r>
          </a:p>
          <a:p>
            <a:pPr marL="971550" lvl="2" indent="-285750">
              <a:buClr>
                <a:srgbClr val="A00032"/>
              </a:buClr>
              <a:buFont typeface="Arial" panose="020B0604020202020204" pitchFamily="34" charset="0"/>
              <a:buChar char="•"/>
            </a:pPr>
            <a:r>
              <a:rPr lang="es-UY" sz="1500" dirty="0"/>
              <a:t>Mostrar controles automáticos que validan consistencia entre los datos (</a:t>
            </a:r>
            <a:r>
              <a:rPr lang="es-UY" sz="1500" dirty="0" err="1"/>
              <a:t>CountryId</a:t>
            </a:r>
            <a:r>
              <a:rPr lang="es-UY" sz="1500" dirty="0"/>
              <a:t>)</a:t>
            </a:r>
            <a:endParaRPr lang="es-AR" sz="1300" dirty="0"/>
          </a:p>
        </p:txBody>
      </p:sp>
      <p:sp>
        <p:nvSpPr>
          <p:cNvPr id="6" name="Text Placeholder 3"/>
          <p:cNvSpPr>
            <a:spLocks noGrp="1"/>
          </p:cNvSpPr>
          <p:nvPr>
            <p:ph type="body" sz="quarter" idx="13"/>
          </p:nvPr>
        </p:nvSpPr>
        <p:spPr>
          <a:xfrm>
            <a:off x="333916" y="148464"/>
            <a:ext cx="1809841" cy="273358"/>
          </a:xfrm>
        </p:spPr>
        <p:txBody>
          <a:bodyPr/>
          <a:lstStyle/>
          <a:p>
            <a:r>
              <a:rPr lang="es-AR" dirty="0" smtClean="0"/>
              <a:t>Creación de la aplicación</a:t>
            </a:r>
            <a:endParaRPr lang="es-AR" dirty="0"/>
          </a:p>
        </p:txBody>
      </p:sp>
      <p:sp>
        <p:nvSpPr>
          <p:cNvPr id="7" name="Text Placeholder 4"/>
          <p:cNvSpPr>
            <a:spLocks noGrp="1"/>
          </p:cNvSpPr>
          <p:nvPr>
            <p:ph type="body" sz="quarter" idx="14"/>
          </p:nvPr>
        </p:nvSpPr>
        <p:spPr>
          <a:xfrm>
            <a:off x="1884016" y="148464"/>
            <a:ext cx="2069923" cy="273358"/>
          </a:xfrm>
        </p:spPr>
        <p:txBody>
          <a:bodyPr/>
          <a:lstStyle/>
          <a:p>
            <a:r>
              <a:rPr lang="es-AR" dirty="0" smtClean="0"/>
              <a:t>/ Objeto </a:t>
            </a:r>
            <a:r>
              <a:rPr lang="es-AR" dirty="0" err="1" smtClean="0"/>
              <a:t>GeneXus</a:t>
            </a:r>
            <a:r>
              <a:rPr lang="es-AR" dirty="0" smtClean="0"/>
              <a:t> Transacción</a:t>
            </a:r>
            <a:endParaRPr lang="es-AR" dirty="0"/>
          </a:p>
        </p:txBody>
      </p:sp>
      <p:pic>
        <p:nvPicPr>
          <p:cNvPr id="8" name="Picture 7" descr="DEMO-notext-roj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9942" y="4496095"/>
            <a:ext cx="897285" cy="634782"/>
          </a:xfrm>
          <a:prstGeom prst="rect">
            <a:avLst/>
          </a:prstGeom>
        </p:spPr>
      </p:pic>
    </p:spTree>
    <p:extLst>
      <p:ext uri="{BB962C8B-B14F-4D97-AF65-F5344CB8AC3E}">
        <p14:creationId xmlns:p14="http://schemas.microsoft.com/office/powerpoint/2010/main" val="3614763789"/>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5803" y="2474676"/>
            <a:ext cx="2638425" cy="2295525"/>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3644" y="1234068"/>
            <a:ext cx="2133600" cy="1019175"/>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p:txBody>
          <a:bodyPr/>
          <a:lstStyle/>
          <a:p>
            <a:r>
              <a:rPr lang="es-AR" dirty="0" smtClean="0"/>
              <a:t>Definiendo más atributos en </a:t>
            </a:r>
            <a:r>
              <a:rPr lang="es-AR" dirty="0" err="1" smtClean="0"/>
              <a:t>Attraction</a:t>
            </a:r>
            <a:endParaRPr lang="es-AR" dirty="0"/>
          </a:p>
        </p:txBody>
      </p:sp>
      <p:sp>
        <p:nvSpPr>
          <p:cNvPr id="6" name="Text Placeholder 3"/>
          <p:cNvSpPr>
            <a:spLocks noGrp="1"/>
          </p:cNvSpPr>
          <p:nvPr>
            <p:ph type="body" sz="quarter" idx="13"/>
          </p:nvPr>
        </p:nvSpPr>
        <p:spPr>
          <a:xfrm>
            <a:off x="333916" y="148464"/>
            <a:ext cx="1809841" cy="273358"/>
          </a:xfrm>
        </p:spPr>
        <p:txBody>
          <a:bodyPr/>
          <a:lstStyle/>
          <a:p>
            <a:r>
              <a:rPr lang="es-AR" dirty="0" smtClean="0"/>
              <a:t>Creación de la aplicación</a:t>
            </a:r>
            <a:endParaRPr lang="es-AR" dirty="0"/>
          </a:p>
        </p:txBody>
      </p:sp>
      <p:sp>
        <p:nvSpPr>
          <p:cNvPr id="7" name="Text Placeholder 4"/>
          <p:cNvSpPr>
            <a:spLocks noGrp="1"/>
          </p:cNvSpPr>
          <p:nvPr>
            <p:ph type="body" sz="quarter" idx="14"/>
          </p:nvPr>
        </p:nvSpPr>
        <p:spPr>
          <a:xfrm>
            <a:off x="1884016" y="148464"/>
            <a:ext cx="2069923" cy="273358"/>
          </a:xfrm>
        </p:spPr>
        <p:txBody>
          <a:bodyPr/>
          <a:lstStyle/>
          <a:p>
            <a:r>
              <a:rPr lang="es-AR" dirty="0" smtClean="0"/>
              <a:t>/ Objeto </a:t>
            </a:r>
            <a:r>
              <a:rPr lang="es-AR" dirty="0" err="1" smtClean="0"/>
              <a:t>GeneXus</a:t>
            </a:r>
            <a:r>
              <a:rPr lang="es-AR" dirty="0" smtClean="0"/>
              <a:t> Transacción</a:t>
            </a:r>
            <a:endParaRPr lang="es-AR" dirty="0"/>
          </a:p>
        </p:txBody>
      </p:sp>
      <p:sp>
        <p:nvSpPr>
          <p:cNvPr id="24" name="TextBox 23"/>
          <p:cNvSpPr txBox="1"/>
          <p:nvPr/>
        </p:nvSpPr>
        <p:spPr>
          <a:xfrm>
            <a:off x="5750121" y="4283407"/>
            <a:ext cx="1188694" cy="738664"/>
          </a:xfrm>
          <a:prstGeom prst="rect">
            <a:avLst/>
          </a:prstGeom>
          <a:noFill/>
        </p:spPr>
        <p:txBody>
          <a:bodyPr wrap="square" rtlCol="0">
            <a:spAutoFit/>
          </a:bodyPr>
          <a:lstStyle/>
          <a:p>
            <a:pPr algn="ctr"/>
            <a:r>
              <a:rPr lang="es-UY" sz="1050" dirty="0">
                <a:latin typeface="Arial" panose="020B0604020202020204" pitchFamily="34" charset="0"/>
                <a:cs typeface="Arial" panose="020B0604020202020204" pitchFamily="34" charset="0"/>
              </a:rPr>
              <a:t>Tipo de datos que permite almacenar imágenes</a:t>
            </a:r>
          </a:p>
        </p:txBody>
      </p:sp>
      <p:grpSp>
        <p:nvGrpSpPr>
          <p:cNvPr id="28" name="Group 27"/>
          <p:cNvGrpSpPr>
            <a:grpSpLocks noChangeAspect="1"/>
          </p:cNvGrpSpPr>
          <p:nvPr/>
        </p:nvGrpSpPr>
        <p:grpSpPr>
          <a:xfrm>
            <a:off x="69066" y="1314684"/>
            <a:ext cx="3230708" cy="3271796"/>
            <a:chOff x="108198" y="922338"/>
            <a:chExt cx="4895850" cy="4883150"/>
          </a:xfrm>
        </p:grpSpPr>
        <p:sp>
          <p:nvSpPr>
            <p:cNvPr id="29" name="Text Box 20"/>
            <p:cNvSpPr txBox="1">
              <a:spLocks noChangeArrowheads="1"/>
            </p:cNvSpPr>
            <p:nvPr/>
          </p:nvSpPr>
          <p:spPr bwMode="auto">
            <a:xfrm>
              <a:off x="1149598" y="2390775"/>
              <a:ext cx="960437" cy="66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defTabSz="911225">
                <a:defRPr sz="1200">
                  <a:solidFill>
                    <a:schemeClr val="tx1"/>
                  </a:solidFill>
                  <a:latin typeface="Times New Roman" pitchFamily="18" charset="0"/>
                </a:defRPr>
              </a:lvl1pPr>
              <a:lvl2pPr marL="742950" indent="-285750" defTabSz="911225">
                <a:defRPr sz="1200">
                  <a:solidFill>
                    <a:schemeClr val="tx1"/>
                  </a:solidFill>
                  <a:latin typeface="Times New Roman" pitchFamily="18" charset="0"/>
                </a:defRPr>
              </a:lvl2pPr>
              <a:lvl3pPr marL="1143000" indent="-228600" defTabSz="911225">
                <a:defRPr sz="1200">
                  <a:solidFill>
                    <a:schemeClr val="tx1"/>
                  </a:solidFill>
                  <a:latin typeface="Times New Roman" pitchFamily="18" charset="0"/>
                </a:defRPr>
              </a:lvl3pPr>
              <a:lvl4pPr marL="1600200" indent="-228600" defTabSz="911225">
                <a:defRPr sz="1200">
                  <a:solidFill>
                    <a:schemeClr val="tx1"/>
                  </a:solidFill>
                  <a:latin typeface="Times New Roman" pitchFamily="18" charset="0"/>
                </a:defRPr>
              </a:lvl4pPr>
              <a:lvl5pPr marL="2057400" indent="-228600" defTabSz="911225">
                <a:defRPr sz="1200">
                  <a:solidFill>
                    <a:schemeClr val="tx1"/>
                  </a:solidFill>
                  <a:latin typeface="Times New Roman" pitchFamily="18" charset="0"/>
                </a:defRPr>
              </a:lvl5pPr>
              <a:lvl6pPr marL="2514600" indent="-228600" algn="just" defTabSz="911225" eaLnBrk="0" fontAlgn="base" hangingPunct="0">
                <a:spcBef>
                  <a:spcPct val="0"/>
                </a:spcBef>
                <a:spcAft>
                  <a:spcPct val="0"/>
                </a:spcAft>
                <a:defRPr sz="1200">
                  <a:solidFill>
                    <a:schemeClr val="tx1"/>
                  </a:solidFill>
                  <a:latin typeface="Times New Roman" pitchFamily="18" charset="0"/>
                </a:defRPr>
              </a:lvl6pPr>
              <a:lvl7pPr marL="2971800" indent="-228600" algn="just" defTabSz="911225" eaLnBrk="0" fontAlgn="base" hangingPunct="0">
                <a:spcBef>
                  <a:spcPct val="0"/>
                </a:spcBef>
                <a:spcAft>
                  <a:spcPct val="0"/>
                </a:spcAft>
                <a:defRPr sz="1200">
                  <a:solidFill>
                    <a:schemeClr val="tx1"/>
                  </a:solidFill>
                  <a:latin typeface="Times New Roman" pitchFamily="18" charset="0"/>
                </a:defRPr>
              </a:lvl7pPr>
              <a:lvl8pPr marL="3429000" indent="-228600" algn="just" defTabSz="911225" eaLnBrk="0" fontAlgn="base" hangingPunct="0">
                <a:spcBef>
                  <a:spcPct val="0"/>
                </a:spcBef>
                <a:spcAft>
                  <a:spcPct val="0"/>
                </a:spcAft>
                <a:defRPr sz="1200">
                  <a:solidFill>
                    <a:schemeClr val="tx1"/>
                  </a:solidFill>
                  <a:latin typeface="Times New Roman" pitchFamily="18" charset="0"/>
                </a:defRPr>
              </a:lvl8pPr>
              <a:lvl9pPr marL="3886200" indent="-228600" algn="just" defTabSz="911225" eaLnBrk="0" fontAlgn="base" hangingPunct="0">
                <a:spcBef>
                  <a:spcPct val="0"/>
                </a:spcBef>
                <a:spcAft>
                  <a:spcPct val="0"/>
                </a:spcAft>
                <a:defRPr sz="1200">
                  <a:solidFill>
                    <a:schemeClr val="tx1"/>
                  </a:solidFill>
                  <a:latin typeface="Times New Roman" pitchFamily="18" charset="0"/>
                </a:defRPr>
              </a:lvl9pPr>
            </a:lstStyle>
            <a:p>
              <a:pPr>
                <a:spcBef>
                  <a:spcPct val="50000"/>
                </a:spcBef>
              </a:pPr>
              <a:r>
                <a:rPr lang="en-US" sz="1100" b="1" dirty="0">
                  <a:latin typeface="Cartoon" pitchFamily="2" charset="0"/>
                </a:rPr>
                <a:t>NAME</a:t>
              </a:r>
              <a:r>
                <a:rPr lang="en-US" sz="1100" dirty="0">
                  <a:latin typeface="Cartoon" pitchFamily="2" charset="0"/>
                </a:rPr>
                <a:t>:</a:t>
              </a:r>
            </a:p>
          </p:txBody>
        </p:sp>
        <p:sp>
          <p:nvSpPr>
            <p:cNvPr id="30" name="Text Box 21"/>
            <p:cNvSpPr txBox="1">
              <a:spLocks noChangeArrowheads="1"/>
            </p:cNvSpPr>
            <p:nvPr/>
          </p:nvSpPr>
          <p:spPr bwMode="auto">
            <a:xfrm>
              <a:off x="1598859" y="1690688"/>
              <a:ext cx="2351088" cy="40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defTabSz="911225">
                <a:defRPr sz="1200">
                  <a:solidFill>
                    <a:schemeClr val="tx1"/>
                  </a:solidFill>
                  <a:latin typeface="Times New Roman" pitchFamily="18" charset="0"/>
                </a:defRPr>
              </a:lvl1pPr>
              <a:lvl2pPr marL="742950" indent="-285750" defTabSz="911225">
                <a:defRPr sz="1200">
                  <a:solidFill>
                    <a:schemeClr val="tx1"/>
                  </a:solidFill>
                  <a:latin typeface="Times New Roman" pitchFamily="18" charset="0"/>
                </a:defRPr>
              </a:lvl2pPr>
              <a:lvl3pPr marL="1143000" indent="-228600" defTabSz="911225">
                <a:defRPr sz="1200">
                  <a:solidFill>
                    <a:schemeClr val="tx1"/>
                  </a:solidFill>
                  <a:latin typeface="Times New Roman" pitchFamily="18" charset="0"/>
                </a:defRPr>
              </a:lvl3pPr>
              <a:lvl4pPr marL="1600200" indent="-228600" defTabSz="911225">
                <a:defRPr sz="1200">
                  <a:solidFill>
                    <a:schemeClr val="tx1"/>
                  </a:solidFill>
                  <a:latin typeface="Times New Roman" pitchFamily="18" charset="0"/>
                </a:defRPr>
              </a:lvl4pPr>
              <a:lvl5pPr marL="2057400" indent="-228600" defTabSz="911225">
                <a:defRPr sz="1200">
                  <a:solidFill>
                    <a:schemeClr val="tx1"/>
                  </a:solidFill>
                  <a:latin typeface="Times New Roman" pitchFamily="18" charset="0"/>
                </a:defRPr>
              </a:lvl5pPr>
              <a:lvl6pPr marL="2514600" indent="-228600" algn="just" defTabSz="911225" eaLnBrk="0" fontAlgn="base" hangingPunct="0">
                <a:spcBef>
                  <a:spcPct val="0"/>
                </a:spcBef>
                <a:spcAft>
                  <a:spcPct val="0"/>
                </a:spcAft>
                <a:defRPr sz="1200">
                  <a:solidFill>
                    <a:schemeClr val="tx1"/>
                  </a:solidFill>
                  <a:latin typeface="Times New Roman" pitchFamily="18" charset="0"/>
                </a:defRPr>
              </a:lvl6pPr>
              <a:lvl7pPr marL="2971800" indent="-228600" algn="just" defTabSz="911225" eaLnBrk="0" fontAlgn="base" hangingPunct="0">
                <a:spcBef>
                  <a:spcPct val="0"/>
                </a:spcBef>
                <a:spcAft>
                  <a:spcPct val="0"/>
                </a:spcAft>
                <a:defRPr sz="1200">
                  <a:solidFill>
                    <a:schemeClr val="tx1"/>
                  </a:solidFill>
                  <a:latin typeface="Times New Roman" pitchFamily="18" charset="0"/>
                </a:defRPr>
              </a:lvl7pPr>
              <a:lvl8pPr marL="3429000" indent="-228600" algn="just" defTabSz="911225" eaLnBrk="0" fontAlgn="base" hangingPunct="0">
                <a:spcBef>
                  <a:spcPct val="0"/>
                </a:spcBef>
                <a:spcAft>
                  <a:spcPct val="0"/>
                </a:spcAft>
                <a:defRPr sz="1200">
                  <a:solidFill>
                    <a:schemeClr val="tx1"/>
                  </a:solidFill>
                  <a:latin typeface="Times New Roman" pitchFamily="18" charset="0"/>
                </a:defRPr>
              </a:lvl8pPr>
              <a:lvl9pPr marL="3886200" indent="-228600" algn="just" defTabSz="911225" eaLnBrk="0" fontAlgn="base" hangingPunct="0">
                <a:spcBef>
                  <a:spcPct val="0"/>
                </a:spcBef>
                <a:spcAft>
                  <a:spcPct val="0"/>
                </a:spcAft>
                <a:defRPr sz="1200">
                  <a:solidFill>
                    <a:schemeClr val="tx1"/>
                  </a:solidFill>
                  <a:latin typeface="Times New Roman" pitchFamily="18" charset="0"/>
                </a:defRPr>
              </a:lvl9pPr>
            </a:lstStyle>
            <a:p>
              <a:pPr>
                <a:spcBef>
                  <a:spcPct val="50000"/>
                </a:spcBef>
              </a:pPr>
              <a:r>
                <a:rPr lang="en-US" sz="1100" b="1" u="sng" dirty="0" smtClean="0">
                  <a:latin typeface="Cartoon" pitchFamily="2" charset="0"/>
                </a:rPr>
                <a:t>ATTRACTION</a:t>
              </a:r>
              <a:endParaRPr lang="en-US" sz="1100" b="1" u="sng" dirty="0">
                <a:latin typeface="Cartoon" pitchFamily="2" charset="0"/>
              </a:endParaRPr>
            </a:p>
          </p:txBody>
        </p:sp>
        <p:sp>
          <p:nvSpPr>
            <p:cNvPr id="31" name="Vertical Scroll 4"/>
            <p:cNvSpPr>
              <a:spLocks noChangeArrowheads="1"/>
            </p:cNvSpPr>
            <p:nvPr/>
          </p:nvSpPr>
          <p:spPr bwMode="auto">
            <a:xfrm>
              <a:off x="108198" y="922338"/>
              <a:ext cx="4895850" cy="4883150"/>
            </a:xfrm>
            <a:prstGeom prst="verticalScroll">
              <a:avLst>
                <a:gd name="adj" fmla="val 125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defTabSz="911225"/>
              <a:endParaRPr lang="es-UY" sz="1100"/>
            </a:p>
          </p:txBody>
        </p:sp>
        <p:sp>
          <p:nvSpPr>
            <p:cNvPr id="32" name="Text Box 20"/>
            <p:cNvSpPr txBox="1">
              <a:spLocks noChangeArrowheads="1"/>
            </p:cNvSpPr>
            <p:nvPr/>
          </p:nvSpPr>
          <p:spPr bwMode="auto">
            <a:xfrm>
              <a:off x="2194173" y="2392363"/>
              <a:ext cx="2012950" cy="263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defTabSz="911225">
                <a:defRPr sz="1200">
                  <a:solidFill>
                    <a:schemeClr val="tx1"/>
                  </a:solidFill>
                  <a:latin typeface="Times New Roman" pitchFamily="18" charset="0"/>
                </a:defRPr>
              </a:lvl1pPr>
              <a:lvl2pPr marL="742950" indent="-285750" defTabSz="911225">
                <a:defRPr sz="1200">
                  <a:solidFill>
                    <a:schemeClr val="tx1"/>
                  </a:solidFill>
                  <a:latin typeface="Times New Roman" pitchFamily="18" charset="0"/>
                </a:defRPr>
              </a:lvl2pPr>
              <a:lvl3pPr marL="1143000" indent="-228600" defTabSz="911225">
                <a:defRPr sz="1200">
                  <a:solidFill>
                    <a:schemeClr val="tx1"/>
                  </a:solidFill>
                  <a:latin typeface="Times New Roman" pitchFamily="18" charset="0"/>
                </a:defRPr>
              </a:lvl3pPr>
              <a:lvl4pPr marL="1600200" indent="-228600" defTabSz="911225">
                <a:defRPr sz="1200">
                  <a:solidFill>
                    <a:schemeClr val="tx1"/>
                  </a:solidFill>
                  <a:latin typeface="Times New Roman" pitchFamily="18" charset="0"/>
                </a:defRPr>
              </a:lvl4pPr>
              <a:lvl5pPr marL="2057400" indent="-228600" defTabSz="911225">
                <a:defRPr sz="1200">
                  <a:solidFill>
                    <a:schemeClr val="tx1"/>
                  </a:solidFill>
                  <a:latin typeface="Times New Roman" pitchFamily="18" charset="0"/>
                </a:defRPr>
              </a:lvl5pPr>
              <a:lvl6pPr marL="2514600" indent="-228600" algn="just" defTabSz="911225" eaLnBrk="0" fontAlgn="base" hangingPunct="0">
                <a:spcBef>
                  <a:spcPct val="0"/>
                </a:spcBef>
                <a:spcAft>
                  <a:spcPct val="0"/>
                </a:spcAft>
                <a:defRPr sz="1200">
                  <a:solidFill>
                    <a:schemeClr val="tx1"/>
                  </a:solidFill>
                  <a:latin typeface="Times New Roman" pitchFamily="18" charset="0"/>
                </a:defRPr>
              </a:lvl6pPr>
              <a:lvl7pPr marL="2971800" indent="-228600" algn="just" defTabSz="911225" eaLnBrk="0" fontAlgn="base" hangingPunct="0">
                <a:spcBef>
                  <a:spcPct val="0"/>
                </a:spcBef>
                <a:spcAft>
                  <a:spcPct val="0"/>
                </a:spcAft>
                <a:defRPr sz="1200">
                  <a:solidFill>
                    <a:schemeClr val="tx1"/>
                  </a:solidFill>
                  <a:latin typeface="Times New Roman" pitchFamily="18" charset="0"/>
                </a:defRPr>
              </a:lvl7pPr>
              <a:lvl8pPr marL="3429000" indent="-228600" algn="just" defTabSz="911225" eaLnBrk="0" fontAlgn="base" hangingPunct="0">
                <a:spcBef>
                  <a:spcPct val="0"/>
                </a:spcBef>
                <a:spcAft>
                  <a:spcPct val="0"/>
                </a:spcAft>
                <a:defRPr sz="1200">
                  <a:solidFill>
                    <a:schemeClr val="tx1"/>
                  </a:solidFill>
                  <a:latin typeface="Times New Roman" pitchFamily="18" charset="0"/>
                </a:defRPr>
              </a:lvl8pPr>
              <a:lvl9pPr marL="3886200" indent="-228600" algn="just" defTabSz="911225" eaLnBrk="0" fontAlgn="base" hangingPunct="0">
                <a:spcBef>
                  <a:spcPct val="0"/>
                </a:spcBef>
                <a:spcAft>
                  <a:spcPct val="0"/>
                </a:spcAft>
                <a:defRPr sz="1200">
                  <a:solidFill>
                    <a:schemeClr val="tx1"/>
                  </a:solidFill>
                  <a:latin typeface="Times New Roman" pitchFamily="18" charset="0"/>
                </a:defRPr>
              </a:lvl9pPr>
            </a:lstStyle>
            <a:p>
              <a:pPr>
                <a:spcBef>
                  <a:spcPct val="50000"/>
                </a:spcBef>
              </a:pPr>
              <a:r>
                <a:rPr lang="en-US" sz="1100" dirty="0">
                  <a:latin typeface="Cartoon" pitchFamily="2" charset="0"/>
                </a:rPr>
                <a:t>Louvre Museum</a:t>
              </a:r>
            </a:p>
          </p:txBody>
        </p:sp>
        <p:sp>
          <p:nvSpPr>
            <p:cNvPr id="33" name="Text Box 20"/>
            <p:cNvSpPr txBox="1">
              <a:spLocks noChangeArrowheads="1"/>
            </p:cNvSpPr>
            <p:nvPr/>
          </p:nvSpPr>
          <p:spPr bwMode="auto">
            <a:xfrm>
              <a:off x="1104791" y="3160659"/>
              <a:ext cx="1368425" cy="66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defTabSz="911225">
                <a:defRPr sz="1200">
                  <a:solidFill>
                    <a:schemeClr val="tx1"/>
                  </a:solidFill>
                  <a:latin typeface="Times New Roman" pitchFamily="18" charset="0"/>
                </a:defRPr>
              </a:lvl1pPr>
              <a:lvl2pPr marL="742950" indent="-285750" defTabSz="911225">
                <a:defRPr sz="1200">
                  <a:solidFill>
                    <a:schemeClr val="tx1"/>
                  </a:solidFill>
                  <a:latin typeface="Times New Roman" pitchFamily="18" charset="0"/>
                </a:defRPr>
              </a:lvl2pPr>
              <a:lvl3pPr marL="1143000" indent="-228600" defTabSz="911225">
                <a:defRPr sz="1200">
                  <a:solidFill>
                    <a:schemeClr val="tx1"/>
                  </a:solidFill>
                  <a:latin typeface="Times New Roman" pitchFamily="18" charset="0"/>
                </a:defRPr>
              </a:lvl3pPr>
              <a:lvl4pPr marL="1600200" indent="-228600" defTabSz="911225">
                <a:defRPr sz="1200">
                  <a:solidFill>
                    <a:schemeClr val="tx1"/>
                  </a:solidFill>
                  <a:latin typeface="Times New Roman" pitchFamily="18" charset="0"/>
                </a:defRPr>
              </a:lvl4pPr>
              <a:lvl5pPr marL="2057400" indent="-228600" defTabSz="911225">
                <a:defRPr sz="1200">
                  <a:solidFill>
                    <a:schemeClr val="tx1"/>
                  </a:solidFill>
                  <a:latin typeface="Times New Roman" pitchFamily="18" charset="0"/>
                </a:defRPr>
              </a:lvl5pPr>
              <a:lvl6pPr marL="2514600" indent="-228600" algn="just" defTabSz="911225" eaLnBrk="0" fontAlgn="base" hangingPunct="0">
                <a:spcBef>
                  <a:spcPct val="0"/>
                </a:spcBef>
                <a:spcAft>
                  <a:spcPct val="0"/>
                </a:spcAft>
                <a:defRPr sz="1200">
                  <a:solidFill>
                    <a:schemeClr val="tx1"/>
                  </a:solidFill>
                  <a:latin typeface="Times New Roman" pitchFamily="18" charset="0"/>
                </a:defRPr>
              </a:lvl6pPr>
              <a:lvl7pPr marL="2971800" indent="-228600" algn="just" defTabSz="911225" eaLnBrk="0" fontAlgn="base" hangingPunct="0">
                <a:spcBef>
                  <a:spcPct val="0"/>
                </a:spcBef>
                <a:spcAft>
                  <a:spcPct val="0"/>
                </a:spcAft>
                <a:defRPr sz="1200">
                  <a:solidFill>
                    <a:schemeClr val="tx1"/>
                  </a:solidFill>
                  <a:latin typeface="Times New Roman" pitchFamily="18" charset="0"/>
                </a:defRPr>
              </a:lvl7pPr>
              <a:lvl8pPr marL="3429000" indent="-228600" algn="just" defTabSz="911225" eaLnBrk="0" fontAlgn="base" hangingPunct="0">
                <a:spcBef>
                  <a:spcPct val="0"/>
                </a:spcBef>
                <a:spcAft>
                  <a:spcPct val="0"/>
                </a:spcAft>
                <a:defRPr sz="1200">
                  <a:solidFill>
                    <a:schemeClr val="tx1"/>
                  </a:solidFill>
                  <a:latin typeface="Times New Roman" pitchFamily="18" charset="0"/>
                </a:defRPr>
              </a:lvl8pPr>
              <a:lvl9pPr marL="3886200" indent="-228600" algn="just" defTabSz="911225" eaLnBrk="0" fontAlgn="base" hangingPunct="0">
                <a:spcBef>
                  <a:spcPct val="0"/>
                </a:spcBef>
                <a:spcAft>
                  <a:spcPct val="0"/>
                </a:spcAft>
                <a:defRPr sz="1200">
                  <a:solidFill>
                    <a:schemeClr val="tx1"/>
                  </a:solidFill>
                  <a:latin typeface="Times New Roman" pitchFamily="18" charset="0"/>
                </a:defRPr>
              </a:lvl9pPr>
            </a:lstStyle>
            <a:p>
              <a:pPr>
                <a:spcBef>
                  <a:spcPct val="50000"/>
                </a:spcBef>
              </a:pPr>
              <a:r>
                <a:rPr lang="en-US" sz="1100" b="1" dirty="0">
                  <a:latin typeface="Cartoon" pitchFamily="2" charset="0"/>
                </a:rPr>
                <a:t>COUNTRY</a:t>
              </a:r>
              <a:r>
                <a:rPr lang="en-US" sz="1100" dirty="0">
                  <a:latin typeface="Cartoon" pitchFamily="2" charset="0"/>
                </a:rPr>
                <a:t>:</a:t>
              </a:r>
            </a:p>
          </p:txBody>
        </p:sp>
        <p:sp>
          <p:nvSpPr>
            <p:cNvPr id="34" name="Text Box 20"/>
            <p:cNvSpPr txBox="1">
              <a:spLocks noChangeArrowheads="1"/>
            </p:cNvSpPr>
            <p:nvPr/>
          </p:nvSpPr>
          <p:spPr bwMode="auto">
            <a:xfrm>
              <a:off x="2532310" y="3162300"/>
              <a:ext cx="1566863" cy="263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defTabSz="911225">
                <a:defRPr sz="1200">
                  <a:solidFill>
                    <a:schemeClr val="tx1"/>
                  </a:solidFill>
                  <a:latin typeface="Times New Roman" pitchFamily="18" charset="0"/>
                </a:defRPr>
              </a:lvl1pPr>
              <a:lvl2pPr marL="742950" indent="-285750" defTabSz="911225">
                <a:defRPr sz="1200">
                  <a:solidFill>
                    <a:schemeClr val="tx1"/>
                  </a:solidFill>
                  <a:latin typeface="Times New Roman" pitchFamily="18" charset="0"/>
                </a:defRPr>
              </a:lvl2pPr>
              <a:lvl3pPr marL="1143000" indent="-228600" defTabSz="911225">
                <a:defRPr sz="1200">
                  <a:solidFill>
                    <a:schemeClr val="tx1"/>
                  </a:solidFill>
                  <a:latin typeface="Times New Roman" pitchFamily="18" charset="0"/>
                </a:defRPr>
              </a:lvl3pPr>
              <a:lvl4pPr marL="1600200" indent="-228600" defTabSz="911225">
                <a:defRPr sz="1200">
                  <a:solidFill>
                    <a:schemeClr val="tx1"/>
                  </a:solidFill>
                  <a:latin typeface="Times New Roman" pitchFamily="18" charset="0"/>
                </a:defRPr>
              </a:lvl4pPr>
              <a:lvl5pPr marL="2057400" indent="-228600" defTabSz="911225">
                <a:defRPr sz="1200">
                  <a:solidFill>
                    <a:schemeClr val="tx1"/>
                  </a:solidFill>
                  <a:latin typeface="Times New Roman" pitchFamily="18" charset="0"/>
                </a:defRPr>
              </a:lvl5pPr>
              <a:lvl6pPr marL="2514600" indent="-228600" algn="just" defTabSz="911225" eaLnBrk="0" fontAlgn="base" hangingPunct="0">
                <a:spcBef>
                  <a:spcPct val="0"/>
                </a:spcBef>
                <a:spcAft>
                  <a:spcPct val="0"/>
                </a:spcAft>
                <a:defRPr sz="1200">
                  <a:solidFill>
                    <a:schemeClr val="tx1"/>
                  </a:solidFill>
                  <a:latin typeface="Times New Roman" pitchFamily="18" charset="0"/>
                </a:defRPr>
              </a:lvl6pPr>
              <a:lvl7pPr marL="2971800" indent="-228600" algn="just" defTabSz="911225" eaLnBrk="0" fontAlgn="base" hangingPunct="0">
                <a:spcBef>
                  <a:spcPct val="0"/>
                </a:spcBef>
                <a:spcAft>
                  <a:spcPct val="0"/>
                </a:spcAft>
                <a:defRPr sz="1200">
                  <a:solidFill>
                    <a:schemeClr val="tx1"/>
                  </a:solidFill>
                  <a:latin typeface="Times New Roman" pitchFamily="18" charset="0"/>
                </a:defRPr>
              </a:lvl7pPr>
              <a:lvl8pPr marL="3429000" indent="-228600" algn="just" defTabSz="911225" eaLnBrk="0" fontAlgn="base" hangingPunct="0">
                <a:spcBef>
                  <a:spcPct val="0"/>
                </a:spcBef>
                <a:spcAft>
                  <a:spcPct val="0"/>
                </a:spcAft>
                <a:defRPr sz="1200">
                  <a:solidFill>
                    <a:schemeClr val="tx1"/>
                  </a:solidFill>
                  <a:latin typeface="Times New Roman" pitchFamily="18" charset="0"/>
                </a:defRPr>
              </a:lvl8pPr>
              <a:lvl9pPr marL="3886200" indent="-228600" algn="just" defTabSz="911225" eaLnBrk="0" fontAlgn="base" hangingPunct="0">
                <a:spcBef>
                  <a:spcPct val="0"/>
                </a:spcBef>
                <a:spcAft>
                  <a:spcPct val="0"/>
                </a:spcAft>
                <a:defRPr sz="1200">
                  <a:solidFill>
                    <a:schemeClr val="tx1"/>
                  </a:solidFill>
                  <a:latin typeface="Times New Roman" pitchFamily="18" charset="0"/>
                </a:defRPr>
              </a:lvl9pPr>
            </a:lstStyle>
            <a:p>
              <a:pPr>
                <a:spcBef>
                  <a:spcPct val="50000"/>
                </a:spcBef>
              </a:pPr>
              <a:r>
                <a:rPr lang="en-US" sz="1100" dirty="0">
                  <a:latin typeface="Cartoon" pitchFamily="2" charset="0"/>
                </a:rPr>
                <a:t>France</a:t>
              </a:r>
            </a:p>
          </p:txBody>
        </p:sp>
        <p:sp>
          <p:nvSpPr>
            <p:cNvPr id="35" name="Text Box 20"/>
            <p:cNvSpPr txBox="1">
              <a:spLocks noChangeArrowheads="1"/>
            </p:cNvSpPr>
            <p:nvPr/>
          </p:nvSpPr>
          <p:spPr bwMode="auto">
            <a:xfrm>
              <a:off x="1149598" y="3868539"/>
              <a:ext cx="1528761" cy="40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defTabSz="911225">
                <a:defRPr sz="1200">
                  <a:solidFill>
                    <a:schemeClr val="tx1"/>
                  </a:solidFill>
                  <a:latin typeface="Times New Roman" pitchFamily="18" charset="0"/>
                </a:defRPr>
              </a:lvl1pPr>
              <a:lvl2pPr marL="742950" indent="-285750" defTabSz="911225">
                <a:defRPr sz="1200">
                  <a:solidFill>
                    <a:schemeClr val="tx1"/>
                  </a:solidFill>
                  <a:latin typeface="Times New Roman" pitchFamily="18" charset="0"/>
                </a:defRPr>
              </a:lvl2pPr>
              <a:lvl3pPr marL="1143000" indent="-228600" defTabSz="911225">
                <a:defRPr sz="1200">
                  <a:solidFill>
                    <a:schemeClr val="tx1"/>
                  </a:solidFill>
                  <a:latin typeface="Times New Roman" pitchFamily="18" charset="0"/>
                </a:defRPr>
              </a:lvl3pPr>
              <a:lvl4pPr marL="1600200" indent="-228600" defTabSz="911225">
                <a:defRPr sz="1200">
                  <a:solidFill>
                    <a:schemeClr val="tx1"/>
                  </a:solidFill>
                  <a:latin typeface="Times New Roman" pitchFamily="18" charset="0"/>
                </a:defRPr>
              </a:lvl4pPr>
              <a:lvl5pPr marL="2057400" indent="-228600" defTabSz="911225">
                <a:defRPr sz="1200">
                  <a:solidFill>
                    <a:schemeClr val="tx1"/>
                  </a:solidFill>
                  <a:latin typeface="Times New Roman" pitchFamily="18" charset="0"/>
                </a:defRPr>
              </a:lvl5pPr>
              <a:lvl6pPr marL="2514600" indent="-228600" algn="just" defTabSz="911225" eaLnBrk="0" fontAlgn="base" hangingPunct="0">
                <a:spcBef>
                  <a:spcPct val="0"/>
                </a:spcBef>
                <a:spcAft>
                  <a:spcPct val="0"/>
                </a:spcAft>
                <a:defRPr sz="1200">
                  <a:solidFill>
                    <a:schemeClr val="tx1"/>
                  </a:solidFill>
                  <a:latin typeface="Times New Roman" pitchFamily="18" charset="0"/>
                </a:defRPr>
              </a:lvl6pPr>
              <a:lvl7pPr marL="2971800" indent="-228600" algn="just" defTabSz="911225" eaLnBrk="0" fontAlgn="base" hangingPunct="0">
                <a:spcBef>
                  <a:spcPct val="0"/>
                </a:spcBef>
                <a:spcAft>
                  <a:spcPct val="0"/>
                </a:spcAft>
                <a:defRPr sz="1200">
                  <a:solidFill>
                    <a:schemeClr val="tx1"/>
                  </a:solidFill>
                  <a:latin typeface="Times New Roman" pitchFamily="18" charset="0"/>
                </a:defRPr>
              </a:lvl7pPr>
              <a:lvl8pPr marL="3429000" indent="-228600" algn="just" defTabSz="911225" eaLnBrk="0" fontAlgn="base" hangingPunct="0">
                <a:spcBef>
                  <a:spcPct val="0"/>
                </a:spcBef>
                <a:spcAft>
                  <a:spcPct val="0"/>
                </a:spcAft>
                <a:defRPr sz="1200">
                  <a:solidFill>
                    <a:schemeClr val="tx1"/>
                  </a:solidFill>
                  <a:latin typeface="Times New Roman" pitchFamily="18" charset="0"/>
                </a:defRPr>
              </a:lvl8pPr>
              <a:lvl9pPr marL="3886200" indent="-228600" algn="just" defTabSz="911225" eaLnBrk="0" fontAlgn="base" hangingPunct="0">
                <a:spcBef>
                  <a:spcPct val="0"/>
                </a:spcBef>
                <a:spcAft>
                  <a:spcPct val="0"/>
                </a:spcAft>
                <a:defRPr sz="1200">
                  <a:solidFill>
                    <a:schemeClr val="tx1"/>
                  </a:solidFill>
                  <a:latin typeface="Times New Roman" pitchFamily="18" charset="0"/>
                </a:defRPr>
              </a:lvl9pPr>
            </a:lstStyle>
            <a:p>
              <a:pPr>
                <a:spcBef>
                  <a:spcPct val="50000"/>
                </a:spcBef>
              </a:pPr>
              <a:r>
                <a:rPr lang="en-US" sz="1100" b="1" dirty="0">
                  <a:latin typeface="Cartoon" pitchFamily="2" charset="0"/>
                </a:rPr>
                <a:t>IMAGE:</a:t>
              </a:r>
            </a:p>
          </p:txBody>
        </p:sp>
        <p:sp>
          <p:nvSpPr>
            <p:cNvPr id="36" name="Text Box 20"/>
            <p:cNvSpPr txBox="1">
              <a:spLocks noChangeArrowheads="1"/>
            </p:cNvSpPr>
            <p:nvPr/>
          </p:nvSpPr>
          <p:spPr bwMode="auto">
            <a:xfrm>
              <a:off x="1059998" y="4796072"/>
              <a:ext cx="1528761" cy="40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defTabSz="911225">
                <a:defRPr sz="1200">
                  <a:solidFill>
                    <a:schemeClr val="tx1"/>
                  </a:solidFill>
                  <a:latin typeface="Times New Roman" pitchFamily="18" charset="0"/>
                </a:defRPr>
              </a:lvl1pPr>
              <a:lvl2pPr marL="742950" indent="-285750" defTabSz="911225">
                <a:defRPr sz="1200">
                  <a:solidFill>
                    <a:schemeClr val="tx1"/>
                  </a:solidFill>
                  <a:latin typeface="Times New Roman" pitchFamily="18" charset="0"/>
                </a:defRPr>
              </a:lvl2pPr>
              <a:lvl3pPr marL="1143000" indent="-228600" defTabSz="911225">
                <a:defRPr sz="1200">
                  <a:solidFill>
                    <a:schemeClr val="tx1"/>
                  </a:solidFill>
                  <a:latin typeface="Times New Roman" pitchFamily="18" charset="0"/>
                </a:defRPr>
              </a:lvl3pPr>
              <a:lvl4pPr marL="1600200" indent="-228600" defTabSz="911225">
                <a:defRPr sz="1200">
                  <a:solidFill>
                    <a:schemeClr val="tx1"/>
                  </a:solidFill>
                  <a:latin typeface="Times New Roman" pitchFamily="18" charset="0"/>
                </a:defRPr>
              </a:lvl4pPr>
              <a:lvl5pPr marL="2057400" indent="-228600" defTabSz="911225">
                <a:defRPr sz="1200">
                  <a:solidFill>
                    <a:schemeClr val="tx1"/>
                  </a:solidFill>
                  <a:latin typeface="Times New Roman" pitchFamily="18" charset="0"/>
                </a:defRPr>
              </a:lvl5pPr>
              <a:lvl6pPr marL="2514600" indent="-228600" algn="just" defTabSz="911225" eaLnBrk="0" fontAlgn="base" hangingPunct="0">
                <a:spcBef>
                  <a:spcPct val="0"/>
                </a:spcBef>
                <a:spcAft>
                  <a:spcPct val="0"/>
                </a:spcAft>
                <a:defRPr sz="1200">
                  <a:solidFill>
                    <a:schemeClr val="tx1"/>
                  </a:solidFill>
                  <a:latin typeface="Times New Roman" pitchFamily="18" charset="0"/>
                </a:defRPr>
              </a:lvl6pPr>
              <a:lvl7pPr marL="2971800" indent="-228600" algn="just" defTabSz="911225" eaLnBrk="0" fontAlgn="base" hangingPunct="0">
                <a:spcBef>
                  <a:spcPct val="0"/>
                </a:spcBef>
                <a:spcAft>
                  <a:spcPct val="0"/>
                </a:spcAft>
                <a:defRPr sz="1200">
                  <a:solidFill>
                    <a:schemeClr val="tx1"/>
                  </a:solidFill>
                  <a:latin typeface="Times New Roman" pitchFamily="18" charset="0"/>
                </a:defRPr>
              </a:lvl7pPr>
              <a:lvl8pPr marL="3429000" indent="-228600" algn="just" defTabSz="911225" eaLnBrk="0" fontAlgn="base" hangingPunct="0">
                <a:spcBef>
                  <a:spcPct val="0"/>
                </a:spcBef>
                <a:spcAft>
                  <a:spcPct val="0"/>
                </a:spcAft>
                <a:defRPr sz="1200">
                  <a:solidFill>
                    <a:schemeClr val="tx1"/>
                  </a:solidFill>
                  <a:latin typeface="Times New Roman" pitchFamily="18" charset="0"/>
                </a:defRPr>
              </a:lvl8pPr>
              <a:lvl9pPr marL="3886200" indent="-228600" algn="just" defTabSz="911225" eaLnBrk="0" fontAlgn="base" hangingPunct="0">
                <a:spcBef>
                  <a:spcPct val="0"/>
                </a:spcBef>
                <a:spcAft>
                  <a:spcPct val="0"/>
                </a:spcAft>
                <a:defRPr sz="1200">
                  <a:solidFill>
                    <a:schemeClr val="tx1"/>
                  </a:solidFill>
                  <a:latin typeface="Times New Roman" pitchFamily="18" charset="0"/>
                </a:defRPr>
              </a:lvl9pPr>
            </a:lstStyle>
            <a:p>
              <a:pPr>
                <a:spcBef>
                  <a:spcPct val="50000"/>
                </a:spcBef>
              </a:pPr>
              <a:r>
                <a:rPr lang="en-US" sz="1100" b="1" dirty="0">
                  <a:latin typeface="Cartoon" pitchFamily="2" charset="0"/>
                </a:rPr>
                <a:t>CATEGORY:</a:t>
              </a:r>
            </a:p>
          </p:txBody>
        </p:sp>
        <p:sp>
          <p:nvSpPr>
            <p:cNvPr id="37" name="Text Box 20"/>
            <p:cNvSpPr txBox="1">
              <a:spLocks noChangeArrowheads="1"/>
            </p:cNvSpPr>
            <p:nvPr/>
          </p:nvSpPr>
          <p:spPr bwMode="auto">
            <a:xfrm>
              <a:off x="2678360" y="4806950"/>
              <a:ext cx="1566863" cy="263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defTabSz="911225">
                <a:defRPr sz="1200">
                  <a:solidFill>
                    <a:schemeClr val="tx1"/>
                  </a:solidFill>
                  <a:latin typeface="Times New Roman" pitchFamily="18" charset="0"/>
                </a:defRPr>
              </a:lvl1pPr>
              <a:lvl2pPr marL="742950" indent="-285750" defTabSz="911225">
                <a:defRPr sz="1200">
                  <a:solidFill>
                    <a:schemeClr val="tx1"/>
                  </a:solidFill>
                  <a:latin typeface="Times New Roman" pitchFamily="18" charset="0"/>
                </a:defRPr>
              </a:lvl2pPr>
              <a:lvl3pPr marL="1143000" indent="-228600" defTabSz="911225">
                <a:defRPr sz="1200">
                  <a:solidFill>
                    <a:schemeClr val="tx1"/>
                  </a:solidFill>
                  <a:latin typeface="Times New Roman" pitchFamily="18" charset="0"/>
                </a:defRPr>
              </a:lvl3pPr>
              <a:lvl4pPr marL="1600200" indent="-228600" defTabSz="911225">
                <a:defRPr sz="1200">
                  <a:solidFill>
                    <a:schemeClr val="tx1"/>
                  </a:solidFill>
                  <a:latin typeface="Times New Roman" pitchFamily="18" charset="0"/>
                </a:defRPr>
              </a:lvl4pPr>
              <a:lvl5pPr marL="2057400" indent="-228600" defTabSz="911225">
                <a:defRPr sz="1200">
                  <a:solidFill>
                    <a:schemeClr val="tx1"/>
                  </a:solidFill>
                  <a:latin typeface="Times New Roman" pitchFamily="18" charset="0"/>
                </a:defRPr>
              </a:lvl5pPr>
              <a:lvl6pPr marL="2514600" indent="-228600" algn="just" defTabSz="911225" eaLnBrk="0" fontAlgn="base" hangingPunct="0">
                <a:spcBef>
                  <a:spcPct val="0"/>
                </a:spcBef>
                <a:spcAft>
                  <a:spcPct val="0"/>
                </a:spcAft>
                <a:defRPr sz="1200">
                  <a:solidFill>
                    <a:schemeClr val="tx1"/>
                  </a:solidFill>
                  <a:latin typeface="Times New Roman" pitchFamily="18" charset="0"/>
                </a:defRPr>
              </a:lvl6pPr>
              <a:lvl7pPr marL="2971800" indent="-228600" algn="just" defTabSz="911225" eaLnBrk="0" fontAlgn="base" hangingPunct="0">
                <a:spcBef>
                  <a:spcPct val="0"/>
                </a:spcBef>
                <a:spcAft>
                  <a:spcPct val="0"/>
                </a:spcAft>
                <a:defRPr sz="1200">
                  <a:solidFill>
                    <a:schemeClr val="tx1"/>
                  </a:solidFill>
                  <a:latin typeface="Times New Roman" pitchFamily="18" charset="0"/>
                </a:defRPr>
              </a:lvl7pPr>
              <a:lvl8pPr marL="3429000" indent="-228600" algn="just" defTabSz="911225" eaLnBrk="0" fontAlgn="base" hangingPunct="0">
                <a:spcBef>
                  <a:spcPct val="0"/>
                </a:spcBef>
                <a:spcAft>
                  <a:spcPct val="0"/>
                </a:spcAft>
                <a:defRPr sz="1200">
                  <a:solidFill>
                    <a:schemeClr val="tx1"/>
                  </a:solidFill>
                  <a:latin typeface="Times New Roman" pitchFamily="18" charset="0"/>
                </a:defRPr>
              </a:lvl8pPr>
              <a:lvl9pPr marL="3886200" indent="-228600" algn="just" defTabSz="911225" eaLnBrk="0" fontAlgn="base" hangingPunct="0">
                <a:spcBef>
                  <a:spcPct val="0"/>
                </a:spcBef>
                <a:spcAft>
                  <a:spcPct val="0"/>
                </a:spcAft>
                <a:defRPr sz="1200">
                  <a:solidFill>
                    <a:schemeClr val="tx1"/>
                  </a:solidFill>
                  <a:latin typeface="Times New Roman" pitchFamily="18" charset="0"/>
                </a:defRPr>
              </a:lvl9pPr>
            </a:lstStyle>
            <a:p>
              <a:pPr>
                <a:spcBef>
                  <a:spcPct val="50000"/>
                </a:spcBef>
              </a:pPr>
              <a:r>
                <a:rPr lang="en-US" sz="1100" dirty="0">
                  <a:latin typeface="Cartoon" pitchFamily="2" charset="0"/>
                </a:rPr>
                <a:t>Museum</a:t>
              </a:r>
            </a:p>
          </p:txBody>
        </p:sp>
        <p:pic>
          <p:nvPicPr>
            <p:cNvPr id="38" name="Picture 3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46585" y="3563938"/>
              <a:ext cx="1503363"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8" name="Freeform 47"/>
          <p:cNvSpPr>
            <a:spLocks noChangeAspect="1"/>
          </p:cNvSpPr>
          <p:nvPr/>
        </p:nvSpPr>
        <p:spPr bwMode="auto">
          <a:xfrm>
            <a:off x="3438208" y="1975084"/>
            <a:ext cx="408343" cy="2059789"/>
          </a:xfrm>
          <a:custGeom>
            <a:avLst/>
            <a:gdLst>
              <a:gd name="connsiteX0" fmla="*/ 344534 w 443388"/>
              <a:gd name="connsiteY0" fmla="*/ 0 h 2236573"/>
              <a:gd name="connsiteX1" fmla="*/ 85042 w 443388"/>
              <a:gd name="connsiteY1" fmla="*/ 420130 h 2236573"/>
              <a:gd name="connsiteX2" fmla="*/ 23259 w 443388"/>
              <a:gd name="connsiteY2" fmla="*/ 1927654 h 2236573"/>
              <a:gd name="connsiteX3" fmla="*/ 443388 w 443388"/>
              <a:gd name="connsiteY3" fmla="*/ 2236573 h 2236573"/>
              <a:gd name="connsiteX4" fmla="*/ 443388 w 443388"/>
              <a:gd name="connsiteY4" fmla="*/ 2236573 h 2236573"/>
              <a:gd name="connsiteX5" fmla="*/ 443388 w 443388"/>
              <a:gd name="connsiteY5" fmla="*/ 2236573 h 2236573"/>
              <a:gd name="connsiteX6" fmla="*/ 431032 w 443388"/>
              <a:gd name="connsiteY6" fmla="*/ 2211859 h 223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388" h="2236573">
                <a:moveTo>
                  <a:pt x="344534" y="0"/>
                </a:moveTo>
                <a:cubicBezTo>
                  <a:pt x="241561" y="49427"/>
                  <a:pt x="138588" y="98854"/>
                  <a:pt x="85042" y="420130"/>
                </a:cubicBezTo>
                <a:cubicBezTo>
                  <a:pt x="31496" y="741406"/>
                  <a:pt x="-36465" y="1624914"/>
                  <a:pt x="23259" y="1927654"/>
                </a:cubicBezTo>
                <a:cubicBezTo>
                  <a:pt x="82983" y="2230395"/>
                  <a:pt x="443388" y="2236573"/>
                  <a:pt x="443388" y="2236573"/>
                </a:cubicBezTo>
                <a:lnTo>
                  <a:pt x="443388" y="2236573"/>
                </a:lnTo>
                <a:lnTo>
                  <a:pt x="443388" y="2236573"/>
                </a:lnTo>
                <a:lnTo>
                  <a:pt x="431032" y="2211859"/>
                </a:lnTo>
              </a:path>
            </a:pathLst>
          </a:custGeom>
          <a:noFill/>
          <a:ln w="19050" cap="flat" cmpd="sng" algn="ctr">
            <a:solidFill>
              <a:schemeClr val="accent6">
                <a:lumMod val="75000"/>
              </a:schemeClr>
            </a:solidFill>
            <a:prstDash val="solid"/>
            <a:round/>
            <a:headEnd type="triangle" w="lg" len="med"/>
            <a:tailEnd type="none" w="lg" len="med"/>
          </a:ln>
          <a:effectLst/>
        </p:spPr>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sp>
        <p:nvSpPr>
          <p:cNvPr id="49" name="Freeform 48"/>
          <p:cNvSpPr>
            <a:spLocks noChangeAspect="1"/>
          </p:cNvSpPr>
          <p:nvPr/>
        </p:nvSpPr>
        <p:spPr bwMode="auto">
          <a:xfrm>
            <a:off x="4795015" y="2114564"/>
            <a:ext cx="298198" cy="2216798"/>
          </a:xfrm>
          <a:custGeom>
            <a:avLst/>
            <a:gdLst>
              <a:gd name="connsiteX0" fmla="*/ 24714 w 345120"/>
              <a:gd name="connsiteY0" fmla="*/ 0 h 1979715"/>
              <a:gd name="connsiteX1" fmla="*/ 271849 w 345120"/>
              <a:gd name="connsiteY1" fmla="*/ 98854 h 1979715"/>
              <a:gd name="connsiteX2" fmla="*/ 308919 w 345120"/>
              <a:gd name="connsiteY2" fmla="*/ 395416 h 1979715"/>
              <a:gd name="connsiteX3" fmla="*/ 333633 w 345120"/>
              <a:gd name="connsiteY3" fmla="*/ 1668162 h 1979715"/>
              <a:gd name="connsiteX4" fmla="*/ 111211 w 345120"/>
              <a:gd name="connsiteY4" fmla="*/ 1952368 h 1979715"/>
              <a:gd name="connsiteX5" fmla="*/ 0 w 345120"/>
              <a:gd name="connsiteY5" fmla="*/ 1952368 h 197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5120" h="1979715">
                <a:moveTo>
                  <a:pt x="24714" y="0"/>
                </a:moveTo>
                <a:cubicBezTo>
                  <a:pt x="124598" y="16475"/>
                  <a:pt x="224482" y="32951"/>
                  <a:pt x="271849" y="98854"/>
                </a:cubicBezTo>
                <a:cubicBezTo>
                  <a:pt x="319217" y="164757"/>
                  <a:pt x="298622" y="133865"/>
                  <a:pt x="308919" y="395416"/>
                </a:cubicBezTo>
                <a:cubicBezTo>
                  <a:pt x="319216" y="656967"/>
                  <a:pt x="366584" y="1408670"/>
                  <a:pt x="333633" y="1668162"/>
                </a:cubicBezTo>
                <a:cubicBezTo>
                  <a:pt x="300682" y="1927654"/>
                  <a:pt x="166816" y="1905000"/>
                  <a:pt x="111211" y="1952368"/>
                </a:cubicBezTo>
                <a:cubicBezTo>
                  <a:pt x="55606" y="1999736"/>
                  <a:pt x="27803" y="1976052"/>
                  <a:pt x="0" y="1952368"/>
                </a:cubicBezTo>
              </a:path>
            </a:pathLst>
          </a:custGeom>
          <a:noFill/>
          <a:ln w="19050" cap="flat" cmpd="sng" algn="ctr">
            <a:solidFill>
              <a:schemeClr val="accent6">
                <a:lumMod val="75000"/>
              </a:schemeClr>
            </a:solidFill>
            <a:prstDash val="solid"/>
            <a:round/>
            <a:headEnd type="none" w="med" len="med"/>
            <a:tailEnd type="triangle" w="lg" len="med"/>
          </a:ln>
          <a:effectLst/>
        </p:spPr>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sp>
        <p:nvSpPr>
          <p:cNvPr id="50" name="Rounded Rectangle 49"/>
          <p:cNvSpPr>
            <a:spLocks noChangeAspect="1"/>
          </p:cNvSpPr>
          <p:nvPr/>
        </p:nvSpPr>
        <p:spPr bwMode="auto">
          <a:xfrm>
            <a:off x="3835721" y="1861117"/>
            <a:ext cx="933360" cy="205889"/>
          </a:xfrm>
          <a:prstGeom prst="roundRect">
            <a:avLst/>
          </a:prstGeom>
          <a:noFill/>
          <a:ln w="19050" cap="flat" cmpd="sng" algn="ctr">
            <a:solidFill>
              <a:schemeClr val="accent6">
                <a:lumMod val="75000"/>
              </a:schemeClr>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sp>
        <p:nvSpPr>
          <p:cNvPr id="51" name="Rounded Rectangle 50"/>
          <p:cNvSpPr>
            <a:spLocks noChangeAspect="1"/>
          </p:cNvSpPr>
          <p:nvPr/>
        </p:nvSpPr>
        <p:spPr bwMode="auto">
          <a:xfrm>
            <a:off x="3767095" y="4040093"/>
            <a:ext cx="933360" cy="205889"/>
          </a:xfrm>
          <a:prstGeom prst="roundRect">
            <a:avLst/>
          </a:prstGeom>
          <a:noFill/>
          <a:ln w="19050" cap="flat" cmpd="sng" algn="ctr">
            <a:solidFill>
              <a:schemeClr val="accent6">
                <a:lumMod val="75000"/>
              </a:schemeClr>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sp>
        <p:nvSpPr>
          <p:cNvPr id="52" name="Oval 51"/>
          <p:cNvSpPr>
            <a:spLocks noChangeAspect="1"/>
          </p:cNvSpPr>
          <p:nvPr/>
        </p:nvSpPr>
        <p:spPr bwMode="auto">
          <a:xfrm>
            <a:off x="5216028" y="4407124"/>
            <a:ext cx="684388" cy="279053"/>
          </a:xfrm>
          <a:prstGeom prst="ellipse">
            <a:avLst/>
          </a:prstGeom>
          <a:noFill/>
          <a:ln w="19050" cap="flat" cmpd="sng" algn="ctr">
            <a:solidFill>
              <a:srgbClr val="B91B3E"/>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just" defTabSz="911225" rtl="0" eaLnBrk="0" fontAlgn="base" latinLnBrk="0" hangingPunct="0">
              <a:lnSpc>
                <a:spcPct val="100000"/>
              </a:lnSpc>
              <a:spcBef>
                <a:spcPct val="0"/>
              </a:spcBef>
              <a:spcAft>
                <a:spcPct val="0"/>
              </a:spcAft>
              <a:buClrTx/>
              <a:buSzTx/>
              <a:buFontTx/>
              <a:buNone/>
              <a:tabLst/>
            </a:pPr>
            <a:endParaRPr kumimoji="0" lang="es-UY" sz="12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35315413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fade">
                                      <p:cBhvr>
                                        <p:cTn id="16" dur="500"/>
                                        <p:tgtEl>
                                          <p:spTgt spid="4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fade">
                                      <p:cBhvr>
                                        <p:cTn id="21" dur="500"/>
                                        <p:tgtEl>
                                          <p:spTgt spid="5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48" grpId="0" animBg="1"/>
      <p:bldP spid="49" grpId="0" animBg="1"/>
      <p:bldP spid="50" grpId="0" animBg="1"/>
      <p:bldP spid="51" grpId="0" animBg="1"/>
      <p:bldP spid="5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015" y="1813855"/>
            <a:ext cx="6096000" cy="1962150"/>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a:xfrm>
            <a:off x="333915" y="559994"/>
            <a:ext cx="6172200" cy="629614"/>
          </a:xfrm>
        </p:spPr>
        <p:txBody>
          <a:bodyPr/>
          <a:lstStyle/>
          <a:p>
            <a:r>
              <a:rPr lang="es-AR" dirty="0" smtClean="0"/>
              <a:t>Permitir no ingresar valores en llaves foráneas</a:t>
            </a:r>
            <a:endParaRPr lang="es-AR" dirty="0"/>
          </a:p>
        </p:txBody>
      </p:sp>
      <p:sp>
        <p:nvSpPr>
          <p:cNvPr id="6" name="Text Placeholder 3"/>
          <p:cNvSpPr>
            <a:spLocks noGrp="1"/>
          </p:cNvSpPr>
          <p:nvPr>
            <p:ph type="body" sz="quarter" idx="13"/>
          </p:nvPr>
        </p:nvSpPr>
        <p:spPr>
          <a:xfrm>
            <a:off x="333916" y="148464"/>
            <a:ext cx="1809841" cy="273358"/>
          </a:xfrm>
        </p:spPr>
        <p:txBody>
          <a:bodyPr/>
          <a:lstStyle/>
          <a:p>
            <a:r>
              <a:rPr lang="es-AR" dirty="0" smtClean="0"/>
              <a:t>Creación de la aplicación</a:t>
            </a:r>
            <a:endParaRPr lang="es-AR" dirty="0"/>
          </a:p>
        </p:txBody>
      </p:sp>
      <p:sp>
        <p:nvSpPr>
          <p:cNvPr id="7" name="Text Placeholder 4"/>
          <p:cNvSpPr>
            <a:spLocks noGrp="1"/>
          </p:cNvSpPr>
          <p:nvPr>
            <p:ph type="body" sz="quarter" idx="14"/>
          </p:nvPr>
        </p:nvSpPr>
        <p:spPr>
          <a:xfrm>
            <a:off x="1884016" y="148464"/>
            <a:ext cx="2069923" cy="273358"/>
          </a:xfrm>
        </p:spPr>
        <p:txBody>
          <a:bodyPr/>
          <a:lstStyle/>
          <a:p>
            <a:r>
              <a:rPr lang="es-AR" dirty="0" smtClean="0"/>
              <a:t>/ Objeto </a:t>
            </a:r>
            <a:r>
              <a:rPr lang="es-AR" dirty="0" err="1" smtClean="0"/>
              <a:t>GeneXus</a:t>
            </a:r>
            <a:r>
              <a:rPr lang="es-AR" dirty="0" smtClean="0"/>
              <a:t> Transacción</a:t>
            </a:r>
            <a:endParaRPr lang="es-AR" dirty="0"/>
          </a:p>
        </p:txBody>
      </p:sp>
      <p:sp>
        <p:nvSpPr>
          <p:cNvPr id="26" name="Oval 25"/>
          <p:cNvSpPr/>
          <p:nvPr/>
        </p:nvSpPr>
        <p:spPr>
          <a:xfrm>
            <a:off x="5684149" y="3269535"/>
            <a:ext cx="415359" cy="308049"/>
          </a:xfrm>
          <a:prstGeom prst="ellipse">
            <a:avLst/>
          </a:prstGeom>
          <a:noFill/>
          <a:ln w="22225">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cxnSp>
        <p:nvCxnSpPr>
          <p:cNvPr id="27" name="Straight Arrow Connector 26"/>
          <p:cNvCxnSpPr/>
          <p:nvPr/>
        </p:nvCxnSpPr>
        <p:spPr>
          <a:xfrm flipV="1">
            <a:off x="5964243" y="2274113"/>
            <a:ext cx="60828" cy="995422"/>
          </a:xfrm>
          <a:prstGeom prst="straightConnector1">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3412610"/>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403" y="439628"/>
            <a:ext cx="6172200" cy="857250"/>
          </a:xfrm>
        </p:spPr>
        <p:txBody>
          <a:bodyPr/>
          <a:lstStyle/>
          <a:p>
            <a:r>
              <a:rPr lang="es-AR" dirty="0" smtClean="0"/>
              <a:t>DEMO</a:t>
            </a:r>
            <a:endParaRPr lang="es-AR" dirty="0"/>
          </a:p>
        </p:txBody>
      </p:sp>
      <p:sp>
        <p:nvSpPr>
          <p:cNvPr id="6" name="Text Placeholder 3"/>
          <p:cNvSpPr>
            <a:spLocks noGrp="1"/>
          </p:cNvSpPr>
          <p:nvPr>
            <p:ph type="body" sz="quarter" idx="13"/>
          </p:nvPr>
        </p:nvSpPr>
        <p:spPr>
          <a:xfrm>
            <a:off x="333916" y="148464"/>
            <a:ext cx="1809841" cy="273358"/>
          </a:xfrm>
        </p:spPr>
        <p:txBody>
          <a:bodyPr/>
          <a:lstStyle/>
          <a:p>
            <a:r>
              <a:rPr lang="es-AR" dirty="0" smtClean="0"/>
              <a:t>Creación de la aplicación</a:t>
            </a:r>
            <a:endParaRPr lang="es-AR" dirty="0"/>
          </a:p>
        </p:txBody>
      </p:sp>
      <p:sp>
        <p:nvSpPr>
          <p:cNvPr id="7" name="Text Placeholder 4"/>
          <p:cNvSpPr>
            <a:spLocks noGrp="1"/>
          </p:cNvSpPr>
          <p:nvPr>
            <p:ph type="body" sz="quarter" idx="14"/>
          </p:nvPr>
        </p:nvSpPr>
        <p:spPr>
          <a:xfrm>
            <a:off x="1884016" y="148464"/>
            <a:ext cx="2069923" cy="273358"/>
          </a:xfrm>
        </p:spPr>
        <p:txBody>
          <a:bodyPr/>
          <a:lstStyle/>
          <a:p>
            <a:r>
              <a:rPr lang="es-AR" dirty="0" smtClean="0"/>
              <a:t>/ Objeto </a:t>
            </a:r>
            <a:r>
              <a:rPr lang="es-AR" dirty="0" err="1" smtClean="0"/>
              <a:t>GeneXus</a:t>
            </a:r>
            <a:r>
              <a:rPr lang="es-AR" dirty="0" smtClean="0"/>
              <a:t> Transacción</a:t>
            </a:r>
            <a:endParaRPr lang="es-AR" dirty="0"/>
          </a:p>
        </p:txBody>
      </p:sp>
      <p:pic>
        <p:nvPicPr>
          <p:cNvPr id="8" name="Picture 7" descr="DEMO-notext-roj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5642" y="4483395"/>
            <a:ext cx="897285" cy="634782"/>
          </a:xfrm>
          <a:prstGeom prst="rect">
            <a:avLst/>
          </a:prstGeom>
        </p:spPr>
      </p:pic>
      <p:sp>
        <p:nvSpPr>
          <p:cNvPr id="4" name="Content Placeholder 3"/>
          <p:cNvSpPr>
            <a:spLocks noGrp="1"/>
          </p:cNvSpPr>
          <p:nvPr>
            <p:ph idx="1"/>
          </p:nvPr>
        </p:nvSpPr>
        <p:spPr/>
        <p:txBody>
          <a:bodyPr/>
          <a:lstStyle/>
          <a:p>
            <a:pPr marL="285750" indent="-285750">
              <a:spcAft>
                <a:spcPts val="600"/>
              </a:spcAft>
              <a:buClr>
                <a:srgbClr val="C71247"/>
              </a:buClr>
              <a:buFont typeface="Arial" panose="020B0604020202020204" pitchFamily="34" charset="0"/>
              <a:buChar char="•"/>
            </a:pPr>
            <a:r>
              <a:rPr lang="es-AR" dirty="0" smtClean="0"/>
              <a:t>Definir lo mostrado</a:t>
            </a:r>
          </a:p>
          <a:p>
            <a:pPr marL="285750" indent="-285750">
              <a:spcAft>
                <a:spcPts val="600"/>
              </a:spcAft>
              <a:buClr>
                <a:srgbClr val="C71247"/>
              </a:buClr>
              <a:buFont typeface="Arial" panose="020B0604020202020204" pitchFamily="34" charset="0"/>
              <a:buChar char="•"/>
            </a:pPr>
            <a:r>
              <a:rPr lang="es-AR" dirty="0" smtClean="0"/>
              <a:t>Ejecutar la aplicación (F5)</a:t>
            </a:r>
          </a:p>
          <a:p>
            <a:pPr marL="628650" lvl="1" indent="-285750">
              <a:spcAft>
                <a:spcPts val="600"/>
              </a:spcAft>
              <a:buClr>
                <a:srgbClr val="C71247"/>
              </a:buClr>
              <a:buFont typeface="Wingdings" panose="05000000000000000000" pitchFamily="2" charset="2"/>
              <a:buChar char="ü"/>
            </a:pPr>
            <a:r>
              <a:rPr lang="es-AR" dirty="0" smtClean="0"/>
              <a:t>Lectura del “</a:t>
            </a:r>
            <a:r>
              <a:rPr lang="es-AR" dirty="0" err="1" smtClean="0"/>
              <a:t>Impact</a:t>
            </a:r>
            <a:r>
              <a:rPr lang="es-AR" dirty="0" smtClean="0"/>
              <a:t> </a:t>
            </a:r>
            <a:r>
              <a:rPr lang="es-AR" dirty="0" err="1" smtClean="0"/>
              <a:t>Analysis</a:t>
            </a:r>
            <a:r>
              <a:rPr lang="es-AR" dirty="0" smtClean="0"/>
              <a:t>”</a:t>
            </a:r>
          </a:p>
          <a:p>
            <a:pPr marL="628650" lvl="1" indent="-285750">
              <a:spcAft>
                <a:spcPts val="600"/>
              </a:spcAft>
              <a:buClr>
                <a:srgbClr val="C71247"/>
              </a:buClr>
              <a:buFont typeface="Wingdings" panose="05000000000000000000" pitchFamily="2" charset="2"/>
              <a:buChar char="ü"/>
            </a:pPr>
            <a:r>
              <a:rPr lang="es-AR" dirty="0" smtClean="0"/>
              <a:t>Ingreso de datos probando los nuevos campos creados.</a:t>
            </a:r>
            <a:endParaRPr lang="es-AR" dirty="0"/>
          </a:p>
        </p:txBody>
      </p:sp>
    </p:spTree>
    <p:extLst>
      <p:ext uri="{BB962C8B-B14F-4D97-AF65-F5344CB8AC3E}">
        <p14:creationId xmlns:p14="http://schemas.microsoft.com/office/powerpoint/2010/main" val="968054130"/>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Hemos visto:</a:t>
            </a:r>
            <a:endParaRPr lang="es-AR" dirty="0"/>
          </a:p>
        </p:txBody>
      </p:sp>
      <p:sp>
        <p:nvSpPr>
          <p:cNvPr id="3" name="Content Placeholder 2"/>
          <p:cNvSpPr>
            <a:spLocks noGrp="1"/>
          </p:cNvSpPr>
          <p:nvPr>
            <p:ph idx="1"/>
          </p:nvPr>
        </p:nvSpPr>
        <p:spPr>
          <a:xfrm>
            <a:off x="342900" y="1301751"/>
            <a:ext cx="6172200" cy="3394472"/>
          </a:xfrm>
        </p:spPr>
        <p:txBody>
          <a:bodyPr/>
          <a:lstStyle/>
          <a:p>
            <a:pPr>
              <a:spcBef>
                <a:spcPts val="600"/>
              </a:spcBef>
              <a:spcAft>
                <a:spcPts val="600"/>
              </a:spcAft>
            </a:pPr>
            <a:r>
              <a:rPr lang="es-AR" dirty="0" smtClean="0"/>
              <a:t>Modelado de entidades de la realidad como transacciones</a:t>
            </a:r>
          </a:p>
          <a:p>
            <a:pPr>
              <a:spcBef>
                <a:spcPts val="600"/>
              </a:spcBef>
              <a:spcAft>
                <a:spcPts val="600"/>
              </a:spcAft>
            </a:pPr>
            <a:r>
              <a:rPr lang="es-AR" dirty="0" smtClean="0"/>
              <a:t>Diferencia entre transacción y tabla física</a:t>
            </a:r>
          </a:p>
          <a:p>
            <a:pPr>
              <a:spcBef>
                <a:spcPts val="600"/>
              </a:spcBef>
              <a:spcAft>
                <a:spcPts val="600"/>
              </a:spcAft>
            </a:pPr>
            <a:r>
              <a:rPr lang="es-AR" dirty="0" smtClean="0"/>
              <a:t>Llaves primarias y foráneas</a:t>
            </a:r>
          </a:p>
          <a:p>
            <a:pPr>
              <a:spcBef>
                <a:spcPts val="600"/>
              </a:spcBef>
              <a:spcAft>
                <a:spcPts val="600"/>
              </a:spcAft>
            </a:pPr>
            <a:r>
              <a:rPr lang="es-AR" dirty="0" smtClean="0"/>
              <a:t>Controles de integridad referencial</a:t>
            </a:r>
          </a:p>
          <a:p>
            <a:pPr>
              <a:spcBef>
                <a:spcPts val="600"/>
              </a:spcBef>
              <a:spcAft>
                <a:spcPts val="600"/>
              </a:spcAft>
            </a:pPr>
            <a:r>
              <a:rPr lang="es-AR" dirty="0" smtClean="0"/>
              <a:t>Posibilidad de dejar vacía una llave foránea (y que no se realice control de integridad referencial)</a:t>
            </a:r>
            <a:endParaRPr lang="es-AR" dirty="0"/>
          </a:p>
        </p:txBody>
      </p:sp>
    </p:spTree>
    <p:extLst>
      <p:ext uri="{BB962C8B-B14F-4D97-AF65-F5344CB8AC3E}">
        <p14:creationId xmlns:p14="http://schemas.microsoft.com/office/powerpoint/2010/main" val="1398268323"/>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3437509"/>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Creación de la Base de Conocimiento</a:t>
            </a:r>
            <a:endParaRPr lang="es-AR" dirty="0"/>
          </a:p>
        </p:txBody>
      </p:sp>
      <p:sp>
        <p:nvSpPr>
          <p:cNvPr id="4" name="Text Placeholder 3"/>
          <p:cNvSpPr>
            <a:spLocks noGrp="1"/>
          </p:cNvSpPr>
          <p:nvPr>
            <p:ph type="body" sz="quarter" idx="13"/>
          </p:nvPr>
        </p:nvSpPr>
        <p:spPr/>
        <p:txBody>
          <a:bodyPr/>
          <a:lstStyle/>
          <a:p>
            <a:r>
              <a:rPr lang="es-AR" dirty="0" smtClean="0"/>
              <a:t>Creación de la aplicación</a:t>
            </a:r>
            <a:endParaRPr lang="es-AR" dirty="0"/>
          </a:p>
        </p:txBody>
      </p:sp>
      <p:pic>
        <p:nvPicPr>
          <p:cNvPr id="7" name="Picture 6"/>
          <p:cNvPicPr>
            <a:picLocks noChangeAspect="1"/>
          </p:cNvPicPr>
          <p:nvPr/>
        </p:nvPicPr>
        <p:blipFill>
          <a:blip r:embed="rId3"/>
          <a:stretch>
            <a:fillRect/>
          </a:stretch>
        </p:blipFill>
        <p:spPr>
          <a:xfrm>
            <a:off x="699798" y="1204152"/>
            <a:ext cx="5440434" cy="3549858"/>
          </a:xfrm>
          <a:prstGeom prst="rect">
            <a:avLst/>
          </a:prstGeom>
          <a:ln>
            <a:noFill/>
          </a:ln>
          <a:effectLst>
            <a:outerShdw blurRad="292100" dist="139700" dir="2700000" algn="tl" rotWithShape="0">
              <a:srgbClr val="333333">
                <a:alpha val="65000"/>
              </a:srgbClr>
            </a:outerShdw>
          </a:effectLst>
        </p:spPr>
      </p:pic>
      <p:sp>
        <p:nvSpPr>
          <p:cNvPr id="8" name="Rectangle 7"/>
          <p:cNvSpPr/>
          <p:nvPr/>
        </p:nvSpPr>
        <p:spPr>
          <a:xfrm>
            <a:off x="2360645" y="3760237"/>
            <a:ext cx="1203649" cy="438539"/>
          </a:xfrm>
          <a:prstGeom prst="rect">
            <a:avLst/>
          </a:prstGeom>
          <a:noFill/>
          <a:ln w="12700">
            <a:solidFill>
              <a:srgbClr val="B91B3E"/>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UY"/>
          </a:p>
        </p:txBody>
      </p:sp>
    </p:spTree>
    <p:extLst>
      <p:ext uri="{BB962C8B-B14F-4D97-AF65-F5344CB8AC3E}">
        <p14:creationId xmlns:p14="http://schemas.microsoft.com/office/powerpoint/2010/main" val="3519628301"/>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Luego</a:t>
            </a:r>
            <a:r>
              <a:rPr lang="en-US" dirty="0" smtClean="0"/>
              <a:t> de </a:t>
            </a:r>
            <a:r>
              <a:rPr lang="en-US" dirty="0" err="1" smtClean="0"/>
              <a:t>creada</a:t>
            </a:r>
            <a:r>
              <a:rPr lang="en-US" dirty="0" smtClean="0"/>
              <a:t> la KB cambia el </a:t>
            </a:r>
            <a:r>
              <a:rPr lang="en-US" dirty="0" err="1" smtClean="0"/>
              <a:t>contenido</a:t>
            </a:r>
            <a:r>
              <a:rPr lang="en-US" dirty="0" smtClean="0"/>
              <a:t> del IDE</a:t>
            </a:r>
            <a:endParaRPr lang="es-UY" dirty="0"/>
          </a:p>
        </p:txBody>
      </p:sp>
      <p:grpSp>
        <p:nvGrpSpPr>
          <p:cNvPr id="6" name="Group 2"/>
          <p:cNvGrpSpPr>
            <a:grpSpLocks/>
          </p:cNvGrpSpPr>
          <p:nvPr/>
        </p:nvGrpSpPr>
        <p:grpSpPr bwMode="auto">
          <a:xfrm>
            <a:off x="511276" y="1423878"/>
            <a:ext cx="5660923" cy="3211622"/>
            <a:chOff x="1204" y="2335"/>
            <a:chExt cx="7864" cy="4024"/>
          </a:xfrm>
        </p:grpSpPr>
        <p:pic>
          <p:nvPicPr>
            <p:cNvPr id="3075" name="Picture 3"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4" y="2335"/>
              <a:ext cx="7864" cy="4024"/>
            </a:xfrm>
            <a:prstGeom prst="rect">
              <a:avLst/>
            </a:prstGeom>
            <a:noFill/>
            <a:ln w="12700">
              <a:solidFill>
                <a:srgbClr val="7F7F7F"/>
              </a:solidFill>
              <a:miter lim="800000"/>
              <a:headEnd/>
              <a:tailEnd/>
            </a:ln>
            <a:extLst>
              <a:ext uri="{909E8E84-426E-40DD-AFC4-6F175D3DCCD1}">
                <a14:hiddenFill xmlns:a14="http://schemas.microsoft.com/office/drawing/2010/main">
                  <a:solidFill>
                    <a:srgbClr val="FFFFFF"/>
                  </a:solidFill>
                </a14:hiddenFill>
              </a:ext>
            </a:extLst>
          </p:spPr>
        </p:pic>
        <p:sp>
          <p:nvSpPr>
            <p:cNvPr id="7" name="AutoShape 4"/>
            <p:cNvSpPr>
              <a:spLocks noChangeArrowheads="1"/>
            </p:cNvSpPr>
            <p:nvPr/>
          </p:nvSpPr>
          <p:spPr bwMode="auto">
            <a:xfrm>
              <a:off x="1204" y="3033"/>
              <a:ext cx="837" cy="861"/>
            </a:xfrm>
            <a:prstGeom prst="roundRect">
              <a:avLst>
                <a:gd name="adj" fmla="val 16667"/>
              </a:avLst>
            </a:prstGeom>
            <a:noFill/>
            <a:ln w="19050">
              <a:solidFill>
                <a:srgbClr val="E36C0A"/>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UY"/>
            </a:p>
          </p:txBody>
        </p:sp>
      </p:grpSp>
      <p:sp>
        <p:nvSpPr>
          <p:cNvPr id="8" name="Text Placeholder 3"/>
          <p:cNvSpPr>
            <a:spLocks noGrp="1"/>
          </p:cNvSpPr>
          <p:nvPr>
            <p:ph type="body" sz="quarter" idx="13"/>
          </p:nvPr>
        </p:nvSpPr>
        <p:spPr>
          <a:xfrm>
            <a:off x="333916" y="148464"/>
            <a:ext cx="1809841" cy="273358"/>
          </a:xfrm>
        </p:spPr>
        <p:txBody>
          <a:bodyPr/>
          <a:lstStyle/>
          <a:p>
            <a:r>
              <a:rPr lang="es-AR" dirty="0" smtClean="0"/>
              <a:t>Creación de la aplicación</a:t>
            </a:r>
            <a:endParaRPr lang="es-AR" dirty="0"/>
          </a:p>
        </p:txBody>
      </p:sp>
    </p:spTree>
    <p:extLst>
      <p:ext uri="{BB962C8B-B14F-4D97-AF65-F5344CB8AC3E}">
        <p14:creationId xmlns:p14="http://schemas.microsoft.com/office/powerpoint/2010/main" val="2741001666"/>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Subimos</a:t>
            </a:r>
            <a:r>
              <a:rPr lang="en-US" dirty="0" smtClean="0"/>
              <a:t> la base de </a:t>
            </a:r>
            <a:r>
              <a:rPr lang="en-US" dirty="0" err="1" smtClean="0"/>
              <a:t>conocimiento</a:t>
            </a:r>
            <a:r>
              <a:rPr lang="en-US" dirty="0" smtClean="0"/>
              <a:t> a </a:t>
            </a:r>
            <a:r>
              <a:rPr lang="en-US" dirty="0" err="1" smtClean="0"/>
              <a:t>GeneXus</a:t>
            </a:r>
            <a:r>
              <a:rPr lang="en-US" dirty="0" smtClean="0"/>
              <a:t> Server</a:t>
            </a:r>
            <a:endParaRPr lang="es-UY" dirty="0"/>
          </a:p>
        </p:txBody>
      </p:sp>
      <p:sp>
        <p:nvSpPr>
          <p:cNvPr id="4" name="Text Placeholder 3"/>
          <p:cNvSpPr>
            <a:spLocks noGrp="1"/>
          </p:cNvSpPr>
          <p:nvPr>
            <p:ph type="body" sz="quarter" idx="13"/>
          </p:nvPr>
        </p:nvSpPr>
        <p:spPr/>
        <p:txBody>
          <a:bodyPr/>
          <a:lstStyle/>
          <a:p>
            <a:r>
              <a:rPr lang="en-US" dirty="0" err="1" smtClean="0"/>
              <a:t>Creación</a:t>
            </a:r>
            <a:r>
              <a:rPr lang="en-US" dirty="0" smtClean="0"/>
              <a:t> de la </a:t>
            </a:r>
            <a:r>
              <a:rPr lang="en-US" dirty="0" err="1" smtClean="0"/>
              <a:t>aplicación</a:t>
            </a:r>
            <a:endParaRPr lang="es-UY" dirty="0"/>
          </a:p>
        </p:txBody>
      </p:sp>
      <p:grpSp>
        <p:nvGrpSpPr>
          <p:cNvPr id="6" name="Group 2"/>
          <p:cNvGrpSpPr>
            <a:grpSpLocks/>
          </p:cNvGrpSpPr>
          <p:nvPr/>
        </p:nvGrpSpPr>
        <p:grpSpPr bwMode="auto">
          <a:xfrm>
            <a:off x="1387475" y="1856059"/>
            <a:ext cx="4359275" cy="2065337"/>
            <a:chOff x="1026" y="3681"/>
            <a:chExt cx="7163" cy="3372"/>
          </a:xfrm>
        </p:grpSpPr>
        <p:pic>
          <p:nvPicPr>
            <p:cNvPr id="2051" name="Picture 3" descr="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6" y="3681"/>
              <a:ext cx="7163" cy="3372"/>
            </a:xfrm>
            <a:prstGeom prst="rect">
              <a:avLst/>
            </a:prstGeom>
            <a:noFill/>
            <a:ln w="9525">
              <a:solidFill>
                <a:srgbClr val="7F7F7F"/>
              </a:solidFill>
              <a:miter lim="800000"/>
              <a:headEnd/>
              <a:tailEnd/>
            </a:ln>
            <a:extLst>
              <a:ext uri="{909E8E84-426E-40DD-AFC4-6F175D3DCCD1}">
                <a14:hiddenFill xmlns:a14="http://schemas.microsoft.com/office/drawing/2010/main">
                  <a:solidFill>
                    <a:srgbClr val="FFFFFF"/>
                  </a:solidFill>
                </a14:hiddenFill>
              </a:ext>
            </a:extLst>
          </p:spPr>
        </p:pic>
        <p:sp>
          <p:nvSpPr>
            <p:cNvPr id="7" name="AutoShape 4"/>
            <p:cNvSpPr>
              <a:spLocks noChangeArrowheads="1"/>
            </p:cNvSpPr>
            <p:nvPr/>
          </p:nvSpPr>
          <p:spPr bwMode="auto">
            <a:xfrm>
              <a:off x="5535" y="4671"/>
              <a:ext cx="2567" cy="1352"/>
            </a:xfrm>
            <a:prstGeom prst="roundRect">
              <a:avLst>
                <a:gd name="adj" fmla="val 16667"/>
              </a:avLst>
            </a:prstGeom>
            <a:noFill/>
            <a:ln w="19050">
              <a:solidFill>
                <a:srgbClr val="E36C0A"/>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UY"/>
            </a:p>
          </p:txBody>
        </p:sp>
      </p:grpSp>
    </p:spTree>
    <p:extLst>
      <p:ext uri="{BB962C8B-B14F-4D97-AF65-F5344CB8AC3E}">
        <p14:creationId xmlns:p14="http://schemas.microsoft.com/office/powerpoint/2010/main" val="3544979035"/>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Objeto Transacción</a:t>
            </a:r>
            <a:endParaRPr lang="es-AR" dirty="0"/>
          </a:p>
        </p:txBody>
      </p:sp>
    </p:spTree>
    <p:extLst>
      <p:ext uri="{BB962C8B-B14F-4D97-AF65-F5344CB8AC3E}">
        <p14:creationId xmlns:p14="http://schemas.microsoft.com/office/powerpoint/2010/main" val="3847630954"/>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Identificando objetos de la realidad</a:t>
            </a:r>
            <a:endParaRPr lang="es-AR" dirty="0"/>
          </a:p>
        </p:txBody>
      </p:sp>
      <p:sp>
        <p:nvSpPr>
          <p:cNvPr id="3" name="Content Placeholder 2"/>
          <p:cNvSpPr>
            <a:spLocks noGrp="1"/>
          </p:cNvSpPr>
          <p:nvPr>
            <p:ph idx="1"/>
          </p:nvPr>
        </p:nvSpPr>
        <p:spPr/>
        <p:txBody>
          <a:bodyPr/>
          <a:lstStyle/>
          <a:p>
            <a:pPr marL="285750" indent="-285750">
              <a:buClr>
                <a:srgbClr val="B91B3E"/>
              </a:buClr>
              <a:buFont typeface="Arial" panose="020B0604020202020204" pitchFamily="34" charset="0"/>
              <a:buChar char="•"/>
            </a:pPr>
            <a:r>
              <a:rPr lang="es-AR" b="1" dirty="0" smtClean="0"/>
              <a:t>Sustantivos</a:t>
            </a:r>
            <a:r>
              <a:rPr lang="es-AR" dirty="0" smtClean="0"/>
              <a:t> que mencionan los usuarios</a:t>
            </a:r>
            <a:endParaRPr lang="es-AR" dirty="0"/>
          </a:p>
        </p:txBody>
      </p:sp>
      <p:sp>
        <p:nvSpPr>
          <p:cNvPr id="4" name="Text Placeholder 3"/>
          <p:cNvSpPr>
            <a:spLocks noGrp="1"/>
          </p:cNvSpPr>
          <p:nvPr>
            <p:ph type="body" sz="quarter" idx="13"/>
          </p:nvPr>
        </p:nvSpPr>
        <p:spPr>
          <a:xfrm>
            <a:off x="333916" y="148464"/>
            <a:ext cx="1809841" cy="273358"/>
          </a:xfrm>
        </p:spPr>
        <p:txBody>
          <a:bodyPr/>
          <a:lstStyle/>
          <a:p>
            <a:r>
              <a:rPr lang="es-AR" dirty="0" smtClean="0"/>
              <a:t>Creación de la aplicación</a:t>
            </a:r>
            <a:endParaRPr lang="es-AR" dirty="0"/>
          </a:p>
        </p:txBody>
      </p:sp>
      <p:sp>
        <p:nvSpPr>
          <p:cNvPr id="5" name="Text Placeholder 4"/>
          <p:cNvSpPr>
            <a:spLocks noGrp="1"/>
          </p:cNvSpPr>
          <p:nvPr>
            <p:ph type="body" sz="quarter" idx="14"/>
          </p:nvPr>
        </p:nvSpPr>
        <p:spPr>
          <a:xfrm>
            <a:off x="1884016" y="148464"/>
            <a:ext cx="2069923" cy="273358"/>
          </a:xfrm>
        </p:spPr>
        <p:txBody>
          <a:bodyPr/>
          <a:lstStyle/>
          <a:p>
            <a:r>
              <a:rPr lang="es-AR" dirty="0" smtClean="0"/>
              <a:t>/ Objeto </a:t>
            </a:r>
            <a:r>
              <a:rPr lang="es-AR" dirty="0" err="1" smtClean="0"/>
              <a:t>GeneXus</a:t>
            </a:r>
            <a:r>
              <a:rPr lang="es-AR" dirty="0" smtClean="0"/>
              <a:t> Transacción</a:t>
            </a:r>
            <a:endParaRPr lang="es-AR" dirty="0"/>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1872" y="1808519"/>
            <a:ext cx="3750528" cy="2959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3556575"/>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904185"/>
            <a:ext cx="6172200" cy="3679962"/>
          </a:xfrm>
        </p:spPr>
        <p:txBody>
          <a:bodyPr/>
          <a:lstStyle/>
          <a:p>
            <a:pPr marL="285750" indent="-285750">
              <a:buClr>
                <a:srgbClr val="B91B3E"/>
              </a:buClr>
              <a:buFont typeface="Arial" panose="020B0604020202020204" pitchFamily="34" charset="0"/>
              <a:buChar char="•"/>
            </a:pPr>
            <a:r>
              <a:rPr lang="es-AR" dirty="0" smtClean="0"/>
              <a:t>Por cada objeto de la realidad identificado crearemos una </a:t>
            </a:r>
            <a:r>
              <a:rPr lang="es-AR" b="1" dirty="0" smtClean="0"/>
              <a:t>transacción</a:t>
            </a:r>
            <a:r>
              <a:rPr lang="es-AR" dirty="0" smtClean="0"/>
              <a:t>:</a:t>
            </a:r>
            <a:endParaRPr lang="es-AR" dirty="0"/>
          </a:p>
        </p:txBody>
      </p:sp>
      <p:sp>
        <p:nvSpPr>
          <p:cNvPr id="4" name="Text Placeholder 3"/>
          <p:cNvSpPr>
            <a:spLocks noGrp="1"/>
          </p:cNvSpPr>
          <p:nvPr>
            <p:ph type="body" sz="quarter" idx="13"/>
          </p:nvPr>
        </p:nvSpPr>
        <p:spPr>
          <a:xfrm>
            <a:off x="333916" y="148464"/>
            <a:ext cx="1809841" cy="273358"/>
          </a:xfrm>
        </p:spPr>
        <p:txBody>
          <a:bodyPr/>
          <a:lstStyle/>
          <a:p>
            <a:r>
              <a:rPr lang="es-AR" dirty="0" smtClean="0"/>
              <a:t>Creación de la aplicación</a:t>
            </a:r>
            <a:endParaRPr lang="es-AR" dirty="0"/>
          </a:p>
        </p:txBody>
      </p:sp>
      <p:sp>
        <p:nvSpPr>
          <p:cNvPr id="5" name="Text Placeholder 4"/>
          <p:cNvSpPr>
            <a:spLocks noGrp="1"/>
          </p:cNvSpPr>
          <p:nvPr>
            <p:ph type="body" sz="quarter" idx="14"/>
          </p:nvPr>
        </p:nvSpPr>
        <p:spPr>
          <a:xfrm>
            <a:off x="1884016" y="148464"/>
            <a:ext cx="2069923" cy="273358"/>
          </a:xfrm>
        </p:spPr>
        <p:txBody>
          <a:bodyPr/>
          <a:lstStyle/>
          <a:p>
            <a:r>
              <a:rPr lang="es-AR" dirty="0" smtClean="0"/>
              <a:t>/ Objeto </a:t>
            </a:r>
            <a:r>
              <a:rPr lang="es-AR" dirty="0" err="1" smtClean="0"/>
              <a:t>GeneXus</a:t>
            </a:r>
            <a:r>
              <a:rPr lang="es-AR" dirty="0" smtClean="0"/>
              <a:t> Transacción</a:t>
            </a:r>
            <a:endParaRPr lang="es-AR" dirty="0"/>
          </a:p>
        </p:txBody>
      </p:sp>
      <p:pic>
        <p:nvPicPr>
          <p:cNvPr id="8"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7147" y="1471677"/>
            <a:ext cx="4945651" cy="3555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4897956"/>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En cada transacción…</a:t>
            </a:r>
            <a:endParaRPr lang="es-AR" dirty="0"/>
          </a:p>
        </p:txBody>
      </p:sp>
      <p:sp>
        <p:nvSpPr>
          <p:cNvPr id="3" name="Content Placeholder 2"/>
          <p:cNvSpPr>
            <a:spLocks noGrp="1"/>
          </p:cNvSpPr>
          <p:nvPr>
            <p:ph idx="1"/>
          </p:nvPr>
        </p:nvSpPr>
        <p:spPr>
          <a:xfrm>
            <a:off x="342900" y="1259785"/>
            <a:ext cx="6172200" cy="3679962"/>
          </a:xfrm>
        </p:spPr>
        <p:txBody>
          <a:bodyPr/>
          <a:lstStyle/>
          <a:p>
            <a:r>
              <a:rPr lang="es-AR" dirty="0" smtClean="0"/>
              <a:t>1) Definir los atributos/campos que describen el objeto de la realidad</a:t>
            </a:r>
          </a:p>
          <a:p>
            <a:endParaRPr lang="es-AR" dirty="0"/>
          </a:p>
        </p:txBody>
      </p:sp>
      <p:sp>
        <p:nvSpPr>
          <p:cNvPr id="4" name="Text Placeholder 3"/>
          <p:cNvSpPr>
            <a:spLocks noGrp="1"/>
          </p:cNvSpPr>
          <p:nvPr>
            <p:ph type="body" sz="quarter" idx="13"/>
          </p:nvPr>
        </p:nvSpPr>
        <p:spPr>
          <a:xfrm>
            <a:off x="333916" y="148464"/>
            <a:ext cx="1809841" cy="273358"/>
          </a:xfrm>
        </p:spPr>
        <p:txBody>
          <a:bodyPr/>
          <a:lstStyle/>
          <a:p>
            <a:r>
              <a:rPr lang="es-AR" dirty="0" smtClean="0"/>
              <a:t>Creación de la aplicación</a:t>
            </a:r>
            <a:endParaRPr lang="es-AR" dirty="0"/>
          </a:p>
        </p:txBody>
      </p:sp>
      <p:sp>
        <p:nvSpPr>
          <p:cNvPr id="5" name="Text Placeholder 4"/>
          <p:cNvSpPr>
            <a:spLocks noGrp="1"/>
          </p:cNvSpPr>
          <p:nvPr>
            <p:ph type="body" sz="quarter" idx="14"/>
          </p:nvPr>
        </p:nvSpPr>
        <p:spPr>
          <a:xfrm>
            <a:off x="1884016" y="148464"/>
            <a:ext cx="2069923" cy="273358"/>
          </a:xfrm>
        </p:spPr>
        <p:txBody>
          <a:bodyPr/>
          <a:lstStyle/>
          <a:p>
            <a:r>
              <a:rPr lang="es-AR" dirty="0" smtClean="0"/>
              <a:t>/ Objeto </a:t>
            </a:r>
            <a:r>
              <a:rPr lang="es-AR" dirty="0" err="1" smtClean="0"/>
              <a:t>GeneXus</a:t>
            </a:r>
            <a:r>
              <a:rPr lang="es-AR" dirty="0" smtClean="0"/>
              <a:t> Transacción</a:t>
            </a:r>
            <a:endParaRPr lang="es-AR" dirty="0"/>
          </a:p>
        </p:txBody>
      </p:sp>
      <p:grpSp>
        <p:nvGrpSpPr>
          <p:cNvPr id="6" name="Group 5"/>
          <p:cNvGrpSpPr/>
          <p:nvPr/>
        </p:nvGrpSpPr>
        <p:grpSpPr>
          <a:xfrm>
            <a:off x="1130300" y="1905000"/>
            <a:ext cx="1416209" cy="2603500"/>
            <a:chOff x="1341438" y="1830237"/>
            <a:chExt cx="2510484" cy="4335067"/>
          </a:xfrm>
        </p:grpSpPr>
        <p:pic>
          <p:nvPicPr>
            <p:cNvPr id="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1438" y="2275929"/>
              <a:ext cx="2209800"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12"/>
            <p:cNvSpPr txBox="1">
              <a:spLocks noChangeArrowheads="1"/>
            </p:cNvSpPr>
            <p:nvPr/>
          </p:nvSpPr>
          <p:spPr bwMode="auto">
            <a:xfrm>
              <a:off x="1341440" y="1830237"/>
              <a:ext cx="2510482" cy="58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algn="just" eaLnBrk="0" fontAlgn="base" hangingPunct="0">
                <a:spcBef>
                  <a:spcPct val="0"/>
                </a:spcBef>
                <a:spcAft>
                  <a:spcPct val="0"/>
                </a:spcAft>
                <a:defRPr sz="1200">
                  <a:solidFill>
                    <a:schemeClr val="tx1"/>
                  </a:solidFill>
                  <a:latin typeface="Times New Roman" pitchFamily="18" charset="0"/>
                </a:defRPr>
              </a:lvl6pPr>
              <a:lvl7pPr marL="2971800" indent="-228600" algn="just" eaLnBrk="0" fontAlgn="base" hangingPunct="0">
                <a:spcBef>
                  <a:spcPct val="0"/>
                </a:spcBef>
                <a:spcAft>
                  <a:spcPct val="0"/>
                </a:spcAft>
                <a:defRPr sz="1200">
                  <a:solidFill>
                    <a:schemeClr val="tx1"/>
                  </a:solidFill>
                  <a:latin typeface="Times New Roman" pitchFamily="18" charset="0"/>
                </a:defRPr>
              </a:lvl7pPr>
              <a:lvl8pPr marL="3429000" indent="-228600" algn="just" eaLnBrk="0" fontAlgn="base" hangingPunct="0">
                <a:spcBef>
                  <a:spcPct val="0"/>
                </a:spcBef>
                <a:spcAft>
                  <a:spcPct val="0"/>
                </a:spcAft>
                <a:defRPr sz="1200">
                  <a:solidFill>
                    <a:schemeClr val="tx1"/>
                  </a:solidFill>
                  <a:latin typeface="Times New Roman" pitchFamily="18" charset="0"/>
                </a:defRPr>
              </a:lvl8pPr>
              <a:lvl9pPr marL="3886200" indent="-228600" algn="just" eaLnBrk="0" fontAlgn="base" hangingPunct="0">
                <a:spcBef>
                  <a:spcPct val="0"/>
                </a:spcBef>
                <a:spcAft>
                  <a:spcPct val="0"/>
                </a:spcAft>
                <a:defRPr sz="1200">
                  <a:solidFill>
                    <a:schemeClr val="tx1"/>
                  </a:solidFill>
                  <a:latin typeface="Times New Roman" pitchFamily="18" charset="0"/>
                </a:defRPr>
              </a:lvl9pPr>
            </a:lstStyle>
            <a:p>
              <a:r>
                <a:rPr lang="es-UY" sz="1800" b="1" dirty="0">
                  <a:latin typeface="+mn-lt"/>
                </a:rPr>
                <a:t>CUSTOMER</a:t>
              </a:r>
            </a:p>
          </p:txBody>
        </p:sp>
        <p:pic>
          <p:nvPicPr>
            <p:cNvPr id="9" name="Picture 4" descr="C:\Users\rroballo\AppData\Local\Microsoft\Windows\Temporary Internet Files\Content.IE5\N6ANE9LS\MM900174001[1].gif"/>
            <p:cNvPicPr>
              <a:picLocks noChangeAspect="1" noChangeArrowheads="1" noCrop="1"/>
            </p:cNvPicPr>
            <p:nvPr/>
          </p:nvPicPr>
          <p:blipFill>
            <a:blip r:embed="rId4" cstate="print">
              <a:grayscl/>
              <a:biLevel thresh="50000"/>
              <a:extLst>
                <a:ext uri="{28A0092B-C50C-407E-A947-70E740481C1C}">
                  <a14:useLocalDpi xmlns:a14="http://schemas.microsoft.com/office/drawing/2010/main" val="0"/>
                </a:ext>
              </a:extLst>
            </a:blip>
            <a:srcRect/>
            <a:stretch>
              <a:fillRect/>
            </a:stretch>
          </p:blipFill>
          <p:spPr bwMode="auto">
            <a:xfrm>
              <a:off x="1817688" y="4457154"/>
              <a:ext cx="1487487"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descr="MC910216379[1]"/>
            <p:cNvPicPr>
              <a:picLocks noChangeAspect="1" noChangeArrowheads="1"/>
            </p:cNvPicPr>
            <p:nvPr/>
          </p:nvPicPr>
          <p:blipFill>
            <a:blip r:embed="rId5" cstate="print">
              <a:grayscl/>
              <a:extLst>
                <a:ext uri="{28A0092B-C50C-407E-A947-70E740481C1C}">
                  <a14:useLocalDpi xmlns:a14="http://schemas.microsoft.com/office/drawing/2010/main" val="0"/>
                </a:ext>
              </a:extLst>
            </a:blip>
            <a:srcRect/>
            <a:stretch>
              <a:fillRect/>
            </a:stretch>
          </p:blipFill>
          <p:spPr bwMode="auto">
            <a:xfrm>
              <a:off x="1882775" y="4519066"/>
              <a:ext cx="1422400"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Left Brace 39"/>
          <p:cNvSpPr>
            <a:spLocks/>
          </p:cNvSpPr>
          <p:nvPr/>
        </p:nvSpPr>
        <p:spPr bwMode="auto">
          <a:xfrm rot="10800000" flipH="1">
            <a:off x="2903895" y="1930856"/>
            <a:ext cx="439967" cy="2552244"/>
          </a:xfrm>
          <a:prstGeom prst="leftBrace">
            <a:avLst>
              <a:gd name="adj1" fmla="val 8363"/>
              <a:gd name="adj2" fmla="val 49699"/>
            </a:avLst>
          </a:prstGeom>
          <a:noFill/>
          <a:ln w="9525" algn="ctr">
            <a:solidFill>
              <a:srgbClr val="A00032"/>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pPr defTabSz="911225"/>
            <a:endParaRPr lang="es-UY"/>
          </a:p>
        </p:txBody>
      </p:sp>
      <p:sp>
        <p:nvSpPr>
          <p:cNvPr id="13" name="TextBox 12"/>
          <p:cNvSpPr txBox="1"/>
          <p:nvPr/>
        </p:nvSpPr>
        <p:spPr>
          <a:xfrm>
            <a:off x="3485524" y="4174051"/>
            <a:ext cx="3209337" cy="738664"/>
          </a:xfrm>
          <a:prstGeom prst="rect">
            <a:avLst/>
          </a:prstGeom>
          <a:noFill/>
        </p:spPr>
        <p:txBody>
          <a:bodyPr wrap="square" rtlCol="0">
            <a:spAutoFit/>
          </a:bodyPr>
          <a:lstStyle/>
          <a:p>
            <a:r>
              <a:rPr lang="es-AR" sz="1400" dirty="0" smtClean="0">
                <a:latin typeface="Arial" panose="020B0604020202020204" pitchFamily="34" charset="0"/>
                <a:cs typeface="Arial" panose="020B0604020202020204" pitchFamily="34" charset="0"/>
              </a:rPr>
              <a:t>2) Definir un atributo —o conjunto </a:t>
            </a:r>
            <a:r>
              <a:rPr lang="es-AR" sz="1400" dirty="0">
                <a:latin typeface="Arial" panose="020B0604020202020204" pitchFamily="34" charset="0"/>
                <a:cs typeface="Arial" panose="020B0604020202020204" pitchFamily="34" charset="0"/>
              </a:rPr>
              <a:t>de </a:t>
            </a:r>
            <a:r>
              <a:rPr lang="es-AR" sz="1400" dirty="0" smtClean="0">
                <a:latin typeface="Arial" panose="020B0604020202020204" pitchFamily="34" charset="0"/>
                <a:cs typeface="Arial" panose="020B0604020202020204" pitchFamily="34" charset="0"/>
              </a:rPr>
              <a:t>atributos— con rol de identificador o llave.</a:t>
            </a:r>
          </a:p>
        </p:txBody>
      </p:sp>
      <p:cxnSp>
        <p:nvCxnSpPr>
          <p:cNvPr id="15" name="Straight Connector 14"/>
          <p:cNvCxnSpPr/>
          <p:nvPr/>
        </p:nvCxnSpPr>
        <p:spPr>
          <a:xfrm flipV="1">
            <a:off x="3485524" y="2501900"/>
            <a:ext cx="468415" cy="1672151"/>
          </a:xfrm>
          <a:prstGeom prst="line">
            <a:avLst/>
          </a:prstGeom>
          <a:ln>
            <a:solidFill>
              <a:srgbClr val="B91B3E"/>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953939" y="2501900"/>
            <a:ext cx="351361" cy="0"/>
          </a:xfrm>
          <a:prstGeom prst="line">
            <a:avLst/>
          </a:prstGeom>
          <a:ln>
            <a:solidFill>
              <a:srgbClr val="C71247"/>
            </a:solidFill>
          </a:ln>
        </p:spPr>
        <p:style>
          <a:lnRef idx="2">
            <a:schemeClr val="accent1"/>
          </a:lnRef>
          <a:fillRef idx="0">
            <a:schemeClr val="accent1"/>
          </a:fillRef>
          <a:effectRef idx="1">
            <a:schemeClr val="accent1"/>
          </a:effectRef>
          <a:fontRef idx="minor">
            <a:schemeClr val="tx1"/>
          </a:fontRef>
        </p:style>
      </p:cxnSp>
      <p:pic>
        <p:nvPicPr>
          <p:cNvPr id="16" name="Picture 15"/>
          <p:cNvPicPr>
            <a:picLocks noChangeAspect="1"/>
          </p:cNvPicPr>
          <p:nvPr/>
        </p:nvPicPr>
        <p:blipFill>
          <a:blip r:embed="rId6"/>
          <a:stretch>
            <a:fillRect/>
          </a:stretch>
        </p:blipFill>
        <p:spPr>
          <a:xfrm>
            <a:off x="4220054" y="1731893"/>
            <a:ext cx="2210891" cy="1834035"/>
          </a:xfrm>
          <a:prstGeom prst="rect">
            <a:avLst/>
          </a:prstGeom>
        </p:spPr>
      </p:pic>
    </p:spTree>
    <p:extLst>
      <p:ext uri="{BB962C8B-B14F-4D97-AF65-F5344CB8AC3E}">
        <p14:creationId xmlns:p14="http://schemas.microsoft.com/office/powerpoint/2010/main" val="1071849103"/>
      </p:ext>
    </p:extLst>
  </p:cSld>
  <p:clrMapOvr>
    <a:masterClrMapping/>
  </p:clrMapOvr>
  <p:transition spd="slow">
    <p:wip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38C4ZCzsambIBLTZ18TjW0"/>
</p:tagLst>
</file>

<file path=ppt/tags/tag2.xml><?xml version="1.0" encoding="utf-8"?>
<p:tagLst xmlns:a="http://schemas.openxmlformats.org/drawingml/2006/main" xmlns:r="http://schemas.openxmlformats.org/officeDocument/2006/relationships" xmlns:p="http://schemas.openxmlformats.org/presentationml/2006/main">
  <p:tag name="DVSHAPEID" val="38C4ZCzsambIBLTZ18TjW0"/>
</p:tagLst>
</file>

<file path=ppt/tags/tag3.xml><?xml version="1.0" encoding="utf-8"?>
<p:tagLst xmlns:a="http://schemas.openxmlformats.org/drawingml/2006/main" xmlns:r="http://schemas.openxmlformats.org/officeDocument/2006/relationships" xmlns:p="http://schemas.openxmlformats.org/presentationml/2006/main">
  <p:tag name="DVSHAPEID" val="38C4ZCzsambIBLTZ18TjW0"/>
</p:tagLst>
</file>

<file path=ppt/tags/tag4.xml><?xml version="1.0" encoding="utf-8"?>
<p:tagLst xmlns:a="http://schemas.openxmlformats.org/drawingml/2006/main" xmlns:r="http://schemas.openxmlformats.org/officeDocument/2006/relationships" xmlns:p="http://schemas.openxmlformats.org/presentationml/2006/main">
  <p:tag name="DVSHAPEID" val="38C4ZCzsambIBLTZ18TjW0"/>
</p:tagLst>
</file>

<file path=ppt/tags/tag5.xml><?xml version="1.0" encoding="utf-8"?>
<p:tagLst xmlns:a="http://schemas.openxmlformats.org/drawingml/2006/main" xmlns:r="http://schemas.openxmlformats.org/officeDocument/2006/relationships" xmlns:p="http://schemas.openxmlformats.org/presentationml/2006/main">
  <p:tag name="DVSHAPEID" val="38C4ZCzsambIBLTZ18TjW0"/>
</p:tagLst>
</file>

<file path=ppt/tags/tag6.xml><?xml version="1.0" encoding="utf-8"?>
<p:tagLst xmlns:a="http://schemas.openxmlformats.org/drawingml/2006/main" xmlns:r="http://schemas.openxmlformats.org/officeDocument/2006/relationships" xmlns:p="http://schemas.openxmlformats.org/presentationml/2006/main">
  <p:tag name="DVSHAPEID" val="38C4ZCzsambIBLTZ18TjW0"/>
</p:tagLst>
</file>

<file path=ppt/theme/theme1.xml><?xml version="1.0" encoding="utf-8"?>
<a:theme xmlns:a="http://schemas.openxmlformats.org/drawingml/2006/main" name="GeneXus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2225">
          <a:solidFill>
            <a:srgbClr val="FF0000"/>
          </a:solid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rgbClr val="FF0000"/>
          </a:solidFill>
        </a:ln>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400"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Presentation3" id="{2B490CD5-1A4D-4596-B18A-430D23C87A1A}" vid="{99330A23-E1D3-40F3-839B-513B0C5F45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GeneXus15TemplatePresencial</Template>
  <TotalTime>807</TotalTime>
  <Words>3369</Words>
  <Application>Microsoft Office PowerPoint</Application>
  <PresentationFormat>Custom</PresentationFormat>
  <Paragraphs>317</Paragraphs>
  <Slides>28</Slides>
  <Notes>28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ＭＳ Ｐゴシック</vt:lpstr>
      <vt:lpstr>Arial</vt:lpstr>
      <vt:lpstr>Calibri</vt:lpstr>
      <vt:lpstr>Cartoon</vt:lpstr>
      <vt:lpstr>Courier New</vt:lpstr>
      <vt:lpstr>Open Sans</vt:lpstr>
      <vt:lpstr>Segoe UI</vt:lpstr>
      <vt:lpstr>Times New Roman</vt:lpstr>
      <vt:lpstr>Wingdings</vt:lpstr>
      <vt:lpstr>GeneXus15</vt:lpstr>
      <vt:lpstr>PowerPoint Presentation</vt:lpstr>
      <vt:lpstr>Comenzando a conocer GeneXus…</vt:lpstr>
      <vt:lpstr>Creación de la Base de Conocimiento</vt:lpstr>
      <vt:lpstr>Luego de creada la KB cambia el contenido del IDE</vt:lpstr>
      <vt:lpstr>Subimos la base de conocimiento a GeneXus Server</vt:lpstr>
      <vt:lpstr>Objeto Transacción</vt:lpstr>
      <vt:lpstr>Identificando objetos de la realidad</vt:lpstr>
      <vt:lpstr>PowerPoint Presentation</vt:lpstr>
      <vt:lpstr>En cada transacción…</vt:lpstr>
      <vt:lpstr>PowerPoint Presentation</vt:lpstr>
      <vt:lpstr>PowerPoint Presentation</vt:lpstr>
      <vt:lpstr>DEMO</vt:lpstr>
      <vt:lpstr>La aplicación generada es web responsive</vt:lpstr>
      <vt:lpstr>Volvamos a nuestra base de conocimiento…</vt:lpstr>
      <vt:lpstr>PowerPoint Presentation</vt:lpstr>
      <vt:lpstr>Solución</vt:lpstr>
      <vt:lpstr>Solución</vt:lpstr>
      <vt:lpstr>PowerPoint Presentation</vt:lpstr>
      <vt:lpstr>Dominios</vt:lpstr>
      <vt:lpstr>¿Cómo definir un dominio?</vt:lpstr>
      <vt:lpstr>Dominios semánticos (predefinidos)</vt:lpstr>
      <vt:lpstr>Numeración automática</vt:lpstr>
      <vt:lpstr>DEMO</vt:lpstr>
      <vt:lpstr>Definiendo más atributos en Attraction</vt:lpstr>
      <vt:lpstr>Permitir no ingresar valores en llaves foráneas</vt:lpstr>
      <vt:lpstr>DEMO</vt:lpstr>
      <vt:lpstr>Hemos visto: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Cecilia Fernandez</dc:creator>
  <cp:lastModifiedBy>Barney</cp:lastModifiedBy>
  <cp:revision>101</cp:revision>
  <dcterms:created xsi:type="dcterms:W3CDTF">2016-06-01T15:23:28Z</dcterms:created>
  <dcterms:modified xsi:type="dcterms:W3CDTF">2022-07-14T00:52:52Z</dcterms:modified>
</cp:coreProperties>
</file>