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3"/>
  </p:notesMasterIdLst>
  <p:handoutMasterIdLst>
    <p:handoutMasterId r:id="rId54"/>
  </p:handoutMasterIdLst>
  <p:sldIdLst>
    <p:sldId id="318" r:id="rId2"/>
    <p:sldId id="319" r:id="rId3"/>
    <p:sldId id="320" r:id="rId4"/>
    <p:sldId id="295" r:id="rId5"/>
    <p:sldId id="257" r:id="rId6"/>
    <p:sldId id="330" r:id="rId7"/>
    <p:sldId id="258" r:id="rId8"/>
    <p:sldId id="259" r:id="rId9"/>
    <p:sldId id="311" r:id="rId10"/>
    <p:sldId id="321" r:id="rId11"/>
    <p:sldId id="322" r:id="rId12"/>
    <p:sldId id="323" r:id="rId13"/>
    <p:sldId id="324" r:id="rId14"/>
    <p:sldId id="325" r:id="rId15"/>
    <p:sldId id="326" r:id="rId16"/>
    <p:sldId id="327" r:id="rId17"/>
    <p:sldId id="328" r:id="rId18"/>
    <p:sldId id="329" r:id="rId19"/>
    <p:sldId id="261" r:id="rId20"/>
    <p:sldId id="262" r:id="rId21"/>
    <p:sldId id="263" r:id="rId22"/>
    <p:sldId id="264" r:id="rId23"/>
    <p:sldId id="265" r:id="rId24"/>
    <p:sldId id="312" r:id="rId25"/>
    <p:sldId id="267" r:id="rId26"/>
    <p:sldId id="268" r:id="rId27"/>
    <p:sldId id="269" r:id="rId28"/>
    <p:sldId id="270" r:id="rId29"/>
    <p:sldId id="313" r:id="rId30"/>
    <p:sldId id="314" r:id="rId31"/>
    <p:sldId id="273" r:id="rId32"/>
    <p:sldId id="315" r:id="rId33"/>
    <p:sldId id="316" r:id="rId34"/>
    <p:sldId id="317" r:id="rId35"/>
    <p:sldId id="296" r:id="rId36"/>
    <p:sldId id="297" r:id="rId37"/>
    <p:sldId id="279" r:id="rId38"/>
    <p:sldId id="286" r:id="rId39"/>
    <p:sldId id="287" r:id="rId40"/>
    <p:sldId id="288" r:id="rId41"/>
    <p:sldId id="289" r:id="rId42"/>
    <p:sldId id="290" r:id="rId43"/>
    <p:sldId id="298" r:id="rId44"/>
    <p:sldId id="280" r:id="rId45"/>
    <p:sldId id="281" r:id="rId46"/>
    <p:sldId id="282" r:id="rId47"/>
    <p:sldId id="283" r:id="rId48"/>
    <p:sldId id="284" r:id="rId49"/>
    <p:sldId id="285" r:id="rId50"/>
    <p:sldId id="271" r:id="rId51"/>
    <p:sldId id="33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332" autoAdjust="0"/>
  </p:normalViewPr>
  <p:slideViewPr>
    <p:cSldViewPr>
      <p:cViewPr varScale="1">
        <p:scale>
          <a:sx n="88" d="100"/>
          <a:sy n="88" d="100"/>
        </p:scale>
        <p:origin x="1397" y="62"/>
      </p:cViewPr>
      <p:guideLst>
        <p:guide orient="horz" pos="2160"/>
        <p:guide pos="2880"/>
      </p:guideLst>
    </p:cSldViewPr>
  </p:slideViewPr>
  <p:outlineViewPr>
    <p:cViewPr>
      <p:scale>
        <a:sx n="33" d="100"/>
        <a:sy n="33" d="100"/>
      </p:scale>
      <p:origin x="0" y="960"/>
    </p:cViewPr>
  </p:outlineViewPr>
  <p:notesTextViewPr>
    <p:cViewPr>
      <p:scale>
        <a:sx n="100" d="100"/>
        <a:sy n="100" d="100"/>
      </p:scale>
      <p:origin x="0" y="0"/>
    </p:cViewPr>
  </p:notesTextViewPr>
  <p:notesViewPr>
    <p:cSldViewPr>
      <p:cViewPr varScale="1">
        <p:scale>
          <a:sx n="63" d="100"/>
          <a:sy n="63" d="100"/>
        </p:scale>
        <p:origin x="-249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78EC9A-C815-4A3D-9812-DE0000BA10BE}" type="doc">
      <dgm:prSet loTypeId="urn:microsoft.com/office/officeart/2005/8/layout/arrow2" loCatId="process" qsTypeId="urn:microsoft.com/office/officeart/2005/8/quickstyle/3d1" qsCatId="3D" csTypeId="urn:microsoft.com/office/officeart/2005/8/colors/accent1_2#1" csCatId="accent1" phldr="1"/>
      <dgm:spPr/>
    </dgm:pt>
    <dgm:pt modelId="{B0760377-3287-4644-A817-5BCDBE5D7ECA}">
      <dgm:prSet phldrT="[Text]"/>
      <dgm:spPr/>
      <dgm:t>
        <a:bodyPr/>
        <a:lstStyle/>
        <a:p>
          <a:r>
            <a:rPr lang="es-UY" dirty="0"/>
            <a:t>Analista</a:t>
          </a:r>
        </a:p>
      </dgm:t>
    </dgm:pt>
    <dgm:pt modelId="{F501D9F6-DEC2-43BD-99E4-38BE2403B42C}" type="parTrans" cxnId="{8E2D7966-3C71-4748-9C75-51DC8678C430}">
      <dgm:prSet/>
      <dgm:spPr/>
      <dgm:t>
        <a:bodyPr/>
        <a:lstStyle/>
        <a:p>
          <a:endParaRPr lang="es-UY"/>
        </a:p>
      </dgm:t>
    </dgm:pt>
    <dgm:pt modelId="{52DCECF9-8B92-48F9-91D2-E71A07DDD568}" type="sibTrans" cxnId="{8E2D7966-3C71-4748-9C75-51DC8678C430}">
      <dgm:prSet/>
      <dgm:spPr/>
      <dgm:t>
        <a:bodyPr/>
        <a:lstStyle/>
        <a:p>
          <a:endParaRPr lang="es-UY"/>
        </a:p>
      </dgm:t>
    </dgm:pt>
    <dgm:pt modelId="{A8564243-4802-4DDD-BCB8-A72820AC7FB0}">
      <dgm:prSet phldrT="[Text]"/>
      <dgm:spPr/>
      <dgm:t>
        <a:bodyPr/>
        <a:lstStyle/>
        <a:p>
          <a:r>
            <a:rPr lang="es-UY" dirty="0"/>
            <a:t>Analista </a:t>
          </a:r>
          <a:r>
            <a:rPr lang="es-UY" dirty="0" err="1"/>
            <a:t>Senior</a:t>
          </a:r>
          <a:endParaRPr lang="es-UY" dirty="0"/>
        </a:p>
      </dgm:t>
    </dgm:pt>
    <dgm:pt modelId="{AA4F72F1-4A08-483C-9CDA-D3A73C9FE06E}" type="parTrans" cxnId="{1A79EC9E-2EC6-40BC-B86B-D35D7D15EDD6}">
      <dgm:prSet/>
      <dgm:spPr/>
      <dgm:t>
        <a:bodyPr/>
        <a:lstStyle/>
        <a:p>
          <a:endParaRPr lang="es-UY"/>
        </a:p>
      </dgm:t>
    </dgm:pt>
    <dgm:pt modelId="{49DB444B-4F40-4BDF-9E43-99992038FE55}" type="sibTrans" cxnId="{1A79EC9E-2EC6-40BC-B86B-D35D7D15EDD6}">
      <dgm:prSet/>
      <dgm:spPr/>
      <dgm:t>
        <a:bodyPr/>
        <a:lstStyle/>
        <a:p>
          <a:endParaRPr lang="es-UY"/>
        </a:p>
      </dgm:t>
    </dgm:pt>
    <dgm:pt modelId="{FA0CF727-E18F-4D1F-8183-61E597D3CEE8}">
      <dgm:prSet/>
      <dgm:spPr/>
      <dgm:t>
        <a:bodyPr/>
        <a:lstStyle/>
        <a:p>
          <a:r>
            <a:rPr lang="es-UY" dirty="0"/>
            <a:t>Instructor</a:t>
          </a:r>
        </a:p>
      </dgm:t>
    </dgm:pt>
    <dgm:pt modelId="{BF184657-A83C-4738-84D3-18D4375FC4FB}" type="parTrans" cxnId="{968F491E-1EEC-4426-8DAB-6F53A0506738}">
      <dgm:prSet/>
      <dgm:spPr/>
      <dgm:t>
        <a:bodyPr/>
        <a:lstStyle/>
        <a:p>
          <a:endParaRPr lang="es-UY"/>
        </a:p>
      </dgm:t>
    </dgm:pt>
    <dgm:pt modelId="{98A60BE0-1625-4FC4-9437-B6916E9557B3}" type="sibTrans" cxnId="{968F491E-1EEC-4426-8DAB-6F53A0506738}">
      <dgm:prSet/>
      <dgm:spPr/>
      <dgm:t>
        <a:bodyPr/>
        <a:lstStyle/>
        <a:p>
          <a:endParaRPr lang="es-UY"/>
        </a:p>
      </dgm:t>
    </dgm:pt>
    <dgm:pt modelId="{BADAB7E1-BF21-452A-8F9C-D949EC4E061F}">
      <dgm:prSet phldrT="[Text]"/>
      <dgm:spPr/>
      <dgm:t>
        <a:bodyPr/>
        <a:lstStyle/>
        <a:p>
          <a:r>
            <a:rPr lang="es-UY" dirty="0"/>
            <a:t>GeneXus Junior </a:t>
          </a:r>
          <a:r>
            <a:rPr lang="es-UY" dirty="0" err="1"/>
            <a:t>Analyst</a:t>
          </a:r>
          <a:endParaRPr lang="es-UY" dirty="0"/>
        </a:p>
      </dgm:t>
    </dgm:pt>
    <dgm:pt modelId="{3EF3B26D-0E29-44C4-8CD4-7CAA1C849D90}" type="sibTrans" cxnId="{042C62AD-5C02-4BCD-8D72-5B94A711650E}">
      <dgm:prSet/>
      <dgm:spPr/>
      <dgm:t>
        <a:bodyPr/>
        <a:lstStyle/>
        <a:p>
          <a:endParaRPr lang="es-UY"/>
        </a:p>
      </dgm:t>
    </dgm:pt>
    <dgm:pt modelId="{09BBCC37-5829-4F61-A245-E201EC24EF1B}" type="parTrans" cxnId="{042C62AD-5C02-4BCD-8D72-5B94A711650E}">
      <dgm:prSet/>
      <dgm:spPr/>
      <dgm:t>
        <a:bodyPr/>
        <a:lstStyle/>
        <a:p>
          <a:endParaRPr lang="es-UY"/>
        </a:p>
      </dgm:t>
    </dgm:pt>
    <dgm:pt modelId="{27E9B72E-72C0-429F-99FA-905BB05527B3}" type="pres">
      <dgm:prSet presAssocID="{0178EC9A-C815-4A3D-9812-DE0000BA10BE}" presName="arrowDiagram" presStyleCnt="0">
        <dgm:presLayoutVars>
          <dgm:chMax val="5"/>
          <dgm:dir/>
          <dgm:resizeHandles val="exact"/>
        </dgm:presLayoutVars>
      </dgm:prSet>
      <dgm:spPr/>
    </dgm:pt>
    <dgm:pt modelId="{085250CF-DA9E-4758-A205-C77744B412BF}" type="pres">
      <dgm:prSet presAssocID="{0178EC9A-C815-4A3D-9812-DE0000BA10BE}" presName="arrow" presStyleLbl="bgShp" presStyleIdx="0" presStyleCnt="1"/>
      <dgm:spPr/>
    </dgm:pt>
    <dgm:pt modelId="{84718284-0A8A-42E1-BC5B-93820E0D0390}" type="pres">
      <dgm:prSet presAssocID="{0178EC9A-C815-4A3D-9812-DE0000BA10BE}" presName="arrowDiagram4" presStyleCnt="0"/>
      <dgm:spPr/>
    </dgm:pt>
    <dgm:pt modelId="{89F4111E-D4EE-4BA7-909C-5374A80817E9}" type="pres">
      <dgm:prSet presAssocID="{BADAB7E1-BF21-452A-8F9C-D949EC4E061F}" presName="bullet4a" presStyleLbl="node1" presStyleIdx="0" presStyleCnt="4"/>
      <dgm:spPr/>
    </dgm:pt>
    <dgm:pt modelId="{3677C3FD-CAE4-454D-A4DD-828B0B5F6997}" type="pres">
      <dgm:prSet presAssocID="{BADAB7E1-BF21-452A-8F9C-D949EC4E061F}" presName="textBox4a" presStyleLbl="revTx" presStyleIdx="0" presStyleCnt="4" custScaleY="46936" custLinFactNeighborX="16969" custLinFactNeighborY="-21520">
        <dgm:presLayoutVars>
          <dgm:bulletEnabled val="1"/>
        </dgm:presLayoutVars>
      </dgm:prSet>
      <dgm:spPr/>
      <dgm:t>
        <a:bodyPr/>
        <a:lstStyle/>
        <a:p>
          <a:endParaRPr lang="en-US"/>
        </a:p>
      </dgm:t>
    </dgm:pt>
    <dgm:pt modelId="{CE495DE4-0D4D-4801-B42F-255CD7ACF379}" type="pres">
      <dgm:prSet presAssocID="{B0760377-3287-4644-A817-5BCDBE5D7ECA}" presName="bullet4b" presStyleLbl="node1" presStyleIdx="1" presStyleCnt="4"/>
      <dgm:spPr/>
    </dgm:pt>
    <dgm:pt modelId="{AAD2755A-1351-4D80-A92B-D578B4B14C18}" type="pres">
      <dgm:prSet presAssocID="{B0760377-3287-4644-A817-5BCDBE5D7ECA}" presName="textBox4b" presStyleLbl="revTx" presStyleIdx="1" presStyleCnt="4">
        <dgm:presLayoutVars>
          <dgm:bulletEnabled val="1"/>
        </dgm:presLayoutVars>
      </dgm:prSet>
      <dgm:spPr/>
      <dgm:t>
        <a:bodyPr/>
        <a:lstStyle/>
        <a:p>
          <a:endParaRPr lang="en-US"/>
        </a:p>
      </dgm:t>
    </dgm:pt>
    <dgm:pt modelId="{2A447C8D-B537-477C-A8BD-CFAF86157502}" type="pres">
      <dgm:prSet presAssocID="{A8564243-4802-4DDD-BCB8-A72820AC7FB0}" presName="bullet4c" presStyleLbl="node1" presStyleIdx="2" presStyleCnt="4"/>
      <dgm:spPr/>
    </dgm:pt>
    <dgm:pt modelId="{984C9D0E-744C-4444-9F2E-DBE575C19380}" type="pres">
      <dgm:prSet presAssocID="{A8564243-4802-4DDD-BCB8-A72820AC7FB0}" presName="textBox4c" presStyleLbl="revTx" presStyleIdx="2" presStyleCnt="4">
        <dgm:presLayoutVars>
          <dgm:bulletEnabled val="1"/>
        </dgm:presLayoutVars>
      </dgm:prSet>
      <dgm:spPr/>
      <dgm:t>
        <a:bodyPr/>
        <a:lstStyle/>
        <a:p>
          <a:endParaRPr lang="en-US"/>
        </a:p>
      </dgm:t>
    </dgm:pt>
    <dgm:pt modelId="{B4C651B3-DC96-4D81-88DF-A5FEE34C08E3}" type="pres">
      <dgm:prSet presAssocID="{FA0CF727-E18F-4D1F-8183-61E597D3CEE8}" presName="bullet4d" presStyleLbl="node1" presStyleIdx="3" presStyleCnt="4"/>
      <dgm:spPr/>
    </dgm:pt>
    <dgm:pt modelId="{FFADC898-BC31-4FB1-878B-2434B4854297}" type="pres">
      <dgm:prSet presAssocID="{FA0CF727-E18F-4D1F-8183-61E597D3CEE8}" presName="textBox4d" presStyleLbl="revTx" presStyleIdx="3" presStyleCnt="4">
        <dgm:presLayoutVars>
          <dgm:bulletEnabled val="1"/>
        </dgm:presLayoutVars>
      </dgm:prSet>
      <dgm:spPr/>
      <dgm:t>
        <a:bodyPr/>
        <a:lstStyle/>
        <a:p>
          <a:endParaRPr lang="en-US"/>
        </a:p>
      </dgm:t>
    </dgm:pt>
  </dgm:ptLst>
  <dgm:cxnLst>
    <dgm:cxn modelId="{1A79EC9E-2EC6-40BC-B86B-D35D7D15EDD6}" srcId="{0178EC9A-C815-4A3D-9812-DE0000BA10BE}" destId="{A8564243-4802-4DDD-BCB8-A72820AC7FB0}" srcOrd="2" destOrd="0" parTransId="{AA4F72F1-4A08-483C-9CDA-D3A73C9FE06E}" sibTransId="{49DB444B-4F40-4BDF-9E43-99992038FE55}"/>
    <dgm:cxn modelId="{B6AB21F1-1EF6-4E46-A6CE-8B9B9AD6EF19}" type="presOf" srcId="{BADAB7E1-BF21-452A-8F9C-D949EC4E061F}" destId="{3677C3FD-CAE4-454D-A4DD-828B0B5F6997}" srcOrd="0" destOrd="0" presId="urn:microsoft.com/office/officeart/2005/8/layout/arrow2"/>
    <dgm:cxn modelId="{51B97B74-E861-47B1-987A-46AC74CBE460}" type="presOf" srcId="{A8564243-4802-4DDD-BCB8-A72820AC7FB0}" destId="{984C9D0E-744C-4444-9F2E-DBE575C19380}" srcOrd="0" destOrd="0" presId="urn:microsoft.com/office/officeart/2005/8/layout/arrow2"/>
    <dgm:cxn modelId="{7ACB1BE8-CE6E-4AB4-B7A6-2B32A1BF376F}" type="presOf" srcId="{FA0CF727-E18F-4D1F-8183-61E597D3CEE8}" destId="{FFADC898-BC31-4FB1-878B-2434B4854297}" srcOrd="0" destOrd="0" presId="urn:microsoft.com/office/officeart/2005/8/layout/arrow2"/>
    <dgm:cxn modelId="{8E2D7966-3C71-4748-9C75-51DC8678C430}" srcId="{0178EC9A-C815-4A3D-9812-DE0000BA10BE}" destId="{B0760377-3287-4644-A817-5BCDBE5D7ECA}" srcOrd="1" destOrd="0" parTransId="{F501D9F6-DEC2-43BD-99E4-38BE2403B42C}" sibTransId="{52DCECF9-8B92-48F9-91D2-E71A07DDD568}"/>
    <dgm:cxn modelId="{968F491E-1EEC-4426-8DAB-6F53A0506738}" srcId="{0178EC9A-C815-4A3D-9812-DE0000BA10BE}" destId="{FA0CF727-E18F-4D1F-8183-61E597D3CEE8}" srcOrd="3" destOrd="0" parTransId="{BF184657-A83C-4738-84D3-18D4375FC4FB}" sibTransId="{98A60BE0-1625-4FC4-9437-B6916E9557B3}"/>
    <dgm:cxn modelId="{042C62AD-5C02-4BCD-8D72-5B94A711650E}" srcId="{0178EC9A-C815-4A3D-9812-DE0000BA10BE}" destId="{BADAB7E1-BF21-452A-8F9C-D949EC4E061F}" srcOrd="0" destOrd="0" parTransId="{09BBCC37-5829-4F61-A245-E201EC24EF1B}" sibTransId="{3EF3B26D-0E29-44C4-8CD4-7CAA1C849D90}"/>
    <dgm:cxn modelId="{E96E9EE4-C1A8-4FCF-8861-3E468827C4D9}" type="presOf" srcId="{B0760377-3287-4644-A817-5BCDBE5D7ECA}" destId="{AAD2755A-1351-4D80-A92B-D578B4B14C18}" srcOrd="0" destOrd="0" presId="urn:microsoft.com/office/officeart/2005/8/layout/arrow2"/>
    <dgm:cxn modelId="{5B08DA32-306D-4700-A863-BAEBBAA7C95B}" type="presOf" srcId="{0178EC9A-C815-4A3D-9812-DE0000BA10BE}" destId="{27E9B72E-72C0-429F-99FA-905BB05527B3}" srcOrd="0" destOrd="0" presId="urn:microsoft.com/office/officeart/2005/8/layout/arrow2"/>
    <dgm:cxn modelId="{4D967D93-50DC-457C-A394-1D2501097A75}" type="presParOf" srcId="{27E9B72E-72C0-429F-99FA-905BB05527B3}" destId="{085250CF-DA9E-4758-A205-C77744B412BF}" srcOrd="0" destOrd="0" presId="urn:microsoft.com/office/officeart/2005/8/layout/arrow2"/>
    <dgm:cxn modelId="{8BEBE16A-08EE-4B9A-93A5-65217F906807}" type="presParOf" srcId="{27E9B72E-72C0-429F-99FA-905BB05527B3}" destId="{84718284-0A8A-42E1-BC5B-93820E0D0390}" srcOrd="1" destOrd="0" presId="urn:microsoft.com/office/officeart/2005/8/layout/arrow2"/>
    <dgm:cxn modelId="{D78C4940-CC3C-4F47-AE93-25CD1FE6C0F8}" type="presParOf" srcId="{84718284-0A8A-42E1-BC5B-93820E0D0390}" destId="{89F4111E-D4EE-4BA7-909C-5374A80817E9}" srcOrd="0" destOrd="0" presId="urn:microsoft.com/office/officeart/2005/8/layout/arrow2"/>
    <dgm:cxn modelId="{77C1B434-142C-4C84-831D-EB14822E4193}" type="presParOf" srcId="{84718284-0A8A-42E1-BC5B-93820E0D0390}" destId="{3677C3FD-CAE4-454D-A4DD-828B0B5F6997}" srcOrd="1" destOrd="0" presId="urn:microsoft.com/office/officeart/2005/8/layout/arrow2"/>
    <dgm:cxn modelId="{6CE738C0-E3E7-4534-B8B3-95038F92EA64}" type="presParOf" srcId="{84718284-0A8A-42E1-BC5B-93820E0D0390}" destId="{CE495DE4-0D4D-4801-B42F-255CD7ACF379}" srcOrd="2" destOrd="0" presId="urn:microsoft.com/office/officeart/2005/8/layout/arrow2"/>
    <dgm:cxn modelId="{91A29FC9-ACB0-4291-ACD7-86625D1C872E}" type="presParOf" srcId="{84718284-0A8A-42E1-BC5B-93820E0D0390}" destId="{AAD2755A-1351-4D80-A92B-D578B4B14C18}" srcOrd="3" destOrd="0" presId="urn:microsoft.com/office/officeart/2005/8/layout/arrow2"/>
    <dgm:cxn modelId="{F9D88124-3961-47BD-98EE-80DA16102A21}" type="presParOf" srcId="{84718284-0A8A-42E1-BC5B-93820E0D0390}" destId="{2A447C8D-B537-477C-A8BD-CFAF86157502}" srcOrd="4" destOrd="0" presId="urn:microsoft.com/office/officeart/2005/8/layout/arrow2"/>
    <dgm:cxn modelId="{6BAF539A-0E5D-4731-B855-CB0FD5061E54}" type="presParOf" srcId="{84718284-0A8A-42E1-BC5B-93820E0D0390}" destId="{984C9D0E-744C-4444-9F2E-DBE575C19380}" srcOrd="5" destOrd="0" presId="urn:microsoft.com/office/officeart/2005/8/layout/arrow2"/>
    <dgm:cxn modelId="{989D1B81-DCD0-4AA8-AB68-F56C529E94E7}" type="presParOf" srcId="{84718284-0A8A-42E1-BC5B-93820E0D0390}" destId="{B4C651B3-DC96-4D81-88DF-A5FEE34C08E3}" srcOrd="6" destOrd="0" presId="urn:microsoft.com/office/officeart/2005/8/layout/arrow2"/>
    <dgm:cxn modelId="{3A765BF0-643F-4635-ACCD-944AC5DBCD1E}" type="presParOf" srcId="{84718284-0A8A-42E1-BC5B-93820E0D0390}" destId="{FFADC898-BC31-4FB1-878B-2434B4854297}"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250CF-DA9E-4758-A205-C77744B412BF}">
      <dsp:nvSpPr>
        <dsp:cNvPr id="0" name=""/>
        <dsp:cNvSpPr/>
      </dsp:nvSpPr>
      <dsp:spPr>
        <a:xfrm>
          <a:off x="0" y="388441"/>
          <a:ext cx="7558087" cy="4723804"/>
        </a:xfrm>
        <a:prstGeom prst="swooshArrow">
          <a:avLst>
            <a:gd name="adj1" fmla="val 25000"/>
            <a:gd name="adj2" fmla="val 25000"/>
          </a:avLst>
        </a:prstGeom>
        <a:blipFill rotWithShape="0">
          <a:blip xmlns:r="http://schemas.openxmlformats.org/officeDocument/2006/relationships" r:embed="rId1">
            <a:duotone>
              <a:schemeClr val="accent1">
                <a:tint val="40000"/>
                <a:hueOff val="0"/>
                <a:satOff val="0"/>
                <a:lumOff val="0"/>
                <a:alphaOff val="0"/>
                <a:shade val="36000"/>
                <a:satMod val="120000"/>
              </a:schemeClr>
              <a:schemeClr val="accent1">
                <a:tint val="40000"/>
                <a:hueOff val="0"/>
                <a:satOff val="0"/>
                <a:lumOff val="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9F4111E-D4EE-4BA7-909C-5374A80817E9}">
      <dsp:nvSpPr>
        <dsp:cNvPr id="0" name=""/>
        <dsp:cNvSpPr/>
      </dsp:nvSpPr>
      <dsp:spPr>
        <a:xfrm>
          <a:off x="744471" y="3901062"/>
          <a:ext cx="173836" cy="173836"/>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677C3FD-CAE4-454D-A4DD-828B0B5F6997}">
      <dsp:nvSpPr>
        <dsp:cNvPr id="0" name=""/>
        <dsp:cNvSpPr/>
      </dsp:nvSpPr>
      <dsp:spPr>
        <a:xfrm>
          <a:off x="1050702" y="4044328"/>
          <a:ext cx="1292432" cy="527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12" tIns="0" rIns="0" bIns="0" numCol="1" spcCol="1270" anchor="t" anchorCtr="0">
          <a:noAutofit/>
        </a:bodyPr>
        <a:lstStyle/>
        <a:p>
          <a:pPr lvl="0" algn="l" defTabSz="622300">
            <a:lnSpc>
              <a:spcPct val="90000"/>
            </a:lnSpc>
            <a:spcBef>
              <a:spcPct val="0"/>
            </a:spcBef>
            <a:spcAft>
              <a:spcPct val="35000"/>
            </a:spcAft>
          </a:pPr>
          <a:r>
            <a:rPr lang="es-UY" sz="1400" kern="1200" dirty="0"/>
            <a:t>GeneXus Junior </a:t>
          </a:r>
          <a:r>
            <a:rPr lang="es-UY" sz="1400" kern="1200" dirty="0" err="1"/>
            <a:t>Analyst</a:t>
          </a:r>
          <a:endParaRPr lang="es-UY" sz="1400" kern="1200" dirty="0"/>
        </a:p>
      </dsp:txBody>
      <dsp:txXfrm>
        <a:off x="1050702" y="4044328"/>
        <a:ext cx="1292432" cy="527685"/>
      </dsp:txXfrm>
    </dsp:sp>
    <dsp:sp modelId="{CE495DE4-0D4D-4801-B42F-255CD7ACF379}">
      <dsp:nvSpPr>
        <dsp:cNvPr id="0" name=""/>
        <dsp:cNvSpPr/>
      </dsp:nvSpPr>
      <dsp:spPr>
        <a:xfrm>
          <a:off x="1972660" y="2802305"/>
          <a:ext cx="302323" cy="302323"/>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AD2755A-1351-4D80-A92B-D578B4B14C18}">
      <dsp:nvSpPr>
        <dsp:cNvPr id="0" name=""/>
        <dsp:cNvSpPr/>
      </dsp:nvSpPr>
      <dsp:spPr>
        <a:xfrm>
          <a:off x="2123822" y="2953467"/>
          <a:ext cx="1587198" cy="2158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95" tIns="0" rIns="0" bIns="0" numCol="1" spcCol="1270" anchor="t" anchorCtr="0">
          <a:noAutofit/>
        </a:bodyPr>
        <a:lstStyle/>
        <a:p>
          <a:pPr lvl="0" algn="l" defTabSz="622300">
            <a:lnSpc>
              <a:spcPct val="90000"/>
            </a:lnSpc>
            <a:spcBef>
              <a:spcPct val="0"/>
            </a:spcBef>
            <a:spcAft>
              <a:spcPct val="35000"/>
            </a:spcAft>
          </a:pPr>
          <a:r>
            <a:rPr lang="es-UY" sz="1400" kern="1200" dirty="0"/>
            <a:t>Analista</a:t>
          </a:r>
        </a:p>
      </dsp:txBody>
      <dsp:txXfrm>
        <a:off x="2123822" y="2953467"/>
        <a:ext cx="1587198" cy="2158778"/>
      </dsp:txXfrm>
    </dsp:sp>
    <dsp:sp modelId="{2A447C8D-B537-477C-A8BD-CFAF86157502}">
      <dsp:nvSpPr>
        <dsp:cNvPr id="0" name=""/>
        <dsp:cNvSpPr/>
      </dsp:nvSpPr>
      <dsp:spPr>
        <a:xfrm>
          <a:off x="3540963" y="1992645"/>
          <a:ext cx="400578" cy="400578"/>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84C9D0E-744C-4444-9F2E-DBE575C19380}">
      <dsp:nvSpPr>
        <dsp:cNvPr id="0" name=""/>
        <dsp:cNvSpPr/>
      </dsp:nvSpPr>
      <dsp:spPr>
        <a:xfrm>
          <a:off x="3741253" y="2192935"/>
          <a:ext cx="1587198" cy="2919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258" tIns="0" rIns="0" bIns="0" numCol="1" spcCol="1270" anchor="t" anchorCtr="0">
          <a:noAutofit/>
        </a:bodyPr>
        <a:lstStyle/>
        <a:p>
          <a:pPr lvl="0" algn="l" defTabSz="622300">
            <a:lnSpc>
              <a:spcPct val="90000"/>
            </a:lnSpc>
            <a:spcBef>
              <a:spcPct val="0"/>
            </a:spcBef>
            <a:spcAft>
              <a:spcPct val="35000"/>
            </a:spcAft>
          </a:pPr>
          <a:r>
            <a:rPr lang="es-UY" sz="1400" kern="1200" dirty="0"/>
            <a:t>Analista </a:t>
          </a:r>
          <a:r>
            <a:rPr lang="es-UY" sz="1400" kern="1200" dirty="0" err="1"/>
            <a:t>Senior</a:t>
          </a:r>
          <a:endParaRPr lang="es-UY" sz="1400" kern="1200" dirty="0"/>
        </a:p>
      </dsp:txBody>
      <dsp:txXfrm>
        <a:off x="3741253" y="2192935"/>
        <a:ext cx="1587198" cy="2919311"/>
      </dsp:txXfrm>
    </dsp:sp>
    <dsp:sp modelId="{B4C651B3-DC96-4D81-88DF-A5FEE34C08E3}">
      <dsp:nvSpPr>
        <dsp:cNvPr id="0" name=""/>
        <dsp:cNvSpPr/>
      </dsp:nvSpPr>
      <dsp:spPr>
        <a:xfrm>
          <a:off x="5249091" y="1456966"/>
          <a:ext cx="536624" cy="536624"/>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ADC898-BC31-4FB1-878B-2434B4854297}">
      <dsp:nvSpPr>
        <dsp:cNvPr id="0" name=""/>
        <dsp:cNvSpPr/>
      </dsp:nvSpPr>
      <dsp:spPr>
        <a:xfrm>
          <a:off x="5517403" y="1725278"/>
          <a:ext cx="1587198" cy="3386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346" tIns="0" rIns="0" bIns="0" numCol="1" spcCol="1270" anchor="t" anchorCtr="0">
          <a:noAutofit/>
        </a:bodyPr>
        <a:lstStyle/>
        <a:p>
          <a:pPr lvl="0" algn="l" defTabSz="622300">
            <a:lnSpc>
              <a:spcPct val="90000"/>
            </a:lnSpc>
            <a:spcBef>
              <a:spcPct val="0"/>
            </a:spcBef>
            <a:spcAft>
              <a:spcPct val="35000"/>
            </a:spcAft>
          </a:pPr>
          <a:r>
            <a:rPr lang="es-UY" sz="1400" kern="1200" dirty="0"/>
            <a:t>Instructor</a:t>
          </a:r>
        </a:p>
      </dsp:txBody>
      <dsp:txXfrm>
        <a:off x="5517403" y="1725278"/>
        <a:ext cx="1587198" cy="338696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65FEFB-4B27-4110-BE2F-BAE96151DDB2}" type="datetimeFigureOut">
              <a:rPr lang="en-US" smtClean="0"/>
              <a:pPr/>
              <a:t>7/13/2022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5955DE-BD73-4ABB-96F1-AA922CCC5928}"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3C79A4-0131-4C4F-B0BF-DE35D5E97B60}" type="datetimeFigureOut">
              <a:rPr lang="en-US" smtClean="0"/>
              <a:pPr/>
              <a:t>7/13/2022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5BB28C-1312-4705-9505-74889E29AB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_tradnl"/>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038F1B8-9007-4815-BA09-385A94D6B36B}" type="slidenum">
              <a:rPr lang="es-ES_tradnl"/>
              <a:pPr fontAlgn="base">
                <a:spcBef>
                  <a:spcPct val="0"/>
                </a:spcBef>
                <a:spcAft>
                  <a:spcPct val="0"/>
                </a:spcAft>
              </a:pPr>
              <a:t>1</a:t>
            </a:fld>
            <a:endParaRPr lang="es-ES_tradnl"/>
          </a:p>
        </p:txBody>
      </p:sp>
    </p:spTree>
    <p:extLst>
      <p:ext uri="{BB962C8B-B14F-4D97-AF65-F5344CB8AC3E}">
        <p14:creationId xmlns:p14="http://schemas.microsoft.com/office/powerpoint/2010/main" val="69596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r>
              <a:rPr lang="es-UY"/>
              <a:t>APLICACIONES QUE DUARN 3 AÑOS EN DESARROLLARSE Y TECNOLOGÍAS QUE DURAN MENOS</a:t>
            </a:r>
          </a:p>
          <a:p>
            <a:r>
              <a:rPr lang="es-UY"/>
              <a:t>Cobol 40 años</a:t>
            </a:r>
          </a:p>
          <a:p>
            <a:r>
              <a:rPr lang="es-UY"/>
              <a:t>BV 15 años</a:t>
            </a:r>
          </a:p>
          <a:p>
            <a:r>
              <a:rPr lang="es-UY"/>
              <a:t>Java, C#?</a:t>
            </a:r>
            <a:endParaRPr lang="en-US"/>
          </a:p>
          <a:p>
            <a:endParaRPr lang="en-US"/>
          </a:p>
        </p:txBody>
      </p:sp>
    </p:spTree>
    <p:extLst>
      <p:ext uri="{BB962C8B-B14F-4D97-AF65-F5344CB8AC3E}">
        <p14:creationId xmlns:p14="http://schemas.microsoft.com/office/powerpoint/2010/main" val="2041352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UY"/>
          </a:p>
        </p:txBody>
      </p:sp>
      <p:sp>
        <p:nvSpPr>
          <p:cNvPr id="4" name="3 Marcador de número de diapositiva"/>
          <p:cNvSpPr>
            <a:spLocks noGrp="1"/>
          </p:cNvSpPr>
          <p:nvPr>
            <p:ph type="sldNum" sz="quarter" idx="10"/>
          </p:nvPr>
        </p:nvSpPr>
        <p:spPr/>
        <p:txBody>
          <a:bodyPr/>
          <a:lstStyle/>
          <a:p>
            <a:fld id="{155BB28C-1312-4705-9505-74889E29AB9F}" type="slidenum">
              <a:rPr lang="en-US" smtClean="0"/>
              <a:pPr/>
              <a:t>35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UY"/>
          </a:p>
        </p:txBody>
      </p:sp>
      <p:sp>
        <p:nvSpPr>
          <p:cNvPr id="4" name="3 Marcador de número de diapositiva"/>
          <p:cNvSpPr>
            <a:spLocks noGrp="1"/>
          </p:cNvSpPr>
          <p:nvPr>
            <p:ph type="sldNum" sz="quarter" idx="10"/>
          </p:nvPr>
        </p:nvSpPr>
        <p:spPr/>
        <p:txBody>
          <a:bodyPr/>
          <a:lstStyle/>
          <a:p>
            <a:fld id="{155BB28C-1312-4705-9505-74889E29AB9F}" type="slidenum">
              <a:rPr lang="en-US" smtClean="0"/>
              <a:pPr/>
              <a:t>36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lgn="just"/>
            <a:r>
              <a:rPr lang="es-UY" dirty="0"/>
              <a:t>Breogán </a:t>
            </a:r>
            <a:r>
              <a:rPr lang="es-UY" dirty="0" err="1"/>
              <a:t>Gonda</a:t>
            </a:r>
            <a:r>
              <a:rPr lang="es-UY" dirty="0"/>
              <a:t> y Nicolás </a:t>
            </a:r>
            <a:r>
              <a:rPr lang="es-UY" dirty="0" err="1"/>
              <a:t>Jodal</a:t>
            </a:r>
            <a:r>
              <a:rPr lang="es-UY" dirty="0"/>
              <a:t> se enfrentaron con el siguiente dilema en la década de los 80, al tener que enfrentar sistemas corporativos de gran tamaño: </a:t>
            </a:r>
          </a:p>
          <a:p>
            <a:pPr marL="228600" indent="-228600" algn="just"/>
            <a:endParaRPr lang="es-UY" dirty="0"/>
          </a:p>
          <a:p>
            <a:pPr marL="228600" indent="-228600" algn="just"/>
            <a:r>
              <a:rPr lang="es-UY" dirty="0"/>
              <a:t>1) Primero, se dieron cuenta de que nadie en una organización grande tiene todo el conocimiento necesario para crear un sistema corporativo. Y por tanto comenzaron a buscar una solución para  el diseño de grandes aplicaciones corporativas basados en la premisa de que sólo conocían la visión que de la realidad tenía cada usuario.</a:t>
            </a:r>
          </a:p>
          <a:p>
            <a:pPr marL="228600" indent="-228600" algn="just">
              <a:buFontTx/>
              <a:buAutoNum type="arabicParenR"/>
            </a:pPr>
            <a:endParaRPr lang="es-UY" dirty="0"/>
          </a:p>
          <a:p>
            <a:pPr marL="228600" indent="-228600" algn="just"/>
            <a:r>
              <a:rPr lang="es-UY" dirty="0"/>
              <a:t>2) Seguidamente descubrieron y demostraron que dado un conjunto de visiones de datos de los usuarios, existe solo una base de datos relacional que soporta todas esas visiones.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r>
              <a:rPr lang="es-UY"/>
              <a:t>Ellos lograron un producto, que luego se conocerá como GeneXus que permite justamente eso:</a:t>
            </a:r>
          </a:p>
          <a:p>
            <a:pPr marL="228600" indent="-228600">
              <a:buFontTx/>
              <a:buAutoNum type="arabicPeriod"/>
            </a:pPr>
            <a:r>
              <a:rPr lang="es-UY"/>
              <a:t> Describir la realidad y capturar esa información en una base de conocimiento.</a:t>
            </a:r>
          </a:p>
          <a:p>
            <a:pPr marL="228600" indent="-228600">
              <a:buFontTx/>
              <a:buAutoNum type="arabicPeriod"/>
            </a:pPr>
            <a:r>
              <a:rPr lang="es-UY"/>
              <a:t> Generar a partir de allí todos los programas y bases de datos del sistema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r>
              <a:rPr lang="es-UY"/>
              <a:t>EJEMPLO: CASOS DE USO TATA CONSULTING: 1 día de 8 hs contra 1 mes.</a:t>
            </a:r>
          </a:p>
          <a:p>
            <a:endParaRPr lang="es-UY"/>
          </a:p>
          <a:p>
            <a:r>
              <a:rPr lang="es-UY"/>
              <a:t>PayPlus</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r>
              <a:rPr lang="es-UY"/>
              <a:t>APLICACIONES QUE DUARN 3 AÑOS EN DESARROLLARSE Y TECNOLOGÍAS QUE DURAN MENOS</a:t>
            </a:r>
          </a:p>
          <a:p>
            <a:r>
              <a:rPr lang="es-UY"/>
              <a:t>Cobol 40 años</a:t>
            </a:r>
          </a:p>
          <a:p>
            <a:r>
              <a:rPr lang="es-UY"/>
              <a:t>BV 15 años</a:t>
            </a:r>
          </a:p>
          <a:p>
            <a:r>
              <a:rPr lang="es-UY"/>
              <a:t>Java, C#?</a:t>
            </a:r>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r>
              <a:rPr lang="es-UY"/>
              <a:t>De Larrobla y Banco Neuquén:</a:t>
            </a:r>
          </a:p>
          <a:p>
            <a:pPr>
              <a:buFontTx/>
              <a:buChar char="•"/>
            </a:pPr>
            <a:r>
              <a:rPr lang="es-UY"/>
              <a:t>Microsoft</a:t>
            </a:r>
          </a:p>
          <a:p>
            <a:pPr>
              <a:buFontTx/>
              <a:buChar char="•"/>
            </a:pPr>
            <a:r>
              <a:rPr lang="es-UY"/>
              <a:t>IBM</a:t>
            </a:r>
          </a:p>
          <a:p>
            <a:pPr>
              <a:buFontTx/>
              <a:buChar char="•"/>
            </a:pPr>
            <a:r>
              <a:rPr lang="es-UY"/>
              <a:t>Oracle y Sun</a:t>
            </a:r>
          </a:p>
          <a:p>
            <a:pPr>
              <a:buFontTx/>
              <a:buChar char="•"/>
            </a:pPr>
            <a:endParaRPr lang="es-UY"/>
          </a:p>
          <a:p>
            <a:r>
              <a:rPr lang="es-UY"/>
              <a:t>Compromiso de ARTech: Generar aplicaciones para todas las plataformas “vivas” del mercado</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fld id="{7B9774E3-1752-4FF1-80E7-951DCAE2D636}" type="slidenum">
              <a:rPr lang="pt-BR" smtClean="0"/>
              <a:pPr/>
              <a:t>43</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6A11D0-F6E6-4C2B-A9DE-0F278C2C3364}" type="slidenum">
              <a:rPr lang="es-ES">
                <a:cs typeface="Arial" charset="0"/>
              </a:rPr>
              <a:pPr fontAlgn="base">
                <a:spcBef>
                  <a:spcPct val="0"/>
                </a:spcBef>
                <a:spcAft>
                  <a:spcPct val="0"/>
                </a:spcAft>
              </a:pPr>
              <a:t>44</a:t>
            </a:fld>
            <a:endParaRPr lang="es-ES">
              <a:cs typeface="Arial" charset="0"/>
            </a:endParaRPr>
          </a:p>
        </p:txBody>
      </p:sp>
      <p:sp>
        <p:nvSpPr>
          <p:cNvPr id="634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DA3C41A7-52E3-45C3-9B25-F3BD738643D4}" type="slidenum">
              <a:rPr lang="es-ES" sz="1200">
                <a:latin typeface="Times New Roman" pitchFamily="18" charset="0"/>
              </a:rPr>
              <a:pPr algn="r"/>
              <a:t>44</a:t>
            </a:fld>
            <a:endParaRPr lang="es-ES" sz="1200">
              <a:latin typeface="Times New Roman" pitchFamily="18"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a:lnSpc>
                <a:spcPct val="80000"/>
              </a:lnSpc>
              <a:spcBef>
                <a:spcPct val="0"/>
              </a:spcBef>
            </a:pPr>
            <a:r>
              <a:rPr lang="es-UY" sz="800">
                <a:solidFill>
                  <a:srgbClr val="000000"/>
                </a:solidFill>
                <a:cs typeface="Times New Roman" pitchFamily="18" charset="0"/>
              </a:rPr>
              <a:t>Podemos coincidir que todas las facturas tienen tres partes diferenciadas:</a:t>
            </a:r>
          </a:p>
          <a:p>
            <a:pPr marL="228600" indent="-228600">
              <a:lnSpc>
                <a:spcPct val="80000"/>
              </a:lnSpc>
              <a:spcBef>
                <a:spcPct val="0"/>
              </a:spcBef>
            </a:pPr>
            <a:endParaRPr lang="es-UY" sz="800">
              <a:solidFill>
                <a:srgbClr val="000000"/>
              </a:solidFill>
              <a:cs typeface="Times New Roman" pitchFamily="18" charset="0"/>
            </a:endParaRPr>
          </a:p>
          <a:p>
            <a:pPr marL="228600" indent="-228600">
              <a:lnSpc>
                <a:spcPct val="80000"/>
              </a:lnSpc>
              <a:spcBef>
                <a:spcPct val="0"/>
              </a:spcBef>
              <a:buFontTx/>
              <a:buAutoNum type="arabicParenR"/>
            </a:pPr>
            <a:r>
              <a:rPr lang="es-UY" sz="800">
                <a:solidFill>
                  <a:srgbClr val="000000"/>
                </a:solidFill>
                <a:cs typeface="Times New Roman" pitchFamily="18" charset="0"/>
              </a:rPr>
              <a:t>Cabezal</a:t>
            </a:r>
          </a:p>
          <a:p>
            <a:pPr marL="228600" indent="-228600">
              <a:lnSpc>
                <a:spcPct val="80000"/>
              </a:lnSpc>
              <a:spcBef>
                <a:spcPct val="0"/>
              </a:spcBef>
              <a:buFontTx/>
              <a:buAutoNum type="arabicParenR"/>
            </a:pPr>
            <a:r>
              <a:rPr lang="es-UY" sz="800">
                <a:solidFill>
                  <a:srgbClr val="000000"/>
                </a:solidFill>
                <a:cs typeface="Times New Roman" pitchFamily="18" charset="0"/>
              </a:rPr>
              <a:t>Cuerpo</a:t>
            </a:r>
          </a:p>
          <a:p>
            <a:pPr marL="228600" indent="-228600">
              <a:lnSpc>
                <a:spcPct val="80000"/>
              </a:lnSpc>
              <a:spcBef>
                <a:spcPct val="0"/>
              </a:spcBef>
              <a:buFontTx/>
              <a:buAutoNum type="arabicParenR"/>
            </a:pPr>
            <a:r>
              <a:rPr lang="es-UY" sz="800">
                <a:solidFill>
                  <a:srgbClr val="000000"/>
                </a:solidFill>
                <a:cs typeface="Times New Roman" pitchFamily="18" charset="0"/>
              </a:rPr>
              <a:t>Pie</a:t>
            </a:r>
          </a:p>
          <a:p>
            <a:pPr marL="228600" indent="-228600">
              <a:lnSpc>
                <a:spcPct val="80000"/>
              </a:lnSpc>
              <a:spcBef>
                <a:spcPct val="0"/>
              </a:spcBef>
              <a:buFontTx/>
              <a:buAutoNum type="arabicParenR"/>
            </a:pPr>
            <a:endParaRPr lang="es-UY" sz="800">
              <a:solidFill>
                <a:srgbClr val="000000"/>
              </a:solidFill>
              <a:cs typeface="Times New Roman" pitchFamily="18" charset="0"/>
            </a:endParaRPr>
          </a:p>
          <a:p>
            <a:pPr marL="228600" indent="-228600">
              <a:lnSpc>
                <a:spcPct val="80000"/>
              </a:lnSpc>
              <a:spcBef>
                <a:spcPct val="0"/>
              </a:spcBef>
            </a:pPr>
            <a:r>
              <a:rPr lang="es-UY" sz="800">
                <a:solidFill>
                  <a:srgbClr val="000000"/>
                </a:solidFill>
                <a:cs typeface="Times New Roman" pitchFamily="18" charset="0"/>
              </a:rPr>
              <a:t>Cada una de estas secciones tiene información en particular que deseamos mostrar, recuperar o calcular.</a:t>
            </a:r>
          </a:p>
          <a:p>
            <a:pPr marL="228600" indent="-228600">
              <a:lnSpc>
                <a:spcPct val="80000"/>
              </a:lnSpc>
              <a:spcBef>
                <a:spcPct val="0"/>
              </a:spcBef>
            </a:pPr>
            <a:r>
              <a:rPr lang="es-UY" sz="800">
                <a:solidFill>
                  <a:srgbClr val="000000"/>
                </a:solidFill>
                <a:cs typeface="Times New Roman" pitchFamily="18" charset="0"/>
              </a:rPr>
              <a:t>A continuación vamos a mostrar que pasos sigue un analista Genexus al momento de realizar el diseño, desarrollo e implementación de un sistema.</a:t>
            </a:r>
            <a:endParaRPr lang="en-US" sz="800">
              <a:solidFill>
                <a:srgbClr val="000000"/>
              </a:solidFill>
              <a:cs typeface="Times New Roman" pitchFamily="18" charset="0"/>
            </a:endParaRPr>
          </a:p>
        </p:txBody>
      </p:sp>
    </p:spTree>
    <p:extLst>
      <p:ext uri="{BB962C8B-B14F-4D97-AF65-F5344CB8AC3E}">
        <p14:creationId xmlns:p14="http://schemas.microsoft.com/office/powerpoint/2010/main" val="633703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p:spPr>
      </p:sp>
      <p:sp>
        <p:nvSpPr>
          <p:cNvPr id="64515"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extLst>
      <p:ext uri="{BB962C8B-B14F-4D97-AF65-F5344CB8AC3E}">
        <p14:creationId xmlns:p14="http://schemas.microsoft.com/office/powerpoint/2010/main" val="3800010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p:spPr>
      </p:sp>
      <p:sp>
        <p:nvSpPr>
          <p:cNvPr id="64515"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extLst>
      <p:ext uri="{BB962C8B-B14F-4D97-AF65-F5344CB8AC3E}">
        <p14:creationId xmlns:p14="http://schemas.microsoft.com/office/powerpoint/2010/main" val="2757731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r>
              <a:rPr lang="es-UY"/>
              <a:t>Mencionar al URA: lo que hace posible que a partir de las visiones de distintos usuarios se llegue a un todo que es el modelo de datos corporativo.</a:t>
            </a:r>
          </a:p>
        </p:txBody>
      </p:sp>
    </p:spTree>
    <p:extLst>
      <p:ext uri="{BB962C8B-B14F-4D97-AF65-F5344CB8AC3E}">
        <p14:creationId xmlns:p14="http://schemas.microsoft.com/office/powerpoint/2010/main" val="776869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p:spPr>
      </p:sp>
      <p:sp>
        <p:nvSpPr>
          <p:cNvPr id="68611"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extLst>
      <p:ext uri="{BB962C8B-B14F-4D97-AF65-F5344CB8AC3E}">
        <p14:creationId xmlns:p14="http://schemas.microsoft.com/office/powerpoint/2010/main" val="2038457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r>
              <a:rPr lang="es-UY"/>
              <a:t>Mencionar al URA: lo que hace posible que a partir de las visiones de distintos usuarios se llegue a un todo que es el modelo de datos corporativo.</a:t>
            </a:r>
          </a:p>
        </p:txBody>
      </p:sp>
    </p:spTree>
    <p:extLst>
      <p:ext uri="{BB962C8B-B14F-4D97-AF65-F5344CB8AC3E}">
        <p14:creationId xmlns:p14="http://schemas.microsoft.com/office/powerpoint/2010/main" val="4191758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spcBef>
                <a:spcPct val="0"/>
              </a:spcBef>
            </a:pPr>
            <a:r>
              <a:rPr lang="es-UY" dirty="0"/>
              <a:t>Como mencionamos previamente, podemos hacer una carrera con GeneXus obteniendo certificaciones. </a:t>
            </a:r>
            <a:r>
              <a:rPr lang="es-ES_tradnl" dirty="0"/>
              <a:t>La Certificación GeneXus es un sello de excelencia que se otorga a quienes demuestran competencia en el uso de GeneXus. </a:t>
            </a:r>
            <a:endParaRPr lang="es-UY" dirty="0"/>
          </a:p>
          <a:p>
            <a:pPr eaLnBrk="1" hangingPunct="1">
              <a:spcBef>
                <a:spcPct val="0"/>
              </a:spcBef>
            </a:pPr>
            <a:endParaRPr lang="es-UY" dirty="0"/>
          </a:p>
          <a:p>
            <a:pPr eaLnBrk="1" hangingPunct="1">
              <a:spcBef>
                <a:spcPct val="0"/>
              </a:spcBef>
            </a:pPr>
            <a:r>
              <a:rPr lang="es-UY" dirty="0"/>
              <a:t>El primer nivel que obtenemos es el de </a:t>
            </a:r>
            <a:r>
              <a:rPr lang="es-UY" b="1" dirty="0"/>
              <a:t>Analista Junior</a:t>
            </a:r>
            <a:r>
              <a:rPr lang="es-UY" dirty="0"/>
              <a:t>. Un analista junior es alguien que sabe GeneXus y que integra un grupo de trabajo bajo supervisión de un analista con más experiencia.  Al contratar un curso NP de GeneXus ya viene incluida la posibilidad de dar este examen, pero también podemos presentarnos a un examen sin haber hecho un curso formal. El examen es web y lo pueden tomar desde su casa o trabajo.</a:t>
            </a:r>
          </a:p>
          <a:p>
            <a:pPr eaLnBrk="1" hangingPunct="1">
              <a:spcBef>
                <a:spcPct val="0"/>
              </a:spcBef>
            </a:pPr>
            <a:r>
              <a:rPr lang="es-UY" dirty="0"/>
              <a:t>Luego tenemos el nivel de </a:t>
            </a:r>
            <a:r>
              <a:rPr lang="es-UY" b="1" dirty="0"/>
              <a:t>Analista GeneXus</a:t>
            </a:r>
            <a:r>
              <a:rPr lang="es-UY" dirty="0"/>
              <a:t>. El analista GX es alguien que ha demostrado manejar bien la herramienta y puede trabajar solo o en un grupo de desarrollo. Al contratar el curso GX Presencial o </a:t>
            </a:r>
            <a:r>
              <a:rPr lang="es-UY" dirty="0" err="1"/>
              <a:t>Mix</a:t>
            </a:r>
            <a:r>
              <a:rPr lang="es-UY" dirty="0"/>
              <a:t>, está incluido un examen para obtener este nivel. También se puede presentar alguien directamente al examen, también web, que se rinde en un local autorizado por </a:t>
            </a:r>
            <a:r>
              <a:rPr lang="es-UY" dirty="0" err="1"/>
              <a:t>Artech</a:t>
            </a:r>
            <a:r>
              <a:rPr lang="es-UY" dirty="0"/>
              <a:t> y en presencia de un supervisor.</a:t>
            </a:r>
          </a:p>
          <a:p>
            <a:pPr eaLnBrk="1" hangingPunct="1">
              <a:spcBef>
                <a:spcPct val="0"/>
              </a:spcBef>
            </a:pPr>
            <a:r>
              <a:rPr lang="es-UY" dirty="0"/>
              <a:t>El nivel de </a:t>
            </a:r>
            <a:r>
              <a:rPr lang="es-UY" b="1" dirty="0"/>
              <a:t>Analista </a:t>
            </a:r>
            <a:r>
              <a:rPr lang="es-UY" b="1" dirty="0" err="1"/>
              <a:t>Senior</a:t>
            </a:r>
            <a:r>
              <a:rPr lang="es-UY" dirty="0"/>
              <a:t> se otorga a alguien que hay demostrado una experiencia importante trabajando en GeneXus y que domina todos los aspectos de la herramienta. Lidera grupos de desarrollo supervisando a Analistas JR o Analistas GX. El examen es web en iguales condiciones que para los Analistas GX.</a:t>
            </a:r>
          </a:p>
          <a:p>
            <a:pPr eaLnBrk="1" hangingPunct="1">
              <a:spcBef>
                <a:spcPct val="0"/>
              </a:spcBef>
            </a:pPr>
            <a:r>
              <a:rPr lang="es-UY" dirty="0"/>
              <a:t>El nivel más exigente es el </a:t>
            </a:r>
            <a:r>
              <a:rPr lang="es-UY" b="1" dirty="0"/>
              <a:t>Instructor</a:t>
            </a:r>
            <a:r>
              <a:rPr lang="es-UY" dirty="0"/>
              <a:t> el cual además de saber todo, tiene que saber explicarlo, interpretar errores conceptuales y corregirlos y tener vocación de enseñar. Tiene que rendir un examen web de Analista </a:t>
            </a:r>
            <a:r>
              <a:rPr lang="es-UY" dirty="0" err="1"/>
              <a:t>Senior</a:t>
            </a:r>
            <a:r>
              <a:rPr lang="es-UY" dirty="0"/>
              <a:t> y además un examen oral tomado por personal de </a:t>
            </a:r>
            <a:r>
              <a:rPr lang="es-UY" dirty="0" err="1"/>
              <a:t>Artech</a:t>
            </a:r>
            <a:r>
              <a:rPr lang="es-UY" dirty="0"/>
              <a:t>.</a:t>
            </a:r>
          </a:p>
          <a:p>
            <a:pPr eaLnBrk="1" hangingPunct="1">
              <a:spcBef>
                <a:spcPct val="0"/>
              </a:spcBef>
            </a:pPr>
            <a:r>
              <a:rPr lang="es-UY" dirty="0"/>
              <a:t>Para estar siempre actualizado a la última versión de GX tenemos las certificaciones de </a:t>
            </a:r>
            <a:r>
              <a:rPr lang="es-UY" b="1" dirty="0" err="1"/>
              <a:t>Upgrade</a:t>
            </a:r>
            <a:r>
              <a:rPr lang="es-UY" dirty="0"/>
              <a:t>. Es un examen web donde se pregunta solamente las nuevas características de la versión.</a:t>
            </a:r>
          </a:p>
          <a:p>
            <a:pPr eaLnBrk="1" hangingPunct="1">
              <a:spcBef>
                <a:spcPct val="0"/>
              </a:spcBef>
            </a:pPr>
            <a:endParaRPr lang="es-UY" dirty="0"/>
          </a:p>
          <a:p>
            <a:pPr eaLnBrk="1" hangingPunct="1">
              <a:spcBef>
                <a:spcPct val="0"/>
              </a:spcBef>
            </a:pPr>
            <a:r>
              <a:rPr lang="es-UY" dirty="0"/>
              <a:t>Si son extranjeros, pueden aprovechar que vienen al Evento y obtener una certificación.</a:t>
            </a:r>
            <a:endParaRPr lang="es-ES_tradnl" dirty="0"/>
          </a:p>
        </p:txBody>
      </p:sp>
      <p:sp>
        <p:nvSpPr>
          <p:cNvPr id="4" name="Slide Number Placeholder 3"/>
          <p:cNvSpPr>
            <a:spLocks noGrp="1"/>
          </p:cNvSpPr>
          <p:nvPr>
            <p:ph type="sldNum" sz="quarter" idx="10"/>
          </p:nvPr>
        </p:nvSpPr>
        <p:spPr/>
        <p:txBody>
          <a:bodyPr/>
          <a:lstStyle/>
          <a:p>
            <a:fld id="{0C7C418C-7FB8-461C-9BA5-062EFB090E03}" type="slidenum">
              <a:rPr lang="es-ES_tradnl" smtClean="0"/>
              <a:pPr/>
              <a:t>50</a:t>
            </a:fld>
            <a:endParaRPr lang="es-ES_tradnl"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_tradnl"/>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F78549A-5189-4E5C-B289-F16CD3526716}" type="slidenum">
              <a:rPr lang="es-ES_tradnl"/>
              <a:pPr fontAlgn="base">
                <a:spcBef>
                  <a:spcPct val="0"/>
                </a:spcBef>
                <a:spcAft>
                  <a:spcPct val="0"/>
                </a:spcAft>
              </a:pPr>
              <a:t>51</a:t>
            </a:fld>
            <a:endParaRPr lang="es-ES_tradnl"/>
          </a:p>
        </p:txBody>
      </p:sp>
    </p:spTree>
    <p:extLst>
      <p:ext uri="{BB962C8B-B14F-4D97-AF65-F5344CB8AC3E}">
        <p14:creationId xmlns:p14="http://schemas.microsoft.com/office/powerpoint/2010/main" val="34562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extLst>
      <p:ext uri="{BB962C8B-B14F-4D97-AF65-F5344CB8AC3E}">
        <p14:creationId xmlns:p14="http://schemas.microsoft.com/office/powerpoint/2010/main" val="294604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extLst>
      <p:ext uri="{BB962C8B-B14F-4D97-AF65-F5344CB8AC3E}">
        <p14:creationId xmlns:p14="http://schemas.microsoft.com/office/powerpoint/2010/main" val="573433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p:spPr>
      </p:sp>
      <p:sp>
        <p:nvSpPr>
          <p:cNvPr id="50179"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extLst>
      <p:ext uri="{BB962C8B-B14F-4D97-AF65-F5344CB8AC3E}">
        <p14:creationId xmlns:p14="http://schemas.microsoft.com/office/powerpoint/2010/main" val="3142889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p:spPr>
      </p:sp>
      <p:sp>
        <p:nvSpPr>
          <p:cNvPr id="52227" name="Rectangle 3"/>
          <p:cNvSpPr>
            <a:spLocks noGrp="1"/>
          </p:cNvSpPr>
          <p:nvPr>
            <p:ph type="body" idx="1"/>
          </p:nvPr>
        </p:nvSpPr>
        <p:spPr bwMode="auto">
          <a:noFill/>
        </p:spPr>
        <p:txBody>
          <a:bodyPr wrap="square" numCol="1" anchor="t" anchorCtr="0" compatLnSpc="1">
            <a:prstTxWarp prst="textNoShape">
              <a:avLst/>
            </a:prstTxWarp>
          </a:bodyPr>
          <a:lstStyle/>
          <a:p>
            <a:r>
              <a:rPr lang="es-UY"/>
              <a:t>Partimos de una realidad compleja (alto nivel de abstracción) y debemos analizarla partiéndola en cada dato y función elemental que la compone, sólo para luego reconstruir esa complejidad en nuestra base de datos y programas.</a:t>
            </a:r>
            <a:endParaRPr lang="en-US"/>
          </a:p>
        </p:txBody>
      </p:sp>
    </p:spTree>
    <p:extLst>
      <p:ext uri="{BB962C8B-B14F-4D97-AF65-F5344CB8AC3E}">
        <p14:creationId xmlns:p14="http://schemas.microsoft.com/office/powerpoint/2010/main" val="40443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p:spPr>
      </p:sp>
      <p:sp>
        <p:nvSpPr>
          <p:cNvPr id="54275" name="Rectangle 3"/>
          <p:cNvSpPr>
            <a:spLocks noGrp="1"/>
          </p:cNvSpPr>
          <p:nvPr>
            <p:ph type="body" idx="1"/>
          </p:nvPr>
        </p:nvSpPr>
        <p:spPr bwMode="auto">
          <a:noFill/>
        </p:spPr>
        <p:txBody>
          <a:bodyPr wrap="square" numCol="1" anchor="t" anchorCtr="0" compatLnSpc="1">
            <a:prstTxWarp prst="textNoShape">
              <a:avLst/>
            </a:prstTxWarp>
          </a:bodyPr>
          <a:lstStyle/>
          <a:p>
            <a:endParaRPr lang="es-ES"/>
          </a:p>
        </p:txBody>
      </p:sp>
    </p:spTree>
    <p:extLst>
      <p:ext uri="{BB962C8B-B14F-4D97-AF65-F5344CB8AC3E}">
        <p14:creationId xmlns:p14="http://schemas.microsoft.com/office/powerpoint/2010/main" val="212245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fld id="{7B9774E3-1752-4FF1-80E7-951DCAE2D636}" type="slidenum">
              <a:rPr lang="pt-BR" smtClean="0"/>
              <a:pPr/>
              <a:t>16</a:t>
            </a:fld>
            <a:endParaRPr lang="pt-BR"/>
          </a:p>
        </p:txBody>
      </p:sp>
    </p:spTree>
    <p:extLst>
      <p:ext uri="{BB962C8B-B14F-4D97-AF65-F5344CB8AC3E}">
        <p14:creationId xmlns:p14="http://schemas.microsoft.com/office/powerpoint/2010/main" val="29055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p:spPr>
      </p:sp>
      <p:sp>
        <p:nvSpPr>
          <p:cNvPr id="52227" name="Rectangle 3"/>
          <p:cNvSpPr>
            <a:spLocks noGrp="1"/>
          </p:cNvSpPr>
          <p:nvPr>
            <p:ph type="body" idx="1"/>
          </p:nvPr>
        </p:nvSpPr>
        <p:spPr bwMode="auto">
          <a:noFill/>
        </p:spPr>
        <p:txBody>
          <a:bodyPr wrap="square" numCol="1" anchor="t" anchorCtr="0" compatLnSpc="1">
            <a:prstTxWarp prst="textNoShape">
              <a:avLst/>
            </a:prstTxWarp>
          </a:bodyPr>
          <a:lstStyle/>
          <a:p>
            <a:r>
              <a:rPr lang="es-UY"/>
              <a:t>Partimos de una realidad compleja (alto nivel de abstracción) y debemos analizarla partiéndola en cada dato y función elemental que la compone, sólo para luego reconstruir esa complejidad en nuestra base de datos y programas.</a:t>
            </a:r>
            <a:endParaRPr lang="en-US"/>
          </a:p>
        </p:txBody>
      </p:sp>
    </p:spTree>
    <p:extLst>
      <p:ext uri="{BB962C8B-B14F-4D97-AF65-F5344CB8AC3E}">
        <p14:creationId xmlns:p14="http://schemas.microsoft.com/office/powerpoint/2010/main" val="30422785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7/13/2022</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97258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529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75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ases">
    <p:bg>
      <p:bgPr>
        <a:solidFill>
          <a:srgbClr val="8DC641"/>
        </a:solidFill>
        <a:effectLst/>
      </p:bgPr>
    </p:bg>
    <p:spTree>
      <p:nvGrpSpPr>
        <p:cNvPr id="1" name=""/>
        <p:cNvGrpSpPr/>
        <p:nvPr/>
      </p:nvGrpSpPr>
      <p:grpSpPr>
        <a:xfrm>
          <a:off x="0" y="0"/>
          <a:ext cx="0" cy="0"/>
          <a:chOff x="0" y="0"/>
          <a:chExt cx="0" cy="0"/>
        </a:xfrm>
      </p:grpSpPr>
      <p:sp>
        <p:nvSpPr>
          <p:cNvPr id="8" name="2 Marcador de contenido"/>
          <p:cNvSpPr>
            <a:spLocks noGrp="1"/>
          </p:cNvSpPr>
          <p:nvPr>
            <p:ph idx="10" hasCustomPrompt="1"/>
            <p:custDataLst>
              <p:tags r:id="rId1"/>
            </p:custDataLst>
          </p:nvPr>
        </p:nvSpPr>
        <p:spPr>
          <a:xfrm>
            <a:off x="1043608" y="5949280"/>
            <a:ext cx="3744416" cy="603448"/>
          </a:xfrm>
        </p:spPr>
        <p:txBody>
          <a:bodyPr/>
          <a:lstStyle>
            <a:lvl1pPr>
              <a:buSzPct val="110000"/>
              <a:buNone/>
              <a:defRPr sz="2800" b="0">
                <a:solidFill>
                  <a:schemeClr val="tx1"/>
                </a:solidFill>
                <a:latin typeface="+mj-lt"/>
                <a:cs typeface="Arial" pitchFamily="34" charset="0"/>
              </a:defRPr>
            </a:lvl1pPr>
            <a:lvl2pPr>
              <a:buClr>
                <a:srgbClr val="F7EF35"/>
              </a:buClr>
              <a:defRPr sz="2000">
                <a:solidFill>
                  <a:schemeClr val="bg1"/>
                </a:solidFill>
              </a:defRPr>
            </a:lvl2pPr>
            <a:lvl3pPr>
              <a:buClr>
                <a:schemeClr val="bg1"/>
              </a:buClr>
              <a:defRPr sz="1800">
                <a:solidFill>
                  <a:schemeClr val="bg1"/>
                </a:solidFill>
              </a:defRPr>
            </a:lvl3pPr>
            <a:lvl4pPr>
              <a:buClr>
                <a:srgbClr val="E9138C"/>
              </a:buClr>
              <a:defRPr sz="1600">
                <a:solidFill>
                  <a:schemeClr val="bg1"/>
                </a:solidFill>
              </a:defRPr>
            </a:lvl4pPr>
            <a:lvl5pPr>
              <a:defRPr sz="1600">
                <a:solidFill>
                  <a:schemeClr val="bg1"/>
                </a:solidFill>
              </a:defRPr>
            </a:lvl5pPr>
          </a:lstStyle>
          <a:p>
            <a:pPr lvl="0"/>
            <a:r>
              <a:rPr lang="es-UY" dirty="0"/>
              <a:t>Quién era</a:t>
            </a:r>
          </a:p>
        </p:txBody>
      </p:sp>
      <p:sp>
        <p:nvSpPr>
          <p:cNvPr id="3" name="2 Marcador de contenido"/>
          <p:cNvSpPr>
            <a:spLocks noGrp="1"/>
          </p:cNvSpPr>
          <p:nvPr>
            <p:ph idx="1" hasCustomPrompt="1"/>
            <p:custDataLst>
              <p:tags r:id="rId2"/>
            </p:custDataLst>
          </p:nvPr>
        </p:nvSpPr>
        <p:spPr>
          <a:xfrm>
            <a:off x="1043608" y="5561856"/>
            <a:ext cx="3744416" cy="603448"/>
          </a:xfrm>
        </p:spPr>
        <p:txBody>
          <a:bodyPr/>
          <a:lstStyle>
            <a:lvl1pPr>
              <a:buSzPct val="110000"/>
              <a:buNone/>
              <a:defRPr sz="2800" b="1">
                <a:solidFill>
                  <a:schemeClr val="tx1"/>
                </a:solidFill>
                <a:latin typeface="+mj-lt"/>
                <a:cs typeface="Arial" pitchFamily="34" charset="0"/>
              </a:defRPr>
            </a:lvl1pPr>
            <a:lvl2pPr>
              <a:buClr>
                <a:srgbClr val="F7EF35"/>
              </a:buClr>
              <a:defRPr sz="2000">
                <a:solidFill>
                  <a:schemeClr val="bg1"/>
                </a:solidFill>
              </a:defRPr>
            </a:lvl2pPr>
            <a:lvl3pPr>
              <a:buClr>
                <a:schemeClr val="bg1"/>
              </a:buClr>
              <a:defRPr sz="1800">
                <a:solidFill>
                  <a:schemeClr val="bg1"/>
                </a:solidFill>
              </a:defRPr>
            </a:lvl3pPr>
            <a:lvl4pPr>
              <a:buClr>
                <a:srgbClr val="E9138C"/>
              </a:buClr>
              <a:defRPr sz="1600">
                <a:solidFill>
                  <a:schemeClr val="bg1"/>
                </a:solidFill>
              </a:defRPr>
            </a:lvl4pPr>
            <a:lvl5pPr>
              <a:defRPr sz="1600">
                <a:solidFill>
                  <a:schemeClr val="bg1"/>
                </a:solidFill>
              </a:defRPr>
            </a:lvl5pPr>
          </a:lstStyle>
          <a:p>
            <a:pPr lvl="0"/>
            <a:r>
              <a:rPr lang="es-UY" dirty="0"/>
              <a:t>Quién lo dijo</a:t>
            </a:r>
          </a:p>
        </p:txBody>
      </p:sp>
      <p:sp>
        <p:nvSpPr>
          <p:cNvPr id="2" name="1 Título"/>
          <p:cNvSpPr>
            <a:spLocks noGrp="1"/>
          </p:cNvSpPr>
          <p:nvPr>
            <p:ph type="title" hasCustomPrompt="1"/>
            <p:custDataLst>
              <p:tags r:id="rId3"/>
            </p:custDataLst>
          </p:nvPr>
        </p:nvSpPr>
        <p:spPr>
          <a:xfrm>
            <a:off x="1043608" y="908720"/>
            <a:ext cx="7344816" cy="4896544"/>
          </a:xfrm>
        </p:spPr>
        <p:txBody>
          <a:bodyPr anchor="t"/>
          <a:lstStyle>
            <a:lvl1pPr algn="l">
              <a:defRPr sz="5400">
                <a:solidFill>
                  <a:schemeClr val="bg1"/>
                </a:solidFill>
              </a:defRPr>
            </a:lvl1pPr>
          </a:lstStyle>
          <a:p>
            <a:r>
              <a:rPr lang="es-ES" dirty="0"/>
              <a:t>Clic para modificar</a:t>
            </a:r>
            <a:endParaRPr lang="es-UY" dirty="0"/>
          </a:p>
        </p:txBody>
      </p:sp>
      <p:pic>
        <p:nvPicPr>
          <p:cNvPr id="6" name="Picture 3" descr="C:\Users\dgomez\Desktop\Templates ppts\LOGO-GX-VERDE-blanco.png"/>
          <p:cNvPicPr>
            <a:picLocks noChangeAspect="1" noChangeArrowheads="1"/>
          </p:cNvPicPr>
          <p:nvPr userDrawn="1">
            <p:custDataLst>
              <p:tags r:id="rId4"/>
            </p:custDataLst>
          </p:nvPr>
        </p:nvPicPr>
        <p:blipFill>
          <a:blip r:embed="rId6" cstate="print"/>
          <a:srcRect/>
          <a:stretch>
            <a:fillRect/>
          </a:stretch>
        </p:blipFill>
        <p:spPr bwMode="auto">
          <a:xfrm>
            <a:off x="7581513" y="5758755"/>
            <a:ext cx="1238959" cy="838597"/>
          </a:xfrm>
          <a:prstGeom prst="rect">
            <a:avLst/>
          </a:prstGeom>
          <a:noFill/>
        </p:spPr>
      </p:pic>
    </p:spTree>
    <p:extLst>
      <p:ext uri="{BB962C8B-B14F-4D97-AF65-F5344CB8AC3E}">
        <p14:creationId xmlns:p14="http://schemas.microsoft.com/office/powerpoint/2010/main" val="381151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596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8A87A34-81AB-432B-8DAE-1953F412C126}" type="datetimeFigureOut">
              <a:rPr lang="en-US" smtClean="0"/>
              <a:t>7/13/2022</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84104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118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443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8A87A34-81AB-432B-8DAE-1953F412C126}" type="datetimeFigureOut">
              <a:rPr lang="en-US" smtClean="0"/>
              <a:t>7/13/2022</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186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056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8A87A34-81AB-432B-8DAE-1953F412C126}" type="datetimeFigureOut">
              <a:rPr lang="en-US" smtClean="0"/>
              <a:t>7/13/2022</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6539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8A87A34-81AB-432B-8DAE-1953F412C126}" type="datetimeFigureOut">
              <a:rPr lang="en-US" smtClean="0"/>
              <a:pPr/>
              <a:t>7/13/2022</a:t>
            </a:fld>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476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48A87A34-81AB-432B-8DAE-1953F412C126}" type="datetimeFigureOut">
              <a:rPr lang="en-US" smtClean="0"/>
              <a:pPr/>
              <a:t>7/13/2022</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58357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0.xml"/><Relationship Id="rId7" Type="http://schemas.openxmlformats.org/officeDocument/2006/relationships/image" Target="../media/image1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6.png"/><Relationship Id="rId5" Type="http://schemas.openxmlformats.org/officeDocument/2006/relationships/notesSlide" Target="../notesSlides/notesSlide9.xml"/><Relationship Id="rId10" Type="http://schemas.openxmlformats.org/officeDocument/2006/relationships/image" Target="../media/image20.png"/><Relationship Id="rId4" Type="http://schemas.openxmlformats.org/officeDocument/2006/relationships/slideLayout" Target="../slideLayouts/slideLayout6.xml"/><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lsisa.com/genexus/verpag.asp?pagina=gx02&amp;titulo=Libertad&amp;indice=GeneXus" TargetMode="External"/><Relationship Id="rId2" Type="http://schemas.openxmlformats.org/officeDocument/2006/relationships/hyperlink" Target="http://www.lsisa.com/genexus/verpag.asp?pagina=gx01&amp;titulo=Intuitivo&amp;indice=GeneXus" TargetMode="External"/><Relationship Id="rId1" Type="http://schemas.openxmlformats.org/officeDocument/2006/relationships/slideLayout" Target="../slideLayouts/slideLayout2.xml"/><Relationship Id="rId6" Type="http://schemas.openxmlformats.org/officeDocument/2006/relationships/hyperlink" Target="http://www.lsisa.com/genexus/verpag.asp?pagina=gx05&amp;titulo=Rapido&amp;indice=GeneXus" TargetMode="External"/><Relationship Id="rId5" Type="http://schemas.openxmlformats.org/officeDocument/2006/relationships/hyperlink" Target="http://www.lsisa.com/genexus/verpag.asp?pagina=gx04&amp;titulo=Coste%20menor&amp;indice=GeneXus" TargetMode="External"/><Relationship Id="rId4" Type="http://schemas.openxmlformats.org/officeDocument/2006/relationships/hyperlink" Target="http://www.lsisa.com/genexus/verpag.asp?pagina=gx03&amp;titulo=Automatico&amp;indice=GeneXu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notesSlide" Target="../notesSlides/notesSlide1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12.xml"/><Relationship Id="rId5" Type="http://schemas.openxmlformats.org/officeDocument/2006/relationships/tags" Target="../tags/tag25.xml"/><Relationship Id="rId4" Type="http://schemas.openxmlformats.org/officeDocument/2006/relationships/tags" Target="../tags/tag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23.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tags" Target="../tags/tag27.xml"/><Relationship Id="rId16" Type="http://schemas.openxmlformats.org/officeDocument/2006/relationships/image" Target="../media/image26.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notesSlide" Target="../notesSlides/notesSlide19.xml"/><Relationship Id="rId5" Type="http://schemas.openxmlformats.org/officeDocument/2006/relationships/tags" Target="../tags/tag30.xml"/><Relationship Id="rId15" Type="http://schemas.openxmlformats.org/officeDocument/2006/relationships/image" Target="../media/image25.png"/><Relationship Id="rId10" Type="http://schemas.openxmlformats.org/officeDocument/2006/relationships/slideLayout" Target="../slideLayouts/slideLayout2.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hyperlink" Target="http://training.genexus.com/certificacion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38.png"/><Relationship Id="rId5" Type="http://schemas.openxmlformats.org/officeDocument/2006/relationships/diagramQuickStyle" Target="../diagrams/quickStyle1.xml"/><Relationship Id="rId10" Type="http://schemas.openxmlformats.org/officeDocument/2006/relationships/image" Target="../media/image37.png"/><Relationship Id="rId4" Type="http://schemas.openxmlformats.org/officeDocument/2006/relationships/diagramLayout" Target="../diagrams/layout1.xml"/><Relationship Id="rId9" Type="http://schemas.openxmlformats.org/officeDocument/2006/relationships/image" Target="../media/image3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training.genexus.com/es/aprendiendo/cursos/genexus/curso-genexus-junior-16/que-es-genexus-v16" TargetMode="External"/><Relationship Id="rId1" Type="http://schemas.openxmlformats.org/officeDocument/2006/relationships/slideLayout" Target="../slideLayouts/slideLayout2.xml"/><Relationship Id="rId4"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normAutofit/>
          </a:bodyPr>
          <a:lstStyle/>
          <a:p>
            <a:r>
              <a:rPr lang="es-MX" sz="4000" b="0" i="0" u="none" strike="noStrike" baseline="0" dirty="0" err="1">
                <a:solidFill>
                  <a:srgbClr val="FF0000"/>
                </a:solidFill>
                <a:latin typeface="Calibri" panose="020F0502020204030204" pitchFamily="34" charset="0"/>
              </a:rPr>
              <a:t>GeneXus</a:t>
            </a:r>
            <a:r>
              <a:rPr lang="es-MX" sz="4000" b="0" i="0" u="none" strike="noStrike" baseline="0" dirty="0">
                <a:solidFill>
                  <a:srgbClr val="FF0000"/>
                </a:solidFill>
                <a:latin typeface="Calibri" panose="020F0502020204030204" pitchFamily="34" charset="0"/>
              </a:rPr>
              <a:t> </a:t>
            </a:r>
            <a:r>
              <a:rPr lang="es-MX" sz="4000" b="0" i="0" u="none" strike="noStrike" baseline="0" dirty="0" smtClean="0">
                <a:solidFill>
                  <a:srgbClr val="FF0000"/>
                </a:solidFill>
                <a:latin typeface="Calibri" panose="020F0502020204030204" pitchFamily="34" charset="0"/>
              </a:rPr>
              <a:t>Diplomado</a:t>
            </a:r>
            <a:r>
              <a:rPr lang="es-MX" sz="4000" b="0" i="0" u="none" strike="noStrike" baseline="0" dirty="0">
                <a:solidFill>
                  <a:srgbClr val="FF0000"/>
                </a:solidFill>
                <a:latin typeface="Calibri" panose="020F0502020204030204" pitchFamily="34" charset="0"/>
              </a:rPr>
              <a:t>	</a:t>
            </a:r>
          </a:p>
        </p:txBody>
      </p:sp>
      <p:sp>
        <p:nvSpPr>
          <p:cNvPr id="3" name="Subtitle 2"/>
          <p:cNvSpPr>
            <a:spLocks noGrp="1"/>
          </p:cNvSpPr>
          <p:nvPr>
            <p:ph type="subTitle" idx="1"/>
          </p:nvPr>
        </p:nvSpPr>
        <p:spPr>
          <a:xfrm>
            <a:off x="1371600" y="4149080"/>
            <a:ext cx="6400800" cy="1295400"/>
          </a:xfrm>
        </p:spPr>
        <p:txBody>
          <a:bodyPr>
            <a:normAutofit/>
          </a:bodyPr>
          <a:lstStyle/>
          <a:p>
            <a:r>
              <a:rPr lang="es-ES_tradnl" b="1" dirty="0">
                <a:solidFill>
                  <a:schemeClr val="tx1"/>
                </a:solidFill>
              </a:rPr>
              <a:t>JULIAN BARNEY JAIMES RINCON</a:t>
            </a:r>
          </a:p>
          <a:p>
            <a:r>
              <a:rPr lang="es-ES_tradnl" dirty="0">
                <a:solidFill>
                  <a:srgbClr val="FFFFFF"/>
                </a:solidFill>
              </a:rPr>
              <a:t>jbjaimes@correo.uts.edu.co</a:t>
            </a:r>
          </a:p>
        </p:txBody>
      </p:sp>
    </p:spTree>
    <p:extLst>
      <p:ext uri="{BB962C8B-B14F-4D97-AF65-F5344CB8AC3E}">
        <p14:creationId xmlns:p14="http://schemas.microsoft.com/office/powerpoint/2010/main" val="3751880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s-UY" sz="3200"/>
              <a:t>Programas de Negocios</a:t>
            </a:r>
          </a:p>
        </p:txBody>
      </p:sp>
      <p:sp>
        <p:nvSpPr>
          <p:cNvPr id="45059" name="AutoShape 3"/>
          <p:cNvSpPr>
            <a:spLocks noChangeArrowheads="1"/>
          </p:cNvSpPr>
          <p:nvPr/>
        </p:nvSpPr>
        <p:spPr bwMode="auto">
          <a:xfrm>
            <a:off x="2484438" y="1916113"/>
            <a:ext cx="1935162" cy="1741487"/>
          </a:xfrm>
          <a:prstGeom prst="can">
            <a:avLst>
              <a:gd name="adj" fmla="val 25000"/>
            </a:avLst>
          </a:prstGeom>
          <a:gradFill rotWithShape="1">
            <a:gsLst>
              <a:gs pos="0">
                <a:srgbClr val="FFCC00">
                  <a:gamma/>
                  <a:shade val="46275"/>
                  <a:invGamma/>
                </a:srgbClr>
              </a:gs>
              <a:gs pos="100000">
                <a:srgbClr val="FFCC00"/>
              </a:gs>
            </a:gsLst>
            <a:lin ang="18900000" scaled="1"/>
          </a:gradFill>
          <a:ln w="9525">
            <a:noFill/>
            <a:round/>
            <a:headEnd/>
            <a:tailEnd/>
          </a:ln>
          <a:effectLst/>
        </p:spPr>
        <p:txBody>
          <a:bodyPr wrap="none" lIns="126000" tIns="262800" bIns="154800" anchor="ctr"/>
          <a:lstStyle/>
          <a:p>
            <a:pPr algn="ctr" eaLnBrk="0" hangingPunct="0"/>
            <a:r>
              <a:rPr lang="es-UY" sz="2000" b="1">
                <a:solidFill>
                  <a:schemeClr val="bg1"/>
                </a:solidFill>
              </a:rPr>
              <a:t>Base de</a:t>
            </a:r>
          </a:p>
          <a:p>
            <a:pPr algn="ctr" eaLnBrk="0" hangingPunct="0"/>
            <a:r>
              <a:rPr lang="es-UY" sz="2000" b="1">
                <a:solidFill>
                  <a:schemeClr val="bg1"/>
                </a:solidFill>
              </a:rPr>
              <a:t>datos</a:t>
            </a:r>
            <a:endParaRPr lang="en-US" sz="2000" b="1">
              <a:solidFill>
                <a:schemeClr val="bg1"/>
              </a:solidFill>
            </a:endParaRPr>
          </a:p>
        </p:txBody>
      </p:sp>
      <p:sp>
        <p:nvSpPr>
          <p:cNvPr id="45060" name="Rectangle 4"/>
          <p:cNvSpPr>
            <a:spLocks noChangeArrowheads="1"/>
          </p:cNvSpPr>
          <p:nvPr/>
        </p:nvSpPr>
        <p:spPr bwMode="auto">
          <a:xfrm>
            <a:off x="2484438" y="4035425"/>
            <a:ext cx="3887787" cy="833438"/>
          </a:xfrm>
          <a:prstGeom prst="rect">
            <a:avLst/>
          </a:prstGeom>
          <a:solidFill>
            <a:srgbClr val="C0C0C0"/>
          </a:solidFill>
          <a:ln w="9525">
            <a:solidFill>
              <a:srgbClr val="333333"/>
            </a:solidFill>
            <a:miter lim="800000"/>
            <a:headEnd/>
            <a:tailEnd/>
          </a:ln>
          <a:effectLst/>
        </p:spPr>
        <p:txBody>
          <a:bodyPr wrap="none" anchor="ctr"/>
          <a:lstStyle/>
          <a:p>
            <a:pPr algn="ctr" eaLnBrk="0" hangingPunct="0"/>
            <a:r>
              <a:rPr lang="es-UY" sz="2400" b="1">
                <a:solidFill>
                  <a:schemeClr val="bg1"/>
                </a:solidFill>
              </a:rPr>
              <a:t>Sistema Operativo</a:t>
            </a:r>
          </a:p>
        </p:txBody>
      </p:sp>
      <p:sp>
        <p:nvSpPr>
          <p:cNvPr id="45061" name="Oval 5"/>
          <p:cNvSpPr>
            <a:spLocks noChangeArrowheads="1"/>
          </p:cNvSpPr>
          <p:nvPr/>
        </p:nvSpPr>
        <p:spPr bwMode="auto">
          <a:xfrm>
            <a:off x="4724400" y="1916113"/>
            <a:ext cx="1792288" cy="1817687"/>
          </a:xfrm>
          <a:prstGeom prst="ellipse">
            <a:avLst/>
          </a:prstGeom>
          <a:gradFill rotWithShape="1">
            <a:gsLst>
              <a:gs pos="0">
                <a:schemeClr val="hlink"/>
              </a:gs>
              <a:gs pos="100000">
                <a:schemeClr val="hlink">
                  <a:gamma/>
                  <a:shade val="65098"/>
                  <a:invGamma/>
                </a:schemeClr>
              </a:gs>
            </a:gsLst>
            <a:path path="shape">
              <a:fillToRect l="50000" t="50000" r="50000" b="50000"/>
            </a:path>
          </a:gradFill>
          <a:ln w="9525">
            <a:noFill/>
            <a:round/>
            <a:headEnd/>
            <a:tailEnd/>
          </a:ln>
          <a:effectLst/>
        </p:spPr>
        <p:txBody>
          <a:bodyPr wrap="none" anchor="ctr"/>
          <a:lstStyle/>
          <a:p>
            <a:pPr algn="ctr" eaLnBrk="0" hangingPunct="0"/>
            <a:r>
              <a:rPr lang="es-UY" sz="2400" b="1">
                <a:solidFill>
                  <a:schemeClr val="bg1"/>
                </a:solidFill>
              </a:rPr>
              <a:t>Programas</a:t>
            </a:r>
            <a:endParaRPr lang="en-US" sz="2400" b="1">
              <a:solidFill>
                <a:schemeClr val="bg1"/>
              </a:solidFill>
            </a:endParaRPr>
          </a:p>
        </p:txBody>
      </p:sp>
    </p:spTree>
    <p:extLst>
      <p:ext uri="{BB962C8B-B14F-4D97-AF65-F5344CB8AC3E}">
        <p14:creationId xmlns:p14="http://schemas.microsoft.com/office/powerpoint/2010/main" val="228577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blinds(horizontal)">
                                      <p:cBhvr>
                                        <p:cTn id="12" dur="500"/>
                                        <p:tgtEl>
                                          <p:spTgt spid="45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61"/>
                                        </p:tgtEl>
                                        <p:attrNameLst>
                                          <p:attrName>style.visibility</p:attrName>
                                        </p:attrNameLst>
                                      </p:cBhvr>
                                      <p:to>
                                        <p:strVal val="visible"/>
                                      </p:to>
                                    </p:set>
                                    <p:animEffect transition="in" filter="blinds(horizontal)">
                                      <p:cBhvr>
                                        <p:cTn id="17"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nimBg="1"/>
      <p:bldP spid="45060" grpId="0" animBg="1"/>
      <p:bldP spid="450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1474447" y="649608"/>
            <a:ext cx="6571343" cy="1049235"/>
          </a:xfrm>
        </p:spPr>
        <p:txBody>
          <a:bodyPr/>
          <a:lstStyle/>
          <a:p>
            <a:r>
              <a:rPr lang="es-UY"/>
              <a:t>Programas</a:t>
            </a:r>
          </a:p>
        </p:txBody>
      </p:sp>
      <p:grpSp>
        <p:nvGrpSpPr>
          <p:cNvPr id="2" name="Group 27"/>
          <p:cNvGrpSpPr>
            <a:grpSpLocks/>
          </p:cNvGrpSpPr>
          <p:nvPr/>
        </p:nvGrpSpPr>
        <p:grpSpPr bwMode="auto">
          <a:xfrm>
            <a:off x="1792065" y="1141278"/>
            <a:ext cx="3471863" cy="1081087"/>
            <a:chOff x="1066" y="845"/>
            <a:chExt cx="2187" cy="681"/>
          </a:xfrm>
        </p:grpSpPr>
        <p:sp>
          <p:nvSpPr>
            <p:cNvPr id="47107" name="Text Box 3"/>
            <p:cNvSpPr txBox="1">
              <a:spLocks noChangeArrowheads="1"/>
            </p:cNvSpPr>
            <p:nvPr/>
          </p:nvSpPr>
          <p:spPr bwMode="auto">
            <a:xfrm>
              <a:off x="1066" y="1026"/>
              <a:ext cx="1124" cy="231"/>
            </a:xfrm>
            <a:prstGeom prst="rect">
              <a:avLst/>
            </a:prstGeom>
            <a:noFill/>
            <a:ln w="9525">
              <a:noFill/>
              <a:miter lim="800000"/>
              <a:headEnd/>
              <a:tailEnd/>
            </a:ln>
            <a:effectLst/>
          </p:spPr>
          <p:txBody>
            <a:bodyPr wrap="none">
              <a:spAutoFit/>
            </a:bodyPr>
            <a:lstStyle/>
            <a:p>
              <a:pPr eaLnBrk="0" hangingPunct="0"/>
              <a:r>
                <a:rPr lang="es-UY" b="1"/>
                <a:t>Código Fuente</a:t>
              </a:r>
            </a:p>
          </p:txBody>
        </p:sp>
        <p:grpSp>
          <p:nvGrpSpPr>
            <p:cNvPr id="3" name="Group 8"/>
            <p:cNvGrpSpPr>
              <a:grpSpLocks/>
            </p:cNvGrpSpPr>
            <p:nvPr/>
          </p:nvGrpSpPr>
          <p:grpSpPr bwMode="auto">
            <a:xfrm>
              <a:off x="2744" y="845"/>
              <a:ext cx="509" cy="681"/>
              <a:chOff x="1296" y="1317"/>
              <a:chExt cx="601" cy="804"/>
            </a:xfrm>
          </p:grpSpPr>
          <p:sp>
            <p:nvSpPr>
              <p:cNvPr id="47113" name="Documents"/>
              <p:cNvSpPr>
                <a:spLocks noEditPoints="1" noChangeArrowheads="1"/>
              </p:cNvSpPr>
              <p:nvPr/>
            </p:nvSpPr>
            <p:spPr bwMode="auto">
              <a:xfrm>
                <a:off x="1296" y="1317"/>
                <a:ext cx="601" cy="80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s-UY"/>
              </a:p>
            </p:txBody>
          </p:sp>
          <p:sp>
            <p:nvSpPr>
              <p:cNvPr id="47114" name="Line 10"/>
              <p:cNvSpPr>
                <a:spLocks noChangeShapeType="1"/>
              </p:cNvSpPr>
              <p:nvPr/>
            </p:nvSpPr>
            <p:spPr bwMode="auto">
              <a:xfrm>
                <a:off x="1388" y="1501"/>
                <a:ext cx="336" cy="0"/>
              </a:xfrm>
              <a:prstGeom prst="line">
                <a:avLst/>
              </a:prstGeom>
              <a:noFill/>
              <a:ln w="9525">
                <a:solidFill>
                  <a:srgbClr val="000000"/>
                </a:solidFill>
                <a:round/>
                <a:headEnd/>
                <a:tailEnd/>
              </a:ln>
              <a:effectLst/>
            </p:spPr>
            <p:txBody>
              <a:bodyPr/>
              <a:lstStyle/>
              <a:p>
                <a:endParaRPr lang="es-UY"/>
              </a:p>
            </p:txBody>
          </p:sp>
          <p:sp>
            <p:nvSpPr>
              <p:cNvPr id="47115" name="Line 11"/>
              <p:cNvSpPr>
                <a:spLocks noChangeShapeType="1"/>
              </p:cNvSpPr>
              <p:nvPr/>
            </p:nvSpPr>
            <p:spPr bwMode="auto">
              <a:xfrm>
                <a:off x="1388" y="1549"/>
                <a:ext cx="336" cy="0"/>
              </a:xfrm>
              <a:prstGeom prst="line">
                <a:avLst/>
              </a:prstGeom>
              <a:noFill/>
              <a:ln w="9525">
                <a:solidFill>
                  <a:srgbClr val="000000"/>
                </a:solidFill>
                <a:round/>
                <a:headEnd/>
                <a:tailEnd/>
              </a:ln>
              <a:effectLst/>
            </p:spPr>
            <p:txBody>
              <a:bodyPr/>
              <a:lstStyle/>
              <a:p>
                <a:endParaRPr lang="es-UY"/>
              </a:p>
            </p:txBody>
          </p:sp>
          <p:sp>
            <p:nvSpPr>
              <p:cNvPr id="47116" name="Line 12"/>
              <p:cNvSpPr>
                <a:spLocks noChangeShapeType="1"/>
              </p:cNvSpPr>
              <p:nvPr/>
            </p:nvSpPr>
            <p:spPr bwMode="auto">
              <a:xfrm>
                <a:off x="1388" y="1597"/>
                <a:ext cx="336" cy="0"/>
              </a:xfrm>
              <a:prstGeom prst="line">
                <a:avLst/>
              </a:prstGeom>
              <a:noFill/>
              <a:ln w="9525">
                <a:solidFill>
                  <a:srgbClr val="000000"/>
                </a:solidFill>
                <a:round/>
                <a:headEnd/>
                <a:tailEnd/>
              </a:ln>
              <a:effectLst/>
            </p:spPr>
            <p:txBody>
              <a:bodyPr/>
              <a:lstStyle/>
              <a:p>
                <a:endParaRPr lang="es-UY"/>
              </a:p>
            </p:txBody>
          </p:sp>
          <p:sp>
            <p:nvSpPr>
              <p:cNvPr id="47117" name="Line 13"/>
              <p:cNvSpPr>
                <a:spLocks noChangeShapeType="1"/>
              </p:cNvSpPr>
              <p:nvPr/>
            </p:nvSpPr>
            <p:spPr bwMode="auto">
              <a:xfrm>
                <a:off x="1388" y="1645"/>
                <a:ext cx="336" cy="0"/>
              </a:xfrm>
              <a:prstGeom prst="line">
                <a:avLst/>
              </a:prstGeom>
              <a:noFill/>
              <a:ln w="9525">
                <a:solidFill>
                  <a:srgbClr val="000000"/>
                </a:solidFill>
                <a:round/>
                <a:headEnd/>
                <a:tailEnd/>
              </a:ln>
              <a:effectLst/>
            </p:spPr>
            <p:txBody>
              <a:bodyPr/>
              <a:lstStyle/>
              <a:p>
                <a:endParaRPr lang="es-UY"/>
              </a:p>
            </p:txBody>
          </p:sp>
          <p:sp>
            <p:nvSpPr>
              <p:cNvPr id="47118" name="Line 14"/>
              <p:cNvSpPr>
                <a:spLocks noChangeShapeType="1"/>
              </p:cNvSpPr>
              <p:nvPr/>
            </p:nvSpPr>
            <p:spPr bwMode="auto">
              <a:xfrm>
                <a:off x="1388" y="1693"/>
                <a:ext cx="336" cy="0"/>
              </a:xfrm>
              <a:prstGeom prst="line">
                <a:avLst/>
              </a:prstGeom>
              <a:noFill/>
              <a:ln w="9525">
                <a:solidFill>
                  <a:srgbClr val="000000"/>
                </a:solidFill>
                <a:round/>
                <a:headEnd/>
                <a:tailEnd/>
              </a:ln>
              <a:effectLst/>
            </p:spPr>
            <p:txBody>
              <a:bodyPr/>
              <a:lstStyle/>
              <a:p>
                <a:endParaRPr lang="es-UY"/>
              </a:p>
            </p:txBody>
          </p:sp>
          <p:sp>
            <p:nvSpPr>
              <p:cNvPr id="47119" name="Line 15"/>
              <p:cNvSpPr>
                <a:spLocks noChangeShapeType="1"/>
              </p:cNvSpPr>
              <p:nvPr/>
            </p:nvSpPr>
            <p:spPr bwMode="auto">
              <a:xfrm>
                <a:off x="1388" y="1741"/>
                <a:ext cx="336" cy="0"/>
              </a:xfrm>
              <a:prstGeom prst="line">
                <a:avLst/>
              </a:prstGeom>
              <a:noFill/>
              <a:ln w="9525">
                <a:solidFill>
                  <a:srgbClr val="000000"/>
                </a:solidFill>
                <a:round/>
                <a:headEnd/>
                <a:tailEnd/>
              </a:ln>
              <a:effectLst/>
            </p:spPr>
            <p:txBody>
              <a:bodyPr/>
              <a:lstStyle/>
              <a:p>
                <a:endParaRPr lang="es-UY"/>
              </a:p>
            </p:txBody>
          </p:sp>
          <p:sp>
            <p:nvSpPr>
              <p:cNvPr id="47120" name="Line 16"/>
              <p:cNvSpPr>
                <a:spLocks noChangeShapeType="1"/>
              </p:cNvSpPr>
              <p:nvPr/>
            </p:nvSpPr>
            <p:spPr bwMode="auto">
              <a:xfrm>
                <a:off x="1388" y="1789"/>
                <a:ext cx="336" cy="0"/>
              </a:xfrm>
              <a:prstGeom prst="line">
                <a:avLst/>
              </a:prstGeom>
              <a:noFill/>
              <a:ln w="9525">
                <a:solidFill>
                  <a:srgbClr val="000000"/>
                </a:solidFill>
                <a:round/>
                <a:headEnd/>
                <a:tailEnd/>
              </a:ln>
              <a:effectLst/>
            </p:spPr>
            <p:txBody>
              <a:bodyPr/>
              <a:lstStyle/>
              <a:p>
                <a:endParaRPr lang="es-UY"/>
              </a:p>
            </p:txBody>
          </p:sp>
          <p:sp>
            <p:nvSpPr>
              <p:cNvPr id="47121" name="Line 17"/>
              <p:cNvSpPr>
                <a:spLocks noChangeShapeType="1"/>
              </p:cNvSpPr>
              <p:nvPr/>
            </p:nvSpPr>
            <p:spPr bwMode="auto">
              <a:xfrm>
                <a:off x="1388" y="1837"/>
                <a:ext cx="336" cy="0"/>
              </a:xfrm>
              <a:prstGeom prst="line">
                <a:avLst/>
              </a:prstGeom>
              <a:noFill/>
              <a:ln w="9525">
                <a:solidFill>
                  <a:srgbClr val="000000"/>
                </a:solidFill>
                <a:round/>
                <a:headEnd/>
                <a:tailEnd/>
              </a:ln>
              <a:effectLst/>
            </p:spPr>
            <p:txBody>
              <a:bodyPr/>
              <a:lstStyle/>
              <a:p>
                <a:endParaRPr lang="es-UY"/>
              </a:p>
            </p:txBody>
          </p:sp>
          <p:sp>
            <p:nvSpPr>
              <p:cNvPr id="47122" name="Line 18"/>
              <p:cNvSpPr>
                <a:spLocks noChangeShapeType="1"/>
              </p:cNvSpPr>
              <p:nvPr/>
            </p:nvSpPr>
            <p:spPr bwMode="auto">
              <a:xfrm>
                <a:off x="1388" y="1885"/>
                <a:ext cx="336" cy="0"/>
              </a:xfrm>
              <a:prstGeom prst="line">
                <a:avLst/>
              </a:prstGeom>
              <a:noFill/>
              <a:ln w="9525">
                <a:solidFill>
                  <a:srgbClr val="000000"/>
                </a:solidFill>
                <a:round/>
                <a:headEnd/>
                <a:tailEnd/>
              </a:ln>
              <a:effectLst/>
            </p:spPr>
            <p:txBody>
              <a:bodyPr/>
              <a:lstStyle/>
              <a:p>
                <a:endParaRPr lang="es-UY"/>
              </a:p>
            </p:txBody>
          </p:sp>
          <p:sp>
            <p:nvSpPr>
              <p:cNvPr id="47123" name="Line 19"/>
              <p:cNvSpPr>
                <a:spLocks noChangeShapeType="1"/>
              </p:cNvSpPr>
              <p:nvPr/>
            </p:nvSpPr>
            <p:spPr bwMode="auto">
              <a:xfrm>
                <a:off x="1388" y="1933"/>
                <a:ext cx="336" cy="0"/>
              </a:xfrm>
              <a:prstGeom prst="line">
                <a:avLst/>
              </a:prstGeom>
              <a:noFill/>
              <a:ln w="9525">
                <a:solidFill>
                  <a:srgbClr val="000000"/>
                </a:solidFill>
                <a:round/>
                <a:headEnd/>
                <a:tailEnd/>
              </a:ln>
              <a:effectLst/>
            </p:spPr>
            <p:txBody>
              <a:bodyPr/>
              <a:lstStyle/>
              <a:p>
                <a:endParaRPr lang="es-UY"/>
              </a:p>
            </p:txBody>
          </p:sp>
        </p:grpSp>
      </p:grpSp>
      <p:grpSp>
        <p:nvGrpSpPr>
          <p:cNvPr id="4" name="Group 30"/>
          <p:cNvGrpSpPr>
            <a:grpSpLocks/>
          </p:cNvGrpSpPr>
          <p:nvPr/>
        </p:nvGrpSpPr>
        <p:grpSpPr bwMode="auto">
          <a:xfrm>
            <a:off x="1692275" y="2492375"/>
            <a:ext cx="3816350" cy="1808163"/>
            <a:chOff x="1066" y="1570"/>
            <a:chExt cx="2404" cy="1139"/>
          </a:xfrm>
        </p:grpSpPr>
        <p:sp>
          <p:nvSpPr>
            <p:cNvPr id="47108" name="Text Box 4"/>
            <p:cNvSpPr txBox="1">
              <a:spLocks noChangeArrowheads="1"/>
            </p:cNvSpPr>
            <p:nvPr/>
          </p:nvSpPr>
          <p:spPr bwMode="auto">
            <a:xfrm>
              <a:off x="1066" y="2070"/>
              <a:ext cx="916" cy="231"/>
            </a:xfrm>
            <a:prstGeom prst="rect">
              <a:avLst/>
            </a:prstGeom>
            <a:noFill/>
            <a:ln w="9525">
              <a:noFill/>
              <a:miter lim="800000"/>
              <a:headEnd/>
              <a:tailEnd/>
            </a:ln>
            <a:effectLst/>
          </p:spPr>
          <p:txBody>
            <a:bodyPr wrap="none">
              <a:spAutoFit/>
            </a:bodyPr>
            <a:lstStyle/>
            <a:p>
              <a:pPr eaLnBrk="0" hangingPunct="0"/>
              <a:r>
                <a:rPr lang="es-UY" b="1"/>
                <a:t>Compilador</a:t>
              </a:r>
            </a:p>
          </p:txBody>
        </p:sp>
        <p:grpSp>
          <p:nvGrpSpPr>
            <p:cNvPr id="5" name="Group 21"/>
            <p:cNvGrpSpPr>
              <a:grpSpLocks/>
            </p:cNvGrpSpPr>
            <p:nvPr/>
          </p:nvGrpSpPr>
          <p:grpSpPr bwMode="auto">
            <a:xfrm>
              <a:off x="2547" y="1797"/>
              <a:ext cx="923" cy="912"/>
              <a:chOff x="2394" y="2112"/>
              <a:chExt cx="923" cy="912"/>
            </a:xfrm>
          </p:grpSpPr>
          <p:sp>
            <p:nvSpPr>
              <p:cNvPr id="47126" name="Oval 22"/>
              <p:cNvSpPr>
                <a:spLocks noChangeArrowheads="1"/>
              </p:cNvSpPr>
              <p:nvPr/>
            </p:nvSpPr>
            <p:spPr bwMode="auto">
              <a:xfrm>
                <a:off x="2405" y="2112"/>
                <a:ext cx="912" cy="912"/>
              </a:xfrm>
              <a:prstGeom prst="ellipse">
                <a:avLst/>
              </a:prstGeom>
              <a:solidFill>
                <a:srgbClr val="CCECFF"/>
              </a:solidFill>
              <a:ln w="9525">
                <a:noFill/>
                <a:round/>
                <a:headEnd/>
                <a:tailEnd/>
              </a:ln>
              <a:effectLst/>
            </p:spPr>
            <p:txBody>
              <a:bodyPr wrap="none" anchor="ctr"/>
              <a:lstStyle/>
              <a:p>
                <a:endParaRPr lang="es-UY"/>
              </a:p>
            </p:txBody>
          </p:sp>
          <p:grpSp>
            <p:nvGrpSpPr>
              <p:cNvPr id="6" name="Group 23"/>
              <p:cNvGrpSpPr>
                <a:grpSpLocks/>
              </p:cNvGrpSpPr>
              <p:nvPr/>
            </p:nvGrpSpPr>
            <p:grpSpPr bwMode="auto">
              <a:xfrm>
                <a:off x="2394" y="2218"/>
                <a:ext cx="765" cy="652"/>
                <a:chOff x="1632" y="1248"/>
                <a:chExt cx="2682" cy="2286"/>
              </a:xfrm>
            </p:grpSpPr>
            <p:sp>
              <p:nvSpPr>
                <p:cNvPr id="47128"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47129" name="AutoShape 25"/>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47130" name="AutoShape 26"/>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grpSp>
        </p:grpSp>
        <p:sp>
          <p:nvSpPr>
            <p:cNvPr id="47132" name="Line 28"/>
            <p:cNvSpPr>
              <a:spLocks noChangeShapeType="1"/>
            </p:cNvSpPr>
            <p:nvPr/>
          </p:nvSpPr>
          <p:spPr bwMode="auto">
            <a:xfrm>
              <a:off x="3016" y="1570"/>
              <a:ext cx="0" cy="227"/>
            </a:xfrm>
            <a:prstGeom prst="line">
              <a:avLst/>
            </a:prstGeom>
            <a:noFill/>
            <a:ln w="9525">
              <a:solidFill>
                <a:schemeClr val="tx1"/>
              </a:solidFill>
              <a:round/>
              <a:headEnd/>
              <a:tailEnd type="triangle" w="med" len="med"/>
            </a:ln>
            <a:effectLst/>
          </p:spPr>
          <p:txBody>
            <a:bodyPr/>
            <a:lstStyle/>
            <a:p>
              <a:endParaRPr lang="es-UY"/>
            </a:p>
          </p:txBody>
        </p:sp>
      </p:grpSp>
      <p:grpSp>
        <p:nvGrpSpPr>
          <p:cNvPr id="7" name="Group 31"/>
          <p:cNvGrpSpPr>
            <a:grpSpLocks/>
          </p:cNvGrpSpPr>
          <p:nvPr/>
        </p:nvGrpSpPr>
        <p:grpSpPr bwMode="auto">
          <a:xfrm>
            <a:off x="1692275" y="4292600"/>
            <a:ext cx="3816350" cy="1873250"/>
            <a:chOff x="1066" y="2704"/>
            <a:chExt cx="2404" cy="1180"/>
          </a:xfrm>
        </p:grpSpPr>
        <p:sp>
          <p:nvSpPr>
            <p:cNvPr id="47111" name="Oval 7"/>
            <p:cNvSpPr>
              <a:spLocks noChangeArrowheads="1"/>
            </p:cNvSpPr>
            <p:nvPr/>
          </p:nvSpPr>
          <p:spPr bwMode="auto">
            <a:xfrm>
              <a:off x="2472" y="3022"/>
              <a:ext cx="998" cy="862"/>
            </a:xfrm>
            <a:prstGeom prst="ellipse">
              <a:avLst/>
            </a:prstGeom>
            <a:gradFill rotWithShape="1">
              <a:gsLst>
                <a:gs pos="0">
                  <a:schemeClr val="hlink"/>
                </a:gs>
                <a:gs pos="100000">
                  <a:schemeClr val="hlink">
                    <a:gamma/>
                    <a:shade val="65098"/>
                    <a:invGamma/>
                  </a:schemeClr>
                </a:gs>
              </a:gsLst>
              <a:path path="shape">
                <a:fillToRect l="50000" t="50000" r="50000" b="50000"/>
              </a:path>
            </a:gradFill>
            <a:ln w="9525">
              <a:noFill/>
              <a:round/>
              <a:headEnd/>
              <a:tailEnd/>
            </a:ln>
            <a:effectLst/>
          </p:spPr>
          <p:txBody>
            <a:bodyPr wrap="none" anchor="ctr"/>
            <a:lstStyle/>
            <a:p>
              <a:pPr algn="ctr" eaLnBrk="0" hangingPunct="0"/>
              <a:r>
                <a:rPr lang="es-UY" sz="2000" b="1">
                  <a:solidFill>
                    <a:schemeClr val="bg1"/>
                  </a:solidFill>
                </a:rPr>
                <a:t>Programas</a:t>
              </a:r>
            </a:p>
          </p:txBody>
        </p:sp>
        <p:sp>
          <p:nvSpPr>
            <p:cNvPr id="47124" name="Text Box 20"/>
            <p:cNvSpPr txBox="1">
              <a:spLocks noChangeArrowheads="1"/>
            </p:cNvSpPr>
            <p:nvPr/>
          </p:nvSpPr>
          <p:spPr bwMode="auto">
            <a:xfrm>
              <a:off x="1066" y="3290"/>
              <a:ext cx="916" cy="231"/>
            </a:xfrm>
            <a:prstGeom prst="rect">
              <a:avLst/>
            </a:prstGeom>
            <a:noFill/>
            <a:ln w="9525">
              <a:noFill/>
              <a:miter lim="800000"/>
              <a:headEnd/>
              <a:tailEnd/>
            </a:ln>
            <a:effectLst/>
          </p:spPr>
          <p:txBody>
            <a:bodyPr wrap="none">
              <a:spAutoFit/>
            </a:bodyPr>
            <a:lstStyle/>
            <a:p>
              <a:pPr eaLnBrk="0" hangingPunct="0"/>
              <a:r>
                <a:rPr lang="es-UY" b="1"/>
                <a:t>Ejecutables</a:t>
              </a:r>
            </a:p>
          </p:txBody>
        </p:sp>
        <p:sp>
          <p:nvSpPr>
            <p:cNvPr id="47133" name="Line 29"/>
            <p:cNvSpPr>
              <a:spLocks noChangeShapeType="1"/>
            </p:cNvSpPr>
            <p:nvPr/>
          </p:nvSpPr>
          <p:spPr bwMode="auto">
            <a:xfrm>
              <a:off x="3016" y="2704"/>
              <a:ext cx="0" cy="318"/>
            </a:xfrm>
            <a:prstGeom prst="line">
              <a:avLst/>
            </a:prstGeom>
            <a:noFill/>
            <a:ln w="9525">
              <a:solidFill>
                <a:schemeClr val="tx1"/>
              </a:solidFill>
              <a:round/>
              <a:headEnd/>
              <a:tailEnd type="triangle" w="med" len="med"/>
            </a:ln>
            <a:effectLst/>
          </p:spPr>
          <p:txBody>
            <a:bodyPr/>
            <a:lstStyle/>
            <a:p>
              <a:endParaRPr lang="es-UY"/>
            </a:p>
          </p:txBody>
        </p:sp>
      </p:grpSp>
    </p:spTree>
    <p:extLst>
      <p:ext uri="{BB962C8B-B14F-4D97-AF65-F5344CB8AC3E}">
        <p14:creationId xmlns:p14="http://schemas.microsoft.com/office/powerpoint/2010/main" val="8052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es-UY"/>
              <a:t>Bases de Datos</a:t>
            </a:r>
          </a:p>
        </p:txBody>
      </p:sp>
      <p:grpSp>
        <p:nvGrpSpPr>
          <p:cNvPr id="2" name="Group 20"/>
          <p:cNvGrpSpPr>
            <a:grpSpLocks/>
          </p:cNvGrpSpPr>
          <p:nvPr/>
        </p:nvGrpSpPr>
        <p:grpSpPr bwMode="auto">
          <a:xfrm>
            <a:off x="733425" y="1339850"/>
            <a:ext cx="5278438" cy="1296988"/>
            <a:chOff x="462" y="844"/>
            <a:chExt cx="3325" cy="817"/>
          </a:xfrm>
        </p:grpSpPr>
        <p:sp>
          <p:nvSpPr>
            <p:cNvPr id="49159" name="AutoShape 7"/>
            <p:cNvSpPr>
              <a:spLocks noChangeArrowheads="1"/>
            </p:cNvSpPr>
            <p:nvPr/>
          </p:nvSpPr>
          <p:spPr bwMode="auto">
            <a:xfrm>
              <a:off x="2792" y="844"/>
              <a:ext cx="995" cy="817"/>
            </a:xfrm>
            <a:prstGeom prst="can">
              <a:avLst>
                <a:gd name="adj" fmla="val 25000"/>
              </a:avLst>
            </a:prstGeom>
            <a:noFill/>
            <a:ln w="25400">
              <a:solidFill>
                <a:srgbClr val="FFCC00"/>
              </a:solidFill>
              <a:round/>
              <a:headEnd/>
              <a:tailEnd/>
            </a:ln>
            <a:effectLst/>
          </p:spPr>
          <p:txBody>
            <a:bodyPr wrap="none" lIns="126000" tIns="262800" bIns="154800" anchor="ctr"/>
            <a:lstStyle/>
            <a:p>
              <a:pPr algn="ctr" eaLnBrk="0" hangingPunct="0"/>
              <a:r>
                <a:rPr lang="es-UY"/>
                <a:t>Modelo de</a:t>
              </a:r>
            </a:p>
            <a:p>
              <a:pPr algn="ctr" eaLnBrk="0" hangingPunct="0"/>
              <a:r>
                <a:rPr lang="es-UY"/>
                <a:t>datos</a:t>
              </a:r>
              <a:endParaRPr lang="en-US"/>
            </a:p>
          </p:txBody>
        </p:sp>
        <p:sp>
          <p:nvSpPr>
            <p:cNvPr id="49161" name="Text Box 9"/>
            <p:cNvSpPr txBox="1">
              <a:spLocks noChangeArrowheads="1"/>
            </p:cNvSpPr>
            <p:nvPr/>
          </p:nvSpPr>
          <p:spPr bwMode="auto">
            <a:xfrm>
              <a:off x="462" y="1131"/>
              <a:ext cx="1432" cy="442"/>
            </a:xfrm>
            <a:prstGeom prst="rect">
              <a:avLst/>
            </a:prstGeom>
            <a:noFill/>
            <a:ln w="9525">
              <a:noFill/>
              <a:miter lim="800000"/>
              <a:headEnd/>
              <a:tailEnd/>
            </a:ln>
            <a:effectLst/>
          </p:spPr>
          <p:txBody>
            <a:bodyPr wrap="none">
              <a:spAutoFit/>
            </a:bodyPr>
            <a:lstStyle/>
            <a:p>
              <a:pPr eaLnBrk="0" hangingPunct="0"/>
              <a:r>
                <a:rPr lang="en-US" sz="2000" dirty="0"/>
                <a:t>Database Schema</a:t>
              </a:r>
            </a:p>
            <a:p>
              <a:pPr eaLnBrk="0" hangingPunct="0"/>
              <a:r>
                <a:rPr lang="es-UY" sz="2000" dirty="0"/>
                <a:t>Modelo de datos</a:t>
              </a:r>
            </a:p>
          </p:txBody>
        </p:sp>
      </p:grpSp>
      <p:grpSp>
        <p:nvGrpSpPr>
          <p:cNvPr id="3" name="Group 21"/>
          <p:cNvGrpSpPr>
            <a:grpSpLocks/>
          </p:cNvGrpSpPr>
          <p:nvPr/>
        </p:nvGrpSpPr>
        <p:grpSpPr bwMode="auto">
          <a:xfrm>
            <a:off x="762000" y="2636838"/>
            <a:ext cx="5249863" cy="1873250"/>
            <a:chOff x="480" y="1661"/>
            <a:chExt cx="3307" cy="1180"/>
          </a:xfrm>
        </p:grpSpPr>
        <p:sp>
          <p:nvSpPr>
            <p:cNvPr id="49156" name="Text Box 4"/>
            <p:cNvSpPr txBox="1">
              <a:spLocks noChangeArrowheads="1"/>
            </p:cNvSpPr>
            <p:nvPr/>
          </p:nvSpPr>
          <p:spPr bwMode="auto">
            <a:xfrm>
              <a:off x="480" y="1979"/>
              <a:ext cx="1839" cy="634"/>
            </a:xfrm>
            <a:prstGeom prst="rect">
              <a:avLst/>
            </a:prstGeom>
            <a:noFill/>
            <a:ln w="9525">
              <a:noFill/>
              <a:miter lim="800000"/>
              <a:headEnd/>
              <a:tailEnd/>
            </a:ln>
            <a:effectLst/>
          </p:spPr>
          <p:txBody>
            <a:bodyPr wrap="none">
              <a:spAutoFit/>
            </a:bodyPr>
            <a:lstStyle/>
            <a:p>
              <a:pPr eaLnBrk="0" hangingPunct="0"/>
              <a:r>
                <a:rPr lang="es-UY" sz="2000"/>
                <a:t>DBMS </a:t>
              </a:r>
              <a:r>
                <a:rPr lang="en-US" sz="2000"/>
                <a:t>(Data-Base</a:t>
              </a:r>
            </a:p>
            <a:p>
              <a:pPr eaLnBrk="0" hangingPunct="0"/>
              <a:r>
                <a:rPr lang="en-US" sz="2000"/>
                <a:t>Management System)</a:t>
              </a:r>
            </a:p>
            <a:p>
              <a:pPr eaLnBrk="0" hangingPunct="0"/>
              <a:r>
                <a:rPr lang="es-UY" sz="2000"/>
                <a:t>Motor de Base de Datos</a:t>
              </a:r>
            </a:p>
          </p:txBody>
        </p:sp>
        <p:grpSp>
          <p:nvGrpSpPr>
            <p:cNvPr id="4" name="Group 10"/>
            <p:cNvGrpSpPr>
              <a:grpSpLocks/>
            </p:cNvGrpSpPr>
            <p:nvPr/>
          </p:nvGrpSpPr>
          <p:grpSpPr bwMode="auto">
            <a:xfrm>
              <a:off x="2728" y="1888"/>
              <a:ext cx="1059" cy="953"/>
              <a:chOff x="2394" y="2112"/>
              <a:chExt cx="923" cy="912"/>
            </a:xfrm>
          </p:grpSpPr>
          <p:sp>
            <p:nvSpPr>
              <p:cNvPr id="49163" name="Oval 11"/>
              <p:cNvSpPr>
                <a:spLocks noChangeArrowheads="1"/>
              </p:cNvSpPr>
              <p:nvPr/>
            </p:nvSpPr>
            <p:spPr bwMode="auto">
              <a:xfrm>
                <a:off x="2405" y="2112"/>
                <a:ext cx="912" cy="912"/>
              </a:xfrm>
              <a:prstGeom prst="ellipse">
                <a:avLst/>
              </a:prstGeom>
              <a:solidFill>
                <a:srgbClr val="FFFF99"/>
              </a:solidFill>
              <a:ln w="9525">
                <a:noFill/>
                <a:round/>
                <a:headEnd/>
                <a:tailEnd/>
              </a:ln>
              <a:effectLst/>
            </p:spPr>
            <p:txBody>
              <a:bodyPr wrap="none" anchor="ctr"/>
              <a:lstStyle/>
              <a:p>
                <a:endParaRPr lang="es-UY"/>
              </a:p>
            </p:txBody>
          </p:sp>
          <p:grpSp>
            <p:nvGrpSpPr>
              <p:cNvPr id="5" name="Group 12"/>
              <p:cNvGrpSpPr>
                <a:grpSpLocks/>
              </p:cNvGrpSpPr>
              <p:nvPr/>
            </p:nvGrpSpPr>
            <p:grpSpPr bwMode="auto">
              <a:xfrm>
                <a:off x="2394" y="2218"/>
                <a:ext cx="765" cy="652"/>
                <a:chOff x="1632" y="1248"/>
                <a:chExt cx="2682" cy="2286"/>
              </a:xfrm>
            </p:grpSpPr>
            <p:sp>
              <p:nvSpPr>
                <p:cNvPr id="49165"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49166" name="AutoShape 1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49167" name="AutoShape 1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grpSp>
        </p:grpSp>
        <p:sp>
          <p:nvSpPr>
            <p:cNvPr id="49170" name="Line 18"/>
            <p:cNvSpPr>
              <a:spLocks noChangeShapeType="1"/>
            </p:cNvSpPr>
            <p:nvPr/>
          </p:nvSpPr>
          <p:spPr bwMode="auto">
            <a:xfrm>
              <a:off x="3288" y="1661"/>
              <a:ext cx="0" cy="227"/>
            </a:xfrm>
            <a:prstGeom prst="line">
              <a:avLst/>
            </a:prstGeom>
            <a:noFill/>
            <a:ln w="25400">
              <a:solidFill>
                <a:schemeClr val="tx1"/>
              </a:solidFill>
              <a:round/>
              <a:headEnd/>
              <a:tailEnd type="triangle" w="med" len="med"/>
            </a:ln>
            <a:effectLst/>
          </p:spPr>
          <p:txBody>
            <a:bodyPr/>
            <a:lstStyle/>
            <a:p>
              <a:endParaRPr lang="es-UY"/>
            </a:p>
          </p:txBody>
        </p:sp>
      </p:grpSp>
      <p:grpSp>
        <p:nvGrpSpPr>
          <p:cNvPr id="6" name="Group 22"/>
          <p:cNvGrpSpPr>
            <a:grpSpLocks/>
          </p:cNvGrpSpPr>
          <p:nvPr/>
        </p:nvGrpSpPr>
        <p:grpSpPr bwMode="auto">
          <a:xfrm>
            <a:off x="762000" y="4508500"/>
            <a:ext cx="5249863" cy="1727200"/>
            <a:chOff x="480" y="2840"/>
            <a:chExt cx="3307" cy="1088"/>
          </a:xfrm>
        </p:grpSpPr>
        <p:sp>
          <p:nvSpPr>
            <p:cNvPr id="49155" name="AutoShape 3"/>
            <p:cNvSpPr>
              <a:spLocks noChangeArrowheads="1"/>
            </p:cNvSpPr>
            <p:nvPr/>
          </p:nvSpPr>
          <p:spPr bwMode="auto">
            <a:xfrm>
              <a:off x="2744" y="3067"/>
              <a:ext cx="1043" cy="861"/>
            </a:xfrm>
            <a:prstGeom prst="can">
              <a:avLst>
                <a:gd name="adj" fmla="val 25000"/>
              </a:avLst>
            </a:prstGeom>
            <a:gradFill rotWithShape="1">
              <a:gsLst>
                <a:gs pos="0">
                  <a:srgbClr val="FFCC00">
                    <a:gamma/>
                    <a:shade val="46275"/>
                    <a:invGamma/>
                  </a:srgbClr>
                </a:gs>
                <a:gs pos="100000">
                  <a:srgbClr val="FFCC00"/>
                </a:gs>
              </a:gsLst>
              <a:lin ang="18900000" scaled="1"/>
            </a:gradFill>
            <a:ln w="9525">
              <a:noFill/>
              <a:round/>
              <a:headEnd/>
              <a:tailEnd/>
            </a:ln>
            <a:effectLst/>
          </p:spPr>
          <p:txBody>
            <a:bodyPr wrap="none" lIns="126000" tIns="262800" bIns="154800" anchor="ctr"/>
            <a:lstStyle/>
            <a:p>
              <a:pPr algn="ctr" eaLnBrk="0" hangingPunct="0"/>
              <a:r>
                <a:rPr lang="es-UY" sz="2000" b="1">
                  <a:solidFill>
                    <a:schemeClr val="bg1"/>
                  </a:solidFill>
                </a:rPr>
                <a:t>Base de</a:t>
              </a:r>
            </a:p>
            <a:p>
              <a:pPr algn="ctr" eaLnBrk="0" hangingPunct="0"/>
              <a:r>
                <a:rPr lang="es-UY" sz="2000" b="1">
                  <a:solidFill>
                    <a:schemeClr val="bg1"/>
                  </a:solidFill>
                </a:rPr>
                <a:t>datos</a:t>
              </a:r>
              <a:endParaRPr lang="en-US" sz="2000" b="1">
                <a:solidFill>
                  <a:schemeClr val="bg1"/>
                </a:solidFill>
              </a:endParaRPr>
            </a:p>
          </p:txBody>
        </p:sp>
        <p:sp>
          <p:nvSpPr>
            <p:cNvPr id="49158" name="Text Box 6"/>
            <p:cNvSpPr txBox="1">
              <a:spLocks noChangeArrowheads="1"/>
            </p:cNvSpPr>
            <p:nvPr/>
          </p:nvSpPr>
          <p:spPr bwMode="auto">
            <a:xfrm>
              <a:off x="480" y="3305"/>
              <a:ext cx="1138" cy="250"/>
            </a:xfrm>
            <a:prstGeom prst="rect">
              <a:avLst/>
            </a:prstGeom>
            <a:noFill/>
            <a:ln w="9525">
              <a:noFill/>
              <a:miter lim="800000"/>
              <a:headEnd/>
              <a:tailEnd/>
            </a:ln>
            <a:effectLst/>
          </p:spPr>
          <p:txBody>
            <a:bodyPr wrap="none">
              <a:spAutoFit/>
            </a:bodyPr>
            <a:lstStyle/>
            <a:p>
              <a:pPr eaLnBrk="0" hangingPunct="0"/>
              <a:r>
                <a:rPr lang="es-UY" sz="2000"/>
                <a:t>Base de datos</a:t>
              </a:r>
            </a:p>
          </p:txBody>
        </p:sp>
        <p:sp>
          <p:nvSpPr>
            <p:cNvPr id="49171" name="Line 19"/>
            <p:cNvSpPr>
              <a:spLocks noChangeShapeType="1"/>
            </p:cNvSpPr>
            <p:nvPr/>
          </p:nvSpPr>
          <p:spPr bwMode="auto">
            <a:xfrm>
              <a:off x="3288" y="2840"/>
              <a:ext cx="0" cy="227"/>
            </a:xfrm>
            <a:prstGeom prst="line">
              <a:avLst/>
            </a:prstGeom>
            <a:noFill/>
            <a:ln w="25400">
              <a:solidFill>
                <a:schemeClr val="tx1"/>
              </a:solidFill>
              <a:round/>
              <a:headEnd/>
              <a:tailEnd type="triangle" w="med" len="med"/>
            </a:ln>
            <a:effectLst/>
          </p:spPr>
          <p:txBody>
            <a:bodyPr/>
            <a:lstStyle/>
            <a:p>
              <a:endParaRPr lang="es-UY"/>
            </a:p>
          </p:txBody>
        </p:sp>
      </p:grpSp>
    </p:spTree>
    <p:extLst>
      <p:ext uri="{BB962C8B-B14F-4D97-AF65-F5344CB8AC3E}">
        <p14:creationId xmlns:p14="http://schemas.microsoft.com/office/powerpoint/2010/main" val="269878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p:cNvSpPr>
          <p:nvPr>
            <p:ph type="title"/>
          </p:nvPr>
        </p:nvSpPr>
        <p:spPr/>
        <p:txBody>
          <a:bodyPr/>
          <a:lstStyle/>
          <a:p>
            <a:r>
              <a:rPr lang="es-UY"/>
              <a:t>Desarrollo Tradicional</a:t>
            </a:r>
          </a:p>
        </p:txBody>
      </p:sp>
      <p:grpSp>
        <p:nvGrpSpPr>
          <p:cNvPr id="45" name="Group 44"/>
          <p:cNvGrpSpPr/>
          <p:nvPr/>
        </p:nvGrpSpPr>
        <p:grpSpPr>
          <a:xfrm>
            <a:off x="1362075" y="3866164"/>
            <a:ext cx="3810000" cy="2191735"/>
            <a:chOff x="1371600" y="3733800"/>
            <a:chExt cx="4267200" cy="2667000"/>
          </a:xfrm>
        </p:grpSpPr>
        <p:grpSp>
          <p:nvGrpSpPr>
            <p:cNvPr id="2" name="Group 8"/>
            <p:cNvGrpSpPr>
              <a:grpSpLocks/>
            </p:cNvGrpSpPr>
            <p:nvPr/>
          </p:nvGrpSpPr>
          <p:grpSpPr bwMode="auto">
            <a:xfrm>
              <a:off x="4830763" y="5319713"/>
              <a:ext cx="808037" cy="1081087"/>
              <a:chOff x="1296" y="1317"/>
              <a:chExt cx="601" cy="804"/>
            </a:xfrm>
          </p:grpSpPr>
          <p:sp>
            <p:nvSpPr>
              <p:cNvPr id="51209" name="Documents"/>
              <p:cNvSpPr>
                <a:spLocks noEditPoints="1" noChangeArrowheads="1"/>
              </p:cNvSpPr>
              <p:nvPr/>
            </p:nvSpPr>
            <p:spPr bwMode="auto">
              <a:xfrm>
                <a:off x="1296" y="1317"/>
                <a:ext cx="601" cy="80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s-UY"/>
              </a:p>
            </p:txBody>
          </p:sp>
          <p:sp>
            <p:nvSpPr>
              <p:cNvPr id="51210" name="Line 10"/>
              <p:cNvSpPr>
                <a:spLocks noChangeShapeType="1"/>
              </p:cNvSpPr>
              <p:nvPr/>
            </p:nvSpPr>
            <p:spPr bwMode="auto">
              <a:xfrm>
                <a:off x="1388" y="1501"/>
                <a:ext cx="336" cy="0"/>
              </a:xfrm>
              <a:prstGeom prst="line">
                <a:avLst/>
              </a:prstGeom>
              <a:noFill/>
              <a:ln w="9525">
                <a:solidFill>
                  <a:srgbClr val="000000"/>
                </a:solidFill>
                <a:round/>
                <a:headEnd/>
                <a:tailEnd/>
              </a:ln>
              <a:effectLst/>
            </p:spPr>
            <p:txBody>
              <a:bodyPr/>
              <a:lstStyle/>
              <a:p>
                <a:endParaRPr lang="es-UY"/>
              </a:p>
            </p:txBody>
          </p:sp>
          <p:sp>
            <p:nvSpPr>
              <p:cNvPr id="51211" name="Line 11"/>
              <p:cNvSpPr>
                <a:spLocks noChangeShapeType="1"/>
              </p:cNvSpPr>
              <p:nvPr/>
            </p:nvSpPr>
            <p:spPr bwMode="auto">
              <a:xfrm>
                <a:off x="1388" y="1549"/>
                <a:ext cx="336" cy="0"/>
              </a:xfrm>
              <a:prstGeom prst="line">
                <a:avLst/>
              </a:prstGeom>
              <a:noFill/>
              <a:ln w="9525">
                <a:solidFill>
                  <a:srgbClr val="000000"/>
                </a:solidFill>
                <a:round/>
                <a:headEnd/>
                <a:tailEnd/>
              </a:ln>
              <a:effectLst/>
            </p:spPr>
            <p:txBody>
              <a:bodyPr/>
              <a:lstStyle/>
              <a:p>
                <a:endParaRPr lang="es-UY"/>
              </a:p>
            </p:txBody>
          </p:sp>
          <p:sp>
            <p:nvSpPr>
              <p:cNvPr id="51212" name="Line 12"/>
              <p:cNvSpPr>
                <a:spLocks noChangeShapeType="1"/>
              </p:cNvSpPr>
              <p:nvPr/>
            </p:nvSpPr>
            <p:spPr bwMode="auto">
              <a:xfrm>
                <a:off x="1388" y="1597"/>
                <a:ext cx="336" cy="0"/>
              </a:xfrm>
              <a:prstGeom prst="line">
                <a:avLst/>
              </a:prstGeom>
              <a:noFill/>
              <a:ln w="9525">
                <a:solidFill>
                  <a:srgbClr val="000000"/>
                </a:solidFill>
                <a:round/>
                <a:headEnd/>
                <a:tailEnd/>
              </a:ln>
              <a:effectLst/>
            </p:spPr>
            <p:txBody>
              <a:bodyPr/>
              <a:lstStyle/>
              <a:p>
                <a:endParaRPr lang="es-UY"/>
              </a:p>
            </p:txBody>
          </p:sp>
          <p:sp>
            <p:nvSpPr>
              <p:cNvPr id="51213" name="Line 13"/>
              <p:cNvSpPr>
                <a:spLocks noChangeShapeType="1"/>
              </p:cNvSpPr>
              <p:nvPr/>
            </p:nvSpPr>
            <p:spPr bwMode="auto">
              <a:xfrm>
                <a:off x="1388" y="1645"/>
                <a:ext cx="336" cy="0"/>
              </a:xfrm>
              <a:prstGeom prst="line">
                <a:avLst/>
              </a:prstGeom>
              <a:noFill/>
              <a:ln w="9525">
                <a:solidFill>
                  <a:srgbClr val="000000"/>
                </a:solidFill>
                <a:round/>
                <a:headEnd/>
                <a:tailEnd/>
              </a:ln>
              <a:effectLst/>
            </p:spPr>
            <p:txBody>
              <a:bodyPr/>
              <a:lstStyle/>
              <a:p>
                <a:endParaRPr lang="es-UY"/>
              </a:p>
            </p:txBody>
          </p:sp>
          <p:sp>
            <p:nvSpPr>
              <p:cNvPr id="51214" name="Line 14"/>
              <p:cNvSpPr>
                <a:spLocks noChangeShapeType="1"/>
              </p:cNvSpPr>
              <p:nvPr/>
            </p:nvSpPr>
            <p:spPr bwMode="auto">
              <a:xfrm>
                <a:off x="1388" y="1693"/>
                <a:ext cx="336" cy="0"/>
              </a:xfrm>
              <a:prstGeom prst="line">
                <a:avLst/>
              </a:prstGeom>
              <a:noFill/>
              <a:ln w="9525">
                <a:solidFill>
                  <a:srgbClr val="000000"/>
                </a:solidFill>
                <a:round/>
                <a:headEnd/>
                <a:tailEnd/>
              </a:ln>
              <a:effectLst/>
            </p:spPr>
            <p:txBody>
              <a:bodyPr/>
              <a:lstStyle/>
              <a:p>
                <a:endParaRPr lang="es-UY"/>
              </a:p>
            </p:txBody>
          </p:sp>
          <p:sp>
            <p:nvSpPr>
              <p:cNvPr id="51215" name="Line 15"/>
              <p:cNvSpPr>
                <a:spLocks noChangeShapeType="1"/>
              </p:cNvSpPr>
              <p:nvPr/>
            </p:nvSpPr>
            <p:spPr bwMode="auto">
              <a:xfrm>
                <a:off x="1388" y="1741"/>
                <a:ext cx="336" cy="0"/>
              </a:xfrm>
              <a:prstGeom prst="line">
                <a:avLst/>
              </a:prstGeom>
              <a:noFill/>
              <a:ln w="9525">
                <a:solidFill>
                  <a:srgbClr val="000000"/>
                </a:solidFill>
                <a:round/>
                <a:headEnd/>
                <a:tailEnd/>
              </a:ln>
              <a:effectLst/>
            </p:spPr>
            <p:txBody>
              <a:bodyPr/>
              <a:lstStyle/>
              <a:p>
                <a:endParaRPr lang="es-UY"/>
              </a:p>
            </p:txBody>
          </p:sp>
          <p:sp>
            <p:nvSpPr>
              <p:cNvPr id="51216" name="Line 16"/>
              <p:cNvSpPr>
                <a:spLocks noChangeShapeType="1"/>
              </p:cNvSpPr>
              <p:nvPr/>
            </p:nvSpPr>
            <p:spPr bwMode="auto">
              <a:xfrm>
                <a:off x="1388" y="1789"/>
                <a:ext cx="336" cy="0"/>
              </a:xfrm>
              <a:prstGeom prst="line">
                <a:avLst/>
              </a:prstGeom>
              <a:noFill/>
              <a:ln w="9525">
                <a:solidFill>
                  <a:srgbClr val="000000"/>
                </a:solidFill>
                <a:round/>
                <a:headEnd/>
                <a:tailEnd/>
              </a:ln>
              <a:effectLst/>
            </p:spPr>
            <p:txBody>
              <a:bodyPr/>
              <a:lstStyle/>
              <a:p>
                <a:endParaRPr lang="es-UY"/>
              </a:p>
            </p:txBody>
          </p:sp>
          <p:sp>
            <p:nvSpPr>
              <p:cNvPr id="51217" name="Line 17"/>
              <p:cNvSpPr>
                <a:spLocks noChangeShapeType="1"/>
              </p:cNvSpPr>
              <p:nvPr/>
            </p:nvSpPr>
            <p:spPr bwMode="auto">
              <a:xfrm>
                <a:off x="1388" y="1837"/>
                <a:ext cx="336" cy="0"/>
              </a:xfrm>
              <a:prstGeom prst="line">
                <a:avLst/>
              </a:prstGeom>
              <a:noFill/>
              <a:ln w="9525">
                <a:solidFill>
                  <a:srgbClr val="000000"/>
                </a:solidFill>
                <a:round/>
                <a:headEnd/>
                <a:tailEnd/>
              </a:ln>
              <a:effectLst/>
            </p:spPr>
            <p:txBody>
              <a:bodyPr/>
              <a:lstStyle/>
              <a:p>
                <a:endParaRPr lang="es-UY"/>
              </a:p>
            </p:txBody>
          </p:sp>
          <p:sp>
            <p:nvSpPr>
              <p:cNvPr id="51218" name="Line 18"/>
              <p:cNvSpPr>
                <a:spLocks noChangeShapeType="1"/>
              </p:cNvSpPr>
              <p:nvPr/>
            </p:nvSpPr>
            <p:spPr bwMode="auto">
              <a:xfrm>
                <a:off x="1388" y="1885"/>
                <a:ext cx="336" cy="0"/>
              </a:xfrm>
              <a:prstGeom prst="line">
                <a:avLst/>
              </a:prstGeom>
              <a:noFill/>
              <a:ln w="9525">
                <a:solidFill>
                  <a:srgbClr val="000000"/>
                </a:solidFill>
                <a:round/>
                <a:headEnd/>
                <a:tailEnd/>
              </a:ln>
              <a:effectLst/>
            </p:spPr>
            <p:txBody>
              <a:bodyPr/>
              <a:lstStyle/>
              <a:p>
                <a:endParaRPr lang="es-UY"/>
              </a:p>
            </p:txBody>
          </p:sp>
          <p:sp>
            <p:nvSpPr>
              <p:cNvPr id="51219" name="Line 19"/>
              <p:cNvSpPr>
                <a:spLocks noChangeShapeType="1"/>
              </p:cNvSpPr>
              <p:nvPr/>
            </p:nvSpPr>
            <p:spPr bwMode="auto">
              <a:xfrm>
                <a:off x="1388" y="1933"/>
                <a:ext cx="336" cy="0"/>
              </a:xfrm>
              <a:prstGeom prst="line">
                <a:avLst/>
              </a:prstGeom>
              <a:noFill/>
              <a:ln w="9525">
                <a:solidFill>
                  <a:srgbClr val="000000"/>
                </a:solidFill>
                <a:round/>
                <a:headEnd/>
                <a:tailEnd/>
              </a:ln>
              <a:effectLst/>
            </p:spPr>
            <p:txBody>
              <a:bodyPr/>
              <a:lstStyle/>
              <a:p>
                <a:endParaRPr lang="es-UY"/>
              </a:p>
            </p:txBody>
          </p:sp>
        </p:grpSp>
        <p:sp>
          <p:nvSpPr>
            <p:cNvPr id="51220" name="AutoShape 20"/>
            <p:cNvSpPr>
              <a:spLocks noChangeArrowheads="1"/>
            </p:cNvSpPr>
            <p:nvPr/>
          </p:nvSpPr>
          <p:spPr bwMode="auto">
            <a:xfrm>
              <a:off x="3200400" y="5334000"/>
              <a:ext cx="1219200" cy="1066800"/>
            </a:xfrm>
            <a:prstGeom prst="can">
              <a:avLst>
                <a:gd name="adj" fmla="val 25000"/>
              </a:avLst>
            </a:prstGeom>
            <a:noFill/>
            <a:ln w="25400">
              <a:solidFill>
                <a:srgbClr val="FFCC00"/>
              </a:solidFill>
              <a:round/>
              <a:headEnd/>
              <a:tailEnd/>
            </a:ln>
            <a:effectLst/>
          </p:spPr>
          <p:txBody>
            <a:bodyPr wrap="none" lIns="126000" tIns="262800" bIns="154800" anchor="ctr"/>
            <a:lstStyle/>
            <a:p>
              <a:pPr algn="ctr" eaLnBrk="0" hangingPunct="0"/>
              <a:r>
                <a:rPr lang="es-UY" dirty="0"/>
                <a:t>Modelo de</a:t>
              </a:r>
            </a:p>
            <a:p>
              <a:pPr algn="ctr" eaLnBrk="0" hangingPunct="0"/>
              <a:r>
                <a:rPr lang="es-UY" dirty="0"/>
                <a:t>datos</a:t>
              </a:r>
              <a:endParaRPr lang="en-US" dirty="0"/>
            </a:p>
          </p:txBody>
        </p:sp>
        <p:cxnSp>
          <p:nvCxnSpPr>
            <p:cNvPr id="51224" name="AutoShape 24"/>
            <p:cNvCxnSpPr>
              <a:cxnSpLocks noChangeShapeType="1"/>
              <a:stCxn id="51220" idx="4"/>
              <a:endCxn id="51209" idx="10"/>
            </p:cNvCxnSpPr>
            <p:nvPr/>
          </p:nvCxnSpPr>
          <p:spPr bwMode="auto">
            <a:xfrm flipV="1">
              <a:off x="4432300" y="5861050"/>
              <a:ext cx="398463" cy="6350"/>
            </a:xfrm>
            <a:prstGeom prst="straightConnector1">
              <a:avLst/>
            </a:prstGeom>
            <a:noFill/>
            <a:ln w="9525">
              <a:solidFill>
                <a:schemeClr val="tx1"/>
              </a:solidFill>
              <a:round/>
              <a:headEnd/>
              <a:tailEnd type="triangle" w="lg" len="lg"/>
            </a:ln>
            <a:effectLst/>
          </p:spPr>
        </p:cxnSp>
        <p:cxnSp>
          <p:nvCxnSpPr>
            <p:cNvPr id="51225" name="AutoShape 25"/>
            <p:cNvCxnSpPr>
              <a:cxnSpLocks noChangeShapeType="1"/>
              <a:stCxn id="51226" idx="0"/>
              <a:endCxn id="51220" idx="2"/>
            </p:cNvCxnSpPr>
            <p:nvPr/>
          </p:nvCxnSpPr>
          <p:spPr bwMode="auto">
            <a:xfrm>
              <a:off x="1371600" y="3733800"/>
              <a:ext cx="1816100" cy="2133600"/>
            </a:xfrm>
            <a:prstGeom prst="straightConnector1">
              <a:avLst/>
            </a:prstGeom>
            <a:noFill/>
            <a:ln w="9525">
              <a:solidFill>
                <a:schemeClr val="tx1"/>
              </a:solidFill>
              <a:round/>
              <a:headEnd/>
              <a:tailEnd type="triangle" w="lg" len="lg"/>
            </a:ln>
            <a:effectLst/>
          </p:spPr>
        </p:cxnSp>
        <p:cxnSp>
          <p:nvCxnSpPr>
            <p:cNvPr id="51234" name="AutoShape 34"/>
            <p:cNvCxnSpPr>
              <a:cxnSpLocks noChangeShapeType="1"/>
              <a:stCxn id="51243" idx="0"/>
              <a:endCxn id="51209" idx="7"/>
            </p:cNvCxnSpPr>
            <p:nvPr/>
          </p:nvCxnSpPr>
          <p:spPr bwMode="auto">
            <a:xfrm>
              <a:off x="3276600" y="3733800"/>
              <a:ext cx="1616075" cy="1657350"/>
            </a:xfrm>
            <a:prstGeom prst="straightConnector1">
              <a:avLst/>
            </a:prstGeom>
            <a:noFill/>
            <a:ln w="9525">
              <a:solidFill>
                <a:schemeClr val="tx1"/>
              </a:solidFill>
              <a:round/>
              <a:headEnd/>
              <a:tailEnd type="triangle" w="lg" len="lg"/>
            </a:ln>
            <a:effectLst/>
          </p:spPr>
        </p:cxnSp>
      </p:grpSp>
      <p:grpSp>
        <p:nvGrpSpPr>
          <p:cNvPr id="49" name="Group 48"/>
          <p:cNvGrpSpPr/>
          <p:nvPr/>
        </p:nvGrpSpPr>
        <p:grpSpPr>
          <a:xfrm>
            <a:off x="5982227" y="1524000"/>
            <a:ext cx="2780773" cy="2018740"/>
            <a:chOff x="5982227" y="1524000"/>
            <a:chExt cx="2780773" cy="2018740"/>
          </a:xfrm>
        </p:grpSpPr>
        <p:sp>
          <p:nvSpPr>
            <p:cNvPr id="51204" name="AutoShape 4"/>
            <p:cNvSpPr>
              <a:spLocks noChangeArrowheads="1"/>
            </p:cNvSpPr>
            <p:nvPr/>
          </p:nvSpPr>
          <p:spPr bwMode="auto">
            <a:xfrm>
              <a:off x="6096000" y="1600200"/>
              <a:ext cx="1219200" cy="1066800"/>
            </a:xfrm>
            <a:prstGeom prst="can">
              <a:avLst>
                <a:gd name="adj" fmla="val 25000"/>
              </a:avLst>
            </a:prstGeom>
            <a:gradFill rotWithShape="1">
              <a:gsLst>
                <a:gs pos="0">
                  <a:srgbClr val="FFCC00">
                    <a:gamma/>
                    <a:shade val="46275"/>
                    <a:invGamma/>
                  </a:srgbClr>
                </a:gs>
                <a:gs pos="100000">
                  <a:srgbClr val="FFCC00"/>
                </a:gs>
              </a:gsLst>
              <a:lin ang="18900000" scaled="1"/>
            </a:gradFill>
            <a:ln w="9525">
              <a:noFill/>
              <a:round/>
              <a:headEnd/>
              <a:tailEnd/>
            </a:ln>
            <a:effectLst/>
          </p:spPr>
          <p:txBody>
            <a:bodyPr wrap="none" lIns="126000" tIns="262800" bIns="154800" anchor="ctr"/>
            <a:lstStyle/>
            <a:p>
              <a:pPr algn="ctr" eaLnBrk="0" hangingPunct="0"/>
              <a:r>
                <a:rPr lang="es-UY" dirty="0"/>
                <a:t>Base de</a:t>
              </a:r>
            </a:p>
            <a:p>
              <a:pPr algn="ctr" eaLnBrk="0" hangingPunct="0"/>
              <a:r>
                <a:rPr lang="es-UY" dirty="0"/>
                <a:t>datos</a:t>
              </a:r>
              <a:endParaRPr lang="en-US" dirty="0"/>
            </a:p>
          </p:txBody>
        </p:sp>
        <p:sp>
          <p:nvSpPr>
            <p:cNvPr id="51207" name="Oval 7"/>
            <p:cNvSpPr>
              <a:spLocks noChangeArrowheads="1"/>
            </p:cNvSpPr>
            <p:nvPr/>
          </p:nvSpPr>
          <p:spPr bwMode="auto">
            <a:xfrm>
              <a:off x="7543800" y="1524000"/>
              <a:ext cx="1219200" cy="1219200"/>
            </a:xfrm>
            <a:prstGeom prst="ellipse">
              <a:avLst/>
            </a:prstGeom>
            <a:gradFill rotWithShape="1">
              <a:gsLst>
                <a:gs pos="0">
                  <a:schemeClr val="hlink"/>
                </a:gs>
                <a:gs pos="100000">
                  <a:schemeClr val="hlink">
                    <a:gamma/>
                    <a:shade val="65098"/>
                    <a:invGamma/>
                  </a:schemeClr>
                </a:gs>
              </a:gsLst>
              <a:path path="shape">
                <a:fillToRect l="50000" t="50000" r="50000" b="50000"/>
              </a:path>
            </a:gradFill>
            <a:ln w="9525">
              <a:noFill/>
              <a:round/>
              <a:headEnd/>
              <a:tailEnd/>
            </a:ln>
            <a:effectLst/>
          </p:spPr>
          <p:txBody>
            <a:bodyPr wrap="none" anchor="ctr"/>
            <a:lstStyle/>
            <a:p>
              <a:pPr algn="ctr" eaLnBrk="0" hangingPunct="0"/>
              <a:r>
                <a:rPr lang="es-UY"/>
                <a:t>Programas</a:t>
              </a:r>
            </a:p>
          </p:txBody>
        </p:sp>
        <p:cxnSp>
          <p:nvCxnSpPr>
            <p:cNvPr id="51227" name="AutoShape 27"/>
            <p:cNvCxnSpPr>
              <a:cxnSpLocks noChangeShapeType="1"/>
              <a:stCxn id="51229" idx="7"/>
              <a:endCxn id="51204" idx="3"/>
            </p:cNvCxnSpPr>
            <p:nvPr/>
          </p:nvCxnSpPr>
          <p:spPr bwMode="auto">
            <a:xfrm rot="5400000" flipH="1" flipV="1">
              <a:off x="5906044" y="2743184"/>
              <a:ext cx="875739" cy="723373"/>
            </a:xfrm>
            <a:prstGeom prst="straightConnector1">
              <a:avLst/>
            </a:prstGeom>
            <a:noFill/>
            <a:ln w="9525">
              <a:solidFill>
                <a:schemeClr val="tx1"/>
              </a:solidFill>
              <a:round/>
              <a:headEnd/>
              <a:tailEnd type="triangle" w="lg" len="lg"/>
            </a:ln>
            <a:effectLst/>
          </p:spPr>
        </p:cxnSp>
        <p:cxnSp>
          <p:nvCxnSpPr>
            <p:cNvPr id="51235" name="AutoShape 35"/>
            <p:cNvCxnSpPr>
              <a:cxnSpLocks noChangeShapeType="1"/>
              <a:endCxn id="51207" idx="4"/>
            </p:cNvCxnSpPr>
            <p:nvPr/>
          </p:nvCxnSpPr>
          <p:spPr bwMode="auto">
            <a:xfrm rot="5400000" flipH="1" flipV="1">
              <a:off x="7423956" y="2771564"/>
              <a:ext cx="757808" cy="701080"/>
            </a:xfrm>
            <a:prstGeom prst="straightConnector1">
              <a:avLst/>
            </a:prstGeom>
            <a:noFill/>
            <a:ln w="9525">
              <a:solidFill>
                <a:schemeClr val="tx1"/>
              </a:solidFill>
              <a:round/>
              <a:headEnd/>
              <a:tailEnd type="triangle" w="lg" len="lg"/>
            </a:ln>
            <a:effectLst/>
          </p:spPr>
        </p:cxnSp>
      </p:grpSp>
      <p:grpSp>
        <p:nvGrpSpPr>
          <p:cNvPr id="46" name="Group 45"/>
          <p:cNvGrpSpPr/>
          <p:nvPr/>
        </p:nvGrpSpPr>
        <p:grpSpPr>
          <a:xfrm>
            <a:off x="3539218" y="3352800"/>
            <a:ext cx="4233182" cy="1828405"/>
            <a:chOff x="3539218" y="3352800"/>
            <a:chExt cx="4233182" cy="1828405"/>
          </a:xfrm>
        </p:grpSpPr>
        <p:cxnSp>
          <p:nvCxnSpPr>
            <p:cNvPr id="51205" name="AutoShape 5"/>
            <p:cNvCxnSpPr>
              <a:cxnSpLocks noChangeShapeType="1"/>
              <a:stCxn id="51220" idx="1"/>
              <a:endCxn id="51229" idx="3"/>
            </p:cNvCxnSpPr>
            <p:nvPr/>
          </p:nvCxnSpPr>
          <p:spPr bwMode="auto">
            <a:xfrm flipV="1">
              <a:off x="3539218" y="4459849"/>
              <a:ext cx="1525739" cy="721356"/>
            </a:xfrm>
            <a:prstGeom prst="straightConnector1">
              <a:avLst/>
            </a:prstGeom>
            <a:noFill/>
            <a:ln w="9525">
              <a:solidFill>
                <a:schemeClr val="tx1"/>
              </a:solidFill>
              <a:round/>
              <a:headEnd/>
              <a:tailEnd type="triangle" w="lg" len="lg"/>
            </a:ln>
            <a:effectLst/>
          </p:spPr>
        </p:cxnSp>
        <p:cxnSp>
          <p:nvCxnSpPr>
            <p:cNvPr id="51206" name="AutoShape 6"/>
            <p:cNvCxnSpPr>
              <a:cxnSpLocks noChangeShapeType="1"/>
              <a:stCxn id="51209" idx="8"/>
              <a:endCxn id="51237" idx="3"/>
            </p:cNvCxnSpPr>
            <p:nvPr/>
          </p:nvCxnSpPr>
          <p:spPr bwMode="auto">
            <a:xfrm flipV="1">
              <a:off x="5172075" y="4535856"/>
              <a:ext cx="1501116" cy="633608"/>
            </a:xfrm>
            <a:prstGeom prst="straightConnector1">
              <a:avLst/>
            </a:prstGeom>
            <a:noFill/>
            <a:ln w="9525">
              <a:solidFill>
                <a:schemeClr val="tx1"/>
              </a:solidFill>
              <a:round/>
              <a:headEnd/>
              <a:tailEnd type="triangle" w="lg" len="lg"/>
            </a:ln>
            <a:effectLst/>
          </p:spPr>
        </p:cxnSp>
        <p:grpSp>
          <p:nvGrpSpPr>
            <p:cNvPr id="3" name="Group 28"/>
            <p:cNvGrpSpPr>
              <a:grpSpLocks/>
            </p:cNvGrpSpPr>
            <p:nvPr/>
          </p:nvGrpSpPr>
          <p:grpSpPr bwMode="auto">
            <a:xfrm>
              <a:off x="4859338" y="3352800"/>
              <a:ext cx="1312862" cy="1296988"/>
              <a:chOff x="2394" y="2112"/>
              <a:chExt cx="923" cy="912"/>
            </a:xfrm>
          </p:grpSpPr>
          <p:sp>
            <p:nvSpPr>
              <p:cNvPr id="51229" name="Oval 29"/>
              <p:cNvSpPr>
                <a:spLocks noChangeArrowheads="1"/>
              </p:cNvSpPr>
              <p:nvPr/>
            </p:nvSpPr>
            <p:spPr bwMode="auto">
              <a:xfrm>
                <a:off x="2405" y="2112"/>
                <a:ext cx="912" cy="912"/>
              </a:xfrm>
              <a:prstGeom prst="ellipse">
                <a:avLst/>
              </a:prstGeom>
              <a:solidFill>
                <a:srgbClr val="FFFF99"/>
              </a:solidFill>
              <a:ln w="9525">
                <a:noFill/>
                <a:round/>
                <a:headEnd/>
                <a:tailEnd/>
              </a:ln>
              <a:effectLst/>
            </p:spPr>
            <p:txBody>
              <a:bodyPr wrap="none" anchor="ctr"/>
              <a:lstStyle/>
              <a:p>
                <a:endParaRPr lang="es-UY"/>
              </a:p>
            </p:txBody>
          </p:sp>
          <p:grpSp>
            <p:nvGrpSpPr>
              <p:cNvPr id="4" name="Group 30"/>
              <p:cNvGrpSpPr>
                <a:grpSpLocks/>
              </p:cNvGrpSpPr>
              <p:nvPr/>
            </p:nvGrpSpPr>
            <p:grpSpPr bwMode="auto">
              <a:xfrm>
                <a:off x="2394" y="2218"/>
                <a:ext cx="765" cy="652"/>
                <a:chOff x="1632" y="1248"/>
                <a:chExt cx="2682" cy="2286"/>
              </a:xfrm>
            </p:grpSpPr>
            <p:sp>
              <p:nvSpPr>
                <p:cNvPr id="51231"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51232" name="AutoShape 32"/>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51233" name="AutoShape 33"/>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grpSp>
        </p:grpSp>
        <p:grpSp>
          <p:nvGrpSpPr>
            <p:cNvPr id="5" name="Group 36"/>
            <p:cNvGrpSpPr>
              <a:grpSpLocks/>
            </p:cNvGrpSpPr>
            <p:nvPr/>
          </p:nvGrpSpPr>
          <p:grpSpPr bwMode="auto">
            <a:xfrm>
              <a:off x="6469063" y="3436938"/>
              <a:ext cx="1303337" cy="1287462"/>
              <a:chOff x="2394" y="2112"/>
              <a:chExt cx="923" cy="912"/>
            </a:xfrm>
          </p:grpSpPr>
          <p:sp>
            <p:nvSpPr>
              <p:cNvPr id="51237" name="Oval 37"/>
              <p:cNvSpPr>
                <a:spLocks noChangeArrowheads="1"/>
              </p:cNvSpPr>
              <p:nvPr/>
            </p:nvSpPr>
            <p:spPr bwMode="auto">
              <a:xfrm>
                <a:off x="2405" y="2112"/>
                <a:ext cx="912" cy="912"/>
              </a:xfrm>
              <a:prstGeom prst="ellipse">
                <a:avLst/>
              </a:prstGeom>
              <a:solidFill>
                <a:srgbClr val="CCECFF"/>
              </a:solidFill>
              <a:ln w="9525">
                <a:noFill/>
                <a:round/>
                <a:headEnd/>
                <a:tailEnd/>
              </a:ln>
              <a:effectLst/>
            </p:spPr>
            <p:txBody>
              <a:bodyPr wrap="none" anchor="ctr"/>
              <a:lstStyle/>
              <a:p>
                <a:endParaRPr lang="es-UY"/>
              </a:p>
            </p:txBody>
          </p:sp>
          <p:grpSp>
            <p:nvGrpSpPr>
              <p:cNvPr id="6" name="Group 38"/>
              <p:cNvGrpSpPr>
                <a:grpSpLocks/>
              </p:cNvGrpSpPr>
              <p:nvPr/>
            </p:nvGrpSpPr>
            <p:grpSpPr bwMode="auto">
              <a:xfrm>
                <a:off x="2394" y="2218"/>
                <a:ext cx="765" cy="652"/>
                <a:chOff x="1632" y="1248"/>
                <a:chExt cx="2682" cy="2286"/>
              </a:xfrm>
            </p:grpSpPr>
            <p:sp>
              <p:nvSpPr>
                <p:cNvPr id="51239"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51240" name="AutoShape 40"/>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51241" name="AutoShape 41"/>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grpSp>
        </p:grpSp>
      </p:grpSp>
      <p:grpSp>
        <p:nvGrpSpPr>
          <p:cNvPr id="44" name="Group 43"/>
          <p:cNvGrpSpPr/>
          <p:nvPr/>
        </p:nvGrpSpPr>
        <p:grpSpPr>
          <a:xfrm>
            <a:off x="228600" y="1562100"/>
            <a:ext cx="3810000" cy="2857500"/>
            <a:chOff x="228600" y="1562100"/>
            <a:chExt cx="3810000" cy="2857500"/>
          </a:xfrm>
        </p:grpSpPr>
        <p:sp>
          <p:nvSpPr>
            <p:cNvPr id="51202" name="Oval 2"/>
            <p:cNvSpPr>
              <a:spLocks noChangeArrowheads="1"/>
            </p:cNvSpPr>
            <p:nvPr/>
          </p:nvSpPr>
          <p:spPr bwMode="auto">
            <a:xfrm>
              <a:off x="904875" y="1674813"/>
              <a:ext cx="914400" cy="914400"/>
            </a:xfrm>
            <a:prstGeom prst="ellipse">
              <a:avLst/>
            </a:prstGeom>
            <a:solidFill>
              <a:schemeClr val="tx1"/>
            </a:solidFill>
            <a:ln w="9525">
              <a:solidFill>
                <a:schemeClr val="tx1"/>
              </a:solidFill>
              <a:round/>
              <a:headEnd/>
              <a:tailEnd/>
            </a:ln>
            <a:effectLst/>
          </p:spPr>
          <p:txBody>
            <a:bodyPr wrap="none" anchor="ctr"/>
            <a:lstStyle/>
            <a:p>
              <a:endParaRPr lang="es-UY"/>
            </a:p>
          </p:txBody>
        </p:sp>
        <p:cxnSp>
          <p:nvCxnSpPr>
            <p:cNvPr id="51221" name="AutoShape 21"/>
            <p:cNvCxnSpPr>
              <a:cxnSpLocks noChangeShapeType="1"/>
              <a:stCxn id="51202" idx="4"/>
              <a:endCxn id="51226" idx="0"/>
            </p:cNvCxnSpPr>
            <p:nvPr/>
          </p:nvCxnSpPr>
          <p:spPr bwMode="auto">
            <a:xfrm>
              <a:off x="1362075" y="2589213"/>
              <a:ext cx="9525" cy="1144587"/>
            </a:xfrm>
            <a:prstGeom prst="straightConnector1">
              <a:avLst/>
            </a:prstGeom>
            <a:noFill/>
            <a:ln w="9525">
              <a:solidFill>
                <a:schemeClr val="tx1"/>
              </a:solidFill>
              <a:round/>
              <a:headEnd/>
              <a:tailEnd type="triangle" w="lg" len="lg"/>
            </a:ln>
            <a:effectLst/>
          </p:spPr>
        </p:cxnSp>
        <p:cxnSp>
          <p:nvCxnSpPr>
            <p:cNvPr id="51222" name="AutoShape 22"/>
            <p:cNvCxnSpPr>
              <a:cxnSpLocks noChangeShapeType="1"/>
              <a:stCxn id="51202" idx="5"/>
              <a:endCxn id="51243" idx="0"/>
            </p:cNvCxnSpPr>
            <p:nvPr/>
          </p:nvCxnSpPr>
          <p:spPr bwMode="auto">
            <a:xfrm>
              <a:off x="1685925" y="2455863"/>
              <a:ext cx="1590675" cy="1277937"/>
            </a:xfrm>
            <a:prstGeom prst="straightConnector1">
              <a:avLst/>
            </a:prstGeom>
            <a:noFill/>
            <a:ln w="9525">
              <a:solidFill>
                <a:schemeClr val="tx1"/>
              </a:solidFill>
              <a:round/>
              <a:headEnd/>
              <a:tailEnd type="triangle" w="lg" len="lg"/>
            </a:ln>
            <a:effectLst/>
          </p:spPr>
        </p:cxnSp>
        <p:sp>
          <p:nvSpPr>
            <p:cNvPr id="51223" name="Oval 23"/>
            <p:cNvSpPr>
              <a:spLocks noChangeArrowheads="1"/>
            </p:cNvSpPr>
            <p:nvPr/>
          </p:nvSpPr>
          <p:spPr bwMode="auto">
            <a:xfrm>
              <a:off x="228600" y="1562100"/>
              <a:ext cx="2286000" cy="1143000"/>
            </a:xfrm>
            <a:prstGeom prst="ellipse">
              <a:avLst/>
            </a:prstGeom>
            <a:gradFill rotWithShape="1">
              <a:gsLst>
                <a:gs pos="0">
                  <a:srgbClr val="800000"/>
                </a:gs>
                <a:gs pos="100000">
                  <a:srgbClr val="800000">
                    <a:gamma/>
                    <a:shade val="66275"/>
                    <a:invGamma/>
                  </a:srgbClr>
                </a:gs>
              </a:gsLst>
              <a:path path="shape">
                <a:fillToRect l="50000" t="50000" r="50000" b="50000"/>
              </a:path>
            </a:gradFill>
            <a:ln w="9525">
              <a:noFill/>
              <a:round/>
              <a:headEnd/>
              <a:tailEnd/>
            </a:ln>
            <a:effectLst/>
          </p:spPr>
          <p:txBody>
            <a:bodyPr wrap="none" anchor="ctr"/>
            <a:lstStyle/>
            <a:p>
              <a:pPr algn="ctr" eaLnBrk="0" hangingPunct="0"/>
              <a:r>
                <a:rPr lang="es-UY" sz="2000" dirty="0">
                  <a:solidFill>
                    <a:srgbClr val="FFFF00"/>
                  </a:solidFill>
                </a:rPr>
                <a:t>Realidad</a:t>
              </a:r>
              <a:endParaRPr lang="en-US" sz="2000" dirty="0">
                <a:solidFill>
                  <a:srgbClr val="FFFF00"/>
                </a:solidFill>
              </a:endParaRPr>
            </a:p>
          </p:txBody>
        </p:sp>
        <p:sp>
          <p:nvSpPr>
            <p:cNvPr id="51226" name="AutoShape 26"/>
            <p:cNvSpPr>
              <a:spLocks noChangeArrowheads="1"/>
            </p:cNvSpPr>
            <p:nvPr/>
          </p:nvSpPr>
          <p:spPr bwMode="auto">
            <a:xfrm>
              <a:off x="609600" y="3733800"/>
              <a:ext cx="1524000" cy="685800"/>
            </a:xfrm>
            <a:prstGeom prst="roundRect">
              <a:avLst>
                <a:gd name="adj" fmla="val 16667"/>
              </a:avLst>
            </a:prstGeom>
            <a:solidFill>
              <a:schemeClr val="tx1"/>
            </a:solidFill>
            <a:ln w="9525">
              <a:solidFill>
                <a:schemeClr val="bg1"/>
              </a:solidFill>
              <a:round/>
              <a:headEnd/>
              <a:tailEnd/>
            </a:ln>
            <a:effectLst/>
          </p:spPr>
          <p:txBody>
            <a:bodyPr anchor="ctr"/>
            <a:lstStyle/>
            <a:p>
              <a:pPr algn="ctr" eaLnBrk="0" hangingPunct="0"/>
              <a:r>
                <a:rPr lang="es-UY">
                  <a:solidFill>
                    <a:schemeClr val="bg1"/>
                  </a:solidFill>
                </a:rPr>
                <a:t>Análisis de Datos</a:t>
              </a:r>
              <a:endParaRPr lang="en-US">
                <a:solidFill>
                  <a:schemeClr val="bg1"/>
                </a:solidFill>
              </a:endParaRPr>
            </a:p>
          </p:txBody>
        </p:sp>
        <p:cxnSp>
          <p:nvCxnSpPr>
            <p:cNvPr id="51242" name="AutoShape 42"/>
            <p:cNvCxnSpPr>
              <a:cxnSpLocks noChangeShapeType="1"/>
              <a:stCxn id="51226" idx="3"/>
              <a:endCxn id="51243" idx="1"/>
            </p:cNvCxnSpPr>
            <p:nvPr/>
          </p:nvCxnSpPr>
          <p:spPr bwMode="auto">
            <a:xfrm>
              <a:off x="2133600" y="4076700"/>
              <a:ext cx="381000" cy="0"/>
            </a:xfrm>
            <a:prstGeom prst="straightConnector1">
              <a:avLst/>
            </a:prstGeom>
            <a:noFill/>
            <a:ln w="9525">
              <a:solidFill>
                <a:schemeClr val="tx1"/>
              </a:solidFill>
              <a:round/>
              <a:headEnd/>
              <a:tailEnd type="triangle" w="lg" len="lg"/>
            </a:ln>
            <a:effectLst/>
          </p:spPr>
        </p:cxnSp>
        <p:sp>
          <p:nvSpPr>
            <p:cNvPr id="51243" name="AutoShape 43"/>
            <p:cNvSpPr>
              <a:spLocks noChangeArrowheads="1"/>
            </p:cNvSpPr>
            <p:nvPr/>
          </p:nvSpPr>
          <p:spPr bwMode="auto">
            <a:xfrm>
              <a:off x="2514600" y="3733800"/>
              <a:ext cx="1524000" cy="685800"/>
            </a:xfrm>
            <a:prstGeom prst="roundRect">
              <a:avLst>
                <a:gd name="adj" fmla="val 16667"/>
              </a:avLst>
            </a:prstGeom>
            <a:solidFill>
              <a:schemeClr val="tx1"/>
            </a:solidFill>
            <a:ln w="9525">
              <a:solidFill>
                <a:schemeClr val="bg1"/>
              </a:solidFill>
              <a:round/>
              <a:headEnd/>
              <a:tailEnd/>
            </a:ln>
            <a:effectLst/>
          </p:spPr>
          <p:txBody>
            <a:bodyPr anchor="ctr"/>
            <a:lstStyle/>
            <a:p>
              <a:pPr algn="ctr" eaLnBrk="0" hangingPunct="0"/>
              <a:r>
                <a:rPr lang="es-UY" dirty="0">
                  <a:solidFill>
                    <a:schemeClr val="bg1"/>
                  </a:solidFill>
                </a:rPr>
                <a:t>Análisis Funcional</a:t>
              </a:r>
              <a:endParaRPr lang="en-US" dirty="0">
                <a:solidFill>
                  <a:schemeClr val="bg1"/>
                </a:solidFill>
              </a:endParaRPr>
            </a:p>
          </p:txBody>
        </p:sp>
      </p:grpSp>
    </p:spTree>
    <p:extLst>
      <p:ext uri="{BB962C8B-B14F-4D97-AF65-F5344CB8AC3E}">
        <p14:creationId xmlns:p14="http://schemas.microsoft.com/office/powerpoint/2010/main" val="331728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ox(in)">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linds(horizontal)">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proyecto_informatico"/>
          <p:cNvPicPr>
            <a:picLocks noChangeAspect="1" noChangeArrowheads="1"/>
          </p:cNvPicPr>
          <p:nvPr/>
        </p:nvPicPr>
        <p:blipFill>
          <a:blip r:embed="rId2" cstate="print"/>
          <a:srcRect/>
          <a:stretch>
            <a:fillRect/>
          </a:stretch>
        </p:blipFill>
        <p:spPr bwMode="auto">
          <a:xfrm>
            <a:off x="-71897" y="1"/>
            <a:ext cx="9215897" cy="6858000"/>
          </a:xfrm>
          <a:prstGeom prst="rect">
            <a:avLst/>
          </a:prstGeom>
          <a:noFill/>
        </p:spPr>
      </p:pic>
    </p:spTree>
    <p:extLst>
      <p:ext uri="{BB962C8B-B14F-4D97-AF65-F5344CB8AC3E}">
        <p14:creationId xmlns:p14="http://schemas.microsoft.com/office/powerpoint/2010/main" val="145712894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71406" y="142852"/>
            <a:ext cx="8258204" cy="914400"/>
          </a:xfrm>
        </p:spPr>
        <p:txBody>
          <a:bodyPr/>
          <a:lstStyle/>
          <a:p>
            <a:r>
              <a:rPr lang="es-UY" dirty="0"/>
              <a:t>¿Será posible otro paradigma?</a:t>
            </a:r>
          </a:p>
        </p:txBody>
      </p:sp>
      <p:sp>
        <p:nvSpPr>
          <p:cNvPr id="53251" name="AutoShape 3"/>
          <p:cNvSpPr>
            <a:spLocks noChangeArrowheads="1"/>
          </p:cNvSpPr>
          <p:nvPr/>
        </p:nvSpPr>
        <p:spPr bwMode="auto">
          <a:xfrm>
            <a:off x="2743200" y="2400288"/>
            <a:ext cx="3124200" cy="609600"/>
          </a:xfrm>
          <a:prstGeom prst="rightArrow">
            <a:avLst>
              <a:gd name="adj1" fmla="val 50519"/>
              <a:gd name="adj2" fmla="val 97921"/>
            </a:avLst>
          </a:prstGeom>
          <a:solidFill>
            <a:schemeClr val="tx1"/>
          </a:solidFill>
          <a:ln w="9525">
            <a:solidFill>
              <a:schemeClr val="tx1"/>
            </a:solidFill>
            <a:miter lim="800000"/>
            <a:headEnd/>
            <a:tailEnd/>
          </a:ln>
          <a:effectLst/>
        </p:spPr>
        <p:txBody>
          <a:bodyPr wrap="none" anchor="ctr"/>
          <a:lstStyle/>
          <a:p>
            <a:pPr algn="ctr" eaLnBrk="0" hangingPunct="0"/>
            <a:r>
              <a:rPr lang="es-UY" sz="9600" b="1" dirty="0">
                <a:solidFill>
                  <a:schemeClr val="bg2"/>
                </a:solidFill>
              </a:rPr>
              <a:t>?</a:t>
            </a:r>
            <a:endParaRPr lang="en-US" sz="9600" b="1" dirty="0">
              <a:solidFill>
                <a:schemeClr val="bg2"/>
              </a:solidFill>
            </a:endParaRPr>
          </a:p>
        </p:txBody>
      </p:sp>
      <p:sp>
        <p:nvSpPr>
          <p:cNvPr id="53252" name="AutoShape 4"/>
          <p:cNvSpPr>
            <a:spLocks noChangeArrowheads="1"/>
          </p:cNvSpPr>
          <p:nvPr/>
        </p:nvSpPr>
        <p:spPr bwMode="auto">
          <a:xfrm>
            <a:off x="6096000" y="2143124"/>
            <a:ext cx="1219200" cy="1066800"/>
          </a:xfrm>
          <a:prstGeom prst="can">
            <a:avLst>
              <a:gd name="adj" fmla="val 25000"/>
            </a:avLst>
          </a:prstGeom>
          <a:gradFill rotWithShape="1">
            <a:gsLst>
              <a:gs pos="0">
                <a:srgbClr val="FFCC00">
                  <a:gamma/>
                  <a:shade val="46275"/>
                  <a:invGamma/>
                </a:srgbClr>
              </a:gs>
              <a:gs pos="100000">
                <a:srgbClr val="FFCC00"/>
              </a:gs>
            </a:gsLst>
            <a:lin ang="18900000" scaled="1"/>
          </a:gradFill>
          <a:ln w="9525">
            <a:noFill/>
            <a:round/>
            <a:headEnd/>
            <a:tailEnd/>
          </a:ln>
          <a:effectLst/>
        </p:spPr>
        <p:txBody>
          <a:bodyPr wrap="none" lIns="126000" tIns="262800" bIns="154800" anchor="ctr"/>
          <a:lstStyle/>
          <a:p>
            <a:pPr algn="ctr" eaLnBrk="0" hangingPunct="0"/>
            <a:r>
              <a:rPr lang="es-UY"/>
              <a:t>Base de</a:t>
            </a:r>
          </a:p>
          <a:p>
            <a:pPr algn="ctr" eaLnBrk="0" hangingPunct="0"/>
            <a:r>
              <a:rPr lang="es-UY"/>
              <a:t>datos</a:t>
            </a:r>
            <a:endParaRPr lang="en-US"/>
          </a:p>
        </p:txBody>
      </p:sp>
      <p:sp>
        <p:nvSpPr>
          <p:cNvPr id="53253" name="Oval 5"/>
          <p:cNvSpPr>
            <a:spLocks noChangeArrowheads="1"/>
          </p:cNvSpPr>
          <p:nvPr/>
        </p:nvSpPr>
        <p:spPr bwMode="auto">
          <a:xfrm>
            <a:off x="7543800" y="2066924"/>
            <a:ext cx="1219200" cy="1219200"/>
          </a:xfrm>
          <a:prstGeom prst="ellipse">
            <a:avLst/>
          </a:prstGeom>
          <a:gradFill rotWithShape="1">
            <a:gsLst>
              <a:gs pos="0">
                <a:schemeClr val="hlink"/>
              </a:gs>
              <a:gs pos="100000">
                <a:schemeClr val="hlink">
                  <a:gamma/>
                  <a:shade val="65098"/>
                  <a:invGamma/>
                </a:schemeClr>
              </a:gs>
            </a:gsLst>
            <a:path path="shape">
              <a:fillToRect l="50000" t="50000" r="50000" b="50000"/>
            </a:path>
          </a:gradFill>
          <a:ln w="9525">
            <a:noFill/>
            <a:round/>
            <a:headEnd/>
            <a:tailEnd/>
          </a:ln>
          <a:effectLst/>
        </p:spPr>
        <p:txBody>
          <a:bodyPr wrap="none" anchor="ctr"/>
          <a:lstStyle/>
          <a:p>
            <a:pPr algn="ctr" eaLnBrk="0" hangingPunct="0"/>
            <a:r>
              <a:rPr lang="es-UY"/>
              <a:t>Programas</a:t>
            </a:r>
          </a:p>
        </p:txBody>
      </p:sp>
      <p:sp>
        <p:nvSpPr>
          <p:cNvPr id="53254" name="Oval 6"/>
          <p:cNvSpPr>
            <a:spLocks noChangeArrowheads="1"/>
          </p:cNvSpPr>
          <p:nvPr/>
        </p:nvSpPr>
        <p:spPr bwMode="auto">
          <a:xfrm>
            <a:off x="228600" y="2105024"/>
            <a:ext cx="2286000" cy="1143000"/>
          </a:xfrm>
          <a:prstGeom prst="ellipse">
            <a:avLst/>
          </a:prstGeom>
          <a:gradFill rotWithShape="1">
            <a:gsLst>
              <a:gs pos="0">
                <a:srgbClr val="800000"/>
              </a:gs>
              <a:gs pos="100000">
                <a:srgbClr val="800000">
                  <a:gamma/>
                  <a:shade val="66275"/>
                  <a:invGamma/>
                </a:srgbClr>
              </a:gs>
            </a:gsLst>
            <a:path path="shape">
              <a:fillToRect l="50000" t="50000" r="50000" b="50000"/>
            </a:path>
          </a:gradFill>
          <a:ln w="9525">
            <a:noFill/>
            <a:round/>
            <a:headEnd/>
            <a:tailEnd/>
          </a:ln>
          <a:effectLst/>
        </p:spPr>
        <p:txBody>
          <a:bodyPr wrap="none" anchor="ctr"/>
          <a:lstStyle/>
          <a:p>
            <a:pPr algn="ctr" eaLnBrk="0" hangingPunct="0"/>
            <a:r>
              <a:rPr lang="es-UY" sz="2000">
                <a:solidFill>
                  <a:srgbClr val="FFFF00"/>
                </a:solidFill>
              </a:rPr>
              <a:t>Realidad</a:t>
            </a:r>
            <a:endParaRPr lang="en-US" sz="2000">
              <a:solidFill>
                <a:srgbClr val="FFFF00"/>
              </a:solidFill>
            </a:endParaRPr>
          </a:p>
        </p:txBody>
      </p:sp>
      <p:sp>
        <p:nvSpPr>
          <p:cNvPr id="8" name="Rectangle 7"/>
          <p:cNvSpPr/>
          <p:nvPr/>
        </p:nvSpPr>
        <p:spPr>
          <a:xfrm>
            <a:off x="2376264" y="3945830"/>
            <a:ext cx="4572000" cy="1384995"/>
          </a:xfrm>
          <a:prstGeom prst="rect">
            <a:avLst/>
          </a:prstGeom>
        </p:spPr>
        <p:txBody>
          <a:bodyPr>
            <a:spAutoFit/>
          </a:bodyPr>
          <a:lstStyle/>
          <a:p>
            <a:pPr lvl="1"/>
            <a:r>
              <a:rPr lang="es-UY" sz="2800" dirty="0"/>
              <a:t>Tiempo</a:t>
            </a:r>
          </a:p>
          <a:p>
            <a:pPr lvl="1"/>
            <a:r>
              <a:rPr lang="es-UY" sz="2800" dirty="0"/>
              <a:t>Teléfono descompuesto</a:t>
            </a:r>
          </a:p>
          <a:p>
            <a:pPr lvl="1"/>
            <a:r>
              <a:rPr lang="es-UY" sz="2800" dirty="0"/>
              <a:t>Insatisfacción</a:t>
            </a:r>
          </a:p>
        </p:txBody>
      </p:sp>
    </p:spTree>
    <p:extLst>
      <p:ext uri="{BB962C8B-B14F-4D97-AF65-F5344CB8AC3E}">
        <p14:creationId xmlns:p14="http://schemas.microsoft.com/office/powerpoint/2010/main" val="6667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s-UY" noProof="0" dirty="0"/>
              <a:t>Tradicional conclusión?</a:t>
            </a:r>
          </a:p>
        </p:txBody>
      </p:sp>
      <p:sp>
        <p:nvSpPr>
          <p:cNvPr id="3" name="Content Placeholder 2"/>
          <p:cNvSpPr>
            <a:spLocks noGrp="1"/>
          </p:cNvSpPr>
          <p:nvPr>
            <p:ph idx="1"/>
            <p:custDataLst>
              <p:tags r:id="rId3"/>
            </p:custDataLst>
          </p:nvPr>
        </p:nvSpPr>
        <p:spPr/>
        <p:txBody>
          <a:bodyPr>
            <a:normAutofit/>
          </a:bodyPr>
          <a:lstStyle/>
          <a:p>
            <a:r>
              <a:rPr lang="es-UY" noProof="0" dirty="0"/>
              <a:t>El 20% de mi tiempo me divierte y motiva</a:t>
            </a:r>
          </a:p>
          <a:p>
            <a:r>
              <a:rPr lang="es-UY" noProof="0" dirty="0"/>
              <a:t>El 80% tiene un automatismo </a:t>
            </a:r>
            <a:r>
              <a:rPr lang="es-UY" dirty="0"/>
              <a:t>muy poco creativo y extremadamente lento</a:t>
            </a:r>
          </a:p>
          <a:p>
            <a:endParaRPr lang="es-UY" dirty="0"/>
          </a:p>
          <a:p>
            <a:r>
              <a:rPr lang="es-UY" dirty="0"/>
              <a:t>Y para mantener como hago? (10/90?)</a:t>
            </a:r>
          </a:p>
          <a:p>
            <a:r>
              <a:rPr lang="es-UY" noProof="0" dirty="0"/>
              <a:t>Y si cambia la tecnología? </a:t>
            </a:r>
          </a:p>
          <a:p>
            <a:endParaRPr lang="es-UY" noProof="0" dirty="0"/>
          </a:p>
          <a:p>
            <a:r>
              <a:rPr lang="es-UY" noProof="0" dirty="0"/>
              <a:t>Automatizo las tareas de los usuarios, pero no las mías!!!</a:t>
            </a:r>
          </a:p>
        </p:txBody>
      </p:sp>
    </p:spTree>
    <p:custDataLst>
      <p:tags r:id="rId1"/>
    </p:custDataLst>
    <p:extLst>
      <p:ext uri="{BB962C8B-B14F-4D97-AF65-F5344CB8AC3E}">
        <p14:creationId xmlns:p14="http://schemas.microsoft.com/office/powerpoint/2010/main" val="29205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p:cNvSpPr>
          <p:nvPr>
            <p:ph type="title"/>
          </p:nvPr>
        </p:nvSpPr>
        <p:spPr/>
        <p:txBody>
          <a:bodyPr/>
          <a:lstStyle/>
          <a:p>
            <a:r>
              <a:rPr lang="es-UY" dirty="0"/>
              <a:t>Describiendo la realidad</a:t>
            </a:r>
          </a:p>
        </p:txBody>
      </p:sp>
      <p:grpSp>
        <p:nvGrpSpPr>
          <p:cNvPr id="24" name="Group 23"/>
          <p:cNvGrpSpPr/>
          <p:nvPr/>
        </p:nvGrpSpPr>
        <p:grpSpPr>
          <a:xfrm>
            <a:off x="609600" y="2455863"/>
            <a:ext cx="3429000" cy="1963737"/>
            <a:chOff x="609600" y="2455863"/>
            <a:chExt cx="3429000" cy="1963737"/>
          </a:xfrm>
        </p:grpSpPr>
        <p:cxnSp>
          <p:nvCxnSpPr>
            <p:cNvPr id="51221" name="AutoShape 21"/>
            <p:cNvCxnSpPr>
              <a:cxnSpLocks noChangeShapeType="1"/>
            </p:cNvCxnSpPr>
            <p:nvPr/>
          </p:nvCxnSpPr>
          <p:spPr bwMode="auto">
            <a:xfrm>
              <a:off x="1371600" y="2908176"/>
              <a:ext cx="0" cy="736848"/>
            </a:xfrm>
            <a:prstGeom prst="straightConnector1">
              <a:avLst/>
            </a:prstGeom>
            <a:noFill/>
            <a:ln w="9525">
              <a:solidFill>
                <a:schemeClr val="tx1"/>
              </a:solidFill>
              <a:round/>
              <a:headEnd/>
              <a:tailEnd type="triangle" w="lg" len="lg"/>
            </a:ln>
            <a:effectLst/>
          </p:spPr>
        </p:cxnSp>
        <p:cxnSp>
          <p:nvCxnSpPr>
            <p:cNvPr id="51222" name="AutoShape 22"/>
            <p:cNvCxnSpPr>
              <a:cxnSpLocks noChangeShapeType="1"/>
            </p:cNvCxnSpPr>
            <p:nvPr/>
          </p:nvCxnSpPr>
          <p:spPr bwMode="auto">
            <a:xfrm>
              <a:off x="1685925" y="2455863"/>
              <a:ext cx="1373907" cy="1189161"/>
            </a:xfrm>
            <a:prstGeom prst="straightConnector1">
              <a:avLst/>
            </a:prstGeom>
            <a:noFill/>
            <a:ln w="9525">
              <a:solidFill>
                <a:schemeClr val="tx1"/>
              </a:solidFill>
              <a:round/>
              <a:headEnd/>
              <a:tailEnd type="triangle" w="lg" len="lg"/>
            </a:ln>
            <a:effectLst/>
          </p:spPr>
        </p:cxnSp>
        <p:sp>
          <p:nvSpPr>
            <p:cNvPr id="51226" name="AutoShape 26"/>
            <p:cNvSpPr>
              <a:spLocks noChangeArrowheads="1"/>
            </p:cNvSpPr>
            <p:nvPr/>
          </p:nvSpPr>
          <p:spPr bwMode="auto">
            <a:xfrm>
              <a:off x="609600" y="3733800"/>
              <a:ext cx="1524000" cy="685800"/>
            </a:xfrm>
            <a:prstGeom prst="roundRect">
              <a:avLst>
                <a:gd name="adj" fmla="val 16667"/>
              </a:avLst>
            </a:prstGeom>
            <a:solidFill>
              <a:schemeClr val="accent4">
                <a:lumMod val="75000"/>
              </a:schemeClr>
            </a:solidFill>
            <a:ln w="9525">
              <a:solidFill>
                <a:schemeClr val="bg1"/>
              </a:solidFill>
              <a:round/>
              <a:headEnd/>
              <a:tailEnd/>
            </a:ln>
            <a:effectLst/>
          </p:spPr>
          <p:txBody>
            <a:bodyPr anchor="ctr"/>
            <a:lstStyle/>
            <a:p>
              <a:pPr algn="ctr" eaLnBrk="0" hangingPunct="0"/>
              <a:r>
                <a:rPr lang="es-UY" dirty="0">
                  <a:solidFill>
                    <a:schemeClr val="bg1"/>
                  </a:solidFill>
                </a:rPr>
                <a:t>Análisis de Datos</a:t>
              </a:r>
              <a:endParaRPr lang="en-US" dirty="0">
                <a:solidFill>
                  <a:schemeClr val="bg1"/>
                </a:solidFill>
              </a:endParaRPr>
            </a:p>
          </p:txBody>
        </p:sp>
        <p:cxnSp>
          <p:nvCxnSpPr>
            <p:cNvPr id="51242" name="AutoShape 42"/>
            <p:cNvCxnSpPr>
              <a:cxnSpLocks noChangeShapeType="1"/>
              <a:stCxn id="51226" idx="3"/>
              <a:endCxn id="51243" idx="1"/>
            </p:cNvCxnSpPr>
            <p:nvPr/>
          </p:nvCxnSpPr>
          <p:spPr bwMode="auto">
            <a:xfrm>
              <a:off x="2133600" y="4076700"/>
              <a:ext cx="381000" cy="0"/>
            </a:xfrm>
            <a:prstGeom prst="straightConnector1">
              <a:avLst/>
            </a:prstGeom>
            <a:noFill/>
            <a:ln w="9525">
              <a:solidFill>
                <a:schemeClr val="tx1"/>
              </a:solidFill>
              <a:round/>
              <a:headEnd/>
              <a:tailEnd type="triangle" w="lg" len="lg"/>
            </a:ln>
            <a:effectLst/>
          </p:spPr>
        </p:cxnSp>
        <p:sp>
          <p:nvSpPr>
            <p:cNvPr id="51243" name="AutoShape 43"/>
            <p:cNvSpPr>
              <a:spLocks noChangeArrowheads="1"/>
            </p:cNvSpPr>
            <p:nvPr/>
          </p:nvSpPr>
          <p:spPr bwMode="auto">
            <a:xfrm>
              <a:off x="2514600" y="3733800"/>
              <a:ext cx="1524000" cy="685800"/>
            </a:xfrm>
            <a:prstGeom prst="roundRect">
              <a:avLst>
                <a:gd name="adj" fmla="val 16667"/>
              </a:avLst>
            </a:prstGeom>
            <a:solidFill>
              <a:schemeClr val="accent4">
                <a:lumMod val="75000"/>
              </a:schemeClr>
            </a:solidFill>
            <a:ln w="9525">
              <a:solidFill>
                <a:schemeClr val="bg1"/>
              </a:solidFill>
              <a:round/>
              <a:headEnd/>
              <a:tailEnd/>
            </a:ln>
            <a:effectLst/>
          </p:spPr>
          <p:txBody>
            <a:bodyPr anchor="ctr"/>
            <a:lstStyle/>
            <a:p>
              <a:pPr algn="ctr" eaLnBrk="0" hangingPunct="0"/>
              <a:r>
                <a:rPr lang="es-UY" dirty="0">
                  <a:solidFill>
                    <a:schemeClr val="bg1"/>
                  </a:solidFill>
                </a:rPr>
                <a:t>Análisis Funcional</a:t>
              </a:r>
              <a:endParaRPr lang="en-US" dirty="0">
                <a:solidFill>
                  <a:schemeClr val="bg1"/>
                </a:solidFill>
              </a:endParaRPr>
            </a:p>
          </p:txBody>
        </p:sp>
      </p:grpSp>
      <p:grpSp>
        <p:nvGrpSpPr>
          <p:cNvPr id="23" name="Group 22"/>
          <p:cNvGrpSpPr/>
          <p:nvPr/>
        </p:nvGrpSpPr>
        <p:grpSpPr>
          <a:xfrm>
            <a:off x="827584" y="1772816"/>
            <a:ext cx="1147878" cy="1152128"/>
            <a:chOff x="827584" y="1772816"/>
            <a:chExt cx="1147878" cy="1152128"/>
          </a:xfrm>
        </p:grpSpPr>
        <p:pic>
          <p:nvPicPr>
            <p:cNvPr id="48" name="Picture 9" descr="C:\Users\Lucia\My Works\CREA\GENEXUS\GENEXUS SEPTIMA ETAPA\ppt sin textos\imagenes separadas\la venta\hombre_corbata-46.png"/>
            <p:cNvPicPr>
              <a:picLocks noChangeAspect="1" noChangeArrowheads="1"/>
            </p:cNvPicPr>
            <p:nvPr>
              <p:custDataLst>
                <p:tags r:id="rId3"/>
              </p:custDataLst>
            </p:nvPr>
          </p:nvPicPr>
          <p:blipFill>
            <a:blip r:embed="rId6" cstate="email"/>
            <a:srcRect/>
            <a:stretch>
              <a:fillRect/>
            </a:stretch>
          </p:blipFill>
          <p:spPr bwMode="auto">
            <a:xfrm>
              <a:off x="1043608" y="2059785"/>
              <a:ext cx="708679" cy="865159"/>
            </a:xfrm>
            <a:prstGeom prst="rect">
              <a:avLst/>
            </a:prstGeom>
            <a:noFill/>
            <a:ln w="9525">
              <a:noFill/>
              <a:miter lim="800000"/>
              <a:headEnd/>
              <a:tailEnd/>
            </a:ln>
          </p:spPr>
        </p:pic>
        <p:sp>
          <p:nvSpPr>
            <p:cNvPr id="7" name="TextBox 6"/>
            <p:cNvSpPr txBox="1"/>
            <p:nvPr/>
          </p:nvSpPr>
          <p:spPr>
            <a:xfrm>
              <a:off x="827584" y="1772816"/>
              <a:ext cx="1147878" cy="369332"/>
            </a:xfrm>
            <a:prstGeom prst="rect">
              <a:avLst/>
            </a:prstGeom>
            <a:noFill/>
          </p:spPr>
          <p:txBody>
            <a:bodyPr wrap="none" rtlCol="0">
              <a:spAutoFit/>
            </a:bodyPr>
            <a:lstStyle/>
            <a:p>
              <a:r>
                <a:rPr lang="es-UY" b="1" dirty="0"/>
                <a:t>REALIDAD</a:t>
              </a:r>
            </a:p>
          </p:txBody>
        </p:sp>
      </p:grpSp>
      <p:grpSp>
        <p:nvGrpSpPr>
          <p:cNvPr id="10" name="Group 9"/>
          <p:cNvGrpSpPr/>
          <p:nvPr/>
        </p:nvGrpSpPr>
        <p:grpSpPr>
          <a:xfrm>
            <a:off x="4499992" y="1700808"/>
            <a:ext cx="3960440" cy="3744416"/>
            <a:chOff x="4499992" y="1700808"/>
            <a:chExt cx="3960440" cy="3744416"/>
          </a:xfrm>
        </p:grpSpPr>
        <p:sp>
          <p:nvSpPr>
            <p:cNvPr id="6" name="Rectangle 5"/>
            <p:cNvSpPr/>
            <p:nvPr/>
          </p:nvSpPr>
          <p:spPr>
            <a:xfrm>
              <a:off x="5940152" y="2276872"/>
              <a:ext cx="252028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pSp>
          <p:nvGrpSpPr>
            <p:cNvPr id="5" name="Group 4"/>
            <p:cNvGrpSpPr/>
            <p:nvPr/>
          </p:nvGrpSpPr>
          <p:grpSpPr>
            <a:xfrm>
              <a:off x="6300192" y="2483604"/>
              <a:ext cx="1777603" cy="2961620"/>
              <a:chOff x="6444208" y="2267580"/>
              <a:chExt cx="1777603" cy="2961620"/>
            </a:xfrm>
          </p:grpSpPr>
          <p:grpSp>
            <p:nvGrpSpPr>
              <p:cNvPr id="3" name="Group 2"/>
              <p:cNvGrpSpPr/>
              <p:nvPr/>
            </p:nvGrpSpPr>
            <p:grpSpPr>
              <a:xfrm>
                <a:off x="6444208" y="3538736"/>
                <a:ext cx="1777603" cy="1690464"/>
                <a:chOff x="5364088" y="1522512"/>
                <a:chExt cx="1777603" cy="1690464"/>
              </a:xfrm>
            </p:grpSpPr>
            <p:pic>
              <p:nvPicPr>
                <p:cNvPr id="58" name="Picture 57"/>
                <p:cNvPicPr>
                  <a:picLocks noChangeArrowheads="1"/>
                </p:cNvPicPr>
                <p:nvPr>
                  <p:custDataLst>
                    <p:tags r:id="rId2"/>
                  </p:custDataLst>
                </p:nvPr>
              </p:nvPicPr>
              <p:blipFill>
                <a:blip r:embed="rId7" cstate="email"/>
                <a:srcRect/>
                <a:stretch>
                  <a:fillRect/>
                </a:stretch>
              </p:blipFill>
              <p:spPr bwMode="auto">
                <a:xfrm>
                  <a:off x="5436096" y="1522512"/>
                  <a:ext cx="1413694" cy="1690464"/>
                </a:xfrm>
                <a:prstGeom prst="rect">
                  <a:avLst/>
                </a:prstGeom>
                <a:noFill/>
                <a:ln w="9525">
                  <a:noFill/>
                  <a:miter lim="800000"/>
                  <a:headEnd/>
                  <a:tailEnd/>
                </a:ln>
              </p:spPr>
            </p:pic>
            <p:sp>
              <p:nvSpPr>
                <p:cNvPr id="15" name="TextBox 14"/>
                <p:cNvSpPr txBox="1"/>
                <p:nvPr/>
              </p:nvSpPr>
              <p:spPr>
                <a:xfrm>
                  <a:off x="5364088" y="1763524"/>
                  <a:ext cx="1777603" cy="369332"/>
                </a:xfrm>
                <a:prstGeom prst="rect">
                  <a:avLst/>
                </a:prstGeom>
                <a:noFill/>
              </p:spPr>
              <p:txBody>
                <a:bodyPr wrap="none" rtlCol="0">
                  <a:spAutoFit/>
                </a:bodyPr>
                <a:lstStyle/>
                <a:p>
                  <a:r>
                    <a:rPr lang="es-UY" b="1" dirty="0"/>
                    <a:t>BASES DE DATOS</a:t>
                  </a:r>
                </a:p>
              </p:txBody>
            </p:sp>
          </p:grpSp>
          <p:grpSp>
            <p:nvGrpSpPr>
              <p:cNvPr id="4" name="Group 3"/>
              <p:cNvGrpSpPr/>
              <p:nvPr/>
            </p:nvGrpSpPr>
            <p:grpSpPr>
              <a:xfrm>
                <a:off x="6444208" y="2267580"/>
                <a:ext cx="1715063" cy="1449452"/>
                <a:chOff x="7321433" y="1763524"/>
                <a:chExt cx="1715063" cy="1449452"/>
              </a:xfrm>
            </p:grpSpPr>
            <p:grpSp>
              <p:nvGrpSpPr>
                <p:cNvPr id="61" name="10 Grupo"/>
                <p:cNvGrpSpPr/>
                <p:nvPr>
                  <p:custDataLst>
                    <p:tags r:id="rId1"/>
                  </p:custDataLst>
                </p:nvPr>
              </p:nvGrpSpPr>
              <p:grpSpPr>
                <a:xfrm>
                  <a:off x="7321433" y="1988840"/>
                  <a:ext cx="1715063" cy="1224136"/>
                  <a:chOff x="5364088" y="5013176"/>
                  <a:chExt cx="1897063" cy="1315370"/>
                </a:xfrm>
              </p:grpSpPr>
              <p:pic>
                <p:nvPicPr>
                  <p:cNvPr id="62" name="Picture 13"/>
                  <p:cNvPicPr>
                    <a:picLocks noChangeArrowheads="1"/>
                  </p:cNvPicPr>
                  <p:nvPr/>
                </p:nvPicPr>
                <p:blipFill>
                  <a:blip r:embed="rId8" cstate="email"/>
                  <a:srcRect/>
                  <a:stretch>
                    <a:fillRect/>
                  </a:stretch>
                </p:blipFill>
                <p:spPr bwMode="auto">
                  <a:xfrm>
                    <a:off x="5364088" y="5013176"/>
                    <a:ext cx="1897063" cy="1214438"/>
                  </a:xfrm>
                  <a:prstGeom prst="rect">
                    <a:avLst/>
                  </a:prstGeom>
                  <a:noFill/>
                  <a:ln w="9525">
                    <a:noFill/>
                    <a:miter lim="800000"/>
                    <a:headEnd/>
                    <a:tailEnd/>
                  </a:ln>
                </p:spPr>
              </p:pic>
              <p:grpSp>
                <p:nvGrpSpPr>
                  <p:cNvPr id="63" name="56 Grupo"/>
                  <p:cNvGrpSpPr/>
                  <p:nvPr/>
                </p:nvGrpSpPr>
                <p:grpSpPr>
                  <a:xfrm>
                    <a:off x="5724128" y="5466308"/>
                    <a:ext cx="1203078" cy="862238"/>
                    <a:chOff x="7164288" y="4668019"/>
                    <a:chExt cx="1203078" cy="862238"/>
                  </a:xfrm>
                </p:grpSpPr>
                <p:pic>
                  <p:nvPicPr>
                    <p:cNvPr id="64" name="Picture 15"/>
                    <p:cNvPicPr>
                      <a:picLocks noChangeArrowheads="1"/>
                    </p:cNvPicPr>
                    <p:nvPr/>
                  </p:nvPicPr>
                  <p:blipFill>
                    <a:blip r:embed="rId9" cstate="email"/>
                    <a:srcRect/>
                    <a:stretch>
                      <a:fillRect/>
                    </a:stretch>
                  </p:blipFill>
                  <p:spPr bwMode="auto">
                    <a:xfrm>
                      <a:off x="7873653" y="4668019"/>
                      <a:ext cx="493713" cy="490538"/>
                    </a:xfrm>
                    <a:prstGeom prst="rect">
                      <a:avLst/>
                    </a:prstGeom>
                    <a:noFill/>
                    <a:ln w="9525">
                      <a:noFill/>
                      <a:miter lim="800000"/>
                      <a:headEnd/>
                      <a:tailEnd/>
                    </a:ln>
                  </p:spPr>
                </p:pic>
                <p:pic>
                  <p:nvPicPr>
                    <p:cNvPr id="65" name="Picture 16"/>
                    <p:cNvPicPr>
                      <a:picLocks noChangeArrowheads="1"/>
                    </p:cNvPicPr>
                    <p:nvPr/>
                  </p:nvPicPr>
                  <p:blipFill>
                    <a:blip r:embed="rId10" cstate="email"/>
                    <a:srcRect/>
                    <a:stretch>
                      <a:fillRect/>
                    </a:stretch>
                  </p:blipFill>
                  <p:spPr bwMode="auto">
                    <a:xfrm>
                      <a:off x="7164288" y="4668019"/>
                      <a:ext cx="492125" cy="490538"/>
                    </a:xfrm>
                    <a:prstGeom prst="rect">
                      <a:avLst/>
                    </a:prstGeom>
                    <a:noFill/>
                    <a:ln w="9525">
                      <a:noFill/>
                      <a:miter lim="800000"/>
                      <a:headEnd/>
                      <a:tailEnd/>
                    </a:ln>
                  </p:spPr>
                </p:pic>
                <p:sp>
                  <p:nvSpPr>
                    <p:cNvPr id="66" name="Rectangle 17"/>
                    <p:cNvSpPr>
                      <a:spLocks/>
                    </p:cNvSpPr>
                    <p:nvPr/>
                  </p:nvSpPr>
                  <p:spPr bwMode="auto">
                    <a:xfrm>
                      <a:off x="7670638" y="4742857"/>
                      <a:ext cx="444500" cy="787400"/>
                    </a:xfrm>
                    <a:prstGeom prst="rect">
                      <a:avLst/>
                    </a:prstGeom>
                    <a:noFill/>
                    <a:ln w="12700">
                      <a:noFill/>
                      <a:miter lim="800000"/>
                      <a:headEnd/>
                      <a:tailEnd/>
                    </a:ln>
                  </p:spPr>
                  <p:txBody>
                    <a:bodyPr lIns="0" tIns="0" rIns="40639" bIns="0"/>
                    <a:lstStyle/>
                    <a:p>
                      <a:pPr marL="39688"/>
                      <a:r>
                        <a:rPr lang="en-US" sz="3200" dirty="0">
                          <a:solidFill>
                            <a:schemeClr val="tx1"/>
                          </a:solidFill>
                          <a:latin typeface="Calibri Bold" charset="0"/>
                          <a:ea typeface="Calibri Bold" charset="0"/>
                          <a:cs typeface="Calibri Bold" charset="0"/>
                          <a:sym typeface="Calibri Bold" charset="0"/>
                        </a:rPr>
                        <a:t>+</a:t>
                      </a:r>
                      <a:endParaRPr lang="en-US" sz="4400" dirty="0">
                        <a:solidFill>
                          <a:schemeClr val="tx1"/>
                        </a:solidFill>
                        <a:latin typeface="Calibri Bold" charset="0"/>
                        <a:ea typeface="Calibri Bold" charset="0"/>
                        <a:cs typeface="Calibri Bold" charset="0"/>
                        <a:sym typeface="Calibri Bold" charset="0"/>
                      </a:endParaRPr>
                    </a:p>
                  </p:txBody>
                </p:sp>
              </p:grpSp>
            </p:grpSp>
            <p:sp>
              <p:nvSpPr>
                <p:cNvPr id="67" name="TextBox 66"/>
                <p:cNvSpPr txBox="1"/>
                <p:nvPr/>
              </p:nvSpPr>
              <p:spPr>
                <a:xfrm>
                  <a:off x="7452320" y="1763524"/>
                  <a:ext cx="1536920" cy="369332"/>
                </a:xfrm>
                <a:prstGeom prst="rect">
                  <a:avLst/>
                </a:prstGeom>
                <a:noFill/>
              </p:spPr>
              <p:txBody>
                <a:bodyPr wrap="square" rtlCol="0">
                  <a:spAutoFit/>
                </a:bodyPr>
                <a:lstStyle/>
                <a:p>
                  <a:r>
                    <a:rPr lang="es-UY" b="1" dirty="0"/>
                    <a:t>PROGRAMAS</a:t>
                  </a:r>
                </a:p>
              </p:txBody>
            </p:sp>
          </p:grpSp>
        </p:grpSp>
        <p:sp>
          <p:nvSpPr>
            <p:cNvPr id="8" name="TextBox 7"/>
            <p:cNvSpPr txBox="1"/>
            <p:nvPr/>
          </p:nvSpPr>
          <p:spPr>
            <a:xfrm>
              <a:off x="6660232" y="1700808"/>
              <a:ext cx="1103187" cy="584775"/>
            </a:xfrm>
            <a:prstGeom prst="rect">
              <a:avLst/>
            </a:prstGeom>
            <a:noFill/>
          </p:spPr>
          <p:txBody>
            <a:bodyPr wrap="none" rtlCol="0">
              <a:spAutoFit/>
            </a:bodyPr>
            <a:lstStyle/>
            <a:p>
              <a:r>
                <a:rPr lang="es-UY" sz="3200" b="1" dirty="0">
                  <a:solidFill>
                    <a:schemeClr val="accent1">
                      <a:lumMod val="75000"/>
                    </a:schemeClr>
                  </a:solidFill>
                </a:rPr>
                <a:t>100%</a:t>
              </a:r>
            </a:p>
          </p:txBody>
        </p:sp>
        <p:sp>
          <p:nvSpPr>
            <p:cNvPr id="9" name="Right Arrow 8"/>
            <p:cNvSpPr/>
            <p:nvPr/>
          </p:nvSpPr>
          <p:spPr>
            <a:xfrm>
              <a:off x="4499992" y="3140968"/>
              <a:ext cx="1080120" cy="760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pSp>
    </p:spTree>
    <p:extLst>
      <p:ext uri="{BB962C8B-B14F-4D97-AF65-F5344CB8AC3E}">
        <p14:creationId xmlns:p14="http://schemas.microsoft.com/office/powerpoint/2010/main" val="6888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a:lstStyle/>
          <a:p>
            <a:r>
              <a:rPr lang="es-UY"/>
              <a:t>Beneficios</a:t>
            </a:r>
            <a:endParaRPr lang="en-US"/>
          </a:p>
        </p:txBody>
      </p:sp>
      <p:sp>
        <p:nvSpPr>
          <p:cNvPr id="75779" name="Rectangle 3"/>
          <p:cNvSpPr>
            <a:spLocks noGrp="1"/>
          </p:cNvSpPr>
          <p:nvPr>
            <p:ph type="body" idx="1"/>
          </p:nvPr>
        </p:nvSpPr>
        <p:spPr>
          <a:xfrm>
            <a:off x="304800" y="1484784"/>
            <a:ext cx="8534400" cy="4589462"/>
          </a:xfrm>
        </p:spPr>
        <p:txBody>
          <a:bodyPr/>
          <a:lstStyle/>
          <a:p>
            <a:r>
              <a:rPr lang="es-UY" dirty="0"/>
              <a:t>Automatización</a:t>
            </a:r>
          </a:p>
          <a:p>
            <a:pPr lvl="1"/>
            <a:r>
              <a:rPr lang="es-UY" dirty="0"/>
              <a:t>Productividad en el desarrollo inicial e incremental</a:t>
            </a:r>
          </a:p>
          <a:p>
            <a:pPr lvl="1"/>
            <a:r>
              <a:rPr lang="es-UY" dirty="0"/>
              <a:t>Productividad en el mantenimiento adaptativo y correctivo</a:t>
            </a:r>
          </a:p>
          <a:p>
            <a:pPr lvl="1"/>
            <a:endParaRPr lang="es-UY" dirty="0"/>
          </a:p>
          <a:p>
            <a:r>
              <a:rPr lang="es-UY" dirty="0"/>
              <a:t>Cambios tecnológicos</a:t>
            </a:r>
          </a:p>
          <a:p>
            <a:pPr lvl="1"/>
            <a:r>
              <a:rPr lang="es-UY" dirty="0"/>
              <a:t>Motor de base de datos o lenguajes de programación</a:t>
            </a:r>
          </a:p>
          <a:p>
            <a:pPr lvl="1"/>
            <a:endParaRPr lang="es-UY" dirty="0"/>
          </a:p>
          <a:p>
            <a:r>
              <a:rPr lang="es-UY" dirty="0"/>
              <a:t>Obsolescencia tecnológica</a:t>
            </a:r>
          </a:p>
          <a:p>
            <a:pPr lvl="1"/>
            <a:r>
              <a:rPr lang="es-UY" dirty="0"/>
              <a:t>Cambios disruptivos</a:t>
            </a:r>
          </a:p>
        </p:txBody>
      </p:sp>
    </p:spTree>
    <p:extLst>
      <p:ext uri="{BB962C8B-B14F-4D97-AF65-F5344CB8AC3E}">
        <p14:creationId xmlns:p14="http://schemas.microsoft.com/office/powerpoint/2010/main" val="2295917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s-ES_tradnl" altLang="es-CO"/>
              <a:t>GENEXUS</a:t>
            </a:r>
            <a:endParaRPr lang="es-ES" altLang="es-CO"/>
          </a:p>
        </p:txBody>
      </p:sp>
      <p:sp>
        <p:nvSpPr>
          <p:cNvPr id="32771"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s-MX" altLang="es-CO" sz="2400">
                <a:solidFill>
                  <a:srgbClr val="404040"/>
                </a:solidFill>
                <a:latin typeface="Arial" panose="020B0604020202020204" pitchFamily="34" charset="0"/>
                <a:cs typeface="Times New Roman" panose="02020603050405020304" pitchFamily="18" charset="0"/>
              </a:rPr>
              <a:t>    Es una herramienta inteligente, desarrollada por </a:t>
            </a:r>
            <a:r>
              <a:rPr lang="es-MX" altLang="es-CO" sz="2400" b="1">
                <a:solidFill>
                  <a:srgbClr val="404040"/>
                </a:solidFill>
                <a:latin typeface="Arial" panose="020B0604020202020204" pitchFamily="34" charset="0"/>
                <a:cs typeface="Times New Roman" panose="02020603050405020304" pitchFamily="18" charset="0"/>
              </a:rPr>
              <a:t>ARTech</a:t>
            </a:r>
            <a:r>
              <a:rPr lang="es-MX" altLang="es-CO" sz="2400">
                <a:solidFill>
                  <a:srgbClr val="404040"/>
                </a:solidFill>
                <a:latin typeface="Arial" panose="020B0604020202020204" pitchFamily="34" charset="0"/>
                <a:cs typeface="Times New Roman" panose="02020603050405020304" pitchFamily="18" charset="0"/>
              </a:rPr>
              <a:t>,para construir y mantener sistemas, de una manera simple; cuyo </a:t>
            </a:r>
            <a:r>
              <a:rPr lang="es-MX" altLang="es-CO" sz="2400" u="sng">
                <a:solidFill>
                  <a:srgbClr val="404040"/>
                </a:solidFill>
                <a:latin typeface="Arial" panose="020B0604020202020204" pitchFamily="34" charset="0"/>
                <a:cs typeface="Times New Roman" panose="02020603050405020304" pitchFamily="18" charset="0"/>
              </a:rPr>
              <a:t>objetivo es asistir al analista y a los usuarios en todo el ciclo de vida de las aplicaciones.</a:t>
            </a:r>
            <a:r>
              <a:rPr lang="es-MX" altLang="es-CO" sz="2400">
                <a:solidFill>
                  <a:srgbClr val="404040"/>
                </a:solidFill>
                <a:latin typeface="Arial" panose="020B0604020202020204" pitchFamily="34" charset="0"/>
                <a:cs typeface="Times New Roman" panose="02020603050405020304" pitchFamily="18" charset="0"/>
              </a:rPr>
              <a:t/>
            </a:r>
            <a:br>
              <a:rPr lang="es-MX" altLang="es-CO" sz="2400">
                <a:solidFill>
                  <a:srgbClr val="404040"/>
                </a:solidFill>
                <a:latin typeface="Arial" panose="020B0604020202020204" pitchFamily="34" charset="0"/>
                <a:cs typeface="Times New Roman" panose="02020603050405020304" pitchFamily="18" charset="0"/>
              </a:rPr>
            </a:br>
            <a:r>
              <a:rPr lang="es-MX" altLang="es-CO" sz="2400">
                <a:solidFill>
                  <a:srgbClr val="404040"/>
                </a:solidFill>
                <a:latin typeface="Arial" panose="020B0604020202020204" pitchFamily="34" charset="0"/>
                <a:cs typeface="Times New Roman" panose="02020603050405020304" pitchFamily="18" charset="0"/>
              </a:rPr>
              <a:t/>
            </a:r>
            <a:br>
              <a:rPr lang="es-MX" altLang="es-CO" sz="2400">
                <a:solidFill>
                  <a:srgbClr val="404040"/>
                </a:solidFill>
                <a:latin typeface="Arial" panose="020B0604020202020204" pitchFamily="34" charset="0"/>
                <a:cs typeface="Times New Roman" panose="02020603050405020304" pitchFamily="18" charset="0"/>
              </a:rPr>
            </a:br>
            <a:endParaRPr lang="es-MX" altLang="es-CO" sz="2400">
              <a:solidFill>
                <a:srgbClr val="404040"/>
              </a:solidFill>
              <a:latin typeface="Arial" panose="020B0604020202020204" pitchFamily="34" charset="0"/>
              <a:cs typeface="Times New Roman" panose="02020603050405020304" pitchFamily="18" charset="0"/>
            </a:endParaRPr>
          </a:p>
          <a:p>
            <a:pPr>
              <a:lnSpc>
                <a:spcPct val="90000"/>
              </a:lnSpc>
              <a:buFont typeface="Wingdings" panose="05000000000000000000" pitchFamily="2" charset="2"/>
              <a:buNone/>
            </a:pPr>
            <a:r>
              <a:rPr lang="es-MX" altLang="es-CO" sz="2400">
                <a:solidFill>
                  <a:srgbClr val="404040"/>
                </a:solidFill>
                <a:latin typeface="Arial" panose="020B0604020202020204" pitchFamily="34" charset="0"/>
                <a:cs typeface="Times New Roman" panose="02020603050405020304" pitchFamily="18" charset="0"/>
              </a:rPr>
              <a:t>    P</a:t>
            </a:r>
            <a:r>
              <a:rPr lang="es-MX" altLang="es-CO" sz="2400">
                <a:solidFill>
                  <a:srgbClr val="000000"/>
                </a:solidFill>
                <a:effectLst>
                  <a:outerShdw blurRad="38100" dist="38100" dir="2700000" algn="tl">
                    <a:srgbClr val="FFFFFF"/>
                  </a:outerShdw>
                </a:effectLst>
                <a:latin typeface="Arial" panose="020B0604020202020204" pitchFamily="34" charset="0"/>
                <a:cs typeface="Times New Roman" panose="02020603050405020304" pitchFamily="18" charset="0"/>
              </a:rPr>
              <a:t>ermitiéndo trabajar en múltiples plataformas, ya sea de sistemas operativos, lenguajes de programación o motores de bases de datos.</a:t>
            </a:r>
            <a:endParaRPr lang="es-MX" altLang="es-CO" sz="2400">
              <a:solidFill>
                <a:srgbClr val="404040"/>
              </a:solidFill>
              <a:latin typeface="Arial" panose="020B0604020202020204" pitchFamily="34" charset="0"/>
              <a:cs typeface="Times New Roman" panose="02020603050405020304" pitchFamily="18" charset="0"/>
            </a:endParaRPr>
          </a:p>
          <a:p>
            <a:pPr>
              <a:lnSpc>
                <a:spcPct val="90000"/>
              </a:lnSpc>
              <a:buFont typeface="Wingdings" panose="05000000000000000000" pitchFamily="2" charset="2"/>
              <a:buNone/>
            </a:pPr>
            <a:r>
              <a:rPr lang="es-MX" altLang="es-CO" sz="2400">
                <a:solidFill>
                  <a:srgbClr val="404040"/>
                </a:solidFill>
                <a:latin typeface="Arial" panose="020B0604020202020204" pitchFamily="34" charset="0"/>
                <a:cs typeface="Times New Roman" panose="02020603050405020304" pitchFamily="18" charset="0"/>
              </a:rPr>
              <a:t/>
            </a:r>
            <a:br>
              <a:rPr lang="es-MX" altLang="es-CO" sz="2400">
                <a:solidFill>
                  <a:srgbClr val="404040"/>
                </a:solidFill>
                <a:latin typeface="Arial" panose="020B0604020202020204" pitchFamily="34" charset="0"/>
                <a:cs typeface="Times New Roman" panose="02020603050405020304" pitchFamily="18" charset="0"/>
              </a:rPr>
            </a:br>
            <a:endParaRPr lang="es-ES" altLang="es-CO" sz="2400">
              <a:solidFill>
                <a:srgbClr val="40404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9573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32770"/>
                                        </p:tgtEl>
                                        <p:attrNameLst>
                                          <p:attrName>style.visibility</p:attrName>
                                        </p:attrNameLst>
                                      </p:cBhvr>
                                      <p:to>
                                        <p:strVal val="visible"/>
                                      </p:to>
                                    </p:set>
                                    <p:animEffect transition="in" filter="fade">
                                      <p:cBhvr>
                                        <p:cTn id="7" dur="600">
                                          <p:stCondLst>
                                            <p:cond delay="0"/>
                                          </p:stCondLst>
                                        </p:cTn>
                                        <p:tgtEl>
                                          <p:spTgt spid="32770"/>
                                        </p:tgtEl>
                                      </p:cBhvr>
                                    </p:animEffect>
                                    <p:anim calcmode="lin" valueType="num">
                                      <p:cBhvr>
                                        <p:cTn id="8" dur="600" fill="hold">
                                          <p:stCondLst>
                                            <p:cond delay="0"/>
                                          </p:stCondLst>
                                        </p:cTn>
                                        <p:tgtEl>
                                          <p:spTgt spid="32770"/>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32770"/>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32770"/>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2771">
                                            <p:txEl>
                                              <p:pRg st="0" end="0"/>
                                            </p:txEl>
                                          </p:spTgt>
                                        </p:tgtEl>
                                        <p:attrNameLst>
                                          <p:attrName>style.visibility</p:attrName>
                                        </p:attrNameLst>
                                      </p:cBhvr>
                                      <p:to>
                                        <p:strVal val="visible"/>
                                      </p:to>
                                    </p:set>
                                    <p:animEffect transition="in" filter="slide(fromBottom)">
                                      <p:cBhvr>
                                        <p:cTn id="15" dur="500">
                                          <p:stCondLst>
                                            <p:cond delay="0"/>
                                          </p:stCondLst>
                                        </p:cTn>
                                        <p:tgtEl>
                                          <p:spTgt spid="3277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2771">
                                            <p:txEl>
                                              <p:pRg st="1" end="1"/>
                                            </p:txEl>
                                          </p:spTgt>
                                        </p:tgtEl>
                                        <p:attrNameLst>
                                          <p:attrName>style.visibility</p:attrName>
                                        </p:attrNameLst>
                                      </p:cBhvr>
                                      <p:to>
                                        <p:strVal val="visible"/>
                                      </p:to>
                                    </p:set>
                                    <p:animEffect transition="in" filter="slide(fromBottom)">
                                      <p:cBhvr>
                                        <p:cTn id="20" dur="500">
                                          <p:stCondLst>
                                            <p:cond delay="0"/>
                                          </p:stCondLst>
                                        </p:cTn>
                                        <p:tgtEl>
                                          <p:spTgt spid="3277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2771">
                                            <p:txEl>
                                              <p:pRg st="2" end="2"/>
                                            </p:txEl>
                                          </p:spTgt>
                                        </p:tgtEl>
                                        <p:attrNameLst>
                                          <p:attrName>style.visibility</p:attrName>
                                        </p:attrNameLst>
                                      </p:cBhvr>
                                      <p:to>
                                        <p:strVal val="visible"/>
                                      </p:to>
                                    </p:set>
                                    <p:animEffect transition="in" filter="slide(fromBottom)">
                                      <p:cBhvr>
                                        <p:cTn id="25" dur="500">
                                          <p:stCondLst>
                                            <p:cond delay="0"/>
                                          </p:stCondLst>
                                        </p:cTn>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8001" y="999259"/>
            <a:ext cx="6447501" cy="990600"/>
          </a:xfrm>
        </p:spPr>
        <p:txBody>
          <a:bodyPr>
            <a:normAutofit/>
          </a:bodyPr>
          <a:lstStyle/>
          <a:p>
            <a:pPr algn="ctr"/>
            <a:r>
              <a:rPr lang="es-MX" sz="3300" dirty="0"/>
              <a:t>Conferencista</a:t>
            </a:r>
            <a:endParaRPr lang="en-US" sz="3300" dirty="0"/>
          </a:p>
        </p:txBody>
      </p:sp>
      <p:sp>
        <p:nvSpPr>
          <p:cNvPr id="3" name="Marcador de contenido 2"/>
          <p:cNvSpPr>
            <a:spLocks noGrp="1"/>
          </p:cNvSpPr>
          <p:nvPr>
            <p:ph idx="1"/>
          </p:nvPr>
        </p:nvSpPr>
        <p:spPr>
          <a:xfrm>
            <a:off x="508000" y="1843396"/>
            <a:ext cx="6830060" cy="3398413"/>
          </a:xfrm>
        </p:spPr>
        <p:txBody>
          <a:bodyPr>
            <a:noAutofit/>
          </a:bodyPr>
          <a:lstStyle/>
          <a:p>
            <a:r>
              <a:rPr lang="es-CO" sz="2100" b="1" i="1" dirty="0" err="1"/>
              <a:t>Julian</a:t>
            </a:r>
            <a:r>
              <a:rPr lang="es-CO" sz="2100" b="1" i="1" dirty="0"/>
              <a:t> Barney </a:t>
            </a:r>
            <a:r>
              <a:rPr lang="es-CO" sz="2100" b="1" i="1" dirty="0" err="1"/>
              <a:t>Jaimes</a:t>
            </a:r>
            <a:r>
              <a:rPr lang="es-CO" sz="2100" b="1" i="1" dirty="0"/>
              <a:t> </a:t>
            </a:r>
            <a:r>
              <a:rPr lang="es-CO" sz="2100" b="1" i="1" dirty="0" err="1"/>
              <a:t>Rincon</a:t>
            </a:r>
            <a:endParaRPr lang="es-CO" sz="2100" b="1" i="1" dirty="0"/>
          </a:p>
          <a:p>
            <a:r>
              <a:rPr lang="es-MX" sz="1800" dirty="0"/>
              <a:t>Ingeniero de Sistemas, candidato a Doctor en Dirección de Proyectos, Maestría en Gerencia de </a:t>
            </a:r>
            <a:r>
              <a:rPr lang="es-MX" sz="1800" dirty="0" smtClean="0"/>
              <a:t>Negocios </a:t>
            </a:r>
            <a:r>
              <a:rPr lang="es-MX" sz="1800" dirty="0"/>
              <a:t>MBA UIS, Investigador Docente Grupo </a:t>
            </a:r>
            <a:r>
              <a:rPr lang="es-CO" sz="1800" b="1" dirty="0">
                <a:solidFill>
                  <a:srgbClr val="669900"/>
                </a:solidFill>
                <a:latin typeface="Tahoma" panose="020B0604030504040204" pitchFamily="34" charset="0"/>
              </a:rPr>
              <a:t>GRIIS </a:t>
            </a:r>
            <a:r>
              <a:rPr lang="es-MX" sz="1800" dirty="0"/>
              <a:t> UTS, Especialista en Telecomunicaciones y Desarrollo de Software, con experiencia en experiencia </a:t>
            </a:r>
            <a:r>
              <a:rPr lang="es-MX" sz="1800" dirty="0" smtClean="0"/>
              <a:t>en </a:t>
            </a:r>
            <a:r>
              <a:rPr lang="es-MX" sz="1800" dirty="0"/>
              <a:t>Docencia y Pedagogía.</a:t>
            </a:r>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2483768" y="4221088"/>
            <a:ext cx="1944216" cy="1637653"/>
          </a:xfrm>
          <a:prstGeom prst="ellipse">
            <a:avLst/>
          </a:prstGeom>
          <a:ln>
            <a:noFill/>
          </a:ln>
          <a:effectLst>
            <a:softEdge rad="112500"/>
          </a:effectLst>
        </p:spPr>
      </p:pic>
    </p:spTree>
    <p:extLst>
      <p:ext uri="{BB962C8B-B14F-4D97-AF65-F5344CB8AC3E}">
        <p14:creationId xmlns:p14="http://schemas.microsoft.com/office/powerpoint/2010/main" val="3377273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s-ES_tradnl" altLang="es-CO"/>
              <a:t>GENEXUS</a:t>
            </a:r>
            <a:endParaRPr lang="es-ES" altLang="es-CO"/>
          </a:p>
        </p:txBody>
      </p:sp>
      <p:sp>
        <p:nvSpPr>
          <p:cNvPr id="33795" name="Rectangle 3"/>
          <p:cNvSpPr>
            <a:spLocks noGrp="1" noChangeArrowheads="1"/>
          </p:cNvSpPr>
          <p:nvPr>
            <p:ph type="body" idx="1"/>
          </p:nvPr>
        </p:nvSpPr>
        <p:spPr>
          <a:xfrm>
            <a:off x="971550" y="2060575"/>
            <a:ext cx="7667625" cy="3551238"/>
          </a:xfrm>
        </p:spPr>
        <p:txBody>
          <a:bodyPr/>
          <a:lstStyle/>
          <a:p>
            <a:pPr>
              <a:buFont typeface="Wingdings" panose="05000000000000000000" pitchFamily="2" charset="2"/>
              <a:buNone/>
            </a:pPr>
            <a:r>
              <a:rPr lang="es-MX" altLang="es-CO" sz="2000">
                <a:solidFill>
                  <a:srgbClr val="404040"/>
                </a:solidFill>
                <a:latin typeface="Verdana Ref" pitchFamily="34" charset="0"/>
                <a:cs typeface="Times New Roman" panose="02020603050405020304" pitchFamily="18" charset="0"/>
              </a:rPr>
              <a:t>   </a:t>
            </a:r>
          </a:p>
          <a:p>
            <a:pPr>
              <a:buFont typeface="Wingdings" panose="05000000000000000000" pitchFamily="2" charset="2"/>
              <a:buNone/>
            </a:pPr>
            <a:r>
              <a:rPr lang="es-MX" altLang="es-CO" sz="2000">
                <a:solidFill>
                  <a:srgbClr val="404040"/>
                </a:solidFill>
                <a:latin typeface="Verdana Ref" pitchFamily="34" charset="0"/>
                <a:cs typeface="Times New Roman" panose="02020603050405020304" pitchFamily="18" charset="0"/>
              </a:rPr>
              <a:t>    </a:t>
            </a:r>
            <a:r>
              <a:rPr lang="es-MX" altLang="es-CO" sz="2400">
                <a:solidFill>
                  <a:srgbClr val="404040"/>
                </a:solidFill>
                <a:latin typeface="Verdana Ref" pitchFamily="34" charset="0"/>
                <a:cs typeface="Times New Roman" panose="02020603050405020304" pitchFamily="18" charset="0"/>
              </a:rPr>
              <a:t>La idea básica de GeneXus es </a:t>
            </a:r>
            <a:r>
              <a:rPr lang="es-MX" altLang="es-CO" sz="2400" u="sng">
                <a:solidFill>
                  <a:srgbClr val="404040"/>
                </a:solidFill>
                <a:latin typeface="Verdana Ref" pitchFamily="34" charset="0"/>
                <a:cs typeface="Times New Roman" panose="02020603050405020304" pitchFamily="18" charset="0"/>
              </a:rPr>
              <a:t>automatizar todo aquello que es automatizable</a:t>
            </a:r>
            <a:r>
              <a:rPr lang="es-MX" altLang="es-CO" sz="2400">
                <a:solidFill>
                  <a:srgbClr val="404040"/>
                </a:solidFill>
                <a:latin typeface="Verdana Ref" pitchFamily="34" charset="0"/>
                <a:cs typeface="Times New Roman" panose="02020603050405020304" pitchFamily="18" charset="0"/>
              </a:rPr>
              <a:t>: normalización de los datos y diseño, generación y mantenimiento de la base de datos y de los programas de aplicación. De esta manera se evita que el analista deba dedicarse a tareas rutinarias y tediosas, permitiéndole poner toda su atención en aquello que nunca un programa podrá hacer: </a:t>
            </a:r>
            <a:r>
              <a:rPr lang="es-MX" altLang="es-CO" sz="2400" b="1" u="sng">
                <a:solidFill>
                  <a:srgbClr val="404040"/>
                </a:solidFill>
                <a:latin typeface="Verdana Ref" pitchFamily="34" charset="0"/>
                <a:cs typeface="Times New Roman" panose="02020603050405020304" pitchFamily="18" charset="0"/>
              </a:rPr>
              <a:t>entender los problemas del usuario.</a:t>
            </a:r>
            <a:r>
              <a:rPr lang="es-ES" altLang="es-CO" sz="2400" u="sng">
                <a:latin typeface="Verdana Ref" pitchFamily="34" charset="0"/>
              </a:rPr>
              <a:t> </a:t>
            </a:r>
          </a:p>
        </p:txBody>
      </p:sp>
    </p:spTree>
    <p:extLst>
      <p:ext uri="{BB962C8B-B14F-4D97-AF65-F5344CB8AC3E}">
        <p14:creationId xmlns:p14="http://schemas.microsoft.com/office/powerpoint/2010/main" val="344507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33794"/>
                                        </p:tgtEl>
                                        <p:attrNameLst>
                                          <p:attrName>style.visibility</p:attrName>
                                        </p:attrNameLst>
                                      </p:cBhvr>
                                      <p:to>
                                        <p:strVal val="visible"/>
                                      </p:to>
                                    </p:set>
                                    <p:animEffect transition="in" filter="fade">
                                      <p:cBhvr>
                                        <p:cTn id="7" dur="600">
                                          <p:stCondLst>
                                            <p:cond delay="0"/>
                                          </p:stCondLst>
                                        </p:cTn>
                                        <p:tgtEl>
                                          <p:spTgt spid="33794"/>
                                        </p:tgtEl>
                                      </p:cBhvr>
                                    </p:animEffect>
                                    <p:anim calcmode="lin" valueType="num">
                                      <p:cBhvr>
                                        <p:cTn id="8" dur="600" fill="hold">
                                          <p:stCondLst>
                                            <p:cond delay="0"/>
                                          </p:stCondLst>
                                        </p:cTn>
                                        <p:tgtEl>
                                          <p:spTgt spid="33794"/>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33794"/>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33794"/>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3795">
                                            <p:txEl>
                                              <p:pRg st="0" end="0"/>
                                            </p:txEl>
                                          </p:spTgt>
                                        </p:tgtEl>
                                        <p:attrNameLst>
                                          <p:attrName>style.visibility</p:attrName>
                                        </p:attrNameLst>
                                      </p:cBhvr>
                                      <p:to>
                                        <p:strVal val="visible"/>
                                      </p:to>
                                    </p:set>
                                    <p:animEffect transition="in" filter="slide(fromBottom)">
                                      <p:cBhvr>
                                        <p:cTn id="15" dur="500">
                                          <p:stCondLst>
                                            <p:cond delay="0"/>
                                          </p:stCondLst>
                                        </p:cTn>
                                        <p:tgtEl>
                                          <p:spTgt spid="3379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3795">
                                            <p:txEl>
                                              <p:pRg st="1" end="1"/>
                                            </p:txEl>
                                          </p:spTgt>
                                        </p:tgtEl>
                                        <p:attrNameLst>
                                          <p:attrName>style.visibility</p:attrName>
                                        </p:attrNameLst>
                                      </p:cBhvr>
                                      <p:to>
                                        <p:strVal val="visible"/>
                                      </p:to>
                                    </p:set>
                                    <p:animEffect transition="in" filter="slide(fromBottom)">
                                      <p:cBhvr>
                                        <p:cTn id="20" dur="500">
                                          <p:stCondLst>
                                            <p:cond delay="0"/>
                                          </p:stCondLst>
                                        </p:cTn>
                                        <p:tgtEl>
                                          <p:spTgt spid="33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s-ES_tradnl" altLang="es-CO"/>
              <a:t>CARACTERISTICAS</a:t>
            </a:r>
            <a:endParaRPr lang="es-ES" altLang="es-CO"/>
          </a:p>
        </p:txBody>
      </p:sp>
      <p:sp>
        <p:nvSpPr>
          <p:cNvPr id="45059" name="Rectangle 3"/>
          <p:cNvSpPr>
            <a:spLocks noGrp="1" noChangeArrowheads="1"/>
          </p:cNvSpPr>
          <p:nvPr>
            <p:ph type="body" idx="1"/>
          </p:nvPr>
        </p:nvSpPr>
        <p:spPr>
          <a:xfrm>
            <a:off x="809625" y="2284413"/>
            <a:ext cx="7958138" cy="3881437"/>
          </a:xfrm>
        </p:spPr>
        <p:txBody>
          <a:bodyPr/>
          <a:lstStyle/>
          <a:p>
            <a:pPr>
              <a:buFont typeface="Wingdings" panose="05000000000000000000" pitchFamily="2" charset="2"/>
              <a:buNone/>
            </a:pPr>
            <a:r>
              <a:rPr lang="es-MX" altLang="es-CO" sz="2400" b="1">
                <a:latin typeface="Arial" panose="020B0604020202020204" pitchFamily="34" charset="0"/>
                <a:cs typeface="Arial" panose="020B0604020202020204" pitchFamily="34" charset="0"/>
                <a:hlinkClick r:id="rId2"/>
              </a:rPr>
              <a:t>Intuitivo</a:t>
            </a:r>
            <a:r>
              <a:rPr lang="es-MX" altLang="es-CO" sz="2400">
                <a:latin typeface="Arial" panose="020B0604020202020204" pitchFamily="34" charset="0"/>
                <a:cs typeface="Arial" panose="020B0604020202020204" pitchFamily="34" charset="0"/>
              </a:rPr>
              <a:t>: en la construcción de aplicaciones</a:t>
            </a:r>
            <a:br>
              <a:rPr lang="es-MX" altLang="es-CO" sz="2400">
                <a:latin typeface="Arial" panose="020B0604020202020204" pitchFamily="34" charset="0"/>
                <a:cs typeface="Arial" panose="020B0604020202020204" pitchFamily="34" charset="0"/>
              </a:rPr>
            </a:br>
            <a:endParaRPr lang="es-MX" altLang="es-CO" sz="2400">
              <a:latin typeface="Arial" panose="020B0604020202020204" pitchFamily="34" charset="0"/>
              <a:cs typeface="Arial" panose="020B0604020202020204" pitchFamily="34" charset="0"/>
            </a:endParaRPr>
          </a:p>
          <a:p>
            <a:pPr>
              <a:buFont typeface="Wingdings" panose="05000000000000000000" pitchFamily="2" charset="2"/>
              <a:buNone/>
            </a:pPr>
            <a:r>
              <a:rPr lang="es-MX" altLang="es-CO" sz="2400" b="1">
                <a:latin typeface="Arial" panose="020B0604020202020204" pitchFamily="34" charset="0"/>
                <a:cs typeface="Arial" panose="020B0604020202020204" pitchFamily="34" charset="0"/>
                <a:hlinkClick r:id="rId3"/>
              </a:rPr>
              <a:t>Libertad</a:t>
            </a:r>
            <a:r>
              <a:rPr lang="es-MX" altLang="es-CO" sz="2400">
                <a:latin typeface="Arial" panose="020B0604020202020204" pitchFamily="34" charset="0"/>
                <a:cs typeface="Arial" panose="020B0604020202020204" pitchFamily="34" charset="0"/>
              </a:rPr>
              <a:t>: de plataforma, arquitectura y lenguajes</a:t>
            </a:r>
            <a:br>
              <a:rPr lang="es-MX" altLang="es-CO" sz="2400">
                <a:latin typeface="Arial" panose="020B0604020202020204" pitchFamily="34" charset="0"/>
                <a:cs typeface="Arial" panose="020B0604020202020204" pitchFamily="34" charset="0"/>
              </a:rPr>
            </a:br>
            <a:endParaRPr lang="es-MX" altLang="es-CO" sz="2400">
              <a:latin typeface="Arial" panose="020B0604020202020204" pitchFamily="34" charset="0"/>
              <a:cs typeface="Arial" panose="020B0604020202020204" pitchFamily="34" charset="0"/>
            </a:endParaRPr>
          </a:p>
          <a:p>
            <a:pPr>
              <a:buFont typeface="Wingdings" panose="05000000000000000000" pitchFamily="2" charset="2"/>
              <a:buNone/>
            </a:pPr>
            <a:r>
              <a:rPr lang="es-MX" altLang="es-CO" sz="2400" b="1">
                <a:latin typeface="Arial" panose="020B0604020202020204" pitchFamily="34" charset="0"/>
                <a:cs typeface="Arial" panose="020B0604020202020204" pitchFamily="34" charset="0"/>
                <a:hlinkClick r:id="rId4"/>
              </a:rPr>
              <a:t>Automático</a:t>
            </a:r>
            <a:r>
              <a:rPr lang="es-MX" altLang="es-CO" sz="2400">
                <a:latin typeface="Arial" panose="020B0604020202020204" pitchFamily="34" charset="0"/>
                <a:cs typeface="Arial" panose="020B0604020202020204" pitchFamily="34" charset="0"/>
              </a:rPr>
              <a:t>: refleja cambios de la DB en la aplicación</a:t>
            </a:r>
            <a:br>
              <a:rPr lang="es-MX" altLang="es-CO" sz="2400">
                <a:latin typeface="Arial" panose="020B0604020202020204" pitchFamily="34" charset="0"/>
                <a:cs typeface="Arial" panose="020B0604020202020204" pitchFamily="34" charset="0"/>
              </a:rPr>
            </a:br>
            <a:endParaRPr lang="es-MX" altLang="es-CO" sz="2400">
              <a:latin typeface="Arial" panose="020B0604020202020204" pitchFamily="34" charset="0"/>
              <a:cs typeface="Arial" panose="020B0604020202020204" pitchFamily="34" charset="0"/>
            </a:endParaRPr>
          </a:p>
          <a:p>
            <a:pPr>
              <a:buFont typeface="Wingdings" panose="05000000000000000000" pitchFamily="2" charset="2"/>
              <a:buNone/>
            </a:pPr>
            <a:r>
              <a:rPr lang="es-MX" altLang="es-CO" sz="2400" b="1">
                <a:latin typeface="Arial" panose="020B0604020202020204" pitchFamily="34" charset="0"/>
                <a:cs typeface="Arial" panose="020B0604020202020204" pitchFamily="34" charset="0"/>
                <a:hlinkClick r:id="rId5"/>
              </a:rPr>
              <a:t>Costo menor</a:t>
            </a:r>
            <a:r>
              <a:rPr lang="es-MX" altLang="es-CO" sz="2400">
                <a:latin typeface="Arial" panose="020B0604020202020204" pitchFamily="34" charset="0"/>
                <a:cs typeface="Arial" panose="020B0604020202020204" pitchFamily="34" charset="0"/>
              </a:rPr>
              <a:t>: en mantenimiento y migración</a:t>
            </a:r>
            <a:br>
              <a:rPr lang="es-MX" altLang="es-CO" sz="2400">
                <a:latin typeface="Arial" panose="020B0604020202020204" pitchFamily="34" charset="0"/>
                <a:cs typeface="Arial" panose="020B0604020202020204" pitchFamily="34" charset="0"/>
              </a:rPr>
            </a:br>
            <a:endParaRPr lang="es-MX" altLang="es-CO" sz="2400">
              <a:latin typeface="Arial" panose="020B0604020202020204" pitchFamily="34" charset="0"/>
              <a:cs typeface="Arial" panose="020B0604020202020204" pitchFamily="34" charset="0"/>
            </a:endParaRPr>
          </a:p>
          <a:p>
            <a:pPr>
              <a:buFont typeface="Wingdings" panose="05000000000000000000" pitchFamily="2" charset="2"/>
              <a:buNone/>
            </a:pPr>
            <a:r>
              <a:rPr lang="es-MX" altLang="es-CO" sz="2400" b="1">
                <a:latin typeface="Arial" panose="020B0604020202020204" pitchFamily="34" charset="0"/>
                <a:cs typeface="Arial" panose="020B0604020202020204" pitchFamily="34" charset="0"/>
                <a:hlinkClick r:id="rId6"/>
              </a:rPr>
              <a:t>Rápido</a:t>
            </a:r>
            <a:r>
              <a:rPr lang="es-MX" altLang="es-CO" sz="2400">
                <a:latin typeface="Arial" panose="020B0604020202020204" pitchFamily="34" charset="0"/>
                <a:cs typeface="Arial" panose="020B0604020202020204" pitchFamily="34" charset="0"/>
              </a:rPr>
              <a:t>: prototipos funcionales al instante</a:t>
            </a:r>
            <a:endParaRPr lang="es-MX" altLang="es-CO" sz="2400">
              <a:latin typeface="Arial" panose="020B0604020202020204" pitchFamily="34" charset="0"/>
              <a:cs typeface="Times New Roman" panose="02020603050405020304" pitchFamily="18" charset="0"/>
            </a:endParaRPr>
          </a:p>
          <a:p>
            <a:pPr>
              <a:buFont typeface="Wingdings" panose="05000000000000000000" pitchFamily="2" charset="2"/>
              <a:buNone/>
            </a:pPr>
            <a:endParaRPr lang="es-ES" altLang="es-CO" sz="2400">
              <a:latin typeface="Arial" panose="020B0604020202020204" pitchFamily="34" charset="0"/>
            </a:endParaRPr>
          </a:p>
          <a:p>
            <a:pPr>
              <a:buFont typeface="Wingdings" panose="05000000000000000000" pitchFamily="2" charset="2"/>
              <a:buNone/>
            </a:pPr>
            <a:endParaRPr lang="es-ES" altLang="es-CO" sz="2400">
              <a:latin typeface="Arial" panose="020B0604020202020204" pitchFamily="34" charset="0"/>
            </a:endParaRPr>
          </a:p>
        </p:txBody>
      </p:sp>
    </p:spTree>
    <p:extLst>
      <p:ext uri="{BB962C8B-B14F-4D97-AF65-F5344CB8AC3E}">
        <p14:creationId xmlns:p14="http://schemas.microsoft.com/office/powerpoint/2010/main" val="3102245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Effect transition="in" filter="fade">
                                      <p:cBhvr>
                                        <p:cTn id="7" dur="600">
                                          <p:stCondLst>
                                            <p:cond delay="0"/>
                                          </p:stCondLst>
                                        </p:cTn>
                                        <p:tgtEl>
                                          <p:spTgt spid="45058"/>
                                        </p:tgtEl>
                                      </p:cBhvr>
                                    </p:animEffect>
                                    <p:anim calcmode="lin" valueType="num">
                                      <p:cBhvr>
                                        <p:cTn id="8" dur="600" fill="hold">
                                          <p:stCondLst>
                                            <p:cond delay="0"/>
                                          </p:stCondLst>
                                        </p:cTn>
                                        <p:tgtEl>
                                          <p:spTgt spid="45058"/>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45058"/>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45058"/>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5059">
                                            <p:txEl>
                                              <p:pRg st="0" end="0"/>
                                            </p:txEl>
                                          </p:spTgt>
                                        </p:tgtEl>
                                        <p:attrNameLst>
                                          <p:attrName>style.visibility</p:attrName>
                                        </p:attrNameLst>
                                      </p:cBhvr>
                                      <p:to>
                                        <p:strVal val="visible"/>
                                      </p:to>
                                    </p:set>
                                    <p:animEffect transition="in" filter="slide(fromBottom)">
                                      <p:cBhvr>
                                        <p:cTn id="15" dur="500">
                                          <p:stCondLst>
                                            <p:cond delay="0"/>
                                          </p:stCondLst>
                                        </p:cTn>
                                        <p:tgtEl>
                                          <p:spTgt spid="4505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5059">
                                            <p:txEl>
                                              <p:pRg st="1" end="1"/>
                                            </p:txEl>
                                          </p:spTgt>
                                        </p:tgtEl>
                                        <p:attrNameLst>
                                          <p:attrName>style.visibility</p:attrName>
                                        </p:attrNameLst>
                                      </p:cBhvr>
                                      <p:to>
                                        <p:strVal val="visible"/>
                                      </p:to>
                                    </p:set>
                                    <p:animEffect transition="in" filter="slide(fromBottom)">
                                      <p:cBhvr>
                                        <p:cTn id="20" dur="500">
                                          <p:stCondLst>
                                            <p:cond delay="0"/>
                                          </p:stCondLst>
                                        </p:cTn>
                                        <p:tgtEl>
                                          <p:spTgt spid="4505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5059">
                                            <p:txEl>
                                              <p:pRg st="2" end="2"/>
                                            </p:txEl>
                                          </p:spTgt>
                                        </p:tgtEl>
                                        <p:attrNameLst>
                                          <p:attrName>style.visibility</p:attrName>
                                        </p:attrNameLst>
                                      </p:cBhvr>
                                      <p:to>
                                        <p:strVal val="visible"/>
                                      </p:to>
                                    </p:set>
                                    <p:animEffect transition="in" filter="slide(fromBottom)">
                                      <p:cBhvr>
                                        <p:cTn id="25" dur="500">
                                          <p:stCondLst>
                                            <p:cond delay="0"/>
                                          </p:stCondLst>
                                        </p:cTn>
                                        <p:tgtEl>
                                          <p:spTgt spid="45059">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45059">
                                            <p:txEl>
                                              <p:pRg st="3" end="3"/>
                                            </p:txEl>
                                          </p:spTgt>
                                        </p:tgtEl>
                                        <p:attrNameLst>
                                          <p:attrName>style.visibility</p:attrName>
                                        </p:attrNameLst>
                                      </p:cBhvr>
                                      <p:to>
                                        <p:strVal val="visible"/>
                                      </p:to>
                                    </p:set>
                                    <p:animEffect transition="in" filter="slide(fromBottom)">
                                      <p:cBhvr>
                                        <p:cTn id="30" dur="500">
                                          <p:stCondLst>
                                            <p:cond delay="0"/>
                                          </p:stCondLst>
                                        </p:cTn>
                                        <p:tgtEl>
                                          <p:spTgt spid="4505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45059">
                                            <p:txEl>
                                              <p:pRg st="4" end="4"/>
                                            </p:txEl>
                                          </p:spTgt>
                                        </p:tgtEl>
                                        <p:attrNameLst>
                                          <p:attrName>style.visibility</p:attrName>
                                        </p:attrNameLst>
                                      </p:cBhvr>
                                      <p:to>
                                        <p:strVal val="visible"/>
                                      </p:to>
                                    </p:set>
                                    <p:animEffect transition="in" filter="slide(fromBottom)">
                                      <p:cBhvr>
                                        <p:cTn id="35" dur="500">
                                          <p:stCondLst>
                                            <p:cond delay="0"/>
                                          </p:stCondLst>
                                        </p:cTn>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s-ES_tradnl" altLang="es-CO"/>
              <a:t>INTUITIVO</a:t>
            </a:r>
            <a:endParaRPr lang="es-ES" altLang="es-CO"/>
          </a:p>
        </p:txBody>
      </p:sp>
      <p:sp>
        <p:nvSpPr>
          <p:cNvPr id="46083" name="Rectangle 3"/>
          <p:cNvSpPr>
            <a:spLocks noGrp="1" noChangeArrowheads="1"/>
          </p:cNvSpPr>
          <p:nvPr>
            <p:ph type="body" idx="1"/>
          </p:nvPr>
        </p:nvSpPr>
        <p:spPr>
          <a:xfrm>
            <a:off x="971550" y="1484313"/>
            <a:ext cx="7667625" cy="3551237"/>
          </a:xfrm>
        </p:spPr>
        <p:txBody>
          <a:bodyPr>
            <a:normAutofit fontScale="92500" lnSpcReduction="20000"/>
          </a:bodyPr>
          <a:lstStyle/>
          <a:p>
            <a:pPr>
              <a:lnSpc>
                <a:spcPct val="90000"/>
              </a:lnSpc>
            </a:pPr>
            <a:r>
              <a:rPr lang="es-MX" altLang="es-CO" sz="2400">
                <a:latin typeface="Arial" panose="020B0604020202020204" pitchFamily="34" charset="0"/>
                <a:cs typeface="Arial" panose="020B0604020202020204" pitchFamily="34" charset="0"/>
              </a:rPr>
              <a:t>    El sistema se describe en forma intuitiva y GeneXus lo genera para múltiples plataformas y arquitecturas.</a:t>
            </a:r>
          </a:p>
          <a:p>
            <a:pPr>
              <a:lnSpc>
                <a:spcPct val="90000"/>
              </a:lnSpc>
              <a:buFont typeface="Wingdings" panose="05000000000000000000" pitchFamily="2" charset="2"/>
              <a:buNone/>
            </a:pPr>
            <a:endParaRPr lang="es-MX" altLang="es-CO" sz="2400">
              <a:latin typeface="Arial" panose="020B0604020202020204" pitchFamily="34" charset="0"/>
              <a:cs typeface="Times New Roman" panose="02020603050405020304" pitchFamily="18" charset="0"/>
            </a:endParaRPr>
          </a:p>
          <a:p>
            <a:pPr>
              <a:lnSpc>
                <a:spcPct val="90000"/>
              </a:lnSpc>
            </a:pPr>
            <a:r>
              <a:rPr lang="es-MX" altLang="es-CO" sz="2400">
                <a:latin typeface="Arial" panose="020B0604020202020204" pitchFamily="34" charset="0"/>
                <a:cs typeface="Arial" panose="020B0604020202020204" pitchFamily="34" charset="0"/>
              </a:rPr>
              <a:t>    Con GeneXus se plasma la visión del usuario en formularios y se describen las reglas del negocio y fórmulas. </a:t>
            </a:r>
          </a:p>
          <a:p>
            <a:pPr>
              <a:lnSpc>
                <a:spcPct val="90000"/>
              </a:lnSpc>
              <a:buFont typeface="Wingdings" panose="05000000000000000000" pitchFamily="2" charset="2"/>
              <a:buNone/>
            </a:pPr>
            <a:endParaRPr lang="es-MX" altLang="es-CO" sz="2400">
              <a:latin typeface="Arial" panose="020B0604020202020204" pitchFamily="34" charset="0"/>
              <a:cs typeface="Arial" panose="020B0604020202020204" pitchFamily="34" charset="0"/>
            </a:endParaRPr>
          </a:p>
          <a:p>
            <a:pPr>
              <a:lnSpc>
                <a:spcPct val="90000"/>
              </a:lnSpc>
            </a:pPr>
            <a:r>
              <a:rPr lang="es-MX" altLang="es-CO" sz="2400">
                <a:latin typeface="Arial" panose="020B0604020202020204" pitchFamily="34" charset="0"/>
                <a:cs typeface="Arial" panose="020B0604020202020204" pitchFamily="34" charset="0"/>
              </a:rPr>
              <a:t>En contraposición al desarrollo tradicional -que comienza por diseñar la base de datos- GeneXus parte de las distintas perspectivas del negocio que tienen los usuarios, para llegar al sistema con la base de datos y los programas fieles a cada una de estas visiones. </a:t>
            </a:r>
            <a:endParaRPr lang="es-MX" altLang="es-CO" sz="2400">
              <a:latin typeface="Arial" panose="020B0604020202020204" pitchFamily="34" charset="0"/>
              <a:cs typeface="Times New Roman" panose="02020603050405020304" pitchFamily="18" charset="0"/>
            </a:endParaRPr>
          </a:p>
          <a:p>
            <a:pPr>
              <a:lnSpc>
                <a:spcPct val="90000"/>
              </a:lnSpc>
            </a:pPr>
            <a:endParaRPr lang="es-ES" altLang="es-CO" sz="2400">
              <a:latin typeface="Arial" panose="020B0604020202020204" pitchFamily="34" charset="0"/>
            </a:endParaRPr>
          </a:p>
        </p:txBody>
      </p:sp>
    </p:spTree>
    <p:extLst>
      <p:ext uri="{BB962C8B-B14F-4D97-AF65-F5344CB8AC3E}">
        <p14:creationId xmlns:p14="http://schemas.microsoft.com/office/powerpoint/2010/main" val="3371890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46082"/>
                                        </p:tgtEl>
                                        <p:attrNameLst>
                                          <p:attrName>style.visibility</p:attrName>
                                        </p:attrNameLst>
                                      </p:cBhvr>
                                      <p:to>
                                        <p:strVal val="visible"/>
                                      </p:to>
                                    </p:set>
                                    <p:animEffect transition="in" filter="fade">
                                      <p:cBhvr>
                                        <p:cTn id="7" dur="600">
                                          <p:stCondLst>
                                            <p:cond delay="0"/>
                                          </p:stCondLst>
                                        </p:cTn>
                                        <p:tgtEl>
                                          <p:spTgt spid="46082"/>
                                        </p:tgtEl>
                                      </p:cBhvr>
                                    </p:animEffect>
                                    <p:anim calcmode="lin" valueType="num">
                                      <p:cBhvr>
                                        <p:cTn id="8" dur="600" fill="hold">
                                          <p:stCondLst>
                                            <p:cond delay="0"/>
                                          </p:stCondLst>
                                        </p:cTn>
                                        <p:tgtEl>
                                          <p:spTgt spid="46082"/>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46082"/>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4608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6083">
                                            <p:txEl>
                                              <p:pRg st="0" end="0"/>
                                            </p:txEl>
                                          </p:spTgt>
                                        </p:tgtEl>
                                        <p:attrNameLst>
                                          <p:attrName>style.visibility</p:attrName>
                                        </p:attrNameLst>
                                      </p:cBhvr>
                                      <p:to>
                                        <p:strVal val="visible"/>
                                      </p:to>
                                    </p:set>
                                    <p:animEffect transition="in" filter="slide(fromBottom)">
                                      <p:cBhvr>
                                        <p:cTn id="15" dur="500">
                                          <p:stCondLst>
                                            <p:cond delay="0"/>
                                          </p:stCondLst>
                                        </p:cTn>
                                        <p:tgtEl>
                                          <p:spTgt spid="4608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6083">
                                            <p:txEl>
                                              <p:pRg st="2" end="2"/>
                                            </p:txEl>
                                          </p:spTgt>
                                        </p:tgtEl>
                                        <p:attrNameLst>
                                          <p:attrName>style.visibility</p:attrName>
                                        </p:attrNameLst>
                                      </p:cBhvr>
                                      <p:to>
                                        <p:strVal val="visible"/>
                                      </p:to>
                                    </p:set>
                                    <p:animEffect transition="in" filter="slide(fromBottom)">
                                      <p:cBhvr>
                                        <p:cTn id="20" dur="500">
                                          <p:stCondLst>
                                            <p:cond delay="0"/>
                                          </p:stCondLst>
                                        </p:cTn>
                                        <p:tgtEl>
                                          <p:spTgt spid="4608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6083">
                                            <p:txEl>
                                              <p:pRg st="4" end="4"/>
                                            </p:txEl>
                                          </p:spTgt>
                                        </p:tgtEl>
                                        <p:attrNameLst>
                                          <p:attrName>style.visibility</p:attrName>
                                        </p:attrNameLst>
                                      </p:cBhvr>
                                      <p:to>
                                        <p:strVal val="visible"/>
                                      </p:to>
                                    </p:set>
                                    <p:animEffect transition="in" filter="slide(fromBottom)">
                                      <p:cBhvr>
                                        <p:cTn id="25" dur="500">
                                          <p:stCondLst>
                                            <p:cond delay="0"/>
                                          </p:stCondLst>
                                        </p:cTn>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s-ES_tradnl" altLang="es-CO"/>
              <a:t>LIBERTAD</a:t>
            </a:r>
            <a:endParaRPr lang="es-ES" altLang="es-CO"/>
          </a:p>
        </p:txBody>
      </p:sp>
      <p:sp>
        <p:nvSpPr>
          <p:cNvPr id="43011"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s-MX" altLang="es-CO" sz="2400" b="1">
                <a:latin typeface="Arial" panose="020B0604020202020204" pitchFamily="34" charset="0"/>
                <a:cs typeface="Arial" panose="020B0604020202020204" pitchFamily="34" charset="0"/>
              </a:rPr>
              <a:t>Múltiples plataformas</a:t>
            </a:r>
            <a:r>
              <a:rPr lang="es-MX" altLang="es-CO" sz="2400">
                <a:latin typeface="Arial" panose="020B0604020202020204" pitchFamily="34" charset="0"/>
                <a:cs typeface="Arial" panose="020B0604020202020204" pitchFamily="34" charset="0"/>
              </a:rPr>
              <a:t>:</a:t>
            </a:r>
            <a:endParaRPr lang="es-MX" altLang="es-CO" sz="2400">
              <a:latin typeface="Arial" panose="020B0604020202020204" pitchFamily="34" charset="0"/>
              <a:cs typeface="Times New Roman" panose="02020603050405020304" pitchFamily="18" charset="0"/>
            </a:endParaRPr>
          </a:p>
          <a:p>
            <a:pPr>
              <a:buFont typeface="Wingdings" panose="05000000000000000000" pitchFamily="2" charset="2"/>
              <a:buNone/>
            </a:pPr>
            <a:r>
              <a:rPr lang="es-MX" altLang="es-CO" sz="1800">
                <a:latin typeface="Arial" panose="020B0604020202020204" pitchFamily="34" charset="0"/>
                <a:cs typeface="Times New Roman" panose="02020603050405020304" pitchFamily="18" charset="0"/>
              </a:rPr>
              <a:t>·       </a:t>
            </a:r>
            <a:r>
              <a:rPr lang="es-MX" altLang="es-CO" sz="1400">
                <a:latin typeface="Arial" panose="020B0604020202020204" pitchFamily="34" charset="0"/>
                <a:cs typeface="Arial" panose="020B0604020202020204" pitchFamily="34" charset="0"/>
              </a:rPr>
              <a:t>Servidores con Sistemas Operativos: IBM OS/400, UNIX, LINUX, Windows NT/2000 Servers.</a:t>
            </a:r>
            <a:endParaRPr lang="es-MX" altLang="es-CO" sz="1400">
              <a:latin typeface="Arial" panose="020B0604020202020204" pitchFamily="34" charset="0"/>
              <a:cs typeface="Times New Roman" panose="02020603050405020304" pitchFamily="18" charset="0"/>
            </a:endParaRPr>
          </a:p>
          <a:p>
            <a:pPr>
              <a:buFont typeface="Wingdings" panose="05000000000000000000" pitchFamily="2" charset="2"/>
              <a:buNone/>
            </a:pPr>
            <a:r>
              <a:rPr lang="es-MX" altLang="es-CO" sz="1400">
                <a:latin typeface="Arial" panose="020B0604020202020204" pitchFamily="34" charset="0"/>
                <a:cs typeface="Times New Roman" panose="02020603050405020304" pitchFamily="18" charset="0"/>
              </a:rPr>
              <a:t>·         </a:t>
            </a:r>
            <a:r>
              <a:rPr lang="es-MX" altLang="es-CO" sz="1400">
                <a:latin typeface="Arial" panose="020B0604020202020204" pitchFamily="34" charset="0"/>
                <a:cs typeface="Arial" panose="020B0604020202020204" pitchFamily="34" charset="0"/>
              </a:rPr>
              <a:t>Sistemas de Gerencia de Base de Datos: IBM DB2 UDB, Informix, Oracle, Microsoft SQL Server.</a:t>
            </a:r>
            <a:endParaRPr lang="es-MX" altLang="es-CO" sz="1400">
              <a:latin typeface="Arial" panose="020B0604020202020204" pitchFamily="34" charset="0"/>
              <a:cs typeface="Times New Roman" panose="02020603050405020304" pitchFamily="18" charset="0"/>
            </a:endParaRPr>
          </a:p>
          <a:p>
            <a:pPr>
              <a:buFont typeface="Wingdings" panose="05000000000000000000" pitchFamily="2" charset="2"/>
              <a:buNone/>
            </a:pPr>
            <a:r>
              <a:rPr lang="es-MX" altLang="es-CO" sz="1400">
                <a:latin typeface="Arial" panose="020B0604020202020204" pitchFamily="34" charset="0"/>
                <a:cs typeface="Times New Roman" panose="02020603050405020304" pitchFamily="18" charset="0"/>
              </a:rPr>
              <a:t>·         </a:t>
            </a:r>
            <a:r>
              <a:rPr lang="es-MX" altLang="es-CO" sz="1400">
                <a:latin typeface="Arial" panose="020B0604020202020204" pitchFamily="34" charset="0"/>
                <a:cs typeface="Arial" panose="020B0604020202020204" pitchFamily="34" charset="0"/>
              </a:rPr>
              <a:t>Lenguajes: Java, C#, Visual Basic, C/SQL, RPG, etcétera.</a:t>
            </a:r>
            <a:endParaRPr lang="es-MX" altLang="es-CO" sz="1400">
              <a:latin typeface="Arial" panose="020B0604020202020204" pitchFamily="34" charset="0"/>
              <a:cs typeface="Times New Roman" panose="02020603050405020304" pitchFamily="18" charset="0"/>
            </a:endParaRPr>
          </a:p>
          <a:p>
            <a:pPr>
              <a:buFont typeface="Wingdings" panose="05000000000000000000" pitchFamily="2" charset="2"/>
              <a:buNone/>
            </a:pPr>
            <a:r>
              <a:rPr lang="en-GB" altLang="es-CO" sz="1400">
                <a:latin typeface="Arial" panose="020B0604020202020204" pitchFamily="34" charset="0"/>
                <a:cs typeface="Times New Roman" panose="02020603050405020304" pitchFamily="18" charset="0"/>
              </a:rPr>
              <a:t>·         </a:t>
            </a:r>
            <a:r>
              <a:rPr lang="en-GB" altLang="es-CO" sz="1400">
                <a:latin typeface="Arial" panose="020B0604020202020204" pitchFamily="34" charset="0"/>
                <a:cs typeface="Arial" panose="020B0604020202020204" pitchFamily="34" charset="0"/>
              </a:rPr>
              <a:t>Internet: C#, JAVA, Visual Basic (ASP), C/SQL, HTML.</a:t>
            </a:r>
            <a:endParaRPr lang="es-MX" altLang="es-CO" sz="1400">
              <a:latin typeface="Arial" panose="020B0604020202020204" pitchFamily="34" charset="0"/>
              <a:cs typeface="Times New Roman" panose="02020603050405020304" pitchFamily="18" charset="0"/>
            </a:endParaRPr>
          </a:p>
          <a:p>
            <a:pPr>
              <a:buFont typeface="Wingdings" panose="05000000000000000000" pitchFamily="2" charset="2"/>
              <a:buNone/>
            </a:pPr>
            <a:r>
              <a:rPr lang="en-GB" altLang="es-CO" sz="1400">
                <a:latin typeface="Arial" panose="020B0604020202020204" pitchFamily="34" charset="0"/>
                <a:cs typeface="Times New Roman" panose="02020603050405020304" pitchFamily="18" charset="0"/>
              </a:rPr>
              <a:t>·         </a:t>
            </a:r>
            <a:r>
              <a:rPr lang="en-GB" altLang="es-CO" sz="1400">
                <a:latin typeface="Arial" panose="020B0604020202020204" pitchFamily="34" charset="0"/>
                <a:cs typeface="Arial" panose="020B0604020202020204" pitchFamily="34" charset="0"/>
              </a:rPr>
              <a:t>Web Servers: Microsoft IIS, Apache, WebSphere.</a:t>
            </a:r>
            <a:r>
              <a:rPr lang="en-GB" altLang="es-CO" sz="1800">
                <a:latin typeface="Arial" panose="020B0604020202020204" pitchFamily="34" charset="0"/>
                <a:cs typeface="Arial" panose="020B0604020202020204" pitchFamily="34" charset="0"/>
              </a:rPr>
              <a:t> </a:t>
            </a:r>
          </a:p>
          <a:p>
            <a:pPr>
              <a:buFont typeface="Wingdings" panose="05000000000000000000" pitchFamily="2" charset="2"/>
              <a:buNone/>
            </a:pPr>
            <a:endParaRPr lang="es-MX" altLang="es-CO" sz="1800">
              <a:latin typeface="Arial" panose="020B0604020202020204" pitchFamily="34" charset="0"/>
              <a:cs typeface="Times New Roman" panose="02020603050405020304" pitchFamily="18" charset="0"/>
            </a:endParaRPr>
          </a:p>
          <a:p>
            <a:pPr>
              <a:buFont typeface="Wingdings" panose="05000000000000000000" pitchFamily="2" charset="2"/>
              <a:buNone/>
            </a:pPr>
            <a:r>
              <a:rPr lang="es-MX" altLang="es-CO" sz="2400" b="1">
                <a:latin typeface="Arial" panose="020B0604020202020204" pitchFamily="34" charset="0"/>
                <a:cs typeface="Arial" panose="020B0604020202020204" pitchFamily="34" charset="0"/>
              </a:rPr>
              <a:t>Múltiples arquitecturas:</a:t>
            </a:r>
            <a:r>
              <a:rPr lang="es-MX" altLang="es-CO" sz="2400">
                <a:latin typeface="Arial" panose="020B0604020202020204" pitchFamily="34" charset="0"/>
                <a:cs typeface="Arial" panose="020B0604020202020204" pitchFamily="34" charset="0"/>
              </a:rPr>
              <a:t> </a:t>
            </a:r>
          </a:p>
          <a:p>
            <a:pPr>
              <a:buFont typeface="Wingdings" panose="05000000000000000000" pitchFamily="2" charset="2"/>
              <a:buNone/>
            </a:pPr>
            <a:r>
              <a:rPr lang="es-MX" altLang="es-CO" sz="1800">
                <a:latin typeface="Arial" panose="020B0604020202020204" pitchFamily="34" charset="0"/>
                <a:cs typeface="Arial" panose="020B0604020202020204" pitchFamily="34" charset="0"/>
              </a:rPr>
              <a:t>     </a:t>
            </a:r>
            <a:r>
              <a:rPr lang="es-MX" altLang="es-CO" sz="1400">
                <a:latin typeface="Arial" panose="020B0604020202020204" pitchFamily="34" charset="0"/>
                <a:cs typeface="Arial" panose="020B0604020202020204" pitchFamily="34" charset="0"/>
              </a:rPr>
              <a:t>Centralizada (iSeries), Cliente/ Servidor de dos o tres capas, Sistemas distribuidos en múltiples capas en .NET, Multi Servidor orientada a Internet, Intranet, Extranet, Data Warehouse y Workflow para todos los servidores soportados.</a:t>
            </a:r>
            <a:endParaRPr lang="es-MX" altLang="es-CO" sz="1400">
              <a:latin typeface="Arial" panose="020B0604020202020204" pitchFamily="34" charset="0"/>
              <a:cs typeface="Times New Roman" panose="02020603050405020304" pitchFamily="18" charset="0"/>
            </a:endParaRPr>
          </a:p>
          <a:p>
            <a:pPr>
              <a:buFont typeface="Wingdings" panose="05000000000000000000" pitchFamily="2" charset="2"/>
              <a:buNone/>
            </a:pPr>
            <a:endParaRPr lang="es-ES" altLang="es-CO" sz="1400">
              <a:latin typeface="Arial" panose="020B0604020202020204" pitchFamily="34" charset="0"/>
            </a:endParaRPr>
          </a:p>
        </p:txBody>
      </p:sp>
    </p:spTree>
    <p:extLst>
      <p:ext uri="{BB962C8B-B14F-4D97-AF65-F5344CB8AC3E}">
        <p14:creationId xmlns:p14="http://schemas.microsoft.com/office/powerpoint/2010/main" val="1971631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43010"/>
                                        </p:tgtEl>
                                        <p:attrNameLst>
                                          <p:attrName>style.visibility</p:attrName>
                                        </p:attrNameLst>
                                      </p:cBhvr>
                                      <p:to>
                                        <p:strVal val="visible"/>
                                      </p:to>
                                    </p:set>
                                    <p:animEffect transition="in" filter="fade">
                                      <p:cBhvr>
                                        <p:cTn id="7" dur="600">
                                          <p:stCondLst>
                                            <p:cond delay="0"/>
                                          </p:stCondLst>
                                        </p:cTn>
                                        <p:tgtEl>
                                          <p:spTgt spid="43010"/>
                                        </p:tgtEl>
                                      </p:cBhvr>
                                    </p:animEffect>
                                    <p:anim calcmode="lin" valueType="num">
                                      <p:cBhvr>
                                        <p:cTn id="8" dur="600" fill="hold">
                                          <p:stCondLst>
                                            <p:cond delay="0"/>
                                          </p:stCondLst>
                                        </p:cTn>
                                        <p:tgtEl>
                                          <p:spTgt spid="43010"/>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43010"/>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43010"/>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3011">
                                            <p:txEl>
                                              <p:pRg st="0" end="0"/>
                                            </p:txEl>
                                          </p:spTgt>
                                        </p:tgtEl>
                                        <p:attrNameLst>
                                          <p:attrName>style.visibility</p:attrName>
                                        </p:attrNameLst>
                                      </p:cBhvr>
                                      <p:to>
                                        <p:strVal val="visible"/>
                                      </p:to>
                                    </p:set>
                                    <p:animEffect transition="in" filter="slide(fromBottom)">
                                      <p:cBhvr>
                                        <p:cTn id="15" dur="500">
                                          <p:stCondLst>
                                            <p:cond delay="0"/>
                                          </p:stCondLst>
                                        </p:cTn>
                                        <p:tgtEl>
                                          <p:spTgt spid="4301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3011">
                                            <p:txEl>
                                              <p:pRg st="1" end="1"/>
                                            </p:txEl>
                                          </p:spTgt>
                                        </p:tgtEl>
                                        <p:attrNameLst>
                                          <p:attrName>style.visibility</p:attrName>
                                        </p:attrNameLst>
                                      </p:cBhvr>
                                      <p:to>
                                        <p:strVal val="visible"/>
                                      </p:to>
                                    </p:set>
                                    <p:animEffect transition="in" filter="slide(fromBottom)">
                                      <p:cBhvr>
                                        <p:cTn id="20" dur="500">
                                          <p:stCondLst>
                                            <p:cond delay="0"/>
                                          </p:stCondLst>
                                        </p:cTn>
                                        <p:tgtEl>
                                          <p:spTgt spid="4301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3011">
                                            <p:txEl>
                                              <p:pRg st="2" end="2"/>
                                            </p:txEl>
                                          </p:spTgt>
                                        </p:tgtEl>
                                        <p:attrNameLst>
                                          <p:attrName>style.visibility</p:attrName>
                                        </p:attrNameLst>
                                      </p:cBhvr>
                                      <p:to>
                                        <p:strVal val="visible"/>
                                      </p:to>
                                    </p:set>
                                    <p:animEffect transition="in" filter="slide(fromBottom)">
                                      <p:cBhvr>
                                        <p:cTn id="25" dur="500">
                                          <p:stCondLst>
                                            <p:cond delay="0"/>
                                          </p:stCondLst>
                                        </p:cTn>
                                        <p:tgtEl>
                                          <p:spTgt spid="4301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43011">
                                            <p:txEl>
                                              <p:pRg st="3" end="3"/>
                                            </p:txEl>
                                          </p:spTgt>
                                        </p:tgtEl>
                                        <p:attrNameLst>
                                          <p:attrName>style.visibility</p:attrName>
                                        </p:attrNameLst>
                                      </p:cBhvr>
                                      <p:to>
                                        <p:strVal val="visible"/>
                                      </p:to>
                                    </p:set>
                                    <p:animEffect transition="in" filter="slide(fromBottom)">
                                      <p:cBhvr>
                                        <p:cTn id="30" dur="500">
                                          <p:stCondLst>
                                            <p:cond delay="0"/>
                                          </p:stCondLst>
                                        </p:cTn>
                                        <p:tgtEl>
                                          <p:spTgt spid="4301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43011">
                                            <p:txEl>
                                              <p:pRg st="4" end="4"/>
                                            </p:txEl>
                                          </p:spTgt>
                                        </p:tgtEl>
                                        <p:attrNameLst>
                                          <p:attrName>style.visibility</p:attrName>
                                        </p:attrNameLst>
                                      </p:cBhvr>
                                      <p:to>
                                        <p:strVal val="visible"/>
                                      </p:to>
                                    </p:set>
                                    <p:animEffect transition="in" filter="slide(fromBottom)">
                                      <p:cBhvr>
                                        <p:cTn id="35" dur="500">
                                          <p:stCondLst>
                                            <p:cond delay="0"/>
                                          </p:stCondLst>
                                        </p:cTn>
                                        <p:tgtEl>
                                          <p:spTgt spid="43011">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43011">
                                            <p:txEl>
                                              <p:pRg st="5" end="5"/>
                                            </p:txEl>
                                          </p:spTgt>
                                        </p:tgtEl>
                                        <p:attrNameLst>
                                          <p:attrName>style.visibility</p:attrName>
                                        </p:attrNameLst>
                                      </p:cBhvr>
                                      <p:to>
                                        <p:strVal val="visible"/>
                                      </p:to>
                                    </p:set>
                                    <p:animEffect transition="in" filter="slide(fromBottom)">
                                      <p:cBhvr>
                                        <p:cTn id="40" dur="500">
                                          <p:stCondLst>
                                            <p:cond delay="0"/>
                                          </p:stCondLst>
                                        </p:cTn>
                                        <p:tgtEl>
                                          <p:spTgt spid="43011">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43011">
                                            <p:txEl>
                                              <p:pRg st="7" end="7"/>
                                            </p:txEl>
                                          </p:spTgt>
                                        </p:tgtEl>
                                        <p:attrNameLst>
                                          <p:attrName>style.visibility</p:attrName>
                                        </p:attrNameLst>
                                      </p:cBhvr>
                                      <p:to>
                                        <p:strVal val="visible"/>
                                      </p:to>
                                    </p:set>
                                    <p:animEffect transition="in" filter="slide(fromBottom)">
                                      <p:cBhvr>
                                        <p:cTn id="45" dur="500">
                                          <p:stCondLst>
                                            <p:cond delay="0"/>
                                          </p:stCondLst>
                                        </p:cTn>
                                        <p:tgtEl>
                                          <p:spTgt spid="43011">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43011">
                                            <p:txEl>
                                              <p:pRg st="8" end="8"/>
                                            </p:txEl>
                                          </p:spTgt>
                                        </p:tgtEl>
                                        <p:attrNameLst>
                                          <p:attrName>style.visibility</p:attrName>
                                        </p:attrNameLst>
                                      </p:cBhvr>
                                      <p:to>
                                        <p:strVal val="visible"/>
                                      </p:to>
                                    </p:set>
                                    <p:animEffect transition="in" filter="slide(fromBottom)">
                                      <p:cBhvr>
                                        <p:cTn id="50" dur="500">
                                          <p:stCondLst>
                                            <p:cond delay="0"/>
                                          </p:stCondLst>
                                        </p:cTn>
                                        <p:tgtEl>
                                          <p:spTgt spid="430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altLang="es-CO"/>
              <a:t>AUTOMATICO</a:t>
            </a:r>
            <a:endParaRPr lang="es-ES" altLang="es-CO"/>
          </a:p>
        </p:txBody>
      </p:sp>
      <p:sp>
        <p:nvSpPr>
          <p:cNvPr id="48131" name="Rectangle 3"/>
          <p:cNvSpPr>
            <a:spLocks noGrp="1" noChangeArrowheads="1"/>
          </p:cNvSpPr>
          <p:nvPr>
            <p:ph type="body" idx="1"/>
          </p:nvPr>
        </p:nvSpPr>
        <p:spPr/>
        <p:txBody>
          <a:bodyPr/>
          <a:lstStyle/>
          <a:p>
            <a:pPr>
              <a:buFont typeface="Wingdings" panose="05000000000000000000" pitchFamily="2" charset="2"/>
              <a:buNone/>
            </a:pPr>
            <a:r>
              <a:rPr lang="es-MX" altLang="es-CO" sz="2400">
                <a:latin typeface="Arial" panose="020B0604020202020204" pitchFamily="34" charset="0"/>
                <a:cs typeface="Arial" panose="020B0604020202020204" pitchFamily="34" charset="0"/>
              </a:rPr>
              <a:t>    </a:t>
            </a:r>
          </a:p>
          <a:p>
            <a:pPr>
              <a:buFont typeface="Wingdings" panose="05000000000000000000" pitchFamily="2" charset="2"/>
              <a:buNone/>
            </a:pPr>
            <a:r>
              <a:rPr lang="es-MX" altLang="es-CO" sz="2400">
                <a:latin typeface="Arial" panose="020B0604020202020204" pitchFamily="34" charset="0"/>
                <a:cs typeface="Arial" panose="020B0604020202020204" pitchFamily="34" charset="0"/>
              </a:rPr>
              <a:t>    Gracias a su inferencia, GeneXus hace en forma automática un conjunto de tareas que al desarrollador le resulta difícil realizar manualmente y que suelen acarrear errores. Por ejemplo, la normalización de la base de datos, la programación, el análisis de impacto de los cambios o la propagación automática de los mismos.</a:t>
            </a:r>
            <a:r>
              <a:rPr lang="es-MX" altLang="es-CO" sz="2400">
                <a:latin typeface="Arial" panose="020B0604020202020204" pitchFamily="34" charset="0"/>
                <a:cs typeface="Times New Roman" panose="02020603050405020304" pitchFamily="18" charset="0"/>
              </a:rPr>
              <a:t> </a:t>
            </a:r>
            <a:endParaRPr lang="es-ES" altLang="es-CO" sz="24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80313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48130"/>
                                        </p:tgtEl>
                                        <p:attrNameLst>
                                          <p:attrName>style.visibility</p:attrName>
                                        </p:attrNameLst>
                                      </p:cBhvr>
                                      <p:to>
                                        <p:strVal val="visible"/>
                                      </p:to>
                                    </p:set>
                                    <p:animEffect transition="in" filter="fade">
                                      <p:cBhvr>
                                        <p:cTn id="7" dur="600">
                                          <p:stCondLst>
                                            <p:cond delay="0"/>
                                          </p:stCondLst>
                                        </p:cTn>
                                        <p:tgtEl>
                                          <p:spTgt spid="48130"/>
                                        </p:tgtEl>
                                      </p:cBhvr>
                                    </p:animEffect>
                                    <p:anim calcmode="lin" valueType="num">
                                      <p:cBhvr>
                                        <p:cTn id="8" dur="600" fill="hold">
                                          <p:stCondLst>
                                            <p:cond delay="0"/>
                                          </p:stCondLst>
                                        </p:cTn>
                                        <p:tgtEl>
                                          <p:spTgt spid="48130"/>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48130"/>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48130"/>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8131">
                                            <p:txEl>
                                              <p:pRg st="0" end="0"/>
                                            </p:txEl>
                                          </p:spTgt>
                                        </p:tgtEl>
                                        <p:attrNameLst>
                                          <p:attrName>style.visibility</p:attrName>
                                        </p:attrNameLst>
                                      </p:cBhvr>
                                      <p:to>
                                        <p:strVal val="visible"/>
                                      </p:to>
                                    </p:set>
                                    <p:animEffect transition="in" filter="slide(fromBottom)">
                                      <p:cBhvr>
                                        <p:cTn id="15" dur="500">
                                          <p:stCondLst>
                                            <p:cond delay="0"/>
                                          </p:stCondLst>
                                        </p:cTn>
                                        <p:tgtEl>
                                          <p:spTgt spid="4813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8131">
                                            <p:txEl>
                                              <p:pRg st="1" end="1"/>
                                            </p:txEl>
                                          </p:spTgt>
                                        </p:tgtEl>
                                        <p:attrNameLst>
                                          <p:attrName>style.visibility</p:attrName>
                                        </p:attrNameLst>
                                      </p:cBhvr>
                                      <p:to>
                                        <p:strVal val="visible"/>
                                      </p:to>
                                    </p:set>
                                    <p:animEffect transition="in" filter="slide(fromBottom)">
                                      <p:cBhvr>
                                        <p:cTn id="20" dur="500">
                                          <p:stCondLst>
                                            <p:cond delay="0"/>
                                          </p:stCondLst>
                                        </p:cTn>
                                        <p:tgtEl>
                                          <p:spTgt spid="48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s-ES_tradnl" altLang="es-CO"/>
              <a:t>COSTO MENOR</a:t>
            </a:r>
            <a:endParaRPr lang="es-ES" altLang="es-CO"/>
          </a:p>
        </p:txBody>
      </p:sp>
      <p:sp>
        <p:nvSpPr>
          <p:cNvPr id="47107" name="Rectangle 3"/>
          <p:cNvSpPr>
            <a:spLocks noGrp="1" noChangeArrowheads="1"/>
          </p:cNvSpPr>
          <p:nvPr>
            <p:ph type="body" idx="1"/>
          </p:nvPr>
        </p:nvSpPr>
        <p:spPr/>
        <p:txBody>
          <a:bodyPr/>
          <a:lstStyle/>
          <a:p>
            <a:r>
              <a:rPr lang="es-MX" altLang="es-CO" sz="2800">
                <a:latin typeface="Arial" panose="020B0604020202020204" pitchFamily="34" charset="0"/>
                <a:cs typeface="Times New Roman" panose="02020603050405020304" pitchFamily="18" charset="0"/>
              </a:rPr>
              <a:t>Para migrar de plataforma no es necesario reinvertir en desarrollo.</a:t>
            </a:r>
          </a:p>
          <a:p>
            <a:pPr>
              <a:buFont typeface="Wingdings" panose="05000000000000000000" pitchFamily="2" charset="2"/>
              <a:buNone/>
            </a:pPr>
            <a:endParaRPr lang="es-MX" altLang="es-CO" sz="2800">
              <a:latin typeface="Arial" panose="020B0604020202020204" pitchFamily="34" charset="0"/>
              <a:cs typeface="Times New Roman" panose="02020603050405020304" pitchFamily="18" charset="0"/>
            </a:endParaRPr>
          </a:p>
          <a:p>
            <a:r>
              <a:rPr lang="es-MX" altLang="es-CO" sz="2800">
                <a:latin typeface="Arial" panose="020B0604020202020204" pitchFamily="34" charset="0"/>
                <a:cs typeface="Times New Roman" panose="02020603050405020304" pitchFamily="18" charset="0"/>
              </a:rPr>
              <a:t>Los  clientes podrán regenerar sus sistemas usando simplemente nuevos generadores GeneXus que incluyan esa nueva tecnología.</a:t>
            </a:r>
            <a:endParaRPr lang="es-MX" altLang="es-CO" sz="2800">
              <a:cs typeface="Times New Roman" panose="02020603050405020304" pitchFamily="18" charset="0"/>
            </a:endParaRPr>
          </a:p>
        </p:txBody>
      </p:sp>
    </p:spTree>
    <p:extLst>
      <p:ext uri="{BB962C8B-B14F-4D97-AF65-F5344CB8AC3E}">
        <p14:creationId xmlns:p14="http://schemas.microsoft.com/office/powerpoint/2010/main" val="3366433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47106"/>
                                        </p:tgtEl>
                                        <p:attrNameLst>
                                          <p:attrName>style.visibility</p:attrName>
                                        </p:attrNameLst>
                                      </p:cBhvr>
                                      <p:to>
                                        <p:strVal val="visible"/>
                                      </p:to>
                                    </p:set>
                                    <p:animEffect transition="in" filter="fade">
                                      <p:cBhvr>
                                        <p:cTn id="7" dur="600">
                                          <p:stCondLst>
                                            <p:cond delay="0"/>
                                          </p:stCondLst>
                                        </p:cTn>
                                        <p:tgtEl>
                                          <p:spTgt spid="47106"/>
                                        </p:tgtEl>
                                      </p:cBhvr>
                                    </p:animEffect>
                                    <p:anim calcmode="lin" valueType="num">
                                      <p:cBhvr>
                                        <p:cTn id="8" dur="600" fill="hold">
                                          <p:stCondLst>
                                            <p:cond delay="0"/>
                                          </p:stCondLst>
                                        </p:cTn>
                                        <p:tgtEl>
                                          <p:spTgt spid="47106"/>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47106"/>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47106"/>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7107">
                                            <p:txEl>
                                              <p:pRg st="0" end="0"/>
                                            </p:txEl>
                                          </p:spTgt>
                                        </p:tgtEl>
                                        <p:attrNameLst>
                                          <p:attrName>style.visibility</p:attrName>
                                        </p:attrNameLst>
                                      </p:cBhvr>
                                      <p:to>
                                        <p:strVal val="visible"/>
                                      </p:to>
                                    </p:set>
                                    <p:animEffect transition="in" filter="slide(fromBottom)">
                                      <p:cBhvr>
                                        <p:cTn id="15" dur="500">
                                          <p:stCondLst>
                                            <p:cond delay="0"/>
                                          </p:stCondLst>
                                        </p:cTn>
                                        <p:tgtEl>
                                          <p:spTgt spid="4710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7107">
                                            <p:txEl>
                                              <p:pRg st="2" end="2"/>
                                            </p:txEl>
                                          </p:spTgt>
                                        </p:tgtEl>
                                        <p:attrNameLst>
                                          <p:attrName>style.visibility</p:attrName>
                                        </p:attrNameLst>
                                      </p:cBhvr>
                                      <p:to>
                                        <p:strVal val="visible"/>
                                      </p:to>
                                    </p:set>
                                    <p:animEffect transition="in" filter="slide(fromBottom)">
                                      <p:cBhvr>
                                        <p:cTn id="20" dur="500">
                                          <p:stCondLst>
                                            <p:cond delay="0"/>
                                          </p:stCondLst>
                                        </p:cTn>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s-ES_tradnl" altLang="es-CO"/>
              <a:t>COSTO MENOR</a:t>
            </a:r>
            <a:endParaRPr lang="es-ES" altLang="es-CO"/>
          </a:p>
        </p:txBody>
      </p:sp>
      <p:sp>
        <p:nvSpPr>
          <p:cNvPr id="49155" name="Rectangle 3"/>
          <p:cNvSpPr>
            <a:spLocks noGrp="1" noChangeArrowheads="1"/>
          </p:cNvSpPr>
          <p:nvPr>
            <p:ph type="body" idx="1"/>
          </p:nvPr>
        </p:nvSpPr>
        <p:spPr/>
        <p:txBody>
          <a:bodyPr/>
          <a:lstStyle/>
          <a:p>
            <a:r>
              <a:rPr lang="es-MX" altLang="es-CO">
                <a:latin typeface="Arial" panose="020B0604020202020204" pitchFamily="34" charset="0"/>
                <a:cs typeface="Times New Roman" panose="02020603050405020304" pitchFamily="18" charset="0"/>
              </a:rPr>
              <a:t>Ante cambios en la estructura de datos, GeneXus se encarga de dos cosas. Por un lado, de generar los programas que modifican la base de datos a la vez que conserva los datos. Por otro lado, también regenera los programas de la aplicación.</a:t>
            </a:r>
          </a:p>
          <a:p>
            <a:pPr>
              <a:buFont typeface="Wingdings" panose="05000000000000000000" pitchFamily="2" charset="2"/>
              <a:buNone/>
            </a:pPr>
            <a:endParaRPr lang="es-MX" altLang="es-CO">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09385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49154"/>
                                        </p:tgtEl>
                                        <p:attrNameLst>
                                          <p:attrName>style.visibility</p:attrName>
                                        </p:attrNameLst>
                                      </p:cBhvr>
                                      <p:to>
                                        <p:strVal val="visible"/>
                                      </p:to>
                                    </p:set>
                                    <p:animEffect transition="in" filter="fade">
                                      <p:cBhvr>
                                        <p:cTn id="7" dur="600">
                                          <p:stCondLst>
                                            <p:cond delay="0"/>
                                          </p:stCondLst>
                                        </p:cTn>
                                        <p:tgtEl>
                                          <p:spTgt spid="49154"/>
                                        </p:tgtEl>
                                      </p:cBhvr>
                                    </p:animEffect>
                                    <p:anim calcmode="lin" valueType="num">
                                      <p:cBhvr>
                                        <p:cTn id="8" dur="600" fill="hold">
                                          <p:stCondLst>
                                            <p:cond delay="0"/>
                                          </p:stCondLst>
                                        </p:cTn>
                                        <p:tgtEl>
                                          <p:spTgt spid="49154"/>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49154"/>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49154"/>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9155">
                                            <p:txEl>
                                              <p:pRg st="0" end="0"/>
                                            </p:txEl>
                                          </p:spTgt>
                                        </p:tgtEl>
                                        <p:attrNameLst>
                                          <p:attrName>style.visibility</p:attrName>
                                        </p:attrNameLst>
                                      </p:cBhvr>
                                      <p:to>
                                        <p:strVal val="visible"/>
                                      </p:to>
                                    </p:set>
                                    <p:animEffect transition="in" filter="slide(fromBottom)">
                                      <p:cBhvr>
                                        <p:cTn id="15" dur="500">
                                          <p:stCondLst>
                                            <p:cond delay="0"/>
                                          </p:stCondLst>
                                        </p:cTn>
                                        <p:tgtEl>
                                          <p:spTgt spid="491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s-ES_tradnl" altLang="es-CO"/>
              <a:t>MANTENIMIENTO</a:t>
            </a:r>
            <a:endParaRPr lang="es-ES" altLang="es-CO"/>
          </a:p>
        </p:txBody>
      </p:sp>
      <p:sp>
        <p:nvSpPr>
          <p:cNvPr id="34819" name="Rectangle 3"/>
          <p:cNvSpPr>
            <a:spLocks noGrp="1" noChangeArrowheads="1"/>
          </p:cNvSpPr>
          <p:nvPr>
            <p:ph type="body" idx="1"/>
          </p:nvPr>
        </p:nvSpPr>
        <p:spPr>
          <a:xfrm>
            <a:off x="468313" y="1773238"/>
            <a:ext cx="8229600" cy="4114800"/>
          </a:xfrm>
        </p:spPr>
        <p:txBody>
          <a:bodyPr/>
          <a:lstStyle/>
          <a:p>
            <a:pPr>
              <a:buFont typeface="Wingdings" panose="05000000000000000000" pitchFamily="2" charset="2"/>
              <a:buNone/>
            </a:pPr>
            <a:r>
              <a:rPr lang="es-MX" altLang="es-CO" sz="2400" b="1">
                <a:solidFill>
                  <a:srgbClr val="687787"/>
                </a:solidFill>
                <a:latin typeface="Verdana" panose="020B0604030504040204" pitchFamily="34" charset="0"/>
                <a:cs typeface="Times New Roman" panose="02020603050405020304" pitchFamily="18" charset="0"/>
              </a:rPr>
              <a:t>   </a:t>
            </a:r>
          </a:p>
          <a:p>
            <a:pPr>
              <a:buFont typeface="Wingdings" panose="05000000000000000000" pitchFamily="2" charset="2"/>
              <a:buNone/>
            </a:pPr>
            <a:endParaRPr lang="es-MX" altLang="es-CO" sz="2400" b="1">
              <a:solidFill>
                <a:srgbClr val="687787"/>
              </a:solidFill>
              <a:latin typeface="Verdana" panose="020B0604030504040204" pitchFamily="34" charset="0"/>
              <a:cs typeface="Times New Roman" panose="02020603050405020304" pitchFamily="18" charset="0"/>
            </a:endParaRPr>
          </a:p>
          <a:p>
            <a:pPr>
              <a:buFont typeface="Wingdings" panose="05000000000000000000" pitchFamily="2" charset="2"/>
              <a:buNone/>
            </a:pPr>
            <a:r>
              <a:rPr lang="es-MX" altLang="es-CO" sz="2400" b="1">
                <a:solidFill>
                  <a:srgbClr val="687787"/>
                </a:solidFill>
                <a:latin typeface="Verdana" panose="020B0604030504040204" pitchFamily="34" charset="0"/>
                <a:cs typeface="Times New Roman" panose="02020603050405020304" pitchFamily="18" charset="0"/>
              </a:rPr>
              <a:t>   E</a:t>
            </a:r>
            <a:r>
              <a:rPr lang="es-MX" altLang="es-CO" sz="2400">
                <a:solidFill>
                  <a:srgbClr val="404040"/>
                </a:solidFill>
                <a:latin typeface="Verdana" panose="020B0604030504040204" pitchFamily="34" charset="0"/>
                <a:cs typeface="Times New Roman" panose="02020603050405020304" pitchFamily="18" charset="0"/>
              </a:rPr>
              <a:t>sta es quizás la característica más importante de GeneXus, y la que lo diferencia de manera más clara de sus competidores: </a:t>
            </a:r>
            <a:r>
              <a:rPr lang="es-MX" altLang="es-CO" sz="2400" u="sng">
                <a:solidFill>
                  <a:srgbClr val="404040"/>
                </a:solidFill>
                <a:latin typeface="Verdana" panose="020B0604030504040204" pitchFamily="34" charset="0"/>
                <a:cs typeface="Times New Roman" panose="02020603050405020304" pitchFamily="18" charset="0"/>
              </a:rPr>
              <a:t>el mantenimiento, tanto de la base de datos (estructura y contenido) como de los programas, es totalmente automático.</a:t>
            </a:r>
            <a:r>
              <a:rPr lang="es-ES" altLang="es-CO" sz="2400"/>
              <a:t> </a:t>
            </a:r>
            <a:endParaRPr lang="es-ES_tradnl" altLang="es-CO" sz="2400"/>
          </a:p>
          <a:p>
            <a:pPr>
              <a:buFont typeface="Wingdings" panose="05000000000000000000" pitchFamily="2" charset="2"/>
              <a:buNone/>
            </a:pPr>
            <a:endParaRPr lang="es-ES_tradnl" altLang="es-CO" sz="2400"/>
          </a:p>
          <a:p>
            <a:pPr>
              <a:buFont typeface="Wingdings" panose="05000000000000000000" pitchFamily="2" charset="2"/>
              <a:buNone/>
            </a:pPr>
            <a:endParaRPr lang="es-ES" altLang="es-CO" sz="2400"/>
          </a:p>
        </p:txBody>
      </p:sp>
    </p:spTree>
    <p:extLst>
      <p:ext uri="{BB962C8B-B14F-4D97-AF65-F5344CB8AC3E}">
        <p14:creationId xmlns:p14="http://schemas.microsoft.com/office/powerpoint/2010/main" val="2550111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34818"/>
                                        </p:tgtEl>
                                        <p:attrNameLst>
                                          <p:attrName>style.visibility</p:attrName>
                                        </p:attrNameLst>
                                      </p:cBhvr>
                                      <p:to>
                                        <p:strVal val="visible"/>
                                      </p:to>
                                    </p:set>
                                    <p:animEffect transition="in" filter="fade">
                                      <p:cBhvr>
                                        <p:cTn id="7" dur="600">
                                          <p:stCondLst>
                                            <p:cond delay="0"/>
                                          </p:stCondLst>
                                        </p:cTn>
                                        <p:tgtEl>
                                          <p:spTgt spid="34818"/>
                                        </p:tgtEl>
                                      </p:cBhvr>
                                    </p:animEffect>
                                    <p:anim calcmode="lin" valueType="num">
                                      <p:cBhvr>
                                        <p:cTn id="8" dur="600" fill="hold">
                                          <p:stCondLst>
                                            <p:cond delay="0"/>
                                          </p:stCondLst>
                                        </p:cTn>
                                        <p:tgtEl>
                                          <p:spTgt spid="34818"/>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34818"/>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34818"/>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4819">
                                            <p:txEl>
                                              <p:pRg st="0" end="0"/>
                                            </p:txEl>
                                          </p:spTgt>
                                        </p:tgtEl>
                                        <p:attrNameLst>
                                          <p:attrName>style.visibility</p:attrName>
                                        </p:attrNameLst>
                                      </p:cBhvr>
                                      <p:to>
                                        <p:strVal val="visible"/>
                                      </p:to>
                                    </p:set>
                                    <p:animEffect transition="in" filter="slide(fromBottom)">
                                      <p:cBhvr>
                                        <p:cTn id="15" dur="500">
                                          <p:stCondLst>
                                            <p:cond delay="0"/>
                                          </p:stCondLst>
                                        </p:cTn>
                                        <p:tgtEl>
                                          <p:spTgt spid="3481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4819">
                                            <p:txEl>
                                              <p:pRg st="2" end="2"/>
                                            </p:txEl>
                                          </p:spTgt>
                                        </p:tgtEl>
                                        <p:attrNameLst>
                                          <p:attrName>style.visibility</p:attrName>
                                        </p:attrNameLst>
                                      </p:cBhvr>
                                      <p:to>
                                        <p:strVal val="visible"/>
                                      </p:to>
                                    </p:set>
                                    <p:animEffect transition="in" filter="slide(fromBottom)">
                                      <p:cBhvr>
                                        <p:cTn id="20" dur="500">
                                          <p:stCondLst>
                                            <p:cond delay="0"/>
                                          </p:stCondLst>
                                        </p:cTn>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ES_tradnl" altLang="es-CO"/>
              <a:t>RAPIDO</a:t>
            </a:r>
            <a:endParaRPr lang="es-ES" altLang="es-CO"/>
          </a:p>
        </p:txBody>
      </p:sp>
      <p:sp>
        <p:nvSpPr>
          <p:cNvPr id="51203" name="Rectangle 3"/>
          <p:cNvSpPr>
            <a:spLocks noGrp="1" noChangeArrowheads="1"/>
          </p:cNvSpPr>
          <p:nvPr>
            <p:ph type="body" idx="1"/>
          </p:nvPr>
        </p:nvSpPr>
        <p:spPr>
          <a:xfrm>
            <a:off x="457200" y="2462213"/>
            <a:ext cx="8229600" cy="3633787"/>
          </a:xfrm>
        </p:spPr>
        <p:txBody>
          <a:bodyPr/>
          <a:lstStyle/>
          <a:p>
            <a:pPr>
              <a:buFont typeface="Wingdings" panose="05000000000000000000" pitchFamily="2" charset="2"/>
              <a:buNone/>
            </a:pPr>
            <a:r>
              <a:rPr lang="es-MX" altLang="es-CO" sz="2400">
                <a:latin typeface="Arial" panose="020B0604020202020204" pitchFamily="34" charset="0"/>
                <a:cs typeface="Arial" panose="020B0604020202020204" pitchFamily="34" charset="0"/>
              </a:rPr>
              <a:t>     El diseño de las aplicaciones se realiza en computadoras donde se puede probar el sistema en base a la generación de prototipos. Recién cuando el sistema es aprobado por los usuarios, el programa se genera en forma automática para la plataforma de producción real.</a:t>
            </a:r>
            <a:r>
              <a:rPr lang="es-MX" altLang="es-CO" sz="2400">
                <a:latin typeface="Arial" panose="020B0604020202020204" pitchFamily="34" charset="0"/>
                <a:cs typeface="Times New Roman" panose="02020603050405020304" pitchFamily="18" charset="0"/>
              </a:rPr>
              <a:t> </a:t>
            </a:r>
          </a:p>
          <a:p>
            <a:endParaRPr lang="es-ES" altLang="es-CO" sz="2400">
              <a:latin typeface="Arial" panose="020B0604020202020204" pitchFamily="34" charset="0"/>
            </a:endParaRPr>
          </a:p>
        </p:txBody>
      </p:sp>
    </p:spTree>
    <p:extLst>
      <p:ext uri="{BB962C8B-B14F-4D97-AF65-F5344CB8AC3E}">
        <p14:creationId xmlns:p14="http://schemas.microsoft.com/office/powerpoint/2010/main" val="1029996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51202"/>
                                        </p:tgtEl>
                                        <p:attrNameLst>
                                          <p:attrName>style.visibility</p:attrName>
                                        </p:attrNameLst>
                                      </p:cBhvr>
                                      <p:to>
                                        <p:strVal val="visible"/>
                                      </p:to>
                                    </p:set>
                                    <p:animEffect transition="in" filter="fade">
                                      <p:cBhvr>
                                        <p:cTn id="7" dur="600">
                                          <p:stCondLst>
                                            <p:cond delay="0"/>
                                          </p:stCondLst>
                                        </p:cTn>
                                        <p:tgtEl>
                                          <p:spTgt spid="51202"/>
                                        </p:tgtEl>
                                      </p:cBhvr>
                                    </p:animEffect>
                                    <p:anim calcmode="lin" valueType="num">
                                      <p:cBhvr>
                                        <p:cTn id="8" dur="600" fill="hold">
                                          <p:stCondLst>
                                            <p:cond delay="0"/>
                                          </p:stCondLst>
                                        </p:cTn>
                                        <p:tgtEl>
                                          <p:spTgt spid="51202"/>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51202"/>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5120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1203">
                                            <p:txEl>
                                              <p:pRg st="0" end="0"/>
                                            </p:txEl>
                                          </p:spTgt>
                                        </p:tgtEl>
                                        <p:attrNameLst>
                                          <p:attrName>style.visibility</p:attrName>
                                        </p:attrNameLst>
                                      </p:cBhvr>
                                      <p:to>
                                        <p:strVal val="visible"/>
                                      </p:to>
                                    </p:set>
                                    <p:animEffect transition="in" filter="slide(fromBottom)">
                                      <p:cBhvr>
                                        <p:cTn id="15" dur="500">
                                          <p:stCondLst>
                                            <p:cond delay="0"/>
                                          </p:stCondLst>
                                        </p:cTn>
                                        <p:tgtEl>
                                          <p:spTgt spid="512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s-MX" altLang="es-CO" sz="4000" b="1">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Por qué elegir GeneXus?</a:t>
            </a:r>
            <a:r>
              <a:rPr lang="es-MX" altLang="es-CO" sz="4000">
                <a:latin typeface="Arial" panose="020B0604020202020204" pitchFamily="34" charset="0"/>
                <a:cs typeface="Times New Roman" panose="02020603050405020304" pitchFamily="18" charset="0"/>
              </a:rPr>
              <a:t/>
            </a:r>
            <a:br>
              <a:rPr lang="es-MX" altLang="es-CO" sz="4000">
                <a:latin typeface="Arial" panose="020B0604020202020204" pitchFamily="34" charset="0"/>
                <a:cs typeface="Times New Roman" panose="02020603050405020304" pitchFamily="18" charset="0"/>
              </a:rPr>
            </a:br>
            <a:endParaRPr lang="es-ES" altLang="es-CO" sz="4000">
              <a:latin typeface="Arial" panose="020B0604020202020204" pitchFamily="34" charset="0"/>
              <a:cs typeface="Times New Roman" panose="02020603050405020304" pitchFamily="18" charset="0"/>
            </a:endParaRPr>
          </a:p>
        </p:txBody>
      </p:sp>
      <p:sp>
        <p:nvSpPr>
          <p:cNvPr id="44035" name="Rectangle 3"/>
          <p:cNvSpPr>
            <a:spLocks noGrp="1" noChangeArrowheads="1"/>
          </p:cNvSpPr>
          <p:nvPr>
            <p:ph type="body" idx="1"/>
          </p:nvPr>
        </p:nvSpPr>
        <p:spPr>
          <a:xfrm>
            <a:off x="395288" y="1484313"/>
            <a:ext cx="8229600" cy="4114800"/>
          </a:xfrm>
        </p:spPr>
        <p:txBody>
          <a:bodyPr/>
          <a:lstStyle/>
          <a:p>
            <a:pPr>
              <a:buFont typeface="Wingdings" panose="05000000000000000000" pitchFamily="2" charset="2"/>
              <a:buNone/>
            </a:pPr>
            <a:r>
              <a:rPr lang="es-MX" altLang="es-CO" sz="240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    </a:t>
            </a:r>
          </a:p>
          <a:p>
            <a:pPr>
              <a:buFont typeface="Wingdings" panose="05000000000000000000" pitchFamily="2" charset="2"/>
              <a:buNone/>
            </a:pPr>
            <a:r>
              <a:rPr lang="es-MX" altLang="es-CO" sz="240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    Porque las aplicaciones y sus bases de datos son cada vez más complejas, y porque al</a:t>
            </a:r>
            <a:r>
              <a:rPr lang="es-MX" altLang="es-CO" sz="2400">
                <a:latin typeface="Arial" panose="020B0604020202020204" pitchFamily="34" charset="0"/>
                <a:cs typeface="Times New Roman" panose="02020603050405020304" pitchFamily="18" charset="0"/>
              </a:rPr>
              <a:t> </a:t>
            </a:r>
            <a:r>
              <a:rPr lang="es-MX" altLang="es-CO" sz="240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diseñar grandes bases de datos (con cientos de miles de tablas) se cometen muchos errores</a:t>
            </a:r>
            <a:r>
              <a:rPr lang="es-MX" altLang="es-CO" sz="2400">
                <a:latin typeface="Arial" panose="020B0604020202020204" pitchFamily="34" charset="0"/>
                <a:cs typeface="Times New Roman" panose="02020603050405020304" pitchFamily="18" charset="0"/>
              </a:rPr>
              <a:t> </a:t>
            </a:r>
            <a:r>
              <a:rPr lang="es-MX" altLang="es-CO" sz="2400">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humanos y, básicamente, porque en las grandes organizaciones </a:t>
            </a:r>
            <a:r>
              <a:rPr lang="es-MX" altLang="es-CO" sz="2400" u="sng">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no existe </a:t>
            </a:r>
            <a:r>
              <a:rPr lang="es-MX" altLang="es-CO" sz="2400" b="1" u="sng">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NADIE </a:t>
            </a:r>
            <a:r>
              <a:rPr lang="es-MX" altLang="es-CO" sz="2400" u="sng">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que</a:t>
            </a:r>
            <a:r>
              <a:rPr lang="es-MX" altLang="es-CO" sz="2400" u="sng">
                <a:latin typeface="Arial" panose="020B0604020202020204" pitchFamily="34" charset="0"/>
                <a:cs typeface="Times New Roman" panose="02020603050405020304" pitchFamily="18" charset="0"/>
              </a:rPr>
              <a:t> </a:t>
            </a:r>
            <a:r>
              <a:rPr lang="es-MX" altLang="es-CO" sz="2400" u="sng">
                <a:solidFill>
                  <a:srgbClr val="000000"/>
                </a:solidFill>
                <a:effectLst>
                  <a:outerShdw blurRad="38100" dist="38100" dir="2700000" algn="tl">
                    <a:srgbClr val="FFFFFF"/>
                  </a:outerShdw>
                </a:effectLst>
                <a:latin typeface="Arial" panose="020B0604020202020204" pitchFamily="34" charset="0"/>
                <a:cs typeface="Arial" panose="020B0604020202020204" pitchFamily="34" charset="0"/>
              </a:rPr>
              <a:t>conozca los datos de la empresa con la adecuada objetividad y el suficiente detalle. </a:t>
            </a:r>
            <a:endParaRPr lang="es-MX" altLang="es-CO" sz="2400" u="sng">
              <a:latin typeface="Arial" panose="020B0604020202020204" pitchFamily="34" charset="0"/>
              <a:cs typeface="Times New Roman" panose="02020603050405020304" pitchFamily="18" charset="0"/>
            </a:endParaRPr>
          </a:p>
          <a:p>
            <a:pPr>
              <a:buFont typeface="Wingdings" panose="05000000000000000000" pitchFamily="2" charset="2"/>
              <a:buNone/>
            </a:pPr>
            <a:endParaRPr lang="es-ES" altLang="es-CO" sz="2400" u="sng">
              <a:latin typeface="Arial" panose="020B0604020202020204" pitchFamily="34" charset="0"/>
            </a:endParaRPr>
          </a:p>
        </p:txBody>
      </p:sp>
    </p:spTree>
    <p:extLst>
      <p:ext uri="{BB962C8B-B14F-4D97-AF65-F5344CB8AC3E}">
        <p14:creationId xmlns:p14="http://schemas.microsoft.com/office/powerpoint/2010/main" val="3526680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44034"/>
                                        </p:tgtEl>
                                        <p:attrNameLst>
                                          <p:attrName>style.visibility</p:attrName>
                                        </p:attrNameLst>
                                      </p:cBhvr>
                                      <p:to>
                                        <p:strVal val="visible"/>
                                      </p:to>
                                    </p:set>
                                    <p:animEffect transition="in" filter="fade">
                                      <p:cBhvr>
                                        <p:cTn id="7" dur="600">
                                          <p:stCondLst>
                                            <p:cond delay="0"/>
                                          </p:stCondLst>
                                        </p:cTn>
                                        <p:tgtEl>
                                          <p:spTgt spid="44034"/>
                                        </p:tgtEl>
                                      </p:cBhvr>
                                    </p:animEffect>
                                    <p:anim calcmode="lin" valueType="num">
                                      <p:cBhvr>
                                        <p:cTn id="8" dur="600" fill="hold">
                                          <p:stCondLst>
                                            <p:cond delay="0"/>
                                          </p:stCondLst>
                                        </p:cTn>
                                        <p:tgtEl>
                                          <p:spTgt spid="44034"/>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44034"/>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44034"/>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4035">
                                            <p:txEl>
                                              <p:pRg st="0" end="0"/>
                                            </p:txEl>
                                          </p:spTgt>
                                        </p:tgtEl>
                                        <p:attrNameLst>
                                          <p:attrName>style.visibility</p:attrName>
                                        </p:attrNameLst>
                                      </p:cBhvr>
                                      <p:to>
                                        <p:strVal val="visible"/>
                                      </p:to>
                                    </p:set>
                                    <p:animEffect transition="in" filter="slide(fromBottom)">
                                      <p:cBhvr>
                                        <p:cTn id="15" dur="500">
                                          <p:stCondLst>
                                            <p:cond delay="0"/>
                                          </p:stCondLst>
                                        </p:cTn>
                                        <p:tgtEl>
                                          <p:spTgt spid="4403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4035">
                                            <p:txEl>
                                              <p:pRg st="1" end="1"/>
                                            </p:txEl>
                                          </p:spTgt>
                                        </p:tgtEl>
                                        <p:attrNameLst>
                                          <p:attrName>style.visibility</p:attrName>
                                        </p:attrNameLst>
                                      </p:cBhvr>
                                      <p:to>
                                        <p:strVal val="visible"/>
                                      </p:to>
                                    </p:set>
                                    <p:animEffect transition="in" filter="slide(fromBottom)">
                                      <p:cBhvr>
                                        <p:cTn id="20" dur="500">
                                          <p:stCondLst>
                                            <p:cond delay="0"/>
                                          </p:stCondLst>
                                        </p:cTn>
                                        <p:tgtEl>
                                          <p:spTgt spid="44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5148" y="2160634"/>
            <a:ext cx="747522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sz="1050"/>
          </a:p>
        </p:txBody>
      </p:sp>
      <p:sp>
        <p:nvSpPr>
          <p:cNvPr id="3" name="object 3"/>
          <p:cNvSpPr txBox="1">
            <a:spLocks noGrp="1"/>
          </p:cNvSpPr>
          <p:nvPr>
            <p:ph type="title"/>
          </p:nvPr>
        </p:nvSpPr>
        <p:spPr>
          <a:xfrm>
            <a:off x="1259632" y="847314"/>
            <a:ext cx="7488352" cy="568328"/>
          </a:xfrm>
          <a:prstGeom prst="rect">
            <a:avLst/>
          </a:prstGeom>
        </p:spPr>
        <p:txBody>
          <a:bodyPr spcFirstLastPara="1" vert="horz" wrap="square" lIns="0" tIns="10001" rIns="0" bIns="0" rtlCol="0" anchor="t" anchorCtr="0">
            <a:spAutoFit/>
          </a:bodyPr>
          <a:lstStyle/>
          <a:p>
            <a:pPr marL="9525">
              <a:spcBef>
                <a:spcPts val="79"/>
              </a:spcBef>
            </a:pPr>
            <a:r>
              <a:rPr sz="3938" spc="-4" dirty="0"/>
              <a:t>Presentación</a:t>
            </a:r>
            <a:r>
              <a:rPr sz="3938" spc="-116" dirty="0"/>
              <a:t> </a:t>
            </a:r>
            <a:r>
              <a:rPr sz="3938" spc="-8" dirty="0"/>
              <a:t>Personal</a:t>
            </a:r>
            <a:endParaRPr sz="3938" dirty="0"/>
          </a:p>
        </p:txBody>
      </p:sp>
      <p:sp>
        <p:nvSpPr>
          <p:cNvPr id="4" name="object 4"/>
          <p:cNvSpPr txBox="1"/>
          <p:nvPr/>
        </p:nvSpPr>
        <p:spPr>
          <a:xfrm>
            <a:off x="964407" y="2225025"/>
            <a:ext cx="7412355" cy="2794996"/>
          </a:xfrm>
          <a:prstGeom prst="rect">
            <a:avLst/>
          </a:prstGeom>
        </p:spPr>
        <p:txBody>
          <a:bodyPr vert="horz" wrap="square" lIns="0" tIns="9525" rIns="0" bIns="0" rtlCol="0">
            <a:spAutoFit/>
          </a:bodyPr>
          <a:lstStyle/>
          <a:p>
            <a:pPr marL="146685" indent="-137160">
              <a:spcBef>
                <a:spcPts val="75"/>
              </a:spcBef>
              <a:buClr>
                <a:srgbClr val="1CADE4"/>
              </a:buClr>
              <a:buFont typeface="Wingdings"/>
              <a:buChar char=""/>
              <a:tabLst>
                <a:tab pos="146685" algn="l"/>
              </a:tabLst>
            </a:pPr>
            <a:r>
              <a:rPr sz="2800" spc="-15" dirty="0">
                <a:solidFill>
                  <a:srgbClr val="404040"/>
                </a:solidFill>
                <a:latin typeface="Calibri"/>
                <a:cs typeface="Calibri"/>
              </a:rPr>
              <a:t>Por </a:t>
            </a:r>
            <a:r>
              <a:rPr sz="2800" spc="-41" dirty="0">
                <a:solidFill>
                  <a:srgbClr val="404040"/>
                </a:solidFill>
                <a:latin typeface="Calibri"/>
                <a:cs typeface="Calibri"/>
              </a:rPr>
              <a:t>favor, </a:t>
            </a:r>
            <a:r>
              <a:rPr sz="2800" spc="-11" dirty="0">
                <a:solidFill>
                  <a:srgbClr val="404040"/>
                </a:solidFill>
                <a:latin typeface="Calibri"/>
                <a:cs typeface="Calibri"/>
              </a:rPr>
              <a:t>presentarse </a:t>
            </a:r>
            <a:r>
              <a:rPr sz="2800" dirty="0">
                <a:solidFill>
                  <a:srgbClr val="404040"/>
                </a:solidFill>
                <a:latin typeface="Calibri"/>
                <a:cs typeface="Calibri"/>
              </a:rPr>
              <a:t>a </a:t>
            </a:r>
            <a:r>
              <a:rPr sz="2800" spc="-4" dirty="0">
                <a:solidFill>
                  <a:srgbClr val="404040"/>
                </a:solidFill>
                <a:latin typeface="Calibri"/>
                <a:cs typeface="Calibri"/>
              </a:rPr>
              <a:t>la</a:t>
            </a:r>
            <a:r>
              <a:rPr sz="2800" spc="45" dirty="0">
                <a:solidFill>
                  <a:srgbClr val="404040"/>
                </a:solidFill>
                <a:latin typeface="Calibri"/>
                <a:cs typeface="Calibri"/>
              </a:rPr>
              <a:t> </a:t>
            </a:r>
            <a:r>
              <a:rPr sz="2800" spc="-4" dirty="0">
                <a:solidFill>
                  <a:srgbClr val="404040"/>
                </a:solidFill>
                <a:latin typeface="Calibri"/>
                <a:cs typeface="Calibri"/>
              </a:rPr>
              <a:t>clase:</a:t>
            </a:r>
            <a:endParaRPr sz="2800" dirty="0">
              <a:latin typeface="Calibri"/>
              <a:cs typeface="Calibri"/>
            </a:endParaRPr>
          </a:p>
          <a:p>
            <a:pPr>
              <a:spcBef>
                <a:spcPts val="34"/>
              </a:spcBef>
              <a:buClr>
                <a:srgbClr val="1CADE4"/>
              </a:buClr>
              <a:buFont typeface="Wingdings"/>
              <a:buChar char=""/>
            </a:pPr>
            <a:endParaRPr sz="3200" dirty="0">
              <a:latin typeface="Times New Roman"/>
              <a:cs typeface="Times New Roman"/>
            </a:endParaRPr>
          </a:p>
          <a:p>
            <a:pPr marL="421005" lvl="1" indent="-137160">
              <a:buClr>
                <a:srgbClr val="1CADE4"/>
              </a:buClr>
              <a:buFont typeface="Wingdings"/>
              <a:buChar char=""/>
              <a:tabLst>
                <a:tab pos="421005" algn="l"/>
              </a:tabLst>
            </a:pPr>
            <a:r>
              <a:rPr sz="2000" spc="-8" dirty="0">
                <a:solidFill>
                  <a:srgbClr val="404040"/>
                </a:solidFill>
                <a:latin typeface="Calibri"/>
                <a:cs typeface="Calibri"/>
              </a:rPr>
              <a:t>Nombre </a:t>
            </a:r>
            <a:r>
              <a:rPr sz="2000" dirty="0">
                <a:solidFill>
                  <a:srgbClr val="404040"/>
                </a:solidFill>
                <a:latin typeface="Calibri"/>
                <a:cs typeface="Calibri"/>
              </a:rPr>
              <a:t>y</a:t>
            </a:r>
            <a:r>
              <a:rPr sz="2000" spc="-4" dirty="0">
                <a:solidFill>
                  <a:srgbClr val="404040"/>
                </a:solidFill>
                <a:latin typeface="Calibri"/>
                <a:cs typeface="Calibri"/>
              </a:rPr>
              <a:t> Empresa.</a:t>
            </a:r>
            <a:endParaRPr sz="2000" dirty="0">
              <a:latin typeface="Calibri"/>
              <a:cs typeface="Calibri"/>
            </a:endParaRPr>
          </a:p>
          <a:p>
            <a:pPr marL="421005" lvl="1" indent="-137160">
              <a:spcBef>
                <a:spcPts val="251"/>
              </a:spcBef>
              <a:buClr>
                <a:srgbClr val="1CADE4"/>
              </a:buClr>
              <a:buFont typeface="Wingdings"/>
              <a:buChar char=""/>
              <a:tabLst>
                <a:tab pos="421005" algn="l"/>
              </a:tabLst>
            </a:pPr>
            <a:r>
              <a:rPr sz="2000" spc="-4" dirty="0" err="1">
                <a:solidFill>
                  <a:srgbClr val="404040"/>
                </a:solidFill>
                <a:latin typeface="Calibri"/>
                <a:cs typeface="Calibri"/>
              </a:rPr>
              <a:t>Experiencia</a:t>
            </a:r>
            <a:r>
              <a:rPr sz="2000" spc="-4" dirty="0">
                <a:solidFill>
                  <a:srgbClr val="404040"/>
                </a:solidFill>
                <a:latin typeface="Calibri"/>
                <a:cs typeface="Calibri"/>
              </a:rPr>
              <a:t> </a:t>
            </a:r>
            <a:r>
              <a:rPr sz="2000" dirty="0" err="1">
                <a:solidFill>
                  <a:srgbClr val="404040"/>
                </a:solidFill>
                <a:latin typeface="Calibri"/>
                <a:cs typeface="Calibri"/>
              </a:rPr>
              <a:t>en</a:t>
            </a:r>
            <a:r>
              <a:rPr lang="es-CO" sz="2000" dirty="0">
                <a:solidFill>
                  <a:srgbClr val="404040"/>
                </a:solidFill>
                <a:latin typeface="Calibri"/>
                <a:cs typeface="Calibri"/>
              </a:rPr>
              <a:t> </a:t>
            </a:r>
            <a:r>
              <a:rPr lang="es-CO" sz="2000" dirty="0" err="1" smtClean="0">
                <a:solidFill>
                  <a:srgbClr val="404040"/>
                </a:solidFill>
                <a:latin typeface="Calibri"/>
                <a:cs typeface="Calibri"/>
              </a:rPr>
              <a:t>Genexus</a:t>
            </a:r>
            <a:r>
              <a:rPr lang="es-CO" sz="2000" dirty="0" smtClean="0">
                <a:solidFill>
                  <a:srgbClr val="404040"/>
                </a:solidFill>
                <a:latin typeface="Calibri"/>
                <a:cs typeface="Calibri"/>
              </a:rPr>
              <a:t> y Desarrollo de SW</a:t>
            </a:r>
            <a:r>
              <a:rPr sz="2000" spc="-8" dirty="0" smtClean="0">
                <a:solidFill>
                  <a:srgbClr val="404040"/>
                </a:solidFill>
                <a:latin typeface="Calibri"/>
                <a:cs typeface="Calibri"/>
              </a:rPr>
              <a:t>.</a:t>
            </a:r>
            <a:endParaRPr sz="2000" dirty="0">
              <a:latin typeface="Calibri"/>
              <a:cs typeface="Calibri"/>
            </a:endParaRPr>
          </a:p>
          <a:p>
            <a:pPr marL="421005" lvl="1" indent="-137160">
              <a:spcBef>
                <a:spcPts val="274"/>
              </a:spcBef>
              <a:buClr>
                <a:srgbClr val="1CADE4"/>
              </a:buClr>
              <a:buFont typeface="Wingdings"/>
              <a:buChar char=""/>
              <a:tabLst>
                <a:tab pos="421005" algn="l"/>
              </a:tabLst>
            </a:pPr>
            <a:r>
              <a:rPr sz="2000" spc="-8" dirty="0">
                <a:solidFill>
                  <a:srgbClr val="404040"/>
                </a:solidFill>
                <a:latin typeface="Calibri"/>
                <a:cs typeface="Calibri"/>
              </a:rPr>
              <a:t>Expectativa </a:t>
            </a:r>
            <a:r>
              <a:rPr sz="2000" spc="-4" dirty="0">
                <a:solidFill>
                  <a:srgbClr val="404040"/>
                </a:solidFill>
                <a:latin typeface="Calibri"/>
                <a:cs typeface="Calibri"/>
              </a:rPr>
              <a:t>del</a:t>
            </a:r>
            <a:r>
              <a:rPr sz="2000" spc="4" dirty="0">
                <a:solidFill>
                  <a:srgbClr val="404040"/>
                </a:solidFill>
                <a:latin typeface="Calibri"/>
                <a:cs typeface="Calibri"/>
              </a:rPr>
              <a:t> </a:t>
            </a:r>
            <a:r>
              <a:rPr sz="2000" spc="-8" dirty="0">
                <a:solidFill>
                  <a:srgbClr val="404040"/>
                </a:solidFill>
                <a:latin typeface="Calibri"/>
                <a:cs typeface="Calibri"/>
              </a:rPr>
              <a:t>Curso.</a:t>
            </a:r>
            <a:endParaRPr sz="2000" dirty="0">
              <a:latin typeface="Calibri"/>
              <a:cs typeface="Calibri"/>
            </a:endParaRPr>
          </a:p>
          <a:p>
            <a:pPr lvl="1">
              <a:lnSpc>
                <a:spcPct val="100000"/>
              </a:lnSpc>
              <a:buClr>
                <a:srgbClr val="1CADE4"/>
              </a:buClr>
              <a:buFont typeface="Wingdings"/>
              <a:buChar char=""/>
            </a:pPr>
            <a:endParaRPr sz="2800" dirty="0">
              <a:latin typeface="Times New Roman"/>
              <a:cs typeface="Times New Roman"/>
            </a:endParaRPr>
          </a:p>
          <a:p>
            <a:pPr lvl="1">
              <a:spcBef>
                <a:spcPts val="38"/>
              </a:spcBef>
              <a:buClr>
                <a:srgbClr val="1CADE4"/>
              </a:buClr>
              <a:buFont typeface="Wingdings"/>
              <a:buChar char=""/>
            </a:pPr>
            <a:endParaRPr sz="2800" dirty="0">
              <a:latin typeface="Times New Roman"/>
              <a:cs typeface="Times New Roman"/>
            </a:endParaRPr>
          </a:p>
        </p:txBody>
      </p:sp>
      <p:pic>
        <p:nvPicPr>
          <p:cNvPr id="6" name="Google Shape;2331;p44">
            <a:extLst>
              <a:ext uri="{FF2B5EF4-FFF2-40B4-BE49-F238E27FC236}">
                <a16:creationId xmlns:a16="http://schemas.microsoft.com/office/drawing/2014/main" id="{59947E7A-3E6F-4E7A-9114-5DBF3DDC2B31}"/>
              </a:ext>
            </a:extLst>
          </p:cNvPr>
          <p:cNvPicPr preferRelativeResize="0"/>
          <p:nvPr/>
        </p:nvPicPr>
        <p:blipFill rotWithShape="1">
          <a:blip r:embed="rId2">
            <a:alphaModFix/>
          </a:blip>
          <a:srcRect l="34985" r="2674"/>
          <a:stretch/>
        </p:blipFill>
        <p:spPr>
          <a:xfrm>
            <a:off x="6248098" y="2636912"/>
            <a:ext cx="2666976" cy="2099660"/>
          </a:xfrm>
          <a:prstGeom prst="ellipse">
            <a:avLst/>
          </a:prstGeom>
          <a:noFill/>
          <a:ln>
            <a:noFill/>
          </a:ln>
        </p:spPr>
      </p:pic>
      <p:pic>
        <p:nvPicPr>
          <p:cNvPr id="1026" name="Picture 2" descr="Aprende a hacer un video de presentación personal | Noticias elempleo.com">
            <a:extLst>
              <a:ext uri="{FF2B5EF4-FFF2-40B4-BE49-F238E27FC236}">
                <a16:creationId xmlns:a16="http://schemas.microsoft.com/office/drawing/2014/main" id="{D1566718-3FD2-4C35-8514-073EACD8A1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697" y="4437112"/>
            <a:ext cx="2795111" cy="186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566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331913" y="620713"/>
            <a:ext cx="7378700" cy="1143000"/>
          </a:xfrm>
        </p:spPr>
        <p:txBody>
          <a:bodyPr>
            <a:normAutofit fontScale="90000"/>
          </a:bodyPr>
          <a:lstStyle/>
          <a:p>
            <a:r>
              <a:rPr lang="es-UY" altLang="es-CO" sz="4000"/>
              <a:t>Algunos de los usuarios mas importantes.</a:t>
            </a:r>
            <a:endParaRPr lang="es-ES" altLang="es-CO" sz="4000"/>
          </a:p>
        </p:txBody>
      </p:sp>
      <p:sp>
        <p:nvSpPr>
          <p:cNvPr id="58371" name="Rectangle 3"/>
          <p:cNvSpPr>
            <a:spLocks noGrp="1" noChangeArrowheads="1"/>
          </p:cNvSpPr>
          <p:nvPr>
            <p:ph type="body" idx="1"/>
          </p:nvPr>
        </p:nvSpPr>
        <p:spPr>
          <a:xfrm>
            <a:off x="1185863" y="2276475"/>
            <a:ext cx="7058025" cy="4251325"/>
          </a:xfrm>
        </p:spPr>
        <p:txBody>
          <a:bodyPr>
            <a:normAutofit fontScale="92500" lnSpcReduction="20000"/>
          </a:bodyPr>
          <a:lstStyle/>
          <a:p>
            <a:pPr>
              <a:lnSpc>
                <a:spcPct val="80000"/>
              </a:lnSpc>
            </a:pPr>
            <a:r>
              <a:rPr lang="es-UY" altLang="es-CO" sz="2000" b="1"/>
              <a:t>Laboratorios Roche (América Latina)</a:t>
            </a:r>
          </a:p>
          <a:p>
            <a:pPr>
              <a:lnSpc>
                <a:spcPct val="80000"/>
              </a:lnSpc>
            </a:pPr>
            <a:r>
              <a:rPr lang="es-UY" altLang="es-CO" sz="2000" b="1"/>
              <a:t>Nestlé (América Latina)</a:t>
            </a:r>
            <a:endParaRPr lang="en-US" altLang="es-CO" sz="2000" b="1"/>
          </a:p>
          <a:p>
            <a:pPr>
              <a:lnSpc>
                <a:spcPct val="80000"/>
              </a:lnSpc>
            </a:pPr>
            <a:r>
              <a:rPr lang="en-US" altLang="es-CO" sz="2000" b="1"/>
              <a:t>Honda (Bra</a:t>
            </a:r>
            <a:r>
              <a:rPr lang="es-ES_tradnl" altLang="es-CO" sz="2000" b="1"/>
              <a:t>s</a:t>
            </a:r>
            <a:r>
              <a:rPr lang="en-US" altLang="es-CO" sz="2000" b="1"/>
              <a:t>il)</a:t>
            </a:r>
          </a:p>
          <a:p>
            <a:pPr>
              <a:lnSpc>
                <a:spcPct val="80000"/>
              </a:lnSpc>
            </a:pPr>
            <a:r>
              <a:rPr lang="en-US" altLang="es-CO" sz="2000" b="1"/>
              <a:t>American Express Bank (Uruguay)</a:t>
            </a:r>
            <a:endParaRPr lang="es-UY" altLang="es-CO" sz="2000" b="1"/>
          </a:p>
          <a:p>
            <a:pPr>
              <a:lnSpc>
                <a:spcPct val="80000"/>
              </a:lnSpc>
            </a:pPr>
            <a:r>
              <a:rPr lang="es-UY" altLang="es-CO" sz="2000" b="1"/>
              <a:t>Embotelladora de Coca Cola (San Paulo &amp; México) </a:t>
            </a:r>
            <a:endParaRPr lang="en-US" altLang="es-CO" sz="2000" b="1"/>
          </a:p>
          <a:p>
            <a:pPr>
              <a:lnSpc>
                <a:spcPct val="80000"/>
              </a:lnSpc>
            </a:pPr>
            <a:r>
              <a:rPr lang="en-US" altLang="es-CO" sz="2000" b="1"/>
              <a:t>General Motors (Ecuador) </a:t>
            </a:r>
            <a:endParaRPr lang="es-UY" altLang="es-CO" sz="2000" b="1"/>
          </a:p>
          <a:p>
            <a:pPr>
              <a:lnSpc>
                <a:spcPct val="80000"/>
              </a:lnSpc>
            </a:pPr>
            <a:r>
              <a:rPr lang="es-UY" altLang="es-CO" sz="2000" b="1"/>
              <a:t>Embotelladora de Pepsi Cola (</a:t>
            </a:r>
            <a:r>
              <a:rPr lang="es-ES_tradnl" altLang="es-CO" sz="2000" b="1"/>
              <a:t>México &amp; Uruguay</a:t>
            </a:r>
            <a:r>
              <a:rPr lang="es-UY" altLang="es-CO" sz="2000" b="1"/>
              <a:t>) </a:t>
            </a:r>
            <a:endParaRPr lang="en-US" altLang="es-CO" sz="2000" b="1"/>
          </a:p>
          <a:p>
            <a:pPr>
              <a:lnSpc>
                <a:spcPct val="80000"/>
              </a:lnSpc>
            </a:pPr>
            <a:r>
              <a:rPr lang="en-US" altLang="es-CO" sz="2000" b="1"/>
              <a:t>Sharp (Bra</a:t>
            </a:r>
            <a:r>
              <a:rPr lang="es-ES_tradnl" altLang="es-CO" sz="2000" b="1"/>
              <a:t>s</a:t>
            </a:r>
            <a:r>
              <a:rPr lang="en-US" altLang="es-CO" sz="2000" b="1"/>
              <a:t>il)</a:t>
            </a:r>
            <a:endParaRPr lang="es-UY" altLang="es-CO" sz="2000" b="1"/>
          </a:p>
          <a:p>
            <a:pPr>
              <a:lnSpc>
                <a:spcPct val="80000"/>
              </a:lnSpc>
            </a:pPr>
            <a:r>
              <a:rPr lang="es-UY" altLang="es-CO" sz="2000" b="1"/>
              <a:t>Texaco (América Latina)</a:t>
            </a:r>
          </a:p>
          <a:p>
            <a:pPr>
              <a:lnSpc>
                <a:spcPct val="80000"/>
              </a:lnSpc>
            </a:pPr>
            <a:r>
              <a:rPr lang="es-UY" altLang="es-CO" sz="2000" b="1"/>
              <a:t>Sudameris Bank (América Latina)</a:t>
            </a:r>
            <a:endParaRPr lang="en-US" altLang="es-CO" sz="2000" b="1"/>
          </a:p>
          <a:p>
            <a:pPr>
              <a:lnSpc>
                <a:spcPct val="80000"/>
              </a:lnSpc>
            </a:pPr>
            <a:r>
              <a:rPr lang="en-US" altLang="es-CO" sz="2000" b="1"/>
              <a:t>ANCAP (Uruguay)</a:t>
            </a:r>
          </a:p>
          <a:p>
            <a:pPr>
              <a:lnSpc>
                <a:spcPct val="80000"/>
              </a:lnSpc>
            </a:pPr>
            <a:r>
              <a:rPr lang="en-US" altLang="es-CO" sz="2000" b="1"/>
              <a:t>Toyota (Brasil)</a:t>
            </a:r>
          </a:p>
          <a:p>
            <a:pPr>
              <a:lnSpc>
                <a:spcPct val="80000"/>
              </a:lnSpc>
            </a:pPr>
            <a:r>
              <a:rPr lang="en-US" altLang="es-CO" sz="2000" b="1"/>
              <a:t>Volkswagen (Uruguay)</a:t>
            </a:r>
          </a:p>
          <a:p>
            <a:pPr>
              <a:lnSpc>
                <a:spcPct val="80000"/>
              </a:lnSpc>
            </a:pPr>
            <a:endParaRPr lang="es-ES" altLang="es-CO" sz="2000" b="1"/>
          </a:p>
        </p:txBody>
      </p:sp>
    </p:spTree>
    <p:extLst>
      <p:ext uri="{BB962C8B-B14F-4D97-AF65-F5344CB8AC3E}">
        <p14:creationId xmlns:p14="http://schemas.microsoft.com/office/powerpoint/2010/main" val="4198895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58370"/>
                                        </p:tgtEl>
                                        <p:attrNameLst>
                                          <p:attrName>style.visibility</p:attrName>
                                        </p:attrNameLst>
                                      </p:cBhvr>
                                      <p:to>
                                        <p:strVal val="visible"/>
                                      </p:to>
                                    </p:set>
                                    <p:animEffect transition="in" filter="fade">
                                      <p:cBhvr>
                                        <p:cTn id="7" dur="600">
                                          <p:stCondLst>
                                            <p:cond delay="0"/>
                                          </p:stCondLst>
                                        </p:cTn>
                                        <p:tgtEl>
                                          <p:spTgt spid="58370"/>
                                        </p:tgtEl>
                                      </p:cBhvr>
                                    </p:animEffect>
                                    <p:anim calcmode="lin" valueType="num">
                                      <p:cBhvr>
                                        <p:cTn id="8" dur="600" fill="hold">
                                          <p:stCondLst>
                                            <p:cond delay="0"/>
                                          </p:stCondLst>
                                        </p:cTn>
                                        <p:tgtEl>
                                          <p:spTgt spid="58370"/>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58370"/>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58370"/>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8371">
                                            <p:txEl>
                                              <p:pRg st="0" end="0"/>
                                            </p:txEl>
                                          </p:spTgt>
                                        </p:tgtEl>
                                        <p:attrNameLst>
                                          <p:attrName>style.visibility</p:attrName>
                                        </p:attrNameLst>
                                      </p:cBhvr>
                                      <p:to>
                                        <p:strVal val="visible"/>
                                      </p:to>
                                    </p:set>
                                    <p:animEffect transition="in" filter="slide(fromBottom)">
                                      <p:cBhvr>
                                        <p:cTn id="15" dur="500">
                                          <p:stCondLst>
                                            <p:cond delay="0"/>
                                          </p:stCondLst>
                                        </p:cTn>
                                        <p:tgtEl>
                                          <p:spTgt spid="5837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8371">
                                            <p:txEl>
                                              <p:pRg st="1" end="1"/>
                                            </p:txEl>
                                          </p:spTgt>
                                        </p:tgtEl>
                                        <p:attrNameLst>
                                          <p:attrName>style.visibility</p:attrName>
                                        </p:attrNameLst>
                                      </p:cBhvr>
                                      <p:to>
                                        <p:strVal val="visible"/>
                                      </p:to>
                                    </p:set>
                                    <p:animEffect transition="in" filter="slide(fromBottom)">
                                      <p:cBhvr>
                                        <p:cTn id="20" dur="500">
                                          <p:stCondLst>
                                            <p:cond delay="0"/>
                                          </p:stCondLst>
                                        </p:cTn>
                                        <p:tgtEl>
                                          <p:spTgt spid="5837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8371">
                                            <p:txEl>
                                              <p:pRg st="2" end="2"/>
                                            </p:txEl>
                                          </p:spTgt>
                                        </p:tgtEl>
                                        <p:attrNameLst>
                                          <p:attrName>style.visibility</p:attrName>
                                        </p:attrNameLst>
                                      </p:cBhvr>
                                      <p:to>
                                        <p:strVal val="visible"/>
                                      </p:to>
                                    </p:set>
                                    <p:animEffect transition="in" filter="slide(fromBottom)">
                                      <p:cBhvr>
                                        <p:cTn id="25" dur="500">
                                          <p:stCondLst>
                                            <p:cond delay="0"/>
                                          </p:stCondLst>
                                        </p:cTn>
                                        <p:tgtEl>
                                          <p:spTgt spid="5837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58371">
                                            <p:txEl>
                                              <p:pRg st="3" end="3"/>
                                            </p:txEl>
                                          </p:spTgt>
                                        </p:tgtEl>
                                        <p:attrNameLst>
                                          <p:attrName>style.visibility</p:attrName>
                                        </p:attrNameLst>
                                      </p:cBhvr>
                                      <p:to>
                                        <p:strVal val="visible"/>
                                      </p:to>
                                    </p:set>
                                    <p:animEffect transition="in" filter="slide(fromBottom)">
                                      <p:cBhvr>
                                        <p:cTn id="30" dur="500">
                                          <p:stCondLst>
                                            <p:cond delay="0"/>
                                          </p:stCondLst>
                                        </p:cTn>
                                        <p:tgtEl>
                                          <p:spTgt spid="5837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58371">
                                            <p:txEl>
                                              <p:pRg st="4" end="4"/>
                                            </p:txEl>
                                          </p:spTgt>
                                        </p:tgtEl>
                                        <p:attrNameLst>
                                          <p:attrName>style.visibility</p:attrName>
                                        </p:attrNameLst>
                                      </p:cBhvr>
                                      <p:to>
                                        <p:strVal val="visible"/>
                                      </p:to>
                                    </p:set>
                                    <p:animEffect transition="in" filter="slide(fromBottom)">
                                      <p:cBhvr>
                                        <p:cTn id="35" dur="500">
                                          <p:stCondLst>
                                            <p:cond delay="0"/>
                                          </p:stCondLst>
                                        </p:cTn>
                                        <p:tgtEl>
                                          <p:spTgt spid="58371">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58371">
                                            <p:txEl>
                                              <p:pRg st="5" end="5"/>
                                            </p:txEl>
                                          </p:spTgt>
                                        </p:tgtEl>
                                        <p:attrNameLst>
                                          <p:attrName>style.visibility</p:attrName>
                                        </p:attrNameLst>
                                      </p:cBhvr>
                                      <p:to>
                                        <p:strVal val="visible"/>
                                      </p:to>
                                    </p:set>
                                    <p:animEffect transition="in" filter="slide(fromBottom)">
                                      <p:cBhvr>
                                        <p:cTn id="40" dur="500">
                                          <p:stCondLst>
                                            <p:cond delay="0"/>
                                          </p:stCondLst>
                                        </p:cTn>
                                        <p:tgtEl>
                                          <p:spTgt spid="58371">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8371">
                                            <p:txEl>
                                              <p:pRg st="6" end="6"/>
                                            </p:txEl>
                                          </p:spTgt>
                                        </p:tgtEl>
                                        <p:attrNameLst>
                                          <p:attrName>style.visibility</p:attrName>
                                        </p:attrNameLst>
                                      </p:cBhvr>
                                      <p:to>
                                        <p:strVal val="visible"/>
                                      </p:to>
                                    </p:set>
                                    <p:animEffect transition="in" filter="slide(fromBottom)">
                                      <p:cBhvr>
                                        <p:cTn id="45" dur="500">
                                          <p:stCondLst>
                                            <p:cond delay="0"/>
                                          </p:stCondLst>
                                        </p:cTn>
                                        <p:tgtEl>
                                          <p:spTgt spid="58371">
                                            <p:txEl>
                                              <p:pRg st="6" end="6"/>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58371">
                                            <p:txEl>
                                              <p:pRg st="7" end="7"/>
                                            </p:txEl>
                                          </p:spTgt>
                                        </p:tgtEl>
                                        <p:attrNameLst>
                                          <p:attrName>style.visibility</p:attrName>
                                        </p:attrNameLst>
                                      </p:cBhvr>
                                      <p:to>
                                        <p:strVal val="visible"/>
                                      </p:to>
                                    </p:set>
                                    <p:animEffect transition="in" filter="slide(fromBottom)">
                                      <p:cBhvr>
                                        <p:cTn id="50" dur="500">
                                          <p:stCondLst>
                                            <p:cond delay="0"/>
                                          </p:stCondLst>
                                        </p:cTn>
                                        <p:tgtEl>
                                          <p:spTgt spid="58371">
                                            <p:txEl>
                                              <p:pRg st="7" end="7"/>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8371">
                                            <p:txEl>
                                              <p:pRg st="8" end="8"/>
                                            </p:txEl>
                                          </p:spTgt>
                                        </p:tgtEl>
                                        <p:attrNameLst>
                                          <p:attrName>style.visibility</p:attrName>
                                        </p:attrNameLst>
                                      </p:cBhvr>
                                      <p:to>
                                        <p:strVal val="visible"/>
                                      </p:to>
                                    </p:set>
                                    <p:animEffect transition="in" filter="slide(fromBottom)">
                                      <p:cBhvr>
                                        <p:cTn id="55" dur="500">
                                          <p:stCondLst>
                                            <p:cond delay="0"/>
                                          </p:stCondLst>
                                        </p:cTn>
                                        <p:tgtEl>
                                          <p:spTgt spid="58371">
                                            <p:txEl>
                                              <p:pRg st="8" end="8"/>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58371">
                                            <p:txEl>
                                              <p:pRg st="9" end="9"/>
                                            </p:txEl>
                                          </p:spTgt>
                                        </p:tgtEl>
                                        <p:attrNameLst>
                                          <p:attrName>style.visibility</p:attrName>
                                        </p:attrNameLst>
                                      </p:cBhvr>
                                      <p:to>
                                        <p:strVal val="visible"/>
                                      </p:to>
                                    </p:set>
                                    <p:animEffect transition="in" filter="slide(fromBottom)">
                                      <p:cBhvr>
                                        <p:cTn id="60" dur="500">
                                          <p:stCondLst>
                                            <p:cond delay="0"/>
                                          </p:stCondLst>
                                        </p:cTn>
                                        <p:tgtEl>
                                          <p:spTgt spid="58371">
                                            <p:txEl>
                                              <p:pRg st="9" end="9"/>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58371">
                                            <p:txEl>
                                              <p:pRg st="10" end="10"/>
                                            </p:txEl>
                                          </p:spTgt>
                                        </p:tgtEl>
                                        <p:attrNameLst>
                                          <p:attrName>style.visibility</p:attrName>
                                        </p:attrNameLst>
                                      </p:cBhvr>
                                      <p:to>
                                        <p:strVal val="visible"/>
                                      </p:to>
                                    </p:set>
                                    <p:animEffect transition="in" filter="slide(fromBottom)">
                                      <p:cBhvr>
                                        <p:cTn id="65" dur="500">
                                          <p:stCondLst>
                                            <p:cond delay="0"/>
                                          </p:stCondLst>
                                        </p:cTn>
                                        <p:tgtEl>
                                          <p:spTgt spid="58371">
                                            <p:txEl>
                                              <p:pRg st="10" end="1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58371">
                                            <p:txEl>
                                              <p:pRg st="11" end="11"/>
                                            </p:txEl>
                                          </p:spTgt>
                                        </p:tgtEl>
                                        <p:attrNameLst>
                                          <p:attrName>style.visibility</p:attrName>
                                        </p:attrNameLst>
                                      </p:cBhvr>
                                      <p:to>
                                        <p:strVal val="visible"/>
                                      </p:to>
                                    </p:set>
                                    <p:animEffect transition="in" filter="slide(fromBottom)">
                                      <p:cBhvr>
                                        <p:cTn id="70" dur="500">
                                          <p:stCondLst>
                                            <p:cond delay="0"/>
                                          </p:stCondLst>
                                        </p:cTn>
                                        <p:tgtEl>
                                          <p:spTgt spid="58371">
                                            <p:txEl>
                                              <p:pRg st="11" end="1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58371">
                                            <p:txEl>
                                              <p:pRg st="12" end="12"/>
                                            </p:txEl>
                                          </p:spTgt>
                                        </p:tgtEl>
                                        <p:attrNameLst>
                                          <p:attrName>style.visibility</p:attrName>
                                        </p:attrNameLst>
                                      </p:cBhvr>
                                      <p:to>
                                        <p:strVal val="visible"/>
                                      </p:to>
                                    </p:set>
                                    <p:animEffect transition="in" filter="slide(fromBottom)">
                                      <p:cBhvr>
                                        <p:cTn id="75" dur="500">
                                          <p:stCondLst>
                                            <p:cond delay="0"/>
                                          </p:stCondLst>
                                        </p:cTn>
                                        <p:tgtEl>
                                          <p:spTgt spid="583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s-ES" altLang="es-CO"/>
              <a:t>NOVEDADES EN EL MERCADO</a:t>
            </a:r>
          </a:p>
        </p:txBody>
      </p:sp>
      <p:sp>
        <p:nvSpPr>
          <p:cNvPr id="57347" name="Rectangle 3"/>
          <p:cNvSpPr>
            <a:spLocks noGrp="1" noChangeArrowheads="1"/>
          </p:cNvSpPr>
          <p:nvPr>
            <p:ph type="body" idx="1"/>
          </p:nvPr>
        </p:nvSpPr>
        <p:spPr/>
        <p:txBody>
          <a:bodyPr>
            <a:normAutofit fontScale="92500" lnSpcReduction="10000"/>
          </a:bodyPr>
          <a:lstStyle/>
          <a:p>
            <a:pPr>
              <a:lnSpc>
                <a:spcPct val="80000"/>
              </a:lnSpc>
            </a:pPr>
            <a:r>
              <a:rPr lang="es-ES" altLang="es-CO" sz="2000" b="1" dirty="0"/>
              <a:t>La última Versión de </a:t>
            </a:r>
            <a:r>
              <a:rPr lang="es-ES" altLang="es-CO" sz="2000" b="1" dirty="0" err="1"/>
              <a:t>GeneXus</a:t>
            </a:r>
            <a:r>
              <a:rPr lang="es-ES" altLang="es-CO" sz="2000" b="1" dirty="0"/>
              <a:t> que ha salido al mercado es la versión 16. Esta versión incluye como novedades:</a:t>
            </a:r>
          </a:p>
          <a:p>
            <a:pPr>
              <a:lnSpc>
                <a:spcPct val="80000"/>
              </a:lnSpc>
            </a:pPr>
            <a:endParaRPr lang="es-ES" altLang="es-CO" sz="2000" b="1" dirty="0"/>
          </a:p>
          <a:p>
            <a:pPr algn="just">
              <a:lnSpc>
                <a:spcPct val="80000"/>
              </a:lnSpc>
              <a:buFontTx/>
              <a:buChar char="•"/>
            </a:pPr>
            <a:r>
              <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Desarrollo de aplicaciones Web más rápido.</a:t>
            </a:r>
          </a:p>
          <a:p>
            <a:pPr algn="just">
              <a:lnSpc>
                <a:spcPct val="80000"/>
              </a:lnSpc>
              <a:buFontTx/>
              <a:buChar char="•"/>
            </a:pPr>
            <a:endPar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endParaRPr>
          </a:p>
          <a:p>
            <a:pPr algn="just">
              <a:lnSpc>
                <a:spcPct val="80000"/>
              </a:lnSpc>
              <a:buFontTx/>
              <a:buChar char="•"/>
            </a:pPr>
            <a:r>
              <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Venta de su aplicación en casi cualquier lenguaje extranjero haciendo pocos o ningún cambio en los códigos.</a:t>
            </a:r>
          </a:p>
          <a:p>
            <a:pPr algn="just">
              <a:lnSpc>
                <a:spcPct val="80000"/>
              </a:lnSpc>
              <a:buFontTx/>
              <a:buChar char="•"/>
            </a:pPr>
            <a:endPar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endParaRPr>
          </a:p>
          <a:p>
            <a:pPr algn="just">
              <a:lnSpc>
                <a:spcPct val="80000"/>
              </a:lnSpc>
              <a:buFontTx/>
              <a:buChar char="•"/>
            </a:pPr>
            <a:r>
              <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Acceso a más bases de datos que nunca.</a:t>
            </a:r>
          </a:p>
          <a:p>
            <a:pPr algn="just">
              <a:lnSpc>
                <a:spcPct val="80000"/>
              </a:lnSpc>
              <a:buFontTx/>
              <a:buChar char="•"/>
            </a:pPr>
            <a:endPar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endParaRPr>
          </a:p>
          <a:p>
            <a:pPr algn="just">
              <a:lnSpc>
                <a:spcPct val="80000"/>
              </a:lnSpc>
              <a:buFontTx/>
              <a:buChar char="•"/>
            </a:pPr>
            <a:r>
              <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Cree aplicaciones más fáciles de usar con “no código”, autocompletar, combos </a:t>
            </a:r>
            <a:r>
              <a:rPr lang="es-ES" altLang="es-CO" sz="1600" b="1" dirty="0" err="1">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linkeados</a:t>
            </a:r>
            <a:r>
              <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 o </a:t>
            </a:r>
            <a:r>
              <a:rPr lang="es-ES" altLang="es-CO" sz="1600" b="1" dirty="0" err="1">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list</a:t>
            </a:r>
            <a:r>
              <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 boxes. </a:t>
            </a:r>
          </a:p>
          <a:p>
            <a:pPr algn="just">
              <a:lnSpc>
                <a:spcPct val="80000"/>
              </a:lnSpc>
              <a:buFontTx/>
              <a:buChar char="•"/>
            </a:pPr>
            <a:endPar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endParaRPr>
          </a:p>
          <a:p>
            <a:pPr algn="just">
              <a:lnSpc>
                <a:spcPct val="80000"/>
              </a:lnSpc>
              <a:buFontTx/>
              <a:buChar char="•"/>
            </a:pPr>
            <a:r>
              <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Hereda bases de datos más </a:t>
            </a:r>
            <a:r>
              <a:rPr lang="es-ES" altLang="es-CO" sz="1600" b="1" dirty="0" err="1">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rapido</a:t>
            </a:r>
            <a:r>
              <a:rPr lang="es-ES" altLang="es-CO" sz="1600" b="1" dirty="0">
                <a:solidFill>
                  <a:srgbClr val="000000"/>
                </a:solidFill>
                <a:effectLst>
                  <a:outerShdw blurRad="38100" dist="38100" dir="2700000" algn="tl">
                    <a:srgbClr val="FFFFFF"/>
                  </a:outerShdw>
                </a:effectLst>
                <a:latin typeface="Verdana" panose="020B0604030504040204" pitchFamily="34" charset="0"/>
                <a:cs typeface="Arial" panose="020B0604020202020204" pitchFamily="34" charset="0"/>
              </a:rPr>
              <a:t> y fácil.</a:t>
            </a:r>
          </a:p>
        </p:txBody>
      </p:sp>
    </p:spTree>
    <p:extLst>
      <p:ext uri="{BB962C8B-B14F-4D97-AF65-F5344CB8AC3E}">
        <p14:creationId xmlns:p14="http://schemas.microsoft.com/office/powerpoint/2010/main" val="2025797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57346"/>
                                        </p:tgtEl>
                                        <p:attrNameLst>
                                          <p:attrName>style.visibility</p:attrName>
                                        </p:attrNameLst>
                                      </p:cBhvr>
                                      <p:to>
                                        <p:strVal val="visible"/>
                                      </p:to>
                                    </p:set>
                                    <p:animEffect transition="in" filter="fade">
                                      <p:cBhvr>
                                        <p:cTn id="7" dur="600">
                                          <p:stCondLst>
                                            <p:cond delay="0"/>
                                          </p:stCondLst>
                                        </p:cTn>
                                        <p:tgtEl>
                                          <p:spTgt spid="57346"/>
                                        </p:tgtEl>
                                      </p:cBhvr>
                                    </p:animEffect>
                                    <p:anim calcmode="lin" valueType="num">
                                      <p:cBhvr>
                                        <p:cTn id="8" dur="600" fill="hold">
                                          <p:stCondLst>
                                            <p:cond delay="0"/>
                                          </p:stCondLst>
                                        </p:cTn>
                                        <p:tgtEl>
                                          <p:spTgt spid="57346"/>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57346"/>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57346"/>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7347">
                                            <p:txEl>
                                              <p:pRg st="0" end="0"/>
                                            </p:txEl>
                                          </p:spTgt>
                                        </p:tgtEl>
                                        <p:attrNameLst>
                                          <p:attrName>style.visibility</p:attrName>
                                        </p:attrNameLst>
                                      </p:cBhvr>
                                      <p:to>
                                        <p:strVal val="visible"/>
                                      </p:to>
                                    </p:set>
                                    <p:animEffect transition="in" filter="slide(fromBottom)">
                                      <p:cBhvr>
                                        <p:cTn id="15" dur="500">
                                          <p:stCondLst>
                                            <p:cond delay="0"/>
                                          </p:stCondLst>
                                        </p:cTn>
                                        <p:tgtEl>
                                          <p:spTgt spid="5734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7347">
                                            <p:txEl>
                                              <p:pRg st="2" end="2"/>
                                            </p:txEl>
                                          </p:spTgt>
                                        </p:tgtEl>
                                        <p:attrNameLst>
                                          <p:attrName>style.visibility</p:attrName>
                                        </p:attrNameLst>
                                      </p:cBhvr>
                                      <p:to>
                                        <p:strVal val="visible"/>
                                      </p:to>
                                    </p:set>
                                    <p:animEffect transition="in" filter="slide(fromBottom)">
                                      <p:cBhvr>
                                        <p:cTn id="20" dur="500">
                                          <p:stCondLst>
                                            <p:cond delay="0"/>
                                          </p:stCondLst>
                                        </p:cTn>
                                        <p:tgtEl>
                                          <p:spTgt spid="5734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Effect transition="in" filter="slide(fromBottom)">
                                      <p:cBhvr>
                                        <p:cTn id="25" dur="500">
                                          <p:stCondLst>
                                            <p:cond delay="0"/>
                                          </p:stCondLst>
                                        </p:cTn>
                                        <p:tgtEl>
                                          <p:spTgt spid="573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57347">
                                            <p:txEl>
                                              <p:pRg st="6" end="6"/>
                                            </p:txEl>
                                          </p:spTgt>
                                        </p:tgtEl>
                                        <p:attrNameLst>
                                          <p:attrName>style.visibility</p:attrName>
                                        </p:attrNameLst>
                                      </p:cBhvr>
                                      <p:to>
                                        <p:strVal val="visible"/>
                                      </p:to>
                                    </p:set>
                                    <p:animEffect transition="in" filter="slide(fromBottom)">
                                      <p:cBhvr>
                                        <p:cTn id="30" dur="500">
                                          <p:stCondLst>
                                            <p:cond delay="0"/>
                                          </p:stCondLst>
                                        </p:cTn>
                                        <p:tgtEl>
                                          <p:spTgt spid="5734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57347">
                                            <p:txEl>
                                              <p:pRg st="8" end="8"/>
                                            </p:txEl>
                                          </p:spTgt>
                                        </p:tgtEl>
                                        <p:attrNameLst>
                                          <p:attrName>style.visibility</p:attrName>
                                        </p:attrNameLst>
                                      </p:cBhvr>
                                      <p:to>
                                        <p:strVal val="visible"/>
                                      </p:to>
                                    </p:set>
                                    <p:animEffect transition="in" filter="slide(fromBottom)">
                                      <p:cBhvr>
                                        <p:cTn id="35" dur="500">
                                          <p:stCondLst>
                                            <p:cond delay="0"/>
                                          </p:stCondLst>
                                        </p:cTn>
                                        <p:tgtEl>
                                          <p:spTgt spid="57347">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57347">
                                            <p:txEl>
                                              <p:pRg st="10" end="10"/>
                                            </p:txEl>
                                          </p:spTgt>
                                        </p:tgtEl>
                                        <p:attrNameLst>
                                          <p:attrName>style.visibility</p:attrName>
                                        </p:attrNameLst>
                                      </p:cBhvr>
                                      <p:to>
                                        <p:strVal val="visible"/>
                                      </p:to>
                                    </p:set>
                                    <p:animEffect transition="in" filter="slide(fromBottom)">
                                      <p:cBhvr>
                                        <p:cTn id="40" dur="500">
                                          <p:stCondLst>
                                            <p:cond delay="0"/>
                                          </p:stCondLst>
                                        </p:cTn>
                                        <p:tgtEl>
                                          <p:spTgt spid="573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381000"/>
            <a:ext cx="8229600" cy="1031875"/>
          </a:xfrm>
        </p:spPr>
        <p:txBody>
          <a:bodyPr/>
          <a:lstStyle/>
          <a:p>
            <a:r>
              <a:rPr lang="es-ES" altLang="es-CO"/>
              <a:t>VENTAJAS</a:t>
            </a:r>
          </a:p>
        </p:txBody>
      </p:sp>
      <p:sp>
        <p:nvSpPr>
          <p:cNvPr id="71683" name="Rectangle 3"/>
          <p:cNvSpPr>
            <a:spLocks noGrp="1" noChangeArrowheads="1"/>
          </p:cNvSpPr>
          <p:nvPr>
            <p:ph type="body" idx="1"/>
          </p:nvPr>
        </p:nvSpPr>
        <p:spPr/>
        <p:txBody>
          <a:bodyPr/>
          <a:lstStyle/>
          <a:p>
            <a:r>
              <a:rPr lang="es-ES" altLang="es-CO" sz="2800"/>
              <a:t>MANTENIMIENTO TOTALMENTE AUTOMATICO.</a:t>
            </a:r>
          </a:p>
          <a:p>
            <a:r>
              <a:rPr lang="es-ES" altLang="es-CO" sz="2800"/>
              <a:t>ACTUALIZACION Y REGENERACION DE SISTEMA POR MEDIO DEL PROPIO USUARIO.</a:t>
            </a:r>
          </a:p>
          <a:p>
            <a:r>
              <a:rPr lang="es-ES" altLang="es-CO" sz="2800"/>
              <a:t>PARA EL CRECIMIENTO DEL MISMO, NO ES NECESARIO REINVERTIR.</a:t>
            </a:r>
          </a:p>
          <a:p>
            <a:r>
              <a:rPr lang="es-ES" altLang="es-CO" sz="2800"/>
              <a:t>COMPATIBILIDAD CON MULTIPLES PLATAFORMAS.</a:t>
            </a:r>
          </a:p>
          <a:p>
            <a:endParaRPr lang="es-ES" altLang="es-CO" sz="2800"/>
          </a:p>
          <a:p>
            <a:endParaRPr lang="es-ES" altLang="es-CO" sz="2800"/>
          </a:p>
          <a:p>
            <a:endParaRPr lang="es-ES" altLang="es-CO" sz="2800"/>
          </a:p>
        </p:txBody>
      </p:sp>
    </p:spTree>
    <p:extLst>
      <p:ext uri="{BB962C8B-B14F-4D97-AF65-F5344CB8AC3E}">
        <p14:creationId xmlns:p14="http://schemas.microsoft.com/office/powerpoint/2010/main" val="3327952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s-ES" altLang="es-CO"/>
              <a:t>COSTO DE APLICACIONES</a:t>
            </a:r>
          </a:p>
        </p:txBody>
      </p:sp>
      <p:sp>
        <p:nvSpPr>
          <p:cNvPr id="72707" name="Rectangle 3"/>
          <p:cNvSpPr>
            <a:spLocks noGrp="1" noChangeArrowheads="1"/>
          </p:cNvSpPr>
          <p:nvPr>
            <p:ph type="body" idx="1"/>
          </p:nvPr>
        </p:nvSpPr>
        <p:spPr/>
        <p:txBody>
          <a:bodyPr>
            <a:normAutofit fontScale="85000" lnSpcReduction="20000"/>
          </a:bodyPr>
          <a:lstStyle/>
          <a:p>
            <a:pPr>
              <a:lnSpc>
                <a:spcPct val="80000"/>
              </a:lnSpc>
            </a:pPr>
            <a:r>
              <a:rPr lang="es-ES" altLang="es-CO" sz="2800" dirty="0"/>
              <a:t>Incluye: </a:t>
            </a:r>
          </a:p>
          <a:p>
            <a:pPr>
              <a:lnSpc>
                <a:spcPct val="80000"/>
              </a:lnSpc>
            </a:pPr>
            <a:r>
              <a:rPr lang="es-ES" altLang="es-CO" sz="1400" dirty="0"/>
              <a:t>Internet Pyme Gold GENEXUS (Base de datos)</a:t>
            </a:r>
          </a:p>
          <a:p>
            <a:pPr>
              <a:lnSpc>
                <a:spcPct val="80000"/>
              </a:lnSpc>
            </a:pPr>
            <a:r>
              <a:rPr lang="es-ES" altLang="es-CO" sz="1400" dirty="0"/>
              <a:t> 100 Mega de espacio Web/Casillas</a:t>
            </a:r>
          </a:p>
          <a:p>
            <a:pPr>
              <a:lnSpc>
                <a:spcPct val="80000"/>
              </a:lnSpc>
            </a:pPr>
            <a:r>
              <a:rPr lang="es-ES" altLang="es-CO" sz="1400" dirty="0"/>
              <a:t> 30 Casillas de mail de la forma nombre@suempresa.com.uy (POP)</a:t>
            </a:r>
          </a:p>
          <a:p>
            <a:pPr>
              <a:lnSpc>
                <a:spcPct val="80000"/>
              </a:lnSpc>
            </a:pPr>
            <a:r>
              <a:rPr lang="es-ES" altLang="es-CO" sz="1400" dirty="0"/>
              <a:t> Acceso a Internet: cuenta dial-up de acceso a internet sin limite </a:t>
            </a:r>
          </a:p>
          <a:p>
            <a:pPr>
              <a:lnSpc>
                <a:spcPct val="80000"/>
              </a:lnSpc>
            </a:pPr>
            <a:r>
              <a:rPr lang="es-ES" altLang="es-CO" sz="1400" dirty="0"/>
              <a:t> </a:t>
            </a:r>
            <a:r>
              <a:rPr lang="es-ES" altLang="es-CO" sz="1400" dirty="0" err="1"/>
              <a:t>Administador</a:t>
            </a:r>
            <a:r>
              <a:rPr lang="es-ES" altLang="es-CO" sz="1400" dirty="0"/>
              <a:t> web de las cuentas de mail</a:t>
            </a:r>
          </a:p>
          <a:p>
            <a:pPr>
              <a:lnSpc>
                <a:spcPct val="80000"/>
              </a:lnSpc>
            </a:pPr>
            <a:r>
              <a:rPr lang="es-ES" altLang="es-CO" sz="1400" dirty="0"/>
              <a:t> Soporte ASP: Acceso a Base de datos. </a:t>
            </a:r>
          </a:p>
          <a:p>
            <a:pPr>
              <a:lnSpc>
                <a:spcPct val="80000"/>
              </a:lnSpc>
            </a:pPr>
            <a:r>
              <a:rPr lang="es-ES" altLang="es-CO" sz="1400" dirty="0"/>
              <a:t> Uso </a:t>
            </a:r>
            <a:r>
              <a:rPr lang="es-ES" altLang="es-CO" sz="1400" dirty="0" err="1"/>
              <a:t>Cgi</a:t>
            </a:r>
            <a:r>
              <a:rPr lang="es-ES" altLang="es-CO" sz="1400" dirty="0"/>
              <a:t>/PERL habilitado</a:t>
            </a:r>
          </a:p>
          <a:p>
            <a:pPr>
              <a:lnSpc>
                <a:spcPct val="80000"/>
              </a:lnSpc>
            </a:pPr>
            <a:r>
              <a:rPr lang="es-ES" altLang="es-CO" sz="1400" dirty="0"/>
              <a:t> Plataformas: Microsoft Windows NT ©, Unix</a:t>
            </a:r>
          </a:p>
          <a:p>
            <a:pPr>
              <a:lnSpc>
                <a:spcPct val="80000"/>
              </a:lnSpc>
            </a:pPr>
            <a:r>
              <a:rPr lang="es-ES" altLang="es-CO" sz="1400" dirty="0"/>
              <a:t> Base de datos: Microsoft Access ©, Microsoft SQL ©, Oracle, </a:t>
            </a:r>
            <a:r>
              <a:rPr lang="es-ES" altLang="es-CO" sz="1400" dirty="0" err="1"/>
              <a:t>Informix</a:t>
            </a:r>
            <a:r>
              <a:rPr lang="es-ES" altLang="es-CO" sz="1400" dirty="0"/>
              <a:t> </a:t>
            </a:r>
          </a:p>
          <a:p>
            <a:pPr>
              <a:lnSpc>
                <a:spcPct val="80000"/>
              </a:lnSpc>
            </a:pPr>
            <a:r>
              <a:rPr lang="es-ES" altLang="es-CO" sz="1400" dirty="0"/>
              <a:t> Soporte de Extensiones de Microsoft </a:t>
            </a:r>
            <a:r>
              <a:rPr lang="es-ES" altLang="es-CO" sz="1400" dirty="0" err="1"/>
              <a:t>Frontpage</a:t>
            </a:r>
            <a:r>
              <a:rPr lang="es-ES" altLang="es-CO" sz="1400" dirty="0"/>
              <a:t> </a:t>
            </a:r>
          </a:p>
          <a:p>
            <a:pPr>
              <a:lnSpc>
                <a:spcPct val="80000"/>
              </a:lnSpc>
            </a:pPr>
            <a:r>
              <a:rPr lang="es-ES" altLang="es-CO" sz="1400" dirty="0"/>
              <a:t>Visualizador web de las visitas al banner de su empresa</a:t>
            </a:r>
          </a:p>
          <a:p>
            <a:pPr>
              <a:lnSpc>
                <a:spcPct val="80000"/>
              </a:lnSpc>
            </a:pPr>
            <a:endParaRPr lang="es-ES" altLang="es-CO" sz="1400" dirty="0"/>
          </a:p>
          <a:p>
            <a:pPr>
              <a:lnSpc>
                <a:spcPct val="80000"/>
              </a:lnSpc>
              <a:buFont typeface="Wingdings" panose="05000000000000000000" pitchFamily="2" charset="2"/>
              <a:buNone/>
            </a:pPr>
            <a:r>
              <a:rPr lang="es-ES" altLang="es-CO" sz="2800" b="1" dirty="0" smtClean="0"/>
              <a:t>Costo : </a:t>
            </a:r>
            <a:r>
              <a:rPr lang="es-ES" altLang="es-CO" sz="2800" b="1" dirty="0"/>
              <a:t>$ 33830 imp. inc.</a:t>
            </a:r>
          </a:p>
        </p:txBody>
      </p:sp>
      <p:pic>
        <p:nvPicPr>
          <p:cNvPr id="72721" name="Picture 17"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1420813"/>
            <a:ext cx="66675" cy="66675"/>
          </a:xfrm>
          <a:prstGeom prst="rect">
            <a:avLst/>
          </a:prstGeom>
          <a:noFill/>
          <a:extLst>
            <a:ext uri="{909E8E84-426E-40DD-AFC4-6F175D3DCCD1}">
              <a14:hiddenFill xmlns:a14="http://schemas.microsoft.com/office/drawing/2010/main">
                <a:solidFill>
                  <a:srgbClr val="FFFFFF"/>
                </a:solidFill>
              </a14:hiddenFill>
            </a:ext>
          </a:extLst>
        </p:spPr>
      </p:pic>
      <p:pic>
        <p:nvPicPr>
          <p:cNvPr id="72722" name="Picture 18"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1785938"/>
            <a:ext cx="66675" cy="66675"/>
          </a:xfrm>
          <a:prstGeom prst="rect">
            <a:avLst/>
          </a:prstGeom>
          <a:noFill/>
          <a:extLst>
            <a:ext uri="{909E8E84-426E-40DD-AFC4-6F175D3DCCD1}">
              <a14:hiddenFill xmlns:a14="http://schemas.microsoft.com/office/drawing/2010/main">
                <a:solidFill>
                  <a:srgbClr val="FFFFFF"/>
                </a:solidFill>
              </a14:hiddenFill>
            </a:ext>
          </a:extLst>
        </p:spPr>
      </p:pic>
      <p:pic>
        <p:nvPicPr>
          <p:cNvPr id="72723" name="Picture 19"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2151063"/>
            <a:ext cx="66675" cy="66675"/>
          </a:xfrm>
          <a:prstGeom prst="rect">
            <a:avLst/>
          </a:prstGeom>
          <a:noFill/>
          <a:extLst>
            <a:ext uri="{909E8E84-426E-40DD-AFC4-6F175D3DCCD1}">
              <a14:hiddenFill xmlns:a14="http://schemas.microsoft.com/office/drawing/2010/main">
                <a:solidFill>
                  <a:srgbClr val="FFFFFF"/>
                </a:solidFill>
              </a14:hiddenFill>
            </a:ext>
          </a:extLst>
        </p:spPr>
      </p:pic>
      <p:pic>
        <p:nvPicPr>
          <p:cNvPr id="72724" name="Picture 20"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2516188"/>
            <a:ext cx="66675" cy="66675"/>
          </a:xfrm>
          <a:prstGeom prst="rect">
            <a:avLst/>
          </a:prstGeom>
          <a:noFill/>
          <a:extLst>
            <a:ext uri="{909E8E84-426E-40DD-AFC4-6F175D3DCCD1}">
              <a14:hiddenFill xmlns:a14="http://schemas.microsoft.com/office/drawing/2010/main">
                <a:solidFill>
                  <a:srgbClr val="FFFFFF"/>
                </a:solidFill>
              </a14:hiddenFill>
            </a:ext>
          </a:extLst>
        </p:spPr>
      </p:pic>
      <p:pic>
        <p:nvPicPr>
          <p:cNvPr id="72725" name="Picture 21"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2881313"/>
            <a:ext cx="66675" cy="66675"/>
          </a:xfrm>
          <a:prstGeom prst="rect">
            <a:avLst/>
          </a:prstGeom>
          <a:noFill/>
          <a:extLst>
            <a:ext uri="{909E8E84-426E-40DD-AFC4-6F175D3DCCD1}">
              <a14:hiddenFill xmlns:a14="http://schemas.microsoft.com/office/drawing/2010/main">
                <a:solidFill>
                  <a:srgbClr val="FFFFFF"/>
                </a:solidFill>
              </a14:hiddenFill>
            </a:ext>
          </a:extLst>
        </p:spPr>
      </p:pic>
      <p:pic>
        <p:nvPicPr>
          <p:cNvPr id="72726" name="Picture 22"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246438"/>
            <a:ext cx="66675" cy="66675"/>
          </a:xfrm>
          <a:prstGeom prst="rect">
            <a:avLst/>
          </a:prstGeom>
          <a:noFill/>
          <a:extLst>
            <a:ext uri="{909E8E84-426E-40DD-AFC4-6F175D3DCCD1}">
              <a14:hiddenFill xmlns:a14="http://schemas.microsoft.com/office/drawing/2010/main">
                <a:solidFill>
                  <a:srgbClr val="FFFFFF"/>
                </a:solidFill>
              </a14:hiddenFill>
            </a:ext>
          </a:extLst>
        </p:spPr>
      </p:pic>
      <p:pic>
        <p:nvPicPr>
          <p:cNvPr id="72727" name="Picture 23"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611563"/>
            <a:ext cx="66675" cy="66675"/>
          </a:xfrm>
          <a:prstGeom prst="rect">
            <a:avLst/>
          </a:prstGeom>
          <a:noFill/>
          <a:extLst>
            <a:ext uri="{909E8E84-426E-40DD-AFC4-6F175D3DCCD1}">
              <a14:hiddenFill xmlns:a14="http://schemas.microsoft.com/office/drawing/2010/main">
                <a:solidFill>
                  <a:srgbClr val="FFFFFF"/>
                </a:solidFill>
              </a14:hiddenFill>
            </a:ext>
          </a:extLst>
        </p:spPr>
      </p:pic>
      <p:pic>
        <p:nvPicPr>
          <p:cNvPr id="72728" name="Picture 24"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976688"/>
            <a:ext cx="66675" cy="66675"/>
          </a:xfrm>
          <a:prstGeom prst="rect">
            <a:avLst/>
          </a:prstGeom>
          <a:noFill/>
          <a:extLst>
            <a:ext uri="{909E8E84-426E-40DD-AFC4-6F175D3DCCD1}">
              <a14:hiddenFill xmlns:a14="http://schemas.microsoft.com/office/drawing/2010/main">
                <a:solidFill>
                  <a:srgbClr val="FFFFFF"/>
                </a:solidFill>
              </a14:hiddenFill>
            </a:ext>
          </a:extLst>
        </p:spPr>
      </p:pic>
      <p:pic>
        <p:nvPicPr>
          <p:cNvPr id="72729" name="Picture 25"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4341813"/>
            <a:ext cx="66675" cy="66675"/>
          </a:xfrm>
          <a:prstGeom prst="rect">
            <a:avLst/>
          </a:prstGeom>
          <a:noFill/>
          <a:extLst>
            <a:ext uri="{909E8E84-426E-40DD-AFC4-6F175D3DCCD1}">
              <a14:hiddenFill xmlns:a14="http://schemas.microsoft.com/office/drawing/2010/main">
                <a:solidFill>
                  <a:srgbClr val="FFFFFF"/>
                </a:solidFill>
              </a14:hiddenFill>
            </a:ext>
          </a:extLst>
        </p:spPr>
      </p:pic>
      <p:pic>
        <p:nvPicPr>
          <p:cNvPr id="72730" name="Picture 26"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4706938"/>
            <a:ext cx="66675" cy="66675"/>
          </a:xfrm>
          <a:prstGeom prst="rect">
            <a:avLst/>
          </a:prstGeom>
          <a:noFill/>
          <a:extLst>
            <a:ext uri="{909E8E84-426E-40DD-AFC4-6F175D3DCCD1}">
              <a14:hiddenFill xmlns:a14="http://schemas.microsoft.com/office/drawing/2010/main">
                <a:solidFill>
                  <a:srgbClr val="FFFFFF"/>
                </a:solidFill>
              </a14:hiddenFill>
            </a:ext>
          </a:extLst>
        </p:spPr>
      </p:pic>
      <p:pic>
        <p:nvPicPr>
          <p:cNvPr id="72731" name="Picture 27" descr="bullet_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5072063"/>
            <a:ext cx="66675" cy="6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398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s-ES_tradnl" altLang="es-CO"/>
              <a:t>CONCLUSIONES</a:t>
            </a:r>
            <a:endParaRPr lang="es-ES" altLang="es-CO"/>
          </a:p>
        </p:txBody>
      </p:sp>
      <p:sp>
        <p:nvSpPr>
          <p:cNvPr id="54275" name="Rectangle 3"/>
          <p:cNvSpPr>
            <a:spLocks noGrp="1" noChangeArrowheads="1"/>
          </p:cNvSpPr>
          <p:nvPr>
            <p:ph type="body" idx="1"/>
          </p:nvPr>
        </p:nvSpPr>
        <p:spPr>
          <a:xfrm>
            <a:off x="250825" y="1628775"/>
            <a:ext cx="8553450" cy="3881438"/>
          </a:xfrm>
        </p:spPr>
        <p:txBody>
          <a:bodyPr>
            <a:normAutofit fontScale="92500" lnSpcReduction="10000"/>
          </a:bodyPr>
          <a:lstStyle/>
          <a:p>
            <a:pPr>
              <a:lnSpc>
                <a:spcPct val="90000"/>
              </a:lnSpc>
              <a:buFont typeface="Wingdings" panose="05000000000000000000" pitchFamily="2" charset="2"/>
              <a:buNone/>
            </a:pPr>
            <a:r>
              <a:rPr lang="es-MX" altLang="es-CO" sz="2300">
                <a:latin typeface="Arial" panose="020B0604020202020204" pitchFamily="34" charset="0"/>
                <a:cs typeface="Times New Roman" panose="02020603050405020304" pitchFamily="18" charset="0"/>
              </a:rPr>
              <a:t>    GeneXus es una poderosa herramienta para el desarrollo de software </a:t>
            </a:r>
            <a:r>
              <a:rPr lang="es-MX" altLang="es-CO" sz="2300" b="1">
                <a:latin typeface="Arial" panose="020B0604020202020204" pitchFamily="34" charset="0"/>
                <a:cs typeface="Times New Roman" panose="02020603050405020304" pitchFamily="18" charset="0"/>
              </a:rPr>
              <a:t>multi-plataforma</a:t>
            </a:r>
            <a:r>
              <a:rPr lang="es-MX" altLang="es-CO" sz="2300">
                <a:latin typeface="Arial" panose="020B0604020202020204" pitchFamily="34" charset="0"/>
                <a:cs typeface="Times New Roman" panose="02020603050405020304" pitchFamily="18" charset="0"/>
              </a:rPr>
              <a:t>, que permite desarrollar de forma </a:t>
            </a:r>
            <a:r>
              <a:rPr lang="es-MX" altLang="es-CO" sz="2300" b="1">
                <a:latin typeface="Arial" panose="020B0604020202020204" pitchFamily="34" charset="0"/>
                <a:cs typeface="Times New Roman" panose="02020603050405020304" pitchFamily="18" charset="0"/>
              </a:rPr>
              <a:t>verdaderamente incremental</a:t>
            </a:r>
            <a:r>
              <a:rPr lang="es-MX" altLang="es-CO" sz="2300">
                <a:latin typeface="Arial" panose="020B0604020202020204" pitchFamily="34" charset="0"/>
                <a:cs typeface="Times New Roman" panose="02020603050405020304" pitchFamily="18" charset="0"/>
              </a:rPr>
              <a:t>, Aplicaciones Críticas de Negocio.</a:t>
            </a:r>
          </a:p>
          <a:p>
            <a:pPr>
              <a:lnSpc>
                <a:spcPct val="90000"/>
              </a:lnSpc>
              <a:buFont typeface="Wingdings" panose="05000000000000000000" pitchFamily="2" charset="2"/>
              <a:buNone/>
            </a:pPr>
            <a:endParaRPr lang="es-MX" altLang="es-CO" sz="2300">
              <a:latin typeface="Arial" panose="020B0604020202020204" pitchFamily="34" charset="0"/>
              <a:cs typeface="Times New Roman" panose="02020603050405020304" pitchFamily="18" charset="0"/>
            </a:endParaRPr>
          </a:p>
          <a:p>
            <a:pPr>
              <a:lnSpc>
                <a:spcPct val="90000"/>
              </a:lnSpc>
              <a:buFont typeface="Wingdings" panose="05000000000000000000" pitchFamily="2" charset="2"/>
              <a:buNone/>
            </a:pPr>
            <a:r>
              <a:rPr lang="es-MX" altLang="es-CO" sz="2300">
                <a:latin typeface="Arial" panose="020B0604020202020204" pitchFamily="34" charset="0"/>
                <a:cs typeface="Times New Roman" panose="02020603050405020304" pitchFamily="18" charset="0"/>
              </a:rPr>
              <a:t>    GeneXus genera el 100 % de sus Aplicaciones basándose en los requerimientos de usuario, teniendo libertad de programación y manteniendo de forma </a:t>
            </a:r>
            <a:r>
              <a:rPr lang="es-MX" altLang="es-CO" sz="2300" b="1">
                <a:latin typeface="Arial" panose="020B0604020202020204" pitchFamily="34" charset="0"/>
                <a:cs typeface="Times New Roman" panose="02020603050405020304" pitchFamily="18" charset="0"/>
              </a:rPr>
              <a:t>automática</a:t>
            </a:r>
            <a:r>
              <a:rPr lang="es-MX" altLang="es-CO" sz="2300">
                <a:latin typeface="Arial" panose="020B0604020202020204" pitchFamily="34" charset="0"/>
                <a:cs typeface="Times New Roman" panose="02020603050405020304" pitchFamily="18" charset="0"/>
              </a:rPr>
              <a:t> tanto los Programas como la Base de Datos de sus Aplicaciones.</a:t>
            </a:r>
          </a:p>
          <a:p>
            <a:pPr>
              <a:lnSpc>
                <a:spcPct val="90000"/>
              </a:lnSpc>
              <a:buFont typeface="Wingdings" panose="05000000000000000000" pitchFamily="2" charset="2"/>
              <a:buNone/>
            </a:pPr>
            <a:endParaRPr lang="es-MX" altLang="es-CO" sz="2300">
              <a:latin typeface="Arial" panose="020B0604020202020204" pitchFamily="34" charset="0"/>
              <a:cs typeface="Times New Roman" panose="02020603050405020304" pitchFamily="18" charset="0"/>
            </a:endParaRPr>
          </a:p>
          <a:p>
            <a:pPr>
              <a:lnSpc>
                <a:spcPct val="90000"/>
              </a:lnSpc>
              <a:buFont typeface="Wingdings" panose="05000000000000000000" pitchFamily="2" charset="2"/>
              <a:buNone/>
            </a:pPr>
            <a:r>
              <a:rPr lang="es-MX" altLang="es-CO" sz="2300">
                <a:latin typeface="Arial" panose="020B0604020202020204" pitchFamily="34" charset="0"/>
                <a:cs typeface="Times New Roman" panose="02020603050405020304" pitchFamily="18" charset="0"/>
              </a:rPr>
              <a:t>    GeneXus soporta los principales Lenguajes y Plataformas de ejecución, así como los más populares sistemas de gestión de Base de Datos. </a:t>
            </a:r>
            <a:endParaRPr lang="es-ES" altLang="es-CO" sz="2300">
              <a:latin typeface="Arial" panose="020B0604020202020204" pitchFamily="34" charset="0"/>
            </a:endParaRPr>
          </a:p>
        </p:txBody>
      </p:sp>
    </p:spTree>
    <p:extLst>
      <p:ext uri="{BB962C8B-B14F-4D97-AF65-F5344CB8AC3E}">
        <p14:creationId xmlns:p14="http://schemas.microsoft.com/office/powerpoint/2010/main" val="3901123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54274"/>
                                        </p:tgtEl>
                                        <p:attrNameLst>
                                          <p:attrName>style.visibility</p:attrName>
                                        </p:attrNameLst>
                                      </p:cBhvr>
                                      <p:to>
                                        <p:strVal val="visible"/>
                                      </p:to>
                                    </p:set>
                                    <p:animEffect transition="in" filter="fade">
                                      <p:cBhvr>
                                        <p:cTn id="7" dur="600">
                                          <p:stCondLst>
                                            <p:cond delay="0"/>
                                          </p:stCondLst>
                                        </p:cTn>
                                        <p:tgtEl>
                                          <p:spTgt spid="54274"/>
                                        </p:tgtEl>
                                      </p:cBhvr>
                                    </p:animEffect>
                                    <p:anim calcmode="lin" valueType="num">
                                      <p:cBhvr>
                                        <p:cTn id="8" dur="600" fill="hold">
                                          <p:stCondLst>
                                            <p:cond delay="0"/>
                                          </p:stCondLst>
                                        </p:cTn>
                                        <p:tgtEl>
                                          <p:spTgt spid="54274"/>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54274"/>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54274"/>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4275">
                                            <p:txEl>
                                              <p:pRg st="0" end="0"/>
                                            </p:txEl>
                                          </p:spTgt>
                                        </p:tgtEl>
                                        <p:attrNameLst>
                                          <p:attrName>style.visibility</p:attrName>
                                        </p:attrNameLst>
                                      </p:cBhvr>
                                      <p:to>
                                        <p:strVal val="visible"/>
                                      </p:to>
                                    </p:set>
                                    <p:animEffect transition="in" filter="slide(fromBottom)">
                                      <p:cBhvr>
                                        <p:cTn id="15" dur="500">
                                          <p:stCondLst>
                                            <p:cond delay="0"/>
                                          </p:stCondLst>
                                        </p:cTn>
                                        <p:tgtEl>
                                          <p:spTgt spid="5427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4275">
                                            <p:txEl>
                                              <p:pRg st="2" end="2"/>
                                            </p:txEl>
                                          </p:spTgt>
                                        </p:tgtEl>
                                        <p:attrNameLst>
                                          <p:attrName>style.visibility</p:attrName>
                                        </p:attrNameLst>
                                      </p:cBhvr>
                                      <p:to>
                                        <p:strVal val="visible"/>
                                      </p:to>
                                    </p:set>
                                    <p:animEffect transition="in" filter="slide(fromBottom)">
                                      <p:cBhvr>
                                        <p:cTn id="20" dur="500">
                                          <p:stCondLst>
                                            <p:cond delay="0"/>
                                          </p:stCondLst>
                                        </p:cTn>
                                        <p:tgtEl>
                                          <p:spTgt spid="5427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Effect transition="in" filter="slide(fromBottom)">
                                      <p:cBhvr>
                                        <p:cTn id="25" dur="500">
                                          <p:stCondLst>
                                            <p:cond delay="0"/>
                                          </p:stCondLst>
                                        </p:cTn>
                                        <p:tgtEl>
                                          <p:spTgt spid="54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custDataLst>
              <p:tags r:id="rId2"/>
            </p:custDataLst>
          </p:nvPr>
        </p:nvSpPr>
        <p:spPr>
          <a:xfrm>
            <a:off x="1187624" y="170965"/>
            <a:ext cx="7416824" cy="1049235"/>
          </a:xfrm>
        </p:spPr>
        <p:txBody>
          <a:bodyPr>
            <a:normAutofit fontScale="90000"/>
          </a:bodyPr>
          <a:lstStyle/>
          <a:p>
            <a:r>
              <a:rPr lang="es-UY" dirty="0"/>
              <a:t>Diseño de aplicaciones empresariales Entonces vamos por…</a:t>
            </a:r>
          </a:p>
        </p:txBody>
      </p:sp>
      <p:sp>
        <p:nvSpPr>
          <p:cNvPr id="4" name="2 Marcador de contenido"/>
          <p:cNvSpPr>
            <a:spLocks noGrp="1"/>
          </p:cNvSpPr>
          <p:nvPr>
            <p:ph idx="1"/>
            <p:custDataLst>
              <p:tags r:id="rId3"/>
            </p:custDataLst>
          </p:nvPr>
        </p:nvSpPr>
        <p:spPr>
          <a:xfrm>
            <a:off x="2555776" y="5085184"/>
            <a:ext cx="6588224" cy="936104"/>
          </a:xfrm>
        </p:spPr>
        <p:txBody>
          <a:bodyPr anchor="ctr">
            <a:noAutofit/>
          </a:bodyPr>
          <a:lstStyle/>
          <a:p>
            <a:pPr>
              <a:buNone/>
            </a:pPr>
            <a:r>
              <a:rPr lang="es-MX" sz="3200" dirty="0">
                <a:latin typeface="Arial Rounded MT Bold" pitchFamily="34" charset="0"/>
              </a:rPr>
              <a:t>Aplicaciones Escalables, fiables y seguras</a:t>
            </a:r>
            <a:endParaRPr lang="es-UY" sz="3200" dirty="0">
              <a:latin typeface="Arial Rounded MT Bold" pitchFamily="34" charset="0"/>
            </a:endParaRPr>
          </a:p>
        </p:txBody>
      </p:sp>
      <p:sp>
        <p:nvSpPr>
          <p:cNvPr id="6" name="5 Elipse"/>
          <p:cNvSpPr/>
          <p:nvPr>
            <p:custDataLst>
              <p:tags r:id="rId4"/>
            </p:custDataLst>
          </p:nvPr>
        </p:nvSpPr>
        <p:spPr>
          <a:xfrm>
            <a:off x="1403648" y="1340768"/>
            <a:ext cx="1080120" cy="1080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Y" sz="6600" dirty="0">
                <a:solidFill>
                  <a:schemeClr val="tx1"/>
                </a:solidFill>
                <a:latin typeface="Arial Rounded MT Bold" pitchFamily="34" charset="0"/>
              </a:rPr>
              <a:t>1</a:t>
            </a:r>
          </a:p>
        </p:txBody>
      </p:sp>
      <p:sp>
        <p:nvSpPr>
          <p:cNvPr id="8" name="2 Marcador de contenido"/>
          <p:cNvSpPr txBox="1">
            <a:spLocks/>
          </p:cNvSpPr>
          <p:nvPr>
            <p:custDataLst>
              <p:tags r:id="rId5"/>
            </p:custDataLst>
          </p:nvPr>
        </p:nvSpPr>
        <p:spPr bwMode="auto">
          <a:xfrm>
            <a:off x="2555776" y="3789040"/>
            <a:ext cx="5760640" cy="9361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E9138C"/>
              </a:buClr>
              <a:buSzTx/>
              <a:buFont typeface="Arial" charset="0"/>
              <a:buNone/>
              <a:tabLst/>
              <a:defRPr/>
            </a:pPr>
            <a:r>
              <a:rPr kumimoji="0" lang="es-UY" sz="3200" b="0" i="0" u="none" strike="noStrike" kern="1200" cap="none" spc="0" normalizeH="0" baseline="0" noProof="0" dirty="0">
                <a:ln>
                  <a:noFill/>
                </a:ln>
                <a:solidFill>
                  <a:schemeClr val="tx1"/>
                </a:solidFill>
                <a:effectLst/>
                <a:uLnTx/>
                <a:uFillTx/>
                <a:latin typeface="Arial Rounded MT Bold" pitchFamily="34" charset="0"/>
                <a:ea typeface="+mn-ea"/>
                <a:cs typeface="+mn-cs"/>
              </a:rPr>
              <a:t>Arquitectos de Software</a:t>
            </a:r>
          </a:p>
        </p:txBody>
      </p:sp>
      <p:sp>
        <p:nvSpPr>
          <p:cNvPr id="9" name="8 Elipse"/>
          <p:cNvSpPr/>
          <p:nvPr>
            <p:custDataLst>
              <p:tags r:id="rId6"/>
            </p:custDataLst>
          </p:nvPr>
        </p:nvSpPr>
        <p:spPr>
          <a:xfrm>
            <a:off x="1403648" y="2564904"/>
            <a:ext cx="1080120" cy="1080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Y" sz="6600" dirty="0">
                <a:solidFill>
                  <a:schemeClr val="tx1"/>
                </a:solidFill>
                <a:latin typeface="Arial Rounded MT Bold" pitchFamily="34" charset="0"/>
              </a:rPr>
              <a:t>2</a:t>
            </a:r>
          </a:p>
        </p:txBody>
      </p:sp>
      <p:sp>
        <p:nvSpPr>
          <p:cNvPr id="10" name="2 Marcador de contenido"/>
          <p:cNvSpPr txBox="1">
            <a:spLocks/>
          </p:cNvSpPr>
          <p:nvPr>
            <p:custDataLst>
              <p:tags r:id="rId7"/>
            </p:custDataLst>
          </p:nvPr>
        </p:nvSpPr>
        <p:spPr bwMode="auto">
          <a:xfrm>
            <a:off x="2555776" y="2564904"/>
            <a:ext cx="5760640" cy="9361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rgbClr val="E9138C"/>
              </a:buClr>
              <a:buSzTx/>
              <a:buFont typeface="Arial" charset="0"/>
              <a:buNone/>
              <a:tabLst/>
              <a:defRPr/>
            </a:pPr>
            <a:r>
              <a:rPr kumimoji="0" lang="es-UY" sz="3200" b="0" i="0" u="none" strike="noStrike" kern="1200" cap="none" spc="0" normalizeH="0" baseline="0" noProof="0" dirty="0">
                <a:ln>
                  <a:noFill/>
                </a:ln>
                <a:solidFill>
                  <a:schemeClr val="tx1"/>
                </a:solidFill>
                <a:effectLst/>
                <a:uLnTx/>
                <a:uFillTx/>
                <a:latin typeface="Arial Rounded MT Bold" pitchFamily="34" charset="0"/>
                <a:ea typeface="+mn-ea"/>
                <a:cs typeface="+mn-cs"/>
              </a:rPr>
              <a:t>Desarrollo de Aplicaciones Empresariales</a:t>
            </a:r>
          </a:p>
        </p:txBody>
      </p:sp>
      <p:sp>
        <p:nvSpPr>
          <p:cNvPr id="11" name="10 Elipse"/>
          <p:cNvSpPr/>
          <p:nvPr>
            <p:custDataLst>
              <p:tags r:id="rId8"/>
            </p:custDataLst>
          </p:nvPr>
        </p:nvSpPr>
        <p:spPr>
          <a:xfrm>
            <a:off x="1403648" y="3789040"/>
            <a:ext cx="1080120" cy="1080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Y" sz="6600" dirty="0">
                <a:solidFill>
                  <a:schemeClr val="tx1"/>
                </a:solidFill>
                <a:latin typeface="Arial Rounded MT Bold" pitchFamily="34" charset="0"/>
              </a:rPr>
              <a:t>3</a:t>
            </a:r>
          </a:p>
        </p:txBody>
      </p:sp>
      <p:sp>
        <p:nvSpPr>
          <p:cNvPr id="12" name="2 Marcador de contenido"/>
          <p:cNvSpPr txBox="1">
            <a:spLocks/>
          </p:cNvSpPr>
          <p:nvPr>
            <p:custDataLst>
              <p:tags r:id="rId9"/>
            </p:custDataLst>
          </p:nvPr>
        </p:nvSpPr>
        <p:spPr bwMode="auto">
          <a:xfrm>
            <a:off x="2483768" y="1214686"/>
            <a:ext cx="5832648" cy="9361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E9138C"/>
              </a:buClr>
              <a:buSzTx/>
              <a:buFont typeface="Arial" charset="0"/>
              <a:buNone/>
              <a:tabLst/>
              <a:defRPr/>
            </a:pPr>
            <a:r>
              <a:rPr kumimoji="0" lang="es-UY" sz="3200" b="0" i="0" u="none" strike="noStrike" kern="1200" cap="none" spc="0" normalizeH="0" baseline="0" noProof="0" dirty="0">
                <a:ln>
                  <a:noFill/>
                </a:ln>
                <a:solidFill>
                  <a:schemeClr val="tx1"/>
                </a:solidFill>
                <a:effectLst/>
                <a:uLnTx/>
                <a:uFillTx/>
                <a:latin typeface="Arial Rounded MT Bold" pitchFamily="34" charset="0"/>
                <a:ea typeface="+mn-ea"/>
                <a:cs typeface="+mn-cs"/>
              </a:rPr>
              <a:t>Crear, innovar, aportar</a:t>
            </a:r>
            <a:r>
              <a:rPr kumimoji="0" lang="es-UY" sz="3200" b="0" i="0" u="none" strike="noStrike" kern="1200" cap="none" spc="0" normalizeH="0" noProof="0" dirty="0">
                <a:ln>
                  <a:noFill/>
                </a:ln>
                <a:solidFill>
                  <a:schemeClr val="tx1"/>
                </a:solidFill>
                <a:effectLst/>
                <a:uLnTx/>
                <a:uFillTx/>
                <a:latin typeface="Arial Rounded MT Bold" pitchFamily="34" charset="0"/>
                <a:ea typeface="+mn-ea"/>
                <a:cs typeface="+mn-cs"/>
              </a:rPr>
              <a:t> valor</a:t>
            </a:r>
            <a:endParaRPr kumimoji="0" lang="es-UY" sz="3200" b="0"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13" name="12 Elipse"/>
          <p:cNvSpPr/>
          <p:nvPr>
            <p:custDataLst>
              <p:tags r:id="rId10"/>
            </p:custDataLst>
          </p:nvPr>
        </p:nvSpPr>
        <p:spPr>
          <a:xfrm>
            <a:off x="1403648" y="5013176"/>
            <a:ext cx="1080120" cy="1080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Y" sz="6600" dirty="0">
                <a:solidFill>
                  <a:schemeClr val="tx1"/>
                </a:solidFill>
                <a:latin typeface="Arial Rounded MT Bold" pitchFamily="34" charset="0"/>
              </a:rPr>
              <a:t>4</a:t>
            </a:r>
          </a:p>
        </p:txBody>
      </p:sp>
    </p:spTree>
    <p:custDataLst>
      <p:tags r:id="rId1"/>
    </p:custDataLst>
    <p:extLst>
      <p:ext uri="{BB962C8B-B14F-4D97-AF65-F5344CB8AC3E}">
        <p14:creationId xmlns:p14="http://schemas.microsoft.com/office/powerpoint/2010/main" val="202881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8" grpId="0"/>
      <p:bldP spid="9" grpId="0" animBg="1"/>
      <p:bldP spid="10" grpId="0"/>
      <p:bldP spid="11" grpId="0" animBg="1"/>
      <p:bldP spid="12" grpId="0"/>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6 Rectángulo"/>
          <p:cNvSpPr/>
          <p:nvPr>
            <p:custDataLst>
              <p:tags r:id="rId2"/>
            </p:custDataLst>
          </p:nvPr>
        </p:nvSpPr>
        <p:spPr>
          <a:xfrm>
            <a:off x="179512" y="-1025634"/>
            <a:ext cx="2234907" cy="7478970"/>
          </a:xfrm>
          <a:prstGeom prst="rect">
            <a:avLst/>
          </a:prstGeom>
        </p:spPr>
        <p:txBody>
          <a:bodyPr wrap="none">
            <a:spAutoFit/>
          </a:bodyPr>
          <a:lstStyle/>
          <a:p>
            <a:pPr lvl="0"/>
            <a:r>
              <a:rPr lang="es-UY" sz="48000" dirty="0">
                <a:solidFill>
                  <a:schemeClr val="accent1">
                    <a:lumMod val="60000"/>
                    <a:lumOff val="40000"/>
                  </a:schemeClr>
                </a:solidFill>
                <a:latin typeface="Arial" pitchFamily="34" charset="0"/>
                <a:cs typeface="Arial" pitchFamily="34" charset="0"/>
              </a:rPr>
              <a:t>“</a:t>
            </a:r>
          </a:p>
        </p:txBody>
      </p:sp>
      <p:sp>
        <p:nvSpPr>
          <p:cNvPr id="5" name="4 Marcador de contenido"/>
          <p:cNvSpPr>
            <a:spLocks noGrp="1"/>
          </p:cNvSpPr>
          <p:nvPr>
            <p:ph idx="1"/>
            <p:custDataLst>
              <p:tags r:id="rId3"/>
            </p:custDataLst>
          </p:nvPr>
        </p:nvSpPr>
        <p:spPr>
          <a:xfrm>
            <a:off x="1187624" y="5345832"/>
            <a:ext cx="3744416" cy="603448"/>
          </a:xfrm>
        </p:spPr>
        <p:txBody>
          <a:bodyPr/>
          <a:lstStyle/>
          <a:p>
            <a:r>
              <a:rPr lang="es-UY" dirty="0"/>
              <a:t>Albert Einstein</a:t>
            </a:r>
          </a:p>
        </p:txBody>
      </p:sp>
      <p:sp>
        <p:nvSpPr>
          <p:cNvPr id="4" name="3 Título"/>
          <p:cNvSpPr>
            <a:spLocks noGrp="1"/>
          </p:cNvSpPr>
          <p:nvPr>
            <p:ph type="title"/>
            <p:custDataLst>
              <p:tags r:id="rId4"/>
            </p:custDataLst>
          </p:nvPr>
        </p:nvSpPr>
        <p:spPr/>
        <p:txBody>
          <a:bodyPr>
            <a:normAutofit/>
          </a:bodyPr>
          <a:lstStyle/>
          <a:p>
            <a:r>
              <a:rPr lang="es-UY" sz="4800" dirty="0"/>
              <a:t>      </a:t>
            </a:r>
            <a:br>
              <a:rPr lang="es-UY" sz="4800" dirty="0"/>
            </a:br>
            <a:r>
              <a:rPr lang="es-UY" sz="4800" dirty="0"/>
              <a:t/>
            </a:r>
            <a:br>
              <a:rPr lang="es-UY" sz="4800" dirty="0"/>
            </a:br>
            <a:r>
              <a:rPr lang="es-UY" sz="4800" dirty="0"/>
              <a:t>Locura es hacer lo mismo y esperar resultados diferentes</a:t>
            </a:r>
          </a:p>
        </p:txBody>
      </p:sp>
      <p:sp>
        <p:nvSpPr>
          <p:cNvPr id="9" name="8 Rectángulo"/>
          <p:cNvSpPr/>
          <p:nvPr>
            <p:custDataLst>
              <p:tags r:id="rId5"/>
            </p:custDataLst>
          </p:nvPr>
        </p:nvSpPr>
        <p:spPr>
          <a:xfrm>
            <a:off x="7236296" y="3762269"/>
            <a:ext cx="1008609" cy="3062377"/>
          </a:xfrm>
          <a:prstGeom prst="rect">
            <a:avLst/>
          </a:prstGeom>
        </p:spPr>
        <p:txBody>
          <a:bodyPr wrap="none">
            <a:spAutoFit/>
          </a:bodyPr>
          <a:lstStyle/>
          <a:p>
            <a:pPr lvl="0"/>
            <a:r>
              <a:rPr lang="es-UY" sz="19300" dirty="0">
                <a:solidFill>
                  <a:schemeClr val="accent1">
                    <a:lumMod val="60000"/>
                    <a:lumOff val="40000"/>
                  </a:schemeClr>
                </a:solidFill>
                <a:latin typeface="Arial" pitchFamily="34" charset="0"/>
                <a:cs typeface="Arial" pitchFamily="34" charset="0"/>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r>
              <a:rPr lang="es-UY"/>
              <a:t>Paradigma de GeneXus</a:t>
            </a:r>
          </a:p>
        </p:txBody>
      </p:sp>
      <p:sp>
        <p:nvSpPr>
          <p:cNvPr id="57347" name="Rectangle 3"/>
          <p:cNvSpPr>
            <a:spLocks noGrp="1"/>
          </p:cNvSpPr>
          <p:nvPr>
            <p:ph idx="1"/>
          </p:nvPr>
        </p:nvSpPr>
        <p:spPr>
          <a:xfrm>
            <a:off x="304800" y="3049588"/>
            <a:ext cx="8534400" cy="3351212"/>
          </a:xfrm>
        </p:spPr>
        <p:txBody>
          <a:bodyPr/>
          <a:lstStyle/>
          <a:p>
            <a:pPr>
              <a:buFont typeface="Arial" charset="0"/>
              <a:buNone/>
            </a:pPr>
            <a:r>
              <a:rPr lang="es-UY"/>
              <a:t>Premisas:</a:t>
            </a:r>
          </a:p>
          <a:p>
            <a:r>
              <a:rPr lang="es-UY"/>
              <a:t>Nadie tiene toda la información</a:t>
            </a:r>
          </a:p>
          <a:p>
            <a:r>
              <a:rPr lang="es-UY"/>
              <a:t>Es posible crear un modelo de datos normalizado a partir de las visiones parciales que tiene cada usuario de la información</a:t>
            </a:r>
            <a:endParaRPr lang="en-US"/>
          </a:p>
        </p:txBody>
      </p:sp>
      <p:grpSp>
        <p:nvGrpSpPr>
          <p:cNvPr id="2" name="Group 4"/>
          <p:cNvGrpSpPr>
            <a:grpSpLocks/>
          </p:cNvGrpSpPr>
          <p:nvPr/>
        </p:nvGrpSpPr>
        <p:grpSpPr bwMode="auto">
          <a:xfrm>
            <a:off x="6248400" y="1524000"/>
            <a:ext cx="2514600" cy="1219200"/>
            <a:chOff x="3936" y="960"/>
            <a:chExt cx="1584" cy="768"/>
          </a:xfrm>
        </p:grpSpPr>
        <p:sp>
          <p:nvSpPr>
            <p:cNvPr id="57349" name="AutoShape 5"/>
            <p:cNvSpPr>
              <a:spLocks noChangeArrowheads="1"/>
            </p:cNvSpPr>
            <p:nvPr/>
          </p:nvSpPr>
          <p:spPr bwMode="auto">
            <a:xfrm>
              <a:off x="3936" y="1008"/>
              <a:ext cx="768" cy="672"/>
            </a:xfrm>
            <a:prstGeom prst="can">
              <a:avLst>
                <a:gd name="adj" fmla="val 25000"/>
              </a:avLst>
            </a:prstGeom>
            <a:gradFill rotWithShape="1">
              <a:gsLst>
                <a:gs pos="0">
                  <a:srgbClr val="FFCC00">
                    <a:gamma/>
                    <a:shade val="46275"/>
                    <a:invGamma/>
                  </a:srgbClr>
                </a:gs>
                <a:gs pos="100000">
                  <a:srgbClr val="FFCC00"/>
                </a:gs>
              </a:gsLst>
              <a:lin ang="18900000" scaled="1"/>
            </a:gradFill>
            <a:ln w="9525">
              <a:noFill/>
              <a:round/>
              <a:headEnd/>
              <a:tailEnd/>
            </a:ln>
            <a:effectLst/>
          </p:spPr>
          <p:txBody>
            <a:bodyPr wrap="none" lIns="126000" tIns="262800" bIns="154800" anchor="ctr"/>
            <a:lstStyle/>
            <a:p>
              <a:pPr algn="ctr" eaLnBrk="0" hangingPunct="0"/>
              <a:r>
                <a:rPr lang="es-UY" dirty="0"/>
                <a:t>Base de</a:t>
              </a:r>
            </a:p>
            <a:p>
              <a:pPr algn="ctr" eaLnBrk="0" hangingPunct="0"/>
              <a:r>
                <a:rPr lang="es-UY" dirty="0"/>
                <a:t>datos</a:t>
              </a:r>
              <a:endParaRPr lang="en-US" dirty="0"/>
            </a:p>
          </p:txBody>
        </p:sp>
        <p:sp>
          <p:nvSpPr>
            <p:cNvPr id="57350" name="Oval 6"/>
            <p:cNvSpPr>
              <a:spLocks noChangeArrowheads="1"/>
            </p:cNvSpPr>
            <p:nvPr/>
          </p:nvSpPr>
          <p:spPr bwMode="auto">
            <a:xfrm>
              <a:off x="4752" y="960"/>
              <a:ext cx="768" cy="768"/>
            </a:xfrm>
            <a:prstGeom prst="ellipse">
              <a:avLst/>
            </a:prstGeom>
            <a:gradFill rotWithShape="1">
              <a:gsLst>
                <a:gs pos="0">
                  <a:schemeClr val="hlink"/>
                </a:gs>
                <a:gs pos="100000">
                  <a:schemeClr val="hlink">
                    <a:gamma/>
                    <a:shade val="65098"/>
                    <a:invGamma/>
                  </a:schemeClr>
                </a:gs>
              </a:gsLst>
              <a:path path="shape">
                <a:fillToRect l="50000" t="50000" r="50000" b="50000"/>
              </a:path>
            </a:gradFill>
            <a:ln w="9525">
              <a:noFill/>
              <a:round/>
              <a:headEnd/>
              <a:tailEnd/>
            </a:ln>
            <a:effectLst/>
          </p:spPr>
          <p:txBody>
            <a:bodyPr wrap="none" anchor="ctr"/>
            <a:lstStyle/>
            <a:p>
              <a:pPr algn="ctr" eaLnBrk="0" hangingPunct="0"/>
              <a:r>
                <a:rPr lang="es-UY" dirty="0"/>
                <a:t>Programas</a:t>
              </a:r>
            </a:p>
          </p:txBody>
        </p:sp>
      </p:grpSp>
      <p:sp>
        <p:nvSpPr>
          <p:cNvPr id="57351" name="Oval 7"/>
          <p:cNvSpPr>
            <a:spLocks noChangeArrowheads="1"/>
          </p:cNvSpPr>
          <p:nvPr/>
        </p:nvSpPr>
        <p:spPr bwMode="auto">
          <a:xfrm>
            <a:off x="228600" y="1562100"/>
            <a:ext cx="2286000" cy="1143000"/>
          </a:xfrm>
          <a:prstGeom prst="ellipse">
            <a:avLst/>
          </a:prstGeom>
          <a:gradFill rotWithShape="1">
            <a:gsLst>
              <a:gs pos="0">
                <a:srgbClr val="800000"/>
              </a:gs>
              <a:gs pos="100000">
                <a:srgbClr val="800000">
                  <a:gamma/>
                  <a:shade val="66275"/>
                  <a:invGamma/>
                </a:srgbClr>
              </a:gs>
            </a:gsLst>
            <a:path path="shape">
              <a:fillToRect l="50000" t="50000" r="50000" b="50000"/>
            </a:path>
          </a:gradFill>
          <a:ln w="9525">
            <a:noFill/>
            <a:round/>
            <a:headEnd/>
            <a:tailEnd/>
          </a:ln>
          <a:effectLst/>
        </p:spPr>
        <p:txBody>
          <a:bodyPr wrap="none" anchor="ctr"/>
          <a:lstStyle/>
          <a:p>
            <a:pPr algn="ctr" eaLnBrk="0" hangingPunct="0"/>
            <a:r>
              <a:rPr lang="es-UY" sz="2000">
                <a:solidFill>
                  <a:srgbClr val="FFFF00"/>
                </a:solidFill>
              </a:rPr>
              <a:t>Realidad</a:t>
            </a:r>
            <a:endParaRPr lang="en-US" sz="2000">
              <a:solidFill>
                <a:srgbClr val="FFFF00"/>
              </a:solidFill>
            </a:endParaRPr>
          </a:p>
        </p:txBody>
      </p:sp>
      <p:sp>
        <p:nvSpPr>
          <p:cNvPr id="57352" name="AutoShape 8"/>
          <p:cNvSpPr>
            <a:spLocks noChangeArrowheads="1"/>
          </p:cNvSpPr>
          <p:nvPr/>
        </p:nvSpPr>
        <p:spPr bwMode="auto">
          <a:xfrm>
            <a:off x="4953000" y="1981200"/>
            <a:ext cx="1219200" cy="304800"/>
          </a:xfrm>
          <a:prstGeom prst="rightArrow">
            <a:avLst>
              <a:gd name="adj1" fmla="val 50519"/>
              <a:gd name="adj2" fmla="val 76426"/>
            </a:avLst>
          </a:prstGeom>
          <a:solidFill>
            <a:schemeClr val="tx1"/>
          </a:solidFill>
          <a:ln w="9525">
            <a:solidFill>
              <a:schemeClr val="tx1"/>
            </a:solidFill>
            <a:miter lim="800000"/>
            <a:headEnd/>
            <a:tailEnd/>
          </a:ln>
          <a:effectLst/>
        </p:spPr>
        <p:txBody>
          <a:bodyPr wrap="none" anchor="ctr"/>
          <a:lstStyle/>
          <a:p>
            <a:pPr algn="ctr" eaLnBrk="0" hangingPunct="0"/>
            <a:endParaRPr lang="es-UY" sz="8800" b="1">
              <a:solidFill>
                <a:schemeClr val="tx2"/>
              </a:solidFill>
            </a:endParaRPr>
          </a:p>
        </p:txBody>
      </p:sp>
      <p:grpSp>
        <p:nvGrpSpPr>
          <p:cNvPr id="3" name="Group 9"/>
          <p:cNvGrpSpPr>
            <a:grpSpLocks/>
          </p:cNvGrpSpPr>
          <p:nvPr/>
        </p:nvGrpSpPr>
        <p:grpSpPr bwMode="auto">
          <a:xfrm>
            <a:off x="2590800" y="1447800"/>
            <a:ext cx="2286000" cy="1371600"/>
            <a:chOff x="1632" y="912"/>
            <a:chExt cx="1440" cy="864"/>
          </a:xfrm>
        </p:grpSpPr>
        <p:sp>
          <p:nvSpPr>
            <p:cNvPr id="57354" name="AutoShape 10"/>
            <p:cNvSpPr>
              <a:spLocks noChangeArrowheads="1"/>
            </p:cNvSpPr>
            <p:nvPr/>
          </p:nvSpPr>
          <p:spPr bwMode="auto">
            <a:xfrm>
              <a:off x="2064" y="912"/>
              <a:ext cx="1008" cy="864"/>
            </a:xfrm>
            <a:prstGeom prst="cube">
              <a:avLst>
                <a:gd name="adj" fmla="val 25000"/>
              </a:avLst>
            </a:prstGeom>
            <a:gradFill rotWithShape="1">
              <a:gsLst>
                <a:gs pos="0">
                  <a:srgbClr val="FF6600">
                    <a:gamma/>
                    <a:shade val="46275"/>
                    <a:invGamma/>
                  </a:srgbClr>
                </a:gs>
                <a:gs pos="100000">
                  <a:srgbClr val="FF6600"/>
                </a:gs>
              </a:gsLst>
              <a:lin ang="18900000" scaled="1"/>
            </a:gradFill>
            <a:ln w="9525">
              <a:noFill/>
              <a:miter lim="800000"/>
              <a:headEnd/>
              <a:tailEnd/>
            </a:ln>
            <a:effectLst/>
          </p:spPr>
          <p:txBody>
            <a:bodyPr wrap="none" lIns="126000" tIns="262800" bIns="154800" anchor="ctr"/>
            <a:lstStyle/>
            <a:p>
              <a:pPr algn="ctr" eaLnBrk="0" hangingPunct="0"/>
              <a:r>
                <a:rPr lang="es-UY" b="1" dirty="0"/>
                <a:t>Base de</a:t>
              </a:r>
            </a:p>
            <a:p>
              <a:pPr algn="ctr" eaLnBrk="0" hangingPunct="0"/>
              <a:r>
                <a:rPr lang="es-UY" b="1" dirty="0"/>
                <a:t>  Conocimiento</a:t>
              </a:r>
            </a:p>
            <a:p>
              <a:pPr algn="ctr" eaLnBrk="0" hangingPunct="0"/>
              <a:endParaRPr lang="en-US" b="1" dirty="0"/>
            </a:p>
          </p:txBody>
        </p:sp>
        <p:sp>
          <p:nvSpPr>
            <p:cNvPr id="57355" name="AutoShape 11"/>
            <p:cNvSpPr>
              <a:spLocks noChangeArrowheads="1"/>
            </p:cNvSpPr>
            <p:nvPr/>
          </p:nvSpPr>
          <p:spPr bwMode="auto">
            <a:xfrm>
              <a:off x="1632" y="1248"/>
              <a:ext cx="336" cy="192"/>
            </a:xfrm>
            <a:prstGeom prst="rightArrow">
              <a:avLst>
                <a:gd name="adj1" fmla="val 50000"/>
                <a:gd name="adj2" fmla="val 72917"/>
              </a:avLst>
            </a:prstGeom>
            <a:solidFill>
              <a:schemeClr val="tx1"/>
            </a:solidFill>
            <a:ln w="9525">
              <a:solidFill>
                <a:schemeClr val="tx1"/>
              </a:solidFill>
              <a:miter lim="800000"/>
              <a:headEnd/>
              <a:tailEnd/>
            </a:ln>
            <a:effectLst/>
          </p:spPr>
          <p:txBody>
            <a:bodyPr wrap="none" anchor="ctr"/>
            <a:lstStyle/>
            <a:p>
              <a:pPr algn="ctr" eaLnBrk="0" hangingPunct="0"/>
              <a:endParaRPr lang="es-UY" sz="8800" b="1">
                <a:solidFill>
                  <a:schemeClr val="tx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animEffect transition="in" filter="blinds(horizontal)">
                                      <p:cBhvr>
                                        <p:cTn id="7" dur="500"/>
                                        <p:tgtEl>
                                          <p:spTgt spid="573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7352"/>
                                        </p:tgtEl>
                                        <p:attrNameLst>
                                          <p:attrName>style.visibility</p:attrName>
                                        </p:attrNameLst>
                                      </p:cBhvr>
                                      <p:to>
                                        <p:strVal val="visible"/>
                                      </p:to>
                                    </p:set>
                                    <p:animEffect transition="in" filter="checkerboard(across)">
                                      <p:cBhvr>
                                        <p:cTn id="17" dur="500"/>
                                        <p:tgtEl>
                                          <p:spTgt spid="5735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28" dur="500"/>
                                        <p:tgtEl>
                                          <p:spTgt spid="5734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33" dur="500"/>
                                        <p:tgtEl>
                                          <p:spTgt spid="5734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38"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2"/>
      <p:bldP spid="57351" grpId="0" animBg="1"/>
      <p:bldP spid="573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r>
              <a:rPr lang="es-UY"/>
              <a:t>Paradigma de GeneXus</a:t>
            </a:r>
          </a:p>
        </p:txBody>
      </p:sp>
      <p:sp>
        <p:nvSpPr>
          <p:cNvPr id="71683" name="AutoShape 3"/>
          <p:cNvSpPr>
            <a:spLocks noChangeArrowheads="1"/>
          </p:cNvSpPr>
          <p:nvPr/>
        </p:nvSpPr>
        <p:spPr bwMode="auto">
          <a:xfrm>
            <a:off x="6096000" y="1600200"/>
            <a:ext cx="1219200" cy="1066800"/>
          </a:xfrm>
          <a:prstGeom prst="can">
            <a:avLst>
              <a:gd name="adj" fmla="val 25000"/>
            </a:avLst>
          </a:prstGeom>
          <a:gradFill rotWithShape="1">
            <a:gsLst>
              <a:gs pos="0">
                <a:srgbClr val="FFCC00">
                  <a:gamma/>
                  <a:shade val="46275"/>
                  <a:invGamma/>
                </a:srgbClr>
              </a:gs>
              <a:gs pos="100000">
                <a:srgbClr val="FFCC00"/>
              </a:gs>
            </a:gsLst>
            <a:lin ang="18900000" scaled="1"/>
          </a:gradFill>
          <a:ln w="9525">
            <a:noFill/>
            <a:round/>
            <a:headEnd/>
            <a:tailEnd/>
          </a:ln>
          <a:effectLst/>
        </p:spPr>
        <p:txBody>
          <a:bodyPr wrap="none" lIns="126000" tIns="262800" bIns="154800" anchor="ctr"/>
          <a:lstStyle/>
          <a:p>
            <a:pPr algn="ctr" eaLnBrk="0" hangingPunct="0"/>
            <a:r>
              <a:rPr lang="es-UY"/>
              <a:t>Base de</a:t>
            </a:r>
          </a:p>
          <a:p>
            <a:pPr algn="ctr" eaLnBrk="0" hangingPunct="0"/>
            <a:r>
              <a:rPr lang="es-UY"/>
              <a:t>datos</a:t>
            </a:r>
            <a:endParaRPr lang="en-US"/>
          </a:p>
        </p:txBody>
      </p:sp>
      <p:sp>
        <p:nvSpPr>
          <p:cNvPr id="71684" name="Oval 4"/>
          <p:cNvSpPr>
            <a:spLocks noChangeArrowheads="1"/>
          </p:cNvSpPr>
          <p:nvPr/>
        </p:nvSpPr>
        <p:spPr bwMode="auto">
          <a:xfrm>
            <a:off x="7543800" y="1524000"/>
            <a:ext cx="1219200" cy="1219200"/>
          </a:xfrm>
          <a:prstGeom prst="ellipse">
            <a:avLst/>
          </a:prstGeom>
          <a:gradFill rotWithShape="1">
            <a:gsLst>
              <a:gs pos="0">
                <a:schemeClr val="hlink"/>
              </a:gs>
              <a:gs pos="100000">
                <a:schemeClr val="hlink">
                  <a:gamma/>
                  <a:shade val="65098"/>
                  <a:invGamma/>
                </a:schemeClr>
              </a:gs>
            </a:gsLst>
            <a:path path="shape">
              <a:fillToRect l="50000" t="50000" r="50000" b="50000"/>
            </a:path>
          </a:gradFill>
          <a:ln w="9525">
            <a:noFill/>
            <a:round/>
            <a:headEnd/>
            <a:tailEnd/>
          </a:ln>
          <a:effectLst/>
        </p:spPr>
        <p:txBody>
          <a:bodyPr wrap="none" anchor="ctr"/>
          <a:lstStyle/>
          <a:p>
            <a:pPr algn="ctr" eaLnBrk="0" hangingPunct="0"/>
            <a:r>
              <a:rPr lang="es-UY"/>
              <a:t>Programas</a:t>
            </a:r>
          </a:p>
        </p:txBody>
      </p:sp>
      <p:sp>
        <p:nvSpPr>
          <p:cNvPr id="71685" name="Oval 5"/>
          <p:cNvSpPr>
            <a:spLocks noChangeArrowheads="1"/>
          </p:cNvSpPr>
          <p:nvPr/>
        </p:nvSpPr>
        <p:spPr bwMode="auto">
          <a:xfrm>
            <a:off x="228600" y="1562100"/>
            <a:ext cx="2286000" cy="1143000"/>
          </a:xfrm>
          <a:prstGeom prst="ellipse">
            <a:avLst/>
          </a:prstGeom>
          <a:gradFill rotWithShape="1">
            <a:gsLst>
              <a:gs pos="0">
                <a:srgbClr val="800000"/>
              </a:gs>
              <a:gs pos="100000">
                <a:srgbClr val="800000">
                  <a:gamma/>
                  <a:shade val="66275"/>
                  <a:invGamma/>
                </a:srgbClr>
              </a:gs>
            </a:gsLst>
            <a:path path="shape">
              <a:fillToRect l="50000" t="50000" r="50000" b="50000"/>
            </a:path>
          </a:gradFill>
          <a:ln w="9525">
            <a:noFill/>
            <a:round/>
            <a:headEnd/>
            <a:tailEnd/>
          </a:ln>
          <a:effectLst/>
        </p:spPr>
        <p:txBody>
          <a:bodyPr wrap="none" anchor="ctr"/>
          <a:lstStyle/>
          <a:p>
            <a:pPr algn="ctr" eaLnBrk="0" hangingPunct="0"/>
            <a:r>
              <a:rPr lang="es-UY" sz="2000">
                <a:solidFill>
                  <a:srgbClr val="FFFF00"/>
                </a:solidFill>
              </a:rPr>
              <a:t>Realidad</a:t>
            </a:r>
            <a:endParaRPr lang="en-US" sz="2000">
              <a:solidFill>
                <a:srgbClr val="FFFF00"/>
              </a:solidFill>
            </a:endParaRPr>
          </a:p>
        </p:txBody>
      </p:sp>
      <p:sp>
        <p:nvSpPr>
          <p:cNvPr id="71686" name="AutoShape 6"/>
          <p:cNvSpPr>
            <a:spLocks noChangeArrowheads="1"/>
          </p:cNvSpPr>
          <p:nvPr/>
        </p:nvSpPr>
        <p:spPr bwMode="auto">
          <a:xfrm>
            <a:off x="5029200" y="1981200"/>
            <a:ext cx="914400" cy="304800"/>
          </a:xfrm>
          <a:prstGeom prst="rightArrow">
            <a:avLst>
              <a:gd name="adj1" fmla="val 50000"/>
              <a:gd name="adj2" fmla="val 107417"/>
            </a:avLst>
          </a:prstGeom>
          <a:solidFill>
            <a:schemeClr val="tx1"/>
          </a:solidFill>
          <a:ln w="9525">
            <a:noFill/>
            <a:miter lim="800000"/>
            <a:headEnd/>
            <a:tailEnd/>
          </a:ln>
          <a:effectLst/>
        </p:spPr>
        <p:txBody>
          <a:bodyPr wrap="none" anchor="ctr"/>
          <a:lstStyle/>
          <a:p>
            <a:pPr algn="ctr" eaLnBrk="0" hangingPunct="0"/>
            <a:endParaRPr lang="es-UY" sz="8800" b="1" dirty="0"/>
          </a:p>
        </p:txBody>
      </p:sp>
      <p:sp>
        <p:nvSpPr>
          <p:cNvPr id="71687" name="AutoShape 7"/>
          <p:cNvSpPr>
            <a:spLocks noChangeArrowheads="1"/>
          </p:cNvSpPr>
          <p:nvPr/>
        </p:nvSpPr>
        <p:spPr bwMode="auto">
          <a:xfrm>
            <a:off x="2590800" y="1981200"/>
            <a:ext cx="533400" cy="304800"/>
          </a:xfrm>
          <a:prstGeom prst="rightArrow">
            <a:avLst>
              <a:gd name="adj1" fmla="val 50000"/>
              <a:gd name="adj2" fmla="val 72917"/>
            </a:avLst>
          </a:prstGeom>
          <a:solidFill>
            <a:schemeClr val="tx1"/>
          </a:solidFill>
          <a:ln w="9525">
            <a:noFill/>
            <a:miter lim="800000"/>
            <a:headEnd/>
            <a:tailEnd/>
          </a:ln>
          <a:effectLst/>
        </p:spPr>
        <p:txBody>
          <a:bodyPr wrap="none" anchor="ctr"/>
          <a:lstStyle/>
          <a:p>
            <a:pPr algn="ctr" eaLnBrk="0" hangingPunct="0"/>
            <a:endParaRPr lang="es-UY" sz="8800" b="1">
              <a:solidFill>
                <a:schemeClr val="tx2"/>
              </a:solidFill>
            </a:endParaRPr>
          </a:p>
        </p:txBody>
      </p:sp>
      <p:sp>
        <p:nvSpPr>
          <p:cNvPr id="71720" name="AutoShape 40"/>
          <p:cNvSpPr>
            <a:spLocks noChangeArrowheads="1"/>
          </p:cNvSpPr>
          <p:nvPr/>
        </p:nvSpPr>
        <p:spPr bwMode="auto">
          <a:xfrm>
            <a:off x="3200400" y="1373188"/>
            <a:ext cx="1676400" cy="1370012"/>
          </a:xfrm>
          <a:prstGeom prst="cube">
            <a:avLst>
              <a:gd name="adj" fmla="val 25000"/>
            </a:avLst>
          </a:prstGeom>
          <a:gradFill rotWithShape="1">
            <a:gsLst>
              <a:gs pos="0">
                <a:srgbClr val="FF6600">
                  <a:gamma/>
                  <a:shade val="46275"/>
                  <a:invGamma/>
                </a:srgbClr>
              </a:gs>
              <a:gs pos="100000">
                <a:srgbClr val="FF6600"/>
              </a:gs>
            </a:gsLst>
            <a:lin ang="18900000" scaled="1"/>
          </a:gradFill>
          <a:ln w="9525">
            <a:noFill/>
            <a:miter lim="800000"/>
            <a:headEnd/>
            <a:tailEnd/>
          </a:ln>
          <a:effectLst/>
        </p:spPr>
        <p:txBody>
          <a:bodyPr wrap="none" lIns="126000" tIns="262800" bIns="154800" anchor="ctr"/>
          <a:lstStyle/>
          <a:p>
            <a:pPr algn="ctr" eaLnBrk="0" hangingPunct="0"/>
            <a:r>
              <a:rPr lang="es-UY" dirty="0"/>
              <a:t>Base de</a:t>
            </a:r>
          </a:p>
          <a:p>
            <a:pPr algn="ctr" eaLnBrk="0" hangingPunct="0"/>
            <a:r>
              <a:rPr lang="es-UY" dirty="0"/>
              <a:t>Conocimiento</a:t>
            </a:r>
          </a:p>
          <a:p>
            <a:pPr algn="ctr" eaLnBrk="0" hangingPunct="0"/>
            <a:r>
              <a:rPr lang="es-UY" dirty="0"/>
              <a:t>GeneXus</a:t>
            </a:r>
          </a:p>
          <a:p>
            <a:pPr algn="ctr" eaLnBrk="0" hangingPunct="0"/>
            <a:endParaRPr lang="en-US" dirty="0">
              <a:solidFill>
                <a:schemeClr val="bg1"/>
              </a:solidFill>
            </a:endParaRPr>
          </a:p>
        </p:txBody>
      </p:sp>
      <p:grpSp>
        <p:nvGrpSpPr>
          <p:cNvPr id="44" name="Group 43"/>
          <p:cNvGrpSpPr/>
          <p:nvPr/>
        </p:nvGrpSpPr>
        <p:grpSpPr>
          <a:xfrm>
            <a:off x="3581400" y="2667000"/>
            <a:ext cx="5181600" cy="3962400"/>
            <a:chOff x="3581400" y="2667000"/>
            <a:chExt cx="5181600" cy="3962400"/>
          </a:xfrm>
        </p:grpSpPr>
        <p:cxnSp>
          <p:nvCxnSpPr>
            <p:cNvPr id="71704" name="AutoShape 24"/>
            <p:cNvCxnSpPr>
              <a:cxnSpLocks noChangeShapeType="1"/>
              <a:endCxn id="71691" idx="7"/>
            </p:cNvCxnSpPr>
            <p:nvPr/>
          </p:nvCxnSpPr>
          <p:spPr bwMode="auto">
            <a:xfrm rot="16200000" flipH="1">
              <a:off x="3702106" y="3362789"/>
              <a:ext cx="2682265" cy="1374525"/>
            </a:xfrm>
            <a:prstGeom prst="straightConnector1">
              <a:avLst/>
            </a:prstGeom>
            <a:noFill/>
            <a:ln w="9525">
              <a:solidFill>
                <a:srgbClr val="FFFF00"/>
              </a:solidFill>
              <a:round/>
              <a:headEnd/>
              <a:tailEnd type="triangle" w="lg" len="lg"/>
            </a:ln>
            <a:effectLst/>
          </p:spPr>
        </p:cxnSp>
        <p:cxnSp>
          <p:nvCxnSpPr>
            <p:cNvPr id="71688" name="AutoShape 8"/>
            <p:cNvCxnSpPr>
              <a:cxnSpLocks noChangeShapeType="1"/>
              <a:stCxn id="71702" idx="1"/>
              <a:endCxn id="71709" idx="3"/>
            </p:cNvCxnSpPr>
            <p:nvPr/>
          </p:nvCxnSpPr>
          <p:spPr bwMode="auto">
            <a:xfrm flipV="1">
              <a:off x="4648200" y="4459288"/>
              <a:ext cx="1103313" cy="862012"/>
            </a:xfrm>
            <a:prstGeom prst="straightConnector1">
              <a:avLst/>
            </a:prstGeom>
            <a:noFill/>
            <a:ln w="9525">
              <a:solidFill>
                <a:srgbClr val="FFFF00"/>
              </a:solidFill>
              <a:round/>
              <a:headEnd/>
              <a:tailEnd type="triangle" w="lg" len="lg"/>
            </a:ln>
            <a:effectLst/>
          </p:spPr>
        </p:cxnSp>
        <p:cxnSp>
          <p:nvCxnSpPr>
            <p:cNvPr id="71689" name="AutoShape 9"/>
            <p:cNvCxnSpPr>
              <a:cxnSpLocks noChangeShapeType="1"/>
              <a:stCxn id="71691" idx="8"/>
              <a:endCxn id="71715" idx="3"/>
            </p:cNvCxnSpPr>
            <p:nvPr/>
          </p:nvCxnSpPr>
          <p:spPr bwMode="auto">
            <a:xfrm flipV="1">
              <a:off x="6477000" y="4535488"/>
              <a:ext cx="882650" cy="784225"/>
            </a:xfrm>
            <a:prstGeom prst="straightConnector1">
              <a:avLst/>
            </a:prstGeom>
            <a:noFill/>
            <a:ln w="9525">
              <a:solidFill>
                <a:srgbClr val="FFFF00"/>
              </a:solidFill>
              <a:round/>
              <a:headEnd/>
              <a:tailEnd type="triangle" w="lg" len="lg"/>
            </a:ln>
            <a:effectLst/>
          </p:spPr>
        </p:cxnSp>
        <p:grpSp>
          <p:nvGrpSpPr>
            <p:cNvPr id="2" name="Group 10"/>
            <p:cNvGrpSpPr>
              <a:grpSpLocks/>
            </p:cNvGrpSpPr>
            <p:nvPr/>
          </p:nvGrpSpPr>
          <p:grpSpPr bwMode="auto">
            <a:xfrm>
              <a:off x="5668963" y="5319713"/>
              <a:ext cx="808037" cy="1081087"/>
              <a:chOff x="1296" y="1317"/>
              <a:chExt cx="601" cy="804"/>
            </a:xfrm>
          </p:grpSpPr>
          <p:sp>
            <p:nvSpPr>
              <p:cNvPr id="71691" name="Documents"/>
              <p:cNvSpPr>
                <a:spLocks noEditPoints="1" noChangeArrowheads="1"/>
              </p:cNvSpPr>
              <p:nvPr/>
            </p:nvSpPr>
            <p:spPr bwMode="auto">
              <a:xfrm>
                <a:off x="1296" y="1317"/>
                <a:ext cx="601" cy="80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s-UY"/>
              </a:p>
            </p:txBody>
          </p:sp>
          <p:sp>
            <p:nvSpPr>
              <p:cNvPr id="71692" name="Line 12"/>
              <p:cNvSpPr>
                <a:spLocks noChangeShapeType="1"/>
              </p:cNvSpPr>
              <p:nvPr/>
            </p:nvSpPr>
            <p:spPr bwMode="auto">
              <a:xfrm>
                <a:off x="1388" y="1501"/>
                <a:ext cx="336" cy="0"/>
              </a:xfrm>
              <a:prstGeom prst="line">
                <a:avLst/>
              </a:prstGeom>
              <a:noFill/>
              <a:ln w="9525">
                <a:solidFill>
                  <a:srgbClr val="000000"/>
                </a:solidFill>
                <a:round/>
                <a:headEnd/>
                <a:tailEnd/>
              </a:ln>
              <a:effectLst/>
            </p:spPr>
            <p:txBody>
              <a:bodyPr/>
              <a:lstStyle/>
              <a:p>
                <a:endParaRPr lang="es-UY"/>
              </a:p>
            </p:txBody>
          </p:sp>
          <p:sp>
            <p:nvSpPr>
              <p:cNvPr id="71693" name="Line 13"/>
              <p:cNvSpPr>
                <a:spLocks noChangeShapeType="1"/>
              </p:cNvSpPr>
              <p:nvPr/>
            </p:nvSpPr>
            <p:spPr bwMode="auto">
              <a:xfrm>
                <a:off x="1388" y="1549"/>
                <a:ext cx="336" cy="0"/>
              </a:xfrm>
              <a:prstGeom prst="line">
                <a:avLst/>
              </a:prstGeom>
              <a:noFill/>
              <a:ln w="9525">
                <a:solidFill>
                  <a:srgbClr val="000000"/>
                </a:solidFill>
                <a:round/>
                <a:headEnd/>
                <a:tailEnd/>
              </a:ln>
              <a:effectLst/>
            </p:spPr>
            <p:txBody>
              <a:bodyPr/>
              <a:lstStyle/>
              <a:p>
                <a:endParaRPr lang="es-UY"/>
              </a:p>
            </p:txBody>
          </p:sp>
          <p:sp>
            <p:nvSpPr>
              <p:cNvPr id="71694" name="Line 14"/>
              <p:cNvSpPr>
                <a:spLocks noChangeShapeType="1"/>
              </p:cNvSpPr>
              <p:nvPr/>
            </p:nvSpPr>
            <p:spPr bwMode="auto">
              <a:xfrm>
                <a:off x="1388" y="1597"/>
                <a:ext cx="336" cy="0"/>
              </a:xfrm>
              <a:prstGeom prst="line">
                <a:avLst/>
              </a:prstGeom>
              <a:noFill/>
              <a:ln w="9525">
                <a:solidFill>
                  <a:srgbClr val="000000"/>
                </a:solidFill>
                <a:round/>
                <a:headEnd/>
                <a:tailEnd/>
              </a:ln>
              <a:effectLst/>
            </p:spPr>
            <p:txBody>
              <a:bodyPr/>
              <a:lstStyle/>
              <a:p>
                <a:endParaRPr lang="es-UY"/>
              </a:p>
            </p:txBody>
          </p:sp>
          <p:sp>
            <p:nvSpPr>
              <p:cNvPr id="71695" name="Line 15"/>
              <p:cNvSpPr>
                <a:spLocks noChangeShapeType="1"/>
              </p:cNvSpPr>
              <p:nvPr/>
            </p:nvSpPr>
            <p:spPr bwMode="auto">
              <a:xfrm>
                <a:off x="1388" y="1645"/>
                <a:ext cx="336" cy="0"/>
              </a:xfrm>
              <a:prstGeom prst="line">
                <a:avLst/>
              </a:prstGeom>
              <a:noFill/>
              <a:ln w="9525">
                <a:solidFill>
                  <a:srgbClr val="000000"/>
                </a:solidFill>
                <a:round/>
                <a:headEnd/>
                <a:tailEnd/>
              </a:ln>
              <a:effectLst/>
            </p:spPr>
            <p:txBody>
              <a:bodyPr/>
              <a:lstStyle/>
              <a:p>
                <a:endParaRPr lang="es-UY"/>
              </a:p>
            </p:txBody>
          </p:sp>
          <p:sp>
            <p:nvSpPr>
              <p:cNvPr id="71696" name="Line 16"/>
              <p:cNvSpPr>
                <a:spLocks noChangeShapeType="1"/>
              </p:cNvSpPr>
              <p:nvPr/>
            </p:nvSpPr>
            <p:spPr bwMode="auto">
              <a:xfrm>
                <a:off x="1388" y="1693"/>
                <a:ext cx="336" cy="0"/>
              </a:xfrm>
              <a:prstGeom prst="line">
                <a:avLst/>
              </a:prstGeom>
              <a:noFill/>
              <a:ln w="9525">
                <a:solidFill>
                  <a:srgbClr val="000000"/>
                </a:solidFill>
                <a:round/>
                <a:headEnd/>
                <a:tailEnd/>
              </a:ln>
              <a:effectLst/>
            </p:spPr>
            <p:txBody>
              <a:bodyPr/>
              <a:lstStyle/>
              <a:p>
                <a:endParaRPr lang="es-UY"/>
              </a:p>
            </p:txBody>
          </p:sp>
          <p:sp>
            <p:nvSpPr>
              <p:cNvPr id="71697" name="Line 17"/>
              <p:cNvSpPr>
                <a:spLocks noChangeShapeType="1"/>
              </p:cNvSpPr>
              <p:nvPr/>
            </p:nvSpPr>
            <p:spPr bwMode="auto">
              <a:xfrm>
                <a:off x="1388" y="1741"/>
                <a:ext cx="336" cy="0"/>
              </a:xfrm>
              <a:prstGeom prst="line">
                <a:avLst/>
              </a:prstGeom>
              <a:noFill/>
              <a:ln w="9525">
                <a:solidFill>
                  <a:srgbClr val="000000"/>
                </a:solidFill>
                <a:round/>
                <a:headEnd/>
                <a:tailEnd/>
              </a:ln>
              <a:effectLst/>
            </p:spPr>
            <p:txBody>
              <a:bodyPr/>
              <a:lstStyle/>
              <a:p>
                <a:endParaRPr lang="es-UY"/>
              </a:p>
            </p:txBody>
          </p:sp>
          <p:sp>
            <p:nvSpPr>
              <p:cNvPr id="71698" name="Line 18"/>
              <p:cNvSpPr>
                <a:spLocks noChangeShapeType="1"/>
              </p:cNvSpPr>
              <p:nvPr/>
            </p:nvSpPr>
            <p:spPr bwMode="auto">
              <a:xfrm>
                <a:off x="1388" y="1789"/>
                <a:ext cx="336" cy="0"/>
              </a:xfrm>
              <a:prstGeom prst="line">
                <a:avLst/>
              </a:prstGeom>
              <a:noFill/>
              <a:ln w="9525">
                <a:solidFill>
                  <a:srgbClr val="000000"/>
                </a:solidFill>
                <a:round/>
                <a:headEnd/>
                <a:tailEnd/>
              </a:ln>
              <a:effectLst/>
            </p:spPr>
            <p:txBody>
              <a:bodyPr/>
              <a:lstStyle/>
              <a:p>
                <a:endParaRPr lang="es-UY"/>
              </a:p>
            </p:txBody>
          </p:sp>
          <p:sp>
            <p:nvSpPr>
              <p:cNvPr id="71699" name="Line 19"/>
              <p:cNvSpPr>
                <a:spLocks noChangeShapeType="1"/>
              </p:cNvSpPr>
              <p:nvPr/>
            </p:nvSpPr>
            <p:spPr bwMode="auto">
              <a:xfrm>
                <a:off x="1388" y="1837"/>
                <a:ext cx="336" cy="0"/>
              </a:xfrm>
              <a:prstGeom prst="line">
                <a:avLst/>
              </a:prstGeom>
              <a:noFill/>
              <a:ln w="9525">
                <a:solidFill>
                  <a:srgbClr val="000000"/>
                </a:solidFill>
                <a:round/>
                <a:headEnd/>
                <a:tailEnd/>
              </a:ln>
              <a:effectLst/>
            </p:spPr>
            <p:txBody>
              <a:bodyPr/>
              <a:lstStyle/>
              <a:p>
                <a:endParaRPr lang="es-UY"/>
              </a:p>
            </p:txBody>
          </p:sp>
          <p:sp>
            <p:nvSpPr>
              <p:cNvPr id="71700" name="Line 20"/>
              <p:cNvSpPr>
                <a:spLocks noChangeShapeType="1"/>
              </p:cNvSpPr>
              <p:nvPr/>
            </p:nvSpPr>
            <p:spPr bwMode="auto">
              <a:xfrm>
                <a:off x="1388" y="1885"/>
                <a:ext cx="336" cy="0"/>
              </a:xfrm>
              <a:prstGeom prst="line">
                <a:avLst/>
              </a:prstGeom>
              <a:noFill/>
              <a:ln w="9525">
                <a:solidFill>
                  <a:srgbClr val="000000"/>
                </a:solidFill>
                <a:round/>
                <a:headEnd/>
                <a:tailEnd/>
              </a:ln>
              <a:effectLst/>
            </p:spPr>
            <p:txBody>
              <a:bodyPr/>
              <a:lstStyle/>
              <a:p>
                <a:endParaRPr lang="es-UY"/>
              </a:p>
            </p:txBody>
          </p:sp>
          <p:sp>
            <p:nvSpPr>
              <p:cNvPr id="71701" name="Line 21"/>
              <p:cNvSpPr>
                <a:spLocks noChangeShapeType="1"/>
              </p:cNvSpPr>
              <p:nvPr/>
            </p:nvSpPr>
            <p:spPr bwMode="auto">
              <a:xfrm>
                <a:off x="1388" y="1933"/>
                <a:ext cx="336" cy="0"/>
              </a:xfrm>
              <a:prstGeom prst="line">
                <a:avLst/>
              </a:prstGeom>
              <a:noFill/>
              <a:ln w="9525">
                <a:solidFill>
                  <a:srgbClr val="000000"/>
                </a:solidFill>
                <a:round/>
                <a:headEnd/>
                <a:tailEnd/>
              </a:ln>
              <a:effectLst/>
            </p:spPr>
            <p:txBody>
              <a:bodyPr/>
              <a:lstStyle/>
              <a:p>
                <a:endParaRPr lang="es-UY"/>
              </a:p>
            </p:txBody>
          </p:sp>
        </p:grpSp>
        <p:sp>
          <p:nvSpPr>
            <p:cNvPr id="71702" name="AutoShape 22"/>
            <p:cNvSpPr>
              <a:spLocks noChangeArrowheads="1"/>
            </p:cNvSpPr>
            <p:nvPr/>
          </p:nvSpPr>
          <p:spPr bwMode="auto">
            <a:xfrm>
              <a:off x="4038600" y="5334000"/>
              <a:ext cx="1219200" cy="1066800"/>
            </a:xfrm>
            <a:prstGeom prst="can">
              <a:avLst>
                <a:gd name="adj" fmla="val 25000"/>
              </a:avLst>
            </a:prstGeom>
            <a:noFill/>
            <a:ln w="25400">
              <a:solidFill>
                <a:srgbClr val="FFCC00"/>
              </a:solidFill>
              <a:round/>
              <a:headEnd/>
              <a:tailEnd/>
            </a:ln>
            <a:effectLst/>
          </p:spPr>
          <p:txBody>
            <a:bodyPr wrap="none" lIns="126000" tIns="262800" bIns="154800" anchor="ctr"/>
            <a:lstStyle/>
            <a:p>
              <a:pPr algn="ctr" eaLnBrk="0" hangingPunct="0"/>
              <a:r>
                <a:rPr lang="es-UY"/>
                <a:t>Modelo de</a:t>
              </a:r>
            </a:p>
            <a:p>
              <a:pPr algn="ctr" eaLnBrk="0" hangingPunct="0"/>
              <a:r>
                <a:rPr lang="es-UY"/>
                <a:t>datos</a:t>
              </a:r>
              <a:endParaRPr lang="en-US"/>
            </a:p>
          </p:txBody>
        </p:sp>
        <p:cxnSp>
          <p:nvCxnSpPr>
            <p:cNvPr id="71703" name="AutoShape 23"/>
            <p:cNvCxnSpPr>
              <a:cxnSpLocks noChangeShapeType="1"/>
              <a:stCxn id="71702" idx="4"/>
              <a:endCxn id="71691" idx="10"/>
            </p:cNvCxnSpPr>
            <p:nvPr/>
          </p:nvCxnSpPr>
          <p:spPr bwMode="auto">
            <a:xfrm flipV="1">
              <a:off x="5270500" y="5861050"/>
              <a:ext cx="398463" cy="6350"/>
            </a:xfrm>
            <a:prstGeom prst="straightConnector1">
              <a:avLst/>
            </a:prstGeom>
            <a:noFill/>
            <a:ln w="9525">
              <a:solidFill>
                <a:srgbClr val="FFFF00"/>
              </a:solidFill>
              <a:round/>
              <a:headEnd/>
              <a:tailEnd type="triangle" w="lg" len="lg"/>
            </a:ln>
            <a:effectLst/>
          </p:spPr>
        </p:cxnSp>
        <p:cxnSp>
          <p:nvCxnSpPr>
            <p:cNvPr id="71705" name="AutoShape 25"/>
            <p:cNvCxnSpPr>
              <a:cxnSpLocks noChangeShapeType="1"/>
              <a:stCxn id="71720" idx="3"/>
              <a:endCxn id="71702" idx="1"/>
            </p:cNvCxnSpPr>
            <p:nvPr/>
          </p:nvCxnSpPr>
          <p:spPr bwMode="auto">
            <a:xfrm>
              <a:off x="3867150" y="2743200"/>
              <a:ext cx="781050" cy="2578100"/>
            </a:xfrm>
            <a:prstGeom prst="straightConnector1">
              <a:avLst/>
            </a:prstGeom>
            <a:noFill/>
            <a:ln w="9525">
              <a:solidFill>
                <a:srgbClr val="FFFF00"/>
              </a:solidFill>
              <a:round/>
              <a:headEnd/>
              <a:tailEnd type="triangle" w="lg" len="lg"/>
            </a:ln>
            <a:effectLst/>
          </p:spPr>
        </p:cxnSp>
        <p:cxnSp>
          <p:nvCxnSpPr>
            <p:cNvPr id="71706" name="AutoShape 26"/>
            <p:cNvCxnSpPr>
              <a:cxnSpLocks noChangeShapeType="1"/>
              <a:stCxn id="71709" idx="3"/>
              <a:endCxn id="71683" idx="3"/>
            </p:cNvCxnSpPr>
            <p:nvPr/>
          </p:nvCxnSpPr>
          <p:spPr bwMode="auto">
            <a:xfrm flipV="1">
              <a:off x="5751513" y="2667000"/>
              <a:ext cx="954087" cy="1792288"/>
            </a:xfrm>
            <a:prstGeom prst="straightConnector1">
              <a:avLst/>
            </a:prstGeom>
            <a:noFill/>
            <a:ln w="9525">
              <a:solidFill>
                <a:srgbClr val="FFFF00"/>
              </a:solidFill>
              <a:round/>
              <a:headEnd/>
              <a:tailEnd type="triangle" w="lg" len="lg"/>
            </a:ln>
            <a:effectLst/>
          </p:spPr>
        </p:cxnSp>
        <p:cxnSp>
          <p:nvCxnSpPr>
            <p:cNvPr id="71707" name="AutoShape 27"/>
            <p:cNvCxnSpPr>
              <a:cxnSpLocks noChangeShapeType="1"/>
              <a:stCxn id="71715" idx="3"/>
              <a:endCxn id="71684" idx="4"/>
            </p:cNvCxnSpPr>
            <p:nvPr/>
          </p:nvCxnSpPr>
          <p:spPr bwMode="auto">
            <a:xfrm flipV="1">
              <a:off x="7359650" y="2743200"/>
              <a:ext cx="793750" cy="1792288"/>
            </a:xfrm>
            <a:prstGeom prst="straightConnector1">
              <a:avLst/>
            </a:prstGeom>
            <a:noFill/>
            <a:ln w="9525">
              <a:solidFill>
                <a:srgbClr val="FFFF00"/>
              </a:solidFill>
              <a:round/>
              <a:headEnd/>
              <a:tailEnd type="triangle" w="lg" len="lg"/>
            </a:ln>
            <a:effectLst/>
          </p:spPr>
        </p:cxnSp>
        <p:grpSp>
          <p:nvGrpSpPr>
            <p:cNvPr id="3" name="Group 28"/>
            <p:cNvGrpSpPr>
              <a:grpSpLocks/>
            </p:cNvGrpSpPr>
            <p:nvPr/>
          </p:nvGrpSpPr>
          <p:grpSpPr bwMode="auto">
            <a:xfrm>
              <a:off x="5545138" y="3352800"/>
              <a:ext cx="1312862" cy="1296988"/>
              <a:chOff x="2394" y="2112"/>
              <a:chExt cx="923" cy="912"/>
            </a:xfrm>
          </p:grpSpPr>
          <p:sp>
            <p:nvSpPr>
              <p:cNvPr id="71709" name="Oval 29"/>
              <p:cNvSpPr>
                <a:spLocks noChangeArrowheads="1"/>
              </p:cNvSpPr>
              <p:nvPr/>
            </p:nvSpPr>
            <p:spPr bwMode="auto">
              <a:xfrm>
                <a:off x="2405" y="2112"/>
                <a:ext cx="912" cy="912"/>
              </a:xfrm>
              <a:prstGeom prst="ellipse">
                <a:avLst/>
              </a:prstGeom>
              <a:solidFill>
                <a:srgbClr val="FFFF99"/>
              </a:solidFill>
              <a:ln w="9525">
                <a:noFill/>
                <a:round/>
                <a:headEnd/>
                <a:tailEnd/>
              </a:ln>
              <a:effectLst/>
            </p:spPr>
            <p:txBody>
              <a:bodyPr wrap="none" anchor="ctr"/>
              <a:lstStyle/>
              <a:p>
                <a:endParaRPr lang="es-UY"/>
              </a:p>
            </p:txBody>
          </p:sp>
          <p:grpSp>
            <p:nvGrpSpPr>
              <p:cNvPr id="4" name="Group 30"/>
              <p:cNvGrpSpPr>
                <a:grpSpLocks/>
              </p:cNvGrpSpPr>
              <p:nvPr/>
            </p:nvGrpSpPr>
            <p:grpSpPr bwMode="auto">
              <a:xfrm>
                <a:off x="2394" y="2218"/>
                <a:ext cx="765" cy="652"/>
                <a:chOff x="1632" y="1248"/>
                <a:chExt cx="2682" cy="2286"/>
              </a:xfrm>
            </p:grpSpPr>
            <p:sp>
              <p:nvSpPr>
                <p:cNvPr id="71711"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71712" name="AutoShape 32"/>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71713" name="AutoShape 33"/>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grpSp>
        </p:grpSp>
        <p:grpSp>
          <p:nvGrpSpPr>
            <p:cNvPr id="5" name="Group 34"/>
            <p:cNvGrpSpPr>
              <a:grpSpLocks/>
            </p:cNvGrpSpPr>
            <p:nvPr/>
          </p:nvGrpSpPr>
          <p:grpSpPr bwMode="auto">
            <a:xfrm>
              <a:off x="7154863" y="3436938"/>
              <a:ext cx="1303337" cy="1287462"/>
              <a:chOff x="2394" y="2112"/>
              <a:chExt cx="923" cy="912"/>
            </a:xfrm>
          </p:grpSpPr>
          <p:sp>
            <p:nvSpPr>
              <p:cNvPr id="71715" name="Oval 35"/>
              <p:cNvSpPr>
                <a:spLocks noChangeArrowheads="1"/>
              </p:cNvSpPr>
              <p:nvPr/>
            </p:nvSpPr>
            <p:spPr bwMode="auto">
              <a:xfrm>
                <a:off x="2405" y="2112"/>
                <a:ext cx="912" cy="912"/>
              </a:xfrm>
              <a:prstGeom prst="ellipse">
                <a:avLst/>
              </a:prstGeom>
              <a:solidFill>
                <a:srgbClr val="CCECFF"/>
              </a:solidFill>
              <a:ln w="9525">
                <a:noFill/>
                <a:round/>
                <a:headEnd/>
                <a:tailEnd/>
              </a:ln>
              <a:effectLst/>
            </p:spPr>
            <p:txBody>
              <a:bodyPr wrap="none" anchor="ctr"/>
              <a:lstStyle/>
              <a:p>
                <a:endParaRPr lang="es-UY"/>
              </a:p>
            </p:txBody>
          </p:sp>
          <p:grpSp>
            <p:nvGrpSpPr>
              <p:cNvPr id="6" name="Group 36"/>
              <p:cNvGrpSpPr>
                <a:grpSpLocks/>
              </p:cNvGrpSpPr>
              <p:nvPr/>
            </p:nvGrpSpPr>
            <p:grpSpPr bwMode="auto">
              <a:xfrm>
                <a:off x="2394" y="2218"/>
                <a:ext cx="765" cy="652"/>
                <a:chOff x="1632" y="1248"/>
                <a:chExt cx="2682" cy="2286"/>
              </a:xfrm>
            </p:grpSpPr>
            <p:sp>
              <p:nvSpPr>
                <p:cNvPr id="7171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71718" name="AutoShape 38"/>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sp>
              <p:nvSpPr>
                <p:cNvPr id="71719" name="AutoShape 39"/>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UY"/>
                </a:p>
              </p:txBody>
            </p:sp>
          </p:grpSp>
        </p:grpSp>
        <p:sp>
          <p:nvSpPr>
            <p:cNvPr id="71721" name="AutoShape 41"/>
            <p:cNvSpPr>
              <a:spLocks noChangeArrowheads="1"/>
            </p:cNvSpPr>
            <p:nvPr/>
          </p:nvSpPr>
          <p:spPr bwMode="auto">
            <a:xfrm>
              <a:off x="3581400" y="3048000"/>
              <a:ext cx="5181600" cy="3581400"/>
            </a:xfrm>
            <a:prstGeom prst="roundRect">
              <a:avLst>
                <a:gd name="adj" fmla="val 3509"/>
              </a:avLst>
            </a:prstGeom>
            <a:noFill/>
            <a:ln w="25400">
              <a:solidFill>
                <a:srgbClr val="993300"/>
              </a:solidFill>
              <a:round/>
              <a:headEnd/>
              <a:tailEnd/>
            </a:ln>
            <a:effectLst/>
          </p:spPr>
          <p:txBody>
            <a:bodyPr wrap="none" anchor="ctr"/>
            <a:lstStyle/>
            <a:p>
              <a:endParaRPr lang="es-UY"/>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a:lstStyle/>
          <a:p>
            <a:r>
              <a:rPr lang="es-UY"/>
              <a:t>Beneficios</a:t>
            </a:r>
            <a:endParaRPr lang="en-US"/>
          </a:p>
        </p:txBody>
      </p:sp>
      <p:sp>
        <p:nvSpPr>
          <p:cNvPr id="73731" name="Rectangle 3"/>
          <p:cNvSpPr>
            <a:spLocks noGrp="1"/>
          </p:cNvSpPr>
          <p:nvPr>
            <p:ph idx="1"/>
          </p:nvPr>
        </p:nvSpPr>
        <p:spPr>
          <a:xfrm>
            <a:off x="304800" y="1811338"/>
            <a:ext cx="8534400" cy="4589462"/>
          </a:xfrm>
        </p:spPr>
        <p:txBody>
          <a:bodyPr/>
          <a:lstStyle/>
          <a:p>
            <a:r>
              <a:rPr lang="es-UY"/>
              <a:t>Describir objetos es más sencillo que analizar una realidad compleja</a:t>
            </a:r>
          </a:p>
          <a:p>
            <a:pPr marL="914400" lvl="1" indent="-457200">
              <a:buClr>
                <a:schemeClr val="tx2"/>
              </a:buClr>
              <a:buSzPct val="120000"/>
              <a:buFont typeface="Verdana" pitchFamily="34" charset="0"/>
              <a:buChar char="="/>
            </a:pPr>
            <a:r>
              <a:rPr lang="es-UY"/>
              <a:t>Mayor productividad en el desarrollo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a:lstStyle/>
          <a:p>
            <a:r>
              <a:rPr lang="es-UY"/>
              <a:t>Que es GeneXus?</a:t>
            </a:r>
            <a:r>
              <a:rPr lang="en-US"/>
              <a:t>	</a:t>
            </a:r>
          </a:p>
        </p:txBody>
      </p:sp>
      <p:sp>
        <p:nvSpPr>
          <p:cNvPr id="79875" name="Rectangle 3"/>
          <p:cNvSpPr>
            <a:spLocks noGrp="1"/>
          </p:cNvSpPr>
          <p:nvPr>
            <p:ph idx="1"/>
          </p:nvPr>
        </p:nvSpPr>
        <p:spPr/>
        <p:txBody>
          <a:bodyPr>
            <a:normAutofit/>
          </a:bodyPr>
          <a:lstStyle/>
          <a:p>
            <a:r>
              <a:rPr lang="es-UY" dirty="0"/>
              <a:t>Hace programas con las cosas simples de una organización</a:t>
            </a:r>
          </a:p>
          <a:p>
            <a:r>
              <a:rPr lang="es-UY" dirty="0"/>
              <a:t>Crear y mantiene las aplicaciones en toda su vida útil</a:t>
            </a:r>
          </a:p>
          <a:p>
            <a:r>
              <a:rPr lang="es-UY" dirty="0"/>
              <a:t>Cambia de plataforma y absorbe nuevas tecnologías</a:t>
            </a:r>
          </a:p>
          <a:p>
            <a:endParaRPr lang="es-UY" dirty="0"/>
          </a:p>
          <a:p>
            <a:r>
              <a:rPr lang="es-UY" dirty="0"/>
              <a:t>Un programa que hace programas de empresas</a:t>
            </a:r>
          </a:p>
        </p:txBody>
      </p:sp>
    </p:spTree>
    <p:extLst>
      <p:ext uri="{BB962C8B-B14F-4D97-AF65-F5344CB8AC3E}">
        <p14:creationId xmlns:p14="http://schemas.microsoft.com/office/powerpoint/2010/main" val="166957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checkerboard(across)">
                                      <p:cBhvr>
                                        <p:cTn id="7" dur="500"/>
                                        <p:tgtEl>
                                          <p:spTgt spid="79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checkerboard(across)">
                                      <p:cBhvr>
                                        <p:cTn id="12" dur="500"/>
                                        <p:tgtEl>
                                          <p:spTgt spid="79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checkerboard(across)">
                                      <p:cBhvr>
                                        <p:cTn id="17" dur="500"/>
                                        <p:tgtEl>
                                          <p:spTgt spid="79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9875">
                                            <p:txEl>
                                              <p:pRg st="4" end="4"/>
                                            </p:txEl>
                                          </p:spTgt>
                                        </p:tgtEl>
                                        <p:attrNameLst>
                                          <p:attrName>style.visibility</p:attrName>
                                        </p:attrNameLst>
                                      </p:cBhvr>
                                      <p:to>
                                        <p:strVal val="visible"/>
                                      </p:to>
                                    </p:set>
                                    <p:animEffect transition="in" filter="checkerboard(across)">
                                      <p:cBhvr>
                                        <p:cTn id="22" dur="500"/>
                                        <p:tgtEl>
                                          <p:spTgt spid="79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a:lstStyle/>
          <a:p>
            <a:r>
              <a:rPr lang="es-UY"/>
              <a:t>Beneficios</a:t>
            </a:r>
            <a:endParaRPr lang="en-US"/>
          </a:p>
        </p:txBody>
      </p:sp>
      <p:sp>
        <p:nvSpPr>
          <p:cNvPr id="75779" name="Rectangle 3"/>
          <p:cNvSpPr>
            <a:spLocks noGrp="1"/>
          </p:cNvSpPr>
          <p:nvPr>
            <p:ph idx="1"/>
          </p:nvPr>
        </p:nvSpPr>
        <p:spPr>
          <a:xfrm>
            <a:off x="304800" y="1811338"/>
            <a:ext cx="8534400" cy="4589462"/>
          </a:xfrm>
        </p:spPr>
        <p:txBody>
          <a:bodyPr/>
          <a:lstStyle/>
          <a:p>
            <a:r>
              <a:rPr lang="es-UY"/>
              <a:t>Puedo mantener la base de datos y los programas en forma automática</a:t>
            </a:r>
          </a:p>
          <a:p>
            <a:pPr marL="914400" lvl="1" indent="-457200">
              <a:buClr>
                <a:schemeClr val="tx2"/>
              </a:buClr>
              <a:buSzPct val="120000"/>
              <a:buFont typeface="Verdana" pitchFamily="34" charset="0"/>
              <a:buChar char="="/>
            </a:pPr>
            <a:r>
              <a:rPr lang="es-UY"/>
              <a:t>Posibilita el desarrollo incremental / Acumulación de conocimiento</a:t>
            </a:r>
          </a:p>
          <a:p>
            <a:pPr marL="914400" lvl="1" indent="-457200">
              <a:buClr>
                <a:schemeClr val="tx2"/>
              </a:buClr>
              <a:buSzPct val="120000"/>
              <a:buFont typeface="Verdana" pitchFamily="34" charset="0"/>
              <a:buChar char="="/>
            </a:pPr>
            <a:r>
              <a:rPr lang="es-UY"/>
              <a:t>Mantenimiento automático / Mucha mayor productividad en mantenimiento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r>
              <a:rPr lang="es-UY"/>
              <a:t>Beneficios</a:t>
            </a:r>
            <a:endParaRPr lang="en-US"/>
          </a:p>
        </p:txBody>
      </p:sp>
      <p:sp>
        <p:nvSpPr>
          <p:cNvPr id="77827" name="Rectangle 3"/>
          <p:cNvSpPr>
            <a:spLocks noGrp="1"/>
          </p:cNvSpPr>
          <p:nvPr>
            <p:ph idx="1"/>
          </p:nvPr>
        </p:nvSpPr>
        <p:spPr>
          <a:xfrm>
            <a:off x="304800" y="1884363"/>
            <a:ext cx="8534400" cy="4516437"/>
          </a:xfrm>
        </p:spPr>
        <p:txBody>
          <a:bodyPr/>
          <a:lstStyle/>
          <a:p>
            <a:r>
              <a:rPr lang="es-UY"/>
              <a:t>Puedo cambiar el DBMS, lenguaje, etc. sin cambiar la base de conocimiento</a:t>
            </a:r>
          </a:p>
          <a:p>
            <a:pPr marL="863600" lvl="1" indent="-406400">
              <a:buClr>
                <a:schemeClr val="tx2"/>
              </a:buClr>
              <a:buSzPct val="120000"/>
              <a:buFont typeface="Verdana" pitchFamily="34" charset="0"/>
              <a:buChar char="="/>
            </a:pPr>
            <a:r>
              <a:rPr lang="es-UY"/>
              <a:t>Multiplataforma</a:t>
            </a:r>
          </a:p>
          <a:p>
            <a:r>
              <a:rPr lang="es-UY"/>
              <a:t>Podré generar mis aplicaciones en futuras plataformas</a:t>
            </a:r>
          </a:p>
          <a:p>
            <a:pPr marL="863600" lvl="1" indent="-406400">
              <a:buClr>
                <a:schemeClr val="tx2"/>
              </a:buClr>
              <a:buSzPct val="120000"/>
              <a:buFont typeface="Verdana" pitchFamily="34" charset="0"/>
              <a:buChar char="="/>
            </a:pPr>
            <a:r>
              <a:rPr lang="es-UY"/>
              <a:t>Protección contra la obsolescencia tecnológica</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a:lstStyle/>
          <a:p>
            <a:r>
              <a:rPr lang="es-UY"/>
              <a:t>Que es GeneXus?</a:t>
            </a:r>
            <a:r>
              <a:rPr lang="en-US"/>
              <a:t>	</a:t>
            </a:r>
          </a:p>
        </p:txBody>
      </p:sp>
      <p:sp>
        <p:nvSpPr>
          <p:cNvPr id="79875" name="Rectangle 3"/>
          <p:cNvSpPr>
            <a:spLocks noGrp="1"/>
          </p:cNvSpPr>
          <p:nvPr>
            <p:ph idx="1"/>
          </p:nvPr>
        </p:nvSpPr>
        <p:spPr/>
        <p:txBody>
          <a:bodyPr>
            <a:normAutofit/>
          </a:bodyPr>
          <a:lstStyle/>
          <a:p>
            <a:r>
              <a:rPr lang="es-UY" dirty="0"/>
              <a:t>Hace programas con las cosas simples de una organización</a:t>
            </a:r>
          </a:p>
          <a:p>
            <a:r>
              <a:rPr lang="es-UY" dirty="0"/>
              <a:t>Crear y mantiene las aplicaciones en toda su vida útil</a:t>
            </a:r>
          </a:p>
          <a:p>
            <a:r>
              <a:rPr lang="es-UY" dirty="0"/>
              <a:t>Cambia de plataforma y absorbe nuevas tecnologías</a:t>
            </a:r>
          </a:p>
          <a:p>
            <a:endParaRPr lang="es-UY" dirty="0"/>
          </a:p>
          <a:p>
            <a:r>
              <a:rPr lang="es-UY" dirty="0"/>
              <a:t>Un programa que hace programas de empresas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checkerboard(across)">
                                      <p:cBhvr>
                                        <p:cTn id="7" dur="500"/>
                                        <p:tgtEl>
                                          <p:spTgt spid="79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checkerboard(across)">
                                      <p:cBhvr>
                                        <p:cTn id="12" dur="500"/>
                                        <p:tgtEl>
                                          <p:spTgt spid="79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checkerboard(across)">
                                      <p:cBhvr>
                                        <p:cTn id="17" dur="500"/>
                                        <p:tgtEl>
                                          <p:spTgt spid="79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9875">
                                            <p:txEl>
                                              <p:pRg st="4" end="4"/>
                                            </p:txEl>
                                          </p:spTgt>
                                        </p:tgtEl>
                                        <p:attrNameLst>
                                          <p:attrName>style.visibility</p:attrName>
                                        </p:attrNameLst>
                                      </p:cBhvr>
                                      <p:to>
                                        <p:strVal val="visible"/>
                                      </p:to>
                                    </p:set>
                                    <p:animEffect transition="in" filter="checkerboard(across)">
                                      <p:cBhvr>
                                        <p:cTn id="22" dur="500"/>
                                        <p:tgtEl>
                                          <p:spTgt spid="79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368425" y="653402"/>
            <a:ext cx="6571343" cy="1049235"/>
          </a:xfrm>
        </p:spPr>
        <p:txBody>
          <a:bodyPr/>
          <a:lstStyle/>
          <a:p>
            <a:r>
              <a:rPr lang="es-UY" noProof="0" dirty="0"/>
              <a:t>GeneXus Philosophy</a:t>
            </a:r>
          </a:p>
        </p:txBody>
      </p:sp>
      <p:grpSp>
        <p:nvGrpSpPr>
          <p:cNvPr id="5" name="17 Grupo"/>
          <p:cNvGrpSpPr>
            <a:grpSpLocks/>
          </p:cNvGrpSpPr>
          <p:nvPr>
            <p:custDataLst>
              <p:tags r:id="rId3"/>
            </p:custDataLst>
          </p:nvPr>
        </p:nvGrpSpPr>
        <p:grpSpPr bwMode="auto">
          <a:xfrm>
            <a:off x="2760663" y="1539875"/>
            <a:ext cx="4511675" cy="4022725"/>
            <a:chOff x="1691680" y="3556620"/>
            <a:chExt cx="3024336" cy="2697088"/>
          </a:xfrm>
        </p:grpSpPr>
        <p:pic>
          <p:nvPicPr>
            <p:cNvPr id="6" name="Picture 9" descr="C:\Users\Lucia\My Works\CREA\GENEXUS\GENEXUS SEPTIMA ETAPA\ppt sin textos\imagenes separadas\el universo\flecha.png"/>
            <p:cNvPicPr>
              <a:picLocks noChangeAspect="1" noChangeArrowheads="1"/>
            </p:cNvPicPr>
            <p:nvPr/>
          </p:nvPicPr>
          <p:blipFill>
            <a:blip r:embed="rId12"/>
            <a:srcRect/>
            <a:stretch>
              <a:fillRect/>
            </a:stretch>
          </p:blipFill>
          <p:spPr bwMode="auto">
            <a:xfrm rot="272854">
              <a:off x="2555776" y="3556620"/>
              <a:ext cx="1771650" cy="952500"/>
            </a:xfrm>
            <a:prstGeom prst="rect">
              <a:avLst/>
            </a:prstGeom>
            <a:noFill/>
            <a:ln w="9525">
              <a:noFill/>
              <a:miter lim="800000"/>
              <a:headEnd/>
              <a:tailEnd/>
            </a:ln>
          </p:spPr>
        </p:pic>
        <p:pic>
          <p:nvPicPr>
            <p:cNvPr id="7" name="Picture 10" descr="C:\Users\Lucia\My Works\CREA\GENEXUS\GENEXUS SEPTIMA ETAPA\ppt sin textos\imagenes separadas\el universo\base_del_conocimiento.png"/>
            <p:cNvPicPr>
              <a:picLocks noChangeAspect="1" noChangeArrowheads="1"/>
            </p:cNvPicPr>
            <p:nvPr/>
          </p:nvPicPr>
          <p:blipFill>
            <a:blip r:embed="rId13"/>
            <a:srcRect/>
            <a:stretch>
              <a:fillRect/>
            </a:stretch>
          </p:blipFill>
          <p:spPr bwMode="auto">
            <a:xfrm>
              <a:off x="3763516" y="4492724"/>
              <a:ext cx="952500" cy="952500"/>
            </a:xfrm>
            <a:prstGeom prst="rect">
              <a:avLst/>
            </a:prstGeom>
            <a:noFill/>
            <a:ln w="9525">
              <a:noFill/>
              <a:miter lim="800000"/>
              <a:headEnd/>
              <a:tailEnd/>
            </a:ln>
          </p:spPr>
        </p:pic>
        <p:pic>
          <p:nvPicPr>
            <p:cNvPr id="8" name="Picture 11" descr="C:\Users\Lucia\My Works\CREA\GENEXUS\GENEXUS SEPTIMA ETAPA\ppt sin textos\imagenes separadas\el universo\aplicaciones.png"/>
            <p:cNvPicPr>
              <a:picLocks noChangeAspect="1" noChangeArrowheads="1"/>
            </p:cNvPicPr>
            <p:nvPr/>
          </p:nvPicPr>
          <p:blipFill>
            <a:blip r:embed="rId14"/>
            <a:srcRect/>
            <a:stretch>
              <a:fillRect/>
            </a:stretch>
          </p:blipFill>
          <p:spPr bwMode="auto">
            <a:xfrm>
              <a:off x="1763688" y="5301208"/>
              <a:ext cx="1143000" cy="952500"/>
            </a:xfrm>
            <a:prstGeom prst="rect">
              <a:avLst/>
            </a:prstGeom>
            <a:noFill/>
            <a:ln w="9525">
              <a:noFill/>
              <a:miter lim="800000"/>
              <a:headEnd/>
              <a:tailEnd/>
            </a:ln>
          </p:spPr>
        </p:pic>
        <p:pic>
          <p:nvPicPr>
            <p:cNvPr id="9" name="Picture 8" descr="C:\Users\Lucia\My Works\CREA\GENEXUS\GENEXUS SEPTIMA ETAPA\ppt sin textos\imagenes separadas\el universo\hombres.png"/>
            <p:cNvPicPr>
              <a:picLocks noChangeAspect="1" noChangeArrowheads="1"/>
            </p:cNvPicPr>
            <p:nvPr/>
          </p:nvPicPr>
          <p:blipFill>
            <a:blip r:embed="rId15"/>
            <a:srcRect/>
            <a:stretch>
              <a:fillRect/>
            </a:stretch>
          </p:blipFill>
          <p:spPr bwMode="auto">
            <a:xfrm>
              <a:off x="1691680" y="3573016"/>
              <a:ext cx="1143000" cy="638175"/>
            </a:xfrm>
            <a:prstGeom prst="rect">
              <a:avLst/>
            </a:prstGeom>
            <a:noFill/>
            <a:ln w="9525">
              <a:noFill/>
              <a:miter lim="800000"/>
              <a:headEnd/>
              <a:tailEnd/>
            </a:ln>
          </p:spPr>
        </p:pic>
        <p:pic>
          <p:nvPicPr>
            <p:cNvPr id="10" name="Picture 13" descr="C:\Users\Lucia\My Works\CREA\GENEXUS\GENEXUS SEPTIMA ETAPA\ppt sin textos\imagenes separadas\el universo\flecha02.png"/>
            <p:cNvPicPr>
              <a:picLocks noChangeAspect="1" noChangeArrowheads="1"/>
            </p:cNvPicPr>
            <p:nvPr/>
          </p:nvPicPr>
          <p:blipFill>
            <a:blip r:embed="rId16"/>
            <a:srcRect/>
            <a:stretch>
              <a:fillRect/>
            </a:stretch>
          </p:blipFill>
          <p:spPr bwMode="auto">
            <a:xfrm>
              <a:off x="2483768" y="5229200"/>
              <a:ext cx="1905000" cy="857250"/>
            </a:xfrm>
            <a:prstGeom prst="rect">
              <a:avLst/>
            </a:prstGeom>
            <a:noFill/>
            <a:ln w="9525">
              <a:noFill/>
              <a:miter lim="800000"/>
              <a:headEnd/>
              <a:tailEnd/>
            </a:ln>
          </p:spPr>
        </p:pic>
        <p:pic>
          <p:nvPicPr>
            <p:cNvPr id="11" name="Picture 14" descr="C:\Users\Lucia\My Works\CREA\GENEXUS\GENEXUS SEPTIMA ETAPA\ppt sin textos\imagenes separadas\el universo\flecha03.png"/>
            <p:cNvPicPr>
              <a:picLocks noChangeAspect="1" noChangeArrowheads="1"/>
            </p:cNvPicPr>
            <p:nvPr/>
          </p:nvPicPr>
          <p:blipFill>
            <a:blip r:embed="rId17"/>
            <a:srcRect/>
            <a:stretch>
              <a:fillRect/>
            </a:stretch>
          </p:blipFill>
          <p:spPr bwMode="auto">
            <a:xfrm>
              <a:off x="1979712" y="4088482"/>
              <a:ext cx="342900" cy="1428750"/>
            </a:xfrm>
            <a:prstGeom prst="rect">
              <a:avLst/>
            </a:prstGeom>
            <a:noFill/>
            <a:ln w="9525">
              <a:noFill/>
              <a:miter lim="800000"/>
              <a:headEnd/>
              <a:tailEnd/>
            </a:ln>
          </p:spPr>
        </p:pic>
      </p:grpSp>
      <p:sp>
        <p:nvSpPr>
          <p:cNvPr id="12" name="77 CuadroTexto"/>
          <p:cNvSpPr txBox="1">
            <a:spLocks noChangeArrowheads="1"/>
          </p:cNvSpPr>
          <p:nvPr>
            <p:custDataLst>
              <p:tags r:id="rId4"/>
            </p:custDataLst>
          </p:nvPr>
        </p:nvSpPr>
        <p:spPr bwMode="auto">
          <a:xfrm>
            <a:off x="3671888" y="2528887"/>
            <a:ext cx="2254250" cy="304800"/>
          </a:xfrm>
          <a:prstGeom prst="rect">
            <a:avLst/>
          </a:prstGeom>
          <a:noFill/>
          <a:ln w="9525">
            <a:noFill/>
            <a:miter lim="800000"/>
            <a:headEnd/>
            <a:tailEnd/>
          </a:ln>
        </p:spPr>
        <p:txBody>
          <a:bodyPr>
            <a:prstTxWarp prst="textNoShape">
              <a:avLst/>
            </a:prstTxWarp>
            <a:spAutoFit/>
          </a:bodyPr>
          <a:lstStyle/>
          <a:p>
            <a:pPr>
              <a:buFont typeface="Times New Roman" pitchFamily="-84" charset="0"/>
              <a:buNone/>
            </a:pPr>
            <a:r>
              <a:rPr lang="en-US" sz="1400">
                <a:latin typeface="Calibri" pitchFamily="-84" charset="0"/>
              </a:rPr>
              <a:t>Users’ requirements</a:t>
            </a:r>
          </a:p>
        </p:txBody>
      </p:sp>
      <p:sp>
        <p:nvSpPr>
          <p:cNvPr id="13" name="78 CuadroTexto"/>
          <p:cNvSpPr txBox="1">
            <a:spLocks noChangeArrowheads="1"/>
          </p:cNvSpPr>
          <p:nvPr>
            <p:custDataLst>
              <p:tags r:id="rId5"/>
            </p:custDataLst>
          </p:nvPr>
        </p:nvSpPr>
        <p:spPr bwMode="auto">
          <a:xfrm>
            <a:off x="5543550" y="5140325"/>
            <a:ext cx="1717675" cy="320675"/>
          </a:xfrm>
          <a:prstGeom prst="rect">
            <a:avLst/>
          </a:prstGeom>
          <a:noFill/>
          <a:ln w="9525">
            <a:noFill/>
            <a:miter lim="800000"/>
            <a:headEnd/>
            <a:tailEnd/>
          </a:ln>
        </p:spPr>
        <p:txBody>
          <a:bodyPr>
            <a:prstTxWarp prst="textNoShape">
              <a:avLst/>
            </a:prstTxWarp>
            <a:spAutoFit/>
          </a:bodyPr>
          <a:lstStyle/>
          <a:p>
            <a:pPr>
              <a:lnSpc>
                <a:spcPts val="1800"/>
              </a:lnSpc>
            </a:pPr>
            <a:r>
              <a:rPr lang="en-US" sz="1400" b="1">
                <a:latin typeface="Calibri" pitchFamily="-84" charset="0"/>
              </a:rPr>
              <a:t>GENERATE APPS</a:t>
            </a:r>
          </a:p>
        </p:txBody>
      </p:sp>
      <p:sp>
        <p:nvSpPr>
          <p:cNvPr id="14" name="14 CuadroTexto"/>
          <p:cNvSpPr txBox="1">
            <a:spLocks noChangeArrowheads="1"/>
          </p:cNvSpPr>
          <p:nvPr>
            <p:custDataLst>
              <p:tags r:id="rId6"/>
            </p:custDataLst>
          </p:nvPr>
        </p:nvSpPr>
        <p:spPr bwMode="auto">
          <a:xfrm>
            <a:off x="6130925" y="1346200"/>
            <a:ext cx="1717675" cy="549275"/>
          </a:xfrm>
          <a:prstGeom prst="rect">
            <a:avLst/>
          </a:prstGeom>
          <a:noFill/>
          <a:ln w="9525">
            <a:noFill/>
            <a:miter lim="800000"/>
            <a:headEnd/>
            <a:tailEnd/>
          </a:ln>
        </p:spPr>
        <p:txBody>
          <a:bodyPr>
            <a:prstTxWarp prst="textNoShape">
              <a:avLst/>
            </a:prstTxWarp>
            <a:spAutoFit/>
          </a:bodyPr>
          <a:lstStyle/>
          <a:p>
            <a:pPr>
              <a:lnSpc>
                <a:spcPts val="1800"/>
              </a:lnSpc>
            </a:pPr>
            <a:r>
              <a:rPr lang="en-US" sz="1400" b="1">
                <a:latin typeface="Calibri" pitchFamily="-84" charset="0"/>
              </a:rPr>
              <a:t>CAPTURE KNOWLEDGE</a:t>
            </a:r>
          </a:p>
        </p:txBody>
      </p:sp>
      <p:sp>
        <p:nvSpPr>
          <p:cNvPr id="15" name="15 CuadroTexto"/>
          <p:cNvSpPr txBox="1">
            <a:spLocks noChangeArrowheads="1"/>
          </p:cNvSpPr>
          <p:nvPr>
            <p:custDataLst>
              <p:tags r:id="rId7"/>
            </p:custDataLst>
          </p:nvPr>
        </p:nvSpPr>
        <p:spPr bwMode="auto">
          <a:xfrm>
            <a:off x="1368425" y="3119437"/>
            <a:ext cx="1716088" cy="320675"/>
          </a:xfrm>
          <a:prstGeom prst="rect">
            <a:avLst/>
          </a:prstGeom>
          <a:noFill/>
          <a:ln w="9525">
            <a:noFill/>
            <a:miter lim="800000"/>
            <a:headEnd/>
            <a:tailEnd/>
          </a:ln>
        </p:spPr>
        <p:txBody>
          <a:bodyPr>
            <a:prstTxWarp prst="textNoShape">
              <a:avLst/>
            </a:prstTxWarp>
            <a:spAutoFit/>
          </a:bodyPr>
          <a:lstStyle/>
          <a:p>
            <a:pPr>
              <a:lnSpc>
                <a:spcPts val="1800"/>
              </a:lnSpc>
            </a:pPr>
            <a:r>
              <a:rPr lang="en-US" sz="1400" b="1">
                <a:latin typeface="Calibri" pitchFamily="-84" charset="0"/>
              </a:rPr>
              <a:t>PROTOTYPE</a:t>
            </a:r>
          </a:p>
        </p:txBody>
      </p:sp>
      <p:sp>
        <p:nvSpPr>
          <p:cNvPr id="16" name="16 CuadroTexto"/>
          <p:cNvSpPr txBox="1">
            <a:spLocks noChangeArrowheads="1"/>
          </p:cNvSpPr>
          <p:nvPr>
            <p:custDataLst>
              <p:tags r:id="rId8"/>
            </p:custDataLst>
          </p:nvPr>
        </p:nvSpPr>
        <p:spPr bwMode="auto">
          <a:xfrm>
            <a:off x="838200" y="4275137"/>
            <a:ext cx="2254250" cy="304800"/>
          </a:xfrm>
          <a:prstGeom prst="rect">
            <a:avLst/>
          </a:prstGeom>
          <a:noFill/>
          <a:ln w="9525">
            <a:noFill/>
            <a:miter lim="800000"/>
            <a:headEnd/>
            <a:tailEnd/>
          </a:ln>
        </p:spPr>
        <p:txBody>
          <a:bodyPr>
            <a:prstTxWarp prst="textNoShape">
              <a:avLst/>
            </a:prstTxWarp>
            <a:spAutoFit/>
          </a:bodyPr>
          <a:lstStyle/>
          <a:p>
            <a:pPr algn="r">
              <a:buFont typeface="Times New Roman" pitchFamily="-84" charset="0"/>
              <a:buNone/>
            </a:pPr>
            <a:r>
              <a:rPr lang="en-US" sz="1400">
                <a:latin typeface="Calibri" pitchFamily="-84" charset="0"/>
              </a:rPr>
              <a:t>Applications</a:t>
            </a:r>
          </a:p>
        </p:txBody>
      </p:sp>
      <p:sp>
        <p:nvSpPr>
          <p:cNvPr id="17" name="17 CuadroTexto"/>
          <p:cNvSpPr txBox="1">
            <a:spLocks noChangeArrowheads="1"/>
          </p:cNvSpPr>
          <p:nvPr>
            <p:custDataLst>
              <p:tags r:id="rId9"/>
            </p:custDataLst>
          </p:nvPr>
        </p:nvSpPr>
        <p:spPr bwMode="auto">
          <a:xfrm>
            <a:off x="3600450" y="3482975"/>
            <a:ext cx="2254250" cy="304800"/>
          </a:xfrm>
          <a:prstGeom prst="rect">
            <a:avLst/>
          </a:prstGeom>
          <a:noFill/>
          <a:ln w="9525">
            <a:noFill/>
            <a:miter lim="800000"/>
            <a:headEnd/>
            <a:tailEnd/>
          </a:ln>
        </p:spPr>
        <p:txBody>
          <a:bodyPr>
            <a:prstTxWarp prst="textNoShape">
              <a:avLst/>
            </a:prstTxWarp>
            <a:spAutoFit/>
          </a:bodyPr>
          <a:lstStyle/>
          <a:p>
            <a:pPr algn="r">
              <a:buFont typeface="Times New Roman" pitchFamily="-84" charset="0"/>
              <a:buNone/>
            </a:pPr>
            <a:r>
              <a:rPr lang="en-US" sz="1400">
                <a:latin typeface="Calibri" pitchFamily="-84" charset="0"/>
              </a:rPr>
              <a:t>Knowledge Base</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3" name="Picture 9"/>
          <p:cNvPicPr>
            <a:picLocks noChangeAspect="1" noChangeArrowheads="1"/>
          </p:cNvPicPr>
          <p:nvPr/>
        </p:nvPicPr>
        <p:blipFill>
          <a:blip r:embed="rId3" cstate="print"/>
          <a:srcRect/>
          <a:stretch>
            <a:fillRect/>
          </a:stretch>
        </p:blipFill>
        <p:spPr bwMode="auto">
          <a:xfrm>
            <a:off x="571471" y="1071546"/>
            <a:ext cx="7411821" cy="542928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63878" name="Line 6"/>
          <p:cNvSpPr>
            <a:spLocks noChangeShapeType="1"/>
          </p:cNvSpPr>
          <p:nvPr/>
        </p:nvSpPr>
        <p:spPr bwMode="auto">
          <a:xfrm>
            <a:off x="785843" y="3071810"/>
            <a:ext cx="8143875" cy="0"/>
          </a:xfrm>
          <a:prstGeom prst="line">
            <a:avLst/>
          </a:prstGeom>
          <a:noFill/>
          <a:ln w="38100">
            <a:solidFill>
              <a:schemeClr val="tx1">
                <a:lumMod val="50000"/>
                <a:lumOff val="50000"/>
              </a:schemeClr>
            </a:solidFill>
            <a:round/>
            <a:headEnd/>
            <a:tailEnd/>
          </a:ln>
          <a:effectLst>
            <a:outerShdw sy="50000" kx="-2453608" rotWithShape="0">
              <a:schemeClr val="bg2">
                <a:alpha val="50000"/>
              </a:schemeClr>
            </a:outerShdw>
          </a:effectLst>
        </p:spPr>
        <p:txBody>
          <a:bodyPr wrap="none" lIns="126000" tIns="262800" bIns="154800" anchor="ctr"/>
          <a:lstStyle/>
          <a:p>
            <a:pPr fontAlgn="auto">
              <a:spcBef>
                <a:spcPts val="0"/>
              </a:spcBef>
              <a:spcAft>
                <a:spcPts val="0"/>
              </a:spcAft>
              <a:defRPr/>
            </a:pPr>
            <a:endParaRPr lang="en-US" dirty="0">
              <a:solidFill>
                <a:schemeClr val="bg2"/>
              </a:solidFill>
              <a:latin typeface="+mn-lt"/>
              <a:cs typeface="+mn-cs"/>
            </a:endParaRPr>
          </a:p>
        </p:txBody>
      </p:sp>
      <p:sp>
        <p:nvSpPr>
          <p:cNvPr id="463882" name="Rectangle 10"/>
          <p:cNvSpPr>
            <a:spLocks noChangeArrowheads="1"/>
          </p:cNvSpPr>
          <p:nvPr/>
        </p:nvSpPr>
        <p:spPr bwMode="auto">
          <a:xfrm>
            <a:off x="7273954" y="2068505"/>
            <a:ext cx="1441450" cy="360363"/>
          </a:xfrm>
          <a:prstGeom prst="rect">
            <a:avLst/>
          </a:prstGeom>
          <a:noFill/>
          <a:ln w="38100">
            <a:noFill/>
            <a:miter lim="800000"/>
            <a:headEnd/>
            <a:tailEnd/>
          </a:ln>
          <a:effectLst>
            <a:outerShdw sy="50000" kx="-2453608" rotWithShape="0">
              <a:schemeClr val="bg2">
                <a:alpha val="50000"/>
              </a:schemeClr>
            </a:outerShdw>
          </a:effectLst>
        </p:spPr>
        <p:txBody>
          <a:bodyPr wrap="none" lIns="126000" tIns="262800" bIns="154800" anchor="ctr"/>
          <a:lstStyle/>
          <a:p>
            <a:pPr fontAlgn="auto">
              <a:spcBef>
                <a:spcPts val="0"/>
              </a:spcBef>
              <a:spcAft>
                <a:spcPts val="0"/>
              </a:spcAft>
              <a:defRPr/>
            </a:pPr>
            <a:r>
              <a:rPr lang="es-UY" sz="2000" dirty="0">
                <a:latin typeface="Verdana" pitchFamily="34" charset="0"/>
                <a:cs typeface="SF Intellivised Extended" pitchFamily="2" charset="0"/>
              </a:rPr>
              <a:t>CABEZAL</a:t>
            </a:r>
            <a:endParaRPr lang="en-US" sz="2000" dirty="0">
              <a:latin typeface="Verdana" pitchFamily="34" charset="0"/>
              <a:cs typeface="SF Intellivised Extended" pitchFamily="2" charset="0"/>
            </a:endParaRPr>
          </a:p>
        </p:txBody>
      </p:sp>
      <p:sp>
        <p:nvSpPr>
          <p:cNvPr id="463883" name="Rectangle 11"/>
          <p:cNvSpPr>
            <a:spLocks noChangeArrowheads="1"/>
          </p:cNvSpPr>
          <p:nvPr/>
        </p:nvSpPr>
        <p:spPr bwMode="auto">
          <a:xfrm>
            <a:off x="7273954" y="3643314"/>
            <a:ext cx="1441450" cy="360363"/>
          </a:xfrm>
          <a:prstGeom prst="rect">
            <a:avLst/>
          </a:prstGeom>
          <a:noFill/>
          <a:ln w="38100">
            <a:noFill/>
            <a:miter lim="800000"/>
            <a:headEnd/>
            <a:tailEnd/>
          </a:ln>
          <a:effectLst>
            <a:outerShdw sy="50000" kx="-2453608" rotWithShape="0">
              <a:schemeClr val="bg2">
                <a:alpha val="50000"/>
              </a:schemeClr>
            </a:outerShdw>
          </a:effectLst>
        </p:spPr>
        <p:txBody>
          <a:bodyPr wrap="none" lIns="126000" tIns="262800" bIns="154800" anchor="ctr"/>
          <a:lstStyle/>
          <a:p>
            <a:pPr fontAlgn="auto">
              <a:spcBef>
                <a:spcPts val="0"/>
              </a:spcBef>
              <a:spcAft>
                <a:spcPts val="0"/>
              </a:spcAft>
              <a:defRPr/>
            </a:pPr>
            <a:r>
              <a:rPr lang="es-UY" sz="2000" dirty="0">
                <a:latin typeface="Verdana" pitchFamily="34" charset="0"/>
                <a:cs typeface="SF Intellivised Extended" pitchFamily="2" charset="0"/>
              </a:rPr>
              <a:t>CUERPO</a:t>
            </a:r>
            <a:endParaRPr lang="en-US" sz="2000" dirty="0">
              <a:latin typeface="Verdana" pitchFamily="34" charset="0"/>
              <a:cs typeface="SF Intellivised Extended" pitchFamily="2" charset="0"/>
            </a:endParaRPr>
          </a:p>
        </p:txBody>
      </p:sp>
      <p:sp>
        <p:nvSpPr>
          <p:cNvPr id="463884" name="Rectangle 12"/>
          <p:cNvSpPr>
            <a:spLocks noChangeArrowheads="1"/>
          </p:cNvSpPr>
          <p:nvPr/>
        </p:nvSpPr>
        <p:spPr bwMode="auto">
          <a:xfrm>
            <a:off x="7429520" y="5354653"/>
            <a:ext cx="1441450" cy="360363"/>
          </a:xfrm>
          <a:prstGeom prst="rect">
            <a:avLst/>
          </a:prstGeom>
          <a:noFill/>
          <a:ln w="38100">
            <a:noFill/>
            <a:miter lim="800000"/>
            <a:headEnd/>
            <a:tailEnd/>
          </a:ln>
          <a:effectLst>
            <a:outerShdw sy="50000" kx="-2453608" rotWithShape="0">
              <a:schemeClr val="bg2">
                <a:alpha val="50000"/>
              </a:schemeClr>
            </a:outerShdw>
          </a:effectLst>
        </p:spPr>
        <p:txBody>
          <a:bodyPr wrap="none" lIns="126000" tIns="262800" bIns="154800" anchor="ctr"/>
          <a:lstStyle/>
          <a:p>
            <a:pPr fontAlgn="auto">
              <a:spcBef>
                <a:spcPts val="0"/>
              </a:spcBef>
              <a:spcAft>
                <a:spcPts val="0"/>
              </a:spcAft>
              <a:defRPr/>
            </a:pPr>
            <a:r>
              <a:rPr lang="es-UY" sz="2000" dirty="0">
                <a:latin typeface="Verdana" pitchFamily="34" charset="0"/>
                <a:cs typeface="SF Intellivised Extended" pitchFamily="2" charset="0"/>
              </a:rPr>
              <a:t>PIE</a:t>
            </a:r>
            <a:endParaRPr lang="en-US" sz="2000" dirty="0">
              <a:latin typeface="Verdana" pitchFamily="34" charset="0"/>
              <a:cs typeface="SF Intellivised Extended" pitchFamily="2" charset="0"/>
            </a:endParaRPr>
          </a:p>
        </p:txBody>
      </p:sp>
      <p:sp>
        <p:nvSpPr>
          <p:cNvPr id="14" name="Line 6"/>
          <p:cNvSpPr>
            <a:spLocks noChangeShapeType="1"/>
          </p:cNvSpPr>
          <p:nvPr/>
        </p:nvSpPr>
        <p:spPr bwMode="auto">
          <a:xfrm>
            <a:off x="785843" y="5143512"/>
            <a:ext cx="8143875" cy="0"/>
          </a:xfrm>
          <a:prstGeom prst="line">
            <a:avLst/>
          </a:prstGeom>
          <a:noFill/>
          <a:ln w="38100">
            <a:solidFill>
              <a:schemeClr val="tx1">
                <a:lumMod val="50000"/>
                <a:lumOff val="50000"/>
              </a:schemeClr>
            </a:solidFill>
            <a:round/>
            <a:headEnd/>
            <a:tailEnd/>
          </a:ln>
          <a:effectLst>
            <a:outerShdw sy="50000" kx="-2453608" rotWithShape="0">
              <a:schemeClr val="bg2">
                <a:alpha val="50000"/>
              </a:schemeClr>
            </a:outerShdw>
          </a:effectLst>
        </p:spPr>
        <p:txBody>
          <a:bodyPr wrap="none" lIns="126000" tIns="262800" bIns="154800" anchor="ctr"/>
          <a:lstStyle/>
          <a:p>
            <a:pPr fontAlgn="auto">
              <a:spcBef>
                <a:spcPts val="0"/>
              </a:spcBef>
              <a:spcAft>
                <a:spcPts val="0"/>
              </a:spcAft>
              <a:defRPr/>
            </a:pPr>
            <a:endParaRPr lang="en-US" dirty="0">
              <a:solidFill>
                <a:schemeClr val="bg2"/>
              </a:solidFill>
              <a:latin typeface="+mn-lt"/>
              <a:cs typeface="+mn-cs"/>
            </a:endParaRPr>
          </a:p>
        </p:txBody>
      </p:sp>
      <p:pic>
        <p:nvPicPr>
          <p:cNvPr id="62472" name="Picture 3" descr="C:\Documents and Settings\Administrador\Escritorio\genexusjpg.jpg"/>
          <p:cNvPicPr>
            <a:picLocks noChangeAspect="1" noChangeArrowheads="1"/>
          </p:cNvPicPr>
          <p:nvPr/>
        </p:nvPicPr>
        <p:blipFill>
          <a:blip r:embed="rId4" cstate="print"/>
          <a:srcRect/>
          <a:stretch>
            <a:fillRect/>
          </a:stretch>
        </p:blipFill>
        <p:spPr bwMode="auto">
          <a:xfrm>
            <a:off x="7215188" y="6215063"/>
            <a:ext cx="1928812" cy="508000"/>
          </a:xfrm>
          <a:prstGeom prst="rect">
            <a:avLst/>
          </a:prstGeom>
          <a:noFill/>
          <a:ln w="9525">
            <a:noFill/>
            <a:miter lim="800000"/>
            <a:headEnd/>
            <a:tailEnd/>
          </a:ln>
        </p:spPr>
      </p:pic>
    </p:spTree>
    <p:extLst>
      <p:ext uri="{BB962C8B-B14F-4D97-AF65-F5344CB8AC3E}">
        <p14:creationId xmlns:p14="http://schemas.microsoft.com/office/powerpoint/2010/main" val="2292601727"/>
      </p:ext>
    </p:extLst>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wipe(down)">
                                      <p:cBhvr>
                                        <p:cTn id="7" dur="500"/>
                                        <p:tgtEl>
                                          <p:spTgt spid="6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3882"/>
                                        </p:tgtEl>
                                        <p:attrNameLst>
                                          <p:attrName>style.visibility</p:attrName>
                                        </p:attrNameLst>
                                      </p:cBhvr>
                                      <p:to>
                                        <p:strVal val="visible"/>
                                      </p:to>
                                    </p:set>
                                    <p:animEffect transition="in" filter="dissolve">
                                      <p:cBhvr>
                                        <p:cTn id="12" dur="500"/>
                                        <p:tgtEl>
                                          <p:spTgt spid="46388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63878"/>
                                        </p:tgtEl>
                                        <p:attrNameLst>
                                          <p:attrName>style.visibility</p:attrName>
                                        </p:attrNameLst>
                                      </p:cBhvr>
                                      <p:to>
                                        <p:strVal val="visible"/>
                                      </p:to>
                                    </p:set>
                                    <p:animEffect transition="in" filter="dissolve">
                                      <p:cBhvr>
                                        <p:cTn id="17" dur="500"/>
                                        <p:tgtEl>
                                          <p:spTgt spid="4638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3883"/>
                                        </p:tgtEl>
                                        <p:attrNameLst>
                                          <p:attrName>style.visibility</p:attrName>
                                        </p:attrNameLst>
                                      </p:cBhvr>
                                      <p:to>
                                        <p:strVal val="visible"/>
                                      </p:to>
                                    </p:set>
                                    <p:animEffect transition="in" filter="fade">
                                      <p:cBhvr>
                                        <p:cTn id="22" dur="1000"/>
                                        <p:tgtEl>
                                          <p:spTgt spid="463883"/>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63884"/>
                                        </p:tgtEl>
                                        <p:attrNameLst>
                                          <p:attrName>style.visibility</p:attrName>
                                        </p:attrNameLst>
                                      </p:cBhvr>
                                      <p:to>
                                        <p:strVal val="visible"/>
                                      </p:to>
                                    </p:set>
                                    <p:animEffect transition="in" filter="fade">
                                      <p:cBhvr>
                                        <p:cTn id="30" dur="1000"/>
                                        <p:tgtEl>
                                          <p:spTgt spid="463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2" grpId="0"/>
      <p:bldP spid="463883" grpId="0"/>
      <p:bldP spid="463884"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p:cNvSpPr>
          <p:nvPr>
            <p:ph type="ctrTitle"/>
          </p:nvPr>
        </p:nvSpPr>
        <p:spPr/>
        <p:txBody>
          <a:bodyPr/>
          <a:lstStyle/>
          <a:p>
            <a:r>
              <a:rPr lang="es-UY"/>
              <a:t>Objetos GeneXus</a:t>
            </a:r>
            <a:endParaRPr lang="en-US"/>
          </a:p>
        </p:txBody>
      </p:sp>
      <p:pic>
        <p:nvPicPr>
          <p:cNvPr id="63491" name="Picture 3"/>
          <p:cNvPicPr>
            <a:picLocks noChangeAspect="1" noChangeArrowheads="1"/>
          </p:cNvPicPr>
          <p:nvPr/>
        </p:nvPicPr>
        <p:blipFill>
          <a:blip r:embed="rId3" cstate="print"/>
          <a:srcRect/>
          <a:stretch>
            <a:fillRect/>
          </a:stretch>
        </p:blipFill>
        <p:spPr bwMode="auto">
          <a:xfrm>
            <a:off x="1219200" y="1447800"/>
            <a:ext cx="6605588" cy="4237038"/>
          </a:xfrm>
          <a:prstGeom prst="rect">
            <a:avLst/>
          </a:prstGeom>
          <a:noFill/>
          <a:ln w="9525">
            <a:noFill/>
            <a:miter lim="800000"/>
            <a:headEnd/>
            <a:tailEnd/>
          </a:ln>
          <a:effectLst/>
        </p:spPr>
      </p:pic>
    </p:spTree>
    <p:extLst>
      <p:ext uri="{BB962C8B-B14F-4D97-AF65-F5344CB8AC3E}">
        <p14:creationId xmlns:p14="http://schemas.microsoft.com/office/powerpoint/2010/main" val="339586990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ctrTitle"/>
          </p:nvPr>
        </p:nvSpPr>
        <p:spPr/>
        <p:txBody>
          <a:bodyPr/>
          <a:lstStyle/>
          <a:p>
            <a:r>
              <a:rPr lang="es-UY"/>
              <a:t>Objetos GeneXus</a:t>
            </a:r>
            <a:endParaRPr lang="en-US"/>
          </a:p>
        </p:txBody>
      </p:sp>
      <p:pic>
        <p:nvPicPr>
          <p:cNvPr id="4" name="Picture 3" descr="1.jpg"/>
          <p:cNvPicPr>
            <a:picLocks noChangeAspect="1"/>
          </p:cNvPicPr>
          <p:nvPr/>
        </p:nvPicPr>
        <p:blipFill>
          <a:blip r:embed="rId3" cstate="print"/>
          <a:stretch>
            <a:fillRect/>
          </a:stretch>
        </p:blipFill>
        <p:spPr>
          <a:xfrm>
            <a:off x="0" y="0"/>
            <a:ext cx="9144000" cy="6858000"/>
          </a:xfrm>
          <a:prstGeom prst="rect">
            <a:avLst/>
          </a:prstGeom>
        </p:spPr>
      </p:pic>
    </p:spTree>
    <p:extLst>
      <p:ext uri="{BB962C8B-B14F-4D97-AF65-F5344CB8AC3E}">
        <p14:creationId xmlns:p14="http://schemas.microsoft.com/office/powerpoint/2010/main" val="39531181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3" cstate="print"/>
          <a:srcRect/>
          <a:stretch>
            <a:fillRect/>
          </a:stretch>
        </p:blipFill>
        <p:spPr bwMode="auto">
          <a:xfrm>
            <a:off x="0" y="0"/>
            <a:ext cx="9144000" cy="6921500"/>
          </a:xfrm>
          <a:prstGeom prst="rect">
            <a:avLst/>
          </a:prstGeom>
          <a:noFill/>
          <a:ln w="9525">
            <a:noFill/>
            <a:miter lim="800000"/>
            <a:headEnd/>
            <a:tailEnd/>
          </a:ln>
          <a:effectLst/>
        </p:spPr>
      </p:pic>
      <p:sp>
        <p:nvSpPr>
          <p:cNvPr id="65539" name="AutoShape 3"/>
          <p:cNvSpPr>
            <a:spLocks noChangeArrowheads="1"/>
          </p:cNvSpPr>
          <p:nvPr/>
        </p:nvSpPr>
        <p:spPr bwMode="auto">
          <a:xfrm>
            <a:off x="381000" y="2209800"/>
            <a:ext cx="1143000" cy="457200"/>
          </a:xfrm>
          <a:prstGeom prst="roundRect">
            <a:avLst>
              <a:gd name="adj" fmla="val 16667"/>
            </a:avLst>
          </a:prstGeom>
          <a:noFill/>
          <a:ln w="25400">
            <a:solidFill>
              <a:srgbClr val="FF0000"/>
            </a:solidFill>
            <a:round/>
            <a:headEnd/>
            <a:tailEnd/>
          </a:ln>
          <a:effectLst/>
        </p:spPr>
        <p:txBody>
          <a:bodyPr wrap="none" anchor="ctr"/>
          <a:lstStyle/>
          <a:p>
            <a:endParaRPr lang="es-UY"/>
          </a:p>
        </p:txBody>
      </p:sp>
    </p:spTree>
    <p:extLst>
      <p:ext uri="{BB962C8B-B14F-4D97-AF65-F5344CB8AC3E}">
        <p14:creationId xmlns:p14="http://schemas.microsoft.com/office/powerpoint/2010/main" val="65100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3" cstate="print"/>
          <a:srcRect/>
          <a:stretch>
            <a:fillRect/>
          </a:stretch>
        </p:blipFill>
        <p:spPr bwMode="auto">
          <a:xfrm>
            <a:off x="0" y="0"/>
            <a:ext cx="9144000" cy="6921500"/>
          </a:xfrm>
          <a:prstGeom prst="rect">
            <a:avLst/>
          </a:prstGeom>
          <a:noFill/>
          <a:ln w="9525">
            <a:noFill/>
            <a:miter lim="800000"/>
            <a:headEnd/>
            <a:tailEnd/>
          </a:ln>
          <a:effectLst/>
        </p:spPr>
      </p:pic>
      <p:sp>
        <p:nvSpPr>
          <p:cNvPr id="67587" name="AutoShape 3"/>
          <p:cNvSpPr>
            <a:spLocks noChangeArrowheads="1"/>
          </p:cNvSpPr>
          <p:nvPr/>
        </p:nvSpPr>
        <p:spPr bwMode="auto">
          <a:xfrm>
            <a:off x="381000" y="1828800"/>
            <a:ext cx="1143000" cy="457200"/>
          </a:xfrm>
          <a:prstGeom prst="roundRect">
            <a:avLst>
              <a:gd name="adj" fmla="val 16667"/>
            </a:avLst>
          </a:prstGeom>
          <a:noFill/>
          <a:ln w="25400">
            <a:solidFill>
              <a:srgbClr val="FF0000"/>
            </a:solidFill>
            <a:round/>
            <a:headEnd/>
            <a:tailEnd/>
          </a:ln>
          <a:effectLst/>
        </p:spPr>
        <p:txBody>
          <a:bodyPr wrap="none" anchor="ctr"/>
          <a:lstStyle/>
          <a:p>
            <a:endParaRPr lang="es-UY"/>
          </a:p>
        </p:txBody>
      </p:sp>
    </p:spTree>
    <p:extLst>
      <p:ext uri="{BB962C8B-B14F-4D97-AF65-F5344CB8AC3E}">
        <p14:creationId xmlns:p14="http://schemas.microsoft.com/office/powerpoint/2010/main" val="156882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rules"/>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29728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altLang="es-CO" sz="2000" dirty="0">
                <a:latin typeface="Arial" panose="020B0604020202020204" pitchFamily="34" charset="0"/>
              </a:rPr>
              <a:t>En 1984 Nicolás </a:t>
            </a:r>
            <a:r>
              <a:rPr lang="es-ES" altLang="es-CO" sz="2000" dirty="0" err="1">
                <a:latin typeface="Arial" panose="020B0604020202020204" pitchFamily="34" charset="0"/>
              </a:rPr>
              <a:t>Jodal</a:t>
            </a:r>
            <a:r>
              <a:rPr lang="es-ES" altLang="es-CO" sz="2000" dirty="0">
                <a:latin typeface="Arial" panose="020B0604020202020204" pitchFamily="34" charset="0"/>
              </a:rPr>
              <a:t> fundador y vicepresidente de investigación y desarrollo de </a:t>
            </a:r>
            <a:r>
              <a:rPr lang="es-ES" altLang="es-CO" sz="2000" dirty="0" err="1">
                <a:latin typeface="Arial" panose="020B0604020202020204" pitchFamily="34" charset="0"/>
              </a:rPr>
              <a:t>ARTech</a:t>
            </a:r>
            <a:r>
              <a:rPr lang="es-ES" altLang="es-CO" sz="2000" dirty="0">
                <a:latin typeface="Arial" panose="020B0604020202020204" pitchFamily="34" charset="0"/>
              </a:rPr>
              <a:t>, la empresa uruguaya que desarrolla </a:t>
            </a:r>
            <a:r>
              <a:rPr lang="es-ES" altLang="es-CO" sz="2000" dirty="0" err="1">
                <a:latin typeface="Arial" panose="020B0604020202020204" pitchFamily="34" charset="0"/>
              </a:rPr>
              <a:t>GeneXus</a:t>
            </a:r>
            <a:r>
              <a:rPr lang="es-ES" altLang="es-CO" sz="2000" dirty="0">
                <a:latin typeface="Arial" panose="020B0604020202020204" pitchFamily="34" charset="0"/>
              </a:rPr>
              <a:t> y  </a:t>
            </a:r>
            <a:r>
              <a:rPr lang="es-ES" altLang="es-CO" sz="2000" dirty="0" err="1">
                <a:latin typeface="Arial" panose="020B0604020202020204" pitchFamily="34" charset="0"/>
              </a:rPr>
              <a:t>Breogán</a:t>
            </a:r>
            <a:r>
              <a:rPr lang="es-ES" altLang="es-CO" sz="2000" dirty="0">
                <a:latin typeface="Arial" panose="020B0604020202020204" pitchFamily="34" charset="0"/>
              </a:rPr>
              <a:t> </a:t>
            </a:r>
            <a:r>
              <a:rPr lang="es-ES" altLang="es-CO" sz="2000" dirty="0" err="1">
                <a:latin typeface="Arial" panose="020B0604020202020204" pitchFamily="34" charset="0"/>
              </a:rPr>
              <a:t>Gonda</a:t>
            </a:r>
            <a:r>
              <a:rPr lang="es-ES" altLang="es-CO" sz="2000" dirty="0">
                <a:latin typeface="Arial" panose="020B0604020202020204" pitchFamily="34" charset="0"/>
              </a:rPr>
              <a:t> fueron comisionados para realizar un gran proyecto de reingeniería en san Pablo Brasil. En un primer análisis, la base de datos del proyecto requería unas 700 tablas, algo imposible de mantener en forma manual.</a:t>
            </a:r>
          </a:p>
          <a:p>
            <a:endParaRPr lang="es-CO" dirty="0"/>
          </a:p>
        </p:txBody>
      </p:sp>
      <p:pic>
        <p:nvPicPr>
          <p:cNvPr id="1026" name="Picture 2" descr="http://www.genexus.com/media/design/style000001/00000001780000025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85289"/>
            <a:ext cx="3137001" cy="9216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enexus.com/media/content/image/source0000000865/IMA0001780000345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934" y="3967492"/>
            <a:ext cx="40957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genexus.com/media/content/image/source0000000865/IMA00017800000620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7" y="4293096"/>
            <a:ext cx="2537023" cy="1044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42898" y="142852"/>
            <a:ext cx="8258204" cy="914400"/>
          </a:xfrm>
        </p:spPr>
        <p:txBody>
          <a:bodyPr/>
          <a:lstStyle/>
          <a:p>
            <a:pPr eaLnBrk="1" fontAlgn="auto" hangingPunct="1">
              <a:spcAft>
                <a:spcPts val="0"/>
              </a:spcAft>
              <a:defRPr/>
            </a:pPr>
            <a:r>
              <a:rPr lang="es-UY" dirty="0"/>
              <a:t>Profesionales GeneXus</a:t>
            </a:r>
          </a:p>
        </p:txBody>
      </p:sp>
      <p:graphicFrame>
        <p:nvGraphicFramePr>
          <p:cNvPr id="4" name="Content Placeholder 3"/>
          <p:cNvGraphicFramePr>
            <a:graphicFrameLocks noGrp="1"/>
          </p:cNvGraphicFramePr>
          <p:nvPr>
            <p:ph idx="1"/>
          </p:nvPr>
        </p:nvGraphicFramePr>
        <p:xfrm>
          <a:off x="442913" y="1143000"/>
          <a:ext cx="7558087" cy="5500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3"/>
          <p:cNvPicPr>
            <a:picLocks noChangeAspect="1" noChangeArrowheads="1"/>
          </p:cNvPicPr>
          <p:nvPr/>
        </p:nvPicPr>
        <p:blipFill>
          <a:blip r:embed="rId8" cstate="print"/>
          <a:srcRect/>
          <a:stretch>
            <a:fillRect/>
          </a:stretch>
        </p:blipFill>
        <p:spPr bwMode="auto">
          <a:xfrm>
            <a:off x="6227763" y="2708275"/>
            <a:ext cx="1571625" cy="785813"/>
          </a:xfrm>
          <a:prstGeom prst="rect">
            <a:avLst/>
          </a:prstGeom>
          <a:solidFill>
            <a:schemeClr val="accent1">
              <a:tint val="40000"/>
              <a:hueOff val="0"/>
              <a:satOff val="0"/>
              <a:lumOff val="0"/>
              <a:alpha val="47000"/>
            </a:schemeClr>
          </a:solidFill>
          <a:ln w="9525">
            <a:noFill/>
            <a:miter lim="800000"/>
            <a:headEnd/>
            <a:tailEnd/>
          </a:ln>
          <a:effectLst/>
        </p:spPr>
      </p:pic>
      <p:pic>
        <p:nvPicPr>
          <p:cNvPr id="8" name="Picture 2"/>
          <p:cNvPicPr>
            <a:picLocks noChangeAspect="1" noChangeArrowheads="1"/>
          </p:cNvPicPr>
          <p:nvPr/>
        </p:nvPicPr>
        <p:blipFill>
          <a:blip r:embed="rId9" cstate="print"/>
          <a:srcRect/>
          <a:stretch>
            <a:fillRect/>
          </a:stretch>
        </p:blipFill>
        <p:spPr bwMode="auto">
          <a:xfrm>
            <a:off x="4356100" y="3357563"/>
            <a:ext cx="1511300" cy="755650"/>
          </a:xfrm>
          <a:prstGeom prst="rect">
            <a:avLst/>
          </a:prstGeom>
          <a:noFill/>
          <a:ln w="9525">
            <a:noFill/>
            <a:miter lim="800000"/>
            <a:headEnd/>
            <a:tailEnd/>
          </a:ln>
        </p:spPr>
      </p:pic>
      <p:pic>
        <p:nvPicPr>
          <p:cNvPr id="9" name="Picture 5"/>
          <p:cNvPicPr>
            <a:picLocks noChangeAspect="1" noChangeArrowheads="1"/>
          </p:cNvPicPr>
          <p:nvPr/>
        </p:nvPicPr>
        <p:blipFill>
          <a:blip r:embed="rId10" cstate="print"/>
          <a:srcRect/>
          <a:stretch>
            <a:fillRect/>
          </a:stretch>
        </p:blipFill>
        <p:spPr bwMode="auto">
          <a:xfrm>
            <a:off x="2700338" y="4071942"/>
            <a:ext cx="1571625" cy="785813"/>
          </a:xfrm>
          <a:prstGeom prst="rect">
            <a:avLst/>
          </a:prstGeom>
          <a:noFill/>
          <a:ln w="9525">
            <a:noFill/>
            <a:miter lim="800000"/>
            <a:headEnd/>
            <a:tailEnd/>
          </a:ln>
        </p:spPr>
      </p:pic>
      <p:pic>
        <p:nvPicPr>
          <p:cNvPr id="10" name="Picture 8"/>
          <p:cNvPicPr>
            <a:picLocks noChangeAspect="1" noChangeArrowheads="1"/>
          </p:cNvPicPr>
          <p:nvPr/>
        </p:nvPicPr>
        <p:blipFill>
          <a:blip r:embed="rId11" cstate="print"/>
          <a:srcRect/>
          <a:stretch>
            <a:fillRect/>
          </a:stretch>
        </p:blipFill>
        <p:spPr bwMode="auto">
          <a:xfrm>
            <a:off x="1331913" y="5157788"/>
            <a:ext cx="1511300" cy="698500"/>
          </a:xfrm>
          <a:prstGeom prst="rect">
            <a:avLst/>
          </a:prstGeom>
          <a:noFill/>
          <a:ln w="9525">
            <a:noFill/>
            <a:miter lim="800000"/>
            <a:headEnd/>
            <a:tailEnd/>
          </a:ln>
        </p:spPr>
      </p:pic>
      <p:sp>
        <p:nvSpPr>
          <p:cNvPr id="11" name="Content Placeholder 2"/>
          <p:cNvSpPr>
            <a:spLocks/>
          </p:cNvSpPr>
          <p:nvPr/>
        </p:nvSpPr>
        <p:spPr bwMode="auto">
          <a:xfrm>
            <a:off x="395288" y="1268413"/>
            <a:ext cx="7558087" cy="1655762"/>
          </a:xfrm>
          <a:prstGeom prst="rect">
            <a:avLst/>
          </a:prstGeom>
          <a:noFill/>
          <a:ln w="9525">
            <a:noFill/>
            <a:miter lim="800000"/>
            <a:headEnd/>
            <a:tailEnd/>
          </a:ln>
        </p:spPr>
        <p:txBody>
          <a:bodyPr/>
          <a:lstStyle/>
          <a:p>
            <a:pPr marL="411163" indent="-342900">
              <a:lnSpc>
                <a:spcPts val="4000"/>
              </a:lnSpc>
              <a:spcBef>
                <a:spcPts val="700"/>
              </a:spcBef>
              <a:buClr>
                <a:srgbClr val="FFC000"/>
              </a:buClr>
              <a:buSzPct val="70000"/>
              <a:buFont typeface="Verdana" pitchFamily="34" charset="0"/>
              <a:buChar char="•"/>
            </a:pPr>
            <a:r>
              <a:rPr lang="es-UY" sz="2300" b="1" u="sng" dirty="0">
                <a:latin typeface="Verdana" pitchFamily="34" charset="0"/>
                <a:ea typeface="Verdana" pitchFamily="34" charset="0"/>
                <a:cs typeface="Verdana" pitchFamily="34" charset="0"/>
              </a:rPr>
              <a:t>Certificaciones:</a:t>
            </a:r>
            <a:endParaRPr lang="es-UY" sz="2300" u="sng" dirty="0">
              <a:latin typeface="Verdana" pitchFamily="34" charset="0"/>
              <a:ea typeface="Verdana" pitchFamily="34" charset="0"/>
              <a:cs typeface="Verdana" pitchFamily="34" charset="0"/>
            </a:endParaRPr>
          </a:p>
          <a:p>
            <a:pPr marL="739775" lvl="1" indent="-285750">
              <a:lnSpc>
                <a:spcPts val="4000"/>
              </a:lnSpc>
              <a:spcBef>
                <a:spcPct val="20000"/>
              </a:spcBef>
              <a:buClr>
                <a:srgbClr val="FFC000"/>
              </a:buClr>
              <a:buSzPct val="70000"/>
              <a:buFont typeface="Verdana" pitchFamily="34" charset="0"/>
              <a:buChar char="•"/>
            </a:pPr>
            <a:r>
              <a:rPr lang="es-UY" sz="2100" b="1" dirty="0">
                <a:solidFill>
                  <a:schemeClr val="tx2"/>
                </a:solidFill>
                <a:latin typeface="Verdana" pitchFamily="34" charset="0"/>
                <a:ea typeface="Verdana" pitchFamily="34" charset="0"/>
                <a:cs typeface="Verdana" pitchFamily="34" charset="0"/>
              </a:rPr>
              <a:t>4 niveles</a:t>
            </a:r>
          </a:p>
          <a:p>
            <a:pPr marL="739775" lvl="1" indent="-285750">
              <a:lnSpc>
                <a:spcPts val="4000"/>
              </a:lnSpc>
              <a:spcBef>
                <a:spcPct val="20000"/>
              </a:spcBef>
              <a:buClr>
                <a:srgbClr val="FFC000"/>
              </a:buClr>
              <a:buSzPct val="70000"/>
              <a:buFont typeface="Verdana" pitchFamily="34" charset="0"/>
              <a:buChar char="•"/>
            </a:pPr>
            <a:r>
              <a:rPr lang="es-UY" sz="2100" b="1" dirty="0" err="1">
                <a:solidFill>
                  <a:schemeClr val="tx2"/>
                </a:solidFill>
                <a:latin typeface="Verdana" pitchFamily="34" charset="0"/>
                <a:ea typeface="Verdana" pitchFamily="34" charset="0"/>
                <a:cs typeface="Verdana" pitchFamily="34" charset="0"/>
              </a:rPr>
              <a:t>Upgrade</a:t>
            </a:r>
            <a:r>
              <a:rPr lang="es-UY" sz="2100" b="1" dirty="0">
                <a:solidFill>
                  <a:schemeClr val="tx2"/>
                </a:solidFill>
                <a:latin typeface="Verdana" pitchFamily="34" charset="0"/>
                <a:ea typeface="Verdana" pitchFamily="34" charset="0"/>
                <a:cs typeface="Verdana" pitchFamily="34" charset="0"/>
              </a:rPr>
              <a:t>!</a:t>
            </a:r>
            <a:endParaRPr lang="es-UY" sz="2100" dirty="0">
              <a:solidFill>
                <a:schemeClr val="tx2"/>
              </a:solidFill>
              <a:latin typeface="Verdana" pitchFamily="34" charset="0"/>
              <a:ea typeface="Verdana" pitchFamily="34" charset="0"/>
              <a:cs typeface="Verdana" pitchFamily="34" charset="0"/>
            </a:endParaRPr>
          </a:p>
        </p:txBody>
      </p:sp>
      <p:sp>
        <p:nvSpPr>
          <p:cNvPr id="19" name="Rectangle 7"/>
          <p:cNvSpPr>
            <a:spLocks noChangeArrowheads="1"/>
          </p:cNvSpPr>
          <p:nvPr/>
        </p:nvSpPr>
        <p:spPr bwMode="auto">
          <a:xfrm>
            <a:off x="1550468" y="5998875"/>
            <a:ext cx="6402907" cy="584775"/>
          </a:xfrm>
          <a:prstGeom prst="rect">
            <a:avLst/>
          </a:prstGeom>
          <a:noFill/>
          <a:ln w="9525">
            <a:noFill/>
            <a:miter lim="800000"/>
            <a:headEnd/>
            <a:tailEnd/>
          </a:ln>
        </p:spPr>
        <p:txBody>
          <a:bodyPr wrap="none" anchor="ctr">
            <a:spAutoFit/>
          </a:bodyPr>
          <a:lstStyle/>
          <a:p>
            <a:r>
              <a:rPr lang="es-UY" sz="3200" dirty="0">
                <a:hlinkClick r:id="rId12" tooltip="http://www.gxtechnical.com/capacitacion/certificaciones"/>
              </a:rPr>
              <a:t>training.genexus.com/certificaciones</a:t>
            </a:r>
            <a:r>
              <a:rPr lang="es-UY" sz="3200"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95736" y="4869160"/>
            <a:ext cx="5073823" cy="737943"/>
          </a:xfrm>
        </p:spPr>
        <p:txBody>
          <a:bodyPr>
            <a:normAutofit fontScale="90000"/>
          </a:bodyPr>
          <a:lstStyle/>
          <a:p>
            <a:r>
              <a:rPr lang="es-ES_tradnl" cap="none" dirty="0"/>
              <a:t>¡MUCHAS GRACIAS!</a:t>
            </a:r>
          </a:p>
        </p:txBody>
      </p:sp>
      <p:sp>
        <p:nvSpPr>
          <p:cNvPr id="2" name="Title 3"/>
          <p:cNvSpPr>
            <a:spLocks/>
          </p:cNvSpPr>
          <p:nvPr/>
        </p:nvSpPr>
        <p:spPr bwMode="auto">
          <a:xfrm>
            <a:off x="717198" y="2708921"/>
            <a:ext cx="8031266" cy="864096"/>
          </a:xfrm>
          <a:prstGeom prst="rect">
            <a:avLst/>
          </a:prstGeom>
          <a:noFill/>
          <a:ln w="9525">
            <a:noFill/>
            <a:miter lim="800000"/>
            <a:headEnd/>
            <a:tailEnd/>
          </a:ln>
        </p:spPr>
        <p:txBody>
          <a:bodyPr/>
          <a:lstStyle/>
          <a:p>
            <a:r>
              <a:rPr lang="es-ES_tradnl" sz="3600" b="1" dirty="0">
                <a:solidFill>
                  <a:srgbClr val="FF9933"/>
                </a:solidFill>
                <a:latin typeface="Verdana" pitchFamily="34" charset="0"/>
              </a:rPr>
              <a:t>¡BUEN EVENTO PARA TODOS!</a:t>
            </a:r>
          </a:p>
        </p:txBody>
      </p:sp>
    </p:spTree>
    <p:extLst>
      <p:ext uri="{BB962C8B-B14F-4D97-AF65-F5344CB8AC3E}">
        <p14:creationId xmlns:p14="http://schemas.microsoft.com/office/powerpoint/2010/main" val="277844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36712"/>
            <a:ext cx="6571343" cy="1049235"/>
          </a:xfrm>
        </p:spPr>
        <p:txBody>
          <a:bodyPr/>
          <a:lstStyle/>
          <a:p>
            <a:r>
              <a:rPr lang="es-UY" b="1" dirty="0" err="1" smtClean="0"/>
              <a:t>ARTech</a:t>
            </a:r>
            <a:endParaRPr lang="es-CO" dirty="0"/>
          </a:p>
        </p:txBody>
      </p:sp>
      <p:sp>
        <p:nvSpPr>
          <p:cNvPr id="3" name="Content Placeholder 2"/>
          <p:cNvSpPr>
            <a:spLocks noGrp="1"/>
          </p:cNvSpPr>
          <p:nvPr>
            <p:ph idx="1"/>
          </p:nvPr>
        </p:nvSpPr>
        <p:spPr>
          <a:xfrm>
            <a:off x="179512" y="2015733"/>
            <a:ext cx="8496943" cy="3717523"/>
          </a:xfrm>
        </p:spPr>
        <p:txBody>
          <a:bodyPr>
            <a:noAutofit/>
          </a:bodyPr>
          <a:lstStyle/>
          <a:p>
            <a:r>
              <a:rPr lang="es-UY" sz="1400" dirty="0" err="1"/>
              <a:t>ARTech</a:t>
            </a:r>
            <a:r>
              <a:rPr lang="es-UY" sz="1400" dirty="0"/>
              <a:t> es una empresa uruguaya que posee tecnología de punta exclusiva en las áreas de proyecto de bases de datos, desarrollo y mantenimiento de aplicaciones y, en particular, administración automática del conocimiento, la cual ha sido producto de investigaciones propias realizadas desde 1984.</a:t>
            </a:r>
            <a:endParaRPr lang="es-CO" sz="1400" dirty="0"/>
          </a:p>
          <a:p>
            <a:pPr marL="0" indent="0">
              <a:buNone/>
            </a:pPr>
            <a:endParaRPr lang="es-CO" sz="1400" dirty="0"/>
          </a:p>
          <a:p>
            <a:r>
              <a:rPr lang="es-UY" sz="1400" dirty="0"/>
              <a:t>Los fundadores de </a:t>
            </a:r>
            <a:r>
              <a:rPr lang="es-UY" sz="1400" dirty="0" err="1"/>
              <a:t>ARTech</a:t>
            </a:r>
            <a:r>
              <a:rPr lang="es-UY" sz="1400" dirty="0"/>
              <a:t> han participado anteriormente como consultores en múltiples proyectos de grandes sistemas de información con bases de datos, fundamentalmente en Brasil y Uruguay. Esta experiencia les ha mostrado claramente las carencias de los métodos y herramientas generalmente utilizados para el desarrollo y mantenimiento de sistemas computacionales.</a:t>
            </a:r>
            <a:endParaRPr lang="es-CO" sz="1400" dirty="0"/>
          </a:p>
          <a:p>
            <a:pPr marL="0" indent="0">
              <a:buNone/>
            </a:pPr>
            <a:endParaRPr lang="es-CO" sz="1400" dirty="0"/>
          </a:p>
          <a:p>
            <a:r>
              <a:rPr lang="es-UY" sz="1400" dirty="0" smtClean="0"/>
              <a:t>Estos </a:t>
            </a:r>
            <a:r>
              <a:rPr lang="es-UY" sz="1400" dirty="0"/>
              <a:t>trabajos han insumido varias decenas de años/hombre, y han dado como resultado importante tecnología exclusiva en el campo de la administración automática del conocimiento de los sistemas de negocios. Esta tecnología constituye su ventaja competitiva y, con base en ella, </a:t>
            </a:r>
            <a:r>
              <a:rPr lang="es-UY" sz="1400" dirty="0" err="1"/>
              <a:t>ARTech</a:t>
            </a:r>
            <a:r>
              <a:rPr lang="es-UY" sz="1400" dirty="0"/>
              <a:t> ha desarrollado su producto  </a:t>
            </a:r>
            <a:r>
              <a:rPr lang="es-UY" sz="1400" dirty="0" err="1"/>
              <a:t>GeneXus</a:t>
            </a:r>
            <a:r>
              <a:rPr lang="es-UY" sz="1400" dirty="0"/>
              <a:t>.</a:t>
            </a:r>
            <a:endParaRPr lang="es-CO" sz="1400" dirty="0"/>
          </a:p>
          <a:p>
            <a:endParaRPr lang="es-CO" sz="1400" dirty="0"/>
          </a:p>
        </p:txBody>
      </p:sp>
      <p:pic>
        <p:nvPicPr>
          <p:cNvPr id="1028" name="Picture 4" descr="GENEXUS ANUNCIA LA LIBERACIÓN DE SU NUEVA VERSIÓN “ROCHA” DURANTE EL XVII  ENCUENTRO INTERNACIONAL CELEBRADO EN URUGUAY - Top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32656"/>
            <a:ext cx="188595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142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nSpc>
                <a:spcPct val="90000"/>
              </a:lnSpc>
            </a:pPr>
            <a:r>
              <a:rPr lang="es-MX" altLang="es-CO" sz="2400" dirty="0">
                <a:latin typeface="Arial" panose="020B0604020202020204" pitchFamily="34" charset="0"/>
              </a:rPr>
              <a:t>Es una herramienta inteligente, desarrollada por </a:t>
            </a:r>
            <a:r>
              <a:rPr lang="es-MX" altLang="es-CO" sz="2400" dirty="0" err="1">
                <a:latin typeface="Arial" panose="020B0604020202020204" pitchFamily="34" charset="0"/>
              </a:rPr>
              <a:t>ARTech,para</a:t>
            </a:r>
            <a:r>
              <a:rPr lang="es-MX" altLang="es-CO" sz="2400" dirty="0">
                <a:latin typeface="Arial" panose="020B0604020202020204" pitchFamily="34" charset="0"/>
              </a:rPr>
              <a:t> construir y mantener sistemas, de una manera simple; cuyo objetivo es asistir al analista y a los usuarios en todo el ciclo de vida de las aplicaciones.</a:t>
            </a:r>
            <a:br>
              <a:rPr lang="es-MX" altLang="es-CO" sz="2400" dirty="0">
                <a:latin typeface="Arial" panose="020B0604020202020204" pitchFamily="34" charset="0"/>
              </a:rPr>
            </a:br>
            <a:r>
              <a:rPr lang="es-MX" altLang="es-CO" sz="2400" dirty="0">
                <a:latin typeface="Arial" panose="020B0604020202020204" pitchFamily="34" charset="0"/>
              </a:rPr>
              <a:t/>
            </a:r>
            <a:br>
              <a:rPr lang="es-MX" altLang="es-CO" sz="2400" dirty="0">
                <a:latin typeface="Arial" panose="020B0604020202020204" pitchFamily="34" charset="0"/>
              </a:rPr>
            </a:br>
            <a:r>
              <a:rPr lang="es-MX" altLang="es-CO" sz="2400" dirty="0">
                <a:latin typeface="Arial" panose="020B0604020202020204" pitchFamily="34" charset="0"/>
              </a:rPr>
              <a:t>http://www.genexus.com/</a:t>
            </a:r>
          </a:p>
          <a:p>
            <a:pPr>
              <a:lnSpc>
                <a:spcPct val="90000"/>
              </a:lnSpc>
            </a:pPr>
            <a:endParaRPr lang="es-MX" altLang="es-CO" sz="2400" dirty="0">
              <a:latin typeface="Arial" panose="020B0604020202020204" pitchFamily="34" charset="0"/>
            </a:endParaRPr>
          </a:p>
          <a:p>
            <a:pPr>
              <a:lnSpc>
                <a:spcPct val="90000"/>
              </a:lnSpc>
            </a:pPr>
            <a:r>
              <a:rPr lang="es-MX" altLang="es-CO" sz="2400" dirty="0" err="1">
                <a:latin typeface="Arial" panose="020B0604020202020204" pitchFamily="34" charset="0"/>
              </a:rPr>
              <a:t>Permitiéndo</a:t>
            </a:r>
            <a:r>
              <a:rPr lang="es-MX" altLang="es-CO" sz="2400" dirty="0">
                <a:latin typeface="Arial" panose="020B0604020202020204" pitchFamily="34" charset="0"/>
              </a:rPr>
              <a:t> trabajar en múltiples plataformas, ya sea de sistemas operativos, lenguajes de programación o motores de bases de datos.</a:t>
            </a:r>
            <a:endParaRPr lang="es-ES" altLang="es-CO" sz="2400" dirty="0">
              <a:latin typeface="Arial" panose="020B0604020202020204" pitchFamily="34" charset="0"/>
            </a:endParaRPr>
          </a:p>
          <a:p>
            <a:endParaRPr lang="es-CO" dirty="0"/>
          </a:p>
        </p:txBody>
      </p:sp>
      <p:pic>
        <p:nvPicPr>
          <p:cNvPr id="1026" name="Picture 2" descr="http://www.genexus.com/media/design/style000001/00000001780000025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85289"/>
            <a:ext cx="3137001" cy="921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416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88640"/>
            <a:ext cx="8229600" cy="5818651"/>
          </a:xfrm>
        </p:spPr>
        <p:txBody>
          <a:bodyPr>
            <a:normAutofit lnSpcReduction="10000"/>
          </a:bodyPr>
          <a:lstStyle/>
          <a:p>
            <a:pPr marL="109728" indent="0">
              <a:lnSpc>
                <a:spcPct val="90000"/>
              </a:lnSpc>
              <a:buNone/>
            </a:pPr>
            <a:endParaRPr lang="es-CO" altLang="es-CO" sz="3200" dirty="0">
              <a:latin typeface="Arial" panose="020B0604020202020204" pitchFamily="34" charset="0"/>
            </a:endParaRPr>
          </a:p>
          <a:p>
            <a:pPr marL="109728" indent="0">
              <a:lnSpc>
                <a:spcPct val="90000"/>
              </a:lnSpc>
              <a:buNone/>
            </a:pPr>
            <a:r>
              <a:rPr lang="es-CO" altLang="es-CO" sz="3200" b="1" dirty="0">
                <a:solidFill>
                  <a:schemeClr val="accent2"/>
                </a:solidFill>
                <a:effectLst>
                  <a:outerShdw blurRad="38100" dist="38100" dir="2700000" algn="tl">
                    <a:srgbClr val="000000">
                      <a:alpha val="43137"/>
                    </a:srgbClr>
                  </a:outerShdw>
                </a:effectLst>
                <a:latin typeface="Arial" panose="020B0604020202020204" pitchFamily="34" charset="0"/>
              </a:rPr>
              <a:t>Analista Junior </a:t>
            </a:r>
            <a:r>
              <a:rPr lang="es-CO" altLang="es-CO" sz="3200" b="1" dirty="0" err="1">
                <a:solidFill>
                  <a:schemeClr val="accent2"/>
                </a:solidFill>
                <a:effectLst>
                  <a:outerShdw blurRad="38100" dist="38100" dir="2700000" algn="tl">
                    <a:srgbClr val="000000">
                      <a:alpha val="43137"/>
                    </a:srgbClr>
                  </a:outerShdw>
                </a:effectLst>
                <a:latin typeface="Arial" panose="020B0604020202020204" pitchFamily="34" charset="0"/>
              </a:rPr>
              <a:t>GeneXus</a:t>
            </a:r>
            <a:endParaRPr lang="es-CO" altLang="es-CO" sz="3200" b="1" dirty="0">
              <a:solidFill>
                <a:schemeClr val="accent2"/>
              </a:solidFill>
              <a:effectLst>
                <a:outerShdw blurRad="38100" dist="38100" dir="2700000" algn="tl">
                  <a:srgbClr val="000000">
                    <a:alpha val="43137"/>
                  </a:srgbClr>
                </a:outerShdw>
              </a:effectLst>
              <a:latin typeface="Arial" panose="020B0604020202020204" pitchFamily="34" charset="0"/>
            </a:endParaRPr>
          </a:p>
          <a:p>
            <a:pPr marL="109728" indent="0">
              <a:lnSpc>
                <a:spcPct val="90000"/>
              </a:lnSpc>
              <a:buNone/>
            </a:pPr>
            <a:endParaRPr lang="es-CO" altLang="es-CO" sz="2400" dirty="0">
              <a:latin typeface="Arial" panose="020B0604020202020204" pitchFamily="34" charset="0"/>
            </a:endParaRPr>
          </a:p>
          <a:p>
            <a:pPr marL="109728" indent="0">
              <a:lnSpc>
                <a:spcPct val="90000"/>
              </a:lnSpc>
              <a:buNone/>
            </a:pPr>
            <a:r>
              <a:rPr lang="es-CO" altLang="es-CO" sz="2400" dirty="0">
                <a:latin typeface="Arial" panose="020B0604020202020204" pitchFamily="34" charset="0"/>
              </a:rPr>
              <a:t>Se trata de la certificación inicial, es decir, la de menor nivel de exigencia. Está orientada a aquellas personas que comienzan a desarrollar aplicaciones con </a:t>
            </a:r>
            <a:r>
              <a:rPr lang="es-CO" altLang="es-CO" sz="2400" dirty="0" err="1">
                <a:latin typeface="Arial" panose="020B0604020202020204" pitchFamily="34" charset="0"/>
              </a:rPr>
              <a:t>GeneXus</a:t>
            </a:r>
            <a:r>
              <a:rPr lang="es-CO" altLang="es-CO" sz="2400" dirty="0">
                <a:latin typeface="Arial" panose="020B0604020202020204" pitchFamily="34" charset="0"/>
              </a:rPr>
              <a:t> y desean evaluar si cuentan con los mínimos conocimientos necesarios sobre </a:t>
            </a:r>
            <a:r>
              <a:rPr lang="es-CO" altLang="es-CO" sz="2400" dirty="0" err="1">
                <a:latin typeface="Arial" panose="020B0604020202020204" pitchFamily="34" charset="0"/>
              </a:rPr>
              <a:t>GeneXus</a:t>
            </a:r>
            <a:r>
              <a:rPr lang="es-CO" altLang="es-CO" sz="2400" dirty="0">
                <a:latin typeface="Arial" panose="020B0604020202020204" pitchFamily="34" charset="0"/>
              </a:rPr>
              <a:t> para poder desarrollar aplicaciones con apoyo o bajo supervisión.</a:t>
            </a:r>
          </a:p>
          <a:p>
            <a:pPr marL="109728" indent="0">
              <a:lnSpc>
                <a:spcPct val="90000"/>
              </a:lnSpc>
              <a:buNone/>
            </a:pPr>
            <a:endParaRPr lang="es-CO" altLang="es-CO" sz="2400" dirty="0">
              <a:latin typeface="Arial" panose="020B0604020202020204" pitchFamily="34" charset="0"/>
            </a:endParaRPr>
          </a:p>
          <a:p>
            <a:pPr>
              <a:lnSpc>
                <a:spcPct val="90000"/>
              </a:lnSpc>
            </a:pPr>
            <a:r>
              <a:rPr lang="es-CO" altLang="es-CO" sz="2400" dirty="0">
                <a:latin typeface="Arial" panose="020B0604020202020204" pitchFamily="34" charset="0"/>
              </a:rPr>
              <a:t>Examen: Online, con preguntas de tipo múltiple opción y verdadero/falso. El mismo podrá realizarse desde el lugar físico que el postulante desee.  </a:t>
            </a:r>
          </a:p>
          <a:p>
            <a:pPr marL="109728" indent="0">
              <a:lnSpc>
                <a:spcPct val="90000"/>
              </a:lnSpc>
              <a:buNone/>
            </a:pPr>
            <a:endParaRPr lang="es-CO" altLang="es-CO" sz="2400" dirty="0">
              <a:latin typeface="Arial" panose="020B0604020202020204" pitchFamily="34" charset="0"/>
            </a:endParaRPr>
          </a:p>
          <a:p>
            <a:pPr>
              <a:lnSpc>
                <a:spcPct val="90000"/>
              </a:lnSpc>
            </a:pPr>
            <a:r>
              <a:rPr lang="es-CO" altLang="es-CO" sz="2400" dirty="0">
                <a:latin typeface="Arial" panose="020B0604020202020204" pitchFamily="34" charset="0"/>
              </a:rPr>
              <a:t>Certificado: Emitido por </a:t>
            </a:r>
            <a:r>
              <a:rPr lang="es-CO" altLang="es-CO" sz="2400" dirty="0" err="1">
                <a:latin typeface="Arial" panose="020B0604020202020204" pitchFamily="34" charset="0"/>
              </a:rPr>
              <a:t>GeneXus</a:t>
            </a:r>
            <a:r>
              <a:rPr lang="es-CO" altLang="es-CO" sz="2400" dirty="0">
                <a:latin typeface="Arial" panose="020B0604020202020204" pitchFamily="34" charset="0"/>
              </a:rPr>
              <a:t> S.A.</a:t>
            </a:r>
            <a:endParaRPr lang="es-CO" dirty="0"/>
          </a:p>
        </p:txBody>
      </p:sp>
    </p:spTree>
    <p:extLst>
      <p:ext uri="{BB962C8B-B14F-4D97-AF65-F5344CB8AC3E}">
        <p14:creationId xmlns:p14="http://schemas.microsoft.com/office/powerpoint/2010/main" val="372822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n-US" dirty="0">
                <a:hlinkClick r:id="rId2"/>
              </a:rPr>
              <a:t>https://training.genexus.com/es/aprendiendo/cursos/genexus/curso-genexus-junior-16/que-es-genexus-v16</a:t>
            </a:r>
            <a:endParaRPr lang="es-CO" dirty="0"/>
          </a:p>
        </p:txBody>
      </p:sp>
      <p:sp>
        <p:nvSpPr>
          <p:cNvPr id="3" name="Título 2"/>
          <p:cNvSpPr>
            <a:spLocks noGrp="1"/>
          </p:cNvSpPr>
          <p:nvPr>
            <p:ph type="title"/>
          </p:nvPr>
        </p:nvSpPr>
        <p:spPr/>
        <p:txBody>
          <a:bodyPr>
            <a:normAutofit/>
          </a:bodyPr>
          <a:lstStyle/>
          <a:p>
            <a:r>
              <a:rPr lang="es-CO" altLang="es-CO" sz="4400" dirty="0">
                <a:solidFill>
                  <a:schemeClr val="accent2"/>
                </a:solidFill>
                <a:effectLst>
                  <a:outerShdw blurRad="38100" dist="38100" dir="2700000" algn="tl">
                    <a:srgbClr val="000000">
                      <a:alpha val="43137"/>
                    </a:srgbClr>
                  </a:outerShdw>
                </a:effectLst>
                <a:latin typeface="Arial" panose="020B0604020202020204" pitchFamily="34" charset="0"/>
              </a:rPr>
              <a:t>Analista Junior </a:t>
            </a:r>
            <a:r>
              <a:rPr lang="es-CO" altLang="es-CO" sz="4400" dirty="0" err="1">
                <a:solidFill>
                  <a:schemeClr val="accent2"/>
                </a:solidFill>
                <a:effectLst>
                  <a:outerShdw blurRad="38100" dist="38100" dir="2700000" algn="tl">
                    <a:srgbClr val="000000">
                      <a:alpha val="43137"/>
                    </a:srgbClr>
                  </a:outerShdw>
                </a:effectLst>
                <a:latin typeface="Arial" panose="020B0604020202020204" pitchFamily="34" charset="0"/>
              </a:rPr>
              <a:t>GeneXus</a:t>
            </a:r>
            <a:endParaRPr lang="es-CO" dirty="0"/>
          </a:p>
        </p:txBody>
      </p:sp>
      <p:pic>
        <p:nvPicPr>
          <p:cNvPr id="4" name="Imagen 3"/>
          <p:cNvPicPr>
            <a:picLocks noChangeAspect="1"/>
          </p:cNvPicPr>
          <p:nvPr/>
        </p:nvPicPr>
        <p:blipFill>
          <a:blip r:embed="rId3"/>
          <a:stretch>
            <a:fillRect/>
          </a:stretch>
        </p:blipFill>
        <p:spPr>
          <a:xfrm>
            <a:off x="4139952" y="2855280"/>
            <a:ext cx="4460868" cy="359773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4098" name="Picture 2" descr="Resultado de imagen para genexu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68960"/>
            <a:ext cx="2419350" cy="2257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5875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GPrY0NZvQR240CKboLj1cw"/>
</p:tagLst>
</file>

<file path=ppt/tags/tag10.xml><?xml version="1.0" encoding="utf-8"?>
<p:tagLst xmlns:a="http://schemas.openxmlformats.org/drawingml/2006/main" xmlns:r="http://schemas.openxmlformats.org/officeDocument/2006/relationships" xmlns:p="http://schemas.openxmlformats.org/presentationml/2006/main">
  <p:tag name="DVSHAPEID" val="Se5ETpwVGJVswqTuaYCPln"/>
</p:tagLst>
</file>

<file path=ppt/tags/tag11.xml><?xml version="1.0" encoding="utf-8"?>
<p:tagLst xmlns:a="http://schemas.openxmlformats.org/drawingml/2006/main" xmlns:r="http://schemas.openxmlformats.org/officeDocument/2006/relationships" xmlns:p="http://schemas.openxmlformats.org/presentationml/2006/main">
  <p:tag name="DVSECTIONID" val="hZM2ZjKxqS0zWnIk34AcGe"/>
</p:tagLst>
</file>

<file path=ppt/tags/tag12.xml><?xml version="1.0" encoding="utf-8"?>
<p:tagLst xmlns:a="http://schemas.openxmlformats.org/drawingml/2006/main" xmlns:r="http://schemas.openxmlformats.org/officeDocument/2006/relationships" xmlns:p="http://schemas.openxmlformats.org/presentationml/2006/main">
  <p:tag name="DVSHAPEID" val="BnAYC93nCC7RnLFEuTexnm"/>
</p:tagLst>
</file>

<file path=ppt/tags/tag13.xml><?xml version="1.0" encoding="utf-8"?>
<p:tagLst xmlns:a="http://schemas.openxmlformats.org/drawingml/2006/main" xmlns:r="http://schemas.openxmlformats.org/officeDocument/2006/relationships" xmlns:p="http://schemas.openxmlformats.org/presentationml/2006/main">
  <p:tag name="DVSHAPEID" val="hu41g4piR35vDu58CWrHTW"/>
</p:tagLst>
</file>

<file path=ppt/tags/tag14.xml><?xml version="1.0" encoding="utf-8"?>
<p:tagLst xmlns:a="http://schemas.openxmlformats.org/drawingml/2006/main" xmlns:r="http://schemas.openxmlformats.org/officeDocument/2006/relationships" xmlns:p="http://schemas.openxmlformats.org/presentationml/2006/main">
  <p:tag name="DVSHAPEID" val="6WJOeTeV21af56UBTZYjK3"/>
</p:tagLst>
</file>

<file path=ppt/tags/tag15.xml><?xml version="1.0" encoding="utf-8"?>
<p:tagLst xmlns:a="http://schemas.openxmlformats.org/drawingml/2006/main" xmlns:r="http://schemas.openxmlformats.org/officeDocument/2006/relationships" xmlns:p="http://schemas.openxmlformats.org/presentationml/2006/main">
  <p:tag name="DVSHAPEID" val="MR8bymhi5Gtln8hrQv4V13"/>
</p:tagLst>
</file>

<file path=ppt/tags/tag16.xml><?xml version="1.0" encoding="utf-8"?>
<p:tagLst xmlns:a="http://schemas.openxmlformats.org/drawingml/2006/main" xmlns:r="http://schemas.openxmlformats.org/officeDocument/2006/relationships" xmlns:p="http://schemas.openxmlformats.org/presentationml/2006/main">
  <p:tag name="DVSHAPEID" val="knoZe12sIzb2aRG2lREKWu"/>
</p:tagLst>
</file>

<file path=ppt/tags/tag17.xml><?xml version="1.0" encoding="utf-8"?>
<p:tagLst xmlns:a="http://schemas.openxmlformats.org/drawingml/2006/main" xmlns:r="http://schemas.openxmlformats.org/officeDocument/2006/relationships" xmlns:p="http://schemas.openxmlformats.org/presentationml/2006/main">
  <p:tag name="DVSHAPEID" val="MJIMjs9sfO2IwKMz8gfCXT"/>
</p:tagLst>
</file>

<file path=ppt/tags/tag18.xml><?xml version="1.0" encoding="utf-8"?>
<p:tagLst xmlns:a="http://schemas.openxmlformats.org/drawingml/2006/main" xmlns:r="http://schemas.openxmlformats.org/officeDocument/2006/relationships" xmlns:p="http://schemas.openxmlformats.org/presentationml/2006/main">
  <p:tag name="DVSHAPEID" val="9kYqKNachg7QBEgrIzjgkm"/>
</p:tagLst>
</file>

<file path=ppt/tags/tag19.xml><?xml version="1.0" encoding="utf-8"?>
<p:tagLst xmlns:a="http://schemas.openxmlformats.org/drawingml/2006/main" xmlns:r="http://schemas.openxmlformats.org/officeDocument/2006/relationships" xmlns:p="http://schemas.openxmlformats.org/presentationml/2006/main">
  <p:tag name="DVSHAPEID" val="0rkWgLJoujwTzoNSHlh3xL"/>
</p:tagLst>
</file>

<file path=ppt/tags/tag2.xml><?xml version="1.0" encoding="utf-8"?>
<p:tagLst xmlns:a="http://schemas.openxmlformats.org/drawingml/2006/main" xmlns:r="http://schemas.openxmlformats.org/officeDocument/2006/relationships" xmlns:p="http://schemas.openxmlformats.org/presentationml/2006/main">
  <p:tag name="DVSHAPEID" val="LubQ0ARuDhLWeKctCA6aoc"/>
</p:tagLst>
</file>

<file path=ppt/tags/tag20.xml><?xml version="1.0" encoding="utf-8"?>
<p:tagLst xmlns:a="http://schemas.openxmlformats.org/drawingml/2006/main" xmlns:r="http://schemas.openxmlformats.org/officeDocument/2006/relationships" xmlns:p="http://schemas.openxmlformats.org/presentationml/2006/main">
  <p:tag name="DVSHAPEID" val="AG88iGyFiHyNkw6OxosTLO"/>
</p:tagLst>
</file>

<file path=ppt/tags/tag21.xml><?xml version="1.0" encoding="utf-8"?>
<p:tagLst xmlns:a="http://schemas.openxmlformats.org/drawingml/2006/main" xmlns:r="http://schemas.openxmlformats.org/officeDocument/2006/relationships" xmlns:p="http://schemas.openxmlformats.org/presentationml/2006/main">
  <p:tag name="DVSECTIONID" val="Y9iysYKDgqWMyeOljaJLyr"/>
</p:tagLst>
</file>

<file path=ppt/tags/tag22.xml><?xml version="1.0" encoding="utf-8"?>
<p:tagLst xmlns:a="http://schemas.openxmlformats.org/drawingml/2006/main" xmlns:r="http://schemas.openxmlformats.org/officeDocument/2006/relationships" xmlns:p="http://schemas.openxmlformats.org/presentationml/2006/main">
  <p:tag name="DVSHAPEID" val="Q73LiffGEQQWMipDBeeBUT"/>
</p:tagLst>
</file>

<file path=ppt/tags/tag23.xml><?xml version="1.0" encoding="utf-8"?>
<p:tagLst xmlns:a="http://schemas.openxmlformats.org/drawingml/2006/main" xmlns:r="http://schemas.openxmlformats.org/officeDocument/2006/relationships" xmlns:p="http://schemas.openxmlformats.org/presentationml/2006/main">
  <p:tag name="DVSHAPEID" val="ezVsYkTs6CdkOKUbd6VLXN"/>
</p:tagLst>
</file>

<file path=ppt/tags/tag24.xml><?xml version="1.0" encoding="utf-8"?>
<p:tagLst xmlns:a="http://schemas.openxmlformats.org/drawingml/2006/main" xmlns:r="http://schemas.openxmlformats.org/officeDocument/2006/relationships" xmlns:p="http://schemas.openxmlformats.org/presentationml/2006/main">
  <p:tag name="DVSHAPEID" val="CLZ6nZ71Yc7XStQPhUMcJe"/>
</p:tagLst>
</file>

<file path=ppt/tags/tag25.xml><?xml version="1.0" encoding="utf-8"?>
<p:tagLst xmlns:a="http://schemas.openxmlformats.org/drawingml/2006/main" xmlns:r="http://schemas.openxmlformats.org/officeDocument/2006/relationships" xmlns:p="http://schemas.openxmlformats.org/presentationml/2006/main">
  <p:tag name="DVSHAPEID" val="IstFIq17F9VqX9sRWUk5D1"/>
</p:tagLst>
</file>

<file path=ppt/tags/tag26.xml><?xml version="1.0" encoding="utf-8"?>
<p:tagLst xmlns:a="http://schemas.openxmlformats.org/drawingml/2006/main" xmlns:r="http://schemas.openxmlformats.org/officeDocument/2006/relationships" xmlns:p="http://schemas.openxmlformats.org/presentationml/2006/main">
  <p:tag name="DVSECTIONID" val="1zAE8EKkIJfosEymBPP0Tx"/>
</p:tagLst>
</file>

<file path=ppt/tags/tag27.xml><?xml version="1.0" encoding="utf-8"?>
<p:tagLst xmlns:a="http://schemas.openxmlformats.org/drawingml/2006/main" xmlns:r="http://schemas.openxmlformats.org/officeDocument/2006/relationships" xmlns:p="http://schemas.openxmlformats.org/presentationml/2006/main">
  <p:tag name="DVSHAPEID" val="71LtVp05mk64RUTOyxZQFX"/>
</p:tagLst>
</file>

<file path=ppt/tags/tag28.xml><?xml version="1.0" encoding="utf-8"?>
<p:tagLst xmlns:a="http://schemas.openxmlformats.org/drawingml/2006/main" xmlns:r="http://schemas.openxmlformats.org/officeDocument/2006/relationships" xmlns:p="http://schemas.openxmlformats.org/presentationml/2006/main">
  <p:tag name="DVSHAPEID" val="ErlqGjyzPA2blWOEJbVfRJ"/>
</p:tagLst>
</file>

<file path=ppt/tags/tag29.xml><?xml version="1.0" encoding="utf-8"?>
<p:tagLst xmlns:a="http://schemas.openxmlformats.org/drawingml/2006/main" xmlns:r="http://schemas.openxmlformats.org/officeDocument/2006/relationships" xmlns:p="http://schemas.openxmlformats.org/presentationml/2006/main">
  <p:tag name="DVSHAPEID" val="UHZaD3mbpqATWZhe0cJNfB"/>
</p:tagLst>
</file>

<file path=ppt/tags/tag3.xml><?xml version="1.0" encoding="utf-8"?>
<p:tagLst xmlns:a="http://schemas.openxmlformats.org/drawingml/2006/main" xmlns:r="http://schemas.openxmlformats.org/officeDocument/2006/relationships" xmlns:p="http://schemas.openxmlformats.org/presentationml/2006/main">
  <p:tag name="DVSHAPEID" val="a6BKxHIoutg94XMaNpEmeK"/>
</p:tagLst>
</file>

<file path=ppt/tags/tag30.xml><?xml version="1.0" encoding="utf-8"?>
<p:tagLst xmlns:a="http://schemas.openxmlformats.org/drawingml/2006/main" xmlns:r="http://schemas.openxmlformats.org/officeDocument/2006/relationships" xmlns:p="http://schemas.openxmlformats.org/presentationml/2006/main">
  <p:tag name="DVSHAPEID" val="zIlDb7TZ00FVwEqvGudEbC"/>
</p:tagLst>
</file>

<file path=ppt/tags/tag31.xml><?xml version="1.0" encoding="utf-8"?>
<p:tagLst xmlns:a="http://schemas.openxmlformats.org/drawingml/2006/main" xmlns:r="http://schemas.openxmlformats.org/officeDocument/2006/relationships" xmlns:p="http://schemas.openxmlformats.org/presentationml/2006/main">
  <p:tag name="DVSHAPEID" val="Bs0PmvbIv4tj7hOZRehppA"/>
</p:tagLst>
</file>

<file path=ppt/tags/tag32.xml><?xml version="1.0" encoding="utf-8"?>
<p:tagLst xmlns:a="http://schemas.openxmlformats.org/drawingml/2006/main" xmlns:r="http://schemas.openxmlformats.org/officeDocument/2006/relationships" xmlns:p="http://schemas.openxmlformats.org/presentationml/2006/main">
  <p:tag name="DVSHAPEID" val="d0tDNuweABqW7TDmLnOivB"/>
</p:tagLst>
</file>

<file path=ppt/tags/tag33.xml><?xml version="1.0" encoding="utf-8"?>
<p:tagLst xmlns:a="http://schemas.openxmlformats.org/drawingml/2006/main" xmlns:r="http://schemas.openxmlformats.org/officeDocument/2006/relationships" xmlns:p="http://schemas.openxmlformats.org/presentationml/2006/main">
  <p:tag name="DVSHAPEID" val="rdw9HGDYmLc0eZlIIHchtS"/>
</p:tagLst>
</file>

<file path=ppt/tags/tag34.xml><?xml version="1.0" encoding="utf-8"?>
<p:tagLst xmlns:a="http://schemas.openxmlformats.org/drawingml/2006/main" xmlns:r="http://schemas.openxmlformats.org/officeDocument/2006/relationships" xmlns:p="http://schemas.openxmlformats.org/presentationml/2006/main">
  <p:tag name="DVSHAPEID" val="Ta9VlusTB75Czg7ENPABeE"/>
</p:tagLst>
</file>

<file path=ppt/tags/tag4.xml><?xml version="1.0" encoding="utf-8"?>
<p:tagLst xmlns:a="http://schemas.openxmlformats.org/drawingml/2006/main" xmlns:r="http://schemas.openxmlformats.org/officeDocument/2006/relationships" xmlns:p="http://schemas.openxmlformats.org/presentationml/2006/main">
  <p:tag name="DVSHAPEID" val="j4oZYV9IU28yj5ff29LfNi"/>
</p:tagLst>
</file>

<file path=ppt/tags/tag5.xml><?xml version="1.0" encoding="utf-8"?>
<p:tagLst xmlns:a="http://schemas.openxmlformats.org/drawingml/2006/main" xmlns:r="http://schemas.openxmlformats.org/officeDocument/2006/relationships" xmlns:p="http://schemas.openxmlformats.org/presentationml/2006/main">
  <p:tag name="DVSECTIONID" val="7BAEQnPP6zgq9r47e1622d"/>
</p:tagLst>
</file>

<file path=ppt/tags/tag6.xml><?xml version="1.0" encoding="utf-8"?>
<p:tagLst xmlns:a="http://schemas.openxmlformats.org/drawingml/2006/main" xmlns:r="http://schemas.openxmlformats.org/officeDocument/2006/relationships" xmlns:p="http://schemas.openxmlformats.org/presentationml/2006/main">
  <p:tag name="DVSHAPEID" val="r6sgHfwwYGqHwbb5aRjlFm"/>
</p:tagLst>
</file>

<file path=ppt/tags/tag7.xml><?xml version="1.0" encoding="utf-8"?>
<p:tagLst xmlns:a="http://schemas.openxmlformats.org/drawingml/2006/main" xmlns:r="http://schemas.openxmlformats.org/officeDocument/2006/relationships" xmlns:p="http://schemas.openxmlformats.org/presentationml/2006/main">
  <p:tag name="DVSHAPEID" val="6qWE1AsXwxcztaGKr5kHXo"/>
</p:tagLst>
</file>

<file path=ppt/tags/tag8.xml><?xml version="1.0" encoding="utf-8"?>
<p:tagLst xmlns:a="http://schemas.openxmlformats.org/drawingml/2006/main" xmlns:r="http://schemas.openxmlformats.org/officeDocument/2006/relationships" xmlns:p="http://schemas.openxmlformats.org/presentationml/2006/main">
  <p:tag name="DVSHAPEID" val="4dTC0DmBv3YnNyzkV2ADhr"/>
</p:tagLst>
</file>

<file path=ppt/tags/tag9.xml><?xml version="1.0" encoding="utf-8"?>
<p:tagLst xmlns:a="http://schemas.openxmlformats.org/drawingml/2006/main" xmlns:r="http://schemas.openxmlformats.org/officeDocument/2006/relationships" xmlns:p="http://schemas.openxmlformats.org/presentationml/2006/main">
  <p:tag name="DVSHAPEID" val="LSlCSRlFrxfopc3NTIAIh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TM03090434[[fn=Letras en madera]]</Template>
  <TotalTime>585</TotalTime>
  <Words>2880</Words>
  <Application>Microsoft Office PowerPoint</Application>
  <PresentationFormat>On-screen Show (4:3)</PresentationFormat>
  <Paragraphs>332</Paragraphs>
  <Slides>51</Slides>
  <Notes>27</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Arial</vt:lpstr>
      <vt:lpstr>Arial Rounded MT Bold</vt:lpstr>
      <vt:lpstr>Calibri</vt:lpstr>
      <vt:lpstr>Calibri Bold</vt:lpstr>
      <vt:lpstr>Rockwell</vt:lpstr>
      <vt:lpstr>Rockwell Condensed</vt:lpstr>
      <vt:lpstr>SF Intellivised Extended</vt:lpstr>
      <vt:lpstr>Tahoma</vt:lpstr>
      <vt:lpstr>Times New Roman</vt:lpstr>
      <vt:lpstr>Verdana</vt:lpstr>
      <vt:lpstr>Verdana Ref</vt:lpstr>
      <vt:lpstr>Wingdings</vt:lpstr>
      <vt:lpstr>Letras en madera</vt:lpstr>
      <vt:lpstr>GeneXus Diplomado </vt:lpstr>
      <vt:lpstr>Conferencista</vt:lpstr>
      <vt:lpstr>Presentación Personal</vt:lpstr>
      <vt:lpstr>Que es GeneXus? </vt:lpstr>
      <vt:lpstr>PowerPoint Presentation</vt:lpstr>
      <vt:lpstr>ARTech</vt:lpstr>
      <vt:lpstr>PowerPoint Presentation</vt:lpstr>
      <vt:lpstr>PowerPoint Presentation</vt:lpstr>
      <vt:lpstr>Analista Junior GeneXus</vt:lpstr>
      <vt:lpstr>Programas de Negocios</vt:lpstr>
      <vt:lpstr>Programas</vt:lpstr>
      <vt:lpstr>Bases de Datos</vt:lpstr>
      <vt:lpstr>Desarrollo Tradicional</vt:lpstr>
      <vt:lpstr>PowerPoint Presentation</vt:lpstr>
      <vt:lpstr>¿Será posible otro paradigma?</vt:lpstr>
      <vt:lpstr>Tradicional conclusión?</vt:lpstr>
      <vt:lpstr>Describiendo la realidad</vt:lpstr>
      <vt:lpstr>Beneficios</vt:lpstr>
      <vt:lpstr>GENEXUS</vt:lpstr>
      <vt:lpstr>GENEXUS</vt:lpstr>
      <vt:lpstr>CARACTERISTICAS</vt:lpstr>
      <vt:lpstr>INTUITIVO</vt:lpstr>
      <vt:lpstr>LIBERTAD</vt:lpstr>
      <vt:lpstr>AUTOMATICO</vt:lpstr>
      <vt:lpstr>COSTO MENOR</vt:lpstr>
      <vt:lpstr>COSTO MENOR</vt:lpstr>
      <vt:lpstr>MANTENIMIENTO</vt:lpstr>
      <vt:lpstr>RAPIDO</vt:lpstr>
      <vt:lpstr>Por qué elegir GeneXus? </vt:lpstr>
      <vt:lpstr>Algunos de los usuarios mas importantes.</vt:lpstr>
      <vt:lpstr>NOVEDADES EN EL MERCADO</vt:lpstr>
      <vt:lpstr>VENTAJAS</vt:lpstr>
      <vt:lpstr>COSTO DE APLICACIONES</vt:lpstr>
      <vt:lpstr>CONCLUSIONES</vt:lpstr>
      <vt:lpstr>Diseño de aplicaciones empresariales Entonces vamos por…</vt:lpstr>
      <vt:lpstr>        Locura es hacer lo mismo y esperar resultados diferentes</vt:lpstr>
      <vt:lpstr>Paradigma de GeneXus</vt:lpstr>
      <vt:lpstr>Paradigma de GeneXus</vt:lpstr>
      <vt:lpstr>Beneficios</vt:lpstr>
      <vt:lpstr>Beneficios</vt:lpstr>
      <vt:lpstr>Beneficios</vt:lpstr>
      <vt:lpstr>Que es GeneXus? </vt:lpstr>
      <vt:lpstr>GeneXus Philosophy</vt:lpstr>
      <vt:lpstr>PowerPoint Presentation</vt:lpstr>
      <vt:lpstr>Objetos GeneXus</vt:lpstr>
      <vt:lpstr>Objetos GeneXus</vt:lpstr>
      <vt:lpstr>PowerPoint Presentation</vt:lpstr>
      <vt:lpstr>PowerPoint Presentation</vt:lpstr>
      <vt:lpstr>PowerPoint Presentation</vt:lpstr>
      <vt:lpstr>Profesionales GeneXus</vt:lpstr>
      <vt:lpstr>¡MUCHAS GRACIAS!</vt:lpstr>
    </vt:vector>
  </TitlesOfParts>
  <Company>MyCompany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GeneXus Low-Code Platform Acelera la Transformación Digital Industria 4.0.</dc:title>
  <dc:creator>JULIAN BARNEY JAIMES RINCON</dc:creator>
  <cp:lastModifiedBy>Barney</cp:lastModifiedBy>
  <cp:revision>18</cp:revision>
  <dcterms:created xsi:type="dcterms:W3CDTF">2020-11-19T18:52:34Z</dcterms:created>
  <dcterms:modified xsi:type="dcterms:W3CDTF">2022-07-14T00:52:57Z</dcterms:modified>
</cp:coreProperties>
</file>