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39"/>
  </p:notesMasterIdLst>
  <p:sldIdLst>
    <p:sldId id="256" r:id="rId2"/>
    <p:sldId id="312" r:id="rId3"/>
    <p:sldId id="313" r:id="rId4"/>
    <p:sldId id="314" r:id="rId5"/>
    <p:sldId id="315" r:id="rId6"/>
    <p:sldId id="284" r:id="rId7"/>
    <p:sldId id="285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9" r:id="rId20"/>
    <p:sldId id="281" r:id="rId21"/>
    <p:sldId id="288" r:id="rId22"/>
    <p:sldId id="289" r:id="rId23"/>
    <p:sldId id="330" r:id="rId24"/>
    <p:sldId id="290" r:id="rId25"/>
    <p:sldId id="331" r:id="rId26"/>
    <p:sldId id="282" r:id="rId27"/>
    <p:sldId id="333" r:id="rId28"/>
    <p:sldId id="334" r:id="rId29"/>
    <p:sldId id="335" r:id="rId30"/>
    <p:sldId id="293" r:id="rId31"/>
    <p:sldId id="336" r:id="rId32"/>
    <p:sldId id="337" r:id="rId33"/>
    <p:sldId id="338" r:id="rId34"/>
    <p:sldId id="339" r:id="rId35"/>
    <p:sldId id="340" r:id="rId36"/>
    <p:sldId id="342" r:id="rId37"/>
    <p:sldId id="283" r:id="rId38"/>
  </p:sldIdLst>
  <p:sldSz cx="6858000" cy="5143500"/>
  <p:notesSz cx="7315200" cy="96012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Fernande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C71247"/>
    <a:srgbClr val="A00032"/>
    <a:srgbClr val="B91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73514" autoAdjust="0"/>
  </p:normalViewPr>
  <p:slideViewPr>
    <p:cSldViewPr snapToGrid="0">
      <p:cViewPr varScale="1">
        <p:scale>
          <a:sx n="85" d="100"/>
          <a:sy n="85" d="100"/>
        </p:scale>
        <p:origin x="2021" y="5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"/>
    </p:cViewPr>
  </p:sorterViewPr>
  <p:notesViewPr>
    <p:cSldViewPr snapToGrid="0">
      <p:cViewPr varScale="1">
        <p:scale>
          <a:sx n="54" d="100"/>
          <a:sy n="54" d="100"/>
        </p:scale>
        <p:origin x="28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333" y="498475"/>
            <a:ext cx="4929188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959" tIns="44480" rIns="88959" bIns="44480" rtlCol="0" anchor="ctr"/>
          <a:lstStyle/>
          <a:p>
            <a:endParaRPr lang="es-AR"/>
          </a:p>
        </p:txBody>
      </p:sp>
      <p:sp>
        <p:nvSpPr>
          <p:cNvPr id="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86517" y="4428138"/>
            <a:ext cx="4893794" cy="4787580"/>
          </a:xfrm>
          <a:prstGeom prst="rect">
            <a:avLst/>
          </a:prstGeom>
        </p:spPr>
        <p:txBody>
          <a:bodyPr vert="horz" lIns="88959" tIns="44480" rIns="88959" bIns="4448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61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just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just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just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just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just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68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Podríamos definir entonces tres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uno en el cual incluiríamos el título del listado y la imagen,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 que podríamos llamar </a:t>
            </a:r>
            <a:r>
              <a:rPr lang="es-UY" sz="10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</a:t>
            </a:r>
            <a:endParaRPr lang="es-UY" sz="10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otro para mostrar los títulos de las columnas con la línea debajo, al que llamaremos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ColumnTitles</a:t>
            </a: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un tercer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el cual vamos a desplegar los datos de las atracciones turísticas,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 que llamaremos </a:t>
            </a:r>
            <a:r>
              <a:rPr lang="es-UY" sz="10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Attractions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Empecemos entonces a definir esto.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2244792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Podemos usar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 se creó cuando creamos el objeto procedimiento para el título y la imagen. 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AR" dirty="0" smtClean="0"/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Empecemos por el título. Para esto desde 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Toolbox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 arrastramos el control Text Block… editamos sus propiedades… y en la de nombre “Text” escribimos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Atractions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”. Modificamos también su color,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por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MidnightBlue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su fuente...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14, Bold=True, y lo ubicamos donde queremos que aparezca en relación a los márgenes.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Nombraremos a este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con un nombre claro que represente lo que está mostrando. Así que seleccionamos las propiedades del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editamos su propiedad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asingnándole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como nombre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Insertemos, ahora, la imagen con el avión, a la izquierda. Para ello arrastramos desde 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Toolbox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 control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lo soltamos donde deseamos colocarla…. Al hacerlo…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348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…se nos abre una ventana que nos permite seleccionar alguna de las imágenes existentes en la base de conocimiento, o incorporar una nueva, por ejemplo importándola de un archivo.</a:t>
            </a:r>
            <a:endParaRPr lang="es-A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botón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Import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file” nos permite explorar nuestro sistema de archivos y elegir la imagen, que se creará como objeto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GeneXus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tipo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el mismo nombre del archivo imagen como nombre por defecto. De allí en más podremos utilizar la imagen dentro de nuestra KB libremente.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815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Observemos que desde KB Explorer/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Customization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Images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podemos acceder a todas las imágenes de la KB entre las que se encuentra la de nuestro avión.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691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Ahora vamos a crear otro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para incluir en él los títulos de las columnas, con una línea debajo. Si presionamos el botón derecho del mouse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sobre determinado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seleccionamos la opción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 se insertará un nuevo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debajo de él.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b="1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orden de los </a:t>
            </a:r>
            <a:r>
              <a:rPr lang="es-AR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printblocks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el </a:t>
            </a:r>
            <a:r>
              <a:rPr lang="es-AR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 es importante, ya que no será necesariamente el orden en el que se imprimirán. </a:t>
            </a:r>
            <a:r>
              <a:rPr lang="es-AR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Definimos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AR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cuándo imprimir cada </a:t>
            </a:r>
            <a:r>
              <a:rPr lang="es-AR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el código que vamos a escribir en el </a:t>
            </a:r>
            <a:r>
              <a:rPr lang="es-AR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 procedimiento.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Veremos esto en breve.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Ahora a este nuevo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 pondremos como nombre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ColumnTitles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”.</a:t>
            </a: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ahora vamos a insertar en este nuevo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por cada texto que queremos mostrar como título de columna.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Así que desde 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Toolbox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arrastramos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block, y en su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propiedad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Text escribimos “Id”. Agregamos otro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su propiedad Text agregamos el texto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”.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ahora otro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para mostrar el texto “Country”. Y por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úlitmo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block para el título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Photo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Ubicamos los controles en la posición que queremos… Los podemos alienar seleccionándolos todos y luego: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Menu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Align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Bottom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 último, vamos a insertar una línea debajo de estos títulos de columnas. Así que volvemos a 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ToolBox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y arrastramos un control “Line”. Arrastramos desde aquí… dando el largo que deseamos...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143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 está faltando ahora agregar el tercer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 habíamos dicho, para mostrar los datos de las atracciones turísticas, así que insertamos un nuevo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 y le ponemos como nombre: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Como los datos están almacenados en atributos, vamos nuevamente a 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Toolbox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seleccionamos un control del tipo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/Variable” y lo arrastramos bajo el título “Id”.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la ventana que se nos abre elegimos qué variable o atributo queremos mostrar en el control. Veamos que además de &amp;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today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en un procedimiento existen otras variables del sistema.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También podemos insertar atributos en un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desde la opción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693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 tenemos listo el diseño de cómo queremos que se despliegue la información en el listado.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Ahora falta escribir el código necesario para obtener la información apropiada de la base de datos e ir indicando que se impriman los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el orden que deseamos. Vamos entonces a la opción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...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lo primero que queremos que se imprima es el título del reporte, así que escribimos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”.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Como las instrucciones que escribamos en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 ejecutarán de arriba hacia abajo,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esta instrucción será la primera que se va a ejecutar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Estamos indicando con ella que se imprima el contenido del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nombre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es decir el título del listado.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comando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siempre debe tener a continuación el nombre de un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definido en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 siguiente que deseamos es imprimir los títulos de las columnas, así que tenemos que dar la orden de imprimir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ColumnTitles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”… 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AR" dirty="0" smtClean="0"/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estas dos instrucciones hemos indicado que se imprima la parte fija del reporte, es decir, la que no variará de acuerdo a los datos: la que tiene el título del reporte y la imagen del avión y la que tiene los títulos de las columnas.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Pero ahora necesitamos imprimir la información de las atracciones, que está almacenada en la base de datos. Para eso, debemos acceder a la tabla física que tiene almacenada dicha información, o sea a la tabla asociada a la transacción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comando que nos permite acceder a una tabla física, es el comando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”. La tabla física accedida se denomina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tabla base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Escribimos entonces el comando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 y al lado: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¿Por qué escribimos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 lado de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 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porque es el nombre de la transacción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cuya tabla física asociada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queremos navegar…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.. y ahora.. dado que queremos imprimir de cada atracción turística, el contenido de los atributos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AttractionId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CountryName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y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AttractionPhoto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escribimos la orden para imprimir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 que los contiene. Así que escribimos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4627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esta forma, le hemos indicado 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GeneXus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 tiene que navegar la tabla física ATTRACTION, correspondiente a la transacción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como dentro del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hemos invocado a un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 contiene atributos de las tablas ATTRACTION y COUNTRY, aplicando el concepto de tabla extendida, para cada atracción navegada, se accederá a la tabla COUNTRYCITY, y de ésta a COUNTRY, para obtener el nombre del país donde se encuentra dicha atracción.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382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Vemos entonces que tenemos la </a:t>
            </a:r>
            <a:r>
              <a:rPr lang="es-AR" b="1" dirty="0" smtClean="0"/>
              <a:t>Transacción Base</a:t>
            </a:r>
            <a:r>
              <a:rPr lang="es-AR" dirty="0" smtClean="0"/>
              <a:t>, indicada al lado del </a:t>
            </a:r>
            <a:r>
              <a:rPr lang="es-AR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each</a:t>
            </a:r>
            <a:r>
              <a:rPr lang="es-AR" baseline="0" dirty="0" smtClean="0"/>
              <a:t>. De la transacción base obtenemos la </a:t>
            </a:r>
            <a:r>
              <a:rPr lang="es-AR" b="1" baseline="0" dirty="0" smtClean="0"/>
              <a:t>Tabla Base</a:t>
            </a:r>
            <a:r>
              <a:rPr lang="es-AR" baseline="0" dirty="0" smtClean="0"/>
              <a:t>, que será la tabla que el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each</a:t>
            </a:r>
            <a:r>
              <a:rPr lang="es-AR" baseline="0" dirty="0" smtClean="0"/>
              <a:t> navegará, recorriendo uno por uno sus registros (en este caso para imprimir un </a:t>
            </a:r>
            <a:r>
              <a:rPr lang="es-AR" baseline="0" dirty="0" err="1" smtClean="0"/>
              <a:t>printblock</a:t>
            </a:r>
            <a:r>
              <a:rPr lang="es-AR" baseline="0" dirty="0" smtClean="0"/>
              <a:t>). </a:t>
            </a:r>
          </a:p>
          <a:p>
            <a:endParaRPr lang="es-AR" baseline="0" dirty="0" smtClean="0"/>
          </a:p>
          <a:p>
            <a:r>
              <a:rPr lang="es-AR" baseline="0" dirty="0" smtClean="0"/>
              <a:t>Como en el </a:t>
            </a:r>
            <a:r>
              <a:rPr lang="es-AR" baseline="0" dirty="0" err="1" smtClean="0"/>
              <a:t>printblock</a:t>
            </a:r>
            <a:r>
              <a:rPr lang="es-AR" baseline="0" dirty="0" smtClean="0"/>
              <a:t> aparecen atributos no sólo de la tabla </a:t>
            </a:r>
            <a:r>
              <a:rPr lang="es-AR" baseline="0" dirty="0" err="1" smtClean="0"/>
              <a:t>Attraction</a:t>
            </a:r>
            <a:r>
              <a:rPr lang="es-AR" baseline="0" dirty="0" smtClean="0"/>
              <a:t>, sino de Country, para cada registro de la tabla </a:t>
            </a:r>
            <a:r>
              <a:rPr lang="es-AR" baseline="0" dirty="0" err="1" smtClean="0"/>
              <a:t>Attraction</a:t>
            </a:r>
            <a:r>
              <a:rPr lang="es-AR" baseline="0" dirty="0" smtClean="0"/>
              <a:t> en el que se esté posicionado en cada ejecución interna del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each</a:t>
            </a:r>
            <a:r>
              <a:rPr lang="es-AR" baseline="0" dirty="0" smtClean="0"/>
              <a:t>, se accederá a un registro de </a:t>
            </a:r>
            <a:r>
              <a:rPr lang="es-AR" baseline="0" dirty="0" err="1" smtClean="0"/>
              <a:t>CountryCity</a:t>
            </a:r>
            <a:r>
              <a:rPr lang="es-AR" baseline="0" dirty="0" smtClean="0"/>
              <a:t> y desde él al correspondiente de Country, para recuperar el nombre del país de la atracción.</a:t>
            </a:r>
          </a:p>
          <a:p>
            <a:endParaRPr lang="es-AR" baseline="0" dirty="0" smtClean="0"/>
          </a:p>
          <a:p>
            <a:r>
              <a:rPr lang="es-AR" baseline="0" dirty="0" smtClean="0"/>
              <a:t>En definitiva, los atributos utilizados en el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each</a:t>
            </a:r>
            <a:r>
              <a:rPr lang="es-AR" baseline="0" dirty="0" smtClean="0"/>
              <a:t> deberán pertenecer a </a:t>
            </a:r>
            <a:r>
              <a:rPr lang="es-AR" b="1" baseline="0" dirty="0" smtClean="0"/>
              <a:t>su tabla extendida</a:t>
            </a:r>
            <a:r>
              <a:rPr lang="es-AR" baseline="0" dirty="0" smtClean="0"/>
              <a:t>. Es decir, a la tabla extendida de su tabla base.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6118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Aquí</a:t>
            </a:r>
            <a:r>
              <a:rPr lang="es-AR" baseline="0" dirty="0" smtClean="0"/>
              <a:t> vemos un diagrama con las relaciones entre las tablas de nuestra base de conocimiento. </a:t>
            </a:r>
          </a:p>
          <a:p>
            <a:r>
              <a:rPr lang="es-AR" baseline="0" dirty="0" smtClean="0"/>
              <a:t>Dentro del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each</a:t>
            </a:r>
            <a:r>
              <a:rPr lang="es-AR" baseline="0" dirty="0" smtClean="0"/>
              <a:t> tenemos los atributos </a:t>
            </a:r>
            <a:r>
              <a:rPr lang="es-AR" baseline="0" dirty="0" err="1" smtClean="0"/>
              <a:t>AttractionId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AttractionName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AttractionPhoto</a:t>
            </a:r>
            <a:r>
              <a:rPr lang="es-AR" baseline="0" dirty="0" smtClean="0"/>
              <a:t> y </a:t>
            </a:r>
            <a:r>
              <a:rPr lang="es-AR" baseline="0" dirty="0" err="1" smtClean="0"/>
              <a:t>CountryName</a:t>
            </a:r>
            <a:r>
              <a:rPr lang="es-AR" baseline="0" dirty="0" smtClean="0"/>
              <a:t>. Los primeros tres pertenecen a la tabla base del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each</a:t>
            </a:r>
            <a:r>
              <a:rPr lang="es-AR" baseline="0" dirty="0" smtClean="0"/>
              <a:t>. Mientras que el </a:t>
            </a:r>
            <a:r>
              <a:rPr lang="es-AR" baseline="0" dirty="0" err="1" smtClean="0"/>
              <a:t>últImo</a:t>
            </a:r>
            <a:r>
              <a:rPr lang="es-AR" baseline="0" dirty="0" smtClean="0"/>
              <a:t> pertenece a una de las tablas de la extendida.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16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 continuación</a:t>
            </a:r>
            <a:r>
              <a:rPr lang="es-AR" baseline="0" dirty="0" smtClean="0"/>
              <a:t> veremos algunos objetivos posibles.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371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Vamos entonces a ejecutar para ver el resultado.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Pero primero tenemos que definir algunas propiedades necesarias para que se imprima el listado con formato PDF. Vamos a las propiedades del reporte y en la propiedad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program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 seleccionamos True.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Luego en la propiedad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Call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 seleccionamos “HTTP”.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por último tenemos que insertar la regla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Output_file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la sección de las reglas…porque como se ve, un objeto de este tipo también permite definir algunas reglas –aunque menos que en una transacción–, así que seleccionamos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/Rule</a:t>
            </a:r>
            <a:r>
              <a:rPr lang="es-UY" sz="10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completamos poniendo el nombre del archivo del listado “AttractionsList.PDF” y luego el formato que vamos a utilizar: “PDF”.</a:t>
            </a:r>
          </a:p>
          <a:p>
            <a:endParaRPr lang="es-UY" sz="10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Salvamos… y ahora ya podemos ejecutarlo.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¡y veremos que se crea el listado! … con el formato que definimos… y aparecen listadas todas las atracciones turísticas que habíamos ingresado, cada una de ellas con el nombre del país al que pertenece y la foto.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Además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en </a:t>
            </a:r>
            <a:r>
              <a:rPr lang="es-UY" sz="10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GeneXus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 nos abre una ventana “</a:t>
            </a:r>
            <a:r>
              <a:rPr lang="es-UY" sz="10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Navigation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View” con un reporte…</a:t>
            </a: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AR" sz="10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41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tabla física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el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navegará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así como otras decisiones que toma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GeneXus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son mostradas en el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listado de navegación del procedimiento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 listado es creado automáticamente cuando se genera el procedimiento para ser ejecutado. En nuestro caso, fue luego del F5.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él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GeneXus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nos indica cómo accede a la información de la base de datos. </a:t>
            </a:r>
          </a:p>
          <a:p>
            <a:endParaRPr lang="en-US" dirty="0" smtClean="0"/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Podemos ver que al lado de donde dice “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 dice también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para indicarnos que esta es la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tabla base del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Recordemos que el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recorre una tabla física, por lo que el nombre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 aparece en el listado de navegación es el de la tabla física ATTRACTION, no el de la transacción base que hemos escrito en el procedimiento. 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GeneXus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u="sng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deduce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esta tabla porque es la tabla asociada a esa transacción base que indicamos. 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También nos indica que para ordenar el listado de atracciones se utilizó el atributo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AttractionId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(que es la clave primaria de la tabla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Nos indica también que recorrió todos los registros de la tabla: pues empezó por el primer registro e iteró hasta llegar al fin de la tabla. Mostró todas las atracciones….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y por último... nos indica que la tabla que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navegó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fue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que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debió acceder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Country para recuperar información, ya que en nuestro listado mostramos al nombre del país.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89824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 que </a:t>
            </a:r>
            <a:r>
              <a:rPr lang="en-US" dirty="0" err="1" smtClean="0"/>
              <a:t>quedó</a:t>
            </a:r>
            <a:r>
              <a:rPr lang="en-US" dirty="0" smtClean="0"/>
              <a:t> </a:t>
            </a:r>
            <a:r>
              <a:rPr lang="en-US" dirty="0" err="1" smtClean="0"/>
              <a:t>pendiente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listar</a:t>
            </a:r>
            <a:r>
              <a:rPr lang="en-US" dirty="0" smtClean="0"/>
              <a:t> las </a:t>
            </a:r>
            <a:r>
              <a:rPr lang="en-US" dirty="0" err="1" smtClean="0"/>
              <a:t>atracciones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alfabético</a:t>
            </a:r>
            <a:r>
              <a:rPr lang="en-US" dirty="0" smtClean="0"/>
              <a:t>, </a:t>
            </a:r>
            <a:r>
              <a:rPr lang="en-US" dirty="0" err="1" smtClean="0"/>
              <a:t>según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atracción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resolverlo</a:t>
            </a:r>
            <a:r>
              <a:rPr lang="en-US" dirty="0" smtClean="0"/>
              <a:t>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agregando</a:t>
            </a:r>
            <a:r>
              <a:rPr lang="en-US" dirty="0" smtClean="0"/>
              <a:t> la </a:t>
            </a:r>
            <a:r>
              <a:rPr lang="en-US" dirty="0" err="1" smtClean="0"/>
              <a:t>cláusula</a:t>
            </a:r>
            <a:r>
              <a:rPr lang="en-US" dirty="0" smtClean="0"/>
              <a:t> “order </a:t>
            </a:r>
            <a:r>
              <a:rPr lang="en-US" dirty="0" err="1" smtClean="0"/>
              <a:t>AttractionName</a:t>
            </a:r>
            <a:r>
              <a:rPr lang="en-US" dirty="0" smtClean="0"/>
              <a:t>” </a:t>
            </a:r>
            <a:r>
              <a:rPr lang="en-US" dirty="0" err="1" smtClean="0"/>
              <a:t>luego</a:t>
            </a:r>
            <a:r>
              <a:rPr lang="en-US" dirty="0" smtClean="0"/>
              <a:t> de “For each Attraction”</a:t>
            </a:r>
          </a:p>
          <a:p>
            <a:endParaRPr lang="en-US" dirty="0" smtClean="0"/>
          </a:p>
          <a:p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1294453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 ahora no prestemos atención a la advertencia que el listado nos informa. Pero observemos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cómo el listado de navegación nos informa por qué atributo se ordenará la Salida.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Así como hemos agregado la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cláusula opcional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la sintaxis del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permite que le agreguemos varias cláusulas y definiciones opcionales más, como veremos.</a:t>
            </a:r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14317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 ejemplo, ¿qué pasaría si en la agencia de viajes nos piden que listemos solamente las atracciones turísticas de Francia? </a:t>
            </a:r>
          </a:p>
          <a:p>
            <a:endParaRPr lang="en-US" dirty="0" smtClean="0"/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Solamente agregaremos al comando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una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claúsula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llamada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para que filtre y muestre únicamente los datos que cumplan con la condición deseada.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Así que nos posicionamos en el renglón siguiente al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escribimos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CountryId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=2, ya que sabemos que el Id de Francia es el 2. </a:t>
            </a:r>
          </a:p>
          <a:p>
            <a:endParaRPr lang="en-US" dirty="0" smtClean="0"/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lugar de filtrar por el identificador de país, podríamos haber escrito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CountryName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=’France’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1371620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Vemos que ya no se recorre toda la tabla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Como estamos ordenando por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CountryName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para quedarnos con los países de nombre ‘France’ solamente tiene que recorrer un pedacito de la tabla y no toda. Es análogo a buscar en un diccionario la palabra ‘France’. No se busca en todo el diccionario. Se accede directamente a la “F”.</a:t>
            </a:r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2384036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El comando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each</a:t>
            </a:r>
            <a:r>
              <a:rPr lang="es-AR" dirty="0" smtClean="0"/>
              <a:t> se utiliza para recorrer cada registro de una tabla y hacer algo con su información relacionada. </a:t>
            </a:r>
          </a:p>
          <a:p>
            <a:r>
              <a:rPr lang="es-AR" dirty="0" smtClean="0"/>
              <a:t>Para ello le indicamos el nombre de la transacción, o más precisamente, el nombre del nivel de la transacción cuya tabla asociada queremos recorrer.</a:t>
            </a:r>
          </a:p>
          <a:p>
            <a:endParaRPr lang="es-AR" dirty="0" smtClean="0"/>
          </a:p>
          <a:p>
            <a:r>
              <a:rPr lang="es-AR" dirty="0" smtClean="0"/>
              <a:t>A esta indicación de nivel le llamamos </a:t>
            </a:r>
            <a:r>
              <a:rPr lang="es-AR" b="1" dirty="0" smtClean="0"/>
              <a:t>transacción base</a:t>
            </a:r>
            <a:r>
              <a:rPr lang="es-AR" dirty="0" smtClean="0"/>
              <a:t> del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each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Y de ese nivel </a:t>
            </a:r>
            <a:r>
              <a:rPr lang="es-AR" dirty="0" err="1" smtClean="0"/>
              <a:t>GeneXus</a:t>
            </a:r>
            <a:r>
              <a:rPr lang="es-AR" dirty="0" smtClean="0"/>
              <a:t> inferirá la tabla a recorrer, a la que llamamos </a:t>
            </a:r>
            <a:r>
              <a:rPr lang="es-AR" b="1" dirty="0" smtClean="0"/>
              <a:t>tabla base</a:t>
            </a:r>
            <a:r>
              <a:rPr lang="es-AR" dirty="0" smtClean="0"/>
              <a:t> del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each</a:t>
            </a:r>
            <a:r>
              <a:rPr lang="es-AR" dirty="0" smtClean="0"/>
              <a:t>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1504312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conjunto de atributos que están entre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deben pertenecer a la tabla extendida de esa tabla base a recorrer.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120397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En el primer ejemplo estamos queriendo</a:t>
            </a:r>
            <a:r>
              <a:rPr lang="es-AR" baseline="0" dirty="0" smtClean="0"/>
              <a:t> navegar la tabla de los vuelos que salen del aeropuerto 1. Para un primer nivel, el </a:t>
            </a:r>
            <a:r>
              <a:rPr lang="es-AR" dirty="0" smtClean="0"/>
              <a:t>nombre de la transacción coincide con el del nivel.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En el segundo ejemplo estamos queriendo</a:t>
            </a:r>
            <a:r>
              <a:rPr lang="es-AR" baseline="0" dirty="0" smtClean="0"/>
              <a:t> navegar los asientos del vuelo 15. </a:t>
            </a:r>
            <a:endParaRPr lang="es-AR" dirty="0" smtClean="0"/>
          </a:p>
          <a:p>
            <a:endParaRPr lang="es-AR" sz="1000" kern="1200" dirty="0" smtClean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2308606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Aquí resumimos lo que hemos visto hasta el momento del comando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each</a:t>
            </a:r>
            <a:r>
              <a:rPr lang="es-AR" dirty="0" smtClean="0"/>
              <a:t>. Iremos ampliando esta sintaxis a medida que vayamos viendo más temas.</a:t>
            </a:r>
            <a:endParaRPr lang="es-AR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65196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1744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Mediante la cláusula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Order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 es posible indicar el criterio por el cual ordenar la información devuelta por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. El orden puede ser de acuerdo a los atributos de la tabla base del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 o de su extendida. </a:t>
            </a:r>
          </a:p>
          <a:p>
            <a:endParaRPr lang="es-AR" sz="1000" kern="1200" dirty="0" smtClean="0">
              <a:solidFill>
                <a:schemeClr val="tx1"/>
              </a:solidFill>
              <a:effectLst/>
              <a:latin typeface="Open Sans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Como vemos, se puede ordenar por un solo atributo, o por varios.</a:t>
            </a:r>
            <a:endParaRPr lang="es-AR" sz="1000" kern="1200" dirty="0" smtClean="0">
              <a:solidFill>
                <a:schemeClr val="tx1"/>
              </a:solidFill>
              <a:effectLst/>
              <a:latin typeface="Open Sans"/>
              <a:ea typeface="+mn-ea"/>
              <a:cs typeface="Arial" panose="020B0604020202020204" pitchFamily="34" charset="0"/>
            </a:endParaRPr>
          </a:p>
          <a:p>
            <a:endParaRPr lang="es-AR" dirty="0" smtClean="0"/>
          </a:p>
          <a:p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2414325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 ejemplo, si también mostráramos la categoría de la atracción turística en el listado y quisiéramos ordenarlo por nombre de país y dentro de las atracciones que son del mismo país, por nombre de categoría… escribiríamos ambos atributos en forma ordenada: primero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CountryName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luego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CategoryName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 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Aquí tanto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CountryName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como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CategoryName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 están presentes en la tabla base,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Attraction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sino en tablas de la extendida.</a:t>
            </a:r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3127495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Para filtrar la información devuelta por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 utiliza la cláusula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en la que especificamos la condición que deberán cumplir los registros para ser elegidos.</a:t>
            </a:r>
          </a:p>
          <a:p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condición puede ser compleja, incluyendo varias condiciones unidas por AND u OR, es decir, por ejemplo:  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</a:t>
            </a:r>
            <a:r>
              <a:rPr lang="es-UY" sz="1000" kern="1200" baseline="-25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</a:t>
            </a:r>
            <a:r>
              <a:rPr lang="es-UY" sz="1000" kern="1200" baseline="-250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lo que significa que ambas deben cumplirse a la vez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</a:t>
            </a:r>
            <a:r>
              <a:rPr lang="es-UY" sz="1000" kern="1200" baseline="-25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</a:t>
            </a:r>
            <a:r>
              <a:rPr lang="es-UY" sz="1000" kern="1200" baseline="-250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lo que significa que de cumplirse una de las dos, ya alcanza para que el registro que se está evaluando pase </a:t>
            </a:r>
            <a:r>
              <a:rPr lang="es-UY" sz="1000" kern="1200" dirty="0" smtClean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exitosamente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filtro: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2820839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También podemos colocar varias cláusulas </a:t>
            </a:r>
            <a:r>
              <a:rPr lang="es-UY" sz="10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lo que es lo mismo que escribir una sola, con las condiciones unidas por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AND:</a:t>
            </a:r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4278782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Dentro del comando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,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en su </a:t>
            </a:r>
            <a:r>
              <a:rPr lang="es-UY" sz="1000" b="1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código principal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, se escriben los comandos que queremos que se ejecuten uno a continuación del otro para realizar paso a paso lo que se necesite con el registro de la tabla base sobre el que se está posicionado en cada momento… y los asociados por tabla extendida.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Open Sans"/>
              <a:ea typeface="+mn-ea"/>
              <a:cs typeface="Arial" panose="020B0604020202020204" pitchFamily="34" charset="0"/>
            </a:endParaRPr>
          </a:p>
          <a:p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127524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Por ejemplo, imprimir un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Open Sans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Open Sans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3677093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Así nos queda, por tanto, la estructura del comando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hasta donde vimos.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comando admite más cláusulas y opciones. Alguna será vista en otras clases. Otras se abordarán en otros cursos.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2873790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81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332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Todas estas cosas las resolvemos creando Procedimientos en nuestra base de conocimiento (objeto </a:t>
            </a:r>
            <a:r>
              <a:rPr lang="es-UY" dirty="0" err="1" smtClean="0"/>
              <a:t>GeneXus</a:t>
            </a:r>
            <a:r>
              <a:rPr lang="es-UY" dirty="0" smtClean="0"/>
              <a:t> </a:t>
            </a:r>
            <a:r>
              <a:rPr lang="es-UY" b="1" dirty="0" err="1" smtClean="0"/>
              <a:t>Procedure</a:t>
            </a:r>
            <a:r>
              <a:rPr lang="es-UY" dirty="0" smtClean="0"/>
              <a:t>).</a:t>
            </a:r>
          </a:p>
          <a:p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86934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974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Comencemos definiendo un procedimiento que muestre todas las atracciones turísticas que ofrece la agencia de viajes, en orden alfabético.</a:t>
            </a:r>
          </a:p>
          <a:p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49406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Una vez creado el objeto vemos que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GeneXus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nos posiciona en una sección llamada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Aquí es donde escribiremos comandos y órdenes que permitan al procedimiento cumplir con el objetivo para el cual lo hemos creado, en nuestro caso imprimir un listado de atracciones turísticas.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Ahora observemos esta otra sección llamada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es el lugar destinado al diseño de la salida,  es decir, donde especificaremos cómo deseamos ver nuestros datos.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386138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 compone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</a:t>
            </a:r>
            <a:r>
              <a:rPr lang="es-UY" sz="10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printblocks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dentro de los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printblocks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incluiremos lo que deseamos mostrar.</a:t>
            </a:r>
          </a:p>
          <a:p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Podemos querer mostrar títulos, líneas, rectángulos, imágenes, así como también valores de atributos o variables. Para ello los arrastraremos dentro del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UY" sz="10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desde la barra lateral de herramientas. </a:t>
            </a:r>
          </a:p>
          <a:p>
            <a:endParaRPr lang="es-UY" sz="10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Observemos que el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</a:t>
            </a:r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automáticamente contiene un </a:t>
            </a:r>
            <a:r>
              <a:rPr lang="es-UY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UY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es-AR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este </a:t>
            </a:r>
            <a:r>
              <a:rPr lang="es-AR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podemos querer incluir un título, o la fecha del día, y también podremos agregar más </a:t>
            </a:r>
            <a:r>
              <a:rPr lang="es-AR" sz="10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printblocks</a:t>
            </a:r>
            <a:r>
              <a:rPr lang="es-AR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esta sección, como veremos.</a:t>
            </a:r>
          </a:p>
          <a:p>
            <a:endParaRPr lang="es-UY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9988" y="498475"/>
            <a:ext cx="4929187" cy="3695700"/>
          </a:xfrm>
        </p:spPr>
      </p:sp>
    </p:spTree>
    <p:extLst>
      <p:ext uri="{BB962C8B-B14F-4D97-AF65-F5344CB8AC3E}">
        <p14:creationId xmlns:p14="http://schemas.microsoft.com/office/powerpoint/2010/main" val="43973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RTURA">
    <p:bg>
      <p:bgPr>
        <a:solidFill>
          <a:srgbClr val="C61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nexus-Salto-b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68" y="4287692"/>
            <a:ext cx="1391004" cy="338546"/>
          </a:xfrm>
          <a:prstGeom prst="rect">
            <a:avLst/>
          </a:prstGeom>
        </p:spPr>
      </p:pic>
      <p:sp>
        <p:nvSpPr>
          <p:cNvPr id="8" name="Marcador de contenido 5"/>
          <p:cNvSpPr>
            <a:spLocks noGrp="1"/>
          </p:cNvSpPr>
          <p:nvPr>
            <p:ph sz="quarter" idx="13"/>
          </p:nvPr>
        </p:nvSpPr>
        <p:spPr>
          <a:xfrm>
            <a:off x="744663" y="1777909"/>
            <a:ext cx="5368674" cy="134327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algn="ctr"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 descr="Genexus-Salto-b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68" y="4287692"/>
            <a:ext cx="1391004" cy="3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8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Rectángulo redondeado"/>
          <p:cNvSpPr/>
          <p:nvPr>
            <p:custDataLst>
              <p:tags r:id="rId1"/>
            </p:custDataLst>
          </p:nvPr>
        </p:nvSpPr>
        <p:spPr bwMode="auto">
          <a:xfrm>
            <a:off x="242889" y="1184981"/>
            <a:ext cx="6318647" cy="3563540"/>
          </a:xfrm>
          <a:prstGeom prst="roundRect">
            <a:avLst>
              <a:gd name="adj" fmla="val 103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UY" dirty="0">
              <a:solidFill>
                <a:srgbClr val="C10362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Rectángulo 6"/>
          <p:cNvSpPr/>
          <p:nvPr/>
        </p:nvSpPr>
        <p:spPr>
          <a:xfrm>
            <a:off x="0" y="-3572"/>
            <a:ext cx="6858000" cy="519113"/>
          </a:xfrm>
          <a:prstGeom prst="rect">
            <a:avLst/>
          </a:prstGeom>
          <a:solidFill>
            <a:srgbClr val="C612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3915" y="439628"/>
            <a:ext cx="6172200" cy="857250"/>
          </a:xfrm>
        </p:spPr>
        <p:txBody>
          <a:bodyPr>
            <a:normAutofit/>
          </a:bodyPr>
          <a:lstStyle>
            <a:lvl1pPr algn="l">
              <a:defRPr sz="1600" baseline="0">
                <a:solidFill>
                  <a:srgbClr val="B91B3E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s-ES" dirty="0"/>
          </a:p>
        </p:txBody>
      </p:sp>
      <p:pic>
        <p:nvPicPr>
          <p:cNvPr id="10" name="Picture 9" descr="genexus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9050" y="2472624"/>
            <a:ext cx="447645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50"/>
              </a:spcAft>
            </a:pPr>
            <a:r>
              <a:rPr lang="es-AR" sz="1200" b="0" dirty="0" smtClean="0">
                <a:solidFill>
                  <a:srgbClr val="7F7F7F"/>
                </a:solidFill>
                <a:latin typeface="Arial"/>
                <a:cs typeface="Arial"/>
              </a:rPr>
              <a:t>Videos</a:t>
            </a: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 		training.genexus.com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Documentación	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wiki.genexus.com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Certificaciones   	</a:t>
            </a:r>
            <a:r>
              <a:rPr lang="es-ES_tradnl" sz="1400" baseline="0" dirty="0" err="1" smtClean="0">
                <a:solidFill>
                  <a:srgbClr val="7F7F7F"/>
                </a:solidFill>
                <a:latin typeface="Arial"/>
                <a:cs typeface="Arial"/>
              </a:rPr>
              <a:t>training.genexus.com</a:t>
            </a:r>
            <a:r>
              <a:rPr lang="es-ES_tradnl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/certificaciones</a:t>
            </a:r>
            <a:endParaRPr lang="es-AR" sz="1400" baseline="0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8" name="5 Rectángulo redondeado"/>
          <p:cNvSpPr/>
          <p:nvPr userDrawn="1">
            <p:custDataLst>
              <p:tags r:id="rId2"/>
            </p:custDataLst>
          </p:nvPr>
        </p:nvSpPr>
        <p:spPr bwMode="auto">
          <a:xfrm>
            <a:off x="242889" y="1184981"/>
            <a:ext cx="6318647" cy="3563540"/>
          </a:xfrm>
          <a:prstGeom prst="roundRect">
            <a:avLst>
              <a:gd name="adj" fmla="val 103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UY" dirty="0">
              <a:solidFill>
                <a:srgbClr val="C10362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genexus.png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49050" y="2472624"/>
            <a:ext cx="447645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50"/>
              </a:spcAft>
            </a:pPr>
            <a:r>
              <a:rPr lang="es-AR" sz="1200" b="0" dirty="0" smtClean="0">
                <a:solidFill>
                  <a:srgbClr val="7F7F7F"/>
                </a:solidFill>
                <a:latin typeface="Arial"/>
                <a:cs typeface="Arial"/>
              </a:rPr>
              <a:t>Videos</a:t>
            </a: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 		training.genexus.com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Documentación	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wiki.genexus.com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Certificaciones   	</a:t>
            </a:r>
            <a:r>
              <a:rPr lang="es-ES_tradnl" sz="1400" baseline="0" dirty="0" err="1" smtClean="0">
                <a:solidFill>
                  <a:srgbClr val="7F7F7F"/>
                </a:solidFill>
                <a:latin typeface="Arial"/>
                <a:cs typeface="Arial"/>
              </a:rPr>
              <a:t>training.genexus.com</a:t>
            </a:r>
            <a:r>
              <a:rPr lang="es-ES_tradnl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/certificaciones</a:t>
            </a:r>
            <a:endParaRPr lang="es-AR" sz="1400" baseline="0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578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ERRE -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Rectángulo redondeado"/>
          <p:cNvSpPr/>
          <p:nvPr>
            <p:custDataLst>
              <p:tags r:id="rId1"/>
            </p:custDataLst>
          </p:nvPr>
        </p:nvSpPr>
        <p:spPr bwMode="auto">
          <a:xfrm>
            <a:off x="242889" y="1184981"/>
            <a:ext cx="6318647" cy="3563540"/>
          </a:xfrm>
          <a:prstGeom prst="roundRect">
            <a:avLst>
              <a:gd name="adj" fmla="val 103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UY" dirty="0">
              <a:solidFill>
                <a:srgbClr val="C10362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Rectángulo 6"/>
          <p:cNvSpPr/>
          <p:nvPr/>
        </p:nvSpPr>
        <p:spPr>
          <a:xfrm>
            <a:off x="0" y="-3572"/>
            <a:ext cx="6858000" cy="519113"/>
          </a:xfrm>
          <a:prstGeom prst="rect">
            <a:avLst/>
          </a:prstGeom>
          <a:solidFill>
            <a:srgbClr val="C612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3915" y="439628"/>
            <a:ext cx="6172200" cy="857250"/>
          </a:xfrm>
        </p:spPr>
        <p:txBody>
          <a:bodyPr>
            <a:normAutofit/>
          </a:bodyPr>
          <a:lstStyle>
            <a:lvl1pPr algn="l">
              <a:defRPr sz="1600" baseline="0">
                <a:solidFill>
                  <a:srgbClr val="B91B3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More Information</a:t>
            </a:r>
            <a:endParaRPr lang="es-ES" dirty="0"/>
          </a:p>
        </p:txBody>
      </p:sp>
      <p:pic>
        <p:nvPicPr>
          <p:cNvPr id="10" name="Picture 9" descr="genexus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9050" y="2472624"/>
            <a:ext cx="447645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50"/>
              </a:spcAft>
            </a:pPr>
            <a:r>
              <a:rPr lang="es-AR" sz="1200" b="0" dirty="0" smtClean="0">
                <a:solidFill>
                  <a:srgbClr val="7F7F7F"/>
                </a:solidFill>
                <a:latin typeface="Arial"/>
                <a:cs typeface="Arial"/>
              </a:rPr>
              <a:t>Videos</a:t>
            </a: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 		training.genexus.com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Documentación	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wiki.genexus.com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Certificaciones   	</a:t>
            </a:r>
            <a:r>
              <a:rPr lang="es-ES_tradnl" sz="1400" baseline="0" dirty="0" err="1" smtClean="0">
                <a:solidFill>
                  <a:srgbClr val="7F7F7F"/>
                </a:solidFill>
                <a:latin typeface="Arial"/>
                <a:cs typeface="Arial"/>
              </a:rPr>
              <a:t>training.genexus.com</a:t>
            </a:r>
            <a:r>
              <a:rPr lang="es-ES_tradnl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/certificaciones</a:t>
            </a:r>
            <a:endParaRPr lang="es-AR" sz="1400" baseline="0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8" name="5 Rectángulo redondeado"/>
          <p:cNvSpPr/>
          <p:nvPr userDrawn="1">
            <p:custDataLst>
              <p:tags r:id="rId2"/>
            </p:custDataLst>
          </p:nvPr>
        </p:nvSpPr>
        <p:spPr bwMode="auto">
          <a:xfrm>
            <a:off x="242889" y="1184981"/>
            <a:ext cx="6318647" cy="3563540"/>
          </a:xfrm>
          <a:prstGeom prst="roundRect">
            <a:avLst>
              <a:gd name="adj" fmla="val 103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UY" dirty="0">
              <a:solidFill>
                <a:srgbClr val="C10362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genexus.png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49050" y="2472624"/>
            <a:ext cx="4315605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50"/>
              </a:spcAft>
            </a:pPr>
            <a:r>
              <a:rPr lang="es-AR" sz="1200" b="0" dirty="0" smtClean="0">
                <a:solidFill>
                  <a:srgbClr val="7F7F7F"/>
                </a:solidFill>
                <a:latin typeface="Arial"/>
                <a:cs typeface="Arial"/>
              </a:rPr>
              <a:t>Videos</a:t>
            </a: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 		training.genexus.com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err="1" smtClean="0">
                <a:solidFill>
                  <a:srgbClr val="7F7F7F"/>
                </a:solidFill>
                <a:latin typeface="Arial"/>
                <a:cs typeface="Arial"/>
              </a:rPr>
              <a:t>Documentation</a:t>
            </a: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lang="es-AR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wiki.genexus.com</a:t>
            </a:r>
          </a:p>
          <a:p>
            <a:pPr algn="l">
              <a:spcAft>
                <a:spcPts val="450"/>
              </a:spcAft>
            </a:pPr>
            <a:r>
              <a:rPr lang="es-AR" sz="1200" b="0" baseline="0" dirty="0" err="1" smtClean="0">
                <a:solidFill>
                  <a:srgbClr val="7F7F7F"/>
                </a:solidFill>
                <a:latin typeface="Arial"/>
                <a:cs typeface="Arial"/>
              </a:rPr>
              <a:t>Certifications</a:t>
            </a:r>
            <a:r>
              <a:rPr lang="es-AR" sz="1200" b="0" baseline="0" dirty="0" smtClean="0">
                <a:solidFill>
                  <a:srgbClr val="7F7F7F"/>
                </a:solidFill>
                <a:latin typeface="Arial"/>
                <a:cs typeface="Arial"/>
              </a:rPr>
              <a:t>   	</a:t>
            </a:r>
            <a:r>
              <a:rPr lang="es-ES_tradnl" sz="1400" baseline="0" dirty="0" smtClean="0">
                <a:solidFill>
                  <a:srgbClr val="7F7F7F"/>
                </a:solidFill>
                <a:latin typeface="Arial"/>
                <a:cs typeface="Arial"/>
              </a:rPr>
              <a:t>training.genexus.com/</a:t>
            </a:r>
            <a:r>
              <a:rPr lang="es-ES_tradnl" sz="1400" baseline="0" dirty="0" err="1" smtClean="0">
                <a:solidFill>
                  <a:srgbClr val="7F7F7F"/>
                </a:solidFill>
                <a:latin typeface="Arial"/>
                <a:cs typeface="Arial"/>
              </a:rPr>
              <a:t>certifications</a:t>
            </a:r>
            <a:endParaRPr lang="es-AR" sz="1400" baseline="0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322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734034"/>
            <a:ext cx="3745508" cy="1035373"/>
          </a:xfrm>
          <a:prstGeom prst="rect">
            <a:avLst/>
          </a:prstGeom>
          <a:solidFill>
            <a:srgbClr val="C712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sz="1600"/>
            </a:lvl1pPr>
          </a:lstStyle>
          <a:p>
            <a:r>
              <a:rPr lang="es-ES_tradnl" dirty="0" smtClean="0"/>
              <a:t>Iconos y Logos a usar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Nombre sección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AC0F8-CF57-044A-941F-4662096974A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6" name="Picture 5" descr="DEMO.roj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10" y="3344691"/>
            <a:ext cx="2392528" cy="1690684"/>
          </a:xfrm>
          <a:prstGeom prst="rect">
            <a:avLst/>
          </a:prstGeom>
        </p:spPr>
      </p:pic>
      <p:pic>
        <p:nvPicPr>
          <p:cNvPr id="7" name="Picture 6" descr="DEM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10" y="2255237"/>
            <a:ext cx="2392528" cy="1690684"/>
          </a:xfrm>
          <a:prstGeom prst="rect">
            <a:avLst/>
          </a:prstGeom>
        </p:spPr>
      </p:pic>
      <p:pic>
        <p:nvPicPr>
          <p:cNvPr id="8" name="Picture 7" descr="DEMO.gr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10" y="1171331"/>
            <a:ext cx="2392528" cy="1690684"/>
          </a:xfrm>
          <a:prstGeom prst="rect">
            <a:avLst/>
          </a:prstGeom>
        </p:spPr>
      </p:pic>
      <p:pic>
        <p:nvPicPr>
          <p:cNvPr id="9" name="Picture 8" descr="Genexus-Salt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9" y="1131599"/>
            <a:ext cx="3363272" cy="923808"/>
          </a:xfrm>
          <a:prstGeom prst="rect">
            <a:avLst/>
          </a:prstGeom>
        </p:spPr>
      </p:pic>
      <p:pic>
        <p:nvPicPr>
          <p:cNvPr id="10" name="Picture 9" descr="Genexus-Salto-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0" y="1897368"/>
            <a:ext cx="3363272" cy="832082"/>
          </a:xfrm>
          <a:prstGeom prst="rect">
            <a:avLst/>
          </a:prstGeom>
        </p:spPr>
      </p:pic>
      <p:pic>
        <p:nvPicPr>
          <p:cNvPr id="12" name="Picture 11" descr="Genexus-Salto-bc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5" y="2775460"/>
            <a:ext cx="3363610" cy="832166"/>
          </a:xfrm>
          <a:prstGeom prst="rect">
            <a:avLst/>
          </a:prstGeom>
        </p:spPr>
      </p:pic>
      <p:pic>
        <p:nvPicPr>
          <p:cNvPr id="14" name="Picture 13" descr="DEMO-notext-gri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5" y="1480254"/>
            <a:ext cx="1154181" cy="816522"/>
          </a:xfrm>
          <a:prstGeom prst="rect">
            <a:avLst/>
          </a:prstGeom>
        </p:spPr>
      </p:pic>
      <p:pic>
        <p:nvPicPr>
          <p:cNvPr id="15" name="Picture 14" descr="DEMO-notext-roj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5" y="3664704"/>
            <a:ext cx="1154181" cy="816522"/>
          </a:xfrm>
          <a:prstGeom prst="rect">
            <a:avLst/>
          </a:prstGeom>
        </p:spPr>
      </p:pic>
      <p:pic>
        <p:nvPicPr>
          <p:cNvPr id="16" name="Picture 15" descr="DEMO-notext-verd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5" y="2547987"/>
            <a:ext cx="1154181" cy="81652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2734034"/>
            <a:ext cx="3745508" cy="1035373"/>
          </a:xfrm>
          <a:prstGeom prst="rect">
            <a:avLst/>
          </a:prstGeom>
          <a:solidFill>
            <a:srgbClr val="C712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DEMO.roj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10" y="3344691"/>
            <a:ext cx="2392528" cy="1690684"/>
          </a:xfrm>
          <a:prstGeom prst="rect">
            <a:avLst/>
          </a:prstGeom>
        </p:spPr>
      </p:pic>
      <p:pic>
        <p:nvPicPr>
          <p:cNvPr id="19" name="Picture 18" descr="DEM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10" y="2255237"/>
            <a:ext cx="2392528" cy="1690684"/>
          </a:xfrm>
          <a:prstGeom prst="rect">
            <a:avLst/>
          </a:prstGeom>
        </p:spPr>
      </p:pic>
      <p:pic>
        <p:nvPicPr>
          <p:cNvPr id="20" name="Picture 19" descr="DEMO.gri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10" y="1171331"/>
            <a:ext cx="2392528" cy="1690684"/>
          </a:xfrm>
          <a:prstGeom prst="rect">
            <a:avLst/>
          </a:prstGeom>
        </p:spPr>
      </p:pic>
      <p:pic>
        <p:nvPicPr>
          <p:cNvPr id="21" name="Picture 20" descr="Genexus-Salt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9" y="1131599"/>
            <a:ext cx="3363272" cy="923808"/>
          </a:xfrm>
          <a:prstGeom prst="rect">
            <a:avLst/>
          </a:prstGeom>
        </p:spPr>
      </p:pic>
      <p:pic>
        <p:nvPicPr>
          <p:cNvPr id="22" name="Picture 21" descr="Genexus-Salto-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0" y="1897368"/>
            <a:ext cx="3363272" cy="832082"/>
          </a:xfrm>
          <a:prstGeom prst="rect">
            <a:avLst/>
          </a:prstGeom>
        </p:spPr>
      </p:pic>
      <p:pic>
        <p:nvPicPr>
          <p:cNvPr id="23" name="Picture 22" descr="Genexus-Salto-bc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5" y="2775460"/>
            <a:ext cx="3363610" cy="832166"/>
          </a:xfrm>
          <a:prstGeom prst="rect">
            <a:avLst/>
          </a:prstGeom>
        </p:spPr>
      </p:pic>
      <p:pic>
        <p:nvPicPr>
          <p:cNvPr id="24" name="Picture 23" descr="DEMO-notext-gri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5" y="1480254"/>
            <a:ext cx="1154181" cy="816522"/>
          </a:xfrm>
          <a:prstGeom prst="rect">
            <a:avLst/>
          </a:prstGeom>
        </p:spPr>
      </p:pic>
      <p:pic>
        <p:nvPicPr>
          <p:cNvPr id="25" name="Picture 24" descr="DEMO-notext-roj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5" y="3664704"/>
            <a:ext cx="1154181" cy="816522"/>
          </a:xfrm>
          <a:prstGeom prst="rect">
            <a:avLst/>
          </a:prstGeom>
        </p:spPr>
      </p:pic>
      <p:pic>
        <p:nvPicPr>
          <p:cNvPr id="26" name="Picture 25" descr="DEMO-notext-verd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5" y="2547987"/>
            <a:ext cx="1154181" cy="8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0202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 blanco">
    <p:bg>
      <p:bgPr>
        <a:solidFill>
          <a:srgbClr val="C61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4"/>
          <p:cNvSpPr txBox="1"/>
          <p:nvPr/>
        </p:nvSpPr>
        <p:spPr>
          <a:xfrm>
            <a:off x="440531" y="2001442"/>
            <a:ext cx="5172075" cy="93025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4950" dirty="0" smtClean="0">
                <a:solidFill>
                  <a:srgbClr val="FFFFFF"/>
                </a:solidFill>
                <a:latin typeface="Arial"/>
                <a:cs typeface="Arial"/>
              </a:rPr>
              <a:t>Thank you!</a:t>
            </a:r>
            <a:endParaRPr lang="es-ES" sz="495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Marcador de contenido 5"/>
          <p:cNvSpPr>
            <a:spLocks noGrp="1"/>
          </p:cNvSpPr>
          <p:nvPr>
            <p:ph sz="quarter" idx="13"/>
          </p:nvPr>
        </p:nvSpPr>
        <p:spPr>
          <a:xfrm>
            <a:off x="520591" y="3218842"/>
            <a:ext cx="2949107" cy="8177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15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350">
                <a:solidFill>
                  <a:schemeClr val="bg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Picture 5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76" y="139460"/>
            <a:ext cx="1319907" cy="261173"/>
          </a:xfrm>
          <a:prstGeom prst="rect">
            <a:avLst/>
          </a:prstGeom>
        </p:spPr>
      </p:pic>
      <p:pic>
        <p:nvPicPr>
          <p:cNvPr id="5" name="Picture 4" descr="genexus.png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76" y="139460"/>
            <a:ext cx="1319907" cy="2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37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solidFill>
          <a:srgbClr val="C61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2"/>
          <p:cNvSpPr txBox="1">
            <a:spLocks noChangeArrowheads="1"/>
          </p:cNvSpPr>
          <p:nvPr/>
        </p:nvSpPr>
        <p:spPr bwMode="auto">
          <a:xfrm>
            <a:off x="415528" y="901305"/>
            <a:ext cx="1765697" cy="32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s-ES" sz="1050" smtClean="0">
                <a:solidFill>
                  <a:srgbClr val="FFFFFF"/>
                </a:solidFill>
                <a:latin typeface="Arial"/>
                <a:cs typeface="Arial"/>
              </a:rPr>
              <a:t>Información de contacto</a:t>
            </a:r>
          </a:p>
        </p:txBody>
      </p:sp>
      <p:cxnSp>
        <p:nvCxnSpPr>
          <p:cNvPr id="3" name="Conector recto 33"/>
          <p:cNvCxnSpPr>
            <a:cxnSpLocks noChangeShapeType="1"/>
          </p:cNvCxnSpPr>
          <p:nvPr/>
        </p:nvCxnSpPr>
        <p:spPr bwMode="auto">
          <a:xfrm>
            <a:off x="482203" y="879872"/>
            <a:ext cx="5842397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CuadroTexto 48"/>
          <p:cNvSpPr txBox="1"/>
          <p:nvPr/>
        </p:nvSpPr>
        <p:spPr>
          <a:xfrm>
            <a:off x="425053" y="1400176"/>
            <a:ext cx="1660922" cy="121417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| URUGUAY</a:t>
            </a:r>
          </a:p>
          <a:p>
            <a:pPr eaLnBrk="1" hangingPunct="1">
              <a:lnSpc>
                <a:spcPct val="120000"/>
              </a:lnSpc>
              <a:defRPr/>
            </a:pPr>
            <a:endParaRPr lang="es-ES_tradnl" sz="67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Teléfono: (598) 2601 2082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Dirección: Av. Italia 6201.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Parque Tecnológico del LATU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Edificio Los Pinos - Planta Alta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Montevideo, CP 11500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Email: info@genexus.com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dirty="0" smtClean="0">
                <a:solidFill>
                  <a:srgbClr val="FFFFFF"/>
                </a:solidFill>
                <a:latin typeface="Arial"/>
                <a:cs typeface="Arial"/>
              </a:rPr>
              <a:t>Web: www.genexus.com</a:t>
            </a:r>
            <a:endParaRPr lang="es-ES" sz="675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CuadroTexto 49"/>
          <p:cNvSpPr txBox="1"/>
          <p:nvPr/>
        </p:nvSpPr>
        <p:spPr>
          <a:xfrm>
            <a:off x="2384824" y="1400175"/>
            <a:ext cx="2144315" cy="96488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| MEXICO</a:t>
            </a:r>
          </a:p>
          <a:p>
            <a:pPr eaLnBrk="1" hangingPunct="1">
              <a:lnSpc>
                <a:spcPct val="120000"/>
              </a:lnSpc>
              <a:defRPr/>
            </a:pPr>
            <a:endParaRPr lang="es-ES_tradnl" sz="675" smtClean="0">
              <a:solidFill>
                <a:srgbClr val="FFFFFF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Teléfono: (5255) 5255 4733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Dirección: Hegel N° 221, Piso 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Mexico DF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Email: contactomx@genexus.com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Web: www.genexus.com/mx </a:t>
            </a:r>
            <a:endParaRPr lang="es-ES" sz="675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CuadroTexto 50"/>
          <p:cNvSpPr txBox="1">
            <a:spLocks noChangeArrowheads="1"/>
          </p:cNvSpPr>
          <p:nvPr/>
        </p:nvSpPr>
        <p:spPr bwMode="auto">
          <a:xfrm>
            <a:off x="425053" y="3164681"/>
            <a:ext cx="1870472" cy="96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| JAPÓN</a:t>
            </a:r>
          </a:p>
          <a:p>
            <a:pPr eaLnBrk="1" hangingPunct="1">
              <a:lnSpc>
                <a:spcPct val="120000"/>
              </a:lnSpc>
              <a:defRPr/>
            </a:pPr>
            <a:endParaRPr lang="es-ES_tradnl" sz="675" smtClean="0">
              <a:solidFill>
                <a:srgbClr val="FFFFFF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Teléfono: (813) 6303 9381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Dirección: 2 27 3 Gotanda Front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Nishi Gotanda, Shinagawa ku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Email: info@genexus.jp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Web: www.genexus.jp </a:t>
            </a:r>
          </a:p>
        </p:txBody>
      </p:sp>
      <p:sp>
        <p:nvSpPr>
          <p:cNvPr id="7" name="CuadroTexto 51"/>
          <p:cNvSpPr txBox="1"/>
          <p:nvPr/>
        </p:nvSpPr>
        <p:spPr>
          <a:xfrm>
            <a:off x="3019426" y="3164681"/>
            <a:ext cx="2594372" cy="96488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| USA</a:t>
            </a:r>
          </a:p>
          <a:p>
            <a:pPr eaLnBrk="1" hangingPunct="1">
              <a:lnSpc>
                <a:spcPct val="120000"/>
              </a:lnSpc>
              <a:defRPr/>
            </a:pPr>
            <a:endParaRPr lang="es-ES_tradnl" sz="675" smtClean="0">
              <a:solidFill>
                <a:srgbClr val="FFFFFF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Teléfono: (1 312) 836 9152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Dirección: 1143 W Rundell PL, Suite 300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Chicago, IL 60607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Email: gxinfo@genexus.com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Web: www.genexus.com/usa</a:t>
            </a:r>
            <a:r>
              <a:rPr lang="pl-PL" sz="67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s-ES" sz="675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uadroTexto 52"/>
          <p:cNvSpPr txBox="1"/>
          <p:nvPr/>
        </p:nvSpPr>
        <p:spPr>
          <a:xfrm>
            <a:off x="4529139" y="1400175"/>
            <a:ext cx="2156222" cy="96488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| BRASIL</a:t>
            </a:r>
          </a:p>
          <a:p>
            <a:pPr eaLnBrk="1" hangingPunct="1">
              <a:lnSpc>
                <a:spcPct val="120000"/>
              </a:lnSpc>
              <a:defRPr/>
            </a:pPr>
            <a:endParaRPr lang="es-ES_tradnl" sz="675" smtClean="0">
              <a:solidFill>
                <a:srgbClr val="FFFFFF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Teléfono: (5511) 2663 2558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Dirección: Rua Samuel Morse 120 Conj. 141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04576-060 Sao Paulo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Email: info@artech-brasil.com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sz="675" smtClean="0">
                <a:solidFill>
                  <a:srgbClr val="FFFFFF"/>
                </a:solidFill>
                <a:latin typeface="Arial"/>
                <a:cs typeface="Arial"/>
              </a:rPr>
              <a:t>Web: www.genexus.com.br </a:t>
            </a:r>
            <a:endParaRPr lang="es-ES" sz="675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1" name="Picture 10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7" y="427464"/>
            <a:ext cx="1319907" cy="261173"/>
          </a:xfrm>
          <a:prstGeom prst="rect">
            <a:avLst/>
          </a:prstGeom>
        </p:spPr>
      </p:pic>
      <p:pic>
        <p:nvPicPr>
          <p:cNvPr id="10" name="Picture 9" descr="genexus.png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7" y="427464"/>
            <a:ext cx="1319907" cy="2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65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-266958" y="275021"/>
            <a:ext cx="7199787" cy="0"/>
          </a:xfrm>
          <a:prstGeom prst="line">
            <a:avLst/>
          </a:prstGeom>
          <a:ln>
            <a:solidFill>
              <a:srgbClr val="C712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103437" y="90355"/>
            <a:ext cx="1424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-266958" y="275021"/>
            <a:ext cx="7199787" cy="0"/>
          </a:xfrm>
          <a:prstGeom prst="line">
            <a:avLst/>
          </a:prstGeom>
          <a:ln>
            <a:solidFill>
              <a:srgbClr val="C712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5467" y="158381"/>
            <a:ext cx="1245804" cy="2277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553" y="1977629"/>
            <a:ext cx="5510894" cy="857250"/>
          </a:xfrm>
        </p:spPr>
        <p:txBody>
          <a:bodyPr/>
          <a:lstStyle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_tradnl" dirty="0" smtClean="0"/>
              <a:t>Sección</a:t>
            </a:r>
            <a:endParaRPr lang="en-US" dirty="0"/>
          </a:p>
        </p:txBody>
      </p:sp>
      <p:pic>
        <p:nvPicPr>
          <p:cNvPr id="18" name="Picture 17" descr="genex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15" y="-412537"/>
            <a:ext cx="1810063" cy="13575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84590" y="8007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56298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/>
        </p:nvSpPr>
        <p:spPr>
          <a:xfrm>
            <a:off x="0" y="-3572"/>
            <a:ext cx="6858000" cy="519113"/>
          </a:xfrm>
          <a:prstGeom prst="rect">
            <a:avLst/>
          </a:prstGeom>
          <a:solidFill>
            <a:srgbClr val="C612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>
            <a:normAutofit/>
          </a:bodyPr>
          <a:lstStyle>
            <a:lvl1pPr algn="l">
              <a:defRPr sz="1600">
                <a:solidFill>
                  <a:srgbClr val="B91B3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0" y="1259785"/>
            <a:ext cx="6172200" cy="36799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Arial"/>
                <a:cs typeface="Arial"/>
              </a:defRPr>
            </a:lvl1pPr>
            <a:lvl2pPr marL="342900" indent="0">
              <a:buFontTx/>
              <a:buNone/>
              <a:defRPr sz="1400">
                <a:latin typeface="Arial"/>
                <a:cs typeface="Arial"/>
              </a:defRPr>
            </a:lvl2pPr>
            <a:lvl3pPr marL="685800" indent="0">
              <a:buFontTx/>
              <a:buNone/>
              <a:defRPr sz="1400">
                <a:latin typeface="Arial"/>
                <a:cs typeface="Arial"/>
              </a:defRPr>
            </a:lvl3pPr>
            <a:lvl4pPr marL="1028700" indent="0">
              <a:buFontTx/>
              <a:buNone/>
              <a:defRPr sz="1400">
                <a:latin typeface="Arial"/>
                <a:cs typeface="Arial"/>
              </a:defRPr>
            </a:lvl4pPr>
            <a:lvl5pPr marL="1371600" indent="0">
              <a:buFontTx/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33916" y="148464"/>
            <a:ext cx="1809841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err="1" smtClean="0"/>
              <a:t>Tema</a:t>
            </a:r>
            <a:r>
              <a:rPr lang="en-US" dirty="0" smtClean="0"/>
              <a:t> Principal</a:t>
            </a:r>
          </a:p>
        </p:txBody>
      </p:sp>
      <p:sp>
        <p:nvSpPr>
          <p:cNvPr id="13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2176116" y="156553"/>
            <a:ext cx="2069923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/ </a:t>
            </a:r>
            <a:r>
              <a:rPr lang="en-US" dirty="0" err="1" smtClean="0"/>
              <a:t>Sección</a:t>
            </a:r>
            <a:endParaRPr lang="en-US" dirty="0" smtClean="0"/>
          </a:p>
        </p:txBody>
      </p:sp>
      <p:pic>
        <p:nvPicPr>
          <p:cNvPr id="15" name="Picture 14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0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/>
        </p:nvSpPr>
        <p:spPr>
          <a:xfrm>
            <a:off x="0" y="-3572"/>
            <a:ext cx="6858000" cy="519113"/>
          </a:xfrm>
          <a:prstGeom prst="rect">
            <a:avLst/>
          </a:prstGeom>
          <a:solidFill>
            <a:srgbClr val="C612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Arial"/>
              <a:cs typeface="Arial"/>
            </a:endParaRPr>
          </a:p>
        </p:txBody>
      </p:sp>
      <p:pic>
        <p:nvPicPr>
          <p:cNvPr id="11" name="Picture 10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528" y="2053113"/>
            <a:ext cx="6172200" cy="1037273"/>
          </a:xfrm>
        </p:spPr>
        <p:txBody>
          <a:bodyPr/>
          <a:lstStyle>
            <a:lvl1pPr algn="ctr">
              <a:defRPr sz="3600" b="0">
                <a:latin typeface="Arial"/>
                <a:cs typeface="Arial"/>
              </a:defRPr>
            </a:lvl1pPr>
          </a:lstStyle>
          <a:p>
            <a:r>
              <a:rPr lang="en-US" dirty="0" smtClean="0"/>
              <a:t>DEMO</a:t>
            </a:r>
            <a:endParaRPr lang="es-AR" dirty="0"/>
          </a:p>
        </p:txBody>
      </p:sp>
      <p:sp>
        <p:nvSpPr>
          <p:cNvPr id="7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33916" y="148464"/>
            <a:ext cx="1809841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err="1" smtClean="0"/>
              <a:t>Tema</a:t>
            </a:r>
            <a:r>
              <a:rPr lang="en-US" dirty="0" smtClean="0"/>
              <a:t> Principal</a:t>
            </a:r>
          </a:p>
        </p:txBody>
      </p:sp>
      <p:sp>
        <p:nvSpPr>
          <p:cNvPr id="10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2176116" y="156553"/>
            <a:ext cx="2069923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/ </a:t>
            </a:r>
            <a:r>
              <a:rPr lang="en-US" dirty="0" err="1" smtClean="0"/>
              <a:t>Sección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224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/>
        </p:nvSpPr>
        <p:spPr>
          <a:xfrm>
            <a:off x="0" y="-3572"/>
            <a:ext cx="6858000" cy="519113"/>
          </a:xfrm>
          <a:prstGeom prst="rect">
            <a:avLst/>
          </a:prstGeom>
          <a:solidFill>
            <a:srgbClr val="C612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3915" y="439628"/>
            <a:ext cx="6172200" cy="857250"/>
          </a:xfrm>
        </p:spPr>
        <p:txBody>
          <a:bodyPr>
            <a:normAutofit/>
          </a:bodyPr>
          <a:lstStyle>
            <a:lvl1pPr algn="l">
              <a:defRPr sz="1600">
                <a:solidFill>
                  <a:srgbClr val="B91B3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0" y="1259785"/>
            <a:ext cx="6172200" cy="36799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Arial"/>
                <a:cs typeface="Arial"/>
              </a:defRPr>
            </a:lvl1pPr>
            <a:lvl2pPr marL="342900" indent="0">
              <a:buFontTx/>
              <a:buNone/>
              <a:defRPr sz="1400">
                <a:latin typeface="Arial"/>
                <a:cs typeface="Arial"/>
              </a:defRPr>
            </a:lvl2pPr>
            <a:lvl3pPr marL="685800" indent="0">
              <a:buFontTx/>
              <a:buNone/>
              <a:defRPr sz="1400">
                <a:latin typeface="Arial"/>
                <a:cs typeface="Arial"/>
              </a:defRPr>
            </a:lvl3pPr>
            <a:lvl4pPr marL="1028700" indent="0">
              <a:buFontTx/>
              <a:buNone/>
              <a:defRPr sz="1400">
                <a:latin typeface="Arial"/>
                <a:cs typeface="Arial"/>
              </a:defRPr>
            </a:lvl4pPr>
            <a:lvl5pPr marL="1371600" indent="0">
              <a:buFontTx/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33916" y="148464"/>
            <a:ext cx="1809841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err="1" smtClean="0"/>
              <a:t>Tema</a:t>
            </a:r>
            <a:r>
              <a:rPr lang="en-US" dirty="0" smtClean="0"/>
              <a:t> Principal</a:t>
            </a:r>
          </a:p>
        </p:txBody>
      </p:sp>
      <p:sp>
        <p:nvSpPr>
          <p:cNvPr id="13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2176116" y="156553"/>
            <a:ext cx="2069923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/ </a:t>
            </a:r>
            <a:r>
              <a:rPr lang="en-US" dirty="0" err="1" smtClean="0"/>
              <a:t>Sección</a:t>
            </a:r>
            <a:endParaRPr lang="en-US" dirty="0" smtClean="0"/>
          </a:p>
        </p:txBody>
      </p:sp>
      <p:pic>
        <p:nvPicPr>
          <p:cNvPr id="12" name="Picture 11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40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/>
        </p:nvSpPr>
        <p:spPr>
          <a:xfrm>
            <a:off x="0" y="-3572"/>
            <a:ext cx="6858000" cy="519113"/>
          </a:xfrm>
          <a:prstGeom prst="rect">
            <a:avLst/>
          </a:prstGeom>
          <a:solidFill>
            <a:srgbClr val="C612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>
            <a:normAutofit/>
          </a:bodyPr>
          <a:lstStyle>
            <a:lvl1pPr algn="l">
              <a:defRPr sz="1600">
                <a:solidFill>
                  <a:srgbClr val="B91B3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0" y="1259785"/>
            <a:ext cx="6172200" cy="36799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Arial"/>
                <a:cs typeface="Arial"/>
              </a:defRPr>
            </a:lvl1pPr>
            <a:lvl2pPr marL="342900" indent="0">
              <a:buFontTx/>
              <a:buNone/>
              <a:defRPr sz="1400">
                <a:latin typeface="Arial"/>
                <a:cs typeface="Arial"/>
              </a:defRPr>
            </a:lvl2pPr>
            <a:lvl3pPr marL="685800" indent="0">
              <a:buFontTx/>
              <a:buNone/>
              <a:defRPr sz="1400">
                <a:latin typeface="Arial"/>
                <a:cs typeface="Arial"/>
              </a:defRPr>
            </a:lvl3pPr>
            <a:lvl4pPr marL="1028700" indent="0">
              <a:buFontTx/>
              <a:buNone/>
              <a:defRPr sz="1400">
                <a:latin typeface="Arial"/>
                <a:cs typeface="Arial"/>
              </a:defRPr>
            </a:lvl4pPr>
            <a:lvl5pPr marL="1371600" indent="0">
              <a:buFontTx/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33916" y="148464"/>
            <a:ext cx="1809841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err="1" smtClean="0"/>
              <a:t>Tema</a:t>
            </a:r>
            <a:r>
              <a:rPr lang="en-US" dirty="0" smtClean="0"/>
              <a:t> Principal</a:t>
            </a:r>
          </a:p>
        </p:txBody>
      </p:sp>
      <p:sp>
        <p:nvSpPr>
          <p:cNvPr id="13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2176116" y="156553"/>
            <a:ext cx="2069923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/ </a:t>
            </a:r>
            <a:r>
              <a:rPr lang="en-US" dirty="0" err="1" smtClean="0"/>
              <a:t>Sección</a:t>
            </a:r>
            <a:endParaRPr lang="en-US" dirty="0" smtClean="0"/>
          </a:p>
        </p:txBody>
      </p:sp>
      <p:pic>
        <p:nvPicPr>
          <p:cNvPr id="10" name="Picture 9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  <p:pic>
        <p:nvPicPr>
          <p:cNvPr id="14" name="Picture 13" descr="DEMO.roj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4050267"/>
            <a:ext cx="1683246" cy="11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46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Rectángulo redondeado"/>
          <p:cNvSpPr/>
          <p:nvPr>
            <p:custDataLst>
              <p:tags r:id="rId1"/>
            </p:custDataLst>
          </p:nvPr>
        </p:nvSpPr>
        <p:spPr bwMode="auto">
          <a:xfrm>
            <a:off x="242889" y="1184981"/>
            <a:ext cx="6318647" cy="3563540"/>
          </a:xfrm>
          <a:prstGeom prst="roundRect">
            <a:avLst>
              <a:gd name="adj" fmla="val 103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UY" dirty="0">
              <a:solidFill>
                <a:srgbClr val="C10362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Rectángulo 6"/>
          <p:cNvSpPr/>
          <p:nvPr/>
        </p:nvSpPr>
        <p:spPr>
          <a:xfrm>
            <a:off x="0" y="-3572"/>
            <a:ext cx="6858000" cy="519113"/>
          </a:xfrm>
          <a:prstGeom prst="rect">
            <a:avLst/>
          </a:prstGeom>
          <a:solidFill>
            <a:srgbClr val="C612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3915" y="439628"/>
            <a:ext cx="6172200" cy="857250"/>
          </a:xfrm>
        </p:spPr>
        <p:txBody>
          <a:bodyPr>
            <a:normAutofit/>
          </a:bodyPr>
          <a:lstStyle>
            <a:lvl1pPr algn="l">
              <a:defRPr sz="1600" baseline="0">
                <a:solidFill>
                  <a:srgbClr val="B91B3E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Resumen</a:t>
            </a:r>
            <a:r>
              <a:rPr lang="en-US" dirty="0" smtClean="0"/>
              <a:t>, </a:t>
            </a:r>
            <a:r>
              <a:rPr lang="en-US" dirty="0" err="1" smtClean="0"/>
              <a:t>Conceptualización</a:t>
            </a:r>
            <a:r>
              <a:rPr lang="en-US" dirty="0" smtClean="0"/>
              <a:t>, Summing up, etc.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Clr>
                <a:srgbClr val="C71247"/>
              </a:buClr>
              <a:buSzPct val="100000"/>
              <a:buFont typeface="Arial"/>
              <a:buChar char="•"/>
              <a:defRPr sz="1400">
                <a:latin typeface="Arial"/>
                <a:cs typeface="Arial"/>
              </a:defRPr>
            </a:lvl1pPr>
            <a:lvl2pPr marL="342900" indent="0">
              <a:buFontTx/>
              <a:buNone/>
              <a:defRPr sz="1400">
                <a:latin typeface="Arial"/>
                <a:cs typeface="Arial"/>
              </a:defRPr>
            </a:lvl2pPr>
            <a:lvl3pPr marL="685800" indent="0">
              <a:buFontTx/>
              <a:buNone/>
              <a:defRPr sz="1400">
                <a:latin typeface="Arial"/>
                <a:cs typeface="Arial"/>
              </a:defRPr>
            </a:lvl3pPr>
            <a:lvl4pPr marL="1028700" indent="0">
              <a:buFontTx/>
              <a:buNone/>
              <a:defRPr sz="1400">
                <a:latin typeface="Arial"/>
                <a:cs typeface="Arial"/>
              </a:defRPr>
            </a:lvl4pPr>
            <a:lvl5pPr marL="1371600" indent="0">
              <a:buFontTx/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pic>
        <p:nvPicPr>
          <p:cNvPr id="10" name="Picture 9" descr="genexus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91" y="168006"/>
            <a:ext cx="1031378" cy="204082"/>
          </a:xfrm>
          <a:prstGeom prst="rect">
            <a:avLst/>
          </a:prstGeom>
        </p:spPr>
      </p:pic>
      <p:sp>
        <p:nvSpPr>
          <p:cNvPr id="15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33916" y="148464"/>
            <a:ext cx="1809841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err="1" smtClean="0"/>
              <a:t>Tema</a:t>
            </a:r>
            <a:r>
              <a:rPr lang="en-US" dirty="0" smtClean="0"/>
              <a:t> Principal</a:t>
            </a:r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2176116" y="156553"/>
            <a:ext cx="2069923" cy="2733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/ </a:t>
            </a:r>
            <a:r>
              <a:rPr lang="en-US" dirty="0" err="1" smtClean="0"/>
              <a:t>Sección</a:t>
            </a:r>
            <a:endParaRPr lang="en-US" dirty="0" smtClean="0"/>
          </a:p>
        </p:txBody>
      </p:sp>
      <p:sp>
        <p:nvSpPr>
          <p:cNvPr id="9" name="5 Rectángulo redondeado"/>
          <p:cNvSpPr/>
          <p:nvPr userDrawn="1">
            <p:custDataLst>
              <p:tags r:id="rId2"/>
            </p:custDataLst>
          </p:nvPr>
        </p:nvSpPr>
        <p:spPr bwMode="auto">
          <a:xfrm>
            <a:off x="242889" y="1184981"/>
            <a:ext cx="6318647" cy="3563540"/>
          </a:xfrm>
          <a:prstGeom prst="roundRect">
            <a:avLst>
              <a:gd name="adj" fmla="val 103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UY" dirty="0">
              <a:solidFill>
                <a:srgbClr val="C10362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220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 - 1">
    <p:bg>
      <p:bgPr>
        <a:solidFill>
          <a:srgbClr val="C61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100" y="2950808"/>
            <a:ext cx="38563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50"/>
              </a:spcAft>
            </a:pPr>
            <a:r>
              <a:rPr lang="es-AR" sz="1000" b="0" dirty="0" smtClean="0">
                <a:solidFill>
                  <a:schemeClr val="bg1"/>
                </a:solidFill>
                <a:latin typeface="Arial"/>
                <a:cs typeface="Arial"/>
              </a:rPr>
              <a:t>Videos	</a:t>
            </a:r>
            <a:r>
              <a:rPr lang="es-AR" sz="1000" b="0" baseline="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AR" sz="1000" baseline="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AR" sz="1100" baseline="0" dirty="0" smtClean="0">
                <a:solidFill>
                  <a:schemeClr val="bg1"/>
                </a:solidFill>
                <a:latin typeface="Arial"/>
                <a:cs typeface="Arial"/>
              </a:rPr>
              <a:t>		training.genexus.com</a:t>
            </a:r>
          </a:p>
          <a:p>
            <a:pPr algn="l">
              <a:spcAft>
                <a:spcPts val="450"/>
              </a:spcAft>
            </a:pPr>
            <a:r>
              <a:rPr lang="es-AR" sz="1000" b="0" baseline="0" dirty="0" smtClean="0">
                <a:solidFill>
                  <a:schemeClr val="bg1"/>
                </a:solidFill>
                <a:latin typeface="Arial"/>
                <a:cs typeface="Arial"/>
              </a:rPr>
              <a:t>Documentación	</a:t>
            </a:r>
            <a:r>
              <a:rPr lang="es-AR" sz="1100" b="0" baseline="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AR" sz="1100" baseline="0" dirty="0" smtClean="0">
                <a:solidFill>
                  <a:schemeClr val="bg1"/>
                </a:solidFill>
                <a:latin typeface="Arial"/>
                <a:cs typeface="Arial"/>
              </a:rPr>
              <a:t>wiki.genexus.com</a:t>
            </a:r>
          </a:p>
          <a:p>
            <a:pPr algn="l">
              <a:spcAft>
                <a:spcPts val="450"/>
              </a:spcAft>
            </a:pPr>
            <a:r>
              <a:rPr lang="es-AR" sz="1000" b="0" baseline="0" dirty="0" smtClean="0">
                <a:solidFill>
                  <a:schemeClr val="bg1"/>
                </a:solidFill>
                <a:latin typeface="Arial"/>
                <a:cs typeface="Arial"/>
              </a:rPr>
              <a:t>Certificaciones</a:t>
            </a:r>
            <a:r>
              <a:rPr lang="es-AR" sz="1100" b="0" baseline="0" dirty="0" smtClean="0">
                <a:solidFill>
                  <a:schemeClr val="bg1"/>
                </a:solidFill>
                <a:latin typeface="Arial"/>
                <a:cs typeface="Arial"/>
              </a:rPr>
              <a:t>   	</a:t>
            </a:r>
            <a:r>
              <a:rPr lang="es-ES_tradnl" sz="1100" baseline="0" dirty="0" err="1" smtClean="0">
                <a:solidFill>
                  <a:schemeClr val="bg1"/>
                </a:solidFill>
                <a:latin typeface="Arial"/>
                <a:cs typeface="Arial"/>
              </a:rPr>
              <a:t>training.genexus.com</a:t>
            </a:r>
            <a:r>
              <a:rPr lang="es-ES_tradnl" sz="1100" baseline="0" dirty="0" smtClean="0">
                <a:solidFill>
                  <a:schemeClr val="bg1"/>
                </a:solidFill>
                <a:latin typeface="Arial"/>
                <a:cs typeface="Arial"/>
              </a:rPr>
              <a:t>/certificaciones</a:t>
            </a:r>
            <a:endParaRPr lang="es-AR" sz="1100" baseline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43" y="1954866"/>
            <a:ext cx="1985511" cy="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0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ERRE 1 - ENGLISH">
    <p:bg>
      <p:bgPr>
        <a:solidFill>
          <a:srgbClr val="C61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100" y="2950808"/>
            <a:ext cx="3732112" cy="72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50"/>
              </a:spcAft>
            </a:pPr>
            <a:r>
              <a:rPr lang="es-AR" sz="1000" b="0" dirty="0" err="1" smtClean="0">
                <a:solidFill>
                  <a:schemeClr val="bg1"/>
                </a:solidFill>
                <a:latin typeface="Arial"/>
                <a:cs typeface="Arial"/>
              </a:rPr>
              <a:t>VIdeos</a:t>
            </a:r>
            <a:r>
              <a:rPr lang="es-AR" sz="1000" b="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AR" sz="1000" b="0" baseline="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AR" sz="1000" baseline="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AR" sz="1100" baseline="0" dirty="0" smtClean="0">
                <a:solidFill>
                  <a:schemeClr val="bg1"/>
                </a:solidFill>
                <a:latin typeface="Arial"/>
                <a:cs typeface="Arial"/>
              </a:rPr>
              <a:t>		training.genexus.com</a:t>
            </a:r>
          </a:p>
          <a:p>
            <a:pPr algn="l">
              <a:spcAft>
                <a:spcPts val="450"/>
              </a:spcAft>
            </a:pPr>
            <a:r>
              <a:rPr lang="es-AR" sz="1000" b="0" baseline="0" dirty="0" err="1" smtClean="0">
                <a:solidFill>
                  <a:schemeClr val="bg1"/>
                </a:solidFill>
                <a:latin typeface="Arial"/>
                <a:cs typeface="Arial"/>
              </a:rPr>
              <a:t>Documentation</a:t>
            </a:r>
            <a:r>
              <a:rPr lang="es-AR" sz="1000" b="0" baseline="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AR" sz="1100" b="0" baseline="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AR" sz="1100" baseline="0" dirty="0" smtClean="0">
                <a:solidFill>
                  <a:schemeClr val="bg1"/>
                </a:solidFill>
                <a:latin typeface="Arial"/>
                <a:cs typeface="Arial"/>
              </a:rPr>
              <a:t>wiki.genexus.com</a:t>
            </a:r>
          </a:p>
          <a:p>
            <a:pPr algn="l">
              <a:spcAft>
                <a:spcPts val="450"/>
              </a:spcAft>
            </a:pPr>
            <a:r>
              <a:rPr lang="es-AR" sz="1000" b="0" baseline="0" dirty="0" err="1" smtClean="0">
                <a:solidFill>
                  <a:schemeClr val="bg1"/>
                </a:solidFill>
                <a:latin typeface="Arial"/>
                <a:cs typeface="Arial"/>
              </a:rPr>
              <a:t>Certifications</a:t>
            </a:r>
            <a:r>
              <a:rPr lang="es-AR" sz="1000" b="0" baseline="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AR" sz="1100" b="0" baseline="0" dirty="0" smtClean="0">
                <a:solidFill>
                  <a:schemeClr val="bg1"/>
                </a:solidFill>
                <a:latin typeface="Arial"/>
                <a:cs typeface="Arial"/>
              </a:rPr>
              <a:t>   	</a:t>
            </a:r>
            <a:r>
              <a:rPr lang="es-ES_tradnl" sz="1100" baseline="0" dirty="0" smtClean="0">
                <a:solidFill>
                  <a:schemeClr val="bg1"/>
                </a:solidFill>
                <a:latin typeface="Arial"/>
                <a:cs typeface="Arial"/>
              </a:rPr>
              <a:t>training.genexus.com/</a:t>
            </a:r>
            <a:r>
              <a:rPr lang="es-ES_tradnl" sz="1100" baseline="0" dirty="0" err="1" smtClean="0">
                <a:solidFill>
                  <a:schemeClr val="bg1"/>
                </a:solidFill>
                <a:latin typeface="Arial"/>
                <a:cs typeface="Arial"/>
              </a:rPr>
              <a:t>certifications</a:t>
            </a:r>
            <a:endParaRPr lang="es-AR" sz="1100" baseline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 descr="genexus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8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43" y="1954866"/>
            <a:ext cx="1985511" cy="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51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es-ES_tradnl" smtClean="0"/>
              <a:t>Nombre sección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D4AC0F8-CF57-044A-941F-4662096974A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7" r:id="rId9"/>
    <p:sldLayoutId id="2147483863" r:id="rId10"/>
    <p:sldLayoutId id="2147483868" r:id="rId11"/>
    <p:sldLayoutId id="2147483864" r:id="rId12"/>
    <p:sldLayoutId id="2147483865" r:id="rId13"/>
    <p:sldLayoutId id="2147483866" r:id="rId14"/>
  </p:sldLayoutIdLst>
  <p:transition spd="slow">
    <p:wip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Open Sans"/>
          <a:ea typeface="ＭＳ Ｐゴシック" pitchFamily="-109" charset="-128"/>
          <a:cs typeface="Open Sans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Open Sans"/>
          <a:ea typeface="ＭＳ Ｐゴシック" pitchFamily="-109" charset="-128"/>
          <a:cs typeface="Open Sans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Open Sans"/>
          <a:ea typeface="ＭＳ Ｐゴシック" pitchFamily="-109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Open Sans"/>
          <a:ea typeface="ＭＳ Ｐゴシック" pitchFamily="-109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Open Sans"/>
          <a:ea typeface="ＭＳ Ｐゴシック" pitchFamily="-109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Open Sans"/>
          <a:ea typeface="ＭＳ Ｐゴシック" pitchFamily="-109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44663" y="1918350"/>
            <a:ext cx="5368674" cy="1343271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y Listados. </a:t>
            </a:r>
          </a:p>
          <a:p>
            <a:r>
              <a:rPr lang="es-AR" sz="2000" dirty="0" smtClean="0"/>
              <a:t>Comando para consultar la base de datos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289676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479" y="1148217"/>
            <a:ext cx="6392636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60000"/>
              </a:buClr>
            </a:pPr>
            <a:r>
              <a:rPr lang="es-UY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Printblocks</a:t>
            </a:r>
            <a:r>
              <a:rPr lang="es-UY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nuestro listado: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Layout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2" y="1786693"/>
            <a:ext cx="6106167" cy="28357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92528" y="2068917"/>
            <a:ext cx="5332021" cy="60303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1078677" y="2755706"/>
            <a:ext cx="5332021" cy="3200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1078678" y="3135717"/>
            <a:ext cx="5332021" cy="140065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/>
          <p:cNvSpPr txBox="1"/>
          <p:nvPr/>
        </p:nvSpPr>
        <p:spPr>
          <a:xfrm>
            <a:off x="220357" y="2276199"/>
            <a:ext cx="469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s-AR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" y="2795312"/>
            <a:ext cx="11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ColumnTitles</a:t>
            </a:r>
            <a:endParaRPr lang="es-AR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54" y="337259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Attractions</a:t>
            </a:r>
            <a:endParaRPr lang="es-AR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5710" y="2414698"/>
            <a:ext cx="3892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46265" y="3063834"/>
            <a:ext cx="510639" cy="95068"/>
          </a:xfrm>
          <a:custGeom>
            <a:avLst/>
            <a:gdLst>
              <a:gd name="connsiteX0" fmla="*/ 0 w 510639"/>
              <a:gd name="connsiteY0" fmla="*/ 11875 h 95068"/>
              <a:gd name="connsiteX1" fmla="*/ 166254 w 510639"/>
              <a:gd name="connsiteY1" fmla="*/ 95002 h 95068"/>
              <a:gd name="connsiteX2" fmla="*/ 510639 w 510639"/>
              <a:gd name="connsiteY2" fmla="*/ 0 h 9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639" h="95068">
                <a:moveTo>
                  <a:pt x="0" y="11875"/>
                </a:moveTo>
                <a:cubicBezTo>
                  <a:pt x="40574" y="54428"/>
                  <a:pt x="81148" y="96981"/>
                  <a:pt x="166254" y="95002"/>
                </a:cubicBezTo>
                <a:cubicBezTo>
                  <a:pt x="251360" y="93023"/>
                  <a:pt x="380999" y="46511"/>
                  <a:pt x="510639" y="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reeform 15"/>
          <p:cNvSpPr/>
          <p:nvPr/>
        </p:nvSpPr>
        <p:spPr>
          <a:xfrm>
            <a:off x="534390" y="3633849"/>
            <a:ext cx="475013" cy="228499"/>
          </a:xfrm>
          <a:custGeom>
            <a:avLst/>
            <a:gdLst>
              <a:gd name="connsiteX0" fmla="*/ 0 w 475013"/>
              <a:gd name="connsiteY0" fmla="*/ 0 h 228499"/>
              <a:gd name="connsiteX1" fmla="*/ 142504 w 475013"/>
              <a:gd name="connsiteY1" fmla="*/ 225632 h 228499"/>
              <a:gd name="connsiteX2" fmla="*/ 475013 w 475013"/>
              <a:gd name="connsiteY2" fmla="*/ 106878 h 22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228499">
                <a:moveTo>
                  <a:pt x="0" y="0"/>
                </a:moveTo>
                <a:cubicBezTo>
                  <a:pt x="31667" y="103909"/>
                  <a:pt x="63335" y="207819"/>
                  <a:pt x="142504" y="225632"/>
                </a:cubicBezTo>
                <a:cubicBezTo>
                  <a:pt x="221673" y="243445"/>
                  <a:pt x="348343" y="175161"/>
                  <a:pt x="475013" y="106878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1394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Layout</a:t>
            </a:r>
            <a:endParaRPr lang="es-A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1025" y="1259785"/>
            <a:ext cx="6172200" cy="3679962"/>
          </a:xfrm>
        </p:spPr>
        <p:txBody>
          <a:bodyPr/>
          <a:lstStyle/>
          <a:p>
            <a:r>
              <a:rPr lang="es-AR" dirty="0" smtClean="0"/>
              <a:t>1. </a:t>
            </a:r>
            <a:r>
              <a:rPr lang="es-AR" dirty="0" err="1" smtClean="0"/>
              <a:t>PrintBlock</a:t>
            </a:r>
            <a:r>
              <a:rPr lang="es-AR" dirty="0" smtClean="0"/>
              <a:t>: </a:t>
            </a:r>
            <a:r>
              <a:rPr lang="es-AR" dirty="0" err="1" smtClean="0"/>
              <a:t>Title</a:t>
            </a:r>
            <a:endParaRPr lang="es-AR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9" y="2301586"/>
            <a:ext cx="630936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14" y="937633"/>
            <a:ext cx="1809750" cy="16383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1603169" y="1666783"/>
            <a:ext cx="3203668" cy="1048420"/>
          </a:xfrm>
          <a:custGeom>
            <a:avLst/>
            <a:gdLst>
              <a:gd name="connsiteX0" fmla="*/ 3325090 w 3325090"/>
              <a:gd name="connsiteY0" fmla="*/ 114518 h 1492056"/>
              <a:gd name="connsiteX1" fmla="*/ 1745672 w 3325090"/>
              <a:gd name="connsiteY1" fmla="*/ 138269 h 1492056"/>
              <a:gd name="connsiteX2" fmla="*/ 0 w 3325090"/>
              <a:gd name="connsiteY2" fmla="*/ 1492056 h 149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090" h="1492056">
                <a:moveTo>
                  <a:pt x="3325090" y="114518"/>
                </a:moveTo>
                <a:cubicBezTo>
                  <a:pt x="2812472" y="11598"/>
                  <a:pt x="2299854" y="-91321"/>
                  <a:pt x="1745672" y="138269"/>
                </a:cubicBezTo>
                <a:cubicBezTo>
                  <a:pt x="1191490" y="367859"/>
                  <a:pt x="595745" y="929957"/>
                  <a:pt x="0" y="1492056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reeform 14"/>
          <p:cNvSpPr/>
          <p:nvPr/>
        </p:nvSpPr>
        <p:spPr>
          <a:xfrm>
            <a:off x="3598223" y="2278077"/>
            <a:ext cx="1232366" cy="512624"/>
          </a:xfrm>
          <a:custGeom>
            <a:avLst/>
            <a:gdLst>
              <a:gd name="connsiteX0" fmla="*/ 1484416 w 1484416"/>
              <a:gd name="connsiteY0" fmla="*/ 144488 h 940134"/>
              <a:gd name="connsiteX1" fmla="*/ 997527 w 1484416"/>
              <a:gd name="connsiteY1" fmla="*/ 61360 h 940134"/>
              <a:gd name="connsiteX2" fmla="*/ 0 w 1484416"/>
              <a:gd name="connsiteY2" fmla="*/ 940134 h 9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416" h="940134">
                <a:moveTo>
                  <a:pt x="1484416" y="144488"/>
                </a:moveTo>
                <a:cubicBezTo>
                  <a:pt x="1364673" y="36620"/>
                  <a:pt x="1244930" y="-71248"/>
                  <a:pt x="997527" y="61360"/>
                </a:cubicBezTo>
                <a:cubicBezTo>
                  <a:pt x="750124" y="193968"/>
                  <a:pt x="375062" y="567051"/>
                  <a:pt x="0" y="940134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75" y="3812456"/>
            <a:ext cx="1576450" cy="1130752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223558" y="2575934"/>
            <a:ext cx="453336" cy="1984192"/>
          </a:xfrm>
          <a:custGeom>
            <a:avLst/>
            <a:gdLst>
              <a:gd name="connsiteX0" fmla="*/ 287081 w 417710"/>
              <a:gd name="connsiteY0" fmla="*/ 1472541 h 1472541"/>
              <a:gd name="connsiteX1" fmla="*/ 2073 w 417710"/>
              <a:gd name="connsiteY1" fmla="*/ 1033154 h 1472541"/>
              <a:gd name="connsiteX2" fmla="*/ 417710 w 417710"/>
              <a:gd name="connsiteY2" fmla="*/ 0 h 14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710" h="1472541">
                <a:moveTo>
                  <a:pt x="287081" y="1472541"/>
                </a:moveTo>
                <a:cubicBezTo>
                  <a:pt x="133691" y="1375559"/>
                  <a:pt x="-19699" y="1278577"/>
                  <a:pt x="2073" y="1033154"/>
                </a:cubicBezTo>
                <a:cubicBezTo>
                  <a:pt x="23844" y="787730"/>
                  <a:pt x="220777" y="393865"/>
                  <a:pt x="417710" y="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</p:spTree>
    <p:extLst>
      <p:ext uri="{BB962C8B-B14F-4D97-AF65-F5344CB8AC3E}">
        <p14:creationId xmlns:p14="http://schemas.microsoft.com/office/powerpoint/2010/main" val="1171697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Imágenes en la Base de Conocimiento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4" y="1248627"/>
            <a:ext cx="3975186" cy="2567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830" y="1761495"/>
            <a:ext cx="3349901" cy="1183342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353787" y="2291938"/>
            <a:ext cx="1615044" cy="1116280"/>
          </a:xfrm>
          <a:custGeom>
            <a:avLst/>
            <a:gdLst>
              <a:gd name="connsiteX0" fmla="*/ 0 w 1615044"/>
              <a:gd name="connsiteY0" fmla="*/ 1116280 h 1116280"/>
              <a:gd name="connsiteX1" fmla="*/ 380010 w 1615044"/>
              <a:gd name="connsiteY1" fmla="*/ 439387 h 1116280"/>
              <a:gd name="connsiteX2" fmla="*/ 1615044 w 1615044"/>
              <a:gd name="connsiteY2" fmla="*/ 0 h 11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044" h="1116280">
                <a:moveTo>
                  <a:pt x="0" y="1116280"/>
                </a:moveTo>
                <a:cubicBezTo>
                  <a:pt x="55418" y="870857"/>
                  <a:pt x="110836" y="625434"/>
                  <a:pt x="380010" y="439387"/>
                </a:cubicBezTo>
                <a:cubicBezTo>
                  <a:pt x="649184" y="253340"/>
                  <a:pt x="1132114" y="126670"/>
                  <a:pt x="1615044" y="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243" y="3178859"/>
            <a:ext cx="2601995" cy="168186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5130140" y="2814452"/>
            <a:ext cx="292141" cy="439387"/>
          </a:xfrm>
          <a:custGeom>
            <a:avLst/>
            <a:gdLst>
              <a:gd name="connsiteX0" fmla="*/ 178130 w 292141"/>
              <a:gd name="connsiteY0" fmla="*/ 0 h 439387"/>
              <a:gd name="connsiteX1" fmla="*/ 285008 w 292141"/>
              <a:gd name="connsiteY1" fmla="*/ 190005 h 439387"/>
              <a:gd name="connsiteX2" fmla="*/ 0 w 292141"/>
              <a:gd name="connsiteY2" fmla="*/ 439387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41" h="439387">
                <a:moveTo>
                  <a:pt x="178130" y="0"/>
                </a:moveTo>
                <a:cubicBezTo>
                  <a:pt x="246413" y="58387"/>
                  <a:pt x="314696" y="116774"/>
                  <a:pt x="285008" y="190005"/>
                </a:cubicBezTo>
                <a:cubicBezTo>
                  <a:pt x="255320" y="263236"/>
                  <a:pt x="127660" y="351311"/>
                  <a:pt x="0" y="439387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</p:spTree>
    <p:extLst>
      <p:ext uri="{BB962C8B-B14F-4D97-AF65-F5344CB8AC3E}">
        <p14:creationId xmlns:p14="http://schemas.microsoft.com/office/powerpoint/2010/main" val="231512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Imágenes en la Base de Conocimiento</a:t>
            </a:r>
            <a:endParaRPr lang="es-AR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0" y="1308754"/>
            <a:ext cx="6494236" cy="34083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</p:spTree>
    <p:extLst>
      <p:ext uri="{BB962C8B-B14F-4D97-AF65-F5344CB8AC3E}">
        <p14:creationId xmlns:p14="http://schemas.microsoft.com/office/powerpoint/2010/main" val="714708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Layout</a:t>
            </a:r>
            <a:endParaRPr lang="es-A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1025" y="1259785"/>
            <a:ext cx="6172200" cy="3679962"/>
          </a:xfrm>
        </p:spPr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. </a:t>
            </a:r>
            <a:r>
              <a:rPr lang="es-AR" dirty="0" err="1" smtClean="0"/>
              <a:t>PrintBlock</a:t>
            </a:r>
            <a:r>
              <a:rPr lang="es-AR" dirty="0" smtClean="0"/>
              <a:t>: </a:t>
            </a:r>
            <a:r>
              <a:rPr lang="es-AR" dirty="0" err="1" smtClean="0"/>
              <a:t>ColumnTitles</a:t>
            </a:r>
            <a:endParaRPr lang="es-A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9" y="1685499"/>
            <a:ext cx="6570781" cy="255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28135" y="3218212"/>
            <a:ext cx="5977662" cy="914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</p:spTree>
    <p:extLst>
      <p:ext uri="{BB962C8B-B14F-4D97-AF65-F5344CB8AC3E}">
        <p14:creationId xmlns:p14="http://schemas.microsoft.com/office/powerpoint/2010/main" val="4034887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Layout</a:t>
            </a:r>
            <a:endParaRPr lang="es-A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1025" y="1259785"/>
            <a:ext cx="6172200" cy="3679962"/>
          </a:xfrm>
        </p:spPr>
        <p:txBody>
          <a:bodyPr/>
          <a:lstStyle/>
          <a:p>
            <a:r>
              <a:rPr lang="es-AR" dirty="0" smtClean="0"/>
              <a:t>3. </a:t>
            </a:r>
            <a:r>
              <a:rPr lang="es-AR" dirty="0" err="1" smtClean="0"/>
              <a:t>PrintBlock</a:t>
            </a:r>
            <a:r>
              <a:rPr lang="es-AR" dirty="0" smtClean="0"/>
              <a:t>: </a:t>
            </a:r>
            <a:r>
              <a:rPr lang="es-AR" dirty="0" err="1" smtClean="0"/>
              <a:t>Attractions</a:t>
            </a:r>
            <a:endParaRPr lang="es-AR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757693"/>
            <a:ext cx="6447114" cy="22324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35009" y="3348837"/>
            <a:ext cx="6068215" cy="6412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</p:spTree>
    <p:extLst>
      <p:ext uri="{BB962C8B-B14F-4D97-AF65-F5344CB8AC3E}">
        <p14:creationId xmlns:p14="http://schemas.microsoft.com/office/powerpoint/2010/main" val="924431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Source</a:t>
            </a:r>
            <a:endParaRPr lang="es-A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1025" y="1271660"/>
            <a:ext cx="6172200" cy="3679962"/>
          </a:xfrm>
        </p:spPr>
        <p:txBody>
          <a:bodyPr/>
          <a:lstStyle/>
          <a:p>
            <a:r>
              <a:rPr lang="es-AR" dirty="0" smtClean="0"/>
              <a:t>Comandos: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err="1"/>
              <a:t>P</a:t>
            </a:r>
            <a:r>
              <a:rPr lang="es-AR" b="1" dirty="0" err="1" smtClean="0"/>
              <a:t>rint</a:t>
            </a:r>
            <a:r>
              <a:rPr lang="es-AR" dirty="0" smtClean="0"/>
              <a:t>  para imprimir un </a:t>
            </a:r>
            <a:r>
              <a:rPr lang="es-AR" dirty="0" err="1" smtClean="0"/>
              <a:t>printblock</a:t>
            </a:r>
            <a:r>
              <a:rPr lang="es-AR" dirty="0" smtClean="0"/>
              <a:t> 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err="1"/>
              <a:t>F</a:t>
            </a:r>
            <a:r>
              <a:rPr lang="es-AR" b="1" dirty="0" err="1" smtClean="0"/>
              <a:t>or</a:t>
            </a:r>
            <a:r>
              <a:rPr lang="es-AR" b="1" dirty="0" smtClean="0"/>
              <a:t> </a:t>
            </a:r>
            <a:r>
              <a:rPr lang="es-AR" b="1" dirty="0" err="1" smtClean="0"/>
              <a:t>each</a:t>
            </a:r>
            <a:r>
              <a:rPr lang="es-AR" dirty="0" smtClean="0"/>
              <a:t> para recorrer una tabla y su extendida y hacer algo con cada registro de información.</a:t>
            </a:r>
            <a:endParaRPr lang="es-AR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0" y="2520788"/>
            <a:ext cx="3009900" cy="1859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878774" y="3460832"/>
            <a:ext cx="11875" cy="841221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9868" y="3801007"/>
            <a:ext cx="2348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AttractionId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AttractionName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</a:p>
          <a:p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CountryName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AttractionPhoto</a:t>
            </a:r>
            <a:endParaRPr lang="es-A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64426" y="3904408"/>
            <a:ext cx="700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38" y="2939167"/>
            <a:ext cx="905593" cy="26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08" y="3156494"/>
            <a:ext cx="589536" cy="608676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2600696" y="3277590"/>
            <a:ext cx="1282535" cy="650901"/>
          </a:xfrm>
          <a:custGeom>
            <a:avLst/>
            <a:gdLst>
              <a:gd name="connsiteX0" fmla="*/ 0 w 1282535"/>
              <a:gd name="connsiteY0" fmla="*/ 593766 h 650901"/>
              <a:gd name="connsiteX1" fmla="*/ 510639 w 1282535"/>
              <a:gd name="connsiteY1" fmla="*/ 593766 h 650901"/>
              <a:gd name="connsiteX2" fmla="*/ 1282535 w 1282535"/>
              <a:gd name="connsiteY2" fmla="*/ 0 h 65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650901">
                <a:moveTo>
                  <a:pt x="0" y="593766"/>
                </a:moveTo>
                <a:cubicBezTo>
                  <a:pt x="148441" y="643246"/>
                  <a:pt x="296883" y="692727"/>
                  <a:pt x="510639" y="593766"/>
                </a:cubicBezTo>
                <a:cubicBezTo>
                  <a:pt x="724395" y="494805"/>
                  <a:pt x="1003465" y="247402"/>
                  <a:pt x="1282535" y="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reeform 17"/>
          <p:cNvSpPr/>
          <p:nvPr/>
        </p:nvSpPr>
        <p:spPr>
          <a:xfrm>
            <a:off x="4156364" y="2588043"/>
            <a:ext cx="1033153" cy="452040"/>
          </a:xfrm>
          <a:custGeom>
            <a:avLst/>
            <a:gdLst>
              <a:gd name="connsiteX0" fmla="*/ 0 w 1033153"/>
              <a:gd name="connsiteY0" fmla="*/ 416414 h 452040"/>
              <a:gd name="connsiteX1" fmla="*/ 130628 w 1033153"/>
              <a:gd name="connsiteY1" fmla="*/ 345162 h 452040"/>
              <a:gd name="connsiteX2" fmla="*/ 427511 w 1033153"/>
              <a:gd name="connsiteY2" fmla="*/ 778 h 452040"/>
              <a:gd name="connsiteX3" fmla="*/ 1033153 w 1033153"/>
              <a:gd name="connsiteY3" fmla="*/ 452040 h 4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153" h="452040">
                <a:moveTo>
                  <a:pt x="0" y="416414"/>
                </a:moveTo>
                <a:cubicBezTo>
                  <a:pt x="29688" y="415424"/>
                  <a:pt x="59376" y="414435"/>
                  <a:pt x="130628" y="345162"/>
                </a:cubicBezTo>
                <a:cubicBezTo>
                  <a:pt x="201880" y="275889"/>
                  <a:pt x="277090" y="-17035"/>
                  <a:pt x="427511" y="778"/>
                </a:cubicBezTo>
                <a:cubicBezTo>
                  <a:pt x="577932" y="18591"/>
                  <a:pt x="805542" y="235315"/>
                  <a:pt x="1033153" y="45204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reeform 18"/>
          <p:cNvSpPr/>
          <p:nvPr/>
        </p:nvSpPr>
        <p:spPr>
          <a:xfrm>
            <a:off x="2576945" y="4085112"/>
            <a:ext cx="1816925" cy="213756"/>
          </a:xfrm>
          <a:custGeom>
            <a:avLst/>
            <a:gdLst>
              <a:gd name="connsiteX0" fmla="*/ 0 w 1816925"/>
              <a:gd name="connsiteY0" fmla="*/ 0 h 213756"/>
              <a:gd name="connsiteX1" fmla="*/ 356260 w 1816925"/>
              <a:gd name="connsiteY1" fmla="*/ 213756 h 213756"/>
              <a:gd name="connsiteX2" fmla="*/ 1816925 w 1816925"/>
              <a:gd name="connsiteY2" fmla="*/ 0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925" h="213756">
                <a:moveTo>
                  <a:pt x="0" y="0"/>
                </a:moveTo>
                <a:cubicBezTo>
                  <a:pt x="26719" y="106878"/>
                  <a:pt x="53439" y="213756"/>
                  <a:pt x="356260" y="213756"/>
                </a:cubicBezTo>
                <a:cubicBezTo>
                  <a:pt x="659081" y="213756"/>
                  <a:pt x="1238003" y="106878"/>
                  <a:pt x="1816925" y="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</p:spTree>
    <p:extLst>
      <p:ext uri="{BB962C8B-B14F-4D97-AF65-F5344CB8AC3E}">
        <p14:creationId xmlns:p14="http://schemas.microsoft.com/office/powerpoint/2010/main" val="3793692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15" y="487130"/>
            <a:ext cx="6172200" cy="857250"/>
          </a:xfrm>
        </p:spPr>
        <p:txBody>
          <a:bodyPr/>
          <a:lstStyle/>
          <a:p>
            <a:r>
              <a:rPr lang="es-AR" dirty="0" smtClean="0"/>
              <a:t>Comando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each</a:t>
            </a:r>
            <a:endParaRPr lang="es-AR" dirty="0"/>
          </a:p>
        </p:txBody>
      </p:sp>
      <p:sp>
        <p:nvSpPr>
          <p:cNvPr id="6" name="Line Callout 1 (Border and Accent Bar) 5"/>
          <p:cNvSpPr>
            <a:spLocks noChangeAspect="1"/>
          </p:cNvSpPr>
          <p:nvPr/>
        </p:nvSpPr>
        <p:spPr>
          <a:xfrm>
            <a:off x="2517572" y="1116278"/>
            <a:ext cx="4112593" cy="3883231"/>
          </a:xfrm>
          <a:prstGeom prst="accentBorderCallout1">
            <a:avLst>
              <a:gd name="adj1" fmla="val 40560"/>
              <a:gd name="adj2" fmla="val -4415"/>
              <a:gd name="adj3" fmla="val 44327"/>
              <a:gd name="adj4" fmla="val -14578"/>
            </a:avLst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" y="2480337"/>
            <a:ext cx="1689296" cy="1744140"/>
          </a:xfrm>
          <a:prstGeom prst="rect">
            <a:avLst/>
          </a:prstGeom>
        </p:spPr>
      </p:pic>
      <p:graphicFrame>
        <p:nvGraphicFramePr>
          <p:cNvPr id="8" name="Table 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65646836"/>
              </p:ext>
            </p:extLst>
          </p:nvPr>
        </p:nvGraphicFramePr>
        <p:xfrm>
          <a:off x="2786332" y="1202678"/>
          <a:ext cx="3637797" cy="92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AttractionId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AttractionName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CountryId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CityId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90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Museum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The</a:t>
                      </a:r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 Great</a:t>
                      </a:r>
                      <a:r>
                        <a:rPr lang="es-UY" sz="900" b="0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 Wall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Eiffel Tower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7110705"/>
              </p:ext>
            </p:extLst>
          </p:nvPr>
        </p:nvGraphicFramePr>
        <p:xfrm>
          <a:off x="3074195" y="2228719"/>
          <a:ext cx="2530291" cy="162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CountryId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CityId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CityName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Rio de Janeiro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Sao Paulo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Paris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Beijing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Shanghai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Hong Kong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0431731"/>
              </p:ext>
            </p:extLst>
          </p:nvPr>
        </p:nvGraphicFramePr>
        <p:xfrm>
          <a:off x="3204823" y="3924045"/>
          <a:ext cx="2020323" cy="92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1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CountryId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CountyName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Brazil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France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China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spect="1"/>
          </p:cNvSpPr>
          <p:nvPr/>
        </p:nvSpPr>
        <p:spPr>
          <a:xfrm>
            <a:off x="5225146" y="795136"/>
            <a:ext cx="1404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err="1" smtClean="0">
                <a:solidFill>
                  <a:srgbClr val="A00032"/>
                </a:solidFill>
                <a:latin typeface="Open Sans"/>
              </a:rPr>
              <a:t>Attraction</a:t>
            </a:r>
            <a:r>
              <a:rPr lang="es-AR" sz="1100" b="1" dirty="0" smtClean="0">
                <a:solidFill>
                  <a:srgbClr val="A00032"/>
                </a:solidFill>
                <a:latin typeface="Open Sans"/>
              </a:rPr>
              <a:t> </a:t>
            </a:r>
            <a:r>
              <a:rPr lang="es-AR" sz="1100" b="1" dirty="0" err="1" smtClean="0">
                <a:solidFill>
                  <a:srgbClr val="A00032"/>
                </a:solidFill>
                <a:latin typeface="Open Sans"/>
              </a:rPr>
              <a:t>table</a:t>
            </a:r>
            <a:endParaRPr lang="es-AR" sz="1100" b="1" dirty="0" smtClean="0">
              <a:solidFill>
                <a:srgbClr val="A00032"/>
              </a:solidFill>
              <a:latin typeface="Open Sans"/>
            </a:endParaRP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5636602" y="2854227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 err="1" smtClean="0">
                <a:solidFill>
                  <a:srgbClr val="A00032"/>
                </a:solidFill>
                <a:latin typeface="Open Sans"/>
              </a:rPr>
              <a:t>CountryCity</a:t>
            </a:r>
            <a:endParaRPr lang="es-AR" sz="1100" b="1" dirty="0" smtClean="0">
              <a:solidFill>
                <a:srgbClr val="A00032"/>
              </a:solidFill>
              <a:latin typeface="Open Sans"/>
            </a:endParaRPr>
          </a:p>
          <a:p>
            <a:r>
              <a:rPr lang="es-AR" sz="1100" b="1" dirty="0" err="1" smtClean="0">
                <a:solidFill>
                  <a:srgbClr val="A00032"/>
                </a:solidFill>
                <a:latin typeface="Open Sans"/>
              </a:rPr>
              <a:t>table</a:t>
            </a:r>
            <a:endParaRPr lang="es-AR" sz="1100" b="1" dirty="0" smtClean="0">
              <a:solidFill>
                <a:srgbClr val="A00032"/>
              </a:solidFill>
              <a:latin typeface="Open Sans"/>
            </a:endParaRP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5357619" y="4168272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 smtClean="0">
                <a:solidFill>
                  <a:srgbClr val="A00032"/>
                </a:solidFill>
                <a:latin typeface="Open Sans"/>
              </a:rPr>
              <a:t>Country</a:t>
            </a:r>
          </a:p>
          <a:p>
            <a:r>
              <a:rPr lang="es-AR" sz="1100" b="1" dirty="0" err="1" smtClean="0">
                <a:solidFill>
                  <a:srgbClr val="A00032"/>
                </a:solidFill>
                <a:latin typeface="Open Sans"/>
              </a:rPr>
              <a:t>table</a:t>
            </a:r>
            <a:endParaRPr lang="es-AR" sz="1100" b="1" dirty="0" smtClean="0">
              <a:solidFill>
                <a:srgbClr val="A00032"/>
              </a:solidFill>
              <a:latin typeface="Open Sans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695615" y="147234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err="1" smtClean="0">
                <a:latin typeface="Open Sans"/>
              </a:rPr>
              <a:t>For</a:t>
            </a:r>
            <a:r>
              <a:rPr lang="es-AR" sz="1400" b="1" dirty="0" smtClean="0">
                <a:latin typeface="Open Sans"/>
              </a:rPr>
              <a:t> </a:t>
            </a:r>
            <a:r>
              <a:rPr lang="es-AR" sz="1400" b="1" dirty="0" err="1" smtClean="0">
                <a:latin typeface="Open Sans"/>
              </a:rPr>
              <a:t>each</a:t>
            </a:r>
            <a:endParaRPr lang="es-AR" sz="1400" b="1" dirty="0" smtClean="0">
              <a:latin typeface="Open Sans"/>
            </a:endParaRPr>
          </a:p>
        </p:txBody>
      </p:sp>
      <p:sp>
        <p:nvSpPr>
          <p:cNvPr id="15" name="Freeform 14"/>
          <p:cNvSpPr>
            <a:spLocks noChangeAspect="1"/>
          </p:cNvSpPr>
          <p:nvPr/>
        </p:nvSpPr>
        <p:spPr>
          <a:xfrm rot="21430997">
            <a:off x="1077722" y="1761913"/>
            <a:ext cx="1739621" cy="653794"/>
          </a:xfrm>
          <a:custGeom>
            <a:avLst/>
            <a:gdLst>
              <a:gd name="connsiteX0" fmla="*/ 164208 w 2352603"/>
              <a:gd name="connsiteY0" fmla="*/ 195209 h 1131711"/>
              <a:gd name="connsiteX1" fmla="*/ 225853 w 2352603"/>
              <a:gd name="connsiteY1" fmla="*/ 1130157 h 1131711"/>
              <a:gd name="connsiteX2" fmla="*/ 2352603 w 2352603"/>
              <a:gd name="connsiteY2" fmla="*/ 0 h 113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03" h="1131711">
                <a:moveTo>
                  <a:pt x="164208" y="195209"/>
                </a:moveTo>
                <a:cubicBezTo>
                  <a:pt x="12664" y="678950"/>
                  <a:pt x="-138880" y="1162692"/>
                  <a:pt x="225853" y="1130157"/>
                </a:cubicBezTo>
                <a:cubicBezTo>
                  <a:pt x="590586" y="1097622"/>
                  <a:pt x="1471594" y="548811"/>
                  <a:pt x="2352603" y="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9" y="2034139"/>
            <a:ext cx="905593" cy="265641"/>
          </a:xfrm>
          <a:prstGeom prst="rect">
            <a:avLst/>
          </a:prstGeom>
        </p:spPr>
      </p:pic>
      <p:sp>
        <p:nvSpPr>
          <p:cNvPr id="17" name="Rectangle 16"/>
          <p:cNvSpPr>
            <a:spLocks noChangeAspect="1"/>
          </p:cNvSpPr>
          <p:nvPr/>
        </p:nvSpPr>
        <p:spPr>
          <a:xfrm>
            <a:off x="4720077" y="1389006"/>
            <a:ext cx="1274044" cy="26646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085481" y="2938641"/>
            <a:ext cx="1094822" cy="2057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reeform 18"/>
          <p:cNvSpPr>
            <a:spLocks noChangeAspect="1"/>
          </p:cNvSpPr>
          <p:nvPr/>
        </p:nvSpPr>
        <p:spPr>
          <a:xfrm>
            <a:off x="3665596" y="1642549"/>
            <a:ext cx="2300545" cy="1296092"/>
          </a:xfrm>
          <a:custGeom>
            <a:avLst/>
            <a:gdLst>
              <a:gd name="connsiteX0" fmla="*/ 2233914 w 2383207"/>
              <a:gd name="connsiteY0" fmla="*/ 0 h 1342664"/>
              <a:gd name="connsiteX1" fmla="*/ 2222339 w 2383207"/>
              <a:gd name="connsiteY1" fmla="*/ 486137 h 1342664"/>
              <a:gd name="connsiteX2" fmla="*/ 590309 w 2383207"/>
              <a:gd name="connsiteY2" fmla="*/ 902826 h 1342664"/>
              <a:gd name="connsiteX3" fmla="*/ 0 w 2383207"/>
              <a:gd name="connsiteY3" fmla="*/ 1342664 h 134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3207" h="1342664">
                <a:moveTo>
                  <a:pt x="2233914" y="0"/>
                </a:moveTo>
                <a:cubicBezTo>
                  <a:pt x="2365093" y="167833"/>
                  <a:pt x="2496273" y="335666"/>
                  <a:pt x="2222339" y="486137"/>
                </a:cubicBezTo>
                <a:cubicBezTo>
                  <a:pt x="1948405" y="636608"/>
                  <a:pt x="960699" y="760072"/>
                  <a:pt x="590309" y="902826"/>
                </a:cubicBezTo>
                <a:cubicBezTo>
                  <a:pt x="219919" y="1045581"/>
                  <a:pt x="109959" y="1194122"/>
                  <a:pt x="0" y="134266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097347" y="2938641"/>
            <a:ext cx="222949" cy="2057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Freeform 20"/>
          <p:cNvSpPr>
            <a:spLocks noChangeAspect="1"/>
          </p:cNvSpPr>
          <p:nvPr/>
        </p:nvSpPr>
        <p:spPr>
          <a:xfrm>
            <a:off x="2816438" y="3121711"/>
            <a:ext cx="372884" cy="1227382"/>
          </a:xfrm>
          <a:custGeom>
            <a:avLst/>
            <a:gdLst>
              <a:gd name="connsiteX0" fmla="*/ 509875 w 509875"/>
              <a:gd name="connsiteY0" fmla="*/ 0 h 1678330"/>
              <a:gd name="connsiteX1" fmla="*/ 589 w 509875"/>
              <a:gd name="connsiteY1" fmla="*/ 868102 h 1678330"/>
              <a:gd name="connsiteX2" fmla="*/ 428852 w 509875"/>
              <a:gd name="connsiteY2" fmla="*/ 1678330 h 167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875" h="1678330">
                <a:moveTo>
                  <a:pt x="509875" y="0"/>
                </a:moveTo>
                <a:cubicBezTo>
                  <a:pt x="261984" y="294190"/>
                  <a:pt x="14093" y="588381"/>
                  <a:pt x="589" y="868102"/>
                </a:cubicBezTo>
                <a:cubicBezTo>
                  <a:pt x="-12915" y="1147823"/>
                  <a:pt x="207968" y="1413076"/>
                  <a:pt x="428852" y="167833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204220" y="4422731"/>
            <a:ext cx="1594240" cy="2140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536" y="4459827"/>
            <a:ext cx="2348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AttractionId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AttractionName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</a:p>
          <a:p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CountryName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A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AttractionPhoto</a:t>
            </a:r>
            <a:endParaRPr lang="es-A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2226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Border and Accent Bar) 5"/>
          <p:cNvSpPr>
            <a:spLocks noChangeAspect="1"/>
          </p:cNvSpPr>
          <p:nvPr/>
        </p:nvSpPr>
        <p:spPr>
          <a:xfrm>
            <a:off x="2572683" y="1096968"/>
            <a:ext cx="4112593" cy="3883231"/>
          </a:xfrm>
          <a:prstGeom prst="accentBorderCallout1">
            <a:avLst>
              <a:gd name="adj1" fmla="val 63496"/>
              <a:gd name="adj2" fmla="val -3260"/>
              <a:gd name="adj3" fmla="val 70627"/>
              <a:gd name="adj4" fmla="val -12557"/>
            </a:avLst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88" y="3464270"/>
            <a:ext cx="1204661" cy="1243771"/>
          </a:xfrm>
          <a:prstGeom prst="rect">
            <a:avLst/>
          </a:prstGeom>
        </p:spPr>
      </p:pic>
      <p:graphicFrame>
        <p:nvGraphicFramePr>
          <p:cNvPr id="8" name="Table 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6163825"/>
              </p:ext>
            </p:extLst>
          </p:nvPr>
        </p:nvGraphicFramePr>
        <p:xfrm>
          <a:off x="2786332" y="1202678"/>
          <a:ext cx="3637797" cy="92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AttractionId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AttractionName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CountryId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CityId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1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900" b="1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Museum</a:t>
                      </a:r>
                      <a:endParaRPr lang="es-UY" sz="900" b="1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1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1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The</a:t>
                      </a:r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 Great</a:t>
                      </a:r>
                      <a:r>
                        <a:rPr lang="es-UY" sz="900" b="0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 Wall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Eiffel Tower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78352041"/>
              </p:ext>
            </p:extLst>
          </p:nvPr>
        </p:nvGraphicFramePr>
        <p:xfrm>
          <a:off x="3074195" y="2561227"/>
          <a:ext cx="2530291" cy="116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CountryId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CityId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CityName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Rio de Janeiro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Sao Paulo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1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Paris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…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93268387"/>
              </p:ext>
            </p:extLst>
          </p:nvPr>
        </p:nvGraphicFramePr>
        <p:xfrm>
          <a:off x="3133573" y="3924045"/>
          <a:ext cx="2020323" cy="92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1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CountryId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CountyName</a:t>
                      </a:r>
                      <a:endParaRPr lang="es-UY" sz="1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Brazil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900" b="1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France</a:t>
                      </a:r>
                      <a:endParaRPr lang="es-UY" sz="900" b="1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90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China</a:t>
                      </a:r>
                      <a:endParaRPr lang="es-UY" sz="9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47" y="1393687"/>
            <a:ext cx="905593" cy="265641"/>
          </a:xfrm>
          <a:prstGeom prst="rect">
            <a:avLst/>
          </a:prstGeom>
        </p:spPr>
      </p:pic>
      <p:sp>
        <p:nvSpPr>
          <p:cNvPr id="21" name="Freeform 20"/>
          <p:cNvSpPr>
            <a:spLocks noChangeAspect="1"/>
          </p:cNvSpPr>
          <p:nvPr/>
        </p:nvSpPr>
        <p:spPr>
          <a:xfrm>
            <a:off x="2698863" y="3373996"/>
            <a:ext cx="372884" cy="1227382"/>
          </a:xfrm>
          <a:custGeom>
            <a:avLst/>
            <a:gdLst>
              <a:gd name="connsiteX0" fmla="*/ 509875 w 509875"/>
              <a:gd name="connsiteY0" fmla="*/ 0 h 1678330"/>
              <a:gd name="connsiteX1" fmla="*/ 589 w 509875"/>
              <a:gd name="connsiteY1" fmla="*/ 868102 h 1678330"/>
              <a:gd name="connsiteX2" fmla="*/ 428852 w 509875"/>
              <a:gd name="connsiteY2" fmla="*/ 1678330 h 167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875" h="1678330">
                <a:moveTo>
                  <a:pt x="509875" y="0"/>
                </a:moveTo>
                <a:cubicBezTo>
                  <a:pt x="261984" y="294190"/>
                  <a:pt x="14093" y="588381"/>
                  <a:pt x="589" y="868102"/>
                </a:cubicBezTo>
                <a:cubicBezTo>
                  <a:pt x="-12915" y="1147823"/>
                  <a:pt x="207968" y="1413076"/>
                  <a:pt x="428852" y="167833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47" y="2239042"/>
            <a:ext cx="2127343" cy="636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588" y="731334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rgbClr val="C712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Transacción Base</a:t>
            </a:r>
          </a:p>
        </p:txBody>
      </p:sp>
      <p:sp>
        <p:nvSpPr>
          <p:cNvPr id="5" name="Oval 4"/>
          <p:cNvSpPr/>
          <p:nvPr/>
        </p:nvSpPr>
        <p:spPr>
          <a:xfrm>
            <a:off x="985652" y="2215292"/>
            <a:ext cx="1145148" cy="259049"/>
          </a:xfrm>
          <a:prstGeom prst="ellipse">
            <a:avLst/>
          </a:prstGeom>
          <a:noFill/>
          <a:ln w="22225">
            <a:solidFill>
              <a:srgbClr val="A0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TextBox 24"/>
          <p:cNvSpPr txBox="1"/>
          <p:nvPr/>
        </p:nvSpPr>
        <p:spPr>
          <a:xfrm>
            <a:off x="2698863" y="714649"/>
            <a:ext cx="11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rgbClr val="C712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Base</a:t>
            </a:r>
          </a:p>
        </p:txBody>
      </p:sp>
      <p:sp>
        <p:nvSpPr>
          <p:cNvPr id="26" name="Freeform 25"/>
          <p:cNvSpPr/>
          <p:nvPr/>
        </p:nvSpPr>
        <p:spPr>
          <a:xfrm>
            <a:off x="1508166" y="1650670"/>
            <a:ext cx="111661" cy="546265"/>
          </a:xfrm>
          <a:custGeom>
            <a:avLst/>
            <a:gdLst>
              <a:gd name="connsiteX0" fmla="*/ 0 w 111661"/>
              <a:gd name="connsiteY0" fmla="*/ 546265 h 546265"/>
              <a:gd name="connsiteX1" fmla="*/ 106878 w 111661"/>
              <a:gd name="connsiteY1" fmla="*/ 273133 h 546265"/>
              <a:gd name="connsiteX2" fmla="*/ 83128 w 111661"/>
              <a:gd name="connsiteY2" fmla="*/ 0 h 54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61" h="546265">
                <a:moveTo>
                  <a:pt x="0" y="546265"/>
                </a:moveTo>
                <a:cubicBezTo>
                  <a:pt x="46511" y="455221"/>
                  <a:pt x="93023" y="364177"/>
                  <a:pt x="106878" y="273133"/>
                </a:cubicBezTo>
                <a:cubicBezTo>
                  <a:pt x="120733" y="182089"/>
                  <a:pt x="101930" y="91044"/>
                  <a:pt x="83128" y="0"/>
                </a:cubicBezTo>
              </a:path>
            </a:pathLst>
          </a:custGeom>
          <a:noFill/>
          <a:ln w="22225">
            <a:solidFill>
              <a:srgbClr val="C71247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reeform 26"/>
          <p:cNvSpPr/>
          <p:nvPr/>
        </p:nvSpPr>
        <p:spPr>
          <a:xfrm>
            <a:off x="1520042" y="1043062"/>
            <a:ext cx="86074" cy="334476"/>
          </a:xfrm>
          <a:custGeom>
            <a:avLst/>
            <a:gdLst>
              <a:gd name="connsiteX0" fmla="*/ 0 w 86074"/>
              <a:gd name="connsiteY0" fmla="*/ 334476 h 334476"/>
              <a:gd name="connsiteX1" fmla="*/ 83127 w 86074"/>
              <a:gd name="connsiteY1" fmla="*/ 37593 h 334476"/>
              <a:gd name="connsiteX2" fmla="*/ 59376 w 86074"/>
              <a:gd name="connsiteY2" fmla="*/ 13842 h 33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74" h="334476">
                <a:moveTo>
                  <a:pt x="0" y="334476"/>
                </a:moveTo>
                <a:cubicBezTo>
                  <a:pt x="36615" y="212754"/>
                  <a:pt x="73231" y="91032"/>
                  <a:pt x="83127" y="37593"/>
                </a:cubicBezTo>
                <a:cubicBezTo>
                  <a:pt x="93023" y="-15846"/>
                  <a:pt x="76199" y="-1002"/>
                  <a:pt x="59376" y="13842"/>
                </a:cubicBezTo>
              </a:path>
            </a:pathLst>
          </a:custGeom>
          <a:noFill/>
          <a:ln w="22225">
            <a:solidFill>
              <a:srgbClr val="C71247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Straight Arrow Connector 30"/>
          <p:cNvCxnSpPr>
            <a:stCxn id="4" idx="3"/>
            <a:endCxn id="25" idx="1"/>
          </p:cNvCxnSpPr>
          <p:nvPr/>
        </p:nvCxnSpPr>
        <p:spPr>
          <a:xfrm flipV="1">
            <a:off x="2264248" y="868538"/>
            <a:ext cx="434615" cy="16685"/>
          </a:xfrm>
          <a:prstGeom prst="straightConnector1">
            <a:avLst/>
          </a:prstGeom>
          <a:ln>
            <a:solidFill>
              <a:srgbClr val="C7124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86332" y="1202678"/>
            <a:ext cx="3637797" cy="92948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reeform 18"/>
          <p:cNvSpPr>
            <a:spLocks noChangeAspect="1"/>
          </p:cNvSpPr>
          <p:nvPr/>
        </p:nvSpPr>
        <p:spPr>
          <a:xfrm>
            <a:off x="3665596" y="1642549"/>
            <a:ext cx="2300545" cy="1296092"/>
          </a:xfrm>
          <a:custGeom>
            <a:avLst/>
            <a:gdLst>
              <a:gd name="connsiteX0" fmla="*/ 2233914 w 2383207"/>
              <a:gd name="connsiteY0" fmla="*/ 0 h 1342664"/>
              <a:gd name="connsiteX1" fmla="*/ 2222339 w 2383207"/>
              <a:gd name="connsiteY1" fmla="*/ 486137 h 1342664"/>
              <a:gd name="connsiteX2" fmla="*/ 590309 w 2383207"/>
              <a:gd name="connsiteY2" fmla="*/ 902826 h 1342664"/>
              <a:gd name="connsiteX3" fmla="*/ 0 w 2383207"/>
              <a:gd name="connsiteY3" fmla="*/ 1342664 h 134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3207" h="1342664">
                <a:moveTo>
                  <a:pt x="2233914" y="0"/>
                </a:moveTo>
                <a:cubicBezTo>
                  <a:pt x="2365093" y="167833"/>
                  <a:pt x="2496273" y="335666"/>
                  <a:pt x="2222339" y="486137"/>
                </a:cubicBezTo>
                <a:cubicBezTo>
                  <a:pt x="1948405" y="636608"/>
                  <a:pt x="960699" y="760072"/>
                  <a:pt x="590309" y="902826"/>
                </a:cubicBezTo>
                <a:cubicBezTo>
                  <a:pt x="219919" y="1045581"/>
                  <a:pt x="109959" y="1194122"/>
                  <a:pt x="0" y="1342664"/>
                </a:cubicBezTo>
              </a:path>
            </a:pathLst>
          </a:custGeom>
          <a:noFill/>
          <a:ln w="22225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reeform 32"/>
          <p:cNvSpPr/>
          <p:nvPr/>
        </p:nvSpPr>
        <p:spPr>
          <a:xfrm>
            <a:off x="3740727" y="821363"/>
            <a:ext cx="368135" cy="318668"/>
          </a:xfrm>
          <a:custGeom>
            <a:avLst/>
            <a:gdLst>
              <a:gd name="connsiteX0" fmla="*/ 0 w 368135"/>
              <a:gd name="connsiteY0" fmla="*/ 45536 h 318668"/>
              <a:gd name="connsiteX1" fmla="*/ 296883 w 368135"/>
              <a:gd name="connsiteY1" fmla="*/ 21785 h 318668"/>
              <a:gd name="connsiteX2" fmla="*/ 368135 w 368135"/>
              <a:gd name="connsiteY2" fmla="*/ 318668 h 31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135" h="318668">
                <a:moveTo>
                  <a:pt x="0" y="45536"/>
                </a:moveTo>
                <a:cubicBezTo>
                  <a:pt x="117763" y="10899"/>
                  <a:pt x="235527" y="-23737"/>
                  <a:pt x="296883" y="21785"/>
                </a:cubicBezTo>
                <a:cubicBezTo>
                  <a:pt x="358239" y="67307"/>
                  <a:pt x="363187" y="192987"/>
                  <a:pt x="368135" y="318668"/>
                </a:cubicBezTo>
              </a:path>
            </a:pathLst>
          </a:custGeom>
          <a:noFill/>
          <a:ln w="22225">
            <a:solidFill>
              <a:srgbClr val="C71247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6216935" y="2442278"/>
            <a:ext cx="452047" cy="24975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Extendida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1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5" y="1166195"/>
            <a:ext cx="6065811" cy="34533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8545" y="1816927"/>
            <a:ext cx="1749013" cy="14962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Straight Connector 12"/>
          <p:cNvCxnSpPr/>
          <p:nvPr/>
        </p:nvCxnSpPr>
        <p:spPr>
          <a:xfrm>
            <a:off x="783772" y="2980709"/>
            <a:ext cx="7481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1796" y="2527470"/>
            <a:ext cx="7481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1794" y="2373086"/>
            <a:ext cx="571993" cy="1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455" y="3693228"/>
            <a:ext cx="6887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37558" y="2101932"/>
            <a:ext cx="6293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63051" y="3313218"/>
            <a:ext cx="0" cy="201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13808" y="3426032"/>
            <a:ext cx="427512" cy="100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28" y="1354769"/>
            <a:ext cx="10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base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7512" y="4656109"/>
            <a:ext cx="152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extendida</a:t>
            </a:r>
          </a:p>
        </p:txBody>
      </p:sp>
      <p:sp>
        <p:nvSpPr>
          <p:cNvPr id="3" name="Freeform 2"/>
          <p:cNvSpPr/>
          <p:nvPr/>
        </p:nvSpPr>
        <p:spPr>
          <a:xfrm>
            <a:off x="2149434" y="1888177"/>
            <a:ext cx="2232561" cy="855023"/>
          </a:xfrm>
          <a:custGeom>
            <a:avLst/>
            <a:gdLst>
              <a:gd name="connsiteX0" fmla="*/ 0 w 2232561"/>
              <a:gd name="connsiteY0" fmla="*/ 154379 h 855023"/>
              <a:gd name="connsiteX1" fmla="*/ 83127 w 2232561"/>
              <a:gd name="connsiteY1" fmla="*/ 142504 h 855023"/>
              <a:gd name="connsiteX2" fmla="*/ 593766 w 2232561"/>
              <a:gd name="connsiteY2" fmla="*/ 118753 h 855023"/>
              <a:gd name="connsiteX3" fmla="*/ 641267 w 2232561"/>
              <a:gd name="connsiteY3" fmla="*/ 59376 h 855023"/>
              <a:gd name="connsiteX4" fmla="*/ 748145 w 2232561"/>
              <a:gd name="connsiteY4" fmla="*/ 11875 h 855023"/>
              <a:gd name="connsiteX5" fmla="*/ 1852550 w 2232561"/>
              <a:gd name="connsiteY5" fmla="*/ 0 h 855023"/>
              <a:gd name="connsiteX6" fmla="*/ 2137558 w 2232561"/>
              <a:gd name="connsiteY6" fmla="*/ 11875 h 855023"/>
              <a:gd name="connsiteX7" fmla="*/ 2161309 w 2232561"/>
              <a:gd name="connsiteY7" fmla="*/ 47501 h 855023"/>
              <a:gd name="connsiteX8" fmla="*/ 2185060 w 2232561"/>
              <a:gd name="connsiteY8" fmla="*/ 118753 h 855023"/>
              <a:gd name="connsiteX9" fmla="*/ 2196935 w 2232561"/>
              <a:gd name="connsiteY9" fmla="*/ 154379 h 855023"/>
              <a:gd name="connsiteX10" fmla="*/ 2208810 w 2232561"/>
              <a:gd name="connsiteY10" fmla="*/ 213755 h 855023"/>
              <a:gd name="connsiteX11" fmla="*/ 2220685 w 2232561"/>
              <a:gd name="connsiteY11" fmla="*/ 249381 h 855023"/>
              <a:gd name="connsiteX12" fmla="*/ 2232561 w 2232561"/>
              <a:gd name="connsiteY12" fmla="*/ 296883 h 855023"/>
              <a:gd name="connsiteX13" fmla="*/ 2220685 w 2232561"/>
              <a:gd name="connsiteY13" fmla="*/ 391885 h 855023"/>
              <a:gd name="connsiteX14" fmla="*/ 2208810 w 2232561"/>
              <a:gd name="connsiteY14" fmla="*/ 439387 h 855023"/>
              <a:gd name="connsiteX15" fmla="*/ 2173184 w 2232561"/>
              <a:gd name="connsiteY15" fmla="*/ 736270 h 855023"/>
              <a:gd name="connsiteX16" fmla="*/ 2161309 w 2232561"/>
              <a:gd name="connsiteY16" fmla="*/ 783771 h 855023"/>
              <a:gd name="connsiteX17" fmla="*/ 2090057 w 2232561"/>
              <a:gd name="connsiteY17" fmla="*/ 807522 h 855023"/>
              <a:gd name="connsiteX18" fmla="*/ 2054431 w 2232561"/>
              <a:gd name="connsiteY18" fmla="*/ 819397 h 855023"/>
              <a:gd name="connsiteX19" fmla="*/ 1852550 w 2232561"/>
              <a:gd name="connsiteY19" fmla="*/ 843148 h 855023"/>
              <a:gd name="connsiteX20" fmla="*/ 1626919 w 2232561"/>
              <a:gd name="connsiteY20" fmla="*/ 855023 h 855023"/>
              <a:gd name="connsiteX21" fmla="*/ 688769 w 2232561"/>
              <a:gd name="connsiteY21" fmla="*/ 843148 h 855023"/>
              <a:gd name="connsiteX22" fmla="*/ 653143 w 2232561"/>
              <a:gd name="connsiteY22" fmla="*/ 819397 h 855023"/>
              <a:gd name="connsiteX23" fmla="*/ 593766 w 2232561"/>
              <a:gd name="connsiteY23" fmla="*/ 807522 h 855023"/>
              <a:gd name="connsiteX24" fmla="*/ 522514 w 2232561"/>
              <a:gd name="connsiteY24" fmla="*/ 748145 h 855023"/>
              <a:gd name="connsiteX25" fmla="*/ 498763 w 2232561"/>
              <a:gd name="connsiteY25" fmla="*/ 712519 h 855023"/>
              <a:gd name="connsiteX26" fmla="*/ 486888 w 2232561"/>
              <a:gd name="connsiteY26" fmla="*/ 391885 h 855023"/>
              <a:gd name="connsiteX27" fmla="*/ 463137 w 2232561"/>
              <a:gd name="connsiteY27" fmla="*/ 356259 h 855023"/>
              <a:gd name="connsiteX28" fmla="*/ 296883 w 2232561"/>
              <a:gd name="connsiteY28" fmla="*/ 320633 h 855023"/>
              <a:gd name="connsiteX29" fmla="*/ 213756 w 2232561"/>
              <a:gd name="connsiteY29" fmla="*/ 308758 h 855023"/>
              <a:gd name="connsiteX30" fmla="*/ 0 w 2232561"/>
              <a:gd name="connsiteY30" fmla="*/ 332509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32561" h="855023">
                <a:moveTo>
                  <a:pt x="0" y="154379"/>
                </a:moveTo>
                <a:cubicBezTo>
                  <a:pt x="27709" y="150421"/>
                  <a:pt x="55233" y="144829"/>
                  <a:pt x="83127" y="142504"/>
                </a:cubicBezTo>
                <a:cubicBezTo>
                  <a:pt x="221415" y="130980"/>
                  <a:pt x="471905" y="123440"/>
                  <a:pt x="593766" y="118753"/>
                </a:cubicBezTo>
                <a:cubicBezTo>
                  <a:pt x="613260" y="60269"/>
                  <a:pt x="591684" y="100695"/>
                  <a:pt x="641267" y="59376"/>
                </a:cubicBezTo>
                <a:cubicBezTo>
                  <a:pt x="693678" y="15700"/>
                  <a:pt x="660673" y="13642"/>
                  <a:pt x="748145" y="11875"/>
                </a:cubicBezTo>
                <a:lnTo>
                  <a:pt x="1852550" y="0"/>
                </a:lnTo>
                <a:cubicBezTo>
                  <a:pt x="1947553" y="3958"/>
                  <a:pt x="2043579" y="-2583"/>
                  <a:pt x="2137558" y="11875"/>
                </a:cubicBezTo>
                <a:cubicBezTo>
                  <a:pt x="2151664" y="14045"/>
                  <a:pt x="2155512" y="34459"/>
                  <a:pt x="2161309" y="47501"/>
                </a:cubicBezTo>
                <a:cubicBezTo>
                  <a:pt x="2171477" y="70379"/>
                  <a:pt x="2177143" y="95002"/>
                  <a:pt x="2185060" y="118753"/>
                </a:cubicBezTo>
                <a:cubicBezTo>
                  <a:pt x="2189018" y="130628"/>
                  <a:pt x="2194480" y="142104"/>
                  <a:pt x="2196935" y="154379"/>
                </a:cubicBezTo>
                <a:cubicBezTo>
                  <a:pt x="2200893" y="174171"/>
                  <a:pt x="2203915" y="194174"/>
                  <a:pt x="2208810" y="213755"/>
                </a:cubicBezTo>
                <a:cubicBezTo>
                  <a:pt x="2211846" y="225899"/>
                  <a:pt x="2217246" y="237345"/>
                  <a:pt x="2220685" y="249381"/>
                </a:cubicBezTo>
                <a:cubicBezTo>
                  <a:pt x="2225169" y="265074"/>
                  <a:pt x="2228602" y="281049"/>
                  <a:pt x="2232561" y="296883"/>
                </a:cubicBezTo>
                <a:cubicBezTo>
                  <a:pt x="2228602" y="328550"/>
                  <a:pt x="2225932" y="360405"/>
                  <a:pt x="2220685" y="391885"/>
                </a:cubicBezTo>
                <a:cubicBezTo>
                  <a:pt x="2218002" y="407984"/>
                  <a:pt x="2210062" y="423114"/>
                  <a:pt x="2208810" y="439387"/>
                </a:cubicBezTo>
                <a:cubicBezTo>
                  <a:pt x="2186486" y="729602"/>
                  <a:pt x="2246896" y="625703"/>
                  <a:pt x="2173184" y="736270"/>
                </a:cubicBezTo>
                <a:cubicBezTo>
                  <a:pt x="2169226" y="752104"/>
                  <a:pt x="2173701" y="773149"/>
                  <a:pt x="2161309" y="783771"/>
                </a:cubicBezTo>
                <a:cubicBezTo>
                  <a:pt x="2142301" y="800064"/>
                  <a:pt x="2113808" y="799605"/>
                  <a:pt x="2090057" y="807522"/>
                </a:cubicBezTo>
                <a:lnTo>
                  <a:pt x="2054431" y="819397"/>
                </a:lnTo>
                <a:cubicBezTo>
                  <a:pt x="1967695" y="848308"/>
                  <a:pt x="2024196" y="832745"/>
                  <a:pt x="1852550" y="843148"/>
                </a:cubicBezTo>
                <a:lnTo>
                  <a:pt x="1626919" y="855023"/>
                </a:lnTo>
                <a:cubicBezTo>
                  <a:pt x="1314202" y="851065"/>
                  <a:pt x="1001302" y="854582"/>
                  <a:pt x="688769" y="843148"/>
                </a:cubicBezTo>
                <a:cubicBezTo>
                  <a:pt x="674506" y="842626"/>
                  <a:pt x="666507" y="824408"/>
                  <a:pt x="653143" y="819397"/>
                </a:cubicBezTo>
                <a:cubicBezTo>
                  <a:pt x="634244" y="812310"/>
                  <a:pt x="613558" y="811480"/>
                  <a:pt x="593766" y="807522"/>
                </a:cubicBezTo>
                <a:cubicBezTo>
                  <a:pt x="558736" y="784169"/>
                  <a:pt x="551088" y="782433"/>
                  <a:pt x="522514" y="748145"/>
                </a:cubicBezTo>
                <a:cubicBezTo>
                  <a:pt x="513377" y="737181"/>
                  <a:pt x="506680" y="724394"/>
                  <a:pt x="498763" y="712519"/>
                </a:cubicBezTo>
                <a:cubicBezTo>
                  <a:pt x="494805" y="605641"/>
                  <a:pt x="497530" y="498305"/>
                  <a:pt x="486888" y="391885"/>
                </a:cubicBezTo>
                <a:cubicBezTo>
                  <a:pt x="485468" y="377683"/>
                  <a:pt x="475240" y="363823"/>
                  <a:pt x="463137" y="356259"/>
                </a:cubicBezTo>
                <a:cubicBezTo>
                  <a:pt x="420246" y="329453"/>
                  <a:pt x="341979" y="326646"/>
                  <a:pt x="296883" y="320633"/>
                </a:cubicBezTo>
                <a:lnTo>
                  <a:pt x="213756" y="308758"/>
                </a:lnTo>
                <a:cubicBezTo>
                  <a:pt x="14916" y="321185"/>
                  <a:pt x="80508" y="292251"/>
                  <a:pt x="0" y="332509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reeform 4"/>
          <p:cNvSpPr/>
          <p:nvPr/>
        </p:nvSpPr>
        <p:spPr>
          <a:xfrm>
            <a:off x="451262" y="3040083"/>
            <a:ext cx="3756654" cy="1448790"/>
          </a:xfrm>
          <a:custGeom>
            <a:avLst/>
            <a:gdLst>
              <a:gd name="connsiteX0" fmla="*/ 736270 w 3756654"/>
              <a:gd name="connsiteY0" fmla="*/ 285008 h 1448790"/>
              <a:gd name="connsiteX1" fmla="*/ 724395 w 3756654"/>
              <a:gd name="connsiteY1" fmla="*/ 391886 h 1448790"/>
              <a:gd name="connsiteX2" fmla="*/ 712520 w 3756654"/>
              <a:gd name="connsiteY2" fmla="*/ 427512 h 1448790"/>
              <a:gd name="connsiteX3" fmla="*/ 700644 w 3756654"/>
              <a:gd name="connsiteY3" fmla="*/ 475013 h 1448790"/>
              <a:gd name="connsiteX4" fmla="*/ 665019 w 3756654"/>
              <a:gd name="connsiteY4" fmla="*/ 498764 h 1448790"/>
              <a:gd name="connsiteX5" fmla="*/ 154380 w 3756654"/>
              <a:gd name="connsiteY5" fmla="*/ 510639 h 1448790"/>
              <a:gd name="connsiteX6" fmla="*/ 23751 w 3756654"/>
              <a:gd name="connsiteY6" fmla="*/ 546265 h 1448790"/>
              <a:gd name="connsiteX7" fmla="*/ 0 w 3756654"/>
              <a:gd name="connsiteY7" fmla="*/ 581891 h 1448790"/>
              <a:gd name="connsiteX8" fmla="*/ 11876 w 3756654"/>
              <a:gd name="connsiteY8" fmla="*/ 1330036 h 1448790"/>
              <a:gd name="connsiteX9" fmla="*/ 71252 w 3756654"/>
              <a:gd name="connsiteY9" fmla="*/ 1389413 h 1448790"/>
              <a:gd name="connsiteX10" fmla="*/ 142504 w 3756654"/>
              <a:gd name="connsiteY10" fmla="*/ 1413164 h 1448790"/>
              <a:gd name="connsiteX11" fmla="*/ 178130 w 3756654"/>
              <a:gd name="connsiteY11" fmla="*/ 1425039 h 1448790"/>
              <a:gd name="connsiteX12" fmla="*/ 213756 w 3756654"/>
              <a:gd name="connsiteY12" fmla="*/ 1436914 h 1448790"/>
              <a:gd name="connsiteX13" fmla="*/ 261257 w 3756654"/>
              <a:gd name="connsiteY13" fmla="*/ 1448790 h 1448790"/>
              <a:gd name="connsiteX14" fmla="*/ 1436915 w 3756654"/>
              <a:gd name="connsiteY14" fmla="*/ 1436914 h 1448790"/>
              <a:gd name="connsiteX15" fmla="*/ 1543793 w 3756654"/>
              <a:gd name="connsiteY15" fmla="*/ 1425039 h 1448790"/>
              <a:gd name="connsiteX16" fmla="*/ 1615044 w 3756654"/>
              <a:gd name="connsiteY16" fmla="*/ 1401288 h 1448790"/>
              <a:gd name="connsiteX17" fmla="*/ 1638795 w 3756654"/>
              <a:gd name="connsiteY17" fmla="*/ 1365662 h 1448790"/>
              <a:gd name="connsiteX18" fmla="*/ 1650670 w 3756654"/>
              <a:gd name="connsiteY18" fmla="*/ 1330036 h 1448790"/>
              <a:gd name="connsiteX19" fmla="*/ 1638795 w 3756654"/>
              <a:gd name="connsiteY19" fmla="*/ 1033153 h 1448790"/>
              <a:gd name="connsiteX20" fmla="*/ 1626920 w 3756654"/>
              <a:gd name="connsiteY20" fmla="*/ 902525 h 1448790"/>
              <a:gd name="connsiteX21" fmla="*/ 1638795 w 3756654"/>
              <a:gd name="connsiteY21" fmla="*/ 700644 h 1448790"/>
              <a:gd name="connsiteX22" fmla="*/ 1745673 w 3756654"/>
              <a:gd name="connsiteY22" fmla="*/ 641268 h 1448790"/>
              <a:gd name="connsiteX23" fmla="*/ 1781299 w 3756654"/>
              <a:gd name="connsiteY23" fmla="*/ 617517 h 1448790"/>
              <a:gd name="connsiteX24" fmla="*/ 1900052 w 3756654"/>
              <a:gd name="connsiteY24" fmla="*/ 581891 h 1448790"/>
              <a:gd name="connsiteX25" fmla="*/ 1935678 w 3756654"/>
              <a:gd name="connsiteY25" fmla="*/ 570016 h 1448790"/>
              <a:gd name="connsiteX26" fmla="*/ 2066307 w 3756654"/>
              <a:gd name="connsiteY26" fmla="*/ 581891 h 1448790"/>
              <a:gd name="connsiteX27" fmla="*/ 2101933 w 3756654"/>
              <a:gd name="connsiteY27" fmla="*/ 653143 h 1448790"/>
              <a:gd name="connsiteX28" fmla="*/ 2125683 w 3756654"/>
              <a:gd name="connsiteY28" fmla="*/ 688769 h 1448790"/>
              <a:gd name="connsiteX29" fmla="*/ 2137559 w 3756654"/>
              <a:gd name="connsiteY29" fmla="*/ 724395 h 1448790"/>
              <a:gd name="connsiteX30" fmla="*/ 2196935 w 3756654"/>
              <a:gd name="connsiteY30" fmla="*/ 795647 h 1448790"/>
              <a:gd name="connsiteX31" fmla="*/ 2232561 w 3756654"/>
              <a:gd name="connsiteY31" fmla="*/ 807522 h 1448790"/>
              <a:gd name="connsiteX32" fmla="*/ 2660073 w 3756654"/>
              <a:gd name="connsiteY32" fmla="*/ 795647 h 1448790"/>
              <a:gd name="connsiteX33" fmla="*/ 2707574 w 3756654"/>
              <a:gd name="connsiteY33" fmla="*/ 783772 h 1448790"/>
              <a:gd name="connsiteX34" fmla="*/ 3621974 w 3756654"/>
              <a:gd name="connsiteY34" fmla="*/ 771896 h 1448790"/>
              <a:gd name="connsiteX35" fmla="*/ 3716977 w 3756654"/>
              <a:gd name="connsiteY35" fmla="*/ 712520 h 1448790"/>
              <a:gd name="connsiteX36" fmla="*/ 3728852 w 3756654"/>
              <a:gd name="connsiteY36" fmla="*/ 676894 h 1448790"/>
              <a:gd name="connsiteX37" fmla="*/ 3752603 w 3756654"/>
              <a:gd name="connsiteY37" fmla="*/ 273133 h 1448790"/>
              <a:gd name="connsiteX38" fmla="*/ 3716977 w 3756654"/>
              <a:gd name="connsiteY38" fmla="*/ 23751 h 1448790"/>
              <a:gd name="connsiteX39" fmla="*/ 3681351 w 3756654"/>
              <a:gd name="connsiteY39" fmla="*/ 0 h 1448790"/>
              <a:gd name="connsiteX40" fmla="*/ 2090057 w 3756654"/>
              <a:gd name="connsiteY40" fmla="*/ 35626 h 1448790"/>
              <a:gd name="connsiteX41" fmla="*/ 2054432 w 3756654"/>
              <a:gd name="connsiteY41" fmla="*/ 59377 h 1448790"/>
              <a:gd name="connsiteX42" fmla="*/ 2042556 w 3756654"/>
              <a:gd name="connsiteY42" fmla="*/ 237507 h 1448790"/>
              <a:gd name="connsiteX43" fmla="*/ 2030681 w 3756654"/>
              <a:gd name="connsiteY43" fmla="*/ 273133 h 1448790"/>
              <a:gd name="connsiteX44" fmla="*/ 1995055 w 3756654"/>
              <a:gd name="connsiteY44" fmla="*/ 285008 h 1448790"/>
              <a:gd name="connsiteX45" fmla="*/ 1805050 w 3756654"/>
              <a:gd name="connsiteY45" fmla="*/ 320634 h 1448790"/>
              <a:gd name="connsiteX46" fmla="*/ 1603169 w 3756654"/>
              <a:gd name="connsiteY46" fmla="*/ 356260 h 1448790"/>
              <a:gd name="connsiteX47" fmla="*/ 1567543 w 3756654"/>
              <a:gd name="connsiteY47" fmla="*/ 391886 h 1448790"/>
              <a:gd name="connsiteX48" fmla="*/ 1520042 w 3756654"/>
              <a:gd name="connsiteY48" fmla="*/ 415636 h 1448790"/>
              <a:gd name="connsiteX49" fmla="*/ 1448790 w 3756654"/>
              <a:gd name="connsiteY49" fmla="*/ 439387 h 1448790"/>
              <a:gd name="connsiteX50" fmla="*/ 1413164 w 3756654"/>
              <a:gd name="connsiteY50" fmla="*/ 451262 h 1448790"/>
              <a:gd name="connsiteX51" fmla="*/ 1294411 w 3756654"/>
              <a:gd name="connsiteY51" fmla="*/ 463138 h 1448790"/>
              <a:gd name="connsiteX52" fmla="*/ 950026 w 3756654"/>
              <a:gd name="connsiteY52" fmla="*/ 451262 h 1448790"/>
              <a:gd name="connsiteX53" fmla="*/ 914400 w 3756654"/>
              <a:gd name="connsiteY53" fmla="*/ 439387 h 1448790"/>
              <a:gd name="connsiteX54" fmla="*/ 878774 w 3756654"/>
              <a:gd name="connsiteY54" fmla="*/ 403761 h 1448790"/>
              <a:gd name="connsiteX55" fmla="*/ 866899 w 3756654"/>
              <a:gd name="connsiteY55" fmla="*/ 368135 h 1448790"/>
              <a:gd name="connsiteX56" fmla="*/ 843148 w 3756654"/>
              <a:gd name="connsiteY56" fmla="*/ 308759 h 14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756654" h="1448790">
                <a:moveTo>
                  <a:pt x="736270" y="285008"/>
                </a:moveTo>
                <a:cubicBezTo>
                  <a:pt x="732312" y="320634"/>
                  <a:pt x="730288" y="356528"/>
                  <a:pt x="724395" y="391886"/>
                </a:cubicBezTo>
                <a:cubicBezTo>
                  <a:pt x="722337" y="404233"/>
                  <a:pt x="715959" y="415476"/>
                  <a:pt x="712520" y="427512"/>
                </a:cubicBezTo>
                <a:cubicBezTo>
                  <a:pt x="708036" y="443205"/>
                  <a:pt x="709697" y="461433"/>
                  <a:pt x="700644" y="475013"/>
                </a:cubicBezTo>
                <a:cubicBezTo>
                  <a:pt x="692727" y="486888"/>
                  <a:pt x="679261" y="497835"/>
                  <a:pt x="665019" y="498764"/>
                </a:cubicBezTo>
                <a:cubicBezTo>
                  <a:pt x="495121" y="509844"/>
                  <a:pt x="324593" y="506681"/>
                  <a:pt x="154380" y="510639"/>
                </a:cubicBezTo>
                <a:cubicBezTo>
                  <a:pt x="98180" y="517664"/>
                  <a:pt x="62244" y="507772"/>
                  <a:pt x="23751" y="546265"/>
                </a:cubicBezTo>
                <a:cubicBezTo>
                  <a:pt x="13659" y="556357"/>
                  <a:pt x="7917" y="570016"/>
                  <a:pt x="0" y="581891"/>
                </a:cubicBezTo>
                <a:cubicBezTo>
                  <a:pt x="3959" y="831273"/>
                  <a:pt x="551" y="1080880"/>
                  <a:pt x="11876" y="1330036"/>
                </a:cubicBezTo>
                <a:cubicBezTo>
                  <a:pt x="12937" y="1353379"/>
                  <a:pt x="54357" y="1381904"/>
                  <a:pt x="71252" y="1389413"/>
                </a:cubicBezTo>
                <a:cubicBezTo>
                  <a:pt x="94130" y="1399581"/>
                  <a:pt x="118753" y="1405247"/>
                  <a:pt x="142504" y="1413164"/>
                </a:cubicBezTo>
                <a:lnTo>
                  <a:pt x="178130" y="1425039"/>
                </a:lnTo>
                <a:cubicBezTo>
                  <a:pt x="190005" y="1428997"/>
                  <a:pt x="201612" y="1433878"/>
                  <a:pt x="213756" y="1436914"/>
                </a:cubicBezTo>
                <a:lnTo>
                  <a:pt x="261257" y="1448790"/>
                </a:lnTo>
                <a:lnTo>
                  <a:pt x="1436915" y="1436914"/>
                </a:lnTo>
                <a:cubicBezTo>
                  <a:pt x="1472754" y="1436250"/>
                  <a:pt x="1508644" y="1432069"/>
                  <a:pt x="1543793" y="1425039"/>
                </a:cubicBezTo>
                <a:cubicBezTo>
                  <a:pt x="1568342" y="1420129"/>
                  <a:pt x="1615044" y="1401288"/>
                  <a:pt x="1615044" y="1401288"/>
                </a:cubicBezTo>
                <a:cubicBezTo>
                  <a:pt x="1622961" y="1389413"/>
                  <a:pt x="1632412" y="1378428"/>
                  <a:pt x="1638795" y="1365662"/>
                </a:cubicBezTo>
                <a:cubicBezTo>
                  <a:pt x="1644393" y="1354466"/>
                  <a:pt x="1650670" y="1342554"/>
                  <a:pt x="1650670" y="1330036"/>
                </a:cubicBezTo>
                <a:cubicBezTo>
                  <a:pt x="1650670" y="1230996"/>
                  <a:pt x="1644289" y="1132041"/>
                  <a:pt x="1638795" y="1033153"/>
                </a:cubicBezTo>
                <a:cubicBezTo>
                  <a:pt x="1636370" y="989498"/>
                  <a:pt x="1630878" y="946068"/>
                  <a:pt x="1626920" y="902525"/>
                </a:cubicBezTo>
                <a:cubicBezTo>
                  <a:pt x="1630878" y="835231"/>
                  <a:pt x="1617478" y="764595"/>
                  <a:pt x="1638795" y="700644"/>
                </a:cubicBezTo>
                <a:cubicBezTo>
                  <a:pt x="1649003" y="670018"/>
                  <a:pt x="1714304" y="651724"/>
                  <a:pt x="1745673" y="641268"/>
                </a:cubicBezTo>
                <a:cubicBezTo>
                  <a:pt x="1757548" y="633351"/>
                  <a:pt x="1768257" y="623314"/>
                  <a:pt x="1781299" y="617517"/>
                </a:cubicBezTo>
                <a:cubicBezTo>
                  <a:pt x="1832098" y="594939"/>
                  <a:pt x="1851691" y="595708"/>
                  <a:pt x="1900052" y="581891"/>
                </a:cubicBezTo>
                <a:cubicBezTo>
                  <a:pt x="1912088" y="578452"/>
                  <a:pt x="1923803" y="573974"/>
                  <a:pt x="1935678" y="570016"/>
                </a:cubicBezTo>
                <a:cubicBezTo>
                  <a:pt x="1979221" y="573974"/>
                  <a:pt x="2024518" y="569033"/>
                  <a:pt x="2066307" y="581891"/>
                </a:cubicBezTo>
                <a:cubicBezTo>
                  <a:pt x="2086415" y="588078"/>
                  <a:pt x="2094828" y="638932"/>
                  <a:pt x="2101933" y="653143"/>
                </a:cubicBezTo>
                <a:cubicBezTo>
                  <a:pt x="2108316" y="665908"/>
                  <a:pt x="2119300" y="676004"/>
                  <a:pt x="2125683" y="688769"/>
                </a:cubicBezTo>
                <a:cubicBezTo>
                  <a:pt x="2131281" y="699965"/>
                  <a:pt x="2131961" y="713199"/>
                  <a:pt x="2137559" y="724395"/>
                </a:cubicBezTo>
                <a:cubicBezTo>
                  <a:pt x="2148513" y="746303"/>
                  <a:pt x="2177236" y="782514"/>
                  <a:pt x="2196935" y="795647"/>
                </a:cubicBezTo>
                <a:cubicBezTo>
                  <a:pt x="2207350" y="802591"/>
                  <a:pt x="2220686" y="803564"/>
                  <a:pt x="2232561" y="807522"/>
                </a:cubicBezTo>
                <a:cubicBezTo>
                  <a:pt x="2375065" y="803564"/>
                  <a:pt x="2517692" y="802766"/>
                  <a:pt x="2660073" y="795647"/>
                </a:cubicBezTo>
                <a:cubicBezTo>
                  <a:pt x="2676374" y="794832"/>
                  <a:pt x="2691258" y="784175"/>
                  <a:pt x="2707574" y="783772"/>
                </a:cubicBezTo>
                <a:cubicBezTo>
                  <a:pt x="3012307" y="776248"/>
                  <a:pt x="3317174" y="775855"/>
                  <a:pt x="3621974" y="771896"/>
                </a:cubicBezTo>
                <a:cubicBezTo>
                  <a:pt x="3706766" y="743633"/>
                  <a:pt x="3679339" y="768977"/>
                  <a:pt x="3716977" y="712520"/>
                </a:cubicBezTo>
                <a:cubicBezTo>
                  <a:pt x="3720935" y="700645"/>
                  <a:pt x="3725413" y="688930"/>
                  <a:pt x="3728852" y="676894"/>
                </a:cubicBezTo>
                <a:cubicBezTo>
                  <a:pt x="3768779" y="537149"/>
                  <a:pt x="3745772" y="478061"/>
                  <a:pt x="3752603" y="273133"/>
                </a:cubicBezTo>
                <a:cubicBezTo>
                  <a:pt x="3749250" y="212772"/>
                  <a:pt x="3778450" y="85224"/>
                  <a:pt x="3716977" y="23751"/>
                </a:cubicBezTo>
                <a:cubicBezTo>
                  <a:pt x="3706885" y="13659"/>
                  <a:pt x="3693226" y="7917"/>
                  <a:pt x="3681351" y="0"/>
                </a:cubicBezTo>
                <a:cubicBezTo>
                  <a:pt x="3011207" y="74461"/>
                  <a:pt x="3539283" y="23133"/>
                  <a:pt x="2090057" y="35626"/>
                </a:cubicBezTo>
                <a:cubicBezTo>
                  <a:pt x="2078182" y="43543"/>
                  <a:pt x="2057701" y="45484"/>
                  <a:pt x="2054432" y="59377"/>
                </a:cubicBezTo>
                <a:cubicBezTo>
                  <a:pt x="2040802" y="117304"/>
                  <a:pt x="2049128" y="178362"/>
                  <a:pt x="2042556" y="237507"/>
                </a:cubicBezTo>
                <a:cubicBezTo>
                  <a:pt x="2041174" y="249948"/>
                  <a:pt x="2039532" y="264282"/>
                  <a:pt x="2030681" y="273133"/>
                </a:cubicBezTo>
                <a:cubicBezTo>
                  <a:pt x="2021830" y="281984"/>
                  <a:pt x="2006930" y="281050"/>
                  <a:pt x="1995055" y="285008"/>
                </a:cubicBezTo>
                <a:cubicBezTo>
                  <a:pt x="1912811" y="339838"/>
                  <a:pt x="1986946" y="298806"/>
                  <a:pt x="1805050" y="320634"/>
                </a:cubicBezTo>
                <a:cubicBezTo>
                  <a:pt x="1737390" y="328753"/>
                  <a:pt x="1670052" y="342884"/>
                  <a:pt x="1603169" y="356260"/>
                </a:cubicBezTo>
                <a:cubicBezTo>
                  <a:pt x="1591294" y="368135"/>
                  <a:pt x="1581209" y="382125"/>
                  <a:pt x="1567543" y="391886"/>
                </a:cubicBezTo>
                <a:cubicBezTo>
                  <a:pt x="1553138" y="402175"/>
                  <a:pt x="1536478" y="409061"/>
                  <a:pt x="1520042" y="415636"/>
                </a:cubicBezTo>
                <a:cubicBezTo>
                  <a:pt x="1496797" y="424934"/>
                  <a:pt x="1472541" y="431470"/>
                  <a:pt x="1448790" y="439387"/>
                </a:cubicBezTo>
                <a:cubicBezTo>
                  <a:pt x="1436915" y="443345"/>
                  <a:pt x="1425620" y="450016"/>
                  <a:pt x="1413164" y="451262"/>
                </a:cubicBezTo>
                <a:lnTo>
                  <a:pt x="1294411" y="463138"/>
                </a:lnTo>
                <a:cubicBezTo>
                  <a:pt x="1179616" y="459179"/>
                  <a:pt x="1064666" y="458427"/>
                  <a:pt x="950026" y="451262"/>
                </a:cubicBezTo>
                <a:cubicBezTo>
                  <a:pt x="937533" y="450481"/>
                  <a:pt x="924815" y="446331"/>
                  <a:pt x="914400" y="439387"/>
                </a:cubicBezTo>
                <a:cubicBezTo>
                  <a:pt x="900426" y="430071"/>
                  <a:pt x="890649" y="415636"/>
                  <a:pt x="878774" y="403761"/>
                </a:cubicBezTo>
                <a:cubicBezTo>
                  <a:pt x="874816" y="391886"/>
                  <a:pt x="872497" y="379331"/>
                  <a:pt x="866899" y="368135"/>
                </a:cubicBezTo>
                <a:cubicBezTo>
                  <a:pt x="838757" y="311850"/>
                  <a:pt x="843148" y="354587"/>
                  <a:pt x="843148" y="308759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33915" y="380253"/>
            <a:ext cx="6172200" cy="857250"/>
          </a:xfrm>
        </p:spPr>
        <p:txBody>
          <a:bodyPr/>
          <a:lstStyle/>
          <a:p>
            <a:r>
              <a:rPr lang="es-AR" dirty="0" smtClean="0"/>
              <a:t>Transacción base, Tabla Base y Tabla Extendida de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each</a:t>
            </a:r>
            <a:endParaRPr lang="es-AR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5936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 smtClean="0"/>
              <a:t>Procedure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Permite definir procesos para acceder y navegar tablas de la base de datos con distintos objetivos...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311681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y Listados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93" y="2025055"/>
            <a:ext cx="2309955" cy="2384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99" y="2938405"/>
            <a:ext cx="908498" cy="68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427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552284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  <p:pic>
        <p:nvPicPr>
          <p:cNvPr id="8" name="Picture 7" descr="DEMO-notext-roj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42" y="4483395"/>
            <a:ext cx="897285" cy="63478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/>
          <a:lstStyle/>
          <a:p>
            <a:r>
              <a:rPr lang="es-UY" dirty="0" smtClean="0"/>
              <a:t>Cómo generar listados en formato PDF</a:t>
            </a:r>
            <a:endParaRPr lang="es-UY" dirty="0"/>
          </a:p>
        </p:txBody>
      </p:sp>
      <p:sp>
        <p:nvSpPr>
          <p:cNvPr id="16" name="TextBox 15"/>
          <p:cNvSpPr txBox="1"/>
          <p:nvPr/>
        </p:nvSpPr>
        <p:spPr>
          <a:xfrm>
            <a:off x="3122961" y="1662770"/>
            <a:ext cx="846364" cy="51503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s-UY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Regla</a:t>
            </a:r>
            <a:endParaRPr lang="es-UY" sz="1200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588" y="1253271"/>
            <a:ext cx="2533459" cy="50579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s-UY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 del objeto </a:t>
            </a:r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s-UY" sz="1200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9" y="1794075"/>
            <a:ext cx="2081132" cy="303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146" y="2182435"/>
            <a:ext cx="3609975" cy="94297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9270785">
            <a:off x="2913139" y="3393004"/>
            <a:ext cx="380010" cy="320634"/>
          </a:xfrm>
          <a:prstGeom prst="downArrow">
            <a:avLst/>
          </a:pr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Bevel 6"/>
          <p:cNvSpPr/>
          <p:nvPr/>
        </p:nvSpPr>
        <p:spPr>
          <a:xfrm>
            <a:off x="3384470" y="3620811"/>
            <a:ext cx="558139" cy="449531"/>
          </a:xfrm>
          <a:prstGeom prst="bevel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3470566" y="3710948"/>
            <a:ext cx="57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</a:t>
            </a:r>
            <a:endParaRPr lang="es-AR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096" y="3404306"/>
            <a:ext cx="2258955" cy="104909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987276" y="3773587"/>
            <a:ext cx="408445" cy="67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>
            <a:off x="3663540" y="4070342"/>
            <a:ext cx="95068" cy="580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8589" y="465041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Listado de navegación…</a:t>
            </a:r>
          </a:p>
        </p:txBody>
      </p:sp>
    </p:spTree>
    <p:extLst>
      <p:ext uri="{BB962C8B-B14F-4D97-AF65-F5344CB8AC3E}">
        <p14:creationId xmlns:p14="http://schemas.microsoft.com/office/powerpoint/2010/main" val="968054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Listado de navegación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5" y="1296878"/>
            <a:ext cx="6324600" cy="2872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/>
          <p:nvPr/>
        </p:nvCxnSpPr>
        <p:spPr>
          <a:xfrm>
            <a:off x="2422566" y="2804499"/>
            <a:ext cx="51063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Heptagon 12"/>
          <p:cNvSpPr>
            <a:spLocks noChangeAspect="1"/>
          </p:cNvSpPr>
          <p:nvPr/>
        </p:nvSpPr>
        <p:spPr>
          <a:xfrm>
            <a:off x="2507030" y="2386940"/>
            <a:ext cx="259922" cy="253970"/>
          </a:xfrm>
          <a:prstGeom prst="heptagon">
            <a:avLst/>
          </a:pr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s-A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A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ptagon 14"/>
          <p:cNvSpPr>
            <a:spLocks noChangeAspect="1"/>
          </p:cNvSpPr>
          <p:nvPr/>
        </p:nvSpPr>
        <p:spPr>
          <a:xfrm>
            <a:off x="3466953" y="2764968"/>
            <a:ext cx="259922" cy="253970"/>
          </a:xfrm>
          <a:prstGeom prst="heptagon">
            <a:avLst/>
          </a:pr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s-AR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Heptagon 16"/>
          <p:cNvSpPr>
            <a:spLocks noChangeAspect="1"/>
          </p:cNvSpPr>
          <p:nvPr/>
        </p:nvSpPr>
        <p:spPr>
          <a:xfrm>
            <a:off x="4046865" y="3024243"/>
            <a:ext cx="259922" cy="253970"/>
          </a:xfrm>
          <a:prstGeom prst="heptagon">
            <a:avLst/>
          </a:pr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s-A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A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eptagon 17"/>
          <p:cNvSpPr>
            <a:spLocks noChangeAspect="1"/>
          </p:cNvSpPr>
          <p:nvPr/>
        </p:nvSpPr>
        <p:spPr>
          <a:xfrm>
            <a:off x="3843008" y="3449774"/>
            <a:ext cx="259922" cy="253970"/>
          </a:xfrm>
          <a:prstGeom prst="heptagon">
            <a:avLst/>
          </a:prstGeom>
          <a:solidFill>
            <a:srgbClr val="FF0000"/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s-A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A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1327" y="2291938"/>
            <a:ext cx="11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Base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9292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/>
          <a:lstStyle/>
          <a:p>
            <a:r>
              <a:rPr lang="es-UY" dirty="0" smtClean="0"/>
              <a:t>Cómo cambiar el orden de los datos</a:t>
            </a:r>
            <a:endParaRPr lang="es-UY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145527"/>
            <a:ext cx="6362700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60000"/>
              </a:buClr>
            </a:pP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pedía: listar en un archivo PDF todas las atracciones turísticas de la agencia de viajes, </a:t>
            </a:r>
            <a:r>
              <a:rPr lang="es-UY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ordenadas alfabéticamente</a:t>
            </a: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8342" y="3701141"/>
            <a:ext cx="6239415" cy="9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960000"/>
              </a:buClr>
            </a:pP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UY" sz="1400" dirty="0">
                <a:latin typeface="Arial" panose="020B0604020202020204" pitchFamily="34" charset="0"/>
                <a:cs typeface="Arial" panose="020B0604020202020204" pitchFamily="34" charset="0"/>
              </a:rPr>
              <a:t>puede ordenar por cualquier atributo que pertenezca a la tabla extendida de la tabla que recorre el </a:t>
            </a:r>
            <a:r>
              <a:rPr lang="es-UY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UY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UY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96" y="1806159"/>
            <a:ext cx="3764280" cy="1775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3471802" y="2897585"/>
            <a:ext cx="14327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607" y="4349276"/>
            <a:ext cx="3133908" cy="5439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410017" y="4508494"/>
            <a:ext cx="14327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1400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/>
          <a:lstStyle/>
          <a:p>
            <a:r>
              <a:rPr lang="es-UY" dirty="0" smtClean="0"/>
              <a:t>Listado de navegación</a:t>
            </a:r>
            <a:endParaRPr lang="es-UY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0" y="1184763"/>
            <a:ext cx="6324600" cy="36499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2020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/>
          <a:lstStyle/>
          <a:p>
            <a:r>
              <a:rPr lang="es-UY" dirty="0" smtClean="0"/>
              <a:t>Cómo definir filtros</a:t>
            </a:r>
            <a:endParaRPr lang="es-UY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2798" y="1182576"/>
            <a:ext cx="3247639" cy="4165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60000"/>
              </a:buClr>
            </a:pPr>
            <a:r>
              <a:rPr lang="es-UY" sz="1400" dirty="0">
                <a:latin typeface="Arial" panose="020B0604020202020204" pitchFamily="34" charset="0"/>
                <a:cs typeface="Arial" panose="020B0604020202020204" pitchFamily="34" charset="0"/>
              </a:rPr>
              <a:t>Se desea: listar todas las atracciones turísticas </a:t>
            </a:r>
            <a:r>
              <a:rPr lang="es-UY" sz="1400" b="1" dirty="0">
                <a:latin typeface="Arial" panose="020B0604020202020204" pitchFamily="34" charset="0"/>
                <a:cs typeface="Arial" panose="020B0604020202020204" pitchFamily="34" charset="0"/>
              </a:rPr>
              <a:t>de Francia</a:t>
            </a:r>
            <a:r>
              <a:rPr lang="es-UY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045" y="4724553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Listado de navegación…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03" y="1125424"/>
            <a:ext cx="3136311" cy="14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4" y="2830278"/>
            <a:ext cx="3515914" cy="20514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reeform 1"/>
          <p:cNvSpPr/>
          <p:nvPr/>
        </p:nvSpPr>
        <p:spPr>
          <a:xfrm rot="20909137">
            <a:off x="2697423" y="4281874"/>
            <a:ext cx="1368844" cy="256861"/>
          </a:xfrm>
          <a:custGeom>
            <a:avLst/>
            <a:gdLst>
              <a:gd name="connsiteX0" fmla="*/ 0 w 866898"/>
              <a:gd name="connsiteY0" fmla="*/ 0 h 120469"/>
              <a:gd name="connsiteX1" fmla="*/ 332509 w 866898"/>
              <a:gd name="connsiteY1" fmla="*/ 118753 h 120469"/>
              <a:gd name="connsiteX2" fmla="*/ 866898 w 866898"/>
              <a:gd name="connsiteY2" fmla="*/ 59376 h 12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" h="120469">
                <a:moveTo>
                  <a:pt x="0" y="0"/>
                </a:moveTo>
                <a:cubicBezTo>
                  <a:pt x="94013" y="54428"/>
                  <a:pt x="188026" y="108857"/>
                  <a:pt x="332509" y="118753"/>
                </a:cubicBezTo>
                <a:cubicBezTo>
                  <a:pt x="476992" y="128649"/>
                  <a:pt x="671945" y="94012"/>
                  <a:pt x="866898" y="59376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280" y="4165594"/>
            <a:ext cx="2289620" cy="181356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1532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/>
          <a:lstStyle/>
          <a:p>
            <a:r>
              <a:rPr lang="es-UY" dirty="0" smtClean="0"/>
              <a:t>Cómo definir filtros: listado de navegación</a:t>
            </a:r>
            <a:endParaRPr lang="es-UY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1" y="1178123"/>
            <a:ext cx="6518608" cy="38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385752" y="3150973"/>
            <a:ext cx="321275" cy="74141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2390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Conceptualización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49" y="1241765"/>
            <a:ext cx="6381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El comando </a:t>
            </a:r>
            <a:r>
              <a:rPr lang="es-A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se utiliza para recorrer cada registro de una tabla y hacer algo con su información relacionada.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-255315" y="1710786"/>
            <a:ext cx="8229600" cy="3394472"/>
          </a:xfrm>
        </p:spPr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b="1" dirty="0" err="1" smtClean="0"/>
              <a:t>For</a:t>
            </a:r>
            <a:r>
              <a:rPr lang="es-AR" b="1" dirty="0" smtClean="0"/>
              <a:t> </a:t>
            </a:r>
            <a:r>
              <a:rPr lang="es-AR" b="1" dirty="0" err="1" smtClean="0"/>
              <a:t>each</a:t>
            </a:r>
            <a:r>
              <a:rPr lang="es-AR" dirty="0" smtClean="0"/>
              <a:t> </a:t>
            </a:r>
            <a:r>
              <a:rPr lang="es-AR" b="1" i="1" dirty="0" err="1" smtClean="0">
                <a:solidFill>
                  <a:schemeClr val="accent6">
                    <a:lumMod val="75000"/>
                  </a:schemeClr>
                </a:solidFill>
              </a:rPr>
              <a:t>TransactionName.LevelName</a:t>
            </a:r>
            <a:endParaRPr lang="es-AR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			…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b="1" dirty="0" err="1" smtClean="0"/>
              <a:t>endfor</a:t>
            </a:r>
            <a:endParaRPr lang="es-AR" b="1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88" y="1985091"/>
            <a:ext cx="2490333" cy="2582949"/>
          </a:xfrm>
          <a:prstGeom prst="rect">
            <a:avLst/>
          </a:prstGeom>
        </p:spPr>
      </p:pic>
      <p:graphicFrame>
        <p:nvGraphicFramePr>
          <p:cNvPr id="13" name="Table 12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4038"/>
              </p:ext>
            </p:extLst>
          </p:nvPr>
        </p:nvGraphicFramePr>
        <p:xfrm>
          <a:off x="4315217" y="2708559"/>
          <a:ext cx="1916395" cy="98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2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105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10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10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100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47292" y="2503065"/>
            <a:ext cx="24448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44572" y="2512691"/>
            <a:ext cx="1165528" cy="667064"/>
          </a:xfrm>
          <a:custGeom>
            <a:avLst/>
            <a:gdLst>
              <a:gd name="connsiteX0" fmla="*/ 0 w 2415941"/>
              <a:gd name="connsiteY0" fmla="*/ 0 h 683393"/>
              <a:gd name="connsiteX1" fmla="*/ 548640 w 2415941"/>
              <a:gd name="connsiteY1" fmla="*/ 510139 h 683393"/>
              <a:gd name="connsiteX2" fmla="*/ 2415941 w 2415941"/>
              <a:gd name="connsiteY2" fmla="*/ 683393 h 68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941" h="683393">
                <a:moveTo>
                  <a:pt x="0" y="0"/>
                </a:moveTo>
                <a:cubicBezTo>
                  <a:pt x="72991" y="198120"/>
                  <a:pt x="145983" y="396240"/>
                  <a:pt x="548640" y="510139"/>
                </a:cubicBezTo>
                <a:cubicBezTo>
                  <a:pt x="951297" y="624038"/>
                  <a:pt x="1683619" y="653715"/>
                  <a:pt x="2415941" y="683393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976290" y="3060467"/>
            <a:ext cx="653143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68342" y="3311375"/>
            <a:ext cx="653143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987638" y="3537011"/>
            <a:ext cx="653143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7493" y="1842214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Open Sans"/>
              </a:rPr>
              <a:t>Transacción</a:t>
            </a:r>
            <a:r>
              <a:rPr lang="en-US" sz="1400" b="1" dirty="0" smtClean="0">
                <a:solidFill>
                  <a:srgbClr val="C00000"/>
                </a:solidFill>
                <a:latin typeface="Open Sans"/>
              </a:rPr>
              <a:t> Base</a:t>
            </a:r>
            <a:endParaRPr lang="es-AR" sz="1400" b="1" dirty="0" smtClean="0">
              <a:solidFill>
                <a:srgbClr val="C00000"/>
              </a:solidFill>
              <a:latin typeface="Open San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94415" y="2199671"/>
            <a:ext cx="2533320" cy="4128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4725454" y="3122676"/>
            <a:ext cx="10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Open Sans"/>
              </a:rPr>
              <a:t>Tabla</a:t>
            </a:r>
            <a:r>
              <a:rPr lang="en-US" sz="1400" b="1" dirty="0" smtClean="0">
                <a:solidFill>
                  <a:srgbClr val="C00000"/>
                </a:solidFill>
                <a:latin typeface="Open Sans"/>
              </a:rPr>
              <a:t> base</a:t>
            </a:r>
            <a:endParaRPr lang="es-AR" sz="1400" b="1" dirty="0" smtClean="0">
              <a:solidFill>
                <a:srgbClr val="C00000"/>
              </a:solidFill>
              <a:latin typeface="Open Sans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8268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Conceptualización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-326569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TransactionName.LevelName</a:t>
            </a:r>
            <a:endParaRPr lang="es-AR" b="1" i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			…</a:t>
            </a:r>
          </a:p>
          <a:p>
            <a:pPr marL="0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s-A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08" y="1634518"/>
            <a:ext cx="2553101" cy="2648051"/>
          </a:xfrm>
          <a:prstGeom prst="rect">
            <a:avLst/>
          </a:prstGeom>
        </p:spPr>
      </p:pic>
      <p:graphicFrame>
        <p:nvGraphicFramePr>
          <p:cNvPr id="24" name="Table 23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86975"/>
              </p:ext>
            </p:extLst>
          </p:nvPr>
        </p:nvGraphicFramePr>
        <p:xfrm>
          <a:off x="4300817" y="1950560"/>
          <a:ext cx="1648722" cy="51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34426" y="2042034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7519" y="2075207"/>
            <a:ext cx="3016333" cy="1418477"/>
          </a:xfrm>
          <a:prstGeom prst="roundRect">
            <a:avLst/>
          </a:prstGeom>
          <a:noFill/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7" name="Table 26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41952742"/>
              </p:ext>
            </p:extLst>
          </p:nvPr>
        </p:nvGraphicFramePr>
        <p:xfrm>
          <a:off x="4459093" y="2662810"/>
          <a:ext cx="1374568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5042417"/>
              </p:ext>
            </p:extLst>
          </p:nvPr>
        </p:nvGraphicFramePr>
        <p:xfrm>
          <a:off x="4423467" y="3456474"/>
          <a:ext cx="1442946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073334" y="2372675"/>
            <a:ext cx="14541" cy="408319"/>
            <a:chOff x="6617123" y="2111405"/>
            <a:chExt cx="15979" cy="560878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617123" y="2111405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 noChangeAspect="1"/>
            </p:cNvCxnSpPr>
            <p:nvPr/>
          </p:nvCxnSpPr>
          <p:spPr>
            <a:xfrm flipH="1">
              <a:off x="6630628" y="2205930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063083" y="3042016"/>
            <a:ext cx="15979" cy="451668"/>
            <a:chOff x="6630627" y="2935139"/>
            <a:chExt cx="15979" cy="560878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6630627" y="2935139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 noChangeAspect="1"/>
            </p:cNvCxnSpPr>
            <p:nvPr/>
          </p:nvCxnSpPr>
          <p:spPr>
            <a:xfrm flipH="1">
              <a:off x="6644132" y="3041239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512770" y="1796823"/>
            <a:ext cx="282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Extendida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5985165" y="1796183"/>
            <a:ext cx="480102" cy="2308966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angle 36"/>
          <p:cNvSpPr/>
          <p:nvPr/>
        </p:nvSpPr>
        <p:spPr>
          <a:xfrm>
            <a:off x="963517" y="2560265"/>
            <a:ext cx="2609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s-UY" sz="1200" b="1" dirty="0" smtClean="0">
                <a:solidFill>
                  <a:srgbClr val="9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atributos aquí utilizados deben </a:t>
            </a:r>
            <a:r>
              <a:rPr lang="es-UY" sz="1200" b="1" dirty="0">
                <a:solidFill>
                  <a:srgbClr val="9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pertenecer a la tabla extendida de </a:t>
            </a:r>
            <a:r>
              <a:rPr lang="es-UY" sz="1200" b="1" dirty="0" smtClean="0">
                <a:solidFill>
                  <a:srgbClr val="9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UY" sz="1200" b="1" dirty="0">
                <a:solidFill>
                  <a:srgbClr val="9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base a recorrer.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7844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/>
      <p:bldP spid="36" grpId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Conceptualización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52" y="1200151"/>
            <a:ext cx="6172200" cy="3394472"/>
          </a:xfrm>
        </p:spPr>
        <p:txBody>
          <a:bodyPr/>
          <a:lstStyle/>
          <a:p>
            <a:r>
              <a:rPr lang="es-AR" b="1" dirty="0" smtClean="0"/>
              <a:t>Transacción Base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pPr marL="571500">
              <a:buFont typeface="Arial" panose="020B0604020202020204" pitchFamily="34" charset="0"/>
              <a:buChar char="•"/>
            </a:pPr>
            <a:r>
              <a:rPr lang="es-AR" dirty="0" smtClean="0"/>
              <a:t>1er nivel </a:t>
            </a:r>
            <a:r>
              <a:rPr lang="es-AR" dirty="0" err="1" smtClean="0"/>
              <a:t>trn</a:t>
            </a:r>
            <a:r>
              <a:rPr lang="es-AR" dirty="0" smtClean="0"/>
              <a:t> = </a:t>
            </a:r>
            <a:r>
              <a:rPr lang="es-AR" b="1" dirty="0" err="1" smtClean="0">
                <a:solidFill>
                  <a:schemeClr val="accent6">
                    <a:lumMod val="75000"/>
                  </a:schemeClr>
                </a:solidFill>
              </a:rPr>
              <a:t>TransactionName</a:t>
            </a:r>
            <a:endParaRPr lang="es-A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571500">
              <a:buFont typeface="Arial" panose="020B0604020202020204" pitchFamily="34" charset="0"/>
              <a:buChar char="•"/>
            </a:pPr>
            <a:r>
              <a:rPr lang="es-AR" dirty="0" smtClean="0"/>
              <a:t>Nivel anidado </a:t>
            </a:r>
            <a:r>
              <a:rPr lang="es-AR" dirty="0" err="1" smtClean="0"/>
              <a:t>trn</a:t>
            </a:r>
            <a:r>
              <a:rPr lang="es-AR" dirty="0" smtClean="0"/>
              <a:t> = </a:t>
            </a:r>
            <a:r>
              <a:rPr lang="es-AR" b="1" dirty="0" err="1" smtClean="0">
                <a:solidFill>
                  <a:schemeClr val="accent6">
                    <a:lumMod val="75000"/>
                  </a:schemeClr>
                </a:solidFill>
              </a:rPr>
              <a:t>TransactionName.LevelName</a:t>
            </a:r>
            <a:endParaRPr lang="es-A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00" y="706699"/>
            <a:ext cx="1800225" cy="43338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17442" y="2131324"/>
            <a:ext cx="3443246" cy="79438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UY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UY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UY" sz="1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endParaRPr lang="es-UY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UY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FlightDepartureAirportId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s-UY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…</a:t>
            </a:r>
          </a:p>
          <a:p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UY" sz="12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6201" y="3733119"/>
            <a:ext cx="2516551" cy="108448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UY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UY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UY" sz="12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Flight.Seat</a:t>
            </a:r>
            <a:endParaRPr lang="es-UY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UY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FlightId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</a:p>
          <a:p>
            <a:r>
              <a:rPr lang="es-UY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…</a:t>
            </a:r>
          </a:p>
          <a:p>
            <a:r>
              <a:rPr lang="es-UY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r>
              <a:rPr lang="es-UY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UY" sz="12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6384" y="706699"/>
            <a:ext cx="653144" cy="207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angle 38"/>
          <p:cNvSpPr/>
          <p:nvPr/>
        </p:nvSpPr>
        <p:spPr>
          <a:xfrm>
            <a:off x="5019356" y="4294288"/>
            <a:ext cx="653144" cy="23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4546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Sintaxis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endParaRPr lang="es-UY" dirty="0"/>
          </a:p>
        </p:txBody>
      </p:sp>
      <p:sp>
        <p:nvSpPr>
          <p:cNvPr id="6" name="Rectangle 12"/>
          <p:cNvSpPr txBox="1">
            <a:spLocks/>
          </p:cNvSpPr>
          <p:nvPr/>
        </p:nvSpPr>
        <p:spPr bwMode="auto">
          <a:xfrm>
            <a:off x="659048" y="1111080"/>
            <a:ext cx="4373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/>
          <p:cNvSpPr txBox="1">
            <a:spLocks/>
          </p:cNvSpPr>
          <p:nvPr/>
        </p:nvSpPr>
        <p:spPr bwMode="auto">
          <a:xfrm>
            <a:off x="659049" y="367161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/>
          <p:cNvSpPr txBox="1">
            <a:spLocks/>
          </p:cNvSpPr>
          <p:nvPr/>
        </p:nvSpPr>
        <p:spPr bwMode="auto">
          <a:xfrm>
            <a:off x="898427" y="2013553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 txBox="1">
            <a:spLocks/>
          </p:cNvSpPr>
          <p:nvPr/>
        </p:nvSpPr>
        <p:spPr bwMode="auto">
          <a:xfrm>
            <a:off x="1157226" y="331487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MainCode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"/>
          <p:cNvSpPr txBox="1">
            <a:spLocks/>
          </p:cNvSpPr>
          <p:nvPr/>
        </p:nvSpPr>
        <p:spPr bwMode="auto">
          <a:xfrm>
            <a:off x="1494599" y="1372743"/>
            <a:ext cx="3306418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BaseTransaction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2"/>
          <p:cNvSpPr txBox="1">
            <a:spLocks/>
          </p:cNvSpPr>
          <p:nvPr/>
        </p:nvSpPr>
        <p:spPr bwMode="auto">
          <a:xfrm>
            <a:off x="898427" y="230811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2"/>
          <p:cNvSpPr txBox="1">
            <a:spLocks/>
          </p:cNvSpPr>
          <p:nvPr/>
        </p:nvSpPr>
        <p:spPr bwMode="auto">
          <a:xfrm>
            <a:off x="898427" y="2602669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400" b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/>
          </p:cNvSpPr>
          <p:nvPr/>
        </p:nvSpPr>
        <p:spPr bwMode="auto">
          <a:xfrm>
            <a:off x="898427" y="1718995"/>
            <a:ext cx="284860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rder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2"/>
          <p:cNvSpPr txBox="1">
            <a:spLocks/>
          </p:cNvSpPr>
          <p:nvPr/>
        </p:nvSpPr>
        <p:spPr bwMode="auto">
          <a:xfrm>
            <a:off x="898427" y="2897229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b="1" i="1" baseline="-25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419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 smtClean="0"/>
              <a:t>Procedure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A00032"/>
              </a:buClr>
              <a:buFont typeface="Arial" panose="020B0604020202020204" pitchFamily="34" charset="0"/>
              <a:buChar char="•"/>
            </a:pPr>
            <a:r>
              <a:rPr lang="es-UY" dirty="0"/>
              <a:t>N</a:t>
            </a:r>
            <a:r>
              <a:rPr lang="es-UY" dirty="0" smtClean="0"/>
              <a:t>avegar </a:t>
            </a:r>
            <a:r>
              <a:rPr lang="es-UY" dirty="0"/>
              <a:t>los </a:t>
            </a:r>
            <a:r>
              <a:rPr lang="es-UY" b="1" dirty="0"/>
              <a:t>registros</a:t>
            </a:r>
            <a:r>
              <a:rPr lang="es-UY" dirty="0"/>
              <a:t> de cierta tabla, que cumplan con determinadas condiciones y actualizar para </a:t>
            </a:r>
            <a:r>
              <a:rPr lang="es-UY" b="1" dirty="0" smtClean="0"/>
              <a:t>esos</a:t>
            </a:r>
            <a:r>
              <a:rPr lang="es-UY" dirty="0" smtClean="0"/>
              <a:t> </a:t>
            </a:r>
            <a:r>
              <a:rPr lang="es-UY" dirty="0"/>
              <a:t>registros cierto atributo con determinado valor.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311681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y Listados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" y="2220048"/>
            <a:ext cx="1732466" cy="1788715"/>
          </a:xfrm>
          <a:prstGeom prst="rect">
            <a:avLst/>
          </a:prstGeom>
        </p:spPr>
      </p:pic>
      <p:sp>
        <p:nvSpPr>
          <p:cNvPr id="9" name="TextBox 1"/>
          <p:cNvSpPr txBox="1">
            <a:spLocks noChangeAspect="1" noChangeArrowheads="1"/>
          </p:cNvSpPr>
          <p:nvPr/>
        </p:nvSpPr>
        <p:spPr bwMode="auto">
          <a:xfrm>
            <a:off x="741414" y="2978845"/>
            <a:ext cx="13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UY" sz="1200" dirty="0" err="1" smtClean="0"/>
              <a:t>Attraction</a:t>
            </a:r>
            <a:r>
              <a:rPr lang="es-UY" sz="1200" dirty="0" smtClean="0"/>
              <a:t> </a:t>
            </a:r>
            <a:r>
              <a:rPr lang="es-UY" sz="1200" dirty="0" err="1" smtClean="0"/>
              <a:t>Table</a:t>
            </a:r>
            <a:endParaRPr lang="es-UY" sz="1200" dirty="0"/>
          </a:p>
        </p:txBody>
      </p:sp>
      <p:sp>
        <p:nvSpPr>
          <p:cNvPr id="10" name="Line Callout 1 (Border and Accent Bar) 9"/>
          <p:cNvSpPr>
            <a:spLocks noChangeAspect="1"/>
          </p:cNvSpPr>
          <p:nvPr/>
        </p:nvSpPr>
        <p:spPr>
          <a:xfrm>
            <a:off x="2703444" y="2435623"/>
            <a:ext cx="3269973" cy="1385560"/>
          </a:xfrm>
          <a:prstGeom prst="accentBorderCallout1">
            <a:avLst>
              <a:gd name="adj1" fmla="val 30227"/>
              <a:gd name="adj2" fmla="val -3611"/>
              <a:gd name="adj3" fmla="val 44326"/>
              <a:gd name="adj4" fmla="val -12817"/>
            </a:avLst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" name="Table 10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92545313"/>
              </p:ext>
            </p:extLst>
          </p:nvPr>
        </p:nvGraphicFramePr>
        <p:xfrm>
          <a:off x="2819929" y="2626739"/>
          <a:ext cx="2967426" cy="10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8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05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AttractionId</a:t>
                      </a:r>
                      <a:endParaRPr lang="es-UY" sz="105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05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AttractionName</a:t>
                      </a:r>
                      <a:endParaRPr lang="es-UY" sz="105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5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Visites</a:t>
                      </a:r>
                      <a:endParaRPr lang="es-UY" sz="105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05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  <a:endParaRPr lang="es-UY" sz="105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5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105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Museum</a:t>
                      </a:r>
                      <a:endParaRPr lang="es-UY" sz="105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050" b="0" kern="1200" dirty="0" smtClean="0">
                          <a:solidFill>
                            <a:srgbClr val="A00032"/>
                          </a:solidFill>
                          <a:latin typeface="Open Sans"/>
                          <a:ea typeface="+mn-ea"/>
                          <a:cs typeface="+mn-cs"/>
                        </a:rPr>
                        <a:t>8245</a:t>
                      </a:r>
                      <a:endParaRPr lang="es-UY" sz="1050" b="0" kern="1200" dirty="0">
                        <a:solidFill>
                          <a:srgbClr val="A00032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05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  <a:endParaRPr lang="es-UY" sz="105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50" b="0" kern="120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The</a:t>
                      </a:r>
                      <a:r>
                        <a:rPr lang="es-UY" sz="105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 Great</a:t>
                      </a:r>
                      <a:r>
                        <a:rPr lang="es-UY" sz="1050" b="0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 Wall</a:t>
                      </a:r>
                      <a:endParaRPr lang="es-UY" sz="105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05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10122</a:t>
                      </a:r>
                      <a:endParaRPr lang="es-UY" sz="105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05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  <a:endParaRPr lang="es-UY" sz="105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050" b="0" kern="120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Eiffel Tower</a:t>
                      </a:r>
                      <a:endParaRPr lang="es-UY" sz="1050" b="0" kern="120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050" b="0" kern="1200" dirty="0" smtClean="0">
                          <a:solidFill>
                            <a:srgbClr val="A00032"/>
                          </a:solidFill>
                          <a:latin typeface="Open Sans"/>
                          <a:ea typeface="+mn-ea"/>
                          <a:cs typeface="+mn-cs"/>
                        </a:rPr>
                        <a:t>11734</a:t>
                      </a:r>
                      <a:endParaRPr lang="es-UY" sz="1050" b="0" kern="1200" dirty="0" smtClean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148470" y="1731526"/>
            <a:ext cx="168965" cy="810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0966" y="1721587"/>
            <a:ext cx="5864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25548" y="2978845"/>
            <a:ext cx="47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28863" y="3508927"/>
            <a:ext cx="47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97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Sintaxis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: </a:t>
            </a:r>
            <a:r>
              <a:rPr lang="es-UY" dirty="0" err="1" smtClean="0"/>
              <a:t>order</a:t>
            </a:r>
            <a:endParaRPr lang="es-UY" dirty="0"/>
          </a:p>
        </p:txBody>
      </p:sp>
      <p:sp>
        <p:nvSpPr>
          <p:cNvPr id="6" name="Rectangle 12"/>
          <p:cNvSpPr txBox="1">
            <a:spLocks/>
          </p:cNvSpPr>
          <p:nvPr/>
        </p:nvSpPr>
        <p:spPr bwMode="auto">
          <a:xfrm>
            <a:off x="659048" y="1111080"/>
            <a:ext cx="4373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/>
          <p:cNvSpPr txBox="1">
            <a:spLocks/>
          </p:cNvSpPr>
          <p:nvPr/>
        </p:nvSpPr>
        <p:spPr bwMode="auto">
          <a:xfrm>
            <a:off x="659049" y="367161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/>
          <p:cNvSpPr txBox="1">
            <a:spLocks/>
          </p:cNvSpPr>
          <p:nvPr/>
        </p:nvSpPr>
        <p:spPr bwMode="auto">
          <a:xfrm>
            <a:off x="898427" y="2013553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 txBox="1">
            <a:spLocks/>
          </p:cNvSpPr>
          <p:nvPr/>
        </p:nvSpPr>
        <p:spPr bwMode="auto">
          <a:xfrm>
            <a:off x="1157226" y="331487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MainCode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"/>
          <p:cNvSpPr txBox="1">
            <a:spLocks/>
          </p:cNvSpPr>
          <p:nvPr/>
        </p:nvSpPr>
        <p:spPr bwMode="auto">
          <a:xfrm>
            <a:off x="1494599" y="1372743"/>
            <a:ext cx="3306418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BaseTransaction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2"/>
          <p:cNvSpPr txBox="1">
            <a:spLocks/>
          </p:cNvSpPr>
          <p:nvPr/>
        </p:nvSpPr>
        <p:spPr bwMode="auto">
          <a:xfrm>
            <a:off x="898427" y="230811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2"/>
          <p:cNvSpPr txBox="1">
            <a:spLocks/>
          </p:cNvSpPr>
          <p:nvPr/>
        </p:nvSpPr>
        <p:spPr bwMode="auto">
          <a:xfrm>
            <a:off x="898427" y="2602669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400" b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/>
          </p:cNvSpPr>
          <p:nvPr/>
        </p:nvSpPr>
        <p:spPr bwMode="auto">
          <a:xfrm>
            <a:off x="898427" y="1718995"/>
            <a:ext cx="284860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rder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2"/>
          <p:cNvSpPr txBox="1">
            <a:spLocks/>
          </p:cNvSpPr>
          <p:nvPr/>
        </p:nvSpPr>
        <p:spPr bwMode="auto">
          <a:xfrm>
            <a:off x="898427" y="2897229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b="1" i="1" baseline="-25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28" y="1634518"/>
            <a:ext cx="2553101" cy="2648051"/>
          </a:xfrm>
          <a:prstGeom prst="rect">
            <a:avLst/>
          </a:prstGeom>
        </p:spPr>
      </p:pic>
      <p:graphicFrame>
        <p:nvGraphicFramePr>
          <p:cNvPr id="16" name="Table 15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4061"/>
              </p:ext>
            </p:extLst>
          </p:nvPr>
        </p:nvGraphicFramePr>
        <p:xfrm>
          <a:off x="3979537" y="1950560"/>
          <a:ext cx="1648722" cy="51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13146" y="2042034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553257"/>
              </p:ext>
            </p:extLst>
          </p:nvPr>
        </p:nvGraphicFramePr>
        <p:xfrm>
          <a:off x="4137813" y="2662810"/>
          <a:ext cx="1374568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30311089"/>
              </p:ext>
            </p:extLst>
          </p:nvPr>
        </p:nvGraphicFramePr>
        <p:xfrm>
          <a:off x="4102187" y="3456474"/>
          <a:ext cx="1442946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752054" y="2372675"/>
            <a:ext cx="14541" cy="408319"/>
            <a:chOff x="6617123" y="2111405"/>
            <a:chExt cx="15979" cy="56087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617123" y="2111405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Aspect="1"/>
            </p:cNvCxnSpPr>
            <p:nvPr/>
          </p:nvCxnSpPr>
          <p:spPr>
            <a:xfrm flipH="1">
              <a:off x="6630628" y="2205930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1803" y="3042016"/>
            <a:ext cx="15979" cy="451668"/>
            <a:chOff x="6630627" y="2935139"/>
            <a:chExt cx="15979" cy="560878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6630627" y="2935139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>
            <a:xfrm flipH="1">
              <a:off x="6644132" y="3041239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91490" y="1796823"/>
            <a:ext cx="282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Extendida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5663885" y="1796183"/>
            <a:ext cx="480102" cy="2308966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angle 2"/>
          <p:cNvSpPr/>
          <p:nvPr/>
        </p:nvSpPr>
        <p:spPr>
          <a:xfrm>
            <a:off x="898427" y="1820897"/>
            <a:ext cx="2190762" cy="36606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4281644" y="4733026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 orden compuesto…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5576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Ejemplo orden compuesto</a:t>
            </a:r>
            <a:endParaRPr lang="es-UY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2899294"/>
            <a:ext cx="3286760" cy="18765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7" y="1343803"/>
            <a:ext cx="3202842" cy="720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33" y="2202582"/>
            <a:ext cx="3382750" cy="540022"/>
          </a:xfrm>
          <a:prstGeom prst="rect">
            <a:avLst/>
          </a:prstGeom>
        </p:spPr>
      </p:pic>
      <p:sp>
        <p:nvSpPr>
          <p:cNvPr id="31" name="Freeform 30"/>
          <p:cNvSpPr>
            <a:spLocks noChangeAspect="1"/>
          </p:cNvSpPr>
          <p:nvPr/>
        </p:nvSpPr>
        <p:spPr>
          <a:xfrm>
            <a:off x="1448789" y="1850945"/>
            <a:ext cx="380379" cy="315446"/>
          </a:xfrm>
          <a:custGeom>
            <a:avLst/>
            <a:gdLst>
              <a:gd name="connsiteX0" fmla="*/ 605642 w 873500"/>
              <a:gd name="connsiteY0" fmla="*/ 0 h 724394"/>
              <a:gd name="connsiteX1" fmla="*/ 843148 w 873500"/>
              <a:gd name="connsiteY1" fmla="*/ 213756 h 724394"/>
              <a:gd name="connsiteX2" fmla="*/ 0 w 873500"/>
              <a:gd name="connsiteY2" fmla="*/ 724394 h 72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500" h="724394">
                <a:moveTo>
                  <a:pt x="605642" y="0"/>
                </a:moveTo>
                <a:cubicBezTo>
                  <a:pt x="774865" y="46512"/>
                  <a:pt x="944088" y="93024"/>
                  <a:pt x="843148" y="213756"/>
                </a:cubicBezTo>
                <a:cubicBezTo>
                  <a:pt x="742208" y="334488"/>
                  <a:pt x="371104" y="529441"/>
                  <a:pt x="0" y="724394"/>
                </a:cubicBez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245" y="1304174"/>
            <a:ext cx="2651742" cy="2125024"/>
          </a:xfrm>
          <a:prstGeom prst="rect">
            <a:avLst/>
          </a:prstGeom>
        </p:spPr>
      </p:pic>
      <p:sp>
        <p:nvSpPr>
          <p:cNvPr id="33" name="Freeform 32"/>
          <p:cNvSpPr>
            <a:spLocks noChangeAspect="1"/>
          </p:cNvSpPr>
          <p:nvPr/>
        </p:nvSpPr>
        <p:spPr>
          <a:xfrm>
            <a:off x="1531933" y="928965"/>
            <a:ext cx="2533440" cy="735911"/>
          </a:xfrm>
          <a:custGeom>
            <a:avLst/>
            <a:gdLst>
              <a:gd name="connsiteX0" fmla="*/ 0 w 3396343"/>
              <a:gd name="connsiteY0" fmla="*/ 807560 h 807560"/>
              <a:gd name="connsiteX1" fmla="*/ 2173184 w 3396343"/>
              <a:gd name="connsiteY1" fmla="*/ 11913 h 807560"/>
              <a:gd name="connsiteX2" fmla="*/ 3396343 w 3396343"/>
              <a:gd name="connsiteY2" fmla="*/ 403799 h 80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6343" h="807560">
                <a:moveTo>
                  <a:pt x="0" y="807560"/>
                </a:moveTo>
                <a:cubicBezTo>
                  <a:pt x="803563" y="443383"/>
                  <a:pt x="1607127" y="79206"/>
                  <a:pt x="2173184" y="11913"/>
                </a:cubicBezTo>
                <a:cubicBezTo>
                  <a:pt x="2739241" y="-55380"/>
                  <a:pt x="3067792" y="174209"/>
                  <a:pt x="3396343" y="403799"/>
                </a:cubicBez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4" name="Straight Connector 33"/>
          <p:cNvCxnSpPr>
            <a:cxnSpLocks noChangeAspect="1"/>
          </p:cNvCxnSpPr>
          <p:nvPr/>
        </p:nvCxnSpPr>
        <p:spPr>
          <a:xfrm>
            <a:off x="5597019" y="1883999"/>
            <a:ext cx="731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5595041" y="3218631"/>
            <a:ext cx="64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920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Sintaxis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: </a:t>
            </a:r>
            <a:r>
              <a:rPr lang="es-UY" dirty="0" err="1" smtClean="0"/>
              <a:t>where</a:t>
            </a:r>
            <a:endParaRPr lang="es-UY" dirty="0"/>
          </a:p>
        </p:txBody>
      </p:sp>
      <p:sp>
        <p:nvSpPr>
          <p:cNvPr id="6" name="Rectangle 12"/>
          <p:cNvSpPr txBox="1">
            <a:spLocks/>
          </p:cNvSpPr>
          <p:nvPr/>
        </p:nvSpPr>
        <p:spPr bwMode="auto">
          <a:xfrm>
            <a:off x="659048" y="1111080"/>
            <a:ext cx="4373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/>
          <p:cNvSpPr txBox="1">
            <a:spLocks/>
          </p:cNvSpPr>
          <p:nvPr/>
        </p:nvSpPr>
        <p:spPr bwMode="auto">
          <a:xfrm>
            <a:off x="659049" y="367161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/>
          <p:cNvSpPr txBox="1">
            <a:spLocks/>
          </p:cNvSpPr>
          <p:nvPr/>
        </p:nvSpPr>
        <p:spPr bwMode="auto">
          <a:xfrm>
            <a:off x="898427" y="2013553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 txBox="1">
            <a:spLocks/>
          </p:cNvSpPr>
          <p:nvPr/>
        </p:nvSpPr>
        <p:spPr bwMode="auto">
          <a:xfrm>
            <a:off x="1157226" y="331487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MainCode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"/>
          <p:cNvSpPr txBox="1">
            <a:spLocks/>
          </p:cNvSpPr>
          <p:nvPr/>
        </p:nvSpPr>
        <p:spPr bwMode="auto">
          <a:xfrm>
            <a:off x="1494599" y="1372743"/>
            <a:ext cx="3306418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BaseTransaction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/>
          </p:cNvSpPr>
          <p:nvPr/>
        </p:nvSpPr>
        <p:spPr bwMode="auto">
          <a:xfrm>
            <a:off x="898427" y="1718995"/>
            <a:ext cx="284860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rder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28" y="1634518"/>
            <a:ext cx="2553101" cy="2648051"/>
          </a:xfrm>
          <a:prstGeom prst="rect">
            <a:avLst/>
          </a:prstGeom>
        </p:spPr>
      </p:pic>
      <p:graphicFrame>
        <p:nvGraphicFramePr>
          <p:cNvPr id="16" name="Table 15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4061"/>
              </p:ext>
            </p:extLst>
          </p:nvPr>
        </p:nvGraphicFramePr>
        <p:xfrm>
          <a:off x="3979537" y="1950560"/>
          <a:ext cx="1648722" cy="51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13146" y="2042034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553257"/>
              </p:ext>
            </p:extLst>
          </p:nvPr>
        </p:nvGraphicFramePr>
        <p:xfrm>
          <a:off x="4137813" y="2662810"/>
          <a:ext cx="1374568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30311089"/>
              </p:ext>
            </p:extLst>
          </p:nvPr>
        </p:nvGraphicFramePr>
        <p:xfrm>
          <a:off x="4102187" y="3456474"/>
          <a:ext cx="1442946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752054" y="2372675"/>
            <a:ext cx="14541" cy="408319"/>
            <a:chOff x="6617123" y="2111405"/>
            <a:chExt cx="15979" cy="56087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617123" y="2111405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Aspect="1"/>
            </p:cNvCxnSpPr>
            <p:nvPr/>
          </p:nvCxnSpPr>
          <p:spPr>
            <a:xfrm flipH="1">
              <a:off x="6630628" y="2205930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1803" y="3042016"/>
            <a:ext cx="15979" cy="451668"/>
            <a:chOff x="6630627" y="2935139"/>
            <a:chExt cx="15979" cy="560878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6630627" y="2935139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>
            <a:xfrm flipH="1">
              <a:off x="6644132" y="3041239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91490" y="1796823"/>
            <a:ext cx="282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Extendida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5663885" y="1796183"/>
            <a:ext cx="480102" cy="2308966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angle 2"/>
          <p:cNvSpPr/>
          <p:nvPr/>
        </p:nvSpPr>
        <p:spPr>
          <a:xfrm>
            <a:off x="874677" y="2141531"/>
            <a:ext cx="2190762" cy="307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TextBox 27"/>
          <p:cNvSpPr txBox="1"/>
          <p:nvPr/>
        </p:nvSpPr>
        <p:spPr>
          <a:xfrm>
            <a:off x="835522" y="2674521"/>
            <a:ext cx="2327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/>
              <a:t>and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s-AR" sz="1400" dirty="0" smtClean="0">
              <a:latin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541" y="3015447"/>
            <a:ext cx="2329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/>
              <a:t>or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s-AR" sz="1400" dirty="0" smtClean="0">
              <a:latin typeface="Open San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26919" y="2372675"/>
            <a:ext cx="760021" cy="79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Callout 32"/>
          <p:cNvSpPr/>
          <p:nvPr/>
        </p:nvSpPr>
        <p:spPr>
          <a:xfrm>
            <a:off x="522516" y="2573084"/>
            <a:ext cx="3003812" cy="844653"/>
          </a:xfrm>
          <a:prstGeom prst="wedgeEllipseCallout">
            <a:avLst>
              <a:gd name="adj1" fmla="val -5810"/>
              <a:gd name="adj2" fmla="val -62360"/>
            </a:avLst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1734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Sintaxis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: </a:t>
            </a:r>
            <a:r>
              <a:rPr lang="es-UY" dirty="0" err="1" smtClean="0"/>
              <a:t>where</a:t>
            </a:r>
            <a:endParaRPr lang="es-UY" dirty="0"/>
          </a:p>
        </p:txBody>
      </p:sp>
      <p:sp>
        <p:nvSpPr>
          <p:cNvPr id="6" name="Rectangle 12"/>
          <p:cNvSpPr txBox="1">
            <a:spLocks/>
          </p:cNvSpPr>
          <p:nvPr/>
        </p:nvSpPr>
        <p:spPr bwMode="auto">
          <a:xfrm>
            <a:off x="659048" y="1111080"/>
            <a:ext cx="4373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/>
          <p:cNvSpPr txBox="1">
            <a:spLocks/>
          </p:cNvSpPr>
          <p:nvPr/>
        </p:nvSpPr>
        <p:spPr bwMode="auto">
          <a:xfrm>
            <a:off x="659049" y="367161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/>
          <p:cNvSpPr txBox="1">
            <a:spLocks/>
          </p:cNvSpPr>
          <p:nvPr/>
        </p:nvSpPr>
        <p:spPr bwMode="auto">
          <a:xfrm>
            <a:off x="898427" y="2013553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 txBox="1">
            <a:spLocks/>
          </p:cNvSpPr>
          <p:nvPr/>
        </p:nvSpPr>
        <p:spPr bwMode="auto">
          <a:xfrm>
            <a:off x="1157226" y="331487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MainCode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"/>
          <p:cNvSpPr txBox="1">
            <a:spLocks/>
          </p:cNvSpPr>
          <p:nvPr/>
        </p:nvSpPr>
        <p:spPr bwMode="auto">
          <a:xfrm>
            <a:off x="1494599" y="1372743"/>
            <a:ext cx="3306418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BaseTransaction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/>
          </p:cNvSpPr>
          <p:nvPr/>
        </p:nvSpPr>
        <p:spPr bwMode="auto">
          <a:xfrm>
            <a:off x="898427" y="1718995"/>
            <a:ext cx="284860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rder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28" y="1634518"/>
            <a:ext cx="2553101" cy="2648051"/>
          </a:xfrm>
          <a:prstGeom prst="rect">
            <a:avLst/>
          </a:prstGeom>
        </p:spPr>
      </p:pic>
      <p:graphicFrame>
        <p:nvGraphicFramePr>
          <p:cNvPr id="16" name="Table 15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4061"/>
              </p:ext>
            </p:extLst>
          </p:nvPr>
        </p:nvGraphicFramePr>
        <p:xfrm>
          <a:off x="3979537" y="1950560"/>
          <a:ext cx="1648722" cy="51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13146" y="2042034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553257"/>
              </p:ext>
            </p:extLst>
          </p:nvPr>
        </p:nvGraphicFramePr>
        <p:xfrm>
          <a:off x="4137813" y="2662810"/>
          <a:ext cx="1374568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30311089"/>
              </p:ext>
            </p:extLst>
          </p:nvPr>
        </p:nvGraphicFramePr>
        <p:xfrm>
          <a:off x="4102187" y="3456474"/>
          <a:ext cx="1442946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752054" y="2372675"/>
            <a:ext cx="14541" cy="408319"/>
            <a:chOff x="6617123" y="2111405"/>
            <a:chExt cx="15979" cy="56087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617123" y="2111405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Aspect="1"/>
            </p:cNvCxnSpPr>
            <p:nvPr/>
          </p:nvCxnSpPr>
          <p:spPr>
            <a:xfrm flipH="1">
              <a:off x="6630628" y="2205930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1803" y="3042016"/>
            <a:ext cx="15979" cy="451668"/>
            <a:chOff x="6630627" y="2935139"/>
            <a:chExt cx="15979" cy="560878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6630627" y="2935139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>
            <a:xfrm flipH="1">
              <a:off x="6644132" y="3041239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91490" y="1796823"/>
            <a:ext cx="282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Extendida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5663885" y="1796183"/>
            <a:ext cx="480102" cy="2308966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12"/>
          <p:cNvSpPr txBox="1">
            <a:spLocks/>
          </p:cNvSpPr>
          <p:nvPr/>
        </p:nvSpPr>
        <p:spPr bwMode="auto">
          <a:xfrm>
            <a:off x="896451" y="2320326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12"/>
          <p:cNvSpPr txBox="1">
            <a:spLocks/>
          </p:cNvSpPr>
          <p:nvPr/>
        </p:nvSpPr>
        <p:spPr bwMode="auto">
          <a:xfrm>
            <a:off x="896451" y="285472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/>
          </p:cNvSpPr>
          <p:nvPr/>
        </p:nvSpPr>
        <p:spPr bwMode="auto">
          <a:xfrm>
            <a:off x="908326" y="254596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UY" sz="1400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 noChangeAspect="1"/>
          </p:cNvSpPr>
          <p:nvPr/>
        </p:nvSpPr>
        <p:spPr>
          <a:xfrm>
            <a:off x="2600701" y="2256312"/>
            <a:ext cx="154772" cy="308758"/>
          </a:xfrm>
          <a:custGeom>
            <a:avLst/>
            <a:gdLst>
              <a:gd name="connsiteX0" fmla="*/ 0 w 154772"/>
              <a:gd name="connsiteY0" fmla="*/ 0 h 308758"/>
              <a:gd name="connsiteX1" fmla="*/ 154379 w 154772"/>
              <a:gd name="connsiteY1" fmla="*/ 59376 h 308758"/>
              <a:gd name="connsiteX2" fmla="*/ 35626 w 154772"/>
              <a:gd name="connsiteY2" fmla="*/ 308758 h 30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72" h="308758">
                <a:moveTo>
                  <a:pt x="0" y="0"/>
                </a:moveTo>
                <a:cubicBezTo>
                  <a:pt x="74220" y="3958"/>
                  <a:pt x="148441" y="7916"/>
                  <a:pt x="154379" y="59376"/>
                </a:cubicBezTo>
                <a:cubicBezTo>
                  <a:pt x="160317" y="110836"/>
                  <a:pt x="97971" y="209797"/>
                  <a:pt x="35626" y="30875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</p:txBody>
      </p:sp>
      <p:sp>
        <p:nvSpPr>
          <p:cNvPr id="37" name="Freeform 36"/>
          <p:cNvSpPr>
            <a:spLocks noChangeAspect="1"/>
          </p:cNvSpPr>
          <p:nvPr/>
        </p:nvSpPr>
        <p:spPr>
          <a:xfrm>
            <a:off x="2589811" y="2612079"/>
            <a:ext cx="154772" cy="308758"/>
          </a:xfrm>
          <a:custGeom>
            <a:avLst/>
            <a:gdLst>
              <a:gd name="connsiteX0" fmla="*/ 0 w 154772"/>
              <a:gd name="connsiteY0" fmla="*/ 0 h 308758"/>
              <a:gd name="connsiteX1" fmla="*/ 154379 w 154772"/>
              <a:gd name="connsiteY1" fmla="*/ 59376 h 308758"/>
              <a:gd name="connsiteX2" fmla="*/ 35626 w 154772"/>
              <a:gd name="connsiteY2" fmla="*/ 308758 h 30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72" h="308758">
                <a:moveTo>
                  <a:pt x="0" y="0"/>
                </a:moveTo>
                <a:cubicBezTo>
                  <a:pt x="74220" y="3958"/>
                  <a:pt x="148441" y="7916"/>
                  <a:pt x="154379" y="59376"/>
                </a:cubicBezTo>
                <a:cubicBezTo>
                  <a:pt x="160317" y="110836"/>
                  <a:pt x="97971" y="209797"/>
                  <a:pt x="35626" y="30875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 smtClean="0"/>
          </a:p>
          <a:p>
            <a:pPr algn="ctr"/>
            <a:endParaRPr lang="es-AR" sz="1400" dirty="0"/>
          </a:p>
          <a:p>
            <a:pPr algn="ctr"/>
            <a:endParaRPr lang="es-AR" sz="1400" dirty="0" smtClean="0"/>
          </a:p>
          <a:p>
            <a:pPr algn="ctr"/>
            <a:endParaRPr lang="es-AR" sz="1400" dirty="0"/>
          </a:p>
        </p:txBody>
      </p:sp>
      <p:sp>
        <p:nvSpPr>
          <p:cNvPr id="38" name="Freeform 37"/>
          <p:cNvSpPr>
            <a:spLocks noChangeAspect="1"/>
          </p:cNvSpPr>
          <p:nvPr/>
        </p:nvSpPr>
        <p:spPr>
          <a:xfrm>
            <a:off x="2574969" y="2943107"/>
            <a:ext cx="153923" cy="307064"/>
          </a:xfrm>
          <a:custGeom>
            <a:avLst/>
            <a:gdLst>
              <a:gd name="connsiteX0" fmla="*/ 0 w 154772"/>
              <a:gd name="connsiteY0" fmla="*/ 0 h 308758"/>
              <a:gd name="connsiteX1" fmla="*/ 154379 w 154772"/>
              <a:gd name="connsiteY1" fmla="*/ 59376 h 308758"/>
              <a:gd name="connsiteX2" fmla="*/ 35626 w 154772"/>
              <a:gd name="connsiteY2" fmla="*/ 308758 h 30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72" h="308758">
                <a:moveTo>
                  <a:pt x="0" y="0"/>
                </a:moveTo>
                <a:cubicBezTo>
                  <a:pt x="74220" y="3958"/>
                  <a:pt x="148441" y="7916"/>
                  <a:pt x="154379" y="59376"/>
                </a:cubicBezTo>
                <a:cubicBezTo>
                  <a:pt x="160317" y="110836"/>
                  <a:pt x="97971" y="209797"/>
                  <a:pt x="35626" y="30875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2753491" y="2173517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latin typeface="Open Sans"/>
              </a:rPr>
              <a:t>and</a:t>
            </a:r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2747055" y="255748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latin typeface="Open Sans"/>
              </a:rPr>
              <a:t>and</a:t>
            </a:r>
          </a:p>
        </p:txBody>
      </p:sp>
      <p:sp>
        <p:nvSpPr>
          <p:cNvPr id="41" name="TextBox 40"/>
          <p:cNvSpPr txBox="1">
            <a:spLocks noChangeAspect="1"/>
          </p:cNvSpPr>
          <p:nvPr/>
        </p:nvSpPr>
        <p:spPr>
          <a:xfrm>
            <a:off x="2748040" y="2922164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latin typeface="Open Sans"/>
              </a:rPr>
              <a:t>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646" y="2149767"/>
            <a:ext cx="2576946" cy="12169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6952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Sintaxis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: </a:t>
            </a:r>
            <a:r>
              <a:rPr lang="es-UY" dirty="0" err="1" smtClean="0"/>
              <a:t>Main</a:t>
            </a:r>
            <a:r>
              <a:rPr lang="es-UY" dirty="0" smtClean="0"/>
              <a:t> </a:t>
            </a:r>
            <a:r>
              <a:rPr lang="es-UY" dirty="0" err="1" smtClean="0"/>
              <a:t>Code</a:t>
            </a:r>
            <a:endParaRPr lang="es-UY" dirty="0"/>
          </a:p>
        </p:txBody>
      </p:sp>
      <p:sp>
        <p:nvSpPr>
          <p:cNvPr id="6" name="Rectangle 12"/>
          <p:cNvSpPr txBox="1">
            <a:spLocks/>
          </p:cNvSpPr>
          <p:nvPr/>
        </p:nvSpPr>
        <p:spPr bwMode="auto">
          <a:xfrm>
            <a:off x="659048" y="1111080"/>
            <a:ext cx="4373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/>
          <p:cNvSpPr txBox="1">
            <a:spLocks/>
          </p:cNvSpPr>
          <p:nvPr/>
        </p:nvSpPr>
        <p:spPr bwMode="auto">
          <a:xfrm>
            <a:off x="659049" y="367161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/>
          <p:cNvSpPr txBox="1">
            <a:spLocks/>
          </p:cNvSpPr>
          <p:nvPr/>
        </p:nvSpPr>
        <p:spPr bwMode="auto">
          <a:xfrm>
            <a:off x="898427" y="2013553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 txBox="1">
            <a:spLocks/>
          </p:cNvSpPr>
          <p:nvPr/>
        </p:nvSpPr>
        <p:spPr bwMode="auto">
          <a:xfrm>
            <a:off x="1157226" y="331487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MainCode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"/>
          <p:cNvSpPr txBox="1">
            <a:spLocks/>
          </p:cNvSpPr>
          <p:nvPr/>
        </p:nvSpPr>
        <p:spPr bwMode="auto">
          <a:xfrm>
            <a:off x="1494599" y="1372743"/>
            <a:ext cx="3306418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BaseTransaction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/>
          </p:cNvSpPr>
          <p:nvPr/>
        </p:nvSpPr>
        <p:spPr bwMode="auto">
          <a:xfrm>
            <a:off x="898427" y="1718995"/>
            <a:ext cx="284860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rder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28" y="1634518"/>
            <a:ext cx="2553101" cy="2648051"/>
          </a:xfrm>
          <a:prstGeom prst="rect">
            <a:avLst/>
          </a:prstGeom>
        </p:spPr>
      </p:pic>
      <p:graphicFrame>
        <p:nvGraphicFramePr>
          <p:cNvPr id="16" name="Table 15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4061"/>
              </p:ext>
            </p:extLst>
          </p:nvPr>
        </p:nvGraphicFramePr>
        <p:xfrm>
          <a:off x="3979537" y="1950560"/>
          <a:ext cx="1648722" cy="51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13146" y="2042034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553257"/>
              </p:ext>
            </p:extLst>
          </p:nvPr>
        </p:nvGraphicFramePr>
        <p:xfrm>
          <a:off x="4137813" y="2662810"/>
          <a:ext cx="1374568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30311089"/>
              </p:ext>
            </p:extLst>
          </p:nvPr>
        </p:nvGraphicFramePr>
        <p:xfrm>
          <a:off x="4102187" y="3456474"/>
          <a:ext cx="1442946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752054" y="2372675"/>
            <a:ext cx="14541" cy="408319"/>
            <a:chOff x="6617123" y="2111405"/>
            <a:chExt cx="15979" cy="56087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617123" y="2111405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Aspect="1"/>
            </p:cNvCxnSpPr>
            <p:nvPr/>
          </p:nvCxnSpPr>
          <p:spPr>
            <a:xfrm flipH="1">
              <a:off x="6630628" y="2205930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1803" y="3042016"/>
            <a:ext cx="15979" cy="451668"/>
            <a:chOff x="6630627" y="2935139"/>
            <a:chExt cx="15979" cy="560878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6630627" y="2935139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>
            <a:xfrm flipH="1">
              <a:off x="6644132" y="3041239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91490" y="1796823"/>
            <a:ext cx="282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Extendida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5663885" y="1796183"/>
            <a:ext cx="480102" cy="2308966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12"/>
          <p:cNvSpPr txBox="1">
            <a:spLocks/>
          </p:cNvSpPr>
          <p:nvPr/>
        </p:nvSpPr>
        <p:spPr bwMode="auto">
          <a:xfrm>
            <a:off x="896451" y="2320326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12"/>
          <p:cNvSpPr txBox="1">
            <a:spLocks/>
          </p:cNvSpPr>
          <p:nvPr/>
        </p:nvSpPr>
        <p:spPr bwMode="auto">
          <a:xfrm>
            <a:off x="896451" y="285472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/>
          </p:cNvSpPr>
          <p:nvPr/>
        </p:nvSpPr>
        <p:spPr bwMode="auto">
          <a:xfrm>
            <a:off x="908326" y="254596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UY" sz="1400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646" y="3407866"/>
            <a:ext cx="1902294" cy="3358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19711" y="2220687"/>
            <a:ext cx="6202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64142" y="2906000"/>
            <a:ext cx="6202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27701" y="3823301"/>
            <a:ext cx="6202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47657" y="4785756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Ejemplo…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215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Sintaxis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: </a:t>
            </a:r>
            <a:r>
              <a:rPr lang="es-UY" dirty="0" err="1" smtClean="0"/>
              <a:t>Main</a:t>
            </a:r>
            <a:r>
              <a:rPr lang="es-UY" dirty="0" smtClean="0"/>
              <a:t> </a:t>
            </a:r>
            <a:r>
              <a:rPr lang="es-UY" dirty="0" err="1" smtClean="0"/>
              <a:t>Code</a:t>
            </a:r>
            <a:endParaRPr lang="es-UY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6" y="2787844"/>
            <a:ext cx="3434277" cy="18716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5" y="1442283"/>
            <a:ext cx="3514821" cy="837779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 rot="20052646" flipH="1">
            <a:off x="1317036" y="1995853"/>
            <a:ext cx="449979" cy="330758"/>
          </a:xfrm>
          <a:custGeom>
            <a:avLst/>
            <a:gdLst>
              <a:gd name="connsiteX0" fmla="*/ 605642 w 873500"/>
              <a:gd name="connsiteY0" fmla="*/ 0 h 724394"/>
              <a:gd name="connsiteX1" fmla="*/ 843148 w 873500"/>
              <a:gd name="connsiteY1" fmla="*/ 213756 h 724394"/>
              <a:gd name="connsiteX2" fmla="*/ 0 w 873500"/>
              <a:gd name="connsiteY2" fmla="*/ 724394 h 72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500" h="724394">
                <a:moveTo>
                  <a:pt x="605642" y="0"/>
                </a:moveTo>
                <a:cubicBezTo>
                  <a:pt x="774865" y="46512"/>
                  <a:pt x="944088" y="93024"/>
                  <a:pt x="843148" y="213756"/>
                </a:cubicBezTo>
                <a:cubicBezTo>
                  <a:pt x="742208" y="334488"/>
                  <a:pt x="371104" y="529441"/>
                  <a:pt x="0" y="724394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900" y="1995616"/>
            <a:ext cx="3712152" cy="59264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7476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Sintaxis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endParaRPr lang="es-UY" dirty="0"/>
          </a:p>
        </p:txBody>
      </p:sp>
      <p:sp>
        <p:nvSpPr>
          <p:cNvPr id="6" name="Rectangle 12"/>
          <p:cNvSpPr txBox="1">
            <a:spLocks/>
          </p:cNvSpPr>
          <p:nvPr/>
        </p:nvSpPr>
        <p:spPr bwMode="auto">
          <a:xfrm>
            <a:off x="659048" y="1111080"/>
            <a:ext cx="4373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/>
          <p:cNvSpPr txBox="1">
            <a:spLocks/>
          </p:cNvSpPr>
          <p:nvPr/>
        </p:nvSpPr>
        <p:spPr bwMode="auto">
          <a:xfrm>
            <a:off x="659049" y="367161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endfor</a:t>
            </a:r>
            <a:endParaRPr lang="es-UY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/>
          <p:cNvSpPr txBox="1">
            <a:spLocks/>
          </p:cNvSpPr>
          <p:nvPr/>
        </p:nvSpPr>
        <p:spPr bwMode="auto">
          <a:xfrm>
            <a:off x="898427" y="2013553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 txBox="1">
            <a:spLocks/>
          </p:cNvSpPr>
          <p:nvPr/>
        </p:nvSpPr>
        <p:spPr bwMode="auto">
          <a:xfrm>
            <a:off x="1157226" y="3314870"/>
            <a:ext cx="43735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MainCode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"/>
          <p:cNvSpPr txBox="1">
            <a:spLocks/>
          </p:cNvSpPr>
          <p:nvPr/>
        </p:nvSpPr>
        <p:spPr bwMode="auto">
          <a:xfrm>
            <a:off x="1494599" y="1372743"/>
            <a:ext cx="3306418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BaseTransaction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/>
          </p:cNvSpPr>
          <p:nvPr/>
        </p:nvSpPr>
        <p:spPr bwMode="auto">
          <a:xfrm>
            <a:off x="898427" y="1718995"/>
            <a:ext cx="284860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rder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28" y="1634518"/>
            <a:ext cx="2553101" cy="2648051"/>
          </a:xfrm>
          <a:prstGeom prst="rect">
            <a:avLst/>
          </a:prstGeom>
        </p:spPr>
      </p:pic>
      <p:graphicFrame>
        <p:nvGraphicFramePr>
          <p:cNvPr id="16" name="Table 15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4061"/>
              </p:ext>
            </p:extLst>
          </p:nvPr>
        </p:nvGraphicFramePr>
        <p:xfrm>
          <a:off x="3979537" y="1950560"/>
          <a:ext cx="1648722" cy="51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13146" y="2042034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553257"/>
              </p:ext>
            </p:extLst>
          </p:nvPr>
        </p:nvGraphicFramePr>
        <p:xfrm>
          <a:off x="4137813" y="2662810"/>
          <a:ext cx="1374568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30311089"/>
              </p:ext>
            </p:extLst>
          </p:nvPr>
        </p:nvGraphicFramePr>
        <p:xfrm>
          <a:off x="4102187" y="3456474"/>
          <a:ext cx="1442946" cy="47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5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752054" y="2372675"/>
            <a:ext cx="14541" cy="408319"/>
            <a:chOff x="6617123" y="2111405"/>
            <a:chExt cx="15979" cy="56087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617123" y="2111405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Aspect="1"/>
            </p:cNvCxnSpPr>
            <p:nvPr/>
          </p:nvCxnSpPr>
          <p:spPr>
            <a:xfrm flipH="1">
              <a:off x="6630628" y="2205930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1803" y="3042016"/>
            <a:ext cx="15979" cy="451668"/>
            <a:chOff x="6630627" y="2935139"/>
            <a:chExt cx="15979" cy="560878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6630627" y="2935139"/>
              <a:ext cx="15171" cy="5608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>
            <a:xfrm flipH="1">
              <a:off x="6644132" y="3041239"/>
              <a:ext cx="2474" cy="9144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91490" y="1796823"/>
            <a:ext cx="282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Extendida</a:t>
            </a:r>
            <a:endParaRPr lang="es-AR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5663885" y="1796183"/>
            <a:ext cx="480102" cy="2308966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12"/>
          <p:cNvSpPr txBox="1">
            <a:spLocks/>
          </p:cNvSpPr>
          <p:nvPr/>
        </p:nvSpPr>
        <p:spPr bwMode="auto">
          <a:xfrm>
            <a:off x="896451" y="2320326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12"/>
          <p:cNvSpPr txBox="1">
            <a:spLocks/>
          </p:cNvSpPr>
          <p:nvPr/>
        </p:nvSpPr>
        <p:spPr bwMode="auto">
          <a:xfrm>
            <a:off x="896451" y="285472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UY" sz="1400" b="1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/>
          </p:cNvSpPr>
          <p:nvPr/>
        </p:nvSpPr>
        <p:spPr bwMode="auto">
          <a:xfrm>
            <a:off x="908326" y="2545961"/>
            <a:ext cx="4736411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UY" sz="1400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</a:t>
            </a:r>
            <a:r>
              <a:rPr lang="es-AR" dirty="0"/>
              <a:t>y </a:t>
            </a:r>
            <a:r>
              <a:rPr lang="es-AR" dirty="0" smtClean="0"/>
              <a:t>Listados / Comando para acceder a BD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4964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37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 smtClean="0"/>
              <a:t>Procedure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A00032"/>
              </a:buClr>
              <a:buFont typeface="Arial" panose="020B0604020202020204" pitchFamily="34" charset="0"/>
              <a:buChar char="•"/>
            </a:pPr>
            <a:r>
              <a:rPr lang="es-UY" dirty="0"/>
              <a:t>N</a:t>
            </a:r>
            <a:r>
              <a:rPr lang="es-UY" dirty="0" smtClean="0"/>
              <a:t>avegar cierta </a:t>
            </a:r>
            <a:r>
              <a:rPr lang="es-UY" dirty="0"/>
              <a:t>tabla e </a:t>
            </a:r>
            <a:r>
              <a:rPr lang="es-UY" b="1" dirty="0"/>
              <a:t>imprimir</a:t>
            </a:r>
            <a:r>
              <a:rPr lang="es-UY" dirty="0"/>
              <a:t> todos sus datos en un listado </a:t>
            </a:r>
            <a:r>
              <a:rPr lang="es-UY" b="1" dirty="0"/>
              <a:t>PDF</a:t>
            </a:r>
            <a:r>
              <a:rPr lang="es-UY" dirty="0"/>
              <a:t>, ordenados por algún criterio</a:t>
            </a:r>
            <a:r>
              <a:rPr lang="es-UY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311681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y Listados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6" y="2418828"/>
            <a:ext cx="1732466" cy="1788715"/>
          </a:xfrm>
          <a:prstGeom prst="rect">
            <a:avLst/>
          </a:prstGeom>
        </p:spPr>
      </p:pic>
      <p:sp>
        <p:nvSpPr>
          <p:cNvPr id="9" name="TextBox 1"/>
          <p:cNvSpPr txBox="1">
            <a:spLocks noChangeAspect="1" noChangeArrowheads="1"/>
          </p:cNvSpPr>
          <p:nvPr/>
        </p:nvSpPr>
        <p:spPr bwMode="auto">
          <a:xfrm>
            <a:off x="691719" y="3177625"/>
            <a:ext cx="13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UY" sz="1200" dirty="0" err="1" smtClean="0"/>
              <a:t>Attraction</a:t>
            </a:r>
            <a:r>
              <a:rPr lang="es-UY" sz="1200" dirty="0" smtClean="0"/>
              <a:t> </a:t>
            </a:r>
            <a:r>
              <a:rPr lang="es-UY" sz="1200" dirty="0" err="1" smtClean="0"/>
              <a:t>Table</a:t>
            </a:r>
            <a:endParaRPr lang="es-UY" sz="1200" dirty="0"/>
          </a:p>
        </p:txBody>
      </p:sp>
      <p:sp>
        <p:nvSpPr>
          <p:cNvPr id="10" name="Line Callout 1 (Border and Accent Bar) 9"/>
          <p:cNvSpPr>
            <a:spLocks noChangeAspect="1"/>
          </p:cNvSpPr>
          <p:nvPr/>
        </p:nvSpPr>
        <p:spPr>
          <a:xfrm>
            <a:off x="2663687" y="1963756"/>
            <a:ext cx="3678906" cy="2975991"/>
          </a:xfrm>
          <a:prstGeom prst="accentBorderCallout1">
            <a:avLst>
              <a:gd name="adj1" fmla="val 30227"/>
              <a:gd name="adj2" fmla="val -3611"/>
              <a:gd name="adj3" fmla="val 44326"/>
              <a:gd name="adj4" fmla="val -12817"/>
            </a:avLst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" name="Table 10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3992884"/>
              </p:ext>
            </p:extLst>
          </p:nvPr>
        </p:nvGraphicFramePr>
        <p:xfrm>
          <a:off x="2859686" y="2074613"/>
          <a:ext cx="3272756" cy="85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1" kern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AttractionId</a:t>
                      </a:r>
                      <a:endParaRPr lang="es-UY" sz="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1" kern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AttractionName</a:t>
                      </a:r>
                      <a:endParaRPr lang="es-UY" sz="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800" b="1" kern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CountryId</a:t>
                      </a:r>
                      <a:endParaRPr lang="es-UY" sz="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s-UY" sz="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Louvre </a:t>
                      </a:r>
                      <a:r>
                        <a:rPr lang="es-UY" sz="8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Museum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0" kern="1200" dirty="0" smtClean="0">
                          <a:solidFill>
                            <a:srgbClr val="A0003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s-UY" sz="800" b="0" kern="1200" dirty="0">
                        <a:solidFill>
                          <a:srgbClr val="A0003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8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Great</a:t>
                      </a:r>
                      <a:r>
                        <a:rPr lang="es-UY" sz="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Wall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Eiffel Tower</a:t>
                      </a:r>
                      <a:endParaRPr lang="es-UY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800" b="0" kern="1200" dirty="0" smtClean="0">
                          <a:solidFill>
                            <a:srgbClr val="A0003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s-UY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357" y="3048697"/>
            <a:ext cx="3492846" cy="17940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788229" y="3313216"/>
            <a:ext cx="11875" cy="285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94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 smtClean="0"/>
              <a:t>Procedure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A00032"/>
              </a:buClr>
              <a:buFont typeface="Arial" panose="020B0604020202020204" pitchFamily="34" charset="0"/>
              <a:buChar char="•"/>
            </a:pPr>
            <a:r>
              <a:rPr lang="es-UY" dirty="0" smtClean="0"/>
              <a:t>Definir </a:t>
            </a:r>
            <a:r>
              <a:rPr lang="es-UY" dirty="0"/>
              <a:t>procesos </a:t>
            </a:r>
            <a:r>
              <a:rPr lang="es-UY" dirty="0" smtClean="0"/>
              <a:t>que </a:t>
            </a:r>
            <a:r>
              <a:rPr lang="es-UY" dirty="0"/>
              <a:t>contengan búsquedas, cálculos, actualizaciones a la base de datos y que vayan imprimiendo información.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311681" cy="273358"/>
          </a:xfrm>
        </p:spPr>
        <p:txBody>
          <a:bodyPr>
            <a:normAutofit/>
          </a:bodyPr>
          <a:lstStyle/>
          <a:p>
            <a:r>
              <a:rPr lang="es-AR" dirty="0" smtClean="0"/>
              <a:t>Procedimientos y Listados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6" y="2418828"/>
            <a:ext cx="1732466" cy="1788715"/>
          </a:xfrm>
          <a:prstGeom prst="rect">
            <a:avLst/>
          </a:prstGeom>
        </p:spPr>
      </p:pic>
      <p:sp>
        <p:nvSpPr>
          <p:cNvPr id="10" name="Line Callout 1 (Border and Accent Bar) 9"/>
          <p:cNvSpPr>
            <a:spLocks noChangeAspect="1"/>
          </p:cNvSpPr>
          <p:nvPr/>
        </p:nvSpPr>
        <p:spPr>
          <a:xfrm>
            <a:off x="2663687" y="1963756"/>
            <a:ext cx="3678906" cy="2975991"/>
          </a:xfrm>
          <a:prstGeom prst="accentBorderCallout1">
            <a:avLst>
              <a:gd name="adj1" fmla="val 30227"/>
              <a:gd name="adj2" fmla="val -3611"/>
              <a:gd name="adj3" fmla="val 44326"/>
              <a:gd name="adj4" fmla="val -12817"/>
            </a:avLst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" name="Table 10" title="Attraction Table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56395881"/>
              </p:ext>
            </p:extLst>
          </p:nvPr>
        </p:nvGraphicFramePr>
        <p:xfrm>
          <a:off x="4983599" y="2218062"/>
          <a:ext cx="1205418" cy="52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UY" sz="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UY" sz="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solidFill>
                      <a:srgbClr val="B91B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0" kern="1200" dirty="0">
                        <a:solidFill>
                          <a:srgbClr val="A0003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UY" sz="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UY" sz="1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UY" sz="1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357" y="3048697"/>
            <a:ext cx="3492846" cy="179403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57" y="2090837"/>
            <a:ext cx="567451" cy="39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C:\Users\rroballo\AppData\Local\Microsoft\Windows\Temporary Internet Files\Content.IE5\B9VEK15C\MC90043157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63" y="2363259"/>
            <a:ext cx="533251" cy="5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C:\Users\rroballo\AppData\Local\Microsoft\Windows\Temporary Internet Files\Content.IE5\VSM52TLE\MC90004837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22" y="2113954"/>
            <a:ext cx="803655" cy="59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11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50329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5" y="1279059"/>
            <a:ext cx="4808220" cy="35077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3915" y="439628"/>
            <a:ext cx="6172200" cy="857250"/>
          </a:xfrm>
        </p:spPr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/>
              <a:t>P</a:t>
            </a:r>
            <a:r>
              <a:rPr lang="es-AR" dirty="0" err="1" smtClean="0"/>
              <a:t>rocedure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3507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5" y="1948107"/>
            <a:ext cx="6106167" cy="2835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Ejemplo: listar datos en formato PDF</a:t>
            </a:r>
            <a:endParaRPr lang="es-U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479" y="1148217"/>
            <a:ext cx="6392636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60000"/>
              </a:buClr>
            </a:pP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desea: </a:t>
            </a:r>
            <a:r>
              <a:rPr lang="es-UY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listar en un archivo PDF todas las atracciones turísticas de la agencia de viajes, </a:t>
            </a:r>
            <a:r>
              <a:rPr lang="es-UY" sz="1400" dirty="0">
                <a:latin typeface="Arial" panose="020B0604020202020204" pitchFamily="34" charset="0"/>
                <a:cs typeface="Arial" panose="020B0604020202020204" pitchFamily="34" charset="0"/>
              </a:rPr>
              <a:t>ordenadas alfabéticamente</a:t>
            </a:r>
            <a:r>
              <a:rPr lang="es-UY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UY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0" y="2844965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z="1200" dirty="0" smtClean="0">
                <a:solidFill>
                  <a:srgbClr val="A0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fijo</a:t>
            </a:r>
          </a:p>
          <a:p>
            <a:pPr algn="ctr"/>
            <a:r>
              <a:rPr lang="es-UY" sz="1200" dirty="0" smtClean="0">
                <a:solidFill>
                  <a:srgbClr val="A0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(títulos)</a:t>
            </a:r>
            <a:endParaRPr lang="es-UY" sz="1200" dirty="0">
              <a:solidFill>
                <a:srgbClr val="A00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380" y="3737189"/>
            <a:ext cx="140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variable </a:t>
            </a:r>
          </a:p>
          <a:p>
            <a:pPr algn="ctr"/>
            <a:r>
              <a:rPr lang="es-UY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(datos)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01971" y="3228569"/>
            <a:ext cx="3657561" cy="1555334"/>
          </a:xfrm>
          <a:prstGeom prst="round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91334" y="3907648"/>
            <a:ext cx="357243" cy="468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45029" y="2861954"/>
            <a:ext cx="439387" cy="166255"/>
          </a:xfrm>
          <a:custGeom>
            <a:avLst/>
            <a:gdLst>
              <a:gd name="connsiteX0" fmla="*/ 0 w 439387"/>
              <a:gd name="connsiteY0" fmla="*/ 166255 h 166255"/>
              <a:gd name="connsiteX1" fmla="*/ 296883 w 439387"/>
              <a:gd name="connsiteY1" fmla="*/ 130629 h 166255"/>
              <a:gd name="connsiteX2" fmla="*/ 439387 w 439387"/>
              <a:gd name="connsiteY2" fmla="*/ 0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87" h="166255">
                <a:moveTo>
                  <a:pt x="0" y="166255"/>
                </a:moveTo>
                <a:cubicBezTo>
                  <a:pt x="111826" y="162296"/>
                  <a:pt x="223652" y="158338"/>
                  <a:pt x="296883" y="130629"/>
                </a:cubicBezTo>
                <a:cubicBezTo>
                  <a:pt x="370114" y="102920"/>
                  <a:pt x="404750" y="51460"/>
                  <a:pt x="439387" y="0"/>
                </a:cubicBezTo>
              </a:path>
            </a:pathLst>
          </a:custGeom>
          <a:noFill/>
          <a:ln w="22225">
            <a:solidFill>
              <a:srgbClr val="C71247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reeform 13"/>
          <p:cNvSpPr/>
          <p:nvPr/>
        </p:nvSpPr>
        <p:spPr>
          <a:xfrm>
            <a:off x="1068779" y="3051958"/>
            <a:ext cx="997527" cy="159417"/>
          </a:xfrm>
          <a:custGeom>
            <a:avLst/>
            <a:gdLst>
              <a:gd name="connsiteX0" fmla="*/ 0 w 997527"/>
              <a:gd name="connsiteY0" fmla="*/ 0 h 159417"/>
              <a:gd name="connsiteX1" fmla="*/ 332509 w 997527"/>
              <a:gd name="connsiteY1" fmla="*/ 154380 h 159417"/>
              <a:gd name="connsiteX2" fmla="*/ 997527 w 997527"/>
              <a:gd name="connsiteY2" fmla="*/ 106878 h 1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527" h="159417">
                <a:moveTo>
                  <a:pt x="0" y="0"/>
                </a:moveTo>
                <a:cubicBezTo>
                  <a:pt x="83127" y="68283"/>
                  <a:pt x="166255" y="136567"/>
                  <a:pt x="332509" y="154380"/>
                </a:cubicBezTo>
                <a:cubicBezTo>
                  <a:pt x="498764" y="172193"/>
                  <a:pt x="748145" y="139535"/>
                  <a:pt x="997527" y="106878"/>
                </a:cubicBezTo>
              </a:path>
            </a:pathLst>
          </a:custGeom>
          <a:noFill/>
          <a:ln w="22225">
            <a:solidFill>
              <a:srgbClr val="C71247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reeform 14"/>
          <p:cNvSpPr/>
          <p:nvPr/>
        </p:nvSpPr>
        <p:spPr>
          <a:xfrm>
            <a:off x="1092530" y="2636322"/>
            <a:ext cx="1828800" cy="481644"/>
          </a:xfrm>
          <a:custGeom>
            <a:avLst/>
            <a:gdLst>
              <a:gd name="connsiteX0" fmla="*/ 0 w 1828800"/>
              <a:gd name="connsiteY0" fmla="*/ 403761 h 481644"/>
              <a:gd name="connsiteX1" fmla="*/ 534389 w 1828800"/>
              <a:gd name="connsiteY1" fmla="*/ 451262 h 481644"/>
              <a:gd name="connsiteX2" fmla="*/ 1828800 w 1828800"/>
              <a:gd name="connsiteY2" fmla="*/ 0 h 48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481644">
                <a:moveTo>
                  <a:pt x="0" y="403761"/>
                </a:moveTo>
                <a:cubicBezTo>
                  <a:pt x="114794" y="461158"/>
                  <a:pt x="229589" y="518555"/>
                  <a:pt x="534389" y="451262"/>
                </a:cubicBezTo>
                <a:cubicBezTo>
                  <a:pt x="839189" y="383969"/>
                  <a:pt x="1333994" y="191984"/>
                  <a:pt x="1828800" y="0"/>
                </a:cubicBezTo>
              </a:path>
            </a:pathLst>
          </a:custGeom>
          <a:noFill/>
          <a:ln w="22225">
            <a:solidFill>
              <a:srgbClr val="C71247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875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479" y="1148217"/>
            <a:ext cx="6392636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60000"/>
              </a:buClr>
            </a:pPr>
            <a:r>
              <a:rPr lang="es-UY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para las instrucciones a ser ejecutadas</a:t>
            </a:r>
          </a:p>
          <a:p>
            <a:pPr>
              <a:buClr>
                <a:srgbClr val="960000"/>
              </a:buClr>
            </a:pPr>
            <a:endParaRPr lang="es-UY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60000"/>
              </a:buClr>
              <a:buNone/>
            </a:pPr>
            <a:endParaRPr lang="es-U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r>
              <a:rPr lang="es-UY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para diseñar la salida</a:t>
            </a:r>
            <a:endParaRPr lang="es-UY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Procedure</a:t>
            </a:r>
            <a:r>
              <a:rPr lang="es-AR" dirty="0" smtClean="0"/>
              <a:t>: </a:t>
            </a:r>
            <a:r>
              <a:rPr lang="es-AR" dirty="0" err="1" smtClean="0"/>
              <a:t>Source</a:t>
            </a:r>
            <a:r>
              <a:rPr lang="es-AR" dirty="0" smtClean="0"/>
              <a:t> y </a:t>
            </a:r>
            <a:r>
              <a:rPr lang="es-AR" dirty="0" err="1" smtClean="0"/>
              <a:t>Layout</a:t>
            </a:r>
            <a:endParaRPr lang="es-AR" dirty="0"/>
          </a:p>
        </p:txBody>
      </p:sp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4" y="1567544"/>
            <a:ext cx="5906341" cy="154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1" y="3574471"/>
            <a:ext cx="5532338" cy="149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613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3916" y="148464"/>
            <a:ext cx="3674748" cy="273358"/>
          </a:xfrm>
        </p:spPr>
        <p:txBody>
          <a:bodyPr/>
          <a:lstStyle/>
          <a:p>
            <a:r>
              <a:rPr lang="es-AR" dirty="0" smtClean="0"/>
              <a:t>Procedimientos </a:t>
            </a:r>
            <a:r>
              <a:rPr lang="es-AR" dirty="0"/>
              <a:t>y Listados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479" y="1148217"/>
            <a:ext cx="6392636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60000"/>
              </a:buClr>
            </a:pP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compone de </a:t>
            </a:r>
            <a:r>
              <a:rPr lang="es-UY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printblocks</a:t>
            </a:r>
            <a:endParaRPr lang="es-UY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endParaRPr lang="es-UY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60000"/>
              </a:buClr>
            </a:pPr>
            <a:r>
              <a:rPr lang="es-U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defecto ya aparece uno, de nombre printBlock1.</a:t>
            </a:r>
            <a:endParaRPr lang="es-UY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Layout</a:t>
            </a:r>
            <a:endParaRPr lang="es-AR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2" y="1886715"/>
            <a:ext cx="6332220" cy="1531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604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C4ZCzsambIBLTZ18TjW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C4ZCzsambIBLTZ18TjW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C4ZCzsambIBLTZ18TjW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C4ZCzsambIBLTZ18TjW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C4ZCzsambIBLTZ18TjW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C4ZCzsambIBLTZ18TjW0"/>
</p:tagLst>
</file>

<file path=ppt/theme/theme1.xml><?xml version="1.0" encoding="utf-8"?>
<a:theme xmlns:a="http://schemas.openxmlformats.org/drawingml/2006/main" name="GeneXus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2B490CD5-1A4D-4596-B18A-430D23C87A1A}" vid="{99330A23-E1D3-40F3-839B-513B0C5F4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GeneXus15TemplatePresencial</Template>
  <TotalTime>2556</TotalTime>
  <Words>3851</Words>
  <Application>Microsoft Office PowerPoint</Application>
  <PresentationFormat>Custom</PresentationFormat>
  <Paragraphs>544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ＭＳ Ｐゴシック</vt:lpstr>
      <vt:lpstr>Arial</vt:lpstr>
      <vt:lpstr>Calibri</vt:lpstr>
      <vt:lpstr>Open Sans</vt:lpstr>
      <vt:lpstr>GeneXus15</vt:lpstr>
      <vt:lpstr>PowerPoint Presentation</vt:lpstr>
      <vt:lpstr>Objeto Procedure</vt:lpstr>
      <vt:lpstr>Objeto Procedure</vt:lpstr>
      <vt:lpstr>Objeto Procedure</vt:lpstr>
      <vt:lpstr>Objeto Procedure</vt:lpstr>
      <vt:lpstr>Objeto Procedure</vt:lpstr>
      <vt:lpstr>Ejemplo: listar datos en formato PDF</vt:lpstr>
      <vt:lpstr>Procedure: Source y Layout</vt:lpstr>
      <vt:lpstr>Layout</vt:lpstr>
      <vt:lpstr>Layout</vt:lpstr>
      <vt:lpstr>Layout</vt:lpstr>
      <vt:lpstr>Imágenes en la Base de Conocimiento</vt:lpstr>
      <vt:lpstr>Imágenes en la Base de Conocimiento</vt:lpstr>
      <vt:lpstr>Layout</vt:lpstr>
      <vt:lpstr>Layout</vt:lpstr>
      <vt:lpstr>Source</vt:lpstr>
      <vt:lpstr>Comando for each</vt:lpstr>
      <vt:lpstr>PowerPoint Presentation</vt:lpstr>
      <vt:lpstr>Transacción base, Tabla Base y Tabla Extendida de For each</vt:lpstr>
      <vt:lpstr>Cómo generar listados en formato PDF</vt:lpstr>
      <vt:lpstr>Listado de navegación</vt:lpstr>
      <vt:lpstr>Cómo cambiar el orden de los datos</vt:lpstr>
      <vt:lpstr>Listado de navegación</vt:lpstr>
      <vt:lpstr>Cómo definir filtros</vt:lpstr>
      <vt:lpstr>Cómo definir filtros: listado de navegación</vt:lpstr>
      <vt:lpstr>Conceptualización</vt:lpstr>
      <vt:lpstr>Conceptualización</vt:lpstr>
      <vt:lpstr>Conceptualización</vt:lpstr>
      <vt:lpstr>Sintaxis del For each</vt:lpstr>
      <vt:lpstr>Sintaxis del For each: order</vt:lpstr>
      <vt:lpstr>Ejemplo orden compuesto</vt:lpstr>
      <vt:lpstr>Sintaxis del For each: where</vt:lpstr>
      <vt:lpstr>Sintaxis del For each: where</vt:lpstr>
      <vt:lpstr>Sintaxis del For each: Main Code</vt:lpstr>
      <vt:lpstr>Sintaxis del For each: Main Code</vt:lpstr>
      <vt:lpstr>Sintaxis del For each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Fernandez</dc:creator>
  <cp:lastModifiedBy>Barney</cp:lastModifiedBy>
  <cp:revision>306</cp:revision>
  <dcterms:created xsi:type="dcterms:W3CDTF">2016-06-01T15:23:28Z</dcterms:created>
  <dcterms:modified xsi:type="dcterms:W3CDTF">2022-07-29T23:23:07Z</dcterms:modified>
</cp:coreProperties>
</file>