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6" r:id="rId6"/>
    <p:sldId id="267" r:id="rId7"/>
    <p:sldId id="260" r:id="rId8"/>
    <p:sldId id="262" r:id="rId9"/>
    <p:sldId id="268" r:id="rId10"/>
    <p:sldId id="265" r:id="rId11"/>
    <p:sldId id="261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61B6C-11C3-4B4D-A485-5259CFA0DFF3}" v="39" dt="2019-03-11T20:42:17.868"/>
    <p1510:client id="{48C997E0-1797-84D0-C428-09405A3CE719}" v="154" dt="2019-03-11T20:37:52.150"/>
    <p1510:client id="{5B55AB95-1647-4C92-B696-AF31FFE96923}" v="57" dt="2019-03-11T21:26:18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A2A0-D88E-4AFE-8C0A-64A00948C187}" type="datetimeFigureOut">
              <a:rPr lang="de-AT" smtClean="0"/>
              <a:t>11.03.2019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E2130-3AC5-46D3-90D2-37AD7E77E5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674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E2130-3AC5-46D3-90D2-37AD7E77E5C2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164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Drawing-related algorithms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rgbClr val="FFFFFF"/>
                </a:solidFill>
                <a:cs typeface="Calibri"/>
              </a:rPr>
              <a:t>a presentation by Erik Wohlrab and Jeremy Kescher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D9B97F07-8EBA-4427-80E7-BD4E0E1CD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8031" y="1144954"/>
            <a:ext cx="1754553" cy="1754553"/>
          </a:xfrm>
          <a:prstGeom prst="rect">
            <a:avLst/>
          </a:prstGeom>
        </p:spPr>
      </p:pic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0049664B-75C3-4632-9CC3-F8822AF10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9725" y="1654909"/>
            <a:ext cx="520936" cy="5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A9A2-65F2-49E9-B8F8-68BE9804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Bresenham's</a:t>
            </a:r>
            <a:r>
              <a:rPr lang="en-US">
                <a:cs typeface="Calibri Light"/>
              </a:rPr>
              <a:t> line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C528-DB1C-4AA2-AC79-82E72B85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None/>
            </a:pPr>
            <a:endParaRPr lang="de-AT" sz="28700">
              <a:solidFill>
                <a:prstClr val="black"/>
              </a:solidFill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CB720-ED82-462B-8F50-E898DA48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60" y="1588595"/>
            <a:ext cx="7365079" cy="48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62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0A96-B748-4E89-BE66-BD109D05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the two together...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0F831-A1BC-4FF5-93E1-F649794E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Now, what’s the most common use?</a:t>
            </a:r>
          </a:p>
          <a:p>
            <a:endParaRPr lang="en-US"/>
          </a:p>
          <a:p>
            <a:r>
              <a:rPr lang="en-US" sz="4400"/>
              <a:t>PAINT!</a:t>
            </a:r>
            <a:endParaRPr lang="en-US" sz="4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99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8C170A9-A040-42AC-9115-617824DD4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475430"/>
            <a:ext cx="8702676" cy="4351338"/>
          </a:xfrm>
        </p:spPr>
      </p:pic>
      <p:pic>
        <p:nvPicPr>
          <p:cNvPr id="1028" name="Picture 4" descr="A large vehicle&#10;&#10;Description generated with high confidence">
            <a:extLst>
              <a:ext uri="{FF2B5EF4-FFF2-40B4-BE49-F238E27FC236}">
                <a16:creationId xmlns:a16="http://schemas.microsoft.com/office/drawing/2014/main" id="{F2B7B74C-50D0-4274-A76A-E00644C5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67183">
            <a:off x="8699394" y="4648725"/>
            <a:ext cx="5416351" cy="304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545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2E67C-FC61-450C-94EE-2CCBB138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Table of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74D9A-3DF1-43F6-B05C-93A41567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Flood- /</a:t>
            </a:r>
            <a:r>
              <a:rPr lang="de-AT" err="1"/>
              <a:t>Scanline</a:t>
            </a:r>
            <a:r>
              <a:rPr lang="de-AT"/>
              <a:t> </a:t>
            </a:r>
            <a:r>
              <a:rPr lang="de-AT" err="1"/>
              <a:t>fill</a:t>
            </a:r>
          </a:p>
          <a:p>
            <a:pPr lvl="1"/>
            <a:r>
              <a:rPr lang="de-AT">
                <a:cs typeface="Calibri"/>
              </a:rPr>
              <a:t>Demonstration</a:t>
            </a:r>
          </a:p>
          <a:p>
            <a:r>
              <a:rPr lang="de-AT" err="1"/>
              <a:t>Bresenham‘s</a:t>
            </a:r>
            <a:r>
              <a:rPr lang="de-AT"/>
              <a:t> Line </a:t>
            </a:r>
            <a:r>
              <a:rPr lang="de-AT" err="1"/>
              <a:t>Algorithm</a:t>
            </a:r>
            <a:endParaRPr lang="de-AT"/>
          </a:p>
          <a:p>
            <a:pPr lvl="1"/>
            <a:r>
              <a:rPr lang="de-AT">
                <a:cs typeface="Calibri"/>
              </a:rPr>
              <a:t>Demonstration</a:t>
            </a:r>
          </a:p>
          <a:p>
            <a:r>
              <a:rPr lang="de-AT" err="1">
                <a:cs typeface="Calibri"/>
              </a:rPr>
              <a:t>Putting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the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two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together</a:t>
            </a:r>
            <a:r>
              <a:rPr lang="de-AT">
                <a:cs typeface="Calibri"/>
              </a:rPr>
              <a:t> (</a:t>
            </a:r>
            <a:r>
              <a:rPr lang="de-AT" err="1">
                <a:cs typeface="Calibri"/>
              </a:rPr>
              <a:t>most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common</a:t>
            </a:r>
            <a:r>
              <a:rPr lang="de-AT">
                <a:cs typeface="Calibri"/>
              </a:rPr>
              <a:t> real-</a:t>
            </a:r>
            <a:r>
              <a:rPr lang="de-AT" err="1">
                <a:cs typeface="Calibri"/>
              </a:rPr>
              <a:t>world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applications</a:t>
            </a:r>
            <a:r>
              <a:rPr lang="de-AT">
                <a:cs typeface="Calibri"/>
              </a:rPr>
              <a:t>)</a:t>
            </a:r>
          </a:p>
          <a:p>
            <a:pPr marL="0" indent="0">
              <a:buNone/>
            </a:pPr>
            <a:endParaRPr lang="de-A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05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2E67C-FC61-450C-94EE-2CCBB138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Flood </a:t>
            </a:r>
            <a:r>
              <a:rPr lang="de-AT" err="1"/>
              <a:t>fill</a:t>
            </a:r>
            <a:endParaRPr lang="en-US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74D9A-3DF1-43F6-B05C-93A41567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AT">
                <a:cs typeface="Calibri"/>
              </a:rPr>
              <a:t>Fills an </a:t>
            </a:r>
            <a:r>
              <a:rPr lang="de-AT" err="1">
                <a:cs typeface="Calibri"/>
              </a:rPr>
              <a:t>area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which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has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the</a:t>
            </a:r>
            <a:r>
              <a:rPr lang="de-AT">
                <a:cs typeface="Calibri"/>
              </a:rPr>
              <a:t> same (or similiar) </a:t>
            </a:r>
            <a:r>
              <a:rPr lang="de-AT" err="1">
                <a:cs typeface="Calibri"/>
              </a:rPr>
              <a:t>target</a:t>
            </a:r>
            <a:r>
              <a:rPr lang="de-AT">
                <a:cs typeface="Calibri"/>
              </a:rPr>
              <a:t> </a:t>
            </a:r>
            <a:r>
              <a:rPr lang="de-AT" err="1">
                <a:cs typeface="Calibri"/>
              </a:rPr>
              <a:t>value</a:t>
            </a:r>
            <a:endParaRPr lang="de-AT">
              <a:cs typeface="Calibri"/>
            </a:endParaRPr>
          </a:p>
          <a:p>
            <a:r>
              <a:rPr lang="de-AT">
                <a:cs typeface="Calibri"/>
              </a:rPr>
              <a:t>Floods one direction normally, but 4 (or 8) using a queue</a:t>
            </a: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endParaRPr lang="de-AT">
              <a:cs typeface="Calibri"/>
            </a:endParaRPr>
          </a:p>
          <a:p>
            <a:pPr marL="0" indent="0">
              <a:buNone/>
            </a:pPr>
            <a:r>
              <a:rPr lang="de-AT">
                <a:cs typeface="Calibri"/>
              </a:rPr>
              <a:t>4 </a:t>
            </a:r>
            <a:r>
              <a:rPr lang="de-AT" err="1">
                <a:cs typeface="Calibri"/>
              </a:rPr>
              <a:t>Directions</a:t>
            </a:r>
            <a:r>
              <a:rPr lang="de-AT">
                <a:cs typeface="Calibri"/>
              </a:rPr>
              <a:t> Version		8 </a:t>
            </a:r>
            <a:r>
              <a:rPr lang="de-AT" err="1">
                <a:cs typeface="Calibri"/>
              </a:rPr>
              <a:t>Directions</a:t>
            </a:r>
            <a:r>
              <a:rPr lang="de-AT">
                <a:cs typeface="Calibri"/>
              </a:rPr>
              <a:t> Version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3C6C73-2BC7-41F0-9AA7-5A3DD699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903736"/>
            <a:ext cx="1371600" cy="1371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F53955-201E-4198-9C2D-CFF624F47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03736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32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F9B8-E807-4A44-B167-CF293033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Scanline fill</a:t>
            </a:r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67EDEA2-9C51-416B-8F7B-42C342DB0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8758"/>
            <a:ext cx="4048125" cy="3819525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A85CFF-4BCA-4727-9058-7C4A7FC695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Similar to flood fill, but fills lines, which is faster by ~40%</a:t>
            </a:r>
          </a:p>
        </p:txBody>
      </p:sp>
    </p:spTree>
    <p:extLst>
      <p:ext uri="{BB962C8B-B14F-4D97-AF65-F5344CB8AC3E}">
        <p14:creationId xmlns:p14="http://schemas.microsoft.com/office/powerpoint/2010/main" val="1449260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D09B0-5E1C-453B-9D7F-A1E782ED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Uses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58A907-4623-471E-AE0B-E8238F05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Path </a:t>
            </a:r>
            <a:r>
              <a:rPr lang="de-AT" err="1"/>
              <a:t>finding</a:t>
            </a:r>
            <a:r>
              <a:rPr lang="de-AT"/>
              <a:t> (Quickest route)</a:t>
            </a:r>
          </a:p>
          <a:p>
            <a:r>
              <a:rPr lang="de-AT" err="1"/>
              <a:t>Filling</a:t>
            </a:r>
            <a:r>
              <a:rPr lang="de-AT" dirty="0"/>
              <a:t> </a:t>
            </a:r>
            <a:r>
              <a:rPr lang="de-AT" err="1"/>
              <a:t>of</a:t>
            </a:r>
            <a:r>
              <a:rPr lang="de-AT" dirty="0"/>
              <a:t> </a:t>
            </a:r>
            <a:r>
              <a:rPr lang="de-AT" err="1"/>
              <a:t>areas</a:t>
            </a:r>
            <a:r>
              <a:rPr lang="de-AT"/>
              <a:t> (Paint)</a:t>
            </a:r>
            <a:endParaRPr lang="de-AT">
              <a:cs typeface="Calibri"/>
            </a:endParaRPr>
          </a:p>
          <a:p>
            <a:r>
              <a:rPr lang="de-AT"/>
              <a:t>Coding competitions (as seen on the next slide)</a:t>
            </a:r>
            <a:endParaRPr lang="de-A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1346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42279-EEAD-4071-A668-CFE04153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02932-1EF7-4A28-A128-643E5BED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16FBD7-B39A-47A6-8A4E-7FE37912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11" y="274046"/>
            <a:ext cx="11278577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18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A9A2-65F2-49E9-B8F8-68BE9804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Bresenham's</a:t>
            </a:r>
            <a:r>
              <a:rPr lang="en-US">
                <a:cs typeface="Calibri Light"/>
              </a:rPr>
              <a:t> line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C528-DB1C-4AA2-AC79-82E72B85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Draws a line by drawing a lot of points.</a:t>
            </a:r>
          </a:p>
          <a:p>
            <a:pPr lvl="1"/>
            <a:r>
              <a:rPr lang="en-US">
                <a:cs typeface="Calibri"/>
              </a:rPr>
              <a:t>But how do we get these intermediate points?</a:t>
            </a:r>
          </a:p>
          <a:p>
            <a:r>
              <a:rPr lang="en-US">
                <a:cs typeface="Calibri"/>
              </a:rPr>
              <a:t>By using two simple formulas: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Xᵢ = X₁ + </a:t>
            </a:r>
            <a:r>
              <a:rPr lang="en-US" b="1">
                <a:cs typeface="Calibri"/>
              </a:rPr>
              <a:t>percentage </a:t>
            </a:r>
            <a:r>
              <a:rPr lang="en-US">
                <a:cs typeface="Calibri"/>
              </a:rPr>
              <a:t>* (X₂ - X₁)</a:t>
            </a:r>
          </a:p>
          <a:p>
            <a:r>
              <a:rPr lang="en-US">
                <a:cs typeface="Calibri"/>
              </a:rPr>
              <a:t>Yᵢ = Y₁ + </a:t>
            </a:r>
            <a:r>
              <a:rPr lang="en-US" b="1">
                <a:cs typeface="Calibri"/>
              </a:rPr>
              <a:t>percentage </a:t>
            </a:r>
            <a:r>
              <a:rPr lang="en-US">
                <a:cs typeface="Calibri"/>
              </a:rPr>
              <a:t>* (Y₂ - Y₁)</a:t>
            </a:r>
          </a:p>
          <a:p>
            <a:endParaRPr lang="en-US">
              <a:cs typeface="Calibri"/>
            </a:endParaRPr>
          </a:p>
        </p:txBody>
      </p:sp>
      <p:pic>
        <p:nvPicPr>
          <p:cNvPr id="7" name="Picture 6" descr="A picture containing shoji, object&#10;&#10;Description automatically generated">
            <a:extLst>
              <a:ext uri="{FF2B5EF4-FFF2-40B4-BE49-F238E27FC236}">
                <a16:creationId xmlns:a16="http://schemas.microsoft.com/office/drawing/2014/main" id="{F7528388-62E9-4157-9824-956A82F5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51" y="2422467"/>
            <a:ext cx="3738549" cy="20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16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A9A2-65F2-49E9-B8F8-68BE9804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Bresenham's</a:t>
            </a:r>
            <a:r>
              <a:rPr lang="en-US">
                <a:cs typeface="Calibri Light"/>
              </a:rPr>
              <a:t> line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C528-DB1C-4AA2-AC79-82E72B85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7" name="Picture 6" descr="A picture containing shoji, object&#10;&#10;Description automatically generated">
            <a:extLst>
              <a:ext uri="{FF2B5EF4-FFF2-40B4-BE49-F238E27FC236}">
                <a16:creationId xmlns:a16="http://schemas.microsoft.com/office/drawing/2014/main" id="{F7528388-62E9-4157-9824-956A82F5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38" y="1825625"/>
            <a:ext cx="8103524" cy="43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86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A9A2-65F2-49E9-B8F8-68BE9804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Bresenham's</a:t>
            </a:r>
            <a:r>
              <a:rPr lang="en-US">
                <a:cs typeface="Calibri Light"/>
              </a:rPr>
              <a:t> line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C528-DB1C-4AA2-AC79-82E72B85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Uses:</a:t>
            </a:r>
          </a:p>
          <a:p>
            <a:r>
              <a:rPr lang="en-US">
                <a:cs typeface="Calibri"/>
              </a:rPr>
              <a:t>Delimiting fill areas (yes, Paint!)</a:t>
            </a:r>
          </a:p>
          <a:p>
            <a:r>
              <a:rPr lang="en-US">
                <a:cs typeface="Calibri"/>
              </a:rPr>
              <a:t>Again, coding competitions!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Collision detection in games (weapon bullets in shooters</a:t>
            </a:r>
            <a:r>
              <a:rPr lang="en-US" dirty="0">
                <a:cs typeface="Calibri"/>
              </a:rPr>
              <a:t>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2479FA-5015-4816-A52F-E0896734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597" y="3807558"/>
            <a:ext cx="3980962" cy="261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60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Larissa</vt:lpstr>
      <vt:lpstr>Drawing-related algorithms</vt:lpstr>
      <vt:lpstr>Table of contents</vt:lpstr>
      <vt:lpstr>Flood fill</vt:lpstr>
      <vt:lpstr>Scanline fill</vt:lpstr>
      <vt:lpstr>Uses</vt:lpstr>
      <vt:lpstr>PowerPoint Presentation</vt:lpstr>
      <vt:lpstr>Bresenham's line algorithm</vt:lpstr>
      <vt:lpstr>Bresenham's line algorithm</vt:lpstr>
      <vt:lpstr>Bresenham's line algorithm</vt:lpstr>
      <vt:lpstr>Bresenham's line algorithm</vt:lpstr>
      <vt:lpstr>Putting the two together...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46</cp:revision>
  <dcterms:created xsi:type="dcterms:W3CDTF">2012-07-30T21:06:50Z</dcterms:created>
  <dcterms:modified xsi:type="dcterms:W3CDTF">2019-03-11T21:27:52Z</dcterms:modified>
</cp:coreProperties>
</file>