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4" r:id="rId5"/>
    <p:sldId id="266" r:id="rId6"/>
    <p:sldId id="267" r:id="rId7"/>
    <p:sldId id="260" r:id="rId8"/>
    <p:sldId id="262" r:id="rId9"/>
    <p:sldId id="268" r:id="rId10"/>
    <p:sldId id="265" r:id="rId11"/>
    <p:sldId id="270" r:id="rId12"/>
    <p:sldId id="271" r:id="rId13"/>
    <p:sldId id="261" r:id="rId14"/>
    <p:sldId id="269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161B6C-11C3-4B4D-A485-5259CFA0DFF3}" v="39" dt="2019-03-11T20:42:17.868"/>
    <p1510:client id="{48C997E0-1797-84D0-C428-09405A3CE719}" v="154" dt="2019-03-11T20:37:52.150"/>
    <p1510:client id="{5B55AB95-1647-4C92-B696-AF31FFE96923}" v="57" dt="2019-03-11T21:26:18.2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8A2A0-D88E-4AFE-8C0A-64A00948C187}" type="datetimeFigureOut">
              <a:rPr lang="de-AT" smtClean="0"/>
              <a:t>12.03.2019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E2130-3AC5-46D3-90D2-37AD7E77E5C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56741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E2130-3AC5-46D3-90D2-37AD7E77E5C2}" type="slidenum">
              <a:rPr lang="de-AT" smtClean="0"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51648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12.03.2019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12.03.2019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12.03.2019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12.03.2019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12.03.2019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12.03.2019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12.03.2019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12.03.2019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12.03.2019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12.03.2019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12.03.2019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12.03.2019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gif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848465" y="3298722"/>
            <a:ext cx="8495070" cy="1784402"/>
          </a:xfrm>
        </p:spPr>
        <p:txBody>
          <a:bodyPr anchor="b"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Drawing-related algorithms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48465" y="5258851"/>
            <a:ext cx="8495070" cy="90400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>
                <a:solidFill>
                  <a:srgbClr val="FFFFFF"/>
                </a:solidFill>
                <a:cs typeface="Calibri"/>
              </a:rPr>
              <a:t>a presentation by Erik Wohlrab and Jeremy Kescher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Graphic 4">
            <a:extLst>
              <a:ext uri="{FF2B5EF4-FFF2-40B4-BE49-F238E27FC236}">
                <a16:creationId xmlns:a16="http://schemas.microsoft.com/office/drawing/2014/main" id="{D9B97F07-8EBA-4427-80E7-BD4E0E1CD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48031" y="1144954"/>
            <a:ext cx="1754553" cy="1754553"/>
          </a:xfrm>
          <a:prstGeom prst="rect">
            <a:avLst/>
          </a:prstGeom>
        </p:spPr>
      </p:pic>
      <p:pic>
        <p:nvPicPr>
          <p:cNvPr id="7" name="Graphic 6" descr="Pencil">
            <a:extLst>
              <a:ext uri="{FF2B5EF4-FFF2-40B4-BE49-F238E27FC236}">
                <a16:creationId xmlns:a16="http://schemas.microsoft.com/office/drawing/2014/main" id="{0049664B-75C3-4632-9CC3-F8822AF103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69725" y="1654909"/>
            <a:ext cx="520936" cy="51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B9E6E65-3C59-4DC5-8E32-6E0EC495F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331" y="2780522"/>
            <a:ext cx="3332640" cy="18735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027A23D-A6A5-4F0E-92D4-AB63F9869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685" y="2635632"/>
            <a:ext cx="2822394" cy="15867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06A9A2-65F2-49E9-B8F8-68BE9804C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Bresenham's</a:t>
            </a:r>
            <a:r>
              <a:rPr lang="en-US">
                <a:cs typeface="Calibri Light"/>
              </a:rPr>
              <a:t> line algorithm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8C528-DB1C-4AA2-AC79-82E72B857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lvl="0" indent="0" algn="ctr">
              <a:buNone/>
            </a:pPr>
            <a:endParaRPr lang="de-AT" sz="28700">
              <a:solidFill>
                <a:prstClr val="black"/>
              </a:solidFill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ACB720-ED82-462B-8F50-E898DA48D1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460" y="1588595"/>
            <a:ext cx="7365079" cy="48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962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B9E6E65-3C59-4DC5-8E32-6E0EC495F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331" y="2780522"/>
            <a:ext cx="3332640" cy="18735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027A23D-A6A5-4F0E-92D4-AB63F9869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140" y="1680741"/>
            <a:ext cx="8529720" cy="47953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06A9A2-65F2-49E9-B8F8-68BE9804C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Bresenham's</a:t>
            </a:r>
            <a:r>
              <a:rPr lang="en-US">
                <a:cs typeface="Calibri Light"/>
              </a:rPr>
              <a:t> line algorithm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ACB720-ED82-462B-8F50-E898DA48D1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4102" y="365125"/>
            <a:ext cx="2556645" cy="167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7626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B9E6E65-3C59-4DC5-8E32-6E0EC495F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902" y="1588051"/>
            <a:ext cx="8472196" cy="47630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027A23D-A6A5-4F0E-92D4-AB63F9869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5499" y="366972"/>
            <a:ext cx="2665248" cy="14983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06A9A2-65F2-49E9-B8F8-68BE9804C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Bresenham's</a:t>
            </a:r>
            <a:r>
              <a:rPr lang="en-US">
                <a:cs typeface="Calibri Light"/>
              </a:rPr>
              <a:t> line algorithm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ACB720-ED82-462B-8F50-E898DA48D1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4102" y="365125"/>
            <a:ext cx="2556645" cy="167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912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A0A96-B748-4E89-BE66-BD109D058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Putting the two together...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0F831-A1BC-4FF5-93E1-F649794EB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Now, what’s the most common use?</a:t>
            </a:r>
          </a:p>
          <a:p>
            <a:endParaRPr lang="en-US"/>
          </a:p>
          <a:p>
            <a:r>
              <a:rPr lang="en-US" sz="4400"/>
              <a:t>PAINT!</a:t>
            </a:r>
            <a:endParaRPr lang="en-US" sz="4400"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B50A38-5318-466D-B34E-2E092414F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6111" y="365125"/>
            <a:ext cx="2830286" cy="159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993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8C170A9-A040-42AC-9115-617824DD49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475430"/>
            <a:ext cx="8702676" cy="4351338"/>
          </a:xfrm>
        </p:spPr>
      </p:pic>
      <p:pic>
        <p:nvPicPr>
          <p:cNvPr id="1028" name="Picture 4" descr="A large vehicle&#10;&#10;Description generated with high confidence">
            <a:extLst>
              <a:ext uri="{FF2B5EF4-FFF2-40B4-BE49-F238E27FC236}">
                <a16:creationId xmlns:a16="http://schemas.microsoft.com/office/drawing/2014/main" id="{F2B7B74C-50D0-4274-A76A-E00644C54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167183">
            <a:off x="8699394" y="4648725"/>
            <a:ext cx="5416351" cy="304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545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" dur="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15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15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D2E67C-FC61-450C-94EE-2CCBB138A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Table of contents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474D9A-3DF1-43F6-B05C-93A415678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AT"/>
              <a:t>Flood- /</a:t>
            </a:r>
            <a:r>
              <a:rPr lang="de-AT" err="1"/>
              <a:t>Scanline</a:t>
            </a:r>
            <a:r>
              <a:rPr lang="de-AT"/>
              <a:t> </a:t>
            </a:r>
            <a:r>
              <a:rPr lang="de-AT" err="1"/>
              <a:t>fill</a:t>
            </a:r>
          </a:p>
          <a:p>
            <a:pPr lvl="1"/>
            <a:r>
              <a:rPr lang="de-AT">
                <a:cs typeface="Calibri"/>
              </a:rPr>
              <a:t>Demonstration</a:t>
            </a:r>
          </a:p>
          <a:p>
            <a:r>
              <a:rPr lang="de-AT" err="1"/>
              <a:t>Bresenham‘s</a:t>
            </a:r>
            <a:r>
              <a:rPr lang="de-AT"/>
              <a:t> Line </a:t>
            </a:r>
            <a:r>
              <a:rPr lang="de-AT" err="1"/>
              <a:t>Algorithm</a:t>
            </a:r>
            <a:endParaRPr lang="de-AT"/>
          </a:p>
          <a:p>
            <a:pPr lvl="1"/>
            <a:r>
              <a:rPr lang="de-AT">
                <a:cs typeface="Calibri"/>
              </a:rPr>
              <a:t>Demonstration</a:t>
            </a:r>
          </a:p>
          <a:p>
            <a:r>
              <a:rPr lang="de-AT" err="1">
                <a:cs typeface="Calibri"/>
              </a:rPr>
              <a:t>Putting</a:t>
            </a:r>
            <a:r>
              <a:rPr lang="de-AT">
                <a:cs typeface="Calibri"/>
              </a:rPr>
              <a:t> </a:t>
            </a:r>
            <a:r>
              <a:rPr lang="de-AT" err="1">
                <a:cs typeface="Calibri"/>
              </a:rPr>
              <a:t>the</a:t>
            </a:r>
            <a:r>
              <a:rPr lang="de-AT">
                <a:cs typeface="Calibri"/>
              </a:rPr>
              <a:t> </a:t>
            </a:r>
            <a:r>
              <a:rPr lang="de-AT" err="1">
                <a:cs typeface="Calibri"/>
              </a:rPr>
              <a:t>two</a:t>
            </a:r>
            <a:r>
              <a:rPr lang="de-AT">
                <a:cs typeface="Calibri"/>
              </a:rPr>
              <a:t> </a:t>
            </a:r>
            <a:r>
              <a:rPr lang="de-AT" err="1">
                <a:cs typeface="Calibri"/>
              </a:rPr>
              <a:t>together</a:t>
            </a:r>
            <a:r>
              <a:rPr lang="de-AT">
                <a:cs typeface="Calibri"/>
              </a:rPr>
              <a:t> (</a:t>
            </a:r>
            <a:r>
              <a:rPr lang="de-AT" err="1">
                <a:cs typeface="Calibri"/>
              </a:rPr>
              <a:t>most</a:t>
            </a:r>
            <a:r>
              <a:rPr lang="de-AT">
                <a:cs typeface="Calibri"/>
              </a:rPr>
              <a:t> </a:t>
            </a:r>
            <a:r>
              <a:rPr lang="de-AT" err="1">
                <a:cs typeface="Calibri"/>
              </a:rPr>
              <a:t>common</a:t>
            </a:r>
            <a:r>
              <a:rPr lang="de-AT">
                <a:cs typeface="Calibri"/>
              </a:rPr>
              <a:t> real-</a:t>
            </a:r>
            <a:r>
              <a:rPr lang="de-AT" err="1">
                <a:cs typeface="Calibri"/>
              </a:rPr>
              <a:t>world</a:t>
            </a:r>
            <a:r>
              <a:rPr lang="de-AT">
                <a:cs typeface="Calibri"/>
              </a:rPr>
              <a:t> </a:t>
            </a:r>
            <a:r>
              <a:rPr lang="de-AT" err="1">
                <a:cs typeface="Calibri"/>
              </a:rPr>
              <a:t>applications</a:t>
            </a:r>
            <a:r>
              <a:rPr lang="de-AT">
                <a:cs typeface="Calibri"/>
              </a:rPr>
              <a:t>)</a:t>
            </a:r>
          </a:p>
          <a:p>
            <a:pPr marL="0" indent="0">
              <a:buNone/>
            </a:pPr>
            <a:endParaRPr lang="de-AT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705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D2E67C-FC61-450C-94EE-2CCBB138A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Flood </a:t>
            </a:r>
            <a:r>
              <a:rPr lang="de-AT" err="1"/>
              <a:t>fill</a:t>
            </a:r>
            <a:endParaRPr lang="en-US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474D9A-3DF1-43F6-B05C-93A415678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de-AT">
                <a:cs typeface="Calibri"/>
              </a:rPr>
              <a:t>Fills an </a:t>
            </a:r>
            <a:r>
              <a:rPr lang="de-AT" err="1">
                <a:cs typeface="Calibri"/>
              </a:rPr>
              <a:t>area</a:t>
            </a:r>
            <a:r>
              <a:rPr lang="de-AT">
                <a:cs typeface="Calibri"/>
              </a:rPr>
              <a:t> </a:t>
            </a:r>
            <a:r>
              <a:rPr lang="de-AT" err="1">
                <a:cs typeface="Calibri"/>
              </a:rPr>
              <a:t>which</a:t>
            </a:r>
            <a:r>
              <a:rPr lang="de-AT">
                <a:cs typeface="Calibri"/>
              </a:rPr>
              <a:t> </a:t>
            </a:r>
            <a:r>
              <a:rPr lang="de-AT" err="1">
                <a:cs typeface="Calibri"/>
              </a:rPr>
              <a:t>has</a:t>
            </a:r>
            <a:r>
              <a:rPr lang="de-AT">
                <a:cs typeface="Calibri"/>
              </a:rPr>
              <a:t> </a:t>
            </a:r>
            <a:r>
              <a:rPr lang="de-AT" err="1">
                <a:cs typeface="Calibri"/>
              </a:rPr>
              <a:t>the</a:t>
            </a:r>
            <a:r>
              <a:rPr lang="de-AT">
                <a:cs typeface="Calibri"/>
              </a:rPr>
              <a:t> same (or similiar) </a:t>
            </a:r>
            <a:r>
              <a:rPr lang="de-AT" err="1">
                <a:cs typeface="Calibri"/>
              </a:rPr>
              <a:t>target</a:t>
            </a:r>
            <a:r>
              <a:rPr lang="de-AT">
                <a:cs typeface="Calibri"/>
              </a:rPr>
              <a:t> </a:t>
            </a:r>
            <a:r>
              <a:rPr lang="de-AT" err="1">
                <a:cs typeface="Calibri"/>
              </a:rPr>
              <a:t>value</a:t>
            </a:r>
            <a:endParaRPr lang="de-AT">
              <a:cs typeface="Calibri"/>
            </a:endParaRPr>
          </a:p>
          <a:p>
            <a:r>
              <a:rPr lang="de-AT">
                <a:cs typeface="Calibri"/>
              </a:rPr>
              <a:t>Floods one direction normally, but 4 (or 8) using a queue</a:t>
            </a:r>
          </a:p>
          <a:p>
            <a:pPr marL="0" indent="0">
              <a:buNone/>
            </a:pPr>
            <a:endParaRPr lang="de-AT">
              <a:cs typeface="Calibri"/>
            </a:endParaRPr>
          </a:p>
          <a:p>
            <a:pPr marL="0" indent="0">
              <a:buNone/>
            </a:pPr>
            <a:endParaRPr lang="de-AT">
              <a:cs typeface="Calibri"/>
            </a:endParaRPr>
          </a:p>
          <a:p>
            <a:pPr marL="0" indent="0">
              <a:buNone/>
            </a:pPr>
            <a:endParaRPr lang="de-AT">
              <a:cs typeface="Calibri"/>
            </a:endParaRPr>
          </a:p>
          <a:p>
            <a:pPr marL="0" indent="0">
              <a:buNone/>
            </a:pPr>
            <a:endParaRPr lang="de-AT">
              <a:cs typeface="Calibri"/>
            </a:endParaRPr>
          </a:p>
          <a:p>
            <a:pPr marL="0" indent="0">
              <a:buNone/>
            </a:pPr>
            <a:endParaRPr lang="de-AT">
              <a:cs typeface="Calibri"/>
            </a:endParaRPr>
          </a:p>
          <a:p>
            <a:pPr marL="0" indent="0">
              <a:buNone/>
            </a:pPr>
            <a:endParaRPr lang="de-AT">
              <a:cs typeface="Calibri"/>
            </a:endParaRPr>
          </a:p>
          <a:p>
            <a:pPr marL="0" indent="0">
              <a:buNone/>
            </a:pPr>
            <a:r>
              <a:rPr lang="de-AT">
                <a:cs typeface="Calibri"/>
              </a:rPr>
              <a:t>4 </a:t>
            </a:r>
            <a:r>
              <a:rPr lang="de-AT" err="1">
                <a:cs typeface="Calibri"/>
              </a:rPr>
              <a:t>Directions</a:t>
            </a:r>
            <a:r>
              <a:rPr lang="de-AT">
                <a:cs typeface="Calibri"/>
              </a:rPr>
              <a:t> Version		8 </a:t>
            </a:r>
            <a:r>
              <a:rPr lang="de-AT" err="1">
                <a:cs typeface="Calibri"/>
              </a:rPr>
              <a:t>Directions</a:t>
            </a:r>
            <a:r>
              <a:rPr lang="de-AT">
                <a:cs typeface="Calibri"/>
              </a:rPr>
              <a:t> Version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83C6C73-2BC7-41F0-9AA7-5A3DD699E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903736"/>
            <a:ext cx="1371600" cy="13716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DF53955-201E-4198-9C2D-CFF624F47C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903736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6329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9F9B8-E807-4A44-B167-CF2930331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Scanline fill</a:t>
            </a:r>
            <a:endParaRPr lang="en-US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D67EDEA2-9C51-416B-8F7B-42C342DB00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38758"/>
            <a:ext cx="4048125" cy="3819525"/>
          </a:xfr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A85CFF-4BCA-4727-9058-7C4A7FC6958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/>
              </a:rPr>
              <a:t>Similar to flood fill, but fills lines, which is faster by ~40%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88D5C5C-272D-47ED-AE45-17951C4519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3295" y="365125"/>
            <a:ext cx="1371600" cy="1371600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A8C09D64-A512-4F34-B5AF-4C53F19DCC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3295" y="342106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260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3D09B0-5E1C-453B-9D7F-A1E782ED2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err="1"/>
              <a:t>Uses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58A907-4623-471E-AE0B-E8238F05E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AT"/>
              <a:t>Path </a:t>
            </a:r>
            <a:r>
              <a:rPr lang="de-AT" err="1"/>
              <a:t>finding</a:t>
            </a:r>
            <a:r>
              <a:rPr lang="de-AT"/>
              <a:t> (Quickest route)</a:t>
            </a:r>
          </a:p>
          <a:p>
            <a:r>
              <a:rPr lang="de-AT" err="1"/>
              <a:t>Filling</a:t>
            </a:r>
            <a:r>
              <a:rPr lang="de-AT" dirty="0"/>
              <a:t> </a:t>
            </a:r>
            <a:r>
              <a:rPr lang="de-AT" err="1"/>
              <a:t>of</a:t>
            </a:r>
            <a:r>
              <a:rPr lang="de-AT" dirty="0"/>
              <a:t> </a:t>
            </a:r>
            <a:r>
              <a:rPr lang="de-AT" err="1"/>
              <a:t>areas</a:t>
            </a:r>
            <a:r>
              <a:rPr lang="de-AT"/>
              <a:t> (Paint)</a:t>
            </a:r>
            <a:endParaRPr lang="de-AT">
              <a:cs typeface="Calibri"/>
            </a:endParaRPr>
          </a:p>
          <a:p>
            <a:r>
              <a:rPr lang="de-AT"/>
              <a:t>Coding competitions (as seen on the next slide)</a:t>
            </a:r>
            <a:endParaRPr lang="de-AT">
              <a:cs typeface="Calibri"/>
            </a:endParaRPr>
          </a:p>
        </p:txBody>
      </p:sp>
      <p:pic>
        <p:nvPicPr>
          <p:cNvPr id="4" name="Inhaltsplatzhalter 6">
            <a:extLst>
              <a:ext uri="{FF2B5EF4-FFF2-40B4-BE49-F238E27FC236}">
                <a16:creationId xmlns:a16="http://schemas.microsoft.com/office/drawing/2014/main" id="{3E951E23-A89A-4963-8978-37B2DBEF93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2975" y="544589"/>
            <a:ext cx="1214693" cy="1146099"/>
          </a:xfrm>
          <a:prstGeom prst="rect">
            <a:avLst/>
          </a:prstGeom>
        </p:spPr>
      </p:pic>
      <p:pic>
        <p:nvPicPr>
          <p:cNvPr id="5" name="Grafik 3">
            <a:extLst>
              <a:ext uri="{FF2B5EF4-FFF2-40B4-BE49-F238E27FC236}">
                <a16:creationId xmlns:a16="http://schemas.microsoft.com/office/drawing/2014/main" id="{A3353A62-B47C-4287-80C3-97BA419EA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544" y="3544974"/>
            <a:ext cx="4945713" cy="276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3463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442279-EEAD-4071-A668-CFE04153E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202932-1EF7-4A28-A128-643E5BED6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C16FBD7-B39A-47A6-8A4E-7FE37912A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11" y="274046"/>
            <a:ext cx="11278577" cy="630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6183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6A9A2-65F2-49E9-B8F8-68BE9804C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Bresenham's</a:t>
            </a:r>
            <a:r>
              <a:rPr lang="en-US">
                <a:cs typeface="Calibri Light"/>
              </a:rPr>
              <a:t> line algorithm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8C528-DB1C-4AA2-AC79-82E72B857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Draws a line by drawing a lot of points.</a:t>
            </a:r>
          </a:p>
          <a:p>
            <a:pPr lvl="1"/>
            <a:r>
              <a:rPr lang="en-US">
                <a:cs typeface="Calibri"/>
              </a:rPr>
              <a:t>But how do we get these intermediate points?</a:t>
            </a:r>
          </a:p>
          <a:p>
            <a:r>
              <a:rPr lang="en-US">
                <a:cs typeface="Calibri"/>
              </a:rPr>
              <a:t>By using two simple formulas: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Xᵢ = X₁ + </a:t>
            </a:r>
            <a:r>
              <a:rPr lang="en-US" b="1">
                <a:cs typeface="Calibri"/>
              </a:rPr>
              <a:t>percentage </a:t>
            </a:r>
            <a:r>
              <a:rPr lang="en-US">
                <a:cs typeface="Calibri"/>
              </a:rPr>
              <a:t>* (X₂ - X₁)</a:t>
            </a:r>
          </a:p>
          <a:p>
            <a:r>
              <a:rPr lang="en-US">
                <a:cs typeface="Calibri"/>
              </a:rPr>
              <a:t>Yᵢ = Y₁ + </a:t>
            </a:r>
            <a:r>
              <a:rPr lang="en-US" b="1">
                <a:cs typeface="Calibri"/>
              </a:rPr>
              <a:t>percentage </a:t>
            </a:r>
            <a:r>
              <a:rPr lang="en-US">
                <a:cs typeface="Calibri"/>
              </a:rPr>
              <a:t>* (Y₂ - Y₁)</a:t>
            </a:r>
          </a:p>
          <a:p>
            <a:endParaRPr lang="en-US">
              <a:cs typeface="Calibri"/>
            </a:endParaRPr>
          </a:p>
        </p:txBody>
      </p:sp>
      <p:pic>
        <p:nvPicPr>
          <p:cNvPr id="7" name="Picture 6" descr="A picture containing shoji, object&#10;&#10;Description automatically generated">
            <a:extLst>
              <a:ext uri="{FF2B5EF4-FFF2-40B4-BE49-F238E27FC236}">
                <a16:creationId xmlns:a16="http://schemas.microsoft.com/office/drawing/2014/main" id="{F7528388-62E9-4157-9824-956A82F50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251" y="2422467"/>
            <a:ext cx="3738549" cy="2013065"/>
          </a:xfrm>
          <a:prstGeom prst="rect">
            <a:avLst/>
          </a:prstGeom>
        </p:spPr>
      </p:pic>
      <p:pic>
        <p:nvPicPr>
          <p:cNvPr id="5" name="Grafik 3">
            <a:extLst>
              <a:ext uri="{FF2B5EF4-FFF2-40B4-BE49-F238E27FC236}">
                <a16:creationId xmlns:a16="http://schemas.microsoft.com/office/drawing/2014/main" id="{2189D966-3154-4E4D-954D-188563A5B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6286" y="513377"/>
            <a:ext cx="3412382" cy="190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716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125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6A9A2-65F2-49E9-B8F8-68BE9804C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Bresenham's</a:t>
            </a:r>
            <a:r>
              <a:rPr lang="en-US">
                <a:cs typeface="Calibri Light"/>
              </a:rPr>
              <a:t> line algorithm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8C528-DB1C-4AA2-AC79-82E72B857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>
              <a:cs typeface="Calibri"/>
            </a:endParaRPr>
          </a:p>
        </p:txBody>
      </p:sp>
      <p:pic>
        <p:nvPicPr>
          <p:cNvPr id="7" name="Picture 6" descr="A picture containing shoji, object&#10;&#10;Description automatically generated">
            <a:extLst>
              <a:ext uri="{FF2B5EF4-FFF2-40B4-BE49-F238E27FC236}">
                <a16:creationId xmlns:a16="http://schemas.microsoft.com/office/drawing/2014/main" id="{F7528388-62E9-4157-9824-956A82F50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238" y="1825625"/>
            <a:ext cx="8103524" cy="436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0862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6A9A2-65F2-49E9-B8F8-68BE9804C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Bresenham's</a:t>
            </a:r>
            <a:r>
              <a:rPr lang="en-US">
                <a:cs typeface="Calibri Light"/>
              </a:rPr>
              <a:t> line algorithm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8C528-DB1C-4AA2-AC79-82E72B857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Uses:</a:t>
            </a:r>
          </a:p>
          <a:p>
            <a:r>
              <a:rPr lang="en-US">
                <a:cs typeface="Calibri"/>
              </a:rPr>
              <a:t>Delimiting fill areas (yes, Paint!)</a:t>
            </a:r>
          </a:p>
          <a:p>
            <a:r>
              <a:rPr lang="en-US">
                <a:cs typeface="Calibri"/>
              </a:rPr>
              <a:t>Again, coding competitions!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Collision detection in games (weapon bullets in shooters</a:t>
            </a:r>
            <a:r>
              <a:rPr lang="en-US" dirty="0">
                <a:cs typeface="Calibri"/>
              </a:rPr>
              <a:t>)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12479FA-5015-4816-A52F-E08967340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597" y="3807558"/>
            <a:ext cx="3980962" cy="26132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220FFF-5DE7-4B7E-B400-A0E1FEE89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96" y="4251015"/>
            <a:ext cx="3070740" cy="17263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6B6C2C-F31B-4E67-B1CF-3A58106919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8940" y="4251015"/>
            <a:ext cx="3070740" cy="1726355"/>
          </a:xfrm>
          <a:prstGeom prst="rect">
            <a:avLst/>
          </a:prstGeom>
        </p:spPr>
      </p:pic>
      <p:pic>
        <p:nvPicPr>
          <p:cNvPr id="7" name="Picture 6" descr="A picture containing shoji, object&#10;&#10;Description automatically generated">
            <a:extLst>
              <a:ext uri="{FF2B5EF4-FFF2-40B4-BE49-F238E27FC236}">
                <a16:creationId xmlns:a16="http://schemas.microsoft.com/office/drawing/2014/main" id="{64401E77-5572-4479-9BA0-8E982D20A6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1396" y="-799742"/>
            <a:ext cx="4362781" cy="234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8604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192</Words>
  <Application>Microsoft Office PowerPoint</Application>
  <PresentationFormat>Widescreen</PresentationFormat>
  <Paragraphs>46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Larissa</vt:lpstr>
      <vt:lpstr>Drawing-related algorithms</vt:lpstr>
      <vt:lpstr>Table of contents</vt:lpstr>
      <vt:lpstr>Flood fill</vt:lpstr>
      <vt:lpstr>Scanline fill</vt:lpstr>
      <vt:lpstr>Uses</vt:lpstr>
      <vt:lpstr>PowerPoint Presentation</vt:lpstr>
      <vt:lpstr>Bresenham's line algorithm</vt:lpstr>
      <vt:lpstr>Bresenham's line algorithm</vt:lpstr>
      <vt:lpstr>Bresenham's line algorithm</vt:lpstr>
      <vt:lpstr>Bresenham's line algorithm</vt:lpstr>
      <vt:lpstr>Bresenham's line algorithm</vt:lpstr>
      <vt:lpstr>Bresenham's line algorithm</vt:lpstr>
      <vt:lpstr>Putting the two together...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lastModifiedBy>Jeremy Kescher</cp:lastModifiedBy>
  <cp:revision>49</cp:revision>
  <dcterms:created xsi:type="dcterms:W3CDTF">2012-07-30T21:06:50Z</dcterms:created>
  <dcterms:modified xsi:type="dcterms:W3CDTF">2019-03-12T12:45:05Z</dcterms:modified>
</cp:coreProperties>
</file>