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  <p:sldMasterId id="2147483924" r:id="rId2"/>
  </p:sldMasterIdLst>
  <p:notesMasterIdLst>
    <p:notesMasterId r:id="rId16"/>
  </p:notesMasterIdLst>
  <p:sldIdLst>
    <p:sldId id="274" r:id="rId3"/>
    <p:sldId id="285" r:id="rId4"/>
    <p:sldId id="276" r:id="rId5"/>
    <p:sldId id="277" r:id="rId6"/>
    <p:sldId id="278" r:id="rId7"/>
    <p:sldId id="283" r:id="rId8"/>
    <p:sldId id="284" r:id="rId9"/>
    <p:sldId id="286" r:id="rId10"/>
    <p:sldId id="287" r:id="rId11"/>
    <p:sldId id="288" r:id="rId12"/>
    <p:sldId id="280" r:id="rId13"/>
    <p:sldId id="281" r:id="rId14"/>
    <p:sldId id="282" r:id="rId1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2573F8"/>
    <a:srgbClr val="CB3300"/>
    <a:srgbClr val="E680DD"/>
    <a:srgbClr val="00FF00"/>
    <a:srgbClr val="FFFF00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504" y="-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19" d="100"/>
        <a:sy n="219" d="100"/>
      </p:scale>
      <p:origin x="0" y="21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29C6A-EA34-8346-883B-6393512C1F3D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24188-1847-2E41-83BE-4E2CACC7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50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24188-1847-2E41-83BE-4E2CACC788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40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24188-1847-2E41-83BE-4E2CACC788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40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24188-1847-2E41-83BE-4E2CACC788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95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-animated gradient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_black.ai"/>
          <p:cNvPicPr>
            <a:picLocks noChangeAspect="1"/>
          </p:cNvPicPr>
          <p:nvPr/>
        </p:nvPicPr>
        <p:blipFill>
          <a:blip r:embed="rId2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lum bright="100000" contras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200" y="324000"/>
            <a:ext cx="949596" cy="585216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793198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400" b="0" i="0">
                <a:solidFill>
                  <a:srgbClr val="FFFFFE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33195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27319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21146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aseline="0">
                <a:solidFill>
                  <a:srgbClr val="FFFFFE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 smtClean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63997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200" b="0" i="0" spc="0" baseline="0">
                <a:solidFill>
                  <a:srgbClr val="FFFFFE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3901123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564794" y="1347788"/>
            <a:ext cx="4218460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5326683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565970" y="609600"/>
            <a:ext cx="0" cy="3984625"/>
          </a:xfrm>
          <a:prstGeom prst="line">
            <a:avLst/>
          </a:prstGeom>
          <a:ln w="38100" cap="flat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928" y="302505"/>
            <a:ext cx="3715995" cy="826447"/>
          </a:xfrm>
          <a:prstGeom prst="rect">
            <a:avLst/>
          </a:prstGeom>
        </p:spPr>
        <p:txBody>
          <a:bodyPr lIns="61712" tIns="34286" rIns="61712" bIns="34286" rtlCol="0">
            <a:noAutofit/>
          </a:bodyPr>
          <a:lstStyle>
            <a:lvl1pPr algn="l" defTabSz="68572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200" b="0" i="0" kern="1200" spc="-75" baseline="0" dirty="0" smtClean="0">
                <a:solidFill>
                  <a:srgbClr val="676767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GB" dirty="0" smtClean="0"/>
              <a:t>Title Goes Here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64" y="302506"/>
            <a:ext cx="3715995" cy="826446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200" b="0" i="0" kern="1200" spc="-75" baseline="0" dirty="0">
                <a:solidFill>
                  <a:srgbClr val="676767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7928" y="1347788"/>
            <a:ext cx="3715995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905964" y="1347788"/>
            <a:ext cx="3715995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00002"/>
      </p:ext>
    </p:extLst>
  </p:cSld>
  <p:clrMapOvr>
    <a:masterClrMapping/>
  </p:clrMapOvr>
  <p:transition spd="med"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3070225" y="609600"/>
            <a:ext cx="0" cy="3984625"/>
          </a:xfrm>
          <a:prstGeom prst="line">
            <a:avLst/>
          </a:prstGeom>
          <a:ln w="38100" cap="flat" cmpd="sng">
            <a:solidFill>
              <a:srgbClr val="3E6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37263" y="609600"/>
            <a:ext cx="0" cy="3984625"/>
          </a:xfrm>
          <a:prstGeom prst="line">
            <a:avLst/>
          </a:prstGeom>
          <a:ln w="38100" cap="flat" cmpd="sng">
            <a:solidFill>
              <a:srgbClr val="3E6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461963" y="22831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3377728" y="22783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354813" y="22047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1963" y="1201094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377728" y="1200321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354812" y="1200321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7258287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070475" y="1330326"/>
            <a:ext cx="3712779" cy="310197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2">
                  <a:lumMod val="92000"/>
                </a:schemeClr>
              </a:gs>
              <a:gs pos="47000">
                <a:schemeClr val="bg1"/>
              </a:gs>
              <a:gs pos="100000">
                <a:schemeClr val="bg2">
                  <a:lumMod val="92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148706" y="1481751"/>
            <a:ext cx="3375912" cy="165901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85718" indent="-85718" algn="l" defTabSz="68572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1500" kern="1200" baseline="0" dirty="0" smtClean="0">
                <a:solidFill>
                  <a:schemeClr val="tx2"/>
                </a:solidFill>
                <a:latin typeface="+mn-lt"/>
                <a:ea typeface="+mn-ea"/>
                <a:cs typeface="CiscoSans ExtraLight"/>
              </a:defRPr>
            </a:lvl1pPr>
            <a:lvl2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148706" y="3552444"/>
            <a:ext cx="3506245" cy="2537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dirty="0" smtClean="0"/>
              <a:t>Click to edit text 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3901123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1477610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Click to edit text 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183600" indent="-399968" algn="l">
              <a:lnSpc>
                <a:spcPct val="90000"/>
              </a:lnSpc>
              <a:defRPr sz="4600" b="0" i="1" spc="0" baseline="0">
                <a:solidFill>
                  <a:srgbClr val="3E6BB4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“Quote Goes Here”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4017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610196" y="609600"/>
            <a:ext cx="0" cy="3984625"/>
          </a:xfrm>
          <a:prstGeom prst="line">
            <a:avLst/>
          </a:prstGeom>
          <a:ln w="38100" cap="flat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63763" y="1439060"/>
            <a:ext cx="3820348" cy="2265389"/>
          </a:xfrm>
        </p:spPr>
        <p:txBody>
          <a:bodyPr lIns="61715" tIns="34288" rIns="61715" bIns="34288" rtlCol="0" anchor="ctr">
            <a:noAutofit/>
          </a:bodyPr>
          <a:lstStyle>
            <a:lvl1pPr marL="0" indent="0" algn="l" defTabSz="68574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4500" b="0" kern="1200" spc="0" baseline="0" dirty="0">
                <a:solidFill>
                  <a:srgbClr val="2968A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Title Goes Here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20" y="654518"/>
            <a:ext cx="3865880" cy="384048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FontTx/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961399751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437766" y="1347788"/>
            <a:ext cx="8345488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Source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Title Goes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503203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37766" y="1349375"/>
            <a:ext cx="8345488" cy="266065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Source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56367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white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4" tIns="34288" rIns="68574" bIns="34288" anchor="ctr"/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hidden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4" tIns="34288" rIns="68574" bIns="34288" anchor="ctr"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9915" y="3209550"/>
            <a:ext cx="4684867" cy="288131"/>
          </a:xfrm>
          <a:prstGeom prst="rect">
            <a:avLst/>
          </a:prstGeom>
        </p:spPr>
        <p:txBody>
          <a:bodyPr vert="horz" lIns="68574" tIns="34288" rIns="68574" bIns="34288" rtlCol="0">
            <a:noAutofit/>
          </a:bodyPr>
          <a:lstStyle>
            <a:lvl1pPr marL="0" indent="0" algn="l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 baseline="0" dirty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Presenter Name and Title Go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9525" y="2462027"/>
            <a:ext cx="4712557" cy="766763"/>
          </a:xfrm>
        </p:spPr>
        <p:txBody>
          <a:bodyPr lIns="61715" tIns="34288" rIns="61715" bIns="34288" rtlCol="0" anchor="b">
            <a:noAutofit/>
          </a:bodyPr>
          <a:lstStyle>
            <a:lvl1pPr marL="0" indent="0" algn="l" defTabSz="68574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5200" b="0" kern="1200" spc="0" baseline="0" dirty="0">
                <a:solidFill>
                  <a:srgbClr val="3E6BB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Demo Title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5540381" y="1438276"/>
            <a:ext cx="2676525" cy="2166938"/>
          </a:xfrm>
          <a:prstGeom prst="rect">
            <a:avLst/>
          </a:prstGeom>
        </p:spPr>
        <p:txBody>
          <a:bodyPr lIns="91420" tIns="45710" rIns="91420" bIns="45710" anchor="ctr" anchorCtr="1"/>
          <a:lstStyle>
            <a:lvl1pPr marL="0" indent="0" algn="ctr">
              <a:buNone/>
              <a:defRPr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5005480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6" y="1349456"/>
            <a:ext cx="4007001" cy="304077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4709908" y="1349374"/>
            <a:ext cx="4073346" cy="303939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1295434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6" y="1349354"/>
            <a:ext cx="4003995" cy="3040875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708110" y="1349375"/>
            <a:ext cx="4075144" cy="3041208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9835746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Oval 2"/>
          <p:cNvSpPr/>
          <p:nvPr userDrawn="1"/>
        </p:nvSpPr>
        <p:spPr>
          <a:xfrm>
            <a:off x="6085116" y="1622395"/>
            <a:ext cx="2318564" cy="2318564"/>
          </a:xfrm>
          <a:prstGeom prst="ellipse">
            <a:avLst/>
          </a:prstGeom>
          <a:solidFill>
            <a:srgbClr val="32B2D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3423230" y="1622395"/>
            <a:ext cx="2318564" cy="2318564"/>
          </a:xfrm>
          <a:prstGeom prst="ellipse">
            <a:avLst/>
          </a:prstGeom>
          <a:solidFill>
            <a:srgbClr val="21479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764271" y="1622395"/>
            <a:ext cx="2318564" cy="2318564"/>
          </a:xfrm>
          <a:prstGeom prst="ellipse">
            <a:avLst/>
          </a:prstGeom>
          <a:solidFill>
            <a:srgbClr val="57B74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777485" y="2800142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436444" y="2798195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6098330" y="2798195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1520825" y="214302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4202870" y="215280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6841860" y="214302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20260"/>
      </p:ext>
    </p:extLst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/>
          <p:cNvSpPr/>
          <p:nvPr userDrawn="1"/>
        </p:nvSpPr>
        <p:spPr>
          <a:xfrm>
            <a:off x="774821" y="1622395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Oval 43"/>
          <p:cNvSpPr/>
          <p:nvPr userDrawn="1"/>
        </p:nvSpPr>
        <p:spPr>
          <a:xfrm>
            <a:off x="3422842" y="1622395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Oval 44"/>
          <p:cNvSpPr/>
          <p:nvPr userDrawn="1"/>
        </p:nvSpPr>
        <p:spPr>
          <a:xfrm>
            <a:off x="6087359" y="1622395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5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774965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</a:t>
            </a:r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37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422986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39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6087503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788797" y="3873138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3436818" y="3871191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101335" y="3871191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19629538"/>
      </p:ext>
    </p:extLst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0813" y="4629150"/>
            <a:ext cx="73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500063" y="3486478"/>
            <a:ext cx="8139112" cy="500992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wrap="square" lIns="10800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172800" indent="0">
              <a:lnSpc>
                <a:spcPts val="3680"/>
              </a:lnSpc>
              <a:spcBef>
                <a:spcPts val="0"/>
              </a:spcBef>
              <a:buNone/>
              <a:defRPr sz="2400" i="1"/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172492827"/>
      </p:ext>
    </p:extLst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3" y="301037"/>
            <a:ext cx="8563172" cy="2542175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rgbClr val="676767"/>
                </a:solidFill>
              </a:defRPr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473071393"/>
      </p:ext>
    </p:extLst>
  </p:cSld>
  <p:clrMapOvr>
    <a:masterClrMapping/>
  </p:clrMapOvr>
  <p:transition spd="slow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9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7348" cy="5143500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500063" y="3476219"/>
            <a:ext cx="8139112" cy="521510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wrap="square" lIns="108000" tIns="0" rIns="91440" bIns="45720" numCol="1" anchor="b" anchorCtr="0" compatLnSpc="1">
            <a:prstTxWarp prst="textNoShape">
              <a:avLst/>
            </a:prstTxWarp>
            <a:spAutoFit/>
          </a:bodyPr>
          <a:lstStyle>
            <a:lvl1pPr marL="172800" indent="-180000">
              <a:lnSpc>
                <a:spcPts val="3680"/>
              </a:lnSpc>
              <a:spcBef>
                <a:spcPts val="0"/>
              </a:spcBef>
              <a:buNone/>
              <a:defRPr sz="3200" i="1"/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  <p:pic>
        <p:nvPicPr>
          <p:cNvPr id="11" name="Picture 2" descr="C:\Users\spius\Pictures\cisco logo blue gradient.png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4175" y="4625773"/>
            <a:ext cx="431312" cy="26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60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rgbClr val="FFFFFF">
                  <a:alpha val="60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CiscoSans Thin"/>
              </a:rPr>
              <a:t>© 2014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44461643"/>
      </p:ext>
    </p:extLst>
  </p:cSld>
  <p:clrMapOvr>
    <a:masterClrMapping/>
  </p:clrMapOvr>
  <p:transition spd="slow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0813" y="4629150"/>
            <a:ext cx="73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2124705"/>
      </p:ext>
    </p:extLst>
  </p:cSld>
  <p:clrMapOvr>
    <a:masterClrMapping/>
  </p:clrMapOvr>
  <p:transition spd="slow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8971332"/>
      </p:ext>
    </p:extLst>
  </p:cSld>
  <p:clrMapOvr>
    <a:masterClrMapping/>
  </p:clrMapOvr>
  <p:transition spd="slow"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photo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2300" y="596900"/>
            <a:ext cx="5348288" cy="30035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92300" y="3595688"/>
            <a:ext cx="5346700" cy="747712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1900238" y="596646"/>
            <a:ext cx="5329238" cy="300380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2065871" y="3655079"/>
            <a:ext cx="5074070" cy="628650"/>
          </a:xfrm>
        </p:spPr>
        <p:txBody>
          <a:bodyPr anchor="ctr"/>
          <a:lstStyle>
            <a:lvl1pPr>
              <a:defRPr sz="2000">
                <a:solidFill>
                  <a:srgbClr val="676767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26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gue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6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2014  Cisco and/or its affiliates. All rights reserved.   Cisco Confidential</a:t>
            </a:r>
          </a:p>
        </p:txBody>
      </p:sp>
      <p:pic>
        <p:nvPicPr>
          <p:cNvPr id="10" name="Picture 2" descr="C:\Users\spius\Pictures\cisco logo blue gradient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4175" y="4625773"/>
            <a:ext cx="431312" cy="26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059221"/>
      </p:ext>
    </p:extLst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photo_top le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9800" y="233363"/>
            <a:ext cx="3273425" cy="18446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549991" y="233172"/>
            <a:ext cx="3273552" cy="184480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vert="horz" lIns="68577" tIns="34289" rIns="68577" bIns="34289" rtlCol="0" anchor="ctr" anchorCtr="0">
            <a:normAutofit/>
          </a:bodyPr>
          <a:lstStyle>
            <a:lvl1pPr marL="0" indent="0" algn="ctr" defTabSz="68577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30935" y="2480693"/>
            <a:ext cx="6729865" cy="1614419"/>
          </a:xfrm>
        </p:spPr>
        <p:txBody>
          <a:bodyPr>
            <a:noAutofit/>
          </a:bodyPr>
          <a:lstStyle>
            <a:lvl1pPr marL="0" marR="0" indent="0" algn="l" defTabSz="68577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>
                <a:solidFill>
                  <a:srgbClr val="676767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552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photo_right 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92688" y="546607"/>
            <a:ext cx="3630612" cy="386981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992624" y="546734"/>
            <a:ext cx="3630168" cy="386981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2968AF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37669" y="546734"/>
            <a:ext cx="4349918" cy="813985"/>
          </a:xfrm>
        </p:spPr>
        <p:txBody>
          <a:bodyPr wrap="none" anchor="t" anchorCtr="0">
            <a:noAutofit/>
          </a:bodyPr>
          <a:lstStyle>
            <a:lvl1pPr>
              <a:lnSpc>
                <a:spcPct val="90000"/>
              </a:lnSpc>
              <a:defRPr sz="25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887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68713" y="233363"/>
            <a:ext cx="3268662" cy="199548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4963" y="233363"/>
            <a:ext cx="3287712" cy="199548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80238" y="233363"/>
            <a:ext cx="1838325" cy="9810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963" y="2271713"/>
            <a:ext cx="2522537" cy="25939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11475" y="2271713"/>
            <a:ext cx="4025900" cy="25939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80238" y="1262063"/>
            <a:ext cx="1838325" cy="258286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80238" y="3887788"/>
            <a:ext cx="1838325" cy="9779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3668995" y="233363"/>
            <a:ext cx="326786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baseline="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320828" y="233363"/>
            <a:ext cx="330200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6979833" y="233363"/>
            <a:ext cx="1838730" cy="98107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320824" y="2271718"/>
            <a:ext cx="2537420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2908334" y="2271718"/>
            <a:ext cx="4028516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6979833" y="1257301"/>
            <a:ext cx="1838730" cy="258705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6979833" y="3887223"/>
            <a:ext cx="1838730" cy="9786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2761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4686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528638" y="582930"/>
            <a:ext cx="8164931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2704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179339" y="584002"/>
            <a:ext cx="4424562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1989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gradFill rotWithShape="1">
          <a:gsLst>
            <a:gs pos="0">
              <a:srgbClr val="35A2D6"/>
            </a:gs>
            <a:gs pos="999">
              <a:srgbClr val="35A2D6"/>
            </a:gs>
            <a:gs pos="100000">
              <a:srgbClr val="2968A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 descr="pref_1-line_logo+tagline-rt-white-CMYK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2088" y="1643063"/>
            <a:ext cx="87598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8653E28-4C12-4ED7-AF5F-6EF1B88633E1}" type="datetimeFigureOut">
              <a:rPr lang="zh-CN" altLang="en-US" smtClean="0"/>
              <a:t>2015/8/4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E8AAF63-9CA0-486D-87EC-ABE0FD6DD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8699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8653E28-4C12-4ED7-AF5F-6EF1B88633E1}" type="datetimeFigureOut">
              <a:rPr lang="zh-CN" altLang="en-US" smtClean="0"/>
              <a:t>2015/8/4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E8AAF63-9CA0-486D-87EC-ABE0FD6DD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8856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3E28-4C12-4ED7-AF5F-6EF1B88633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2015/8/4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AF63-9CA0-486D-87EC-ABE0FD6DDC5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9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white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1" tIns="34286" rIns="68571" bIns="34286" anchor="ctr"/>
          <a:lstStyle/>
          <a:p>
            <a:endParaRPr 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hidden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1" tIns="34286" rIns="68571" bIns="34286" anchor="ctr"/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rgbClr val="3E6BB4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  <p:transition spd="med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3E28-4C12-4ED7-AF5F-6EF1B88633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2015/8/4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AF63-9CA0-486D-87EC-ABE0FD6DDC5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4449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3E28-4C12-4ED7-AF5F-6EF1B88633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2015/8/4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AF63-9CA0-486D-87EC-ABE0FD6DDC5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6242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3E28-4C12-4ED7-AF5F-6EF1B88633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2015/8/4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AF63-9CA0-486D-87EC-ABE0FD6DDC5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3430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3E28-4C12-4ED7-AF5F-6EF1B88633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2015/8/4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AF63-9CA0-486D-87EC-ABE0FD6DDC5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0066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3E28-4C12-4ED7-AF5F-6EF1B88633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2015/8/4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AF63-9CA0-486D-87EC-ABE0FD6DDC5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41471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3E28-4C12-4ED7-AF5F-6EF1B88633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2015/8/4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AF63-9CA0-486D-87EC-ABE0FD6DDC5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7461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3E28-4C12-4ED7-AF5F-6EF1B88633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2015/8/4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AF63-9CA0-486D-87EC-ABE0FD6DDC5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37736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3E28-4C12-4ED7-AF5F-6EF1B88633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2015/8/4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AF63-9CA0-486D-87EC-ABE0FD6DDC5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71518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3E28-4C12-4ED7-AF5F-6EF1B88633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2015/8/4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AF63-9CA0-486D-87EC-ABE0FD6DDC5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03890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3E28-4C12-4ED7-AF5F-6EF1B88633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2015/8/4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AF63-9CA0-486D-87EC-ABE0FD6DDC5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57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9167052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301120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57136" indent="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None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292040" indent="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None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576143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739620" indent="0">
              <a:buClr>
                <a:schemeClr val="tx1"/>
              </a:buClr>
              <a:buSzPct val="80000"/>
              <a:buFont typeface="Arial"/>
              <a:buNone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914210" indent="0">
              <a:buClr>
                <a:schemeClr val="tx1"/>
              </a:buClr>
              <a:buSzPct val="80000"/>
              <a:buFont typeface="Arial"/>
              <a:buNone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4425567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9660" y="895601"/>
            <a:ext cx="8398739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57136" indent="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None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292040" indent="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None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576143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739620" indent="0">
              <a:buClr>
                <a:schemeClr val="tx1"/>
              </a:buClr>
              <a:buSzPct val="80000"/>
              <a:buFont typeface="Arial"/>
              <a:buNone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914210" indent="0">
              <a:buClr>
                <a:schemeClr val="tx1"/>
              </a:buClr>
              <a:buSzPct val="80000"/>
              <a:buFont typeface="Arial"/>
              <a:buNone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110407128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28639" y="876359"/>
            <a:ext cx="8259762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12400" indent="-392400">
              <a:lnSpc>
                <a:spcPts val="444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/>
              <a:buChar char="•"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7413717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Title Goes Here</a:t>
            </a:r>
            <a:endParaRPr lang="en-GB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60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rgbClr val="000000">
                  <a:alpha val="25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© 2014  Cisco and/or its affiliates. All rights reserved.   Cisco Confidential</a:t>
            </a:r>
          </a:p>
        </p:txBody>
      </p:sp>
      <p:pic>
        <p:nvPicPr>
          <p:cNvPr id="7" name="Picture 2" descr="C:\Users\spius\Pictures\cisco logo blue gradient.png"/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4175" y="4625773"/>
            <a:ext cx="431312" cy="26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7" r:id="rId3"/>
    <p:sldLayoutId id="2147483876" r:id="rId4"/>
    <p:sldLayoutId id="2147483878" r:id="rId5"/>
    <p:sldLayoutId id="2147483881" r:id="rId6"/>
    <p:sldLayoutId id="2147483880" r:id="rId7"/>
    <p:sldLayoutId id="2147483905" r:id="rId8"/>
    <p:sldLayoutId id="2147483906" r:id="rId9"/>
    <p:sldLayoutId id="2147483879" r:id="rId10"/>
    <p:sldLayoutId id="2147483883" r:id="rId11"/>
    <p:sldLayoutId id="2147483886" r:id="rId12"/>
    <p:sldLayoutId id="2147483887" r:id="rId13"/>
    <p:sldLayoutId id="2147483884" r:id="rId14"/>
    <p:sldLayoutId id="2147483885" r:id="rId15"/>
    <p:sldLayoutId id="2147483907" r:id="rId16"/>
    <p:sldLayoutId id="2147483889" r:id="rId17"/>
    <p:sldLayoutId id="2147483890" r:id="rId18"/>
    <p:sldLayoutId id="2147483891" r:id="rId19"/>
    <p:sldLayoutId id="2147483892" r:id="rId20"/>
    <p:sldLayoutId id="2147483893" r:id="rId21"/>
    <p:sldLayoutId id="2147483917" r:id="rId22"/>
    <p:sldLayoutId id="2147483918" r:id="rId23"/>
    <p:sldLayoutId id="2147483895" r:id="rId24"/>
    <p:sldLayoutId id="2147483871" r:id="rId25"/>
    <p:sldLayoutId id="2147483921" r:id="rId26"/>
    <p:sldLayoutId id="2147483898" r:id="rId27"/>
    <p:sldLayoutId id="2147483908" r:id="rId28"/>
    <p:sldLayoutId id="2147483909" r:id="rId29"/>
    <p:sldLayoutId id="2147483910" r:id="rId30"/>
    <p:sldLayoutId id="2147483911" r:id="rId31"/>
    <p:sldLayoutId id="2147483914" r:id="rId32"/>
    <p:sldLayoutId id="2147483896" r:id="rId33"/>
    <p:sldLayoutId id="2147483912" r:id="rId34"/>
    <p:sldLayoutId id="2147483913" r:id="rId35"/>
    <p:sldLayoutId id="2147483897" r:id="rId36"/>
    <p:sldLayoutId id="2147483922" r:id="rId37"/>
    <p:sldLayoutId id="2147483923" r:id="rId38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rgbClr val="676767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E8653E28-4C12-4ED7-AF5F-6EF1B88633E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2015/8/4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EE8AAF63-9CA0-486D-87EC-ABE0FD6DDC55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20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4846" y="0"/>
            <a:ext cx="8345488" cy="472320"/>
          </a:xfrm>
        </p:spPr>
        <p:txBody>
          <a:bodyPr/>
          <a:lstStyle/>
          <a:p>
            <a:pPr algn="r"/>
            <a:r>
              <a:rPr lang="en-US" sz="2400" dirty="0" smtClean="0">
                <a:latin typeface="Calibri"/>
                <a:cs typeface="Calibri"/>
              </a:rPr>
              <a:t>High Level Architecture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4846" y="1652185"/>
            <a:ext cx="177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libri"/>
                <a:cs typeface="Calibri"/>
              </a:rPr>
              <a:t>North Bound API</a:t>
            </a:r>
            <a:endParaRPr lang="en-US" sz="1400" b="1" dirty="0">
              <a:latin typeface="Calibri"/>
              <a:cs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7112" y="3367736"/>
            <a:ext cx="2207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/>
                <a:cs typeface="Calibri"/>
              </a:rPr>
              <a:t>Framework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9342" y="4132652"/>
            <a:ext cx="1806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libri"/>
                <a:cs typeface="Calibri"/>
              </a:rPr>
              <a:t>South Bound API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72879" y="2053546"/>
            <a:ext cx="1778070" cy="596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2879" y="1493512"/>
            <a:ext cx="1778070" cy="596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77112" y="3918762"/>
            <a:ext cx="1778070" cy="596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861606" y="614124"/>
            <a:ext cx="1027979" cy="647404"/>
          </a:xfrm>
          <a:prstGeom prst="rect">
            <a:avLst/>
          </a:prstGeom>
          <a:solidFill>
            <a:srgbClr val="CB33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Glance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72879" y="419777"/>
            <a:ext cx="1778070" cy="596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5441" y="614124"/>
            <a:ext cx="1795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libri"/>
                <a:cs typeface="Calibri"/>
              </a:rPr>
              <a:t>Applications</a:t>
            </a:r>
            <a:endParaRPr lang="en-US" sz="1400" b="1" dirty="0">
              <a:latin typeface="Calibri"/>
              <a:cs typeface="Calibri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210860" y="1583627"/>
            <a:ext cx="5272121" cy="3443970"/>
            <a:chOff x="2210860" y="1583627"/>
            <a:chExt cx="5272121" cy="3443970"/>
          </a:xfrm>
        </p:grpSpPr>
        <p:sp>
          <p:nvSpPr>
            <p:cNvPr id="5" name="Rectangle 4"/>
            <p:cNvSpPr/>
            <p:nvPr/>
          </p:nvSpPr>
          <p:spPr>
            <a:xfrm>
              <a:off x="2210860" y="3989398"/>
              <a:ext cx="3636034" cy="451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alibri"/>
                  <a:cs typeface="Calibri"/>
                </a:rPr>
                <a:t>Plugin API</a:t>
              </a:r>
              <a:endParaRPr lang="en-US" sz="1200" dirty="0">
                <a:latin typeface="Calibri"/>
                <a:cs typeface="Calibri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210861" y="2189892"/>
              <a:ext cx="1069694" cy="7787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latin typeface="Calibri"/>
                  <a:cs typeface="Calibri"/>
                </a:rPr>
                <a:t>Machine Learning Algorithms</a:t>
              </a:r>
              <a:endParaRPr lang="en-US" sz="1200" b="1" dirty="0">
                <a:latin typeface="Calibri"/>
                <a:cs typeface="Calibri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70532" y="1583627"/>
              <a:ext cx="975749" cy="4448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alibri"/>
                  <a:cs typeface="Calibri"/>
                </a:rPr>
                <a:t>Data API</a:t>
              </a:r>
              <a:endParaRPr lang="en-US" sz="1200" dirty="0">
                <a:latin typeface="Calibri"/>
                <a:cs typeface="Calibri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04286" y="3126346"/>
              <a:ext cx="1011774" cy="66723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Calibri"/>
                  <a:cs typeface="Calibri"/>
                </a:rPr>
                <a:t>Thing Library</a:t>
              </a:r>
              <a:endParaRPr lang="en-US" sz="1200" b="1" dirty="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10860" y="3126345"/>
              <a:ext cx="881487" cy="6672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latin typeface="Calibri"/>
                  <a:cs typeface="Calibri"/>
                </a:rPr>
                <a:t>Data Store</a:t>
              </a:r>
              <a:endParaRPr lang="en-US" sz="1200" b="1" dirty="0">
                <a:latin typeface="Calibri"/>
                <a:cs typeface="Calibri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76485" y="2189892"/>
              <a:ext cx="1313605" cy="77874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latin typeface="Calibri"/>
                  <a:cs typeface="Calibri"/>
                </a:rPr>
                <a:t>Fusion </a:t>
              </a:r>
            </a:p>
            <a:p>
              <a:pPr algn="ctr"/>
              <a:r>
                <a:rPr lang="en-US" sz="1200" b="1" dirty="0" smtClean="0">
                  <a:latin typeface="Calibri"/>
                  <a:cs typeface="Calibri"/>
                </a:rPr>
                <a:t>Algorithm</a:t>
              </a:r>
              <a:endParaRPr lang="en-US" sz="1200" b="1" dirty="0">
                <a:latin typeface="Calibri"/>
                <a:cs typeface="Calibri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10861" y="4586514"/>
              <a:ext cx="662968" cy="43547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alibri"/>
                  <a:cs typeface="Calibri"/>
                </a:rPr>
                <a:t>MSE</a:t>
              </a:r>
              <a:endParaRPr lang="en-US" sz="1200" dirty="0">
                <a:latin typeface="Calibri"/>
                <a:cs typeface="Calibri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968172" y="4586514"/>
              <a:ext cx="595086" cy="43547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atin typeface="Calibri"/>
                  <a:cs typeface="Calibri"/>
                </a:rPr>
                <a:t>DMo</a:t>
              </a:r>
              <a:endParaRPr lang="en-US" sz="1200" dirty="0">
                <a:latin typeface="Calibri"/>
                <a:cs typeface="Calibri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657600" y="4586514"/>
              <a:ext cx="764356" cy="441083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alibri"/>
                  <a:cs typeface="Calibri"/>
                </a:rPr>
                <a:t>COSC</a:t>
              </a:r>
              <a:endParaRPr lang="en-US" sz="1200" dirty="0">
                <a:latin typeface="Calibri"/>
                <a:cs typeface="Calibri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770447" y="2189892"/>
              <a:ext cx="1361838" cy="77874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latin typeface="Calibri"/>
                  <a:cs typeface="Calibri"/>
                </a:rPr>
                <a:t>Prediction</a:t>
              </a:r>
            </a:p>
            <a:p>
              <a:pPr algn="ctr"/>
              <a:r>
                <a:rPr lang="en-US" sz="1200" b="1" dirty="0" smtClean="0">
                  <a:latin typeface="Calibri"/>
                  <a:cs typeface="Calibri"/>
                </a:rPr>
                <a:t>Algorithm</a:t>
              </a:r>
              <a:endParaRPr lang="en-US" sz="1200" b="1" dirty="0">
                <a:latin typeface="Calibri"/>
                <a:cs typeface="Calibri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296554" y="3126345"/>
              <a:ext cx="1835731" cy="66723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latin typeface="Calibri"/>
                  <a:cs typeface="Calibri"/>
                </a:rPr>
                <a:t>Data Hub(Routing, Transformation)                              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212113" y="3126346"/>
              <a:ext cx="1270867" cy="66723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latin typeface="Calibri"/>
                  <a:cs typeface="Calibri"/>
                </a:rPr>
                <a:t>Policy/Rule Engine</a:t>
              </a:r>
              <a:endParaRPr lang="en-US" sz="1200" b="1" dirty="0">
                <a:latin typeface="Calibri"/>
                <a:cs typeface="Calibri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919338" y="3969878"/>
              <a:ext cx="1563643" cy="4705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latin typeface="Calibri"/>
                  <a:cs typeface="Calibri"/>
                </a:rPr>
                <a:t>Gateway Service</a:t>
              </a:r>
            </a:p>
          </p:txBody>
        </p:sp>
      </p:grpSp>
      <p:sp>
        <p:nvSpPr>
          <p:cNvPr id="48" name="Rectangle 47"/>
          <p:cNvSpPr/>
          <p:nvPr/>
        </p:nvSpPr>
        <p:spPr>
          <a:xfrm>
            <a:off x="5919337" y="4586514"/>
            <a:ext cx="1563643" cy="44108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Sensor / Actuator ...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40" name="Cloud 39"/>
          <p:cNvSpPr/>
          <p:nvPr/>
        </p:nvSpPr>
        <p:spPr>
          <a:xfrm>
            <a:off x="2206944" y="630049"/>
            <a:ext cx="1450656" cy="663573"/>
          </a:xfrm>
          <a:prstGeom prst="cloud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Cloud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210861" y="1575961"/>
            <a:ext cx="1008743" cy="452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Cloud Connector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303788" y="1575961"/>
            <a:ext cx="878096" cy="452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Message Service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404479" y="1583627"/>
            <a:ext cx="1078502" cy="44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Cloud IDE</a:t>
            </a:r>
            <a:endParaRPr lang="en-US" sz="1200" dirty="0">
              <a:latin typeface="Calibri"/>
              <a:cs typeface="Calibri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116262" y="1436914"/>
            <a:ext cx="0" cy="30711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16262" y="1436914"/>
            <a:ext cx="54964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612744" y="1436914"/>
            <a:ext cx="0" cy="30711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116262" y="4508048"/>
            <a:ext cx="5496482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312541" y="1575961"/>
            <a:ext cx="975773" cy="452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Policy API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38" name="Rectangle 19"/>
          <p:cNvSpPr/>
          <p:nvPr/>
        </p:nvSpPr>
        <p:spPr>
          <a:xfrm>
            <a:off x="5041985" y="614124"/>
            <a:ext cx="1027979" cy="647404"/>
          </a:xfrm>
          <a:prstGeom prst="rect">
            <a:avLst/>
          </a:prstGeom>
          <a:solidFill>
            <a:srgbClr val="CB33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EHS</a:t>
            </a:r>
          </a:p>
        </p:txBody>
      </p:sp>
      <p:cxnSp>
        <p:nvCxnSpPr>
          <p:cNvPr id="42" name="Straight Connector 12"/>
          <p:cNvCxnSpPr/>
          <p:nvPr/>
        </p:nvCxnSpPr>
        <p:spPr>
          <a:xfrm>
            <a:off x="255441" y="3053234"/>
            <a:ext cx="1778070" cy="596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55441" y="2456145"/>
            <a:ext cx="2207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libri"/>
                <a:cs typeface="Calibri"/>
              </a:rPr>
              <a:t>Data Processing</a:t>
            </a:r>
            <a:endParaRPr lang="en-US" sz="1400" b="1" dirty="0">
              <a:latin typeface="Calibri"/>
              <a:cs typeface="Calibri"/>
            </a:endParaRPr>
          </a:p>
        </p:txBody>
      </p:sp>
      <p:sp>
        <p:nvSpPr>
          <p:cNvPr id="45" name="Rectangle 35"/>
          <p:cNvSpPr/>
          <p:nvPr/>
        </p:nvSpPr>
        <p:spPr>
          <a:xfrm>
            <a:off x="6212114" y="2186772"/>
            <a:ext cx="1270867" cy="7787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Calibri"/>
                <a:cs typeface="Calibri"/>
              </a:rPr>
              <a:t>Algorithms …</a:t>
            </a:r>
            <a:endParaRPr lang="en-US" sz="1200" b="1" dirty="0">
              <a:latin typeface="Calibri"/>
              <a:cs typeface="Calibri"/>
            </a:endParaRPr>
          </a:p>
        </p:txBody>
      </p:sp>
      <p:sp>
        <p:nvSpPr>
          <p:cNvPr id="46" name="Rectangle 19"/>
          <p:cNvSpPr/>
          <p:nvPr/>
        </p:nvSpPr>
        <p:spPr>
          <a:xfrm>
            <a:off x="6222364" y="603994"/>
            <a:ext cx="1027979" cy="647404"/>
          </a:xfrm>
          <a:prstGeom prst="rect">
            <a:avLst/>
          </a:prstGeom>
          <a:solidFill>
            <a:srgbClr val="CB33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3</a:t>
            </a:r>
            <a:r>
              <a:rPr lang="en-US" sz="1200" baseline="30000" dirty="0" smtClean="0">
                <a:latin typeface="Calibri"/>
                <a:cs typeface="Calibri"/>
              </a:rPr>
              <a:t>rd</a:t>
            </a:r>
            <a:r>
              <a:rPr lang="en-US" sz="1200" dirty="0" smtClean="0">
                <a:latin typeface="Calibri"/>
                <a:cs typeface="Calibri"/>
              </a:rPr>
              <a:t> Party App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534303" y="4580906"/>
            <a:ext cx="600613" cy="44108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VSM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246281" y="4586514"/>
            <a:ext cx="600613" cy="44108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...</a:t>
            </a:r>
            <a:endParaRPr lang="en-US"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27842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735546"/>
            <a:ext cx="842493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smtClean="0">
                <a:solidFill>
                  <a:prstClr val="black"/>
                </a:solidFill>
                <a:latin typeface="Calibri"/>
                <a:ea typeface="宋体"/>
                <a:cs typeface="+mn-cs"/>
              </a:rPr>
              <a:t>1. PE </a:t>
            </a:r>
            <a:r>
              <a:rPr lang="en-US" altLang="zh-CN" sz="1400" dirty="0">
                <a:solidFill>
                  <a:prstClr val="black"/>
                </a:solidFill>
                <a:latin typeface="Calibri"/>
                <a:ea typeface="宋体"/>
                <a:cs typeface="+mn-cs"/>
              </a:rPr>
              <a:t>editor define simple policy:</a:t>
            </a:r>
            <a:endParaRPr lang="zh-CN" altLang="zh-CN" sz="1400" dirty="0">
              <a:solidFill>
                <a:prstClr val="black"/>
              </a:solidFill>
              <a:latin typeface="Calibri"/>
              <a:ea typeface="宋体"/>
              <a:cs typeface="+mn-cs"/>
            </a:endParaRPr>
          </a:p>
          <a:p>
            <a:pPr lvl="1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Calibri"/>
                <a:ea typeface="宋体"/>
                <a:cs typeface="+mn-cs"/>
              </a:rPr>
              <a:t>if temperature sensor &gt; 80 then turn on fan</a:t>
            </a:r>
            <a:endParaRPr lang="zh-CN" altLang="zh-CN" sz="1400" dirty="0">
              <a:solidFill>
                <a:prstClr val="black"/>
              </a:solidFill>
              <a:latin typeface="Calibri"/>
              <a:ea typeface="宋体"/>
              <a:cs typeface="+mn-cs"/>
            </a:endParaRPr>
          </a:p>
          <a:p>
            <a:pPr lvl="1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Calibri"/>
                <a:ea typeface="宋体"/>
                <a:cs typeface="+mn-cs"/>
              </a:rPr>
              <a:t>if temperature sensor &gt; 80 and smoke sensor &gt; 20 then notify APP</a:t>
            </a:r>
            <a:endParaRPr lang="zh-CN" altLang="zh-CN" sz="1400" dirty="0">
              <a:solidFill>
                <a:prstClr val="black"/>
              </a:solidFill>
              <a:latin typeface="Calibri"/>
              <a:ea typeface="宋体"/>
              <a:cs typeface="+mn-cs"/>
            </a:endParaRPr>
          </a:p>
          <a:p>
            <a:pPr lvl="1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Calibri"/>
                <a:ea typeface="宋体"/>
                <a:cs typeface="+mn-cs"/>
              </a:rPr>
              <a:t>if drone approach then notify APP</a:t>
            </a:r>
            <a:endParaRPr lang="zh-CN" altLang="zh-CN" sz="1400" dirty="0">
              <a:solidFill>
                <a:prstClr val="black"/>
              </a:solidFill>
              <a:latin typeface="Calibri"/>
              <a:ea typeface="宋体"/>
              <a:cs typeface="+mn-cs"/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smtClean="0">
                <a:solidFill>
                  <a:prstClr val="black"/>
                </a:solidFill>
                <a:latin typeface="Calibri"/>
                <a:ea typeface="宋体"/>
                <a:cs typeface="+mn-cs"/>
              </a:rPr>
              <a:t>2. PE </a:t>
            </a:r>
            <a:r>
              <a:rPr lang="en-US" altLang="zh-CN" sz="1400" dirty="0">
                <a:solidFill>
                  <a:prstClr val="black"/>
                </a:solidFill>
                <a:latin typeface="Calibri"/>
                <a:ea typeface="宋体"/>
                <a:cs typeface="+mn-cs"/>
              </a:rPr>
              <a:t>push policy to DMO, MSE …</a:t>
            </a:r>
            <a:endParaRPr lang="zh-CN" altLang="zh-CN" sz="1400" dirty="0">
              <a:solidFill>
                <a:prstClr val="black"/>
              </a:solidFill>
              <a:latin typeface="Calibri"/>
              <a:ea typeface="宋体"/>
              <a:cs typeface="+mn-cs"/>
            </a:endParaRPr>
          </a:p>
          <a:p>
            <a:pPr lvl="1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Calibri"/>
                <a:ea typeface="宋体"/>
                <a:cs typeface="+mn-cs"/>
              </a:rPr>
              <a:t>DMO: filter temperature &gt; 80</a:t>
            </a:r>
            <a:endParaRPr lang="zh-CN" altLang="zh-CN" sz="1400" dirty="0">
              <a:solidFill>
                <a:prstClr val="black"/>
              </a:solidFill>
              <a:latin typeface="Calibri"/>
              <a:ea typeface="宋体"/>
              <a:cs typeface="+mn-cs"/>
            </a:endParaRPr>
          </a:p>
          <a:p>
            <a:pPr lvl="1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Calibri"/>
                <a:ea typeface="宋体"/>
                <a:cs typeface="+mn-cs"/>
              </a:rPr>
              <a:t>DMO: filter smoke &gt; 20</a:t>
            </a:r>
            <a:endParaRPr lang="zh-CN" altLang="zh-CN" sz="1400" dirty="0">
              <a:solidFill>
                <a:prstClr val="black"/>
              </a:solidFill>
              <a:latin typeface="Calibri"/>
              <a:ea typeface="宋体"/>
              <a:cs typeface="+mn-cs"/>
            </a:endParaRPr>
          </a:p>
          <a:p>
            <a:pPr lvl="1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Calibri"/>
                <a:ea typeface="宋体"/>
                <a:cs typeface="+mn-cs"/>
              </a:rPr>
              <a:t>MSE: trigger drone movement</a:t>
            </a:r>
            <a:endParaRPr lang="zh-CN" altLang="zh-CN" sz="1400" dirty="0">
              <a:solidFill>
                <a:prstClr val="black"/>
              </a:solidFill>
              <a:latin typeface="Calibri"/>
              <a:ea typeface="宋体"/>
              <a:cs typeface="+mn-cs"/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smtClean="0">
                <a:solidFill>
                  <a:prstClr val="black"/>
                </a:solidFill>
                <a:latin typeface="Calibri"/>
                <a:ea typeface="宋体"/>
                <a:cs typeface="+mn-cs"/>
              </a:rPr>
              <a:t>3. DMO</a:t>
            </a:r>
            <a:r>
              <a:rPr lang="en-US" altLang="zh-CN" sz="1400" dirty="0">
                <a:solidFill>
                  <a:prstClr val="black"/>
                </a:solidFill>
                <a:latin typeface="Calibri"/>
                <a:ea typeface="宋体"/>
                <a:cs typeface="+mn-cs"/>
              </a:rPr>
              <a:t>, MSE filter data, pop up data to </a:t>
            </a:r>
            <a:r>
              <a:rPr lang="en-US" altLang="zh-CN" sz="1400" dirty="0" err="1">
                <a:solidFill>
                  <a:prstClr val="black"/>
                </a:solidFill>
                <a:latin typeface="Calibri"/>
                <a:ea typeface="宋体"/>
                <a:cs typeface="+mn-cs"/>
              </a:rPr>
              <a:t>DataHUB</a:t>
            </a:r>
            <a:endParaRPr lang="zh-CN" altLang="zh-CN" sz="1400" dirty="0">
              <a:solidFill>
                <a:prstClr val="black"/>
              </a:solidFill>
              <a:latin typeface="Calibri"/>
              <a:ea typeface="宋体"/>
              <a:cs typeface="+mn-cs"/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smtClean="0">
                <a:solidFill>
                  <a:prstClr val="black"/>
                </a:solidFill>
                <a:latin typeface="Calibri"/>
                <a:ea typeface="宋体"/>
                <a:cs typeface="+mn-cs"/>
              </a:rPr>
              <a:t>4. </a:t>
            </a:r>
            <a:r>
              <a:rPr lang="en-US" altLang="zh-CN" sz="1400" dirty="0" err="1" smtClean="0">
                <a:solidFill>
                  <a:prstClr val="black"/>
                </a:solidFill>
                <a:latin typeface="Calibri"/>
                <a:ea typeface="宋体"/>
                <a:cs typeface="+mn-cs"/>
              </a:rPr>
              <a:t>DataHUB</a:t>
            </a:r>
            <a:r>
              <a:rPr lang="en-US" altLang="zh-CN" sz="1400" dirty="0" smtClean="0">
                <a:solidFill>
                  <a:prstClr val="black"/>
                </a:solidFill>
                <a:latin typeface="Calibri"/>
                <a:ea typeface="宋体"/>
                <a:cs typeface="+mn-cs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alibri"/>
                <a:ea typeface="宋体"/>
                <a:cs typeface="+mn-cs"/>
              </a:rPr>
              <a:t>send message to PE</a:t>
            </a:r>
            <a:endParaRPr lang="zh-CN" altLang="zh-CN" sz="1400" dirty="0">
              <a:solidFill>
                <a:prstClr val="black"/>
              </a:solidFill>
              <a:latin typeface="Calibri"/>
              <a:ea typeface="宋体"/>
              <a:cs typeface="+mn-cs"/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smtClean="0">
                <a:solidFill>
                  <a:prstClr val="black"/>
                </a:solidFill>
                <a:latin typeface="Calibri"/>
                <a:ea typeface="宋体"/>
                <a:cs typeface="+mn-cs"/>
              </a:rPr>
              <a:t>5. PE </a:t>
            </a:r>
            <a:r>
              <a:rPr lang="en-US" altLang="zh-CN" sz="1400" dirty="0">
                <a:solidFill>
                  <a:prstClr val="black"/>
                </a:solidFill>
                <a:latin typeface="Calibri"/>
                <a:ea typeface="宋体"/>
                <a:cs typeface="+mn-cs"/>
              </a:rPr>
              <a:t>do embedded logic filter, notify APP or call Gateway</a:t>
            </a:r>
            <a:endParaRPr lang="zh-CN" altLang="zh-CN" sz="1400" dirty="0">
              <a:solidFill>
                <a:prstClr val="black"/>
              </a:solidFill>
              <a:latin typeface="Calibri"/>
              <a:ea typeface="宋体"/>
              <a:cs typeface="+mn-cs"/>
            </a:endParaRPr>
          </a:p>
          <a:p>
            <a:pPr lvl="1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Calibri"/>
                <a:ea typeface="宋体"/>
                <a:cs typeface="+mn-cs"/>
              </a:rPr>
              <a:t>Get filtering data, get related policy</a:t>
            </a:r>
            <a:endParaRPr lang="zh-CN" altLang="zh-CN" sz="1400" dirty="0">
              <a:solidFill>
                <a:prstClr val="black"/>
              </a:solidFill>
              <a:latin typeface="Calibri"/>
              <a:ea typeface="宋体"/>
              <a:cs typeface="+mn-cs"/>
            </a:endParaRPr>
          </a:p>
          <a:p>
            <a:pPr lvl="1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Calibri"/>
                <a:ea typeface="宋体"/>
                <a:cs typeface="+mn-cs"/>
              </a:rPr>
              <a:t>if temperature &gt; 80, turn on fan</a:t>
            </a:r>
            <a:endParaRPr lang="zh-CN" altLang="zh-CN" sz="1400" dirty="0">
              <a:solidFill>
                <a:prstClr val="black"/>
              </a:solidFill>
              <a:latin typeface="Calibri"/>
              <a:ea typeface="宋体"/>
              <a:cs typeface="+mn-cs"/>
            </a:endParaRPr>
          </a:p>
          <a:p>
            <a:pPr lvl="1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Calibri"/>
                <a:ea typeface="宋体"/>
                <a:cs typeface="+mn-cs"/>
              </a:rPr>
              <a:t>if smoke &gt; 20 and temperature, notify APP</a:t>
            </a:r>
            <a:endParaRPr lang="zh-CN" altLang="zh-CN" sz="1400" dirty="0">
              <a:solidFill>
                <a:prstClr val="black"/>
              </a:solidFill>
              <a:latin typeface="Calibri"/>
              <a:ea typeface="宋体"/>
              <a:cs typeface="+mn-cs"/>
            </a:endParaRPr>
          </a:p>
          <a:p>
            <a:pPr lvl="1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Calibri"/>
                <a:ea typeface="宋体"/>
                <a:cs typeface="+mn-cs"/>
              </a:rPr>
              <a:t>if movement, notify APP</a:t>
            </a:r>
            <a:endParaRPr lang="zh-CN" altLang="zh-CN" sz="1400" dirty="0">
              <a:solidFill>
                <a:prstClr val="black"/>
              </a:solidFill>
              <a:latin typeface="Calibri"/>
              <a:ea typeface="宋体"/>
              <a:cs typeface="+mn-cs"/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smtClean="0">
                <a:solidFill>
                  <a:prstClr val="black"/>
                </a:solidFill>
                <a:latin typeface="Calibri"/>
                <a:ea typeface="宋体"/>
                <a:cs typeface="+mn-cs"/>
              </a:rPr>
              <a:t>6. APP </a:t>
            </a:r>
            <a:r>
              <a:rPr lang="en-US" altLang="zh-CN" sz="1400" dirty="0">
                <a:solidFill>
                  <a:prstClr val="black"/>
                </a:solidFill>
                <a:latin typeface="Calibri"/>
                <a:ea typeface="宋体"/>
                <a:cs typeface="+mn-cs"/>
              </a:rPr>
              <a:t>call Rest API to query data, analysis, take action</a:t>
            </a:r>
            <a:endParaRPr lang="zh-CN" altLang="zh-CN" sz="1400" dirty="0">
              <a:solidFill>
                <a:prstClr val="black"/>
              </a:solidFill>
              <a:latin typeface="Calibri"/>
              <a:ea typeface="宋体"/>
              <a:cs typeface="+mn-cs"/>
            </a:endParaRPr>
          </a:p>
          <a:p>
            <a:pPr lvl="1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smtClean="0">
                <a:solidFill>
                  <a:prstClr val="black"/>
                </a:solidFill>
                <a:latin typeface="Calibri"/>
                <a:ea typeface="宋体"/>
                <a:cs typeface="+mn-cs"/>
              </a:rPr>
              <a:t>Query </a:t>
            </a:r>
            <a:r>
              <a:rPr lang="en-US" altLang="zh-CN" sz="1400" dirty="0">
                <a:solidFill>
                  <a:prstClr val="black"/>
                </a:solidFill>
                <a:latin typeface="Calibri"/>
                <a:ea typeface="宋体"/>
                <a:cs typeface="+mn-cs"/>
              </a:rPr>
              <a:t>status, do analysis, if smoke&gt;20 &amp;&amp; temperature&gt;80 lasted 1 minute, call drone service to send drone to urgent area.</a:t>
            </a:r>
            <a:endParaRPr lang="zh-CN" altLang="zh-CN" sz="1400" dirty="0">
              <a:solidFill>
                <a:prstClr val="black"/>
              </a:solidFill>
              <a:latin typeface="Calibri"/>
              <a:ea typeface="宋体"/>
              <a:cs typeface="+mn-cs"/>
            </a:endParaRPr>
          </a:p>
          <a:p>
            <a:pPr lvl="1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smtClean="0">
                <a:solidFill>
                  <a:prstClr val="black"/>
                </a:solidFill>
                <a:latin typeface="Calibri"/>
                <a:ea typeface="宋体"/>
                <a:cs typeface="+mn-cs"/>
              </a:rPr>
              <a:t>if </a:t>
            </a:r>
            <a:r>
              <a:rPr lang="en-US" altLang="zh-CN" sz="1400" dirty="0">
                <a:solidFill>
                  <a:prstClr val="black"/>
                </a:solidFill>
                <a:latin typeface="Calibri"/>
                <a:ea typeface="宋体"/>
                <a:cs typeface="+mn-cs"/>
              </a:rPr>
              <a:t>distance(drone, thing)&lt;10m then call drone service to turn on camera.</a:t>
            </a:r>
            <a:endParaRPr lang="zh-CN" altLang="zh-CN" sz="1400" dirty="0">
              <a:solidFill>
                <a:prstClr val="black"/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214846" y="195486"/>
            <a:ext cx="8345488" cy="354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</a:pPr>
            <a:r>
              <a:rPr lang="en-US" sz="2400" dirty="0" smtClean="0">
                <a:solidFill>
                  <a:prstClr val="black"/>
                </a:solidFill>
                <a:cs typeface="Calibri"/>
              </a:rPr>
              <a:t>Policy Engine use case</a:t>
            </a:r>
            <a:endParaRPr lang="en-US" sz="2400" dirty="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4668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Resource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361700"/>
              </p:ext>
            </p:extLst>
          </p:nvPr>
        </p:nvGraphicFramePr>
        <p:xfrm>
          <a:off x="578842" y="1073151"/>
          <a:ext cx="7938780" cy="3935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4695"/>
                <a:gridCol w="1984695"/>
                <a:gridCol w="1984695"/>
                <a:gridCol w="1984695"/>
              </a:tblGrid>
              <a:tr h="41209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Module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Owner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Priority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209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Gateway Service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Wang Yi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209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Gateway Service UI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1209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1209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Cloud IDE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Yangyang</a:t>
                      </a:r>
                    </a:p>
                    <a:p>
                      <a:r>
                        <a:rPr lang="en-US" altLang="zh-CN" dirty="0" smtClean="0"/>
                        <a:t>Xiaobao</a:t>
                      </a:r>
                    </a:p>
                    <a:p>
                      <a:r>
                        <a:rPr lang="en-US" altLang="zh-CN" dirty="0" smtClean="0"/>
                        <a:t>Xilai</a:t>
                      </a:r>
                    </a:p>
                    <a:p>
                      <a:r>
                        <a:rPr lang="en-US" altLang="zh-CN" dirty="0" smtClean="0"/>
                        <a:t>Tingxin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120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12093">
                <a:tc>
                  <a:txBody>
                    <a:bodyPr/>
                    <a:lstStyle/>
                    <a:p>
                      <a:pPr marL="0" marR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Data Hub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Haihua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12093">
                <a:tc>
                  <a:txBody>
                    <a:bodyPr/>
                    <a:lstStyle/>
                    <a:p>
                      <a:pPr marL="0" marR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Cloud Connector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016300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Resource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740500"/>
              </p:ext>
            </p:extLst>
          </p:nvPr>
        </p:nvGraphicFramePr>
        <p:xfrm>
          <a:off x="578842" y="1073151"/>
          <a:ext cx="7938780" cy="3296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4695"/>
                <a:gridCol w="1984695"/>
                <a:gridCol w="1984695"/>
                <a:gridCol w="1984695"/>
              </a:tblGrid>
              <a:tr h="41209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Module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Owner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Priority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2093">
                <a:tc>
                  <a:txBody>
                    <a:bodyPr/>
                    <a:lstStyle/>
                    <a:p>
                      <a:pPr marL="0" marR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Southbound Interface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Kenny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2093">
                <a:tc>
                  <a:txBody>
                    <a:bodyPr/>
                    <a:lstStyle/>
                    <a:p>
                      <a:pPr marL="0" marR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CMX integration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12093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DMo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baseline="0" dirty="0" smtClean="0"/>
                        <a:t>integration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1209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1209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1209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1209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044492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Resource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987084"/>
              </p:ext>
            </p:extLst>
          </p:nvPr>
        </p:nvGraphicFramePr>
        <p:xfrm>
          <a:off x="578842" y="1073151"/>
          <a:ext cx="7938780" cy="3296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4695"/>
                <a:gridCol w="1984695"/>
                <a:gridCol w="1984695"/>
                <a:gridCol w="1984695"/>
              </a:tblGrid>
              <a:tr h="41209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Module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Owner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Priority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209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Policy Engine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Shen</a:t>
                      </a:r>
                      <a:r>
                        <a:rPr lang="en-US" altLang="zh-CN" dirty="0" smtClean="0"/>
                        <a:t> Yu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209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Policy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120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1209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Workspace Service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Huishu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12093">
                <a:tc>
                  <a:txBody>
                    <a:bodyPr/>
                    <a:lstStyle/>
                    <a:p>
                      <a:pPr marL="0" marR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12093">
                <a:tc>
                  <a:txBody>
                    <a:bodyPr/>
                    <a:lstStyle/>
                    <a:p>
                      <a:pPr marL="0" marR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Thing Library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1209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57934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ular Callout 67"/>
          <p:cNvSpPr/>
          <p:nvPr/>
        </p:nvSpPr>
        <p:spPr>
          <a:xfrm>
            <a:off x="277112" y="2220670"/>
            <a:ext cx="1425087" cy="316328"/>
          </a:xfrm>
          <a:prstGeom prst="wedgeRoundRectCallout">
            <a:avLst>
              <a:gd name="adj1" fmla="val 161040"/>
              <a:gd name="adj2" fmla="val -61202"/>
              <a:gd name="adj3" fmla="val 16667"/>
            </a:avLst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alibri"/>
                <a:cs typeface="Calibri"/>
              </a:rPr>
              <a:t>Service registration and discovery</a:t>
            </a:r>
          </a:p>
        </p:txBody>
      </p:sp>
      <p:sp>
        <p:nvSpPr>
          <p:cNvPr id="66" name="Rounded Rectangular Callout 65"/>
          <p:cNvSpPr/>
          <p:nvPr/>
        </p:nvSpPr>
        <p:spPr>
          <a:xfrm>
            <a:off x="277112" y="3468914"/>
            <a:ext cx="1425087" cy="288589"/>
          </a:xfrm>
          <a:prstGeom prst="wedgeRoundRectCallout">
            <a:avLst>
              <a:gd name="adj1" fmla="val 161039"/>
              <a:gd name="adj2" fmla="val 5387"/>
              <a:gd name="adj3" fmla="val 16667"/>
            </a:avLst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alibri"/>
                <a:cs typeface="Calibri"/>
              </a:rPr>
              <a:t>Cloud resource management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4846" y="0"/>
            <a:ext cx="8345488" cy="472320"/>
          </a:xfrm>
        </p:spPr>
        <p:txBody>
          <a:bodyPr/>
          <a:lstStyle/>
          <a:p>
            <a:pPr algn="r"/>
            <a:r>
              <a:rPr lang="en-US" sz="2400" dirty="0" smtClean="0">
                <a:latin typeface="Calibri"/>
                <a:cs typeface="Calibri"/>
              </a:rPr>
              <a:t>Physical Deployment Diagram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2879" y="1446925"/>
            <a:ext cx="1229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libri"/>
                <a:cs typeface="Calibri"/>
              </a:rPr>
              <a:t>Cloud</a:t>
            </a:r>
            <a:endParaRPr lang="en-US" sz="1400" b="1" dirty="0">
              <a:latin typeface="Calibri"/>
              <a:cs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9342" y="4132652"/>
            <a:ext cx="1806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libri"/>
                <a:cs typeface="Calibri"/>
              </a:rPr>
              <a:t>Fog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72879" y="1245429"/>
            <a:ext cx="8287455" cy="596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77112" y="3904153"/>
            <a:ext cx="8283222" cy="596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861606" y="614124"/>
            <a:ext cx="1027979" cy="554276"/>
          </a:xfrm>
          <a:prstGeom prst="rect">
            <a:avLst/>
          </a:prstGeom>
          <a:solidFill>
            <a:srgbClr val="CB33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Glance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72879" y="419777"/>
            <a:ext cx="1778070" cy="596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5441" y="614124"/>
            <a:ext cx="1795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libri"/>
                <a:cs typeface="Calibri"/>
              </a:rPr>
              <a:t>Applications</a:t>
            </a:r>
            <a:endParaRPr lang="en-US" sz="1400" b="1" dirty="0">
              <a:latin typeface="Calibri"/>
              <a:cs typeface="Calibri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265714" y="4057760"/>
            <a:ext cx="4571228" cy="689429"/>
            <a:chOff x="2206943" y="4078514"/>
            <a:chExt cx="4571228" cy="689429"/>
          </a:xfrm>
        </p:grpSpPr>
        <p:sp>
          <p:nvSpPr>
            <p:cNvPr id="29" name="Rectangle 28"/>
            <p:cNvSpPr/>
            <p:nvPr/>
          </p:nvSpPr>
          <p:spPr>
            <a:xfrm>
              <a:off x="2206943" y="4078514"/>
              <a:ext cx="727445" cy="68942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latin typeface="Calibri"/>
                  <a:cs typeface="Calibri"/>
                </a:rPr>
                <a:t>MSE</a:t>
              </a:r>
              <a:endParaRPr lang="en-US" sz="800" dirty="0">
                <a:latin typeface="Calibri"/>
                <a:cs typeface="Calibri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033487" y="4078514"/>
              <a:ext cx="2917370" cy="68942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smtClean="0">
                  <a:latin typeface="Calibri"/>
                  <a:cs typeface="Calibri"/>
                </a:rPr>
                <a:t>       </a:t>
              </a:r>
              <a:r>
                <a:rPr lang="en-US" sz="800" dirty="0" err="1" smtClean="0">
                  <a:latin typeface="Calibri"/>
                  <a:cs typeface="Calibri"/>
                </a:rPr>
                <a:t>IOx</a:t>
              </a:r>
              <a:endParaRPr lang="en-US" sz="800" dirty="0">
                <a:latin typeface="Calibri"/>
                <a:cs typeface="Calibri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55449" y="4078514"/>
              <a:ext cx="722722" cy="68942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latin typeface="Calibri"/>
                  <a:cs typeface="Calibri"/>
                </a:rPr>
                <a:t>GW</a:t>
              </a:r>
            </a:p>
          </p:txBody>
        </p:sp>
      </p:grpSp>
      <p:sp>
        <p:nvSpPr>
          <p:cNvPr id="40" name="Cloud 39"/>
          <p:cNvSpPr/>
          <p:nvPr/>
        </p:nvSpPr>
        <p:spPr>
          <a:xfrm>
            <a:off x="2206944" y="630049"/>
            <a:ext cx="1450656" cy="538351"/>
          </a:xfrm>
          <a:prstGeom prst="cloud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Cloud</a:t>
            </a:r>
          </a:p>
        </p:txBody>
      </p:sp>
      <p:sp>
        <p:nvSpPr>
          <p:cNvPr id="38" name="Rectangle 19"/>
          <p:cNvSpPr/>
          <p:nvPr/>
        </p:nvSpPr>
        <p:spPr>
          <a:xfrm>
            <a:off x="5041985" y="614124"/>
            <a:ext cx="1027979" cy="554276"/>
          </a:xfrm>
          <a:prstGeom prst="rect">
            <a:avLst/>
          </a:prstGeom>
          <a:solidFill>
            <a:srgbClr val="CB33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EHS</a:t>
            </a:r>
          </a:p>
        </p:txBody>
      </p:sp>
      <p:sp>
        <p:nvSpPr>
          <p:cNvPr id="46" name="Rectangle 19"/>
          <p:cNvSpPr/>
          <p:nvPr/>
        </p:nvSpPr>
        <p:spPr>
          <a:xfrm>
            <a:off x="6222364" y="603994"/>
            <a:ext cx="1027979" cy="564406"/>
          </a:xfrm>
          <a:prstGeom prst="rect">
            <a:avLst/>
          </a:prstGeom>
          <a:solidFill>
            <a:srgbClr val="CB33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3</a:t>
            </a:r>
            <a:r>
              <a:rPr lang="en-US" sz="1200" baseline="30000" dirty="0" smtClean="0">
                <a:latin typeface="Calibri"/>
                <a:cs typeface="Calibri"/>
              </a:rPr>
              <a:t>rd</a:t>
            </a:r>
            <a:r>
              <a:rPr lang="en-US" sz="1200" dirty="0" smtClean="0">
                <a:latin typeface="Calibri"/>
                <a:cs typeface="Calibri"/>
              </a:rPr>
              <a:t> Party App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804228" y="4111899"/>
            <a:ext cx="688657" cy="25066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latin typeface="Calibri"/>
                <a:cs typeface="Calibri"/>
              </a:rPr>
              <a:t>DMo</a:t>
            </a:r>
            <a:endParaRPr lang="en-US" sz="800" dirty="0">
              <a:latin typeface="Calibri"/>
              <a:cs typeface="Calibri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607655" y="4111899"/>
            <a:ext cx="614709" cy="25066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alibri"/>
                <a:cs typeface="Calibri"/>
              </a:rPr>
              <a:t>GW</a:t>
            </a:r>
            <a:endParaRPr lang="en-US" sz="800" dirty="0">
              <a:latin typeface="Calibri"/>
              <a:cs typeface="Calibri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804228" y="4441446"/>
            <a:ext cx="2118314" cy="25066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alibri"/>
                <a:cs typeface="Calibri"/>
              </a:rPr>
              <a:t>Fog Director</a:t>
            </a:r>
            <a:endParaRPr lang="en-US" sz="800" dirty="0">
              <a:latin typeface="Calibri"/>
              <a:cs typeface="Calibri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320971" y="4109940"/>
            <a:ext cx="601571" cy="25066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alibri"/>
                <a:cs typeface="Calibri"/>
              </a:rPr>
              <a:t>PE</a:t>
            </a:r>
            <a:endParaRPr lang="en-US" sz="800" dirty="0">
              <a:latin typeface="Calibri"/>
              <a:cs typeface="Calibri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256023" y="2041370"/>
            <a:ext cx="1138988" cy="254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atin typeface="Calibri"/>
                <a:cs typeface="Calibri"/>
              </a:rPr>
              <a:t>Registration Service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829807" y="2378834"/>
            <a:ext cx="1092734" cy="26851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atin typeface="Calibri"/>
                <a:cs typeface="Calibri"/>
              </a:rPr>
              <a:t>Message Service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256023" y="3468914"/>
            <a:ext cx="4298663" cy="268514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latin typeface="Calibri"/>
                <a:cs typeface="Calibri"/>
              </a:rPr>
              <a:t>mesos</a:t>
            </a:r>
            <a:r>
              <a:rPr lang="en-US" sz="900" dirty="0" smtClean="0">
                <a:latin typeface="Calibri"/>
                <a:cs typeface="Calibri"/>
              </a:rPr>
              <a:t> + marathon + </a:t>
            </a:r>
            <a:r>
              <a:rPr lang="en-US" sz="900" dirty="0" err="1" smtClean="0">
                <a:latin typeface="Calibri"/>
                <a:cs typeface="Calibri"/>
              </a:rPr>
              <a:t>chronos</a:t>
            </a: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01051" y="2378834"/>
            <a:ext cx="1232283" cy="26851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atin typeface="Calibri"/>
                <a:cs typeface="Calibri"/>
              </a:rPr>
              <a:t>Data Service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010998" y="2729320"/>
            <a:ext cx="1549335" cy="26125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atin typeface="Calibri"/>
                <a:cs typeface="Calibri"/>
              </a:rPr>
              <a:t>Policy Engine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116262" y="3468914"/>
            <a:ext cx="1055109" cy="268514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latin typeface="Calibri"/>
                <a:cs typeface="Calibri"/>
              </a:rPr>
              <a:t>ZooKeeper</a:t>
            </a: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501051" y="3078086"/>
            <a:ext cx="1869350" cy="28206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Calibri"/>
                <a:cs typeface="Calibri"/>
              </a:rPr>
              <a:t>Kafka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256023" y="3091633"/>
            <a:ext cx="1138988" cy="268514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Calibri"/>
                <a:cs typeface="Calibri"/>
              </a:rPr>
              <a:t>Cassandra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501052" y="2722063"/>
            <a:ext cx="2421490" cy="26851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atin typeface="Calibri"/>
                <a:cs typeface="Calibri"/>
              </a:rPr>
              <a:t>Data Hub</a:t>
            </a:r>
          </a:p>
        </p:txBody>
      </p:sp>
      <p:sp>
        <p:nvSpPr>
          <p:cNvPr id="69" name="Rounded Rectangular Callout 68"/>
          <p:cNvSpPr/>
          <p:nvPr/>
        </p:nvSpPr>
        <p:spPr>
          <a:xfrm>
            <a:off x="272879" y="3091632"/>
            <a:ext cx="1425087" cy="302781"/>
          </a:xfrm>
          <a:prstGeom prst="wedgeRoundRectCallout">
            <a:avLst>
              <a:gd name="adj1" fmla="val 270527"/>
              <a:gd name="adj2" fmla="val -13023"/>
              <a:gd name="adj3" fmla="val 16667"/>
            </a:avLst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alibri"/>
                <a:cs typeface="Calibri"/>
              </a:rPr>
              <a:t>Massive data </a:t>
            </a:r>
            <a:r>
              <a:rPr lang="en-US" sz="800" dirty="0">
                <a:latin typeface="Calibri"/>
                <a:cs typeface="Calibri"/>
              </a:rPr>
              <a:t> </a:t>
            </a:r>
            <a:r>
              <a:rPr lang="en-US" sz="800" dirty="0" smtClean="0">
                <a:latin typeface="Calibri"/>
                <a:cs typeface="Calibri"/>
              </a:rPr>
              <a:t>bus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256023" y="2729320"/>
            <a:ext cx="1129297" cy="26851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atin typeface="Calibri"/>
                <a:cs typeface="Calibri"/>
              </a:rPr>
              <a:t>Spark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256024" y="2386726"/>
            <a:ext cx="1138987" cy="26851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atin typeface="Calibri"/>
                <a:cs typeface="Calibri"/>
              </a:rPr>
              <a:t>Storm</a:t>
            </a:r>
          </a:p>
        </p:txBody>
      </p:sp>
      <p:sp>
        <p:nvSpPr>
          <p:cNvPr id="72" name="Rounded Rectangular Callout 71"/>
          <p:cNvSpPr/>
          <p:nvPr/>
        </p:nvSpPr>
        <p:spPr>
          <a:xfrm>
            <a:off x="272879" y="2655240"/>
            <a:ext cx="1425087" cy="316328"/>
          </a:xfrm>
          <a:prstGeom prst="wedgeRoundRectCallout">
            <a:avLst>
              <a:gd name="adj1" fmla="val 199743"/>
              <a:gd name="adj2" fmla="val -81849"/>
              <a:gd name="adj3" fmla="val 16667"/>
            </a:avLst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alibri"/>
                <a:cs typeface="Calibri"/>
              </a:rPr>
              <a:t>Real time data analysis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656286" y="3468914"/>
            <a:ext cx="904047" cy="268514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Calibri"/>
                <a:cs typeface="Calibri"/>
              </a:rPr>
              <a:t>keystone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010999" y="3075624"/>
            <a:ext cx="771476" cy="28452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atin typeface="Calibri"/>
                <a:cs typeface="Calibri"/>
              </a:rPr>
              <a:t>MSE Plugin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888514" y="3075624"/>
            <a:ext cx="671819" cy="28452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atin typeface="Calibri"/>
                <a:cs typeface="Calibri"/>
              </a:rPr>
              <a:t>DMo</a:t>
            </a:r>
            <a:r>
              <a:rPr lang="en-US" sz="800" b="1" dirty="0" smtClean="0">
                <a:latin typeface="Calibri"/>
                <a:cs typeface="Calibri"/>
              </a:rPr>
              <a:t> Plugin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476442" y="3078086"/>
            <a:ext cx="446100" cy="2820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alibri"/>
                <a:cs typeface="Calibri"/>
              </a:rPr>
              <a:t>GW</a:t>
            </a:r>
            <a:endParaRPr lang="en-US" sz="800" dirty="0">
              <a:latin typeface="Calibri"/>
              <a:cs typeface="Calibri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256023" y="1332300"/>
            <a:ext cx="5304309" cy="26851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atin typeface="Calibri"/>
                <a:cs typeface="Calibri"/>
              </a:rPr>
              <a:t>HAProxy</a:t>
            </a:r>
            <a:r>
              <a:rPr lang="en-US" sz="800" b="1" dirty="0" smtClean="0">
                <a:latin typeface="Calibri"/>
                <a:cs typeface="Calibri"/>
              </a:rPr>
              <a:t> (Load balancing &amp; Service routing)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007807" y="2386726"/>
            <a:ext cx="1549335" cy="26125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atin typeface="Calibri"/>
                <a:cs typeface="Calibri"/>
              </a:rPr>
              <a:t>Policy Service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256024" y="1684922"/>
            <a:ext cx="1138987" cy="26851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atin typeface="Calibri"/>
                <a:cs typeface="Calibri"/>
              </a:rPr>
              <a:t>Profile Service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501051" y="1684922"/>
            <a:ext cx="2421492" cy="26851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atin typeface="Calibri"/>
                <a:cs typeface="Calibri"/>
              </a:rPr>
              <a:t>Authorization </a:t>
            </a:r>
            <a:r>
              <a:rPr lang="en-US" sz="800" b="1" dirty="0">
                <a:latin typeface="Calibri"/>
                <a:cs typeface="Calibri"/>
              </a:rPr>
              <a:t>and </a:t>
            </a:r>
            <a:r>
              <a:rPr lang="en-US" sz="800" b="1" dirty="0" smtClean="0">
                <a:latin typeface="Calibri"/>
                <a:cs typeface="Calibri"/>
              </a:rPr>
              <a:t>Authentication Service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007806" y="1684922"/>
            <a:ext cx="1549336" cy="26851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atin typeface="Calibri"/>
                <a:cs typeface="Calibri"/>
              </a:rPr>
              <a:t>Workspace Service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007806" y="2041370"/>
            <a:ext cx="1549336" cy="26851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atin typeface="Calibri"/>
                <a:cs typeface="Calibri"/>
              </a:rPr>
              <a:t>Deployment Service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116262" y="3091633"/>
            <a:ext cx="1055109" cy="26851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atin typeface="Calibri"/>
                <a:cs typeface="Calibri"/>
              </a:rPr>
              <a:t>Logstash</a:t>
            </a:r>
            <a:endParaRPr lang="en-US" sz="800" b="1" dirty="0" smtClean="0">
              <a:latin typeface="Calibri"/>
              <a:cs typeface="Calibri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501050" y="2041370"/>
            <a:ext cx="1232283" cy="254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atin typeface="Calibri"/>
                <a:cs typeface="Calibri"/>
              </a:rPr>
              <a:t>Inventory Service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829808" y="2041370"/>
            <a:ext cx="1092733" cy="254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atin typeface="Calibri"/>
                <a:cs typeface="Calibri"/>
              </a:rPr>
              <a:t>Cloud Connector</a:t>
            </a:r>
          </a:p>
        </p:txBody>
      </p:sp>
    </p:spTree>
    <p:extLst>
      <p:ext uri="{BB962C8B-B14F-4D97-AF65-F5344CB8AC3E}">
        <p14:creationId xmlns:p14="http://schemas.microsoft.com/office/powerpoint/2010/main" val="9969014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4846" y="0"/>
            <a:ext cx="8345488" cy="472320"/>
          </a:xfrm>
        </p:spPr>
        <p:txBody>
          <a:bodyPr/>
          <a:lstStyle/>
          <a:p>
            <a:pPr algn="r"/>
            <a:r>
              <a:rPr lang="en-US" dirty="0" smtClean="0">
                <a:latin typeface="Calibri"/>
                <a:cs typeface="Calibri"/>
              </a:rPr>
              <a:t>Glance App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34" y="1649318"/>
            <a:ext cx="2194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libri"/>
                <a:cs typeface="Calibri"/>
              </a:rPr>
              <a:t>North Bound API</a:t>
            </a:r>
            <a:endParaRPr lang="en-US" sz="1400" b="1" dirty="0">
              <a:latin typeface="Calibri"/>
              <a:cs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9342" y="2980737"/>
            <a:ext cx="2207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/>
                <a:cs typeface="Calibri"/>
              </a:rPr>
              <a:t>Framework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9342" y="3933066"/>
            <a:ext cx="20458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b="1" dirty="0" smtClean="0">
              <a:latin typeface="Calibri"/>
              <a:cs typeface="Calibri"/>
            </a:endParaRPr>
          </a:p>
          <a:p>
            <a:r>
              <a:rPr lang="en-US" sz="1400" b="1" dirty="0" smtClean="0">
                <a:latin typeface="Calibri"/>
                <a:cs typeface="Calibri"/>
              </a:rPr>
              <a:t>South Bound</a:t>
            </a:r>
          </a:p>
          <a:p>
            <a:r>
              <a:rPr lang="en-US" sz="1400" b="1" dirty="0" smtClean="0">
                <a:latin typeface="Calibri"/>
                <a:cs typeface="Calibri"/>
              </a:rPr>
              <a:t>API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72879" y="2053546"/>
            <a:ext cx="1778070" cy="596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2879" y="1493512"/>
            <a:ext cx="1778070" cy="596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72879" y="3963909"/>
            <a:ext cx="1778070" cy="596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864503" y="290422"/>
            <a:ext cx="1027979" cy="647404"/>
          </a:xfrm>
          <a:prstGeom prst="rect">
            <a:avLst/>
          </a:prstGeom>
          <a:solidFill>
            <a:srgbClr val="CB33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Glance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72879" y="419777"/>
            <a:ext cx="1778070" cy="596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0234" y="630049"/>
            <a:ext cx="2194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libri"/>
                <a:cs typeface="Calibri"/>
              </a:rPr>
              <a:t>Applications</a:t>
            </a:r>
            <a:endParaRPr lang="en-US" sz="1400" b="1" dirty="0">
              <a:latin typeface="Calibri"/>
              <a:cs typeface="Calibri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191624" y="1583627"/>
            <a:ext cx="5312761" cy="3438362"/>
            <a:chOff x="2191624" y="1583627"/>
            <a:chExt cx="5312761" cy="3438362"/>
          </a:xfrm>
        </p:grpSpPr>
        <p:sp>
          <p:nvSpPr>
            <p:cNvPr id="5" name="Rectangle 4"/>
            <p:cNvSpPr/>
            <p:nvPr/>
          </p:nvSpPr>
          <p:spPr>
            <a:xfrm>
              <a:off x="2191624" y="3989398"/>
              <a:ext cx="3341290" cy="451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alibri"/>
                  <a:cs typeface="Calibri"/>
                </a:rPr>
                <a:t>Plugin API</a:t>
              </a:r>
              <a:endParaRPr lang="en-US" sz="1200" dirty="0">
                <a:latin typeface="Calibri"/>
                <a:cs typeface="Calibri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70532" y="1583627"/>
              <a:ext cx="976350" cy="4448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alibri"/>
                  <a:cs typeface="Calibri"/>
                </a:rPr>
                <a:t>Data Service</a:t>
              </a:r>
              <a:endParaRPr lang="en-US" sz="1200" dirty="0">
                <a:latin typeface="Calibri"/>
                <a:cs typeface="Calibri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06944" y="3126345"/>
              <a:ext cx="885404" cy="6672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latin typeface="Calibri"/>
                  <a:cs typeface="Calibri"/>
                </a:rPr>
                <a:t>Data Store</a:t>
              </a:r>
              <a:endParaRPr lang="en-US" sz="1200" b="1" dirty="0">
                <a:latin typeface="Calibri"/>
                <a:cs typeface="Calibri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191624" y="4572000"/>
              <a:ext cx="1012661" cy="44998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alibri"/>
                  <a:cs typeface="Calibri"/>
                </a:rPr>
                <a:t>MSE</a:t>
              </a:r>
              <a:endParaRPr lang="en-US" sz="1200" dirty="0">
                <a:latin typeface="Calibri"/>
                <a:cs typeface="Calibri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308003" y="3135574"/>
              <a:ext cx="1724606" cy="66723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latin typeface="Calibri"/>
                  <a:cs typeface="Calibri"/>
                </a:rPr>
                <a:t>Data Hub                              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132286" y="3135574"/>
              <a:ext cx="1372099" cy="68437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latin typeface="Calibri"/>
                  <a:cs typeface="Calibri"/>
                </a:rPr>
                <a:t>Policy/Rule Engine</a:t>
              </a:r>
              <a:endParaRPr lang="en-US" sz="1200" b="1" dirty="0">
                <a:latin typeface="Calibri"/>
                <a:cs typeface="Calibri"/>
              </a:endParaRPr>
            </a:p>
          </p:txBody>
        </p:sp>
      </p:grpSp>
      <p:sp>
        <p:nvSpPr>
          <p:cNvPr id="40" name="Cloud 39"/>
          <p:cNvSpPr/>
          <p:nvPr/>
        </p:nvSpPr>
        <p:spPr>
          <a:xfrm>
            <a:off x="2206944" y="630049"/>
            <a:ext cx="1450656" cy="663573"/>
          </a:xfrm>
          <a:prstGeom prst="cloud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Cloud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210861" y="1575961"/>
            <a:ext cx="1008743" cy="452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Cloud Connector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280556" y="1575961"/>
            <a:ext cx="941896" cy="452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Message Service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258187" y="1583627"/>
            <a:ext cx="1283938" cy="44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/>
                <a:cs typeface="Calibri"/>
              </a:rPr>
              <a:t>Cloud </a:t>
            </a:r>
            <a:r>
              <a:rPr lang="en-US" sz="1200" dirty="0" smtClean="0">
                <a:latin typeface="Calibri"/>
                <a:cs typeface="Calibri"/>
              </a:rPr>
              <a:t>IDE</a:t>
            </a:r>
            <a:endParaRPr lang="en-US" sz="1200" dirty="0">
              <a:latin typeface="Calibri"/>
              <a:cs typeface="Calibri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116262" y="1436914"/>
            <a:ext cx="0" cy="30711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16262" y="1436914"/>
            <a:ext cx="54964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612744" y="1436914"/>
            <a:ext cx="0" cy="30711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116262" y="4508048"/>
            <a:ext cx="5496482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9" idx="0"/>
            <a:endCxn id="37" idx="2"/>
          </p:cNvCxnSpPr>
          <p:nvPr/>
        </p:nvCxnSpPr>
        <p:spPr>
          <a:xfrm flipV="1">
            <a:off x="2697955" y="3802810"/>
            <a:ext cx="2472351" cy="769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7" idx="2"/>
          </p:cNvCxnSpPr>
          <p:nvPr/>
        </p:nvCxnSpPr>
        <p:spPr>
          <a:xfrm flipH="1">
            <a:off x="3092348" y="3802810"/>
            <a:ext cx="2077958" cy="7837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0" idx="2"/>
            <a:endCxn id="16" idx="0"/>
          </p:cNvCxnSpPr>
          <p:nvPr/>
        </p:nvCxnSpPr>
        <p:spPr>
          <a:xfrm flipH="1">
            <a:off x="4758707" y="937826"/>
            <a:ext cx="619786" cy="645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0" idx="0"/>
            <a:endCxn id="20" idx="1"/>
          </p:cNvCxnSpPr>
          <p:nvPr/>
        </p:nvCxnSpPr>
        <p:spPr>
          <a:xfrm flipV="1">
            <a:off x="3751504" y="614124"/>
            <a:ext cx="1112999" cy="96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7" idx="0"/>
          </p:cNvCxnSpPr>
          <p:nvPr/>
        </p:nvCxnSpPr>
        <p:spPr>
          <a:xfrm>
            <a:off x="4758709" y="2059515"/>
            <a:ext cx="411597" cy="10760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7" idx="0"/>
            <a:endCxn id="50" idx="2"/>
          </p:cNvCxnSpPr>
          <p:nvPr/>
        </p:nvCxnSpPr>
        <p:spPr>
          <a:xfrm flipH="1" flipV="1">
            <a:off x="3751504" y="2028522"/>
            <a:ext cx="1418802" cy="1107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29"/>
          <p:cNvSpPr/>
          <p:nvPr/>
        </p:nvSpPr>
        <p:spPr>
          <a:xfrm>
            <a:off x="4101974" y="4586514"/>
            <a:ext cx="1144908" cy="4354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Calibri"/>
                <a:cs typeface="Calibri"/>
              </a:rPr>
              <a:t>DMo</a:t>
            </a:r>
            <a:endParaRPr lang="en-US" sz="1200" dirty="0">
              <a:latin typeface="Calibri"/>
              <a:cs typeface="Calibri"/>
            </a:endParaRPr>
          </a:p>
        </p:txBody>
      </p:sp>
      <p:cxnSp>
        <p:nvCxnSpPr>
          <p:cNvPr id="43" name="Straight Arrow Connector 16"/>
          <p:cNvCxnSpPr>
            <a:stCxn id="37" idx="2"/>
          </p:cNvCxnSpPr>
          <p:nvPr/>
        </p:nvCxnSpPr>
        <p:spPr>
          <a:xfrm flipH="1">
            <a:off x="4560740" y="3802810"/>
            <a:ext cx="609566" cy="7837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5"/>
          <p:cNvCxnSpPr>
            <a:endCxn id="37" idx="2"/>
          </p:cNvCxnSpPr>
          <p:nvPr/>
        </p:nvCxnSpPr>
        <p:spPr>
          <a:xfrm flipV="1">
            <a:off x="4864503" y="3802810"/>
            <a:ext cx="305803" cy="7837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40"/>
          <p:cNvSpPr/>
          <p:nvPr/>
        </p:nvSpPr>
        <p:spPr>
          <a:xfrm>
            <a:off x="5309915" y="1575961"/>
            <a:ext cx="822371" cy="452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Policy Service</a:t>
            </a:r>
            <a:endParaRPr lang="en-US" sz="1200" dirty="0">
              <a:latin typeface="Calibri"/>
              <a:cs typeface="Calibri"/>
            </a:endParaRPr>
          </a:p>
        </p:txBody>
      </p:sp>
      <p:cxnSp>
        <p:nvCxnSpPr>
          <p:cNvPr id="67" name="曲线连接符 66"/>
          <p:cNvCxnSpPr>
            <a:stCxn id="39" idx="2"/>
            <a:endCxn id="42" idx="3"/>
          </p:cNvCxnSpPr>
          <p:nvPr/>
        </p:nvCxnSpPr>
        <p:spPr>
          <a:xfrm rot="5400000">
            <a:off x="5540460" y="3526375"/>
            <a:ext cx="984299" cy="157145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20" idx="2"/>
            <a:endCxn id="51" idx="0"/>
          </p:cNvCxnSpPr>
          <p:nvPr/>
        </p:nvCxnSpPr>
        <p:spPr>
          <a:xfrm>
            <a:off x="5378493" y="937826"/>
            <a:ext cx="1521663" cy="645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53" idx="2"/>
            <a:endCxn id="39" idx="0"/>
          </p:cNvCxnSpPr>
          <p:nvPr/>
        </p:nvCxnSpPr>
        <p:spPr>
          <a:xfrm>
            <a:off x="5721101" y="2028522"/>
            <a:ext cx="1097235" cy="1107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3" name="曲线连接符 72"/>
          <p:cNvCxnSpPr>
            <a:stCxn id="39" idx="2"/>
            <a:endCxn id="29" idx="3"/>
          </p:cNvCxnSpPr>
          <p:nvPr/>
        </p:nvCxnSpPr>
        <p:spPr>
          <a:xfrm rot="5400000">
            <a:off x="4522790" y="2501449"/>
            <a:ext cx="977042" cy="361405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2" name="Rectangle 17"/>
          <p:cNvSpPr/>
          <p:nvPr/>
        </p:nvSpPr>
        <p:spPr>
          <a:xfrm>
            <a:off x="3204286" y="3126346"/>
            <a:ext cx="1011774" cy="6672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Calibri"/>
                <a:cs typeface="Calibri"/>
              </a:rPr>
              <a:t>Thing Library</a:t>
            </a:r>
            <a:endParaRPr lang="en-US" sz="12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cxnSp>
        <p:nvCxnSpPr>
          <p:cNvPr id="83" name="Straight Arrow Connector 26"/>
          <p:cNvCxnSpPr/>
          <p:nvPr/>
        </p:nvCxnSpPr>
        <p:spPr>
          <a:xfrm>
            <a:off x="7832963" y="2336875"/>
            <a:ext cx="7273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7832962" y="1751524"/>
            <a:ext cx="68421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7" name="Straight Arrow Connector 34"/>
          <p:cNvCxnSpPr/>
          <p:nvPr/>
        </p:nvCxnSpPr>
        <p:spPr>
          <a:xfrm flipV="1">
            <a:off x="7832963" y="3174300"/>
            <a:ext cx="68421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821586" y="1818595"/>
            <a:ext cx="1067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alibri"/>
                <a:cs typeface="Calibri"/>
              </a:rPr>
              <a:t>1. Set policy</a:t>
            </a:r>
            <a:endParaRPr lang="zh-CN" altLang="en-US" sz="1200" dirty="0">
              <a:latin typeface="Calibri"/>
              <a:cs typeface="Calibri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846149" y="2507533"/>
            <a:ext cx="1067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alibri"/>
                <a:cs typeface="Calibri"/>
              </a:rPr>
              <a:t>2. Get location data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832963" y="3287222"/>
            <a:ext cx="115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alibri"/>
                <a:cs typeface="Calibri"/>
              </a:rPr>
              <a:t>3. Get location event</a:t>
            </a:r>
            <a:endParaRPr lang="zh-CN" altLang="en-US" sz="1200" dirty="0">
              <a:latin typeface="Calibri"/>
              <a:cs typeface="Calibri"/>
            </a:endParaRPr>
          </a:p>
        </p:txBody>
      </p:sp>
      <p:cxnSp>
        <p:nvCxnSpPr>
          <p:cNvPr id="94" name="直接箭头连接符 93"/>
          <p:cNvCxnSpPr>
            <a:stCxn id="20" idx="2"/>
            <a:endCxn id="53" idx="0"/>
          </p:cNvCxnSpPr>
          <p:nvPr/>
        </p:nvCxnSpPr>
        <p:spPr>
          <a:xfrm>
            <a:off x="5378493" y="937826"/>
            <a:ext cx="342608" cy="638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51" idx="2"/>
            <a:endCxn id="39" idx="0"/>
          </p:cNvCxnSpPr>
          <p:nvPr/>
        </p:nvCxnSpPr>
        <p:spPr>
          <a:xfrm flipH="1">
            <a:off x="6818336" y="2028522"/>
            <a:ext cx="81820" cy="1107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6" name="Straight Arrow Connector 40"/>
          <p:cNvCxnSpPr>
            <a:stCxn id="49" idx="2"/>
            <a:endCxn id="37" idx="0"/>
          </p:cNvCxnSpPr>
          <p:nvPr/>
        </p:nvCxnSpPr>
        <p:spPr>
          <a:xfrm>
            <a:off x="2715233" y="2028522"/>
            <a:ext cx="2455073" cy="1107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40"/>
          <p:cNvCxnSpPr>
            <a:stCxn id="49" idx="0"/>
            <a:endCxn id="40" idx="1"/>
          </p:cNvCxnSpPr>
          <p:nvPr/>
        </p:nvCxnSpPr>
        <p:spPr>
          <a:xfrm flipV="1">
            <a:off x="2715233" y="1292915"/>
            <a:ext cx="217039" cy="2830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Arrow Connector 40"/>
          <p:cNvCxnSpPr/>
          <p:nvPr/>
        </p:nvCxnSpPr>
        <p:spPr>
          <a:xfrm>
            <a:off x="7821586" y="3901041"/>
            <a:ext cx="6955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7821586" y="3974650"/>
            <a:ext cx="116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alibri"/>
                <a:cs typeface="Calibri"/>
              </a:rPr>
              <a:t>4. Push data to cloud</a:t>
            </a:r>
            <a:endParaRPr lang="zh-CN" altLang="en-US"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36933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8093" y="1129669"/>
            <a:ext cx="7472477" cy="1720345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Calibri"/>
              <a:cs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/>
                <a:cs typeface="Calibri"/>
              </a:rPr>
              <a:t>Southbound Interface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731196" y="1261791"/>
            <a:ext cx="1524000" cy="144793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Plugin Capability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2414853" y="1269048"/>
            <a:ext cx="2318208" cy="64326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Data Service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5009488" y="2064073"/>
            <a:ext cx="2935556" cy="64565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Streaming Service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2414853" y="2064073"/>
            <a:ext cx="2318208" cy="64565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Policy Service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5009488" y="1261791"/>
            <a:ext cx="2935556" cy="65052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Notification Service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196" y="3076574"/>
            <a:ext cx="40018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1. policy supported?</a:t>
            </a:r>
          </a:p>
          <a:p>
            <a:r>
              <a:rPr lang="en-US" dirty="0" smtClean="0">
                <a:latin typeface="Calibri"/>
                <a:cs typeface="Calibri"/>
              </a:rPr>
              <a:t>2. notification supported?</a:t>
            </a:r>
          </a:p>
          <a:p>
            <a:r>
              <a:rPr lang="en-US" dirty="0" smtClean="0">
                <a:latin typeface="Calibri"/>
                <a:cs typeface="Calibri"/>
              </a:rPr>
              <a:t>3. notification metadata </a:t>
            </a:r>
          </a:p>
          <a:p>
            <a:r>
              <a:rPr lang="en-US" dirty="0" smtClean="0">
                <a:latin typeface="Calibri"/>
                <a:cs typeface="Calibri"/>
              </a:rPr>
              <a:t>4. Inbound data supported?</a:t>
            </a:r>
          </a:p>
          <a:p>
            <a:r>
              <a:rPr lang="en-US" dirty="0" smtClean="0">
                <a:latin typeface="Calibri"/>
                <a:cs typeface="Calibri"/>
              </a:rPr>
              <a:t>5. Outbound data supported?</a:t>
            </a:r>
          </a:p>
          <a:p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52766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3"/>
          <p:cNvSpPr/>
          <p:nvPr/>
        </p:nvSpPr>
        <p:spPr>
          <a:xfrm>
            <a:off x="4689196" y="1411644"/>
            <a:ext cx="2516947" cy="2292317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Calibri"/>
              <a:cs typeface="Calibri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679130" y="1411645"/>
            <a:ext cx="2673302" cy="2292317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Calibri"/>
              <a:cs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Pluggable Cloud Connector &amp; Message Service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025847" y="2088021"/>
            <a:ext cx="972458" cy="40639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Stomp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920648" y="2088021"/>
            <a:ext cx="972458" cy="39914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MQTT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920648" y="1579084"/>
            <a:ext cx="2077657" cy="355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Message Service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820097" y="2088021"/>
            <a:ext cx="1122983" cy="39914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Storm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820098" y="1566866"/>
            <a:ext cx="2332396" cy="355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Cloud Connector / Integration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820095" y="2607696"/>
            <a:ext cx="1122983" cy="37737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Hadoop</a:t>
            </a:r>
          </a:p>
        </p:txBody>
      </p:sp>
      <p:sp>
        <p:nvSpPr>
          <p:cNvPr id="30" name="Rounded Rectangle 1"/>
          <p:cNvSpPr/>
          <p:nvPr/>
        </p:nvSpPr>
        <p:spPr>
          <a:xfrm>
            <a:off x="3029510" y="2088020"/>
            <a:ext cx="1122983" cy="39914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Spark</a:t>
            </a:r>
          </a:p>
        </p:txBody>
      </p:sp>
      <p:sp>
        <p:nvSpPr>
          <p:cNvPr id="32" name="Rounded Rectangle 22"/>
          <p:cNvSpPr/>
          <p:nvPr/>
        </p:nvSpPr>
        <p:spPr>
          <a:xfrm>
            <a:off x="3029511" y="2607696"/>
            <a:ext cx="1122983" cy="37737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Zeus</a:t>
            </a:r>
          </a:p>
        </p:txBody>
      </p:sp>
      <p:sp>
        <p:nvSpPr>
          <p:cNvPr id="33" name="Rounded Rectangle 44"/>
          <p:cNvSpPr/>
          <p:nvPr/>
        </p:nvSpPr>
        <p:spPr>
          <a:xfrm>
            <a:off x="4920648" y="2607696"/>
            <a:ext cx="972458" cy="37737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SMS</a:t>
            </a:r>
          </a:p>
        </p:txBody>
      </p:sp>
      <p:sp>
        <p:nvSpPr>
          <p:cNvPr id="35" name="Rounded Rectangle 44"/>
          <p:cNvSpPr/>
          <p:nvPr/>
        </p:nvSpPr>
        <p:spPr>
          <a:xfrm>
            <a:off x="6025847" y="2607696"/>
            <a:ext cx="972458" cy="37737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Web Socket</a:t>
            </a:r>
          </a:p>
        </p:txBody>
      </p:sp>
      <p:sp>
        <p:nvSpPr>
          <p:cNvPr id="36" name="Rounded Rectangle 44"/>
          <p:cNvSpPr/>
          <p:nvPr/>
        </p:nvSpPr>
        <p:spPr>
          <a:xfrm>
            <a:off x="4920648" y="3137467"/>
            <a:ext cx="972458" cy="37737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Email</a:t>
            </a:r>
          </a:p>
        </p:txBody>
      </p:sp>
      <p:sp>
        <p:nvSpPr>
          <p:cNvPr id="37" name="Rounded Rectangle 44"/>
          <p:cNvSpPr/>
          <p:nvPr/>
        </p:nvSpPr>
        <p:spPr>
          <a:xfrm>
            <a:off x="6045506" y="3137467"/>
            <a:ext cx="952799" cy="37737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…</a:t>
            </a:r>
          </a:p>
        </p:txBody>
      </p:sp>
      <p:sp>
        <p:nvSpPr>
          <p:cNvPr id="38" name="Rounded Rectangle 22"/>
          <p:cNvSpPr/>
          <p:nvPr/>
        </p:nvSpPr>
        <p:spPr>
          <a:xfrm>
            <a:off x="1820094" y="3091090"/>
            <a:ext cx="1122983" cy="37737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CEP</a:t>
            </a:r>
          </a:p>
        </p:txBody>
      </p:sp>
      <p:sp>
        <p:nvSpPr>
          <p:cNvPr id="40" name="Rounded Rectangle 22"/>
          <p:cNvSpPr/>
          <p:nvPr/>
        </p:nvSpPr>
        <p:spPr>
          <a:xfrm>
            <a:off x="3029509" y="3091089"/>
            <a:ext cx="1122983" cy="37737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732928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2074867" y="1432395"/>
            <a:ext cx="6379664" cy="270888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Calibri"/>
              <a:cs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Distributed Data Hub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215836" y="2117822"/>
            <a:ext cx="1328057" cy="87085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Thing Library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7361152" y="3104794"/>
            <a:ext cx="972458" cy="40639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MQTT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5456680" y="2582281"/>
            <a:ext cx="1795613" cy="92891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Protocol Adapter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2215837" y="3605537"/>
            <a:ext cx="3100550" cy="37011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Calibri"/>
                <a:cs typeface="Calibri"/>
              </a:rPr>
              <a:t>CoAP</a:t>
            </a:r>
            <a:endParaRPr lang="en-US" sz="1200" dirty="0" smtClean="0">
              <a:latin typeface="Calibri"/>
              <a:cs typeface="Calibri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361152" y="2575022"/>
            <a:ext cx="972458" cy="41365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HTTP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456680" y="1599834"/>
            <a:ext cx="2873298" cy="355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API/Service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645492" y="2117822"/>
            <a:ext cx="4684487" cy="3556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Common</a:t>
            </a:r>
            <a:r>
              <a:rPr lang="zh-CN" altLang="en-US" sz="1200" dirty="0" smtClean="0">
                <a:latin typeface="Calibri"/>
                <a:cs typeface="Calibri"/>
              </a:rPr>
              <a:t> </a:t>
            </a:r>
            <a:r>
              <a:rPr lang="en-US" altLang="zh-CN" sz="1200" dirty="0" smtClean="0">
                <a:latin typeface="Calibri"/>
                <a:cs typeface="Calibri"/>
              </a:rPr>
              <a:t>Data</a:t>
            </a:r>
            <a:r>
              <a:rPr lang="zh-CN" altLang="en-US" sz="1200" dirty="0" smtClean="0">
                <a:latin typeface="Calibri"/>
                <a:cs typeface="Calibri"/>
              </a:rPr>
              <a:t> </a:t>
            </a:r>
            <a:r>
              <a:rPr lang="en-US" altLang="zh-CN" sz="1200" dirty="0" smtClean="0">
                <a:latin typeface="Calibri"/>
                <a:cs typeface="Calibri"/>
              </a:rPr>
              <a:t>Model</a:t>
            </a:r>
            <a:endParaRPr lang="en-US" sz="1200" dirty="0" smtClean="0">
              <a:latin typeface="Calibri"/>
              <a:cs typeface="Calibri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215836" y="1587616"/>
            <a:ext cx="3100550" cy="355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Management</a:t>
            </a:r>
            <a:r>
              <a:rPr lang="zh-CN" altLang="en-US" sz="1200" dirty="0" smtClean="0">
                <a:latin typeface="Calibri"/>
                <a:cs typeface="Calibri"/>
              </a:rPr>
              <a:t> </a:t>
            </a:r>
            <a:r>
              <a:rPr lang="en-US" altLang="zh-CN" sz="1200" dirty="0" smtClean="0">
                <a:latin typeface="Calibri"/>
                <a:cs typeface="Calibri"/>
              </a:rPr>
              <a:t>Console</a:t>
            </a:r>
            <a:endParaRPr lang="en-US" sz="1200" dirty="0" smtClean="0">
              <a:latin typeface="Calibri"/>
              <a:cs typeface="Calibri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456680" y="3605537"/>
            <a:ext cx="2876930" cy="37011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Calibri"/>
                <a:cs typeface="Calibri"/>
              </a:rPr>
              <a:t>CoAP</a:t>
            </a:r>
            <a:endParaRPr lang="en-US" sz="1200" dirty="0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10678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2074867" y="1432395"/>
            <a:ext cx="6379664" cy="270888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Calibri"/>
              <a:cs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Gateway Service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215836" y="2117822"/>
            <a:ext cx="1328057" cy="87085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Thing Library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7361152" y="3104794"/>
            <a:ext cx="972458" cy="40639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MQTT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5456680" y="2582281"/>
            <a:ext cx="1795613" cy="92891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Protocol Adapter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7361153" y="3605537"/>
            <a:ext cx="972458" cy="37011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Calibri"/>
                <a:cs typeface="Calibri"/>
              </a:rPr>
              <a:t>CoAP</a:t>
            </a:r>
            <a:endParaRPr lang="en-US" sz="1200" dirty="0" smtClean="0">
              <a:latin typeface="Calibri"/>
              <a:cs typeface="Calibri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217218" y="3605537"/>
            <a:ext cx="1013305" cy="37737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6LoWPAN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361152" y="2575022"/>
            <a:ext cx="972458" cy="41365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HTTP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316386" y="1599834"/>
            <a:ext cx="3013592" cy="355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API/Service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645492" y="2582281"/>
            <a:ext cx="1663511" cy="92891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Simulation </a:t>
            </a:r>
            <a:r>
              <a:rPr lang="en-US" altLang="zh-CN" sz="1200" dirty="0" smtClean="0">
                <a:latin typeface="Calibri"/>
                <a:cs typeface="Calibri"/>
              </a:rPr>
              <a:t>Engine</a:t>
            </a:r>
            <a:endParaRPr lang="en-US" sz="1200" dirty="0" smtClean="0">
              <a:latin typeface="Calibri"/>
              <a:cs typeface="Calibri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645492" y="3605537"/>
            <a:ext cx="976811" cy="37737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YANG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645492" y="2117822"/>
            <a:ext cx="4684487" cy="3556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Common</a:t>
            </a:r>
            <a:r>
              <a:rPr lang="zh-CN" altLang="en-US" sz="1200" dirty="0" smtClean="0">
                <a:latin typeface="Calibri"/>
                <a:cs typeface="Calibri"/>
              </a:rPr>
              <a:t> </a:t>
            </a:r>
            <a:r>
              <a:rPr lang="en-US" altLang="zh-CN" sz="1200" dirty="0" smtClean="0">
                <a:latin typeface="Calibri"/>
                <a:cs typeface="Calibri"/>
              </a:rPr>
              <a:t>Data</a:t>
            </a:r>
            <a:r>
              <a:rPr lang="zh-CN" altLang="en-US" sz="1200" dirty="0" smtClean="0">
                <a:latin typeface="Calibri"/>
                <a:cs typeface="Calibri"/>
              </a:rPr>
              <a:t> </a:t>
            </a:r>
            <a:r>
              <a:rPr lang="en-US" altLang="zh-CN" sz="1200" dirty="0" smtClean="0">
                <a:latin typeface="Calibri"/>
                <a:cs typeface="Calibri"/>
              </a:rPr>
              <a:t>Model</a:t>
            </a:r>
            <a:endParaRPr lang="en-US" sz="1200" dirty="0" smtClean="0">
              <a:latin typeface="Calibri"/>
              <a:cs typeface="Calibri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215836" y="1587616"/>
            <a:ext cx="1786222" cy="355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Management</a:t>
            </a:r>
            <a:r>
              <a:rPr lang="zh-CN" altLang="en-US" sz="1200" dirty="0" smtClean="0">
                <a:latin typeface="Calibri"/>
                <a:cs typeface="Calibri"/>
              </a:rPr>
              <a:t> </a:t>
            </a:r>
            <a:r>
              <a:rPr lang="en-US" altLang="zh-CN" sz="1200" dirty="0" smtClean="0">
                <a:latin typeface="Calibri"/>
                <a:cs typeface="Calibri"/>
              </a:rPr>
              <a:t>Console</a:t>
            </a:r>
            <a:endParaRPr lang="en-US" sz="1200" dirty="0" smtClean="0">
              <a:latin typeface="Calibri"/>
              <a:cs typeface="Calibri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215836" y="3182270"/>
            <a:ext cx="1328057" cy="80063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Data</a:t>
            </a:r>
            <a:r>
              <a:rPr lang="zh-CN" altLang="en-US" sz="1200" dirty="0" smtClean="0">
                <a:latin typeface="Calibri"/>
                <a:cs typeface="Calibri"/>
              </a:rPr>
              <a:t> </a:t>
            </a:r>
            <a:r>
              <a:rPr lang="en-US" altLang="zh-CN" sz="1200" dirty="0" smtClean="0">
                <a:latin typeface="Calibri"/>
                <a:cs typeface="Calibri"/>
              </a:rPr>
              <a:t>Store</a:t>
            </a:r>
            <a:endParaRPr lang="en-US" sz="1200" dirty="0" smtClean="0">
              <a:latin typeface="Calibri"/>
              <a:cs typeface="Calibri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120200" y="1599834"/>
            <a:ext cx="1078043" cy="355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Simulator UI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766722" y="3611506"/>
            <a:ext cx="542282" cy="37737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...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494719" y="1225659"/>
            <a:ext cx="1425087" cy="717558"/>
          </a:xfrm>
          <a:prstGeom prst="wedgeRoundRectCallout">
            <a:avLst>
              <a:gd name="adj1" fmla="val 71913"/>
              <a:gd name="adj2" fmla="val 20785"/>
              <a:gd name="adj3" fmla="val 16667"/>
            </a:avLst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alibri"/>
                <a:cs typeface="Calibri"/>
              </a:rPr>
              <a:t>User</a:t>
            </a:r>
          </a:p>
          <a:p>
            <a:pPr algn="ctr"/>
            <a:r>
              <a:rPr lang="en-US" sz="800" dirty="0" smtClean="0">
                <a:latin typeface="Calibri"/>
                <a:cs typeface="Calibri"/>
              </a:rPr>
              <a:t>Token</a:t>
            </a:r>
          </a:p>
          <a:p>
            <a:pPr algn="ctr"/>
            <a:r>
              <a:rPr lang="en-US" sz="800" dirty="0" smtClean="0">
                <a:latin typeface="Calibri"/>
                <a:cs typeface="Calibri"/>
              </a:rPr>
              <a:t>Thing</a:t>
            </a:r>
          </a:p>
          <a:p>
            <a:pPr algn="ctr"/>
            <a:r>
              <a:rPr lang="en-US" sz="800" dirty="0" smtClean="0">
                <a:latin typeface="Calibri"/>
                <a:cs typeface="Calibri"/>
              </a:rPr>
              <a:t>Model</a:t>
            </a:r>
          </a:p>
          <a:p>
            <a:pPr algn="ctr"/>
            <a:r>
              <a:rPr lang="en-US" sz="800" dirty="0" smtClean="0">
                <a:latin typeface="Calibri"/>
                <a:cs typeface="Calibri"/>
              </a:rPr>
              <a:t>Protocol Adapter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456680" y="3618763"/>
            <a:ext cx="681644" cy="37011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alibri"/>
                <a:cs typeface="Calibri"/>
              </a:rPr>
              <a:t>Board</a:t>
            </a:r>
            <a:endParaRPr lang="en-US" sz="1200" dirty="0" smtClean="0">
              <a:latin typeface="Calibri"/>
              <a:cs typeface="Calibri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171886" y="4215107"/>
            <a:ext cx="1174035" cy="37011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Calibri"/>
                <a:cs typeface="Calibri"/>
              </a:rPr>
              <a:t>Raspberry PI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444240" y="4215107"/>
            <a:ext cx="772978" cy="37011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latin typeface="Calibri"/>
                <a:cs typeface="Calibri"/>
              </a:rPr>
              <a:t>Arduino</a:t>
            </a: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326247" y="4215107"/>
            <a:ext cx="681644" cy="37011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Calibri"/>
                <a:cs typeface="Calibri"/>
              </a:rPr>
              <a:t>Beagle</a:t>
            </a:r>
            <a:r>
              <a:rPr lang="zh-CN" altLang="en-US" sz="900" dirty="0" smtClean="0">
                <a:latin typeface="Calibri"/>
                <a:cs typeface="Calibri"/>
              </a:rPr>
              <a:t> </a:t>
            </a:r>
            <a:r>
              <a:rPr lang="en-US" altLang="zh-CN" sz="900" dirty="0" smtClean="0">
                <a:latin typeface="Calibri"/>
                <a:cs typeface="Calibri"/>
              </a:rPr>
              <a:t>Board</a:t>
            </a:r>
            <a:endParaRPr lang="en-US" sz="900" dirty="0" smtClean="0">
              <a:latin typeface="Calibri"/>
              <a:cs typeface="Calibri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183041" y="4215107"/>
            <a:ext cx="681644" cy="37011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...</a:t>
            </a:r>
          </a:p>
        </p:txBody>
      </p:sp>
      <p:sp>
        <p:nvSpPr>
          <p:cNvPr id="31" name="Rounded Rectangular Callout 30"/>
          <p:cNvSpPr/>
          <p:nvPr/>
        </p:nvSpPr>
        <p:spPr>
          <a:xfrm>
            <a:off x="494719" y="2100556"/>
            <a:ext cx="1425087" cy="557488"/>
          </a:xfrm>
          <a:prstGeom prst="wedgeRoundRectCallout">
            <a:avLst>
              <a:gd name="adj1" fmla="val 72431"/>
              <a:gd name="adj2" fmla="val 24380"/>
              <a:gd name="adj3" fmla="val 16667"/>
            </a:avLst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alibri"/>
                <a:cs typeface="Calibri"/>
              </a:rPr>
              <a:t>Real</a:t>
            </a:r>
            <a:r>
              <a:rPr lang="zh-CN" altLang="en-US" sz="800" dirty="0" smtClean="0">
                <a:latin typeface="Calibri"/>
                <a:cs typeface="Calibri"/>
              </a:rPr>
              <a:t> </a:t>
            </a:r>
            <a:r>
              <a:rPr lang="en-US" altLang="zh-CN" sz="800" dirty="0" smtClean="0">
                <a:latin typeface="Calibri"/>
                <a:cs typeface="Calibri"/>
              </a:rPr>
              <a:t>Things</a:t>
            </a:r>
            <a:endParaRPr lang="en-US" sz="800" dirty="0">
              <a:latin typeface="Calibri"/>
              <a:cs typeface="Calibri"/>
            </a:endParaRPr>
          </a:p>
          <a:p>
            <a:pPr algn="ctr"/>
            <a:r>
              <a:rPr lang="en-US" sz="800" dirty="0" smtClean="0">
                <a:latin typeface="Calibri"/>
                <a:cs typeface="Calibri"/>
              </a:rPr>
              <a:t>Simulated</a:t>
            </a:r>
            <a:r>
              <a:rPr lang="zh-CN" altLang="en-US" sz="800" dirty="0" smtClean="0">
                <a:latin typeface="Calibri"/>
                <a:cs typeface="Calibri"/>
              </a:rPr>
              <a:t> </a:t>
            </a:r>
            <a:r>
              <a:rPr lang="en-US" altLang="zh-CN" sz="800" dirty="0" smtClean="0">
                <a:latin typeface="Calibri"/>
                <a:cs typeface="Calibri"/>
              </a:rPr>
              <a:t>Things</a:t>
            </a:r>
          </a:p>
          <a:p>
            <a:pPr algn="ctr"/>
            <a:r>
              <a:rPr lang="en-US" sz="800" dirty="0" smtClean="0">
                <a:latin typeface="Calibri"/>
                <a:cs typeface="Calibri"/>
              </a:rPr>
              <a:t>Auto Registration</a:t>
            </a:r>
          </a:p>
        </p:txBody>
      </p:sp>
      <p:sp>
        <p:nvSpPr>
          <p:cNvPr id="39" name="Rounded Rectangular Callout 38"/>
          <p:cNvSpPr/>
          <p:nvPr/>
        </p:nvSpPr>
        <p:spPr>
          <a:xfrm>
            <a:off x="5514011" y="622617"/>
            <a:ext cx="1425087" cy="607323"/>
          </a:xfrm>
          <a:prstGeom prst="wedgeRoundRectCallout">
            <a:avLst>
              <a:gd name="adj1" fmla="val 40015"/>
              <a:gd name="adj2" fmla="val 109250"/>
              <a:gd name="adj3" fmla="val 16667"/>
            </a:avLst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Calibri"/>
                <a:cs typeface="Calibri"/>
              </a:rPr>
              <a:t>Data API</a:t>
            </a:r>
          </a:p>
          <a:p>
            <a:pPr algn="ctr"/>
            <a:r>
              <a:rPr lang="en-US" sz="800" dirty="0" smtClean="0">
                <a:latin typeface="Calibri"/>
                <a:cs typeface="Calibri"/>
              </a:rPr>
              <a:t>Simulator API</a:t>
            </a:r>
          </a:p>
          <a:p>
            <a:pPr algn="ctr"/>
            <a:r>
              <a:rPr lang="en-US" sz="800" dirty="0" smtClean="0">
                <a:latin typeface="Calibri"/>
                <a:cs typeface="Calibri"/>
              </a:rPr>
              <a:t>Pub/Sub</a:t>
            </a:r>
          </a:p>
          <a:p>
            <a:pPr algn="ctr"/>
            <a:r>
              <a:rPr lang="en-US" altLang="zh-CN" sz="800" dirty="0">
                <a:latin typeface="Calibri"/>
                <a:cs typeface="Calibri"/>
              </a:rPr>
              <a:t>Registration Service</a:t>
            </a:r>
          </a:p>
          <a:p>
            <a:pPr algn="ctr"/>
            <a:r>
              <a:rPr lang="en-US" sz="800" dirty="0" smtClean="0">
                <a:latin typeface="Calibri"/>
                <a:cs typeface="Calibri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54138856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214846" y="367226"/>
            <a:ext cx="8345488" cy="354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smtClean="0">
                <a:latin typeface="Calibri"/>
                <a:cs typeface="Calibri"/>
              </a:rPr>
              <a:t>Policy Engine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847" y="1880665"/>
            <a:ext cx="177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libri"/>
                <a:cs typeface="Calibri"/>
              </a:rPr>
              <a:t>North Bound API</a:t>
            </a:r>
            <a:endParaRPr lang="en-US" sz="1400" b="1" dirty="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9342" y="3466716"/>
            <a:ext cx="1806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libri"/>
                <a:cs typeface="Calibri"/>
              </a:rPr>
              <a:t>South Bound API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72879" y="2181686"/>
            <a:ext cx="1778070" cy="447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72879" y="1815666"/>
            <a:ext cx="1778070" cy="447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7112" y="3306298"/>
            <a:ext cx="1778070" cy="447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72879" y="682059"/>
            <a:ext cx="1778070" cy="447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5441" y="827820"/>
            <a:ext cx="1795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libri"/>
                <a:cs typeface="Calibri"/>
              </a:rPr>
              <a:t>Applications</a:t>
            </a:r>
            <a:endParaRPr lang="en-US" sz="1400" b="1" dirty="0">
              <a:latin typeface="Calibri"/>
              <a:cs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10861" y="3344635"/>
            <a:ext cx="5272121" cy="793289"/>
            <a:chOff x="2210860" y="3969878"/>
            <a:chExt cx="5272121" cy="1057719"/>
          </a:xfrm>
        </p:grpSpPr>
        <p:sp>
          <p:nvSpPr>
            <p:cNvPr id="15" name="Rectangle 14"/>
            <p:cNvSpPr/>
            <p:nvPr/>
          </p:nvSpPr>
          <p:spPr>
            <a:xfrm>
              <a:off x="2210860" y="3989398"/>
              <a:ext cx="3636034" cy="45103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alibri"/>
                  <a:cs typeface="Calibri"/>
                </a:rPr>
                <a:t>Plugin API</a:t>
              </a:r>
              <a:endParaRPr lang="en-US" sz="1200" dirty="0">
                <a:latin typeface="Calibri"/>
                <a:cs typeface="Calibri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210861" y="4586514"/>
              <a:ext cx="662968" cy="43547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alibri"/>
                  <a:cs typeface="Calibri"/>
                </a:rPr>
                <a:t>MSE</a:t>
              </a:r>
              <a:endParaRPr lang="en-US" sz="1200" dirty="0">
                <a:latin typeface="Calibri"/>
                <a:cs typeface="Calibri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968172" y="4586514"/>
              <a:ext cx="595086" cy="43547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atin typeface="Calibri"/>
                  <a:cs typeface="Calibri"/>
                </a:rPr>
                <a:t>DMo</a:t>
              </a:r>
              <a:endParaRPr lang="en-US" sz="1200" dirty="0">
                <a:latin typeface="Calibri"/>
                <a:cs typeface="Calibri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657600" y="4586514"/>
              <a:ext cx="764356" cy="441083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alibri"/>
                  <a:cs typeface="Calibri"/>
                </a:rPr>
                <a:t>COSC</a:t>
              </a:r>
              <a:endParaRPr lang="en-US" sz="1200" dirty="0">
                <a:latin typeface="Calibri"/>
                <a:cs typeface="Calibri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919338" y="3969878"/>
              <a:ext cx="1563643" cy="4705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latin typeface="Calibri"/>
                  <a:cs typeface="Calibri"/>
                </a:rPr>
                <a:t>Gateway Service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5919338" y="3807112"/>
            <a:ext cx="1563643" cy="3308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Sensor / Actuator ...</a:t>
            </a:r>
            <a:endParaRPr lang="en-US" sz="1200" dirty="0">
              <a:latin typeface="Calibri"/>
              <a:cs typeface="Calibri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3626282" y="1446856"/>
            <a:ext cx="9615" cy="18613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635897" y="1444912"/>
            <a:ext cx="38374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7473366" y="1435414"/>
            <a:ext cx="9615" cy="18658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626281" y="3306298"/>
            <a:ext cx="38470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657602" y="1837198"/>
            <a:ext cx="3767433" cy="327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Policy API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38" name="Rectangle 19"/>
          <p:cNvSpPr/>
          <p:nvPr/>
        </p:nvSpPr>
        <p:spPr>
          <a:xfrm>
            <a:off x="3657601" y="798389"/>
            <a:ext cx="3825380" cy="392122"/>
          </a:xfrm>
          <a:prstGeom prst="rect">
            <a:avLst/>
          </a:prstGeom>
          <a:solidFill>
            <a:srgbClr val="CB33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Application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534304" y="3802906"/>
            <a:ext cx="600613" cy="3308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VSM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246282" y="3807112"/>
            <a:ext cx="600613" cy="3308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...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657600" y="2193708"/>
            <a:ext cx="3774960" cy="1080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 smtClean="0">
                <a:latin typeface="Calibri"/>
                <a:cs typeface="Calibri"/>
              </a:rPr>
              <a:t>Policy/Rule Engine</a:t>
            </a:r>
            <a:endParaRPr lang="en-US" sz="1200" b="1" dirty="0">
              <a:latin typeface="Calibri"/>
              <a:cs typeface="Calibri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205668" y="2844208"/>
            <a:ext cx="1368152" cy="4620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Calibri"/>
                <a:cs typeface="Calibri"/>
              </a:rPr>
              <a:t>Data Hub(Routing, Transformation)                              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205668" y="2193708"/>
            <a:ext cx="1368152" cy="50042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Calibri"/>
                <a:cs typeface="Calibri"/>
              </a:rPr>
              <a:t>Data Store</a:t>
            </a:r>
            <a:endParaRPr lang="en-US" sz="1200" b="1" dirty="0">
              <a:latin typeface="Calibri"/>
              <a:cs typeface="Calibri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829720" y="1474328"/>
            <a:ext cx="1583516" cy="339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Policy UI Editor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889224" y="2227713"/>
            <a:ext cx="1605818" cy="3394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Policy Message/Notification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841518" y="2217795"/>
            <a:ext cx="1381717" cy="3394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Policy Parser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841518" y="2625756"/>
            <a:ext cx="1381717" cy="3394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Policy Transfer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889224" y="2624031"/>
            <a:ext cx="1605818" cy="3394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Policy Runtime</a:t>
            </a:r>
            <a:endParaRPr lang="en-US"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1057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214846" y="367226"/>
            <a:ext cx="8345488" cy="354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smtClean="0">
                <a:latin typeface="Calibri"/>
                <a:cs typeface="Calibri"/>
              </a:rPr>
              <a:t>Policy Engine Flow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034" y="1986463"/>
            <a:ext cx="2194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libri"/>
                <a:cs typeface="Calibri"/>
              </a:rPr>
              <a:t>North Bound API</a:t>
            </a:r>
            <a:endParaRPr lang="en-US" sz="1400" b="1" dirty="0">
              <a:latin typeface="Calibri"/>
              <a:cs typeface="Calibri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9342" y="2985027"/>
            <a:ext cx="2207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/>
                <a:cs typeface="Calibri"/>
              </a:rPr>
              <a:t>Framework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9342" y="3699274"/>
            <a:ext cx="20458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b="1" dirty="0" smtClean="0">
              <a:latin typeface="Calibri"/>
              <a:cs typeface="Calibri"/>
            </a:endParaRPr>
          </a:p>
          <a:p>
            <a:r>
              <a:rPr lang="en-US" sz="1400" b="1" dirty="0" smtClean="0">
                <a:latin typeface="Calibri"/>
                <a:cs typeface="Calibri"/>
              </a:rPr>
              <a:t>South Bound</a:t>
            </a:r>
          </a:p>
          <a:p>
            <a:r>
              <a:rPr lang="en-US" sz="1400" b="1" dirty="0" smtClean="0">
                <a:latin typeface="Calibri"/>
                <a:cs typeface="Calibri"/>
              </a:rPr>
              <a:t>API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272879" y="2289634"/>
            <a:ext cx="1778070" cy="447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72879" y="1869609"/>
            <a:ext cx="1778070" cy="447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72879" y="3722406"/>
            <a:ext cx="1778070" cy="447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864504" y="979235"/>
            <a:ext cx="1027979" cy="485553"/>
          </a:xfrm>
          <a:prstGeom prst="rect">
            <a:avLst/>
          </a:prstGeom>
          <a:solidFill>
            <a:srgbClr val="CB33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Application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272879" y="1064307"/>
            <a:ext cx="1778070" cy="447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60234" y="1222011"/>
            <a:ext cx="2194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libri"/>
                <a:cs typeface="Calibri"/>
              </a:rPr>
              <a:t>Applications</a:t>
            </a:r>
            <a:endParaRPr lang="en-US" sz="1400" b="1" dirty="0">
              <a:latin typeface="Calibri"/>
              <a:cs typeface="Calibri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2191625" y="1937194"/>
            <a:ext cx="5312761" cy="2578772"/>
            <a:chOff x="2191624" y="1583627"/>
            <a:chExt cx="5312761" cy="3438362"/>
          </a:xfrm>
        </p:grpSpPr>
        <p:sp>
          <p:nvSpPr>
            <p:cNvPr id="46" name="Rectangle 45"/>
            <p:cNvSpPr/>
            <p:nvPr/>
          </p:nvSpPr>
          <p:spPr>
            <a:xfrm>
              <a:off x="2191624" y="3989398"/>
              <a:ext cx="3341290" cy="451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alibri"/>
                  <a:cs typeface="Calibri"/>
                </a:rPr>
                <a:t>Plugin API</a:t>
              </a:r>
              <a:endParaRPr lang="en-US" sz="1200" dirty="0">
                <a:latin typeface="Calibri"/>
                <a:cs typeface="Calibri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270532" y="1583627"/>
              <a:ext cx="976350" cy="4448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alibri"/>
                  <a:cs typeface="Calibri"/>
                </a:rPr>
                <a:t>Data Service</a:t>
              </a:r>
              <a:endParaRPr lang="en-US" sz="1200" dirty="0">
                <a:latin typeface="Calibri"/>
                <a:cs typeface="Calibri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206944" y="3126345"/>
              <a:ext cx="885404" cy="6672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latin typeface="Calibri"/>
                  <a:cs typeface="Calibri"/>
                </a:rPr>
                <a:t>Data Store</a:t>
              </a:r>
              <a:endParaRPr lang="en-US" sz="1200" b="1" dirty="0">
                <a:latin typeface="Calibri"/>
                <a:cs typeface="Calibri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191624" y="4572000"/>
              <a:ext cx="1012661" cy="44998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alibri"/>
                  <a:cs typeface="Calibri"/>
                </a:rPr>
                <a:t>MSE</a:t>
              </a:r>
              <a:endParaRPr lang="en-US" sz="1200" dirty="0">
                <a:latin typeface="Calibri"/>
                <a:cs typeface="Calibri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308003" y="3135574"/>
              <a:ext cx="1373780" cy="66723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latin typeface="Calibri"/>
                  <a:cs typeface="Calibri"/>
                </a:rPr>
                <a:t>Data Hub                              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132286" y="3134626"/>
              <a:ext cx="1372099" cy="68532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latin typeface="Calibri"/>
                  <a:cs typeface="Calibri"/>
                </a:rPr>
                <a:t>Policy/Rule Engine</a:t>
              </a:r>
              <a:endParaRPr lang="en-US" sz="1200" b="1" dirty="0">
                <a:latin typeface="Calibri"/>
                <a:cs typeface="Calibri"/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3280556" y="1931445"/>
            <a:ext cx="941896" cy="339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Message Service</a:t>
            </a:r>
            <a:endParaRPr lang="en-US" sz="1200" dirty="0">
              <a:latin typeface="Calibri"/>
              <a:cs typeface="Calibri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2116262" y="1827160"/>
            <a:ext cx="0" cy="23033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116262" y="1827160"/>
            <a:ext cx="54964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612744" y="1827160"/>
            <a:ext cx="0" cy="23033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2116262" y="4130511"/>
            <a:ext cx="5496482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9" idx="0"/>
            <a:endCxn id="50" idx="2"/>
          </p:cNvCxnSpPr>
          <p:nvPr/>
        </p:nvCxnSpPr>
        <p:spPr>
          <a:xfrm flipV="1">
            <a:off x="2697955" y="3601582"/>
            <a:ext cx="2296938" cy="5768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0" idx="2"/>
            <a:endCxn id="49" idx="3"/>
          </p:cNvCxnSpPr>
          <p:nvPr/>
        </p:nvCxnSpPr>
        <p:spPr>
          <a:xfrm flipH="1">
            <a:off x="3204285" y="3601582"/>
            <a:ext cx="1790608" cy="7456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2" idx="2"/>
            <a:endCxn id="47" idx="0"/>
          </p:cNvCxnSpPr>
          <p:nvPr/>
        </p:nvCxnSpPr>
        <p:spPr>
          <a:xfrm flipH="1">
            <a:off x="4758707" y="1464788"/>
            <a:ext cx="619786" cy="4724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4" idx="0"/>
            <a:endCxn id="42" idx="1"/>
          </p:cNvCxnSpPr>
          <p:nvPr/>
        </p:nvCxnSpPr>
        <p:spPr>
          <a:xfrm flipV="1">
            <a:off x="3751505" y="1222011"/>
            <a:ext cx="1112999" cy="7094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50" idx="0"/>
          </p:cNvCxnSpPr>
          <p:nvPr/>
        </p:nvCxnSpPr>
        <p:spPr>
          <a:xfrm>
            <a:off x="4758709" y="2294111"/>
            <a:ext cx="236184" cy="807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1" idx="0"/>
            <a:endCxn id="54" idx="2"/>
          </p:cNvCxnSpPr>
          <p:nvPr/>
        </p:nvCxnSpPr>
        <p:spPr>
          <a:xfrm flipH="1" flipV="1">
            <a:off x="3751504" y="2270866"/>
            <a:ext cx="3066832" cy="829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29"/>
          <p:cNvSpPr/>
          <p:nvPr/>
        </p:nvSpPr>
        <p:spPr>
          <a:xfrm>
            <a:off x="4101974" y="4189360"/>
            <a:ext cx="1144908" cy="32660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Calibri"/>
                <a:cs typeface="Calibri"/>
              </a:rPr>
              <a:t>DMo</a:t>
            </a:r>
            <a:endParaRPr lang="en-US" sz="1200" dirty="0">
              <a:latin typeface="Calibri"/>
              <a:cs typeface="Calibri"/>
            </a:endParaRPr>
          </a:p>
        </p:txBody>
      </p:sp>
      <p:cxnSp>
        <p:nvCxnSpPr>
          <p:cNvPr id="67" name="Straight Arrow Connector 16"/>
          <p:cNvCxnSpPr>
            <a:stCxn id="50" idx="2"/>
          </p:cNvCxnSpPr>
          <p:nvPr/>
        </p:nvCxnSpPr>
        <p:spPr>
          <a:xfrm flipH="1">
            <a:off x="4560741" y="3601582"/>
            <a:ext cx="434152" cy="587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8" name="Straight Arrow Connector 5"/>
          <p:cNvCxnSpPr>
            <a:endCxn id="50" idx="2"/>
          </p:cNvCxnSpPr>
          <p:nvPr/>
        </p:nvCxnSpPr>
        <p:spPr>
          <a:xfrm flipV="1">
            <a:off x="4864505" y="3601582"/>
            <a:ext cx="130389" cy="587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40"/>
          <p:cNvSpPr/>
          <p:nvPr/>
        </p:nvSpPr>
        <p:spPr>
          <a:xfrm>
            <a:off x="5309916" y="1931445"/>
            <a:ext cx="1350317" cy="339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Policy Rest API</a:t>
            </a:r>
            <a:endParaRPr lang="en-US" sz="1200" dirty="0">
              <a:latin typeface="Calibri"/>
              <a:cs typeface="Calibri"/>
            </a:endParaRPr>
          </a:p>
        </p:txBody>
      </p:sp>
      <p:cxnSp>
        <p:nvCxnSpPr>
          <p:cNvPr id="70" name="曲线连接符 66"/>
          <p:cNvCxnSpPr>
            <a:stCxn id="51" idx="2"/>
            <a:endCxn id="66" idx="3"/>
          </p:cNvCxnSpPr>
          <p:nvPr/>
        </p:nvCxnSpPr>
        <p:spPr>
          <a:xfrm rot="5400000">
            <a:off x="5663497" y="3197825"/>
            <a:ext cx="738224" cy="157145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2" name="直接箭头连接符 70"/>
          <p:cNvCxnSpPr>
            <a:stCxn id="69" idx="2"/>
            <a:endCxn id="51" idx="0"/>
          </p:cNvCxnSpPr>
          <p:nvPr/>
        </p:nvCxnSpPr>
        <p:spPr>
          <a:xfrm>
            <a:off x="5985074" y="2270866"/>
            <a:ext cx="833262" cy="829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3" name="曲线连接符 72"/>
          <p:cNvCxnSpPr>
            <a:stCxn id="51" idx="2"/>
            <a:endCxn id="49" idx="3"/>
          </p:cNvCxnSpPr>
          <p:nvPr/>
        </p:nvCxnSpPr>
        <p:spPr>
          <a:xfrm rot="5400000">
            <a:off x="4644922" y="2173805"/>
            <a:ext cx="732781" cy="361405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4" name="Rectangle 17"/>
          <p:cNvSpPr/>
          <p:nvPr/>
        </p:nvSpPr>
        <p:spPr>
          <a:xfrm>
            <a:off x="3204286" y="3094234"/>
            <a:ext cx="1011774" cy="50042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Calibri"/>
                <a:cs typeface="Calibri"/>
              </a:rPr>
              <a:t>Thing Library</a:t>
            </a:r>
            <a:endParaRPr lang="en-US" sz="12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cxnSp>
        <p:nvCxnSpPr>
          <p:cNvPr id="75" name="Straight Arrow Connector 26"/>
          <p:cNvCxnSpPr/>
          <p:nvPr/>
        </p:nvCxnSpPr>
        <p:spPr>
          <a:xfrm>
            <a:off x="7832964" y="2502131"/>
            <a:ext cx="7273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6" name="直接箭头连接符 84"/>
          <p:cNvCxnSpPr/>
          <p:nvPr/>
        </p:nvCxnSpPr>
        <p:spPr>
          <a:xfrm>
            <a:off x="7832962" y="2063117"/>
            <a:ext cx="68421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7" name="Straight Arrow Connector 34"/>
          <p:cNvCxnSpPr/>
          <p:nvPr/>
        </p:nvCxnSpPr>
        <p:spPr>
          <a:xfrm flipV="1">
            <a:off x="7832964" y="3130200"/>
            <a:ext cx="68421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821586" y="2113421"/>
            <a:ext cx="1067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alibri"/>
                <a:cs typeface="Calibri"/>
              </a:rPr>
              <a:t>Set policy</a:t>
            </a:r>
            <a:endParaRPr lang="zh-CN" altLang="en-US" sz="1200" dirty="0">
              <a:latin typeface="Calibri"/>
              <a:cs typeface="Calibri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846149" y="2630125"/>
            <a:ext cx="1067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alibri"/>
                <a:cs typeface="Calibri"/>
              </a:rPr>
              <a:t>Get data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832963" y="3214891"/>
            <a:ext cx="1151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alibri"/>
                <a:cs typeface="Calibri"/>
              </a:rPr>
              <a:t>Push event</a:t>
            </a:r>
            <a:endParaRPr lang="zh-CN" altLang="en-US" sz="1200" dirty="0">
              <a:latin typeface="Calibri"/>
              <a:cs typeface="Calibri"/>
            </a:endParaRPr>
          </a:p>
        </p:txBody>
      </p:sp>
      <p:cxnSp>
        <p:nvCxnSpPr>
          <p:cNvPr id="81" name="直接箭头连接符 93"/>
          <p:cNvCxnSpPr>
            <a:endCxn id="69" idx="0"/>
          </p:cNvCxnSpPr>
          <p:nvPr/>
        </p:nvCxnSpPr>
        <p:spPr>
          <a:xfrm>
            <a:off x="5378494" y="1470850"/>
            <a:ext cx="606581" cy="4605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5" name="Straight Arrow Connector 40"/>
          <p:cNvCxnSpPr/>
          <p:nvPr/>
        </p:nvCxnSpPr>
        <p:spPr>
          <a:xfrm>
            <a:off x="7821587" y="3675255"/>
            <a:ext cx="6955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821587" y="3730462"/>
            <a:ext cx="1163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alibri"/>
                <a:cs typeface="Calibri"/>
              </a:rPr>
              <a:t>Push data</a:t>
            </a:r>
            <a:endParaRPr lang="zh-CN" altLang="en-US" sz="1200" dirty="0">
              <a:latin typeface="Calibri"/>
              <a:cs typeface="Calibri"/>
            </a:endParaRPr>
          </a:p>
        </p:txBody>
      </p:sp>
      <p:sp>
        <p:nvSpPr>
          <p:cNvPr id="102" name="Rectangle 29"/>
          <p:cNvSpPr/>
          <p:nvPr/>
        </p:nvSpPr>
        <p:spPr>
          <a:xfrm>
            <a:off x="6318214" y="4191931"/>
            <a:ext cx="1144908" cy="32660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Gateway Service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235984" y="1100994"/>
            <a:ext cx="1376760" cy="339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/>
                <a:cs typeface="Calibri"/>
              </a:rPr>
              <a:t>Policy UI Editor</a:t>
            </a:r>
            <a:endParaRPr lang="en-US" sz="1200" dirty="0">
              <a:latin typeface="Calibri"/>
              <a:cs typeface="Calibri"/>
            </a:endParaRPr>
          </a:p>
        </p:txBody>
      </p:sp>
      <p:cxnSp>
        <p:nvCxnSpPr>
          <p:cNvPr id="104" name="直接箭头连接符 93"/>
          <p:cNvCxnSpPr>
            <a:stCxn id="103" idx="2"/>
            <a:endCxn id="69" idx="0"/>
          </p:cNvCxnSpPr>
          <p:nvPr/>
        </p:nvCxnSpPr>
        <p:spPr>
          <a:xfrm flipH="1">
            <a:off x="5985074" y="1440415"/>
            <a:ext cx="939290" cy="4910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4" name="曲线连接符 72"/>
          <p:cNvCxnSpPr>
            <a:stCxn id="69" idx="2"/>
            <a:endCxn id="48" idx="0"/>
          </p:cNvCxnSpPr>
          <p:nvPr/>
        </p:nvCxnSpPr>
        <p:spPr>
          <a:xfrm rot="5400000">
            <a:off x="3905678" y="1014835"/>
            <a:ext cx="823367" cy="333542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0" name="Straight Arrow Connector 40"/>
          <p:cNvCxnSpPr>
            <a:stCxn id="51" idx="2"/>
            <a:endCxn id="102" idx="0"/>
          </p:cNvCxnSpPr>
          <p:nvPr/>
        </p:nvCxnSpPr>
        <p:spPr>
          <a:xfrm>
            <a:off x="6818336" y="3614440"/>
            <a:ext cx="72332" cy="5774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26"/>
          <p:cNvCxnSpPr>
            <a:stCxn id="50" idx="3"/>
          </p:cNvCxnSpPr>
          <p:nvPr/>
        </p:nvCxnSpPr>
        <p:spPr>
          <a:xfrm flipV="1">
            <a:off x="5681784" y="3344447"/>
            <a:ext cx="450503" cy="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9" name="曲线连接符 72"/>
          <p:cNvCxnSpPr>
            <a:stCxn id="42" idx="3"/>
            <a:endCxn id="102" idx="3"/>
          </p:cNvCxnSpPr>
          <p:nvPr/>
        </p:nvCxnSpPr>
        <p:spPr>
          <a:xfrm>
            <a:off x="5892482" y="1222011"/>
            <a:ext cx="1570640" cy="3133223"/>
          </a:xfrm>
          <a:prstGeom prst="curvedConnector3">
            <a:avLst>
              <a:gd name="adj1" fmla="val 114555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6365325" y="14708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3563888" y="24637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6397378" y="25715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6235984" y="38535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4409898" y="37721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5730923" y="31076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6859061" y="38343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67" name="TextBox 166"/>
          <p:cNvSpPr txBox="1"/>
          <p:nvPr/>
        </p:nvSpPr>
        <p:spPr>
          <a:xfrm>
            <a:off x="5566458" y="2571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4067944" y="13836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4778855" y="15065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7245498" y="18740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2878250"/>
      </p:ext>
    </p:extLst>
  </p:cSld>
  <p:clrMapOvr>
    <a:masterClrMapping/>
  </p:clrMapOvr>
</p:sld>
</file>

<file path=ppt/theme/theme1.xml><?xml version="1.0" encoding="utf-8"?>
<a:theme xmlns:a="http://schemas.openxmlformats.org/drawingml/2006/main" name="Cisco Latest">
  <a:themeElements>
    <a:clrScheme name="Cisco Blue">
      <a:dk1>
        <a:srgbClr val="676767"/>
      </a:dk1>
      <a:lt1>
        <a:srgbClr val="FFFFFF"/>
      </a:lt1>
      <a:dk2>
        <a:srgbClr val="2968AF"/>
      </a:dk2>
      <a:lt2>
        <a:srgbClr val="FFFFFF"/>
      </a:lt2>
      <a:accent1>
        <a:srgbClr val="214794"/>
      </a:accent1>
      <a:accent2>
        <a:srgbClr val="8EBCDC"/>
      </a:accent2>
      <a:accent3>
        <a:srgbClr val="676767"/>
      </a:accent3>
      <a:accent4>
        <a:srgbClr val="57B74E"/>
      </a:accent4>
      <a:accent5>
        <a:srgbClr val="32B2DF"/>
      </a:accent5>
      <a:accent6>
        <a:srgbClr val="0D868E"/>
      </a:accent6>
      <a:hlink>
        <a:srgbClr val="2BA2D7"/>
      </a:hlink>
      <a:folHlink>
        <a:srgbClr val="2968A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 Latest.thmx</Template>
  <TotalTime>14261</TotalTime>
  <Words>666</Words>
  <Application>Microsoft Office PowerPoint</Application>
  <PresentationFormat>On-screen Show (16:9)</PresentationFormat>
  <Paragraphs>282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Cisco Latest</vt:lpstr>
      <vt:lpstr>Office Theme</vt:lpstr>
      <vt:lpstr>High Level Architecture</vt:lpstr>
      <vt:lpstr>Physical Deployment Diagram</vt:lpstr>
      <vt:lpstr>Glance App</vt:lpstr>
      <vt:lpstr>Southbound Interface</vt:lpstr>
      <vt:lpstr>Pluggable Cloud Connector &amp; Message Service</vt:lpstr>
      <vt:lpstr>Distributed Data Hub</vt:lpstr>
      <vt:lpstr>Gateway Service</vt:lpstr>
      <vt:lpstr>PowerPoint Presentation</vt:lpstr>
      <vt:lpstr>PowerPoint Presentation</vt:lpstr>
      <vt:lpstr>PowerPoint Presentation</vt:lpstr>
      <vt:lpstr>Resource</vt:lpstr>
      <vt:lpstr>Resource</vt:lpstr>
      <vt:lpstr>Resource</vt:lpstr>
    </vt:vector>
  </TitlesOfParts>
  <Manager/>
  <Company>Cisco Systems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CoCreate</dc:title>
  <dc:subject/>
  <dc:creator>Ashutosh Malegaonkar</dc:creator>
  <cp:keywords/>
  <dc:description/>
  <cp:lastModifiedBy>Yu Shen</cp:lastModifiedBy>
  <cp:revision>216</cp:revision>
  <dcterms:created xsi:type="dcterms:W3CDTF">2015-05-07T01:42:44Z</dcterms:created>
  <dcterms:modified xsi:type="dcterms:W3CDTF">2015-08-04T04:27:44Z</dcterms:modified>
  <cp:category/>
</cp:coreProperties>
</file>