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479" r:id="rId2"/>
    <p:sldId id="257" r:id="rId3"/>
    <p:sldId id="259" r:id="rId4"/>
    <p:sldId id="480" r:id="rId5"/>
    <p:sldId id="261" r:id="rId6"/>
    <p:sldId id="361" r:id="rId7"/>
    <p:sldId id="452" r:id="rId8"/>
    <p:sldId id="454" r:id="rId9"/>
    <p:sldId id="453" r:id="rId10"/>
    <p:sldId id="455" r:id="rId11"/>
    <p:sldId id="457" r:id="rId12"/>
    <p:sldId id="460" r:id="rId13"/>
    <p:sldId id="461" r:id="rId14"/>
    <p:sldId id="467" r:id="rId15"/>
    <p:sldId id="468" r:id="rId16"/>
    <p:sldId id="469" r:id="rId17"/>
    <p:sldId id="471" r:id="rId18"/>
    <p:sldId id="459" r:id="rId19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130" autoAdjust="0"/>
  </p:normalViewPr>
  <p:slideViewPr>
    <p:cSldViewPr snapToGrid="0">
      <p:cViewPr varScale="1">
        <p:scale>
          <a:sx n="91" d="100"/>
          <a:sy n="91" d="100"/>
        </p:scale>
        <p:origin x="105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F777B6D-C5FC-4095-B535-466431D430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2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20475A-5221-49AA-A33C-A1ABB903FA1B}" type="slidenum">
              <a:rPr lang="es-ES">
                <a:latin typeface="Times New Roman" pitchFamily="18" charset="0"/>
              </a:rPr>
              <a:pPr eaLnBrk="1" hangingPunct="1"/>
              <a:t>6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723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15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51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16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99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17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29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18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7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28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8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4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9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34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10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49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11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05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12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63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13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0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14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1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586-B3C6-4153-924D-A1B85073A3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25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7FAB-9180-4BC1-8B71-031134757A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93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513B1-0015-41A8-8186-117675E2E7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4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DBFD-83A3-4964-AF78-AFC5A5E259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8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C4C97-765E-4346-9DBF-33FA09DD5F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4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0C897-5ED7-4D76-935E-B9E5671A14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58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D6E0-EDE6-4F60-8ABD-E431D100AF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52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8DB3B-956C-47D1-8F99-4EEFEC8CB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1176C-3524-4FCC-A0C6-66027280C6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9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F393-2514-4BD3-A983-4DEED63D8A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5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B0D52-13F1-476C-B71C-658C701A3E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83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2603D-1EF4-4DE8-9880-D036443E41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Macro-Enabled_Worksheet.xlsm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agi.com/es/plataforma/model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ely.com/" TargetMode="External"/><Relationship Id="rId5" Type="http://schemas.openxmlformats.org/officeDocument/2006/relationships/hyperlink" Target="http://dia-installer.de/" TargetMode="External"/><Relationship Id="rId4" Type="http://schemas.openxmlformats.org/officeDocument/2006/relationships/hyperlink" Target="http://www.sis4.com/brModel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>
            <a:extLst>
              <a:ext uri="{FF2B5EF4-FFF2-40B4-BE49-F238E27FC236}">
                <a16:creationId xmlns:a16="http://schemas.microsoft.com/office/drawing/2014/main" id="{B9FF062B-9DF6-475C-A98F-149929F0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92"/>
            <a:ext cx="9144001" cy="65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41E7395-456B-4F21-9AE5-D3A7AAD20DC4}"/>
              </a:ext>
            </a:extLst>
          </p:cNvPr>
          <p:cNvSpPr/>
          <p:nvPr/>
        </p:nvSpPr>
        <p:spPr>
          <a:xfrm>
            <a:off x="0" y="2063692"/>
            <a:ext cx="9144000" cy="21559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0C184-C5E4-4452-950A-BCB884CF3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DISEÑO CONCEPTUAL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49BBB-2189-47ED-8FB0-D33C83AA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98827"/>
            <a:ext cx="6400800" cy="803246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BASE DE DATOS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319524F-BBE6-4FF0-A328-E605DB052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7709"/>
              </p:ext>
            </p:extLst>
          </p:nvPr>
        </p:nvGraphicFramePr>
        <p:xfrm>
          <a:off x="463550" y="463550"/>
          <a:ext cx="217011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r:id="rId4" imgW="6347304" imgH="11895014" progId="Excel.SheetMacroEnabled.12">
                  <p:embed/>
                </p:oleObj>
              </mc:Choice>
              <mc:Fallback>
                <p:oleObj name="Macro-Enabled Worksheet" r:id="rId4" imgW="6347304" imgH="11895014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550" y="463550"/>
                        <a:ext cx="217011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32BC471-F1E2-482D-AEF2-629646570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77610"/>
              </p:ext>
            </p:extLst>
          </p:nvPr>
        </p:nvGraphicFramePr>
        <p:xfrm>
          <a:off x="927100" y="927100"/>
          <a:ext cx="1898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r:id="rId6" imgW="5555073" imgH="11895014" progId="Excel.SheetMacroEnabled.12">
                  <p:embed/>
                </p:oleObj>
              </mc:Choice>
              <mc:Fallback>
                <p:oleObj name="Macro-Enabled Worksheet" r:id="rId6" imgW="5555073" imgH="11895014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100" y="927100"/>
                        <a:ext cx="1898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6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Relación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Una relación se representa como un rombo con un nombre (el nombre de la relación), que conecta entidades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Modela asociaciones entre objetos</a:t>
            </a:r>
          </a:p>
        </p:txBody>
      </p:sp>
      <p:pic>
        <p:nvPicPr>
          <p:cNvPr id="7" name="6 Imagen" descr="rel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6504" y="3954955"/>
            <a:ext cx="614448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 err="1"/>
              <a:t>Cardinalidad</a:t>
            </a:r>
            <a:r>
              <a:rPr lang="es-UY" sz="2400" dirty="0"/>
              <a:t> de relaciones (1)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Un estudiante puede tomar varios cursos y en un curso puede haber varios estudiantes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Un docente puede dictar varios cursos, pero un curso es dictado por un único docente</a:t>
            </a:r>
          </a:p>
        </p:txBody>
      </p:sp>
      <p:pic>
        <p:nvPicPr>
          <p:cNvPr id="6" name="5 Imagen" descr="cardinalid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1268" y="4023288"/>
            <a:ext cx="613495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 err="1"/>
              <a:t>Cardinalidad</a:t>
            </a:r>
            <a:r>
              <a:rPr lang="es-UY" sz="2400" dirty="0"/>
              <a:t> de relaciones (2)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En la notación de </a:t>
            </a:r>
            <a:r>
              <a:rPr lang="es-UY" sz="2400" dirty="0" err="1"/>
              <a:t>Chen</a:t>
            </a:r>
            <a:r>
              <a:rPr lang="es-UY" sz="2400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s-UY" sz="2400" dirty="0"/>
              <a:t>1 significa “hasta 1”</a:t>
            </a:r>
          </a:p>
          <a:p>
            <a:pPr lvl="1">
              <a:buFont typeface="Arial" pitchFamily="34" charset="0"/>
              <a:buChar char="•"/>
            </a:pPr>
            <a:r>
              <a:rPr lang="es-UY" sz="2400" dirty="0"/>
              <a:t>N significa “cualquier número”</a:t>
            </a:r>
          </a:p>
          <a:p>
            <a:pPr lvl="1"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Notación</a:t>
            </a:r>
          </a:p>
          <a:p>
            <a:pPr lvl="1">
              <a:buFont typeface="Arial" pitchFamily="34" charset="0"/>
              <a:buChar char="•"/>
            </a:pPr>
            <a:r>
              <a:rPr lang="es-UY" sz="2400" dirty="0"/>
              <a:t>1:1 (Director -&lt; Dirige &gt;- Instituto)</a:t>
            </a:r>
          </a:p>
          <a:p>
            <a:pPr lvl="1">
              <a:buFont typeface="Arial" pitchFamily="34" charset="0"/>
              <a:buChar char="•"/>
            </a:pPr>
            <a:r>
              <a:rPr lang="es-UY" sz="2400" dirty="0"/>
              <a:t>1:N (Docente -&lt; Dicta &gt;- Curso)</a:t>
            </a:r>
          </a:p>
          <a:p>
            <a:pPr lvl="1">
              <a:buFont typeface="Arial" pitchFamily="34" charset="0"/>
              <a:buChar char="•"/>
            </a:pPr>
            <a:r>
              <a:rPr lang="es-UY" sz="2400" dirty="0"/>
              <a:t>N:N (Estudiante -&lt; Cursa &gt;- Curso)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Veremos otras formas de asegurar que haya “al menos 1”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La </a:t>
            </a:r>
            <a:r>
              <a:rPr lang="es-UY" sz="2400" dirty="0" err="1"/>
              <a:t>cardinalidad</a:t>
            </a:r>
            <a:r>
              <a:rPr lang="es-UY" sz="2400" dirty="0"/>
              <a:t> es una restricción estructural del modelo</a:t>
            </a:r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Relación múltiple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Las relaciones pueden ser entre más de 2 entidades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Un docente califica el desempeño de estudiantes en cursos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¿Qué sucede si excluimos alguna de las 3 entidades de la relación?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</p:txBody>
      </p:sp>
      <p:pic>
        <p:nvPicPr>
          <p:cNvPr id="6" name="5 Imagen" descr="relacion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578" y="4631709"/>
            <a:ext cx="591585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3" y="1343520"/>
            <a:ext cx="551182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Atributos (1)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Los atributos se representan como círculos que cuelgan de las entidades o relaciones y modela propiedades de éstas</a:t>
            </a:r>
          </a:p>
        </p:txBody>
      </p:sp>
      <p:pic>
        <p:nvPicPr>
          <p:cNvPr id="7" name="6 Imagen" descr="atribu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7925" y="1789048"/>
            <a:ext cx="2712452" cy="2013538"/>
          </a:xfrm>
          <a:prstGeom prst="rect">
            <a:avLst/>
          </a:prstGeom>
        </p:spPr>
      </p:pic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179989" y="3909391"/>
            <a:ext cx="8751976" cy="27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UY" sz="2400" dirty="0"/>
              <a:t>En nuestro ejemplo, podríamos tener interés en mantener la cédula, nombre, dirección y teléfono de los estudiantes y de los docentes, y en el caso de los docentes el grado.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Por otro lado, las inasistencias corresponden a un estudiante en el contexto de un curso, por lo que podrían modelarse como propiedades de la relación</a:t>
            </a:r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3" y="1343520"/>
            <a:ext cx="87321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Atributos (2)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En ocasiones, los atributos son muy complejos y pueden modelarse como atributos </a:t>
            </a:r>
            <a:r>
              <a:rPr lang="es-UY" sz="2400" u="sng" dirty="0"/>
              <a:t>estructurados</a:t>
            </a:r>
            <a:r>
              <a:rPr lang="es-UY" sz="2400" dirty="0"/>
              <a:t>, donde los atributos se componen de otros atributos. Representaremos esto con una estructura arborescente de atributos.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En general, los atributos tienen un solo valor para una entidad en particular, como la edad de un alumno, y se denominan </a:t>
            </a:r>
            <a:r>
              <a:rPr lang="es-UY" sz="2400" dirty="0" err="1"/>
              <a:t>monovaluados</a:t>
            </a:r>
            <a:r>
              <a:rPr lang="es-UY" sz="2400" dirty="0"/>
              <a:t>. Otra posibilidad es que se requiera tener múltiples valores de un tipo de atributo, por ejemplo los teléfonos de un estudiante, y se denominan </a:t>
            </a:r>
            <a:r>
              <a:rPr lang="es-UY" sz="2400" u="sng" dirty="0" err="1"/>
              <a:t>multivaluados</a:t>
            </a:r>
            <a:r>
              <a:rPr lang="es-UY" sz="2400" dirty="0"/>
              <a:t>. Representaremos los atributos </a:t>
            </a:r>
            <a:r>
              <a:rPr lang="es-UY" sz="2400" dirty="0" err="1"/>
              <a:t>multivaluados</a:t>
            </a:r>
            <a:r>
              <a:rPr lang="es-UY" sz="2400" dirty="0"/>
              <a:t> colocando un asterisco junto al nombre.</a:t>
            </a:r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3" y="1343520"/>
            <a:ext cx="87321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Atributos (3)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Otro aspecto importante de los atributos, es si son </a:t>
            </a:r>
            <a:r>
              <a:rPr lang="es-UY" sz="2400" u="sng" dirty="0"/>
              <a:t>determinantes</a:t>
            </a:r>
            <a:r>
              <a:rPr lang="es-UY" sz="2400" dirty="0"/>
              <a:t>. Diremos que un atributo es determinante cuando no pueden existir en el conjunto de entidades, dos entidades que tengan el mismo valor para ese atributo. 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Por ejemplo, la cédula                                                     puede ser considerada                                                determinante.                                                Representaremos los                                                   atributos determinantes                                     subrayándolos.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</p:txBody>
      </p:sp>
      <p:pic>
        <p:nvPicPr>
          <p:cNvPr id="6" name="5 Imagen" descr="atributo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3287" y="3829880"/>
            <a:ext cx="4375810" cy="28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3" y="1343520"/>
            <a:ext cx="8732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Generalización / Especialización (2)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Las sub-entidades heredan los atributos de la entidad más general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</p:txBody>
      </p:sp>
      <p:pic>
        <p:nvPicPr>
          <p:cNvPr id="6" name="5 Imagen" descr="especializ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4343" y="2942566"/>
            <a:ext cx="643027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Herramientas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Herramientas gratuitas</a:t>
            </a:r>
          </a:p>
          <a:p>
            <a:pPr marL="342900" lvl="1">
              <a:buFont typeface="Arial" pitchFamily="34" charset="0"/>
              <a:buChar char="•"/>
            </a:pPr>
            <a:r>
              <a:rPr lang="es-CO" sz="2400" dirty="0">
                <a:hlinkClick r:id="rId3"/>
              </a:rPr>
              <a:t>Bizagi, https://www.bizagi.com/es/plataforma/modeler</a:t>
            </a:r>
            <a:endParaRPr lang="es-CO" sz="2400" dirty="0"/>
          </a:p>
          <a:p>
            <a:pPr marL="0" lvl="1" indent="0"/>
            <a:endParaRPr lang="es-UY" sz="2400" dirty="0"/>
          </a:p>
          <a:p>
            <a:pPr marL="342900" lvl="1">
              <a:buFont typeface="Arial" pitchFamily="34" charset="0"/>
              <a:buChar char="•"/>
            </a:pPr>
            <a:r>
              <a:rPr lang="es-UY" sz="2400" dirty="0" err="1"/>
              <a:t>brModelo</a:t>
            </a:r>
            <a:r>
              <a:rPr lang="es-UY" sz="2400" dirty="0"/>
              <a:t>, </a:t>
            </a:r>
            <a:r>
              <a:rPr lang="es-UY" sz="2000" dirty="0">
                <a:hlinkClick r:id="rId4"/>
              </a:rPr>
              <a:t>http://www.sis4.com/brModelo</a:t>
            </a:r>
            <a:endParaRPr lang="es-UY" sz="2000" dirty="0"/>
          </a:p>
          <a:p>
            <a:pPr marL="0" indent="0" eaLnBrk="1" hangingPunct="1">
              <a:buClr>
                <a:srgbClr val="00B050"/>
              </a:buClr>
              <a:buSzPct val="100000"/>
            </a:pPr>
            <a:endParaRPr lang="es-UY" sz="2000" dirty="0"/>
          </a:p>
          <a:p>
            <a:pPr marL="457200" lvl="1" indent="0" eaLnBrk="1" hangingPunct="1">
              <a:buClr>
                <a:srgbClr val="00B050"/>
              </a:buClr>
              <a:buSzPct val="100000"/>
            </a:pPr>
            <a:r>
              <a:rPr lang="es-UY" sz="2000" dirty="0"/>
              <a:t>La que más respeta la notación de </a:t>
            </a:r>
            <a:r>
              <a:rPr lang="es-UY" sz="2000" dirty="0" err="1"/>
              <a:t>Chen</a:t>
            </a:r>
            <a:r>
              <a:rPr lang="es-UY" sz="2000" dirty="0"/>
              <a:t>, sólo difiere en la totalidad, que se expresa con </a:t>
            </a:r>
            <a:r>
              <a:rPr lang="es-UY" sz="2000" dirty="0" err="1"/>
              <a:t>cardinalidades</a:t>
            </a:r>
            <a:r>
              <a:rPr lang="es-UY" sz="2000" dirty="0"/>
              <a:t> (1,1) y (1,n), y entidades débiles</a:t>
            </a:r>
          </a:p>
          <a:p>
            <a:pPr marL="685800" lvl="2"/>
            <a:endParaRPr lang="es-UY" sz="2400" dirty="0"/>
          </a:p>
          <a:p>
            <a:pPr marL="342900" lvl="1">
              <a:buFont typeface="Arial" pitchFamily="34" charset="0"/>
              <a:buChar char="•"/>
            </a:pPr>
            <a:r>
              <a:rPr lang="es-UY" sz="2400" dirty="0" err="1"/>
              <a:t>Dia</a:t>
            </a:r>
            <a:r>
              <a:rPr lang="es-UY" sz="2400" dirty="0"/>
              <a:t>, </a:t>
            </a:r>
            <a:r>
              <a:rPr lang="es-UY" sz="2000" dirty="0">
                <a:solidFill>
                  <a:prstClr val="black"/>
                </a:solidFill>
                <a:hlinkClick r:id="rId5"/>
              </a:rPr>
              <a:t>http://dia-installer.de</a:t>
            </a:r>
            <a:r>
              <a:rPr lang="es-UY" sz="2000" dirty="0">
                <a:solidFill>
                  <a:prstClr val="black"/>
                </a:solidFill>
              </a:rPr>
              <a:t> </a:t>
            </a:r>
            <a:r>
              <a:rPr lang="es-UY" sz="2400" dirty="0"/>
              <a:t>(</a:t>
            </a:r>
            <a:r>
              <a:rPr lang="es-UY" sz="2000" i="1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es-UY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UY" sz="2000" i="1" dirty="0" err="1">
                <a:latin typeface="Arial" pitchFamily="34" charset="0"/>
                <a:cs typeface="Arial" pitchFamily="34" charset="0"/>
              </a:rPr>
              <a:t>sheets</a:t>
            </a:r>
            <a:r>
              <a:rPr lang="es-UY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UY" sz="20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 ER</a:t>
            </a:r>
            <a:r>
              <a:rPr lang="es-UY" sz="2400" dirty="0"/>
              <a:t>)</a:t>
            </a:r>
            <a:endParaRPr lang="es-UY" sz="2000" dirty="0">
              <a:solidFill>
                <a:prstClr val="black"/>
              </a:solidFill>
            </a:endParaRPr>
          </a:p>
          <a:p>
            <a:pPr marL="0" indent="0" eaLnBrk="1" hangingPunct="1">
              <a:buClr>
                <a:srgbClr val="00B050"/>
              </a:buClr>
              <a:buSzPct val="100000"/>
            </a:pPr>
            <a:endParaRPr lang="es-UY" sz="2000" dirty="0"/>
          </a:p>
          <a:p>
            <a:pPr marL="457200" lvl="1" indent="0" eaLnBrk="1" hangingPunct="1">
              <a:buClr>
                <a:srgbClr val="00B050"/>
              </a:buClr>
              <a:buSzPct val="100000"/>
            </a:pPr>
            <a:r>
              <a:rPr lang="es-UY" sz="2000" dirty="0"/>
              <a:t>Casi permite seguir la notación de </a:t>
            </a:r>
            <a:r>
              <a:rPr lang="es-UY" sz="2000" dirty="0" err="1"/>
              <a:t>Chen</a:t>
            </a:r>
            <a:r>
              <a:rPr lang="es-UY" sz="2000" dirty="0"/>
              <a:t> (difiere en la totalidad, entidades débiles y no soporta generalización)</a:t>
            </a:r>
          </a:p>
          <a:p>
            <a:pPr marL="342900" lvl="1"/>
            <a:endParaRPr lang="es-UY" sz="2400" dirty="0"/>
          </a:p>
          <a:p>
            <a:pPr marL="342900" lvl="1">
              <a:buFont typeface="Arial" pitchFamily="34" charset="0"/>
              <a:buChar char="•"/>
            </a:pPr>
            <a:r>
              <a:rPr lang="es-UY" sz="2400" dirty="0" err="1"/>
              <a:t>Creately</a:t>
            </a:r>
            <a:r>
              <a:rPr lang="es-UY" sz="2400" dirty="0"/>
              <a:t>, </a:t>
            </a:r>
            <a:r>
              <a:rPr lang="es-UY" sz="2000" dirty="0">
                <a:hlinkClick r:id="rId6"/>
              </a:rPr>
              <a:t>http://creately.com</a:t>
            </a:r>
            <a:r>
              <a:rPr lang="es-UY" sz="2000" dirty="0"/>
              <a:t> </a:t>
            </a:r>
            <a:r>
              <a:rPr lang="es-UY" sz="2400" dirty="0"/>
              <a:t>(</a:t>
            </a:r>
            <a:r>
              <a:rPr lang="es-UY" sz="2000" i="1" dirty="0">
                <a:latin typeface="Arial" pitchFamily="34" charset="0"/>
                <a:cs typeface="Arial" pitchFamily="34" charset="0"/>
              </a:rPr>
              <a:t>online</a:t>
            </a:r>
            <a:r>
              <a:rPr lang="es-UY" sz="2400" dirty="0"/>
              <a:t>)</a:t>
            </a:r>
            <a:endParaRPr lang="es-UY" sz="2000" dirty="0"/>
          </a:p>
          <a:p>
            <a:pPr lvl="1"/>
            <a:endParaRPr lang="es-UY" sz="2000" dirty="0"/>
          </a:p>
          <a:p>
            <a:pPr lvl="1"/>
            <a:r>
              <a:rPr lang="es-UY" sz="2000" dirty="0"/>
              <a:t>Una mezcla entre la notación de </a:t>
            </a:r>
            <a:r>
              <a:rPr lang="es-UY" sz="2000" dirty="0" err="1"/>
              <a:t>Chen</a:t>
            </a:r>
            <a:r>
              <a:rPr lang="es-UY" sz="2000" dirty="0"/>
              <a:t> y </a:t>
            </a:r>
            <a:r>
              <a:rPr lang="es-UY" sz="2000" dirty="0" err="1"/>
              <a:t>Crow’s</a:t>
            </a:r>
            <a:r>
              <a:rPr lang="es-UY" sz="2000" dirty="0"/>
              <a:t> </a:t>
            </a:r>
            <a:r>
              <a:rPr lang="es-UY" sz="2000" dirty="0" err="1"/>
              <a:t>foot</a:t>
            </a:r>
            <a:r>
              <a:rPr lang="es-UY" sz="2000" dirty="0"/>
              <a:t>, permite colaborar</a:t>
            </a:r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F3E91A-FE05-4894-BA25-ED17585F8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/>
              <a:t>¿Qué es una Base de Datos?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2D8737B-7A53-4D42-88D8-EC4997BE92C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7467600" cy="3257026"/>
          </a:xfrm>
        </p:spPr>
        <p:txBody>
          <a:bodyPr/>
          <a:lstStyle/>
          <a:p>
            <a:pPr algn="just"/>
            <a:r>
              <a:rPr lang="es-ES" altLang="es-CO" sz="2400" dirty="0"/>
              <a:t>Una B de D no es más que un conjunto de información (un conjunto de datos) relacionada que se encuentra agrupada o estructurada.</a:t>
            </a:r>
          </a:p>
          <a:p>
            <a:pPr algn="just"/>
            <a:r>
              <a:rPr lang="es-ES" altLang="es-CO" sz="2400" dirty="0"/>
              <a:t>Informáticamente una B de D es un sistema formado por un conjunto de datos almacenados en memorias masivas que permiten acceso directo a ellos y un conjunto de programas que manipulan ese conjunto de datos.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C7F5-B97B-4154-835D-4067DA2A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70" y="4373592"/>
            <a:ext cx="3877899" cy="1988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02BAA3D-98AB-428B-864C-EEE8C0502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500"/>
              <a:t>Propiedades de los datos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 descr="Imagen que contiene botella, loción, dibujo&#10;&#10;Descripción generada automáticamente">
            <a:extLst>
              <a:ext uri="{FF2B5EF4-FFF2-40B4-BE49-F238E27FC236}">
                <a16:creationId xmlns:a16="http://schemas.microsoft.com/office/drawing/2014/main" id="{4B395483-17CA-472A-A7D7-4EE25FF64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4" r="9680" b="1"/>
          <a:stretch/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75D64A5F-7D2C-4295-B84A-8477BD21E60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r>
              <a:rPr lang="es-ES" altLang="es-CO" sz="1600"/>
              <a:t>Estructurados independientemente de las aplicaciones y del soporte de almacenamiento que los contiene.</a:t>
            </a:r>
          </a:p>
          <a:p>
            <a:r>
              <a:rPr lang="es-ES" altLang="es-CO" sz="1600"/>
              <a:t>Presentan la menor redundancia posible.</a:t>
            </a:r>
          </a:p>
          <a:p>
            <a:r>
              <a:rPr lang="es-ES" altLang="es-CO" sz="1600"/>
              <a:t>Son compartidos por varios usuarios y/o aplicaciones.</a:t>
            </a:r>
          </a:p>
          <a:p>
            <a:r>
              <a:rPr lang="es-ES" altLang="es-CO" sz="1600"/>
              <a:t>Están bajo un control centralizado.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FAC34D-6B93-41A6-88FA-9846C236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45" y="1195526"/>
            <a:ext cx="4361499" cy="32964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3D98C5-4A06-488F-B278-4DCF9D44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SGBD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207A70-B1ED-4054-9913-00C30E5F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7" y="1644242"/>
            <a:ext cx="2765746" cy="1548818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ED02969-9169-4A95-8FC0-D04940BC8CFC}"/>
              </a:ext>
            </a:extLst>
          </p:cNvPr>
          <p:cNvSpPr/>
          <p:nvPr/>
        </p:nvSpPr>
        <p:spPr>
          <a:xfrm>
            <a:off x="3733101" y="2187904"/>
            <a:ext cx="469784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3570E2-8502-4758-ACD9-61AD4ED416D3}"/>
              </a:ext>
            </a:extLst>
          </p:cNvPr>
          <p:cNvSpPr/>
          <p:nvPr/>
        </p:nvSpPr>
        <p:spPr>
          <a:xfrm>
            <a:off x="822122" y="4619189"/>
            <a:ext cx="802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 SGBD es un conjunto de programas de propósito general que permite controlar el acceso y la utilización de la B de D, por los usuarios, para incluir, modificar o recuperar información, incluyendo prestaciones para conseguir la independencia, la integridad y la seguridad de los datos, así como la concurrencia de usuarios.</a:t>
            </a:r>
          </a:p>
        </p:txBody>
      </p:sp>
    </p:spTree>
    <p:extLst>
      <p:ext uri="{BB962C8B-B14F-4D97-AF65-F5344CB8AC3E}">
        <p14:creationId xmlns:p14="http://schemas.microsoft.com/office/powerpoint/2010/main" val="36078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3F76475-AAF5-4130-A280-A26CA99C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sz="3600" dirty="0"/>
              <a:t>Bases de Datos Relacionales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CFBAF4-EDE0-48BD-8DEA-80A297CCB5B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es-ES" altLang="es-CO" sz="2000" dirty="0"/>
              <a:t>Los sistemas relacionales operan conceptualmente sobre archivos o </a:t>
            </a:r>
            <a:r>
              <a:rPr lang="es-ES" altLang="es-CO" sz="2000" b="1" dirty="0"/>
              <a:t>Tablas</a:t>
            </a:r>
            <a:r>
              <a:rPr lang="es-ES" altLang="es-CO" sz="2000" dirty="0"/>
              <a:t> de datos y no sobre los datos individuales contenidos en el archivo.</a:t>
            </a:r>
          </a:p>
          <a:p>
            <a:r>
              <a:rPr lang="es-ES" altLang="es-CO" sz="2000" dirty="0"/>
              <a:t>Las tablas permiten representar la información de forma mas compacta.</a:t>
            </a:r>
          </a:p>
          <a:p>
            <a:r>
              <a:rPr lang="es-ES" altLang="es-CO" sz="2000" dirty="0"/>
              <a:t>Es posible </a:t>
            </a:r>
            <a:r>
              <a:rPr lang="es-ES" altLang="es-CO" sz="2000" dirty="0" err="1"/>
              <a:t>acceser</a:t>
            </a:r>
            <a:r>
              <a:rPr lang="es-ES" altLang="es-CO" sz="2000" dirty="0"/>
              <a:t> a la información contenida en dos o mas tablas simultáneamente.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493B61-0D2D-4672-8AAF-666BA64E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80" y="4136081"/>
            <a:ext cx="4887349" cy="220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238539" y="2226364"/>
            <a:ext cx="3478696" cy="288235"/>
            <a:chOff x="238539" y="2226364"/>
            <a:chExt cx="3478696" cy="288235"/>
          </a:xfrm>
          <a:solidFill>
            <a:schemeClr val="tx2"/>
          </a:solidFill>
        </p:grpSpPr>
        <p:sp>
          <p:nvSpPr>
            <p:cNvPr id="9" name="8 Rectángulo"/>
            <p:cNvSpPr/>
            <p:nvPr/>
          </p:nvSpPr>
          <p:spPr>
            <a:xfrm>
              <a:off x="238539" y="2226364"/>
              <a:ext cx="3101009" cy="288235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319670" y="2335695"/>
              <a:ext cx="397565" cy="59635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/>
              <a:t>Agenda</a:t>
            </a:r>
            <a:endParaRPr lang="es-ES" sz="3200"/>
          </a:p>
        </p:txBody>
      </p:sp>
      <p:sp>
        <p:nvSpPr>
          <p:cNvPr id="5125" name="3 CuadroTexto"/>
          <p:cNvSpPr txBox="1">
            <a:spLocks noChangeArrowheads="1"/>
          </p:cNvSpPr>
          <p:nvPr/>
        </p:nvSpPr>
        <p:spPr bwMode="auto">
          <a:xfrm>
            <a:off x="3849688" y="2052638"/>
            <a:ext cx="5089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s-UY" sz="2400" dirty="0"/>
              <a:t>Diseño conceptual</a:t>
            </a:r>
          </a:p>
          <a:p>
            <a:pPr eaLnBrk="1" hangingPunct="1"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s-UY" sz="2400" dirty="0"/>
              <a:t>Modelo Entidad-Relación (MER)</a:t>
            </a:r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55647" y="2205038"/>
            <a:ext cx="3104388" cy="9233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B050"/>
              </a:buClr>
              <a:buSzPct val="100000"/>
            </a:pPr>
            <a:r>
              <a:rPr lang="es-UY" dirty="0"/>
              <a:t>Conceptos</a:t>
            </a:r>
          </a:p>
          <a:p>
            <a:pPr algn="r" eaLnBrk="1" hangingPunct="1">
              <a:buClr>
                <a:srgbClr val="00B050"/>
              </a:buClr>
              <a:buSzPct val="100000"/>
            </a:pPr>
            <a:r>
              <a:rPr lang="es-UY" dirty="0"/>
              <a:t>Elementos del MER</a:t>
            </a:r>
          </a:p>
          <a:p>
            <a:pPr algn="r" eaLnBrk="1" hangingPunct="1">
              <a:buClr>
                <a:srgbClr val="00B050"/>
              </a:buClr>
              <a:buSzPct val="100000"/>
            </a:pPr>
            <a:r>
              <a:rPr lang="es-UY" dirty="0"/>
              <a:t>Herramientas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731148" y="1560444"/>
            <a:ext cx="45722" cy="4442791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Conceptos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Modelo Entidad-Relación (MER)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Es un lenguaje para modelado conceptual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 lvl="1">
              <a:buFont typeface="Arial" pitchFamily="34" charset="0"/>
              <a:buChar char="•"/>
            </a:pPr>
            <a:r>
              <a:rPr lang="es-UY" sz="2400" dirty="0"/>
              <a:t>Hay otros muy utilizados: UML, </a:t>
            </a:r>
            <a:r>
              <a:rPr lang="es-UY" sz="2400" dirty="0" err="1"/>
              <a:t>Crow’s</a:t>
            </a:r>
            <a:r>
              <a:rPr lang="es-UY" sz="2400" dirty="0"/>
              <a:t> </a:t>
            </a:r>
            <a:r>
              <a:rPr lang="es-UY" sz="2400" dirty="0" err="1"/>
              <a:t>foot</a:t>
            </a:r>
            <a:r>
              <a:rPr lang="es-UY" sz="2400" dirty="0"/>
              <a:t>, ...</a:t>
            </a:r>
          </a:p>
          <a:p>
            <a:pPr lvl="1"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Propuesto por Peter </a:t>
            </a:r>
            <a:r>
              <a:rPr lang="es-UY" sz="2400" dirty="0" err="1"/>
              <a:t>Chen</a:t>
            </a:r>
            <a:r>
              <a:rPr lang="es-UY" sz="2400" dirty="0"/>
              <a:t> en 1976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Diseñado para modelar la realidad como la percibe el usuario (el mundo real consiste de entidades y relaciones), y no para describir la forma en que los datos serán almacenados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Estándar de facto en la disciplina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Conceptos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Modelo Entidad-Relación (MER)</a:t>
            </a:r>
          </a:p>
          <a:p>
            <a:pPr marL="0" indent="0" eaLnBrk="1" hangingPunct="1">
              <a:buClr>
                <a:srgbClr val="00B050"/>
              </a:buClr>
              <a:buSzPct val="100000"/>
            </a:pPr>
            <a:endParaRPr lang="es-UY" sz="2400" dirty="0"/>
          </a:p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Los elementos fundamentales son la Entidad y la Relación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Entidad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 lvl="1"/>
            <a:r>
              <a:rPr lang="es-UY" sz="2400" dirty="0"/>
              <a:t>Objeto con existencia física o conceptual</a:t>
            </a:r>
          </a:p>
          <a:p>
            <a:pPr lvl="1"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Relación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 lvl="1"/>
            <a:r>
              <a:rPr lang="es-UY" sz="2400" dirty="0"/>
              <a:t>Asociación entre entidades (objetos)</a:t>
            </a:r>
          </a:p>
          <a:p>
            <a:pPr lvl="1"/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Otros elementos, permiten aumentar el poder expresivo del lenguaje</a:t>
            </a:r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Elementos del MER</a:t>
            </a:r>
            <a:endParaRPr lang="es-ES" sz="32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rgbClr val="00B050"/>
              </a:buClr>
              <a:buSzPct val="100000"/>
            </a:pPr>
            <a:r>
              <a:rPr lang="es-UY" sz="2400" dirty="0"/>
              <a:t>Entidad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Se representa como un rectángulo con un nombre (el nombre de la entidad) 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Modela un objeto de la realidad</a:t>
            </a:r>
          </a:p>
          <a:p>
            <a:pPr>
              <a:buFont typeface="Arial" pitchFamily="34" charset="0"/>
              <a:buChar char="•"/>
            </a:pPr>
            <a:endParaRPr lang="es-UY" sz="2400" dirty="0"/>
          </a:p>
          <a:p>
            <a:pPr>
              <a:buFont typeface="Arial" pitchFamily="34" charset="0"/>
              <a:buChar char="•"/>
            </a:pPr>
            <a:r>
              <a:rPr lang="es-UY" sz="2400" dirty="0"/>
              <a:t>Por ejemplo, en el contexto del diseño de una base de datos para una bedelía, los estudiantes, los docentes y los cursos son ejemplos de entidades que se deben modelar.</a:t>
            </a:r>
          </a:p>
        </p:txBody>
      </p:sp>
      <p:pic>
        <p:nvPicPr>
          <p:cNvPr id="6" name="5 Imagen" descr="entid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000" y="5464687"/>
            <a:ext cx="5841493" cy="8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992</Words>
  <Application>Microsoft Office PowerPoint</Application>
  <PresentationFormat>Presentación en pantalla (4:3)</PresentationFormat>
  <Paragraphs>142</Paragraphs>
  <Slides>18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Tema de Office</vt:lpstr>
      <vt:lpstr>Hoja de cálculo habilitada para macros de Microsoft Excel</vt:lpstr>
      <vt:lpstr>DISEÑO CONCEPTUAL</vt:lpstr>
      <vt:lpstr>¿Qué es una Base de Datos?</vt:lpstr>
      <vt:lpstr>Propiedades de los datos</vt:lpstr>
      <vt:lpstr>SGBD</vt:lpstr>
      <vt:lpstr>Bases de Datos Relacionales</vt:lpstr>
      <vt:lpstr>Agenda</vt:lpstr>
      <vt:lpstr>Conceptos</vt:lpstr>
      <vt:lpstr>Conceptos</vt:lpstr>
      <vt:lpstr>Elementos del MER</vt:lpstr>
      <vt:lpstr>Elementos del MER</vt:lpstr>
      <vt:lpstr>Elementos del MER</vt:lpstr>
      <vt:lpstr>Elementos del MER</vt:lpstr>
      <vt:lpstr>Elementos del MER</vt:lpstr>
      <vt:lpstr>Elementos del MER</vt:lpstr>
      <vt:lpstr>Elementos del MER</vt:lpstr>
      <vt:lpstr>Elementos del MER</vt:lpstr>
      <vt:lpstr>Elementos del MER</vt:lpstr>
      <vt:lpstr>Herramientas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CONCEPTUAL</dc:title>
  <dc:creator>Daniel</dc:creator>
  <cp:lastModifiedBy>Daniel</cp:lastModifiedBy>
  <cp:revision>3</cp:revision>
  <dcterms:created xsi:type="dcterms:W3CDTF">2020-06-13T18:53:12Z</dcterms:created>
  <dcterms:modified xsi:type="dcterms:W3CDTF">2020-06-13T18:58:32Z</dcterms:modified>
</cp:coreProperties>
</file>