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480" r:id="rId4"/>
    <p:sldId id="481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19A979AB-230D-42B2-9DF2-59FE70002912}">
          <p14:sldIdLst>
            <p14:sldId id="264"/>
            <p14:sldId id="265"/>
            <p14:sldId id="480"/>
            <p14:sldId id="481"/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2A3F30-55F3-4E45-BD56-162D672A2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367F92-EAC0-4C69-945D-4E95C56B8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0483C2-0F4B-4D6D-A799-8C6896BF2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FFD9E-64FD-4EC7-8083-F2DF1EDF3A50}" type="datetimeFigureOut">
              <a:rPr lang="es-CO" smtClean="0"/>
              <a:t>13/06/2020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8EE6FD-3B54-4B1F-91FF-41B2A872F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AD65F9-1A52-4620-B641-F156FE52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C9EEE-0503-426A-A73A-701A697959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057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54393-64EE-420C-B148-4F36C3C2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E386A1E-8460-4115-9E12-712DC6D2A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BB9FA0-BA91-4655-BDF0-C08C408B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FFD9E-64FD-4EC7-8083-F2DF1EDF3A50}" type="datetimeFigureOut">
              <a:rPr lang="es-CO" smtClean="0"/>
              <a:t>13/06/2020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C0DA24-7365-4F1B-88B3-5EC5E537A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F4F52B-04F9-42AC-98D9-BC692A671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C9EEE-0503-426A-A73A-701A697959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7722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BDD01D3-3327-46FA-97E1-FDAB4A1DB6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44C2340-7AD8-4357-B296-DD254691A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67194B-7153-4367-896C-F808217ED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FFD9E-64FD-4EC7-8083-F2DF1EDF3A50}" type="datetimeFigureOut">
              <a:rPr lang="es-CO" smtClean="0"/>
              <a:t>13/06/2020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5B26E2-342F-4EC6-AEAA-ADBB5B7F3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380314-1B1B-4CDB-BF0D-1B26E0C17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C9EEE-0503-426A-A73A-701A697959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86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57855D-08E9-45DA-A7AC-ECEAD71D2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36C8E8-25FC-48B8-9B04-5BE75422F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4B0861-AD1F-47BB-B180-74AB9C62F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FFD9E-64FD-4EC7-8083-F2DF1EDF3A50}" type="datetimeFigureOut">
              <a:rPr lang="es-CO" smtClean="0"/>
              <a:t>13/06/2020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765CCB-FBE0-4E27-9A8E-8CE847C5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950AAD-C0BF-401E-974F-5C74EC086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C9EEE-0503-426A-A73A-701A697959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1551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1D29B-FD22-4643-96B2-E4CBCE309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387824-44CA-4D88-BA02-5CA46E93F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D662EA-72D6-4FB5-973F-622B71AF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FFD9E-64FD-4EC7-8083-F2DF1EDF3A50}" type="datetimeFigureOut">
              <a:rPr lang="es-CO" smtClean="0"/>
              <a:t>13/06/2020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B65BBF-95ED-4A5E-8D99-510F6502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449CDB-CDB6-4FEC-AB88-BF1FA6A8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C9EEE-0503-426A-A73A-701A697959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837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8380E1-06BA-464A-B536-CC84D77DA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C27715-83A8-4FCA-A1B1-9C4057A4B4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9C6666-2CF1-4ADB-BC8C-04B8B18AB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B734ED9-AE7E-4E0A-B8F3-5276D58C4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FFD9E-64FD-4EC7-8083-F2DF1EDF3A50}" type="datetimeFigureOut">
              <a:rPr lang="es-CO" smtClean="0"/>
              <a:t>13/06/2020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8E7F22-E243-49AA-B0B4-11C93392D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58B30A-757A-4BF3-ADE6-79438817B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C9EEE-0503-426A-A73A-701A697959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5249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D7E55-7091-4882-BDDA-6843CC8BD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DB8D5D-8E23-4A8B-886F-F49DCDECC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7A76B45-27EF-455E-8B2F-EFBC439BE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435CA58-D04F-4E14-BC92-86A56A967A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461D360-50F7-4A41-9CEE-EA311970F9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565D3E1-CB60-4F5D-91FC-B24C29EF7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FFD9E-64FD-4EC7-8083-F2DF1EDF3A50}" type="datetimeFigureOut">
              <a:rPr lang="es-CO" smtClean="0"/>
              <a:t>13/06/2020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E80FD8F-7D17-4548-B64A-EDBFC5D48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38AD908-05EA-4F82-81BE-0277ADB2B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C9EEE-0503-426A-A73A-701A697959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0450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4BAE7-6F02-423C-9969-DC6FD6CB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D3925D6-404C-46BD-B69D-67B4454A0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FFD9E-64FD-4EC7-8083-F2DF1EDF3A50}" type="datetimeFigureOut">
              <a:rPr lang="es-CO" smtClean="0"/>
              <a:t>13/06/2020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38C3D6-13F4-4040-9FE0-9649901F6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F3CDFFA-2067-4DC1-944D-A592C014B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C9EEE-0503-426A-A73A-701A697959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6510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F60B350-37DA-40D8-A438-E9DBDE791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FFD9E-64FD-4EC7-8083-F2DF1EDF3A50}" type="datetimeFigureOut">
              <a:rPr lang="es-CO" smtClean="0"/>
              <a:t>13/06/2020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F9656BB-9387-4AFA-9F32-F2158E5A3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D710FF6-BC40-47E7-A07F-A3754C369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C9EEE-0503-426A-A73A-701A697959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5050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51B5A8-66B0-4F21-9A92-8DF03B2DF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426F2C-D9EC-4747-9DD7-2C825EF78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5D61AF2-053F-4FC4-959A-1D87DC6DC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A81C87-923E-46B9-B590-62BBE5F23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FFD9E-64FD-4EC7-8083-F2DF1EDF3A50}" type="datetimeFigureOut">
              <a:rPr lang="es-CO" smtClean="0"/>
              <a:t>13/06/2020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A48108-73B1-4D1B-A3C8-12A5CA382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CE8124-5C77-44FC-AC15-04E98EE4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C9EEE-0503-426A-A73A-701A697959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5865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DBA50-E2C8-4A81-8F41-32FF2AEB4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538102C-7F83-4FDD-9B57-8F08D524CF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5AAEADE-B589-48AE-8959-184608A7E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5D0DCD-803D-45E5-89CD-2A88DDCA9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FFD9E-64FD-4EC7-8083-F2DF1EDF3A50}" type="datetimeFigureOut">
              <a:rPr lang="es-CO" smtClean="0"/>
              <a:t>13/06/2020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55645F-E41C-430F-BFC2-F01E81A7E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694B9A-8979-4E5D-B815-FC6624210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C9EEE-0503-426A-A73A-701A697959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4069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2C73B91-3BCC-4EC7-83AD-2D09A44BC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10D41A-EACE-4896-9911-09BCAB49C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071026-9284-4C51-AF7A-46584B4769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FFD9E-64FD-4EC7-8083-F2DF1EDF3A50}" type="datetimeFigureOut">
              <a:rPr lang="es-CO" smtClean="0"/>
              <a:t>13/06/2020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F6547C-1CA0-4796-8A34-C78E0C2498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8CA8D3-A142-4EAC-83CA-BBB71BF26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C9EEE-0503-426A-A73A-701A697959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942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1" name="Rectangle 72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CAF3E91A-FE05-4894-BA25-ED17585F8F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pPr>
              <a:defRPr/>
            </a:pPr>
            <a:r>
              <a:rPr lang="es-ES" sz="4800"/>
              <a:t>¿Qué es una Base de Datos?</a:t>
            </a:r>
          </a:p>
        </p:txBody>
      </p:sp>
      <p:sp>
        <p:nvSpPr>
          <p:cNvPr id="9222" name="Rectangle 74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B2D8737B-7A53-4D42-88D8-EC4997BE92CD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355600" y="2599509"/>
            <a:ext cx="4968959" cy="3639450"/>
          </a:xfrm>
        </p:spPr>
        <p:txBody>
          <a:bodyPr anchor="ctr">
            <a:normAutofit fontScale="92500"/>
          </a:bodyPr>
          <a:lstStyle/>
          <a:p>
            <a:pPr algn="just"/>
            <a:r>
              <a:rPr lang="es-ES" altLang="es-CO" sz="2400" dirty="0"/>
              <a:t>Una B de D no es más que un conjunto de información (un conjunto de datos) relacionada que se encuentra agrupada o estructurada.</a:t>
            </a:r>
          </a:p>
          <a:p>
            <a:pPr algn="just"/>
            <a:r>
              <a:rPr lang="es-ES" altLang="es-CO" sz="2400" dirty="0"/>
              <a:t>Informáticamente una B de D es un sistema formado por un conjunto de datos almacenados en memorias masivas que permiten acceso directo a ellos y un conjunto de programas que manipulan ese conjunto de datos.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77E0538-D75C-49D1-98A7-29C36413B5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37" r="21797" b="-1"/>
          <a:stretch/>
        </p:blipFill>
        <p:spPr>
          <a:xfrm>
            <a:off x="5911532" y="2484255"/>
            <a:ext cx="5150277" cy="3714244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873B30-2B2C-4012-8275-F929B32DE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s-CO" dirty="0"/>
              <a:t>Modelo de Base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18E335-F0E5-4F85-91DD-4C9FC12E7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4324982"/>
          </a:xfrm>
        </p:spPr>
        <p:txBody>
          <a:bodyPr anchor="t">
            <a:normAutofit lnSpcReduction="10000"/>
          </a:bodyPr>
          <a:lstStyle/>
          <a:p>
            <a:r>
              <a:rPr lang="es-MX" sz="2000" b="1" dirty="0"/>
              <a:t>Las bases de datos jerárquicas</a:t>
            </a:r>
            <a:r>
              <a:rPr lang="es-MX" sz="2000" dirty="0"/>
              <a:t> construyen una estructura de jerarquía con los datos que permite una estructuración muy estable cuando gestionamos una gran cantidad de datos muy interrelacionados.</a:t>
            </a:r>
          </a:p>
          <a:p>
            <a:r>
              <a:rPr lang="es-MX" sz="2000" b="1" dirty="0"/>
              <a:t>Las bases de datos en red</a:t>
            </a:r>
            <a:r>
              <a:rPr lang="es-MX" sz="2000" dirty="0"/>
              <a:t> derivan de las jerárquicas pero mejoran la gestión de datos redundantes manteniendo su rendimiento en consultas de datos.</a:t>
            </a:r>
          </a:p>
          <a:p>
            <a:r>
              <a:rPr lang="es-MX" sz="2000" b="1" dirty="0"/>
              <a:t>Las bases de datos transaccionales</a:t>
            </a:r>
            <a:r>
              <a:rPr lang="es-MX" sz="2000" dirty="0"/>
              <a:t> están diseñadas para el envío y recepción de datos a grandes velocidades y de forma continua. Su único fin es la recepción y envío de información pero la gestión de almacenamiento o redundancia están fuera de su propósito.</a:t>
            </a:r>
          </a:p>
          <a:p>
            <a:endParaRPr lang="es-CO" sz="2000" dirty="0"/>
          </a:p>
        </p:txBody>
      </p:sp>
      <p:sp>
        <p:nvSpPr>
          <p:cNvPr id="13" name="Freeform: Shape 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FAE325C-CCBC-42F8-B1F0-DEDA548B00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245" b="-2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02574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2D67AA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16FE2B-2A2D-44AF-9BC3-EC778E8FC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s-CO">
                <a:solidFill>
                  <a:srgbClr val="FFFFFF"/>
                </a:solidFill>
              </a:rPr>
              <a:t>Modelo de Base de Datos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C6F4B85-E15C-43AF-9D50-E4FD6366A8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47" r="1" b="27722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AC114B-BB99-4B20-9B33-ABB2F659A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1920" y="497840"/>
            <a:ext cx="3925823" cy="5894442"/>
          </a:xfrm>
        </p:spPr>
        <p:txBody>
          <a:bodyPr anchor="ctr">
            <a:normAutofit lnSpcReduction="10000"/>
          </a:bodyPr>
          <a:lstStyle/>
          <a:p>
            <a:r>
              <a:rPr lang="es-MX" sz="2000" b="1">
                <a:solidFill>
                  <a:srgbClr val="FFFFFF"/>
                </a:solidFill>
              </a:rPr>
              <a:t>Las bases de datos relacionales</a:t>
            </a:r>
            <a:r>
              <a:rPr lang="es-MX" sz="2000">
                <a:solidFill>
                  <a:srgbClr val="FFFFFF"/>
                </a:solidFill>
              </a:rPr>
              <a:t> son las más utilizadas en aplicaciones reales. La información se almacena siempre haciendo referencia a otra por lo que se facilita la gestión y su uso por personal no especialista. En este modelo el lugar y la forma donde se guarde la información es secundario.</a:t>
            </a:r>
          </a:p>
          <a:p>
            <a:r>
              <a:rPr lang="es-MX" sz="2000" b="1">
                <a:solidFill>
                  <a:srgbClr val="FFFFFF"/>
                </a:solidFill>
              </a:rPr>
              <a:t>Las bases de datos orientadas a objetos</a:t>
            </a:r>
            <a:r>
              <a:rPr lang="es-MX" sz="2000">
                <a:solidFill>
                  <a:srgbClr val="FFFFFF"/>
                </a:solidFill>
              </a:rPr>
              <a:t> han surgido como concepto tras la aparición de los sistemas de programación orientada a objetos.</a:t>
            </a:r>
          </a:p>
          <a:p>
            <a:r>
              <a:rPr lang="es-MX" sz="2000" b="1">
                <a:solidFill>
                  <a:srgbClr val="FFFFFF"/>
                </a:solidFill>
              </a:rPr>
              <a:t>Las bases de datos documentales</a:t>
            </a:r>
            <a:r>
              <a:rPr lang="es-MX" sz="2000">
                <a:solidFill>
                  <a:srgbClr val="FFFFFF"/>
                </a:solidFill>
              </a:rPr>
              <a:t> están especializadas en el almacenamiento de textos completos, por lo que facilitan el tratamiento informatizado de grandes cadenas de caracteres.</a:t>
            </a:r>
          </a:p>
          <a:p>
            <a:endParaRPr lang="es-CO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75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7201941" cy="1508760"/>
          </a:xfrm>
          <a:prstGeom prst="rect">
            <a:avLst/>
          </a:prstGeom>
          <a:solidFill>
            <a:srgbClr val="2A2E7F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B6E848A-89EA-49DD-9B99-098FB8F7C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94944"/>
            <a:ext cx="6610388" cy="1042416"/>
          </a:xfrm>
        </p:spPr>
        <p:txBody>
          <a:bodyPr>
            <a:normAutofit/>
          </a:bodyPr>
          <a:lstStyle/>
          <a:p>
            <a:r>
              <a:rPr lang="es-CO" sz="4200">
                <a:solidFill>
                  <a:srgbClr val="FFFFFF"/>
                </a:solidFill>
              </a:rPr>
              <a:t>Modelo de Base de Datos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450222"/>
            <a:ext cx="1861718" cy="1506594"/>
          </a:xfrm>
          <a:prstGeom prst="rect">
            <a:avLst/>
          </a:prstGeom>
          <a:solidFill>
            <a:srgbClr val="0DDBF6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0314" y="453269"/>
            <a:ext cx="1862765" cy="1505231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A87B69-D1B1-4DA7-B224-F220FC523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2130552"/>
            <a:ext cx="7205472" cy="4270248"/>
          </a:xfrm>
          <a:prstGeom prst="rect">
            <a:avLst/>
          </a:prstGeom>
          <a:solidFill>
            <a:srgbClr val="0DDBF6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748E522-1940-4695-8505-4F17C62B2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92" y="2331973"/>
            <a:ext cx="6750270" cy="386453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2127680"/>
            <a:ext cx="3887324" cy="4273119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314C92-6946-4063-86D4-49513E898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9311" y="2393792"/>
            <a:ext cx="3360212" cy="3740893"/>
          </a:xfrm>
        </p:spPr>
        <p:txBody>
          <a:bodyPr anchor="ctr">
            <a:normAutofit/>
          </a:bodyPr>
          <a:lstStyle/>
          <a:p>
            <a:r>
              <a:rPr lang="es-CO" sz="2400" dirty="0"/>
              <a:t>Base de datos Distribuidas: </a:t>
            </a:r>
            <a:r>
              <a:rPr lang="es-MX" sz="2400" dirty="0"/>
              <a:t>La base de datos y el software SGBD pueden estar distribuidos en múltiples sitios conectados por una red.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3765716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302BAA3D-98AB-428B-864C-EEE8C05027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2472" y="467360"/>
            <a:ext cx="7626096" cy="117957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ES" sz="3500" b="1" dirty="0"/>
              <a:t>Propiedades de los datos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75D64A5F-7D2C-4295-B84A-8477BD21E60F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5466080" y="1810512"/>
            <a:ext cx="4956921" cy="3694176"/>
          </a:xfrm>
        </p:spPr>
        <p:txBody>
          <a:bodyPr anchor="ctr">
            <a:normAutofit/>
          </a:bodyPr>
          <a:lstStyle/>
          <a:p>
            <a:pPr algn="just"/>
            <a:r>
              <a:rPr lang="es-ES" altLang="es-CO" sz="2000" dirty="0"/>
              <a:t>Estructurados independientemente de las aplicaciones y del soporte de almacenamiento que los contiene.</a:t>
            </a:r>
          </a:p>
          <a:p>
            <a:pPr algn="just"/>
            <a:r>
              <a:rPr lang="es-ES" altLang="es-CO" sz="2000" dirty="0"/>
              <a:t>Presentan la menor redundancia posible.</a:t>
            </a:r>
          </a:p>
          <a:p>
            <a:pPr algn="just"/>
            <a:r>
              <a:rPr lang="es-ES" altLang="es-CO" sz="2000" dirty="0"/>
              <a:t>Son compartidos por varios usuarios y/o aplicaciones.</a:t>
            </a:r>
          </a:p>
          <a:p>
            <a:pPr algn="just"/>
            <a:r>
              <a:rPr lang="es-ES" altLang="es-CO" sz="2000" dirty="0"/>
              <a:t>Están bajo un control centralizado.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BF1BE58-5CF8-4438-B842-CBCE2567F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563" y="1810512"/>
            <a:ext cx="3910957" cy="391095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1FAC34D-6B93-41A6-88FA-9846C2368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820" y="1322708"/>
            <a:ext cx="4361499" cy="329648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3D98C5-4A06-488F-B278-4DCF9D44D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SGBD: Sistema Gestor de Base de Datos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E207A70-B1ED-4054-9913-00C30E5FA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137" y="1644242"/>
            <a:ext cx="2765746" cy="1548818"/>
          </a:xfrm>
          <a:prstGeom prst="rect">
            <a:avLst/>
          </a:prstGeom>
        </p:spPr>
      </p:pic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5ED02969-9169-4A95-8FC0-D04940BC8CFC}"/>
              </a:ext>
            </a:extLst>
          </p:cNvPr>
          <p:cNvSpPr/>
          <p:nvPr/>
        </p:nvSpPr>
        <p:spPr>
          <a:xfrm>
            <a:off x="5257101" y="2187904"/>
            <a:ext cx="469784" cy="39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33570E2-8502-4758-ACD9-61AD4ED416D3}"/>
              </a:ext>
            </a:extLst>
          </p:cNvPr>
          <p:cNvSpPr/>
          <p:nvPr/>
        </p:nvSpPr>
        <p:spPr>
          <a:xfrm>
            <a:off x="1016388" y="4697978"/>
            <a:ext cx="93669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Un SGBD es un conjunto de programas de propósito general que permite controlar el acceso y la utilización de la B de D, por los usuarios, para incluir, modificar o recuperar información, incluyendo prestaciones para conseguir la independencia, la integridad y la seguridad de los datos, así como la concurrencia de usuarios.</a:t>
            </a:r>
          </a:p>
        </p:txBody>
      </p:sp>
    </p:spTree>
    <p:extLst>
      <p:ext uri="{BB962C8B-B14F-4D97-AF65-F5344CB8AC3E}">
        <p14:creationId xmlns:p14="http://schemas.microsoft.com/office/powerpoint/2010/main" val="3607894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3F76475-AAF5-4130-A280-A26CA99C51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sz="3600" dirty="0"/>
              <a:t>Bases de Datos Relacionales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A3CFBAF4-EDE0-48BD-8DEA-80A297CCB5BA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1981200" y="1600201"/>
            <a:ext cx="7467600" cy="4873625"/>
          </a:xfrm>
        </p:spPr>
        <p:txBody>
          <a:bodyPr/>
          <a:lstStyle/>
          <a:p>
            <a:pPr algn="just"/>
            <a:r>
              <a:rPr lang="es-ES" altLang="es-CO" sz="2000" dirty="0"/>
              <a:t>Los sistemas relacionales operan conceptualmente sobre archivos o </a:t>
            </a:r>
            <a:r>
              <a:rPr lang="es-ES" altLang="es-CO" sz="2000" b="1" dirty="0"/>
              <a:t>Tablas</a:t>
            </a:r>
            <a:r>
              <a:rPr lang="es-ES" altLang="es-CO" sz="2000" dirty="0"/>
              <a:t> de datos y no sobre los datos individuales contenidos en el archivo.</a:t>
            </a:r>
          </a:p>
          <a:p>
            <a:r>
              <a:rPr lang="es-ES" altLang="es-CO" sz="2000" dirty="0"/>
              <a:t>Las tablas permiten representar la información de forma mas compacta.</a:t>
            </a:r>
          </a:p>
          <a:p>
            <a:r>
              <a:rPr lang="es-ES" altLang="es-CO" sz="2000" dirty="0"/>
              <a:t>Es posible </a:t>
            </a:r>
            <a:r>
              <a:rPr lang="es-ES" altLang="es-CO" sz="2000" dirty="0" err="1"/>
              <a:t>acceser</a:t>
            </a:r>
            <a:r>
              <a:rPr lang="es-ES" altLang="es-CO" sz="2000" dirty="0"/>
              <a:t> a la información contenida en dos o mas tablas simultáneamente.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9493B61-0D2D-4672-8AAF-666BA64EE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181" y="4136081"/>
            <a:ext cx="4887349" cy="22095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0A37A2-8996-4445-9CD8-7A8BA164E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36543" y="2023110"/>
            <a:ext cx="2700990" cy="2846070"/>
          </a:xfrm>
        </p:spPr>
        <p:txBody>
          <a:bodyPr anchor="ctr">
            <a:normAutofit/>
          </a:bodyPr>
          <a:lstStyle/>
          <a:p>
            <a:pPr algn="l"/>
            <a:r>
              <a:rPr lang="es-CO" sz="4000" dirty="0"/>
              <a:t>Ventajas y Desventajas Base de Datos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C2CA7FF-65BE-4EAE-ADB3-D7035E458B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43" r="7582"/>
          <a:stretch/>
        </p:blipFill>
        <p:spPr>
          <a:xfrm>
            <a:off x="1083718" y="1061725"/>
            <a:ext cx="6302602" cy="431746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34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93F57C-4355-4375-A970-914DBD0C9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s-CO" dirty="0"/>
              <a:t>Ventajas Base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818C0E-7A0A-4779-9F62-F2B424024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480" y="2279018"/>
            <a:ext cx="5770880" cy="4172582"/>
          </a:xfrm>
        </p:spPr>
        <p:txBody>
          <a:bodyPr anchor="t">
            <a:normAutofit lnSpcReduction="10000"/>
          </a:bodyPr>
          <a:lstStyle/>
          <a:p>
            <a:r>
              <a:rPr lang="es-MX" sz="1600" dirty="0"/>
              <a:t>Las bases de datos permiten obtener información en forma más sencilla.</a:t>
            </a:r>
          </a:p>
          <a:p>
            <a:r>
              <a:rPr lang="es-MX" sz="1600" dirty="0"/>
              <a:t>Obtener información estructurada.</a:t>
            </a:r>
          </a:p>
          <a:p>
            <a:pPr fontAlgn="base"/>
            <a:r>
              <a:rPr lang="es-MX" sz="1600" dirty="0"/>
              <a:t>Compartir información en forma simultánea con otros usuarios o con otras bases de datos.</a:t>
            </a:r>
          </a:p>
          <a:p>
            <a:pPr fontAlgn="base"/>
            <a:r>
              <a:rPr lang="es-MX" sz="1600" dirty="0"/>
              <a:t>Facilita la estandarización de procesos, nombres de registros, etc.</a:t>
            </a:r>
          </a:p>
          <a:p>
            <a:pPr fontAlgn="base"/>
            <a:r>
              <a:rPr lang="es-MX" sz="1600" dirty="0"/>
              <a:t>Permite controlar la duplicidad de datos (redundancia)</a:t>
            </a:r>
          </a:p>
          <a:p>
            <a:pPr fontAlgn="base"/>
            <a:r>
              <a:rPr lang="es-MX" sz="1600" dirty="0"/>
              <a:t>Permite controlar la </a:t>
            </a:r>
            <a:r>
              <a:rPr lang="es-MX" sz="1600" dirty="0" err="1"/>
              <a:t>dupicidad</a:t>
            </a:r>
            <a:r>
              <a:rPr lang="es-MX" sz="1600" dirty="0"/>
              <a:t>, triplicidad, etc. de almacenamiento de espacio en disco.</a:t>
            </a:r>
          </a:p>
          <a:p>
            <a:pPr fontAlgn="base"/>
            <a:r>
              <a:rPr lang="es-MX" sz="1600" dirty="0"/>
              <a:t>Permite la sincronización de datos.</a:t>
            </a:r>
          </a:p>
          <a:p>
            <a:pPr fontAlgn="base"/>
            <a:r>
              <a:rPr lang="es-MX" sz="1600" dirty="0"/>
              <a:t>Una misma base de datos sirve para diversos y varios sistemas que trabajen sobre esa     DB.</a:t>
            </a:r>
          </a:p>
          <a:p>
            <a:pPr fontAlgn="base"/>
            <a:r>
              <a:rPr lang="es-MX" sz="1600" dirty="0"/>
              <a:t>Esto, por otra parte, permite la centralización de datos.</a:t>
            </a:r>
          </a:p>
          <a:p>
            <a:pPr fontAlgn="base"/>
            <a:r>
              <a:rPr lang="es-MX" sz="1600" dirty="0"/>
              <a:t>Permite la unificación de datos.</a:t>
            </a:r>
          </a:p>
          <a:p>
            <a:pPr fontAlgn="base"/>
            <a:endParaRPr lang="es-MX" sz="1600" dirty="0"/>
          </a:p>
          <a:p>
            <a:endParaRPr lang="es-CO" sz="16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67D0359A-1FF8-4621-AE3D-185EE9EB43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3" r="2813" b="-2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5235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BF06A5-4173-45DE-87B1-0791E098A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2582C88-2437-4B04-AC9B-07F5D6C4FF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533" b="1"/>
          <a:stretch/>
        </p:blipFill>
        <p:spPr>
          <a:xfrm>
            <a:off x="6728728" y="1690688"/>
            <a:ext cx="5463273" cy="5167312"/>
          </a:xfrm>
          <a:custGeom>
            <a:avLst/>
            <a:gdLst/>
            <a:ahLst/>
            <a:cxnLst/>
            <a:rect l="l" t="t" r="r" b="b"/>
            <a:pathLst>
              <a:path w="5463273" h="5167312">
                <a:moveTo>
                  <a:pt x="2391664" y="0"/>
                </a:moveTo>
                <a:lnTo>
                  <a:pt x="2729598" y="0"/>
                </a:lnTo>
                <a:lnTo>
                  <a:pt x="3668014" y="0"/>
                </a:lnTo>
                <a:lnTo>
                  <a:pt x="5463273" y="0"/>
                </a:lnTo>
                <a:lnTo>
                  <a:pt x="5463273" y="5167310"/>
                </a:lnTo>
                <a:lnTo>
                  <a:pt x="3668014" y="516731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1DAA37-DAFB-47C9-9EE7-11C030BEC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0688"/>
            <a:ext cx="8958061" cy="5167312"/>
          </a:xfrm>
          <a:custGeom>
            <a:avLst/>
            <a:gdLst>
              <a:gd name="connsiteX0" fmla="*/ 0 w 8958061"/>
              <a:gd name="connsiteY0" fmla="*/ 0 h 5167312"/>
              <a:gd name="connsiteX1" fmla="*/ 7885684 w 8958061"/>
              <a:gd name="connsiteY1" fmla="*/ 0 h 5167312"/>
              <a:gd name="connsiteX2" fmla="*/ 7884964 w 8958061"/>
              <a:gd name="connsiteY2" fmla="*/ 952 h 5167312"/>
              <a:gd name="connsiteX3" fmla="*/ 8958061 w 8958061"/>
              <a:gd name="connsiteY3" fmla="*/ 952 h 5167312"/>
              <a:gd name="connsiteX4" fmla="*/ 6564182 w 8958061"/>
              <a:gd name="connsiteY4" fmla="*/ 5167312 h 5167312"/>
              <a:gd name="connsiteX5" fmla="*/ 3026607 w 8958061"/>
              <a:gd name="connsiteY5" fmla="*/ 5167312 h 5167312"/>
              <a:gd name="connsiteX6" fmla="*/ 3026607 w 8958061"/>
              <a:gd name="connsiteY6" fmla="*/ 5166360 h 5167312"/>
              <a:gd name="connsiteX7" fmla="*/ 0 w 8958061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58061" h="5167312">
                <a:moveTo>
                  <a:pt x="0" y="0"/>
                </a:moveTo>
                <a:lnTo>
                  <a:pt x="7885684" y="0"/>
                </a:lnTo>
                <a:lnTo>
                  <a:pt x="7884964" y="952"/>
                </a:lnTo>
                <a:lnTo>
                  <a:pt x="8958061" y="952"/>
                </a:lnTo>
                <a:lnTo>
                  <a:pt x="6564182" y="5167312"/>
                </a:lnTo>
                <a:lnTo>
                  <a:pt x="3026607" y="5167312"/>
                </a:lnTo>
                <a:lnTo>
                  <a:pt x="3026607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0C6D16-26D9-4653-92F9-03960264B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59"/>
            <a:ext cx="7769352" cy="1325880"/>
          </a:xfrm>
        </p:spPr>
        <p:txBody>
          <a:bodyPr anchor="ctr">
            <a:normAutofit/>
          </a:bodyPr>
          <a:lstStyle/>
          <a:p>
            <a:r>
              <a:rPr lang="es-CO">
                <a:solidFill>
                  <a:schemeClr val="bg1"/>
                </a:solidFill>
              </a:rPr>
              <a:t>Ventajas Base de Datos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4CBD955-7E14-485C-919F-EC1D1B9B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5410" y="2"/>
            <a:ext cx="2986590" cy="1511301"/>
          </a:xfrm>
          <a:custGeom>
            <a:avLst/>
            <a:gdLst>
              <a:gd name="connsiteX0" fmla="*/ 697617 w 2986590"/>
              <a:gd name="connsiteY0" fmla="*/ 0 h 1511301"/>
              <a:gd name="connsiteX1" fmla="*/ 1096710 w 2986590"/>
              <a:gd name="connsiteY1" fmla="*/ 0 h 1511301"/>
              <a:gd name="connsiteX2" fmla="*/ 1191330 w 2986590"/>
              <a:gd name="connsiteY2" fmla="*/ 0 h 1511301"/>
              <a:gd name="connsiteX3" fmla="*/ 2986590 w 2986590"/>
              <a:gd name="connsiteY3" fmla="*/ 0 h 1511301"/>
              <a:gd name="connsiteX4" fmla="*/ 2986590 w 2986590"/>
              <a:gd name="connsiteY4" fmla="*/ 1511301 h 1511301"/>
              <a:gd name="connsiteX5" fmla="*/ 1191330 w 2986590"/>
              <a:gd name="connsiteY5" fmla="*/ 1511301 h 1511301"/>
              <a:gd name="connsiteX6" fmla="*/ 399093 w 2986590"/>
              <a:gd name="connsiteY6" fmla="*/ 1511301 h 1511301"/>
              <a:gd name="connsiteX7" fmla="*/ 0 w 2986590"/>
              <a:gd name="connsiteY7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86590" h="1511301">
                <a:moveTo>
                  <a:pt x="697617" y="0"/>
                </a:moveTo>
                <a:lnTo>
                  <a:pt x="1096710" y="0"/>
                </a:lnTo>
                <a:lnTo>
                  <a:pt x="1191330" y="0"/>
                </a:lnTo>
                <a:lnTo>
                  <a:pt x="2986590" y="0"/>
                </a:lnTo>
                <a:lnTo>
                  <a:pt x="2986590" y="1511301"/>
                </a:lnTo>
                <a:lnTo>
                  <a:pt x="1191330" y="1511301"/>
                </a:lnTo>
                <a:lnTo>
                  <a:pt x="399093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2F6D6A-1F39-4BD5-802C-2278DC008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1871024"/>
            <a:ext cx="6454407" cy="4621217"/>
          </a:xfrm>
        </p:spPr>
        <p:txBody>
          <a:bodyPr anchor="t">
            <a:normAutofit/>
          </a:bodyPr>
          <a:lstStyle/>
          <a:p>
            <a:pPr fontAlgn="base"/>
            <a:r>
              <a:rPr lang="es-MX" sz="1600" dirty="0">
                <a:solidFill>
                  <a:srgbClr val="FFFFFF"/>
                </a:solidFill>
              </a:rPr>
              <a:t>Seguridad e integridad de información mediante validación de usuarios.</a:t>
            </a:r>
          </a:p>
          <a:p>
            <a:pPr fontAlgn="base"/>
            <a:r>
              <a:rPr lang="es-MX" sz="1600" dirty="0">
                <a:solidFill>
                  <a:srgbClr val="FFFFFF"/>
                </a:solidFill>
              </a:rPr>
              <a:t>Creación de diferentes niveles de seguridad.</a:t>
            </a:r>
          </a:p>
          <a:p>
            <a:pPr fontAlgn="base"/>
            <a:r>
              <a:rPr lang="es-MX" sz="1600" dirty="0">
                <a:solidFill>
                  <a:srgbClr val="FFFFFF"/>
                </a:solidFill>
              </a:rPr>
              <a:t>Validación de condiciones de entrada de registros (lo que permite controlar errores humanos en el ingreso de datos).</a:t>
            </a:r>
          </a:p>
          <a:p>
            <a:pPr fontAlgn="base"/>
            <a:r>
              <a:rPr lang="es-MX" sz="1600" dirty="0">
                <a:solidFill>
                  <a:srgbClr val="FFFFFF"/>
                </a:solidFill>
              </a:rPr>
              <a:t>Flexibilidad y rapidez para obtener información.</a:t>
            </a:r>
          </a:p>
          <a:p>
            <a:pPr fontAlgn="base"/>
            <a:r>
              <a:rPr lang="es-MX" sz="1600" dirty="0">
                <a:solidFill>
                  <a:srgbClr val="FFFFFF"/>
                </a:solidFill>
              </a:rPr>
              <a:t>Aumenta la productividad (no se debe preocupar por la organización de los datos ni de la validación).</a:t>
            </a:r>
          </a:p>
          <a:p>
            <a:pPr fontAlgn="base"/>
            <a:r>
              <a:rPr lang="es-MX" sz="1600" dirty="0">
                <a:solidFill>
                  <a:srgbClr val="FFFFFF"/>
                </a:solidFill>
              </a:rPr>
              <a:t>Las bases de datos son independientes de los programas  y/o aplicaciones (por lo que un cambio en la estructura de los programas o en su código no afecta la a la DB, y viceversa).</a:t>
            </a:r>
          </a:p>
          <a:p>
            <a:pPr fontAlgn="base"/>
            <a:r>
              <a:rPr lang="es-MX" sz="1600" dirty="0">
                <a:solidFill>
                  <a:srgbClr val="FFFFFF"/>
                </a:solidFill>
              </a:rPr>
              <a:t>Esto origina independencia de los datos.</a:t>
            </a:r>
          </a:p>
          <a:p>
            <a:pPr fontAlgn="base"/>
            <a:r>
              <a:rPr lang="es-MX" sz="1600" dirty="0">
                <a:solidFill>
                  <a:srgbClr val="FFFFFF"/>
                </a:solidFill>
              </a:rPr>
              <a:t>Las bases de datos no son instalables, sino que son portables. Basta con copiarlas, importarlas.</a:t>
            </a:r>
          </a:p>
          <a:p>
            <a:pPr fontAlgn="base"/>
            <a:r>
              <a:rPr lang="es-MX" sz="1600" dirty="0">
                <a:solidFill>
                  <a:srgbClr val="FFFFFF"/>
                </a:solidFill>
              </a:rPr>
              <a:t>Las bases de datos son modificables en su estructura, por lo que fácilmente podemos adicionar nueva información a un registro, nuevas tablas, etc.</a:t>
            </a:r>
          </a:p>
          <a:p>
            <a:pPr marL="0" indent="0" fontAlgn="base">
              <a:buNone/>
            </a:pPr>
            <a:endParaRPr lang="es-MX" sz="1600" dirty="0">
              <a:solidFill>
                <a:srgbClr val="FFFFFF"/>
              </a:solidFill>
            </a:endParaRPr>
          </a:p>
          <a:p>
            <a:endParaRPr lang="es-CO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502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477668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A5C733-887A-4C4B-980E-5BA2EFC93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s-CO">
                <a:solidFill>
                  <a:srgbClr val="FFFFFF"/>
                </a:solidFill>
              </a:rPr>
              <a:t>Desventajas de Base de Datos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D03B249-6C6F-401B-B45F-30DBB373B8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83" r="1" b="11530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5664BC-34ED-4CB7-8C2A-457113A50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3040" y="538480"/>
            <a:ext cx="3854703" cy="5853802"/>
          </a:xfrm>
        </p:spPr>
        <p:txBody>
          <a:bodyPr anchor="ctr">
            <a:normAutofit/>
          </a:bodyPr>
          <a:lstStyle/>
          <a:p>
            <a:pPr marL="0" indent="0" fontAlgn="base">
              <a:buNone/>
            </a:pPr>
            <a:r>
              <a:rPr lang="es-MX" sz="1600" dirty="0">
                <a:solidFill>
                  <a:srgbClr val="FFFFFF"/>
                </a:solidFill>
              </a:rPr>
              <a:t>Tamaño, espacio. Una BD suele requerir mucho espacio en disco, suelen volverse pesadas.</a:t>
            </a:r>
          </a:p>
          <a:p>
            <a:pPr marL="0" indent="0" fontAlgn="base">
              <a:buNone/>
            </a:pPr>
            <a:r>
              <a:rPr lang="es-MX" sz="1600" dirty="0">
                <a:solidFill>
                  <a:srgbClr val="FFFFFF"/>
                </a:solidFill>
              </a:rPr>
              <a:t>Son un producto complejo, por lo que no toda persona será capaz de manipularla y/o ponerse al cargo de su mantenimiento.</a:t>
            </a:r>
          </a:p>
          <a:p>
            <a:pPr marL="0" indent="0" fontAlgn="base">
              <a:buNone/>
            </a:pPr>
            <a:r>
              <a:rPr lang="es-MX" sz="1600" dirty="0">
                <a:solidFill>
                  <a:srgbClr val="FFFFFF"/>
                </a:solidFill>
              </a:rPr>
              <a:t>Costo. Algunos gestores y productos de bases de datos suelen ser costosos. Tales como Oracle, DB2, Etc.</a:t>
            </a:r>
          </a:p>
          <a:p>
            <a:pPr marL="0" indent="0" fontAlgn="base">
              <a:buNone/>
            </a:pPr>
            <a:r>
              <a:rPr lang="es-MX" sz="1600" dirty="0">
                <a:solidFill>
                  <a:srgbClr val="FFFFFF"/>
                </a:solidFill>
              </a:rPr>
              <a:t>Requieren de capacitación, asesoría y acompañamiento para enseñar su manejo.</a:t>
            </a:r>
          </a:p>
          <a:p>
            <a:pPr marL="0" indent="0" fontAlgn="base">
              <a:buNone/>
            </a:pPr>
            <a:r>
              <a:rPr lang="es-MX" sz="1600" dirty="0">
                <a:solidFill>
                  <a:srgbClr val="FFFFFF"/>
                </a:solidFill>
              </a:rPr>
              <a:t>Se requiere de una persona para que esté al tanto del mantenimiento o de fallos.</a:t>
            </a:r>
          </a:p>
          <a:p>
            <a:pPr marL="0" indent="0" fontAlgn="base">
              <a:buNone/>
            </a:pPr>
            <a:r>
              <a:rPr lang="es-MX" sz="1600" dirty="0">
                <a:solidFill>
                  <a:srgbClr val="FFFFFF"/>
                </a:solidFill>
              </a:rPr>
              <a:t>Cuando la BD crece mucho puede llegar a ponerse lenta, lo que afecta las búsquedas y la recuperación de información.</a:t>
            </a:r>
          </a:p>
          <a:p>
            <a:pPr marL="0" indent="0" fontAlgn="base">
              <a:buNone/>
            </a:pPr>
            <a:r>
              <a:rPr lang="es-MX" sz="1600" dirty="0">
                <a:solidFill>
                  <a:srgbClr val="FFFFFF"/>
                </a:solidFill>
              </a:rPr>
              <a:t>Un fallo en la BD afecta a todo el entorno, máxime si es una DB central y varias aplicaciones recuperan información desde la misma base de datos.</a:t>
            </a:r>
          </a:p>
          <a:p>
            <a:pPr marL="0" indent="0" fontAlgn="base">
              <a:buNone/>
            </a:pPr>
            <a:r>
              <a:rPr lang="es-MX" sz="1600" dirty="0">
                <a:solidFill>
                  <a:srgbClr val="FFFFFF"/>
                </a:solidFill>
              </a:rPr>
              <a:t>Si la BD se llega a corromper es complejo repararla y volverla a su anterior estado.</a:t>
            </a:r>
          </a:p>
          <a:p>
            <a:endParaRPr lang="es-CO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359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58C76-3365-4112-B37B-5F52057F7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CO" dirty="0"/>
              <a:t>Modelo de Base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E28697-767B-4628-A907-4748F9B25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MX" sz="2400" dirty="0"/>
              <a:t>Existen diferentes maneras de ordenar y organizar la información para que este sea accesible para nosotros. No existe el sistema de ase de datos perfecto: hay que elegir aquella estructura que mejor se adapte a nuestras necesidades. Los siguientes son los tipos más comunes:</a:t>
            </a:r>
            <a:endParaRPr lang="es-CO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007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1018F6A-9C73-4FA9-8FB4-A98A2F20E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6811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690</Words>
  <Application>Microsoft Office PowerPoint</Application>
  <PresentationFormat>Panorámica</PresentationFormat>
  <Paragraphs>57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¿Qué es una Base de Datos?</vt:lpstr>
      <vt:lpstr>Propiedades de los datos</vt:lpstr>
      <vt:lpstr>SGBD: Sistema Gestor de Base de Datos</vt:lpstr>
      <vt:lpstr>Bases de Datos Relacionales</vt:lpstr>
      <vt:lpstr>Ventajas y Desventajas Base de Datos</vt:lpstr>
      <vt:lpstr>Ventajas Base de Datos</vt:lpstr>
      <vt:lpstr>Ventajas Base de Datos</vt:lpstr>
      <vt:lpstr>Desventajas de Base de Datos</vt:lpstr>
      <vt:lpstr>Modelo de Base de Datos</vt:lpstr>
      <vt:lpstr>Modelo de Base de Datos</vt:lpstr>
      <vt:lpstr>Modelo de Base de Datos</vt:lpstr>
      <vt:lpstr>Modelo de Base de Datos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¿Qué es una Base de Datos?</dc:title>
  <dc:creator>Daniel</dc:creator>
  <cp:lastModifiedBy>Daniel</cp:lastModifiedBy>
  <cp:revision>4</cp:revision>
  <dcterms:created xsi:type="dcterms:W3CDTF">2020-06-13T19:00:11Z</dcterms:created>
  <dcterms:modified xsi:type="dcterms:W3CDTF">2020-06-13T21:36:23Z</dcterms:modified>
</cp:coreProperties>
</file>