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5"/>
          <p:cNvSpPr txBox="1"/>
          <p:nvPr>
            <p:ph type="ctrTitle"/>
          </p:nvPr>
        </p:nvSpPr>
        <p:spPr>
          <a:xfrm>
            <a:off x="599609" y="679731"/>
            <a:ext cx="4171994" cy="373654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Calibri"/>
              <a:buNone/>
            </a:pPr>
            <a:r>
              <a:rPr lang="en-US" sz="6600"/>
              <a:t>Lógica de Programación</a:t>
            </a:r>
            <a:endParaRPr/>
          </a:p>
        </p:txBody>
      </p:sp>
      <p:grpSp>
        <p:nvGrpSpPr>
          <p:cNvPr id="98" name="Google Shape;98;p15"/>
          <p:cNvGrpSpPr/>
          <p:nvPr/>
        </p:nvGrpSpPr>
        <p:grpSpPr>
          <a:xfrm>
            <a:off x="9416432" y="1"/>
            <a:ext cx="2446384" cy="5777808"/>
            <a:chOff x="329184" y="1"/>
            <a:chExt cx="524256" cy="5777808"/>
          </a:xfrm>
        </p:grpSpPr>
        <p:cxnSp>
          <p:nvCxnSpPr>
            <p:cNvPr id="99" name="Google Shape;99;p15"/>
            <p:cNvCxnSpPr/>
            <p:nvPr/>
          </p:nvCxnSpPr>
          <p:spPr>
            <a:xfrm rot="10800000">
              <a:off x="329184" y="5777809"/>
              <a:ext cx="521208" cy="0"/>
            </a:xfrm>
            <a:prstGeom prst="straightConnector1">
              <a:avLst/>
            </a:prstGeom>
            <a:noFill/>
            <a:ln cap="flat" cmpd="sng" w="152400">
              <a:solidFill>
                <a:schemeClr val="accent4"/>
              </a:solidFill>
              <a:prstDash val="solid"/>
              <a:miter lim="800000"/>
              <a:headEnd len="sm" w="sm" type="none"/>
              <a:tailEnd len="sm" w="sm" type="none"/>
            </a:ln>
          </p:spPr>
        </p:cxnSp>
        <p:sp>
          <p:nvSpPr>
            <p:cNvPr id="100" name="Google Shape;100;p15"/>
            <p:cNvSpPr/>
            <p:nvPr/>
          </p:nvSpPr>
          <p:spPr>
            <a:xfrm>
              <a:off x="329184" y="1"/>
              <a:ext cx="524256" cy="55321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1" name="Google Shape;101;p15"/>
          <p:cNvSpPr/>
          <p:nvPr/>
        </p:nvSpPr>
        <p:spPr>
          <a:xfrm>
            <a:off x="5386598" y="269324"/>
            <a:ext cx="6116779" cy="6208776"/>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2" name="Google Shape;102;p15"/>
          <p:cNvPicPr preferRelativeResize="0"/>
          <p:nvPr/>
        </p:nvPicPr>
        <p:blipFill rotWithShape="1">
          <a:blip r:embed="rId3">
            <a:alphaModFix/>
          </a:blip>
          <a:srcRect b="12910" l="0" r="2" t="0"/>
          <a:stretch/>
        </p:blipFill>
        <p:spPr>
          <a:xfrm>
            <a:off x="5640572" y="557360"/>
            <a:ext cx="5608830" cy="56327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1" name="Shape 191"/>
        <p:cNvGrpSpPr/>
        <p:nvPr/>
      </p:nvGrpSpPr>
      <p:grpSpPr>
        <a:xfrm>
          <a:off x="0" y="0"/>
          <a:ext cx="0" cy="0"/>
          <a:chOff x="0" y="0"/>
          <a:chExt cx="0" cy="0"/>
        </a:xfrm>
      </p:grpSpPr>
      <p:sp>
        <p:nvSpPr>
          <p:cNvPr id="192" name="Google Shape;192;p24"/>
          <p:cNvSpPr/>
          <p:nvPr/>
        </p:nvSpPr>
        <p:spPr>
          <a:xfrm>
            <a:off x="0" y="0"/>
            <a:ext cx="12009304" cy="6858000"/>
          </a:xfrm>
          <a:custGeom>
            <a:rect b="b" l="l" r="r" t="t"/>
            <a:pathLst>
              <a:path extrusionOk="0" h="6858000" w="12009304">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rgbClr val="7F7F7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3" name="Google Shape;193;p24"/>
          <p:cNvPicPr preferRelativeResize="0"/>
          <p:nvPr/>
        </p:nvPicPr>
        <p:blipFill rotWithShape="1">
          <a:blip r:embed="rId3">
            <a:alphaModFix/>
          </a:blip>
          <a:srcRect b="0" l="0" r="0" t="0"/>
          <a:stretch/>
        </p:blipFill>
        <p:spPr>
          <a:xfrm>
            <a:off x="965200" y="1097041"/>
            <a:ext cx="6569449" cy="46478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7" name="Shape 197"/>
        <p:cNvGrpSpPr/>
        <p:nvPr/>
      </p:nvGrpSpPr>
      <p:grpSpPr>
        <a:xfrm>
          <a:off x="0" y="0"/>
          <a:ext cx="0" cy="0"/>
          <a:chOff x="0" y="0"/>
          <a:chExt cx="0" cy="0"/>
        </a:xfrm>
      </p:grpSpPr>
      <p:sp>
        <p:nvSpPr>
          <p:cNvPr id="198" name="Google Shape;198;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5"/>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Dato</a:t>
            </a:r>
            <a:endParaRPr/>
          </a:p>
        </p:txBody>
      </p:sp>
      <p:sp>
        <p:nvSpPr>
          <p:cNvPr id="200" name="Google Shape;200;p25"/>
          <p:cNvSpPr/>
          <p:nvPr/>
        </p:nvSpPr>
        <p:spPr>
          <a:xfrm>
            <a:off x="643467" y="1782981"/>
            <a:ext cx="10905066" cy="439398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Un dato es la representación de un hecho, evento o elemento del mundo real. </a:t>
            </a:r>
            <a:endParaRPr/>
          </a:p>
          <a:p>
            <a:pPr indent="152400" lvl="0" marL="0" marR="0" rtl="0" algn="l">
              <a:lnSpc>
                <a:spcPct val="90000"/>
              </a:lnSpc>
              <a:spcBef>
                <a:spcPts val="6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Ejemplo</a:t>
            </a:r>
            <a:endParaRPr sz="2400">
              <a:solidFill>
                <a:schemeClr val="dk1"/>
              </a:solidFill>
              <a:latin typeface="Calibri"/>
              <a:ea typeface="Calibri"/>
              <a:cs typeface="Calibri"/>
              <a:sym typeface="Calibri"/>
            </a:endParaRPr>
          </a:p>
          <a:p>
            <a:pPr indent="152400" lvl="0" marL="0" marR="0" rtl="0" algn="l">
              <a:lnSpc>
                <a:spcPct val="90000"/>
              </a:lnSpc>
              <a:spcBef>
                <a:spcPts val="6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Una persona puede tener varios datos que permiten identificarla, como:</a:t>
            </a:r>
            <a:endParaRPr/>
          </a:p>
          <a:p>
            <a:pPr indent="0" lvl="0" marL="0" marR="0" rtl="0" algn="l">
              <a:lnSpc>
                <a:spcPct val="90000"/>
              </a:lnSpc>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Nombre,  Cédula de Identidad</a:t>
            </a:r>
            <a:endParaRPr/>
          </a:p>
          <a:p>
            <a:pPr indent="0" lvl="0" marL="0" marR="0" rtl="0" algn="l">
              <a:lnSpc>
                <a:spcPct val="90000"/>
              </a:lnSpc>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Edad, Sexo, Profesión</a:t>
            </a:r>
            <a:endParaRPr sz="2400">
              <a:solidFill>
                <a:schemeClr val="dk1"/>
              </a:solidFill>
              <a:latin typeface="Calibri"/>
              <a:ea typeface="Calibri"/>
              <a:cs typeface="Calibri"/>
              <a:sym typeface="Calibri"/>
            </a:endParaRPr>
          </a:p>
        </p:txBody>
      </p:sp>
      <p:sp>
        <p:nvSpPr>
          <p:cNvPr id="201" name="Google Shape;201;p25"/>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25"/>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5"/>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5"/>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p26"/>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6"/>
          <p:cNvSpPr txBox="1"/>
          <p:nvPr>
            <p:ph type="title"/>
          </p:nvPr>
        </p:nvSpPr>
        <p:spPr>
          <a:xfrm>
            <a:off x="1045028" y="1336329"/>
            <a:ext cx="3892732" cy="438258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en-US" sz="5400">
                <a:solidFill>
                  <a:schemeClr val="dk1"/>
                </a:solidFill>
                <a:latin typeface="Calibri"/>
                <a:ea typeface="Calibri"/>
                <a:cs typeface="Calibri"/>
                <a:sym typeface="Calibri"/>
              </a:rPr>
              <a:t>Tipos de Datos</a:t>
            </a:r>
            <a:endParaRPr/>
          </a:p>
        </p:txBody>
      </p:sp>
      <p:grpSp>
        <p:nvGrpSpPr>
          <p:cNvPr id="211" name="Google Shape;211;p26"/>
          <p:cNvGrpSpPr/>
          <p:nvPr/>
        </p:nvGrpSpPr>
        <p:grpSpPr>
          <a:xfrm>
            <a:off x="0" y="3163461"/>
            <a:ext cx="731521" cy="673460"/>
            <a:chOff x="3940602" y="308034"/>
            <a:chExt cx="2116791" cy="3428999"/>
          </a:xfrm>
        </p:grpSpPr>
        <p:sp>
          <p:nvSpPr>
            <p:cNvPr id="212" name="Google Shape;212;p26"/>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6"/>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6"/>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5" name="Google Shape;215;p26"/>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6"/>
          <p:cNvSpPr/>
          <p:nvPr/>
        </p:nvSpPr>
        <p:spPr>
          <a:xfrm>
            <a:off x="5685810" y="982976"/>
            <a:ext cx="6009366" cy="5120635"/>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26"/>
          <p:cNvSpPr/>
          <p:nvPr/>
        </p:nvSpPr>
        <p:spPr>
          <a:xfrm>
            <a:off x="6096001" y="1336329"/>
            <a:ext cx="5260848" cy="438258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Los tipos de datos básicos utilizados en computación son los siguientes:</a:t>
            </a:r>
            <a:endParaRPr/>
          </a:p>
          <a:p>
            <a:pPr indent="127000" lvl="0" marL="0" marR="0" rtl="0" algn="l">
              <a:lnSpc>
                <a:spcPct val="90000"/>
              </a:lnSpc>
              <a:spcBef>
                <a:spcPts val="6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Entero</a:t>
            </a:r>
            <a:endParaRPr/>
          </a:p>
          <a:p>
            <a:pPr indent="0" lvl="0" marL="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Real</a:t>
            </a:r>
            <a:endParaRPr/>
          </a:p>
          <a:p>
            <a:pPr indent="0" lvl="0" marL="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Carácter</a:t>
            </a:r>
            <a:endParaRPr/>
          </a:p>
          <a:p>
            <a:pPr indent="0" lvl="0" marL="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Cadena de caracteres</a:t>
            </a:r>
            <a:endParaRPr/>
          </a:p>
          <a:p>
            <a:pPr indent="0" lvl="0" marL="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Lógicos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1" name="Shape 221"/>
        <p:cNvGrpSpPr/>
        <p:nvPr/>
      </p:nvGrpSpPr>
      <p:grpSpPr>
        <a:xfrm>
          <a:off x="0" y="0"/>
          <a:ext cx="0" cy="0"/>
          <a:chOff x="0" y="0"/>
          <a:chExt cx="0" cy="0"/>
        </a:xfrm>
      </p:grpSpPr>
      <p:sp>
        <p:nvSpPr>
          <p:cNvPr id="222" name="Google Shape;222;p2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27"/>
          <p:cNvSpPr txBox="1"/>
          <p:nvPr/>
        </p:nvSpPr>
        <p:spPr>
          <a:xfrm>
            <a:off x="838200" y="365125"/>
            <a:ext cx="5558489"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Enteros</a:t>
            </a:r>
            <a:endParaRPr/>
          </a:p>
        </p:txBody>
      </p:sp>
      <p:sp>
        <p:nvSpPr>
          <p:cNvPr id="224" name="Google Shape;224;p27"/>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27"/>
          <p:cNvSpPr/>
          <p:nvPr/>
        </p:nvSpPr>
        <p:spPr>
          <a:xfrm>
            <a:off x="838200" y="1825625"/>
            <a:ext cx="5558489"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Números que no tienen componentes fraccionarios o decimales. Pueden ser negativos o positivos.</a:t>
            </a:r>
            <a:endParaRPr/>
          </a:p>
          <a:p>
            <a:pPr indent="177800" lvl="0" marL="0" marR="0" rtl="0" algn="l">
              <a:lnSpc>
                <a:spcPct val="90000"/>
              </a:lnSpc>
              <a:spcBef>
                <a:spcPts val="6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 -5, -4, -3, -2, -1, 0, 1, 2, 3, 4, 5,  …….</a:t>
            </a:r>
            <a:endParaRPr/>
          </a:p>
          <a:p>
            <a:pPr indent="177800" lvl="0" marL="0" marR="0" rtl="0" algn="l">
              <a:lnSpc>
                <a:spcPct val="90000"/>
              </a:lnSpc>
              <a:spcBef>
                <a:spcPts val="6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Ejemplos: edad de una persona, número de estudiantes en un salón. </a:t>
            </a:r>
            <a:endParaRPr/>
          </a:p>
        </p:txBody>
      </p:sp>
      <p:sp>
        <p:nvSpPr>
          <p:cNvPr id="226" name="Google Shape;226;p27"/>
          <p:cNvSpPr/>
          <p:nvPr/>
        </p:nvSpPr>
        <p:spPr>
          <a:xfrm>
            <a:off x="6821310" y="2624479"/>
            <a:ext cx="812427" cy="812427"/>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27"/>
          <p:cNvSpPr/>
          <p:nvPr/>
        </p:nvSpPr>
        <p:spPr>
          <a:xfrm rot="-5400000">
            <a:off x="8912417" y="1218531"/>
            <a:ext cx="2387600" cy="23876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27"/>
          <p:cNvSpPr/>
          <p:nvPr/>
        </p:nvSpPr>
        <p:spPr>
          <a:xfrm>
            <a:off x="68213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29" name="Google Shape;229;p27"/>
          <p:cNvCxnSpPr/>
          <p:nvPr/>
        </p:nvCxnSpPr>
        <p:spPr>
          <a:xfrm>
            <a:off x="11724638" y="1331572"/>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230" name="Google Shape;230;p27"/>
          <p:cNvSpPr/>
          <p:nvPr/>
        </p:nvSpPr>
        <p:spPr>
          <a:xfrm>
            <a:off x="11005550" y="4112081"/>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27"/>
          <p:cNvSpPr/>
          <p:nvPr/>
        </p:nvSpPr>
        <p:spPr>
          <a:xfrm rot="-607105">
            <a:off x="6086940" y="4145122"/>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27"/>
          <p:cNvSpPr/>
          <p:nvPr/>
        </p:nvSpPr>
        <p:spPr>
          <a:xfrm>
            <a:off x="6821310"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6" name="Shape 236"/>
        <p:cNvGrpSpPr/>
        <p:nvPr/>
      </p:nvGrpSpPr>
      <p:grpSpPr>
        <a:xfrm>
          <a:off x="0" y="0"/>
          <a:ext cx="0" cy="0"/>
          <a:chOff x="0" y="0"/>
          <a:chExt cx="0" cy="0"/>
        </a:xfrm>
      </p:grpSpPr>
      <p:sp>
        <p:nvSpPr>
          <p:cNvPr id="237" name="Google Shape;237;p28"/>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8"/>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28"/>
          <p:cNvSpPr txBox="1"/>
          <p:nvPr>
            <p:ph type="title"/>
          </p:nvPr>
        </p:nvSpPr>
        <p:spPr>
          <a:xfrm>
            <a:off x="1389278" y="1233241"/>
            <a:ext cx="3240506" cy="406462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Real</a:t>
            </a:r>
            <a:endParaRPr/>
          </a:p>
        </p:txBody>
      </p:sp>
      <p:sp>
        <p:nvSpPr>
          <p:cNvPr id="240" name="Google Shape;240;p28"/>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28"/>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28"/>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28"/>
          <p:cNvSpPr/>
          <p:nvPr/>
        </p:nvSpPr>
        <p:spPr>
          <a:xfrm>
            <a:off x="6096000" y="820880"/>
            <a:ext cx="5257799" cy="48893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Números que pueden tener punto decimal. Pueden ser negativos o positivos.</a:t>
            </a:r>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Sirven para representar valores dentro del conjunto de los números reales . </a:t>
            </a:r>
            <a:endParaRPr/>
          </a:p>
          <a:p>
            <a:pPr indent="177800" lvl="0" marL="0" marR="0" rtl="0" algn="l">
              <a:lnSpc>
                <a:spcPct val="90000"/>
              </a:lnSpc>
              <a:spcBef>
                <a:spcPts val="6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Ejemplo: altura de un árbol, salario de una persona, impuesto a pagar por la compra de un artículo.</a:t>
            </a:r>
            <a:endParaRPr/>
          </a:p>
        </p:txBody>
      </p:sp>
      <p:sp>
        <p:nvSpPr>
          <p:cNvPr id="244" name="Google Shape;244;p28"/>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28"/>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8"/>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0" name="Shape 250"/>
        <p:cNvGrpSpPr/>
        <p:nvPr/>
      </p:nvGrpSpPr>
      <p:grpSpPr>
        <a:xfrm>
          <a:off x="0" y="0"/>
          <a:ext cx="0" cy="0"/>
          <a:chOff x="0" y="0"/>
          <a:chExt cx="0" cy="0"/>
        </a:xfrm>
      </p:grpSpPr>
      <p:sp>
        <p:nvSpPr>
          <p:cNvPr id="251" name="Google Shape;251;p29"/>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29"/>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29"/>
          <p:cNvSpPr txBox="1"/>
          <p:nvPr>
            <p:ph type="title"/>
          </p:nvPr>
        </p:nvSpPr>
        <p:spPr>
          <a:xfrm>
            <a:off x="1389278" y="1233241"/>
            <a:ext cx="3240506" cy="406462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Tipo Caracter</a:t>
            </a:r>
            <a:endParaRPr/>
          </a:p>
        </p:txBody>
      </p:sp>
      <p:sp>
        <p:nvSpPr>
          <p:cNvPr id="254" name="Google Shape;254;p29"/>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29"/>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29"/>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29"/>
          <p:cNvSpPr/>
          <p:nvPr/>
        </p:nvSpPr>
        <p:spPr>
          <a:xfrm>
            <a:off x="6096000" y="820880"/>
            <a:ext cx="5257799" cy="48893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Son símbolos que el computador reconoce. Un carácter puede ser:</a:t>
            </a:r>
            <a:endParaRPr/>
          </a:p>
          <a:p>
            <a:pPr indent="177800" lvl="0" marL="0" marR="0" rtl="0" algn="l">
              <a:lnSpc>
                <a:spcPct val="90000"/>
              </a:lnSpc>
              <a:spcBef>
                <a:spcPts val="6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 Una letra: A, B, …., Z, a, b, c, …., z</a:t>
            </a:r>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 Un dígito: 0, 1, 2, 3, …, 9</a:t>
            </a:r>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 Un símbolo: ! ,   $,    %,    &amp;,    *,  /,  @, ….</a:t>
            </a:r>
            <a:endParaRPr/>
          </a:p>
          <a:p>
            <a:pPr indent="177800" lvl="0" marL="0" marR="0" rtl="0" algn="l">
              <a:lnSpc>
                <a:spcPct val="90000"/>
              </a:lnSpc>
              <a:spcBef>
                <a:spcPts val="6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Ejemplos: sección de una asignatura, tipo de sangre, calidad de un producto. </a:t>
            </a:r>
            <a:endParaRPr/>
          </a:p>
        </p:txBody>
      </p:sp>
      <p:sp>
        <p:nvSpPr>
          <p:cNvPr id="258" name="Google Shape;258;p29"/>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29"/>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9"/>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4" name="Shape 264"/>
        <p:cNvGrpSpPr/>
        <p:nvPr/>
      </p:nvGrpSpPr>
      <p:grpSpPr>
        <a:xfrm>
          <a:off x="0" y="0"/>
          <a:ext cx="0" cy="0"/>
          <a:chOff x="0" y="0"/>
          <a:chExt cx="0" cy="0"/>
        </a:xfrm>
      </p:grpSpPr>
      <p:sp>
        <p:nvSpPr>
          <p:cNvPr id="265" name="Google Shape;265;p30"/>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30"/>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30"/>
          <p:cNvSpPr txBox="1"/>
          <p:nvPr>
            <p:ph type="title"/>
          </p:nvPr>
        </p:nvSpPr>
        <p:spPr>
          <a:xfrm>
            <a:off x="1389278" y="1233241"/>
            <a:ext cx="3240506" cy="406462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De orden lógico</a:t>
            </a:r>
            <a:endParaRPr/>
          </a:p>
        </p:txBody>
      </p:sp>
      <p:sp>
        <p:nvSpPr>
          <p:cNvPr id="268" name="Google Shape;268;p30"/>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30"/>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30"/>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30"/>
          <p:cNvSpPr/>
          <p:nvPr/>
        </p:nvSpPr>
        <p:spPr>
          <a:xfrm>
            <a:off x="6096000" y="820880"/>
            <a:ext cx="5257799" cy="48893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Son datos que pueden ser verdaderos o falsos</a:t>
            </a:r>
            <a:endParaRPr sz="2800">
              <a:solidFill>
                <a:schemeClr val="dk1"/>
              </a:solidFill>
              <a:latin typeface="Calibri"/>
              <a:ea typeface="Calibri"/>
              <a:cs typeface="Calibri"/>
              <a:sym typeface="Calibri"/>
            </a:endParaRPr>
          </a:p>
          <a:p>
            <a:pPr indent="177800" lvl="0" marL="0" marR="0" rtl="0" algn="l">
              <a:lnSpc>
                <a:spcPct val="90000"/>
              </a:lnSpc>
              <a:spcBef>
                <a:spcPts val="6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Ejemplo:</a:t>
            </a:r>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Se desea saber si una persona es soltera. La respuesta puede ser representada por un dato tipo lógico.</a:t>
            </a:r>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Respuesta = Falso    o</a:t>
            </a:r>
            <a:endParaRPr/>
          </a:p>
          <a:p>
            <a:pPr indent="0" lvl="0" marL="0" marR="0" rtl="0" algn="l">
              <a:lnSpc>
                <a:spcPct val="90000"/>
              </a:lnSpc>
              <a:spcBef>
                <a:spcPts val="6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Respuesta = Verdadero </a:t>
            </a:r>
            <a:endParaRPr/>
          </a:p>
        </p:txBody>
      </p:sp>
      <p:sp>
        <p:nvSpPr>
          <p:cNvPr id="272" name="Google Shape;272;p30"/>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30"/>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30"/>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8" name="Shape 278"/>
        <p:cNvGrpSpPr/>
        <p:nvPr/>
      </p:nvGrpSpPr>
      <p:grpSpPr>
        <a:xfrm>
          <a:off x="0" y="0"/>
          <a:ext cx="0" cy="0"/>
          <a:chOff x="0" y="0"/>
          <a:chExt cx="0" cy="0"/>
        </a:xfrm>
      </p:grpSpPr>
      <p:sp>
        <p:nvSpPr>
          <p:cNvPr id="279" name="Google Shape;27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dk1"/>
                </a:solidFill>
                <a:latin typeface="Calibri"/>
                <a:ea typeface="Calibri"/>
                <a:cs typeface="Calibri"/>
                <a:sym typeface="Calibri"/>
              </a:rPr>
              <a:t>Tipo de Dato</a:t>
            </a:r>
            <a:endParaRPr/>
          </a:p>
        </p:txBody>
      </p:sp>
      <p:pic>
        <p:nvPicPr>
          <p:cNvPr id="280" name="Google Shape;280;p31"/>
          <p:cNvPicPr preferRelativeResize="0"/>
          <p:nvPr/>
        </p:nvPicPr>
        <p:blipFill rotWithShape="1">
          <a:blip r:embed="rId3">
            <a:alphaModFix/>
          </a:blip>
          <a:srcRect b="0" l="0" r="0" t="0"/>
          <a:stretch/>
        </p:blipFill>
        <p:spPr>
          <a:xfrm>
            <a:off x="2843972" y="1825626"/>
            <a:ext cx="6494531" cy="43513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2"/>
          <p:cNvSpPr/>
          <p:nvPr/>
        </p:nvSpPr>
        <p:spPr>
          <a:xfrm>
            <a:off x="5943041" y="1690688"/>
            <a:ext cx="937891" cy="882659"/>
          </a:xfrm>
          <a:prstGeom prst="ellipse">
            <a:avLst/>
          </a:prstGeom>
          <a:solidFill>
            <a:srgbClr val="DDEAF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32"/>
          <p:cNvSpPr/>
          <p:nvPr/>
        </p:nvSpPr>
        <p:spPr>
          <a:xfrm>
            <a:off x="9235440" y="254000"/>
            <a:ext cx="1584960" cy="1605280"/>
          </a:xfrm>
          <a:prstGeom prst="ellipse">
            <a:avLst/>
          </a:prstGeom>
          <a:solidFill>
            <a:srgbClr val="FFF2C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Constantes</a:t>
            </a:r>
            <a:endParaRPr/>
          </a:p>
        </p:txBody>
      </p:sp>
      <p:pic>
        <p:nvPicPr>
          <p:cNvPr id="288" name="Google Shape;288;p32"/>
          <p:cNvPicPr preferRelativeResize="0"/>
          <p:nvPr/>
        </p:nvPicPr>
        <p:blipFill rotWithShape="1">
          <a:blip r:embed="rId3">
            <a:alphaModFix/>
          </a:blip>
          <a:srcRect b="0" l="0" r="0" t="0"/>
          <a:stretch/>
        </p:blipFill>
        <p:spPr>
          <a:xfrm>
            <a:off x="2689071" y="3238900"/>
            <a:ext cx="6468417" cy="2493480"/>
          </a:xfrm>
          <a:prstGeom prst="rect">
            <a:avLst/>
          </a:prstGeom>
          <a:noFill/>
          <a:ln>
            <a:noFill/>
          </a:ln>
        </p:spPr>
      </p:pic>
      <p:sp>
        <p:nvSpPr>
          <p:cNvPr id="289" name="Google Shape;289;p32"/>
          <p:cNvSpPr/>
          <p:nvPr/>
        </p:nvSpPr>
        <p:spPr>
          <a:xfrm>
            <a:off x="756920" y="1693836"/>
            <a:ext cx="105156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Valor o dato que no puede cambiar en la ejecución de un programa. Son valores fijos.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3"/>
          <p:cNvSpPr/>
          <p:nvPr/>
        </p:nvSpPr>
        <p:spPr>
          <a:xfrm>
            <a:off x="5943041" y="1690688"/>
            <a:ext cx="937891" cy="882659"/>
          </a:xfrm>
          <a:prstGeom prst="ellipse">
            <a:avLst/>
          </a:prstGeom>
          <a:solidFill>
            <a:srgbClr val="DDEAF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Variables</a:t>
            </a:r>
            <a:endParaRPr/>
          </a:p>
        </p:txBody>
      </p:sp>
      <p:pic>
        <p:nvPicPr>
          <p:cNvPr id="296" name="Google Shape;296;p33"/>
          <p:cNvPicPr preferRelativeResize="0"/>
          <p:nvPr/>
        </p:nvPicPr>
        <p:blipFill rotWithShape="1">
          <a:blip r:embed="rId3">
            <a:alphaModFix/>
          </a:blip>
          <a:srcRect b="0" l="0" r="0" t="0"/>
          <a:stretch/>
        </p:blipFill>
        <p:spPr>
          <a:xfrm>
            <a:off x="2735831" y="3521880"/>
            <a:ext cx="6133108" cy="1609483"/>
          </a:xfrm>
          <a:prstGeom prst="rect">
            <a:avLst/>
          </a:prstGeom>
          <a:noFill/>
          <a:ln>
            <a:noFill/>
          </a:ln>
        </p:spPr>
      </p:pic>
      <p:sp>
        <p:nvSpPr>
          <p:cNvPr id="297" name="Google Shape;297;p33"/>
          <p:cNvSpPr/>
          <p:nvPr/>
        </p:nvSpPr>
        <p:spPr>
          <a:xfrm>
            <a:off x="838200" y="1798935"/>
            <a:ext cx="105156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Nombre: usado para identificar la variable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Tipo: corresponde al tipo de dato que describe su uso.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Ejemplos:</a:t>
            </a:r>
            <a:endParaRPr sz="2400">
              <a:solidFill>
                <a:schemeClr val="dk1"/>
              </a:solidFill>
              <a:latin typeface="Calibri"/>
              <a:ea typeface="Calibri"/>
              <a:cs typeface="Calibri"/>
              <a:sym typeface="Calibri"/>
            </a:endParaRPr>
          </a:p>
        </p:txBody>
      </p:sp>
      <p:sp>
        <p:nvSpPr>
          <p:cNvPr id="298" name="Google Shape;298;p33"/>
          <p:cNvSpPr/>
          <p:nvPr/>
        </p:nvSpPr>
        <p:spPr>
          <a:xfrm>
            <a:off x="9235440" y="254000"/>
            <a:ext cx="1584960" cy="1605280"/>
          </a:xfrm>
          <a:prstGeom prst="ellipse">
            <a:avLst/>
          </a:prstGeom>
          <a:solidFill>
            <a:srgbClr val="FFF2C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sp>
        <p:nvSpPr>
          <p:cNvPr id="107" name="Google Shape;107;p16"/>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6"/>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6"/>
          <p:cNvSpPr txBox="1"/>
          <p:nvPr>
            <p:ph type="title"/>
          </p:nvPr>
        </p:nvSpPr>
        <p:spPr>
          <a:xfrm>
            <a:off x="1389278" y="1233241"/>
            <a:ext cx="3240506" cy="406462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Introducción</a:t>
            </a:r>
            <a:endParaRPr/>
          </a:p>
        </p:txBody>
      </p:sp>
      <p:sp>
        <p:nvSpPr>
          <p:cNvPr id="110" name="Google Shape;110;p16"/>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6"/>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6"/>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6"/>
          <p:cNvSpPr/>
          <p:nvPr/>
        </p:nvSpPr>
        <p:spPr>
          <a:xfrm>
            <a:off x="6226808" y="1146000"/>
            <a:ext cx="5257799" cy="48893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20"/>
              <a:buFont typeface="Arial"/>
              <a:buChar char="•"/>
            </a:pPr>
            <a:r>
              <a:rPr lang="en-US" sz="2220">
                <a:solidFill>
                  <a:schemeClr val="dk1"/>
                </a:solidFill>
                <a:latin typeface="Calibri"/>
                <a:ea typeface="Calibri"/>
                <a:cs typeface="Calibri"/>
                <a:sym typeface="Calibri"/>
              </a:rPr>
              <a:t>Todo persona que pretenda construir un programa que de solución a determinada problemática, se enfrenta a dos grandes tareas:</a:t>
            </a:r>
            <a:endParaRPr/>
          </a:p>
          <a:p>
            <a:pPr indent="140970" lvl="0" marL="0" marR="0" rtl="0" algn="l">
              <a:lnSpc>
                <a:spcPct val="80000"/>
              </a:lnSpc>
              <a:spcBef>
                <a:spcPts val="600"/>
              </a:spcBef>
              <a:spcAft>
                <a:spcPts val="0"/>
              </a:spcAft>
              <a:buClr>
                <a:schemeClr val="dk1"/>
              </a:buClr>
              <a:buSzPts val="2220"/>
              <a:buFont typeface="Arial"/>
              <a:buNone/>
            </a:pPr>
            <a:r>
              <a:t/>
            </a:r>
            <a:endParaRPr sz="2220">
              <a:solidFill>
                <a:schemeClr val="dk1"/>
              </a:solidFill>
              <a:latin typeface="Calibri"/>
              <a:ea typeface="Calibri"/>
              <a:cs typeface="Calibri"/>
              <a:sym typeface="Calibri"/>
            </a:endParaRPr>
          </a:p>
          <a:p>
            <a:pPr indent="0" lvl="0" marL="0" marR="0" rtl="0" algn="l">
              <a:lnSpc>
                <a:spcPct val="80000"/>
              </a:lnSpc>
              <a:spcBef>
                <a:spcPts val="600"/>
              </a:spcBef>
              <a:spcAft>
                <a:spcPts val="0"/>
              </a:spcAft>
              <a:buClr>
                <a:schemeClr val="dk1"/>
              </a:buClr>
              <a:buSzPts val="2220"/>
              <a:buFont typeface="Arial"/>
              <a:buChar char="•"/>
            </a:pPr>
            <a:r>
              <a:rPr lang="en-US" sz="2220">
                <a:solidFill>
                  <a:schemeClr val="dk1"/>
                </a:solidFill>
                <a:latin typeface="Calibri"/>
                <a:ea typeface="Calibri"/>
                <a:cs typeface="Calibri"/>
                <a:sym typeface="Calibri"/>
              </a:rPr>
              <a:t>El QUÉ: acciones a realizar para poder resolver el problema. Esta tarea forma parte del trabajo de mesa previo a toda actividad de programación.</a:t>
            </a:r>
            <a:endParaRPr/>
          </a:p>
          <a:p>
            <a:pPr indent="0" lvl="0" marL="0" marR="0" rtl="0" algn="l">
              <a:lnSpc>
                <a:spcPct val="80000"/>
              </a:lnSpc>
              <a:spcBef>
                <a:spcPts val="600"/>
              </a:spcBef>
              <a:spcAft>
                <a:spcPts val="0"/>
              </a:spcAft>
              <a:buNone/>
            </a:pPr>
            <a:r>
              <a:t/>
            </a:r>
            <a:endParaRPr sz="2220">
              <a:solidFill>
                <a:schemeClr val="dk1"/>
              </a:solidFill>
              <a:latin typeface="Calibri"/>
              <a:ea typeface="Calibri"/>
              <a:cs typeface="Calibri"/>
              <a:sym typeface="Calibri"/>
            </a:endParaRPr>
          </a:p>
          <a:p>
            <a:pPr indent="0" lvl="0" marL="0" marR="0" rtl="0" algn="l">
              <a:lnSpc>
                <a:spcPct val="80000"/>
              </a:lnSpc>
              <a:spcBef>
                <a:spcPts val="600"/>
              </a:spcBef>
              <a:spcAft>
                <a:spcPts val="0"/>
              </a:spcAft>
              <a:buClr>
                <a:schemeClr val="dk1"/>
              </a:buClr>
              <a:buSzPts val="2220"/>
              <a:buFont typeface="Arial"/>
              <a:buChar char="•"/>
            </a:pPr>
            <a:r>
              <a:rPr lang="en-US" sz="2220">
                <a:solidFill>
                  <a:schemeClr val="dk1"/>
                </a:solidFill>
                <a:latin typeface="Calibri"/>
                <a:ea typeface="Calibri"/>
                <a:cs typeface="Calibri"/>
                <a:sym typeface="Calibri"/>
              </a:rPr>
              <a:t>El CÓMO: instrucciones de las que se va a valer para escribir el código que realice las acciones determinadas en el QUÉ, las cuales están determinadas por el lenguaje de programación seleccionado.</a:t>
            </a:r>
            <a:endParaRPr/>
          </a:p>
        </p:txBody>
      </p:sp>
      <p:sp>
        <p:nvSpPr>
          <p:cNvPr id="114" name="Google Shape;114;p16"/>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6"/>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6"/>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Jerarquía Operadores Matemáticos</a:t>
            </a:r>
            <a:endParaRPr/>
          </a:p>
        </p:txBody>
      </p:sp>
      <p:pic>
        <p:nvPicPr>
          <p:cNvPr id="304" name="Google Shape;304;p34"/>
          <p:cNvPicPr preferRelativeResize="0"/>
          <p:nvPr/>
        </p:nvPicPr>
        <p:blipFill rotWithShape="1">
          <a:blip r:embed="rId3">
            <a:alphaModFix/>
          </a:blip>
          <a:srcRect b="0" l="0" r="0" t="0"/>
          <a:stretch/>
        </p:blipFill>
        <p:spPr>
          <a:xfrm>
            <a:off x="2255940" y="1027906"/>
            <a:ext cx="6858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Google Shape;121;p17"/>
          <p:cNvSpPr/>
          <p:nvPr/>
        </p:nvSpPr>
        <p:spPr>
          <a:xfrm>
            <a:off x="0" y="0"/>
            <a:ext cx="1219200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7"/>
          <p:cNvSpPr/>
          <p:nvPr/>
        </p:nvSpPr>
        <p:spPr>
          <a:xfrm>
            <a:off x="-1" y="0"/>
            <a:ext cx="4818889" cy="6858000"/>
          </a:xfrm>
          <a:custGeom>
            <a:rect b="b" l="l" r="r" t="t"/>
            <a:pathLst>
              <a:path extrusionOk="0" h="6858000" w="4818889">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cap="flat" cmpd="sng" w="9525">
            <a:solidFill>
              <a:srgbClr val="E6E6E6"/>
            </a:solidFill>
            <a:prstDash val="solid"/>
            <a:miter lim="800000"/>
            <a:headEnd len="sm" w="sm" type="none"/>
            <a:tailEnd len="sm" w="sm" type="none"/>
          </a:ln>
          <a:effectLst>
            <a:outerShdw blurRad="508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Google Shape;123;p17"/>
          <p:cNvSpPr/>
          <p:nvPr/>
        </p:nvSpPr>
        <p:spPr>
          <a:xfrm>
            <a:off x="1" y="0"/>
            <a:ext cx="4811477" cy="6858000"/>
          </a:xfrm>
          <a:custGeom>
            <a:rect b="b" l="l" r="r" t="t"/>
            <a:pathLst>
              <a:path extrusionOk="0" h="6858000" w="4811477">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 name="Google Shape;124;p17"/>
          <p:cNvSpPr txBox="1"/>
          <p:nvPr>
            <p:ph type="title"/>
          </p:nvPr>
        </p:nvSpPr>
        <p:spPr>
          <a:xfrm>
            <a:off x="621792" y="1161288"/>
            <a:ext cx="3602736" cy="45262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solidFill>
                  <a:schemeClr val="dk1"/>
                </a:solidFill>
                <a:latin typeface="Calibri"/>
                <a:ea typeface="Calibri"/>
                <a:cs typeface="Calibri"/>
                <a:sym typeface="Calibri"/>
              </a:rPr>
              <a:t>Lógica</a:t>
            </a:r>
            <a:endParaRPr/>
          </a:p>
        </p:txBody>
      </p:sp>
      <p:sp>
        <p:nvSpPr>
          <p:cNvPr id="125" name="Google Shape;125;p17"/>
          <p:cNvSpPr/>
          <p:nvPr/>
        </p:nvSpPr>
        <p:spPr>
          <a:xfrm>
            <a:off x="0" y="3102049"/>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6" name="Google Shape;126;p17"/>
          <p:cNvSpPr/>
          <p:nvPr/>
        </p:nvSpPr>
        <p:spPr>
          <a:xfrm>
            <a:off x="5434149" y="932688"/>
            <a:ext cx="5916603" cy="499262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Definiciones</a:t>
            </a:r>
            <a:endParaRPr/>
          </a:p>
          <a:p>
            <a:pPr indent="127000" lvl="0" marL="0" marR="0" rtl="0" algn="l">
              <a:lnSpc>
                <a:spcPct val="90000"/>
              </a:lnSpc>
              <a:spcBef>
                <a:spcPts val="6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28600" lvl="0" marL="28575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Serie coherente de ideas y razonamientos.</a:t>
            </a:r>
            <a:endParaRPr/>
          </a:p>
          <a:p>
            <a:pPr indent="-228600" lvl="0" marL="28575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Ciencia que estudia la estructura, fundamentos y uso de las expresiones del conocimiento humano.</a:t>
            </a:r>
            <a:endParaRPr/>
          </a:p>
          <a:p>
            <a:pPr indent="-228600" lvl="0" marL="28575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Representación intelectual de un objeto, diferenciándose, de lo sentido, lo percibido, lo imaginado o lo recordado. Las propiedades de los conceptos son la comprensión y la extensión.</a:t>
            </a:r>
            <a:endParaRPr/>
          </a:p>
          <a:p>
            <a:pPr indent="-228600" lvl="0" marL="28575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La Lógica es ciencia de relaciones porque estudia el pensamiento y, pensar es establecer relaciones. Pero se preocupa no tanto por establecer relaciones (esto es propios de las ciencias...) sino por el estudio de las relaciones mismas, por eso la lógica es una ciencia formal.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0" name="Shape 130"/>
        <p:cNvGrpSpPr/>
        <p:nvPr/>
      </p:nvGrpSpPr>
      <p:grpSpPr>
        <a:xfrm>
          <a:off x="0" y="0"/>
          <a:ext cx="0" cy="0"/>
          <a:chOff x="0" y="0"/>
          <a:chExt cx="0" cy="0"/>
        </a:xfrm>
      </p:grpSpPr>
      <p:sp>
        <p:nvSpPr>
          <p:cNvPr id="131" name="Google Shape;131;p18"/>
          <p:cNvSpPr/>
          <p:nvPr/>
        </p:nvSpPr>
        <p:spPr>
          <a:xfrm>
            <a:off x="0" y="0"/>
            <a:ext cx="1219200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8"/>
          <p:cNvSpPr/>
          <p:nvPr/>
        </p:nvSpPr>
        <p:spPr>
          <a:xfrm>
            <a:off x="-1" y="0"/>
            <a:ext cx="4818889" cy="6858000"/>
          </a:xfrm>
          <a:custGeom>
            <a:rect b="b" l="l" r="r" t="t"/>
            <a:pathLst>
              <a:path extrusionOk="0" h="6858000" w="4818889">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cap="flat" cmpd="sng" w="9525">
            <a:solidFill>
              <a:srgbClr val="E6E6E6"/>
            </a:solidFill>
            <a:prstDash val="solid"/>
            <a:miter lim="800000"/>
            <a:headEnd len="sm" w="sm" type="none"/>
            <a:tailEnd len="sm" w="sm" type="none"/>
          </a:ln>
          <a:effectLst>
            <a:outerShdw blurRad="508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 name="Google Shape;133;p18"/>
          <p:cNvSpPr/>
          <p:nvPr/>
        </p:nvSpPr>
        <p:spPr>
          <a:xfrm>
            <a:off x="1" y="0"/>
            <a:ext cx="4811477" cy="6858000"/>
          </a:xfrm>
          <a:custGeom>
            <a:rect b="b" l="l" r="r" t="t"/>
            <a:pathLst>
              <a:path extrusionOk="0" h="6858000" w="4811477">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 name="Google Shape;134;p18"/>
          <p:cNvSpPr txBox="1"/>
          <p:nvPr>
            <p:ph type="title"/>
          </p:nvPr>
        </p:nvSpPr>
        <p:spPr>
          <a:xfrm>
            <a:off x="621792" y="1161288"/>
            <a:ext cx="3602736" cy="45262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solidFill>
                  <a:schemeClr val="dk1"/>
                </a:solidFill>
                <a:latin typeface="Calibri"/>
                <a:ea typeface="Calibri"/>
                <a:cs typeface="Calibri"/>
                <a:sym typeface="Calibri"/>
              </a:rPr>
              <a:t>Programación</a:t>
            </a:r>
            <a:endParaRPr/>
          </a:p>
        </p:txBody>
      </p:sp>
      <p:sp>
        <p:nvSpPr>
          <p:cNvPr id="135" name="Google Shape;135;p18"/>
          <p:cNvSpPr/>
          <p:nvPr/>
        </p:nvSpPr>
        <p:spPr>
          <a:xfrm>
            <a:off x="0" y="3102049"/>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6" name="Google Shape;136;p18"/>
          <p:cNvSpPr/>
          <p:nvPr/>
        </p:nvSpPr>
        <p:spPr>
          <a:xfrm>
            <a:off x="5434149" y="932688"/>
            <a:ext cx="5916603" cy="4992624"/>
          </a:xfrm>
          <a:prstGeom prst="rect">
            <a:avLst/>
          </a:prstGeom>
          <a:noFill/>
          <a:ln>
            <a:noFill/>
          </a:ln>
        </p:spPr>
        <p:txBody>
          <a:bodyPr anchorCtr="0" anchor="ctr" bIns="45700" lIns="91425" spcFirstLastPara="1" rIns="91425" wrap="square" tIns="45700">
            <a:noAutofit/>
          </a:bodyPr>
          <a:lstStyle/>
          <a:p>
            <a:pPr indent="-228600" lvl="0" marL="28575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Acción y efecto de programar. Este verbo tiene varios usos: se refiere a idear y ordenar las acciones que se realizarán en el marco de un proyecto; al anuncio de las partes que componen un acto o espectáculo; a la preparación de máquinas para cumplan con una cierta tarea en un momento determinado; a la elaboración de Programas para la resolución de problemas mediante computadoras.</a:t>
            </a:r>
            <a:endParaRPr/>
          </a:p>
          <a:p>
            <a:pPr indent="127000" lvl="0" marL="0" marR="0" rtl="0" algn="l">
              <a:lnSpc>
                <a:spcPct val="90000"/>
              </a:lnSpc>
              <a:spcBef>
                <a:spcPts val="6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28600" lvl="0" marL="28575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Proceso de toma de decisiones. Es establecer un conjunto de actividades en un contexto y tiempo determinado para enseñar los contenidos seleccionados en función de los objetivos establecidos. Es un proceso continuo, dinámico, no acabado ni rígido.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0" name="Shape 140"/>
        <p:cNvGrpSpPr/>
        <p:nvPr/>
      </p:nvGrpSpPr>
      <p:grpSpPr>
        <a:xfrm>
          <a:off x="0" y="0"/>
          <a:ext cx="0" cy="0"/>
          <a:chOff x="0" y="0"/>
          <a:chExt cx="0" cy="0"/>
        </a:xfrm>
      </p:grpSpPr>
      <p:sp>
        <p:nvSpPr>
          <p:cNvPr id="141" name="Google Shape;141;p19"/>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19"/>
          <p:cNvSpPr txBox="1"/>
          <p:nvPr>
            <p:ph type="title"/>
          </p:nvPr>
        </p:nvSpPr>
        <p:spPr>
          <a:xfrm>
            <a:off x="793662" y="386930"/>
            <a:ext cx="10066122" cy="12984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alibri"/>
              <a:buNone/>
            </a:pPr>
            <a:r>
              <a:rPr lang="en-US" sz="4800"/>
              <a:t>Algoritmo</a:t>
            </a:r>
            <a:endParaRPr/>
          </a:p>
        </p:txBody>
      </p:sp>
      <p:sp>
        <p:nvSpPr>
          <p:cNvPr id="143" name="Google Shape;143;p19"/>
          <p:cNvSpPr/>
          <p:nvPr/>
        </p:nvSpPr>
        <p:spPr>
          <a:xfrm rot="10800000">
            <a:off x="-2" y="1998845"/>
            <a:ext cx="11454595"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19"/>
          <p:cNvSpPr/>
          <p:nvPr/>
        </p:nvSpPr>
        <p:spPr>
          <a:xfrm>
            <a:off x="0" y="2203079"/>
            <a:ext cx="11383362" cy="4267991"/>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9"/>
          <p:cNvSpPr/>
          <p:nvPr/>
        </p:nvSpPr>
        <p:spPr>
          <a:xfrm>
            <a:off x="737407" y="2449884"/>
            <a:ext cx="4530898" cy="3639450"/>
          </a:xfrm>
          <a:prstGeom prst="rect">
            <a:avLst/>
          </a:prstGeom>
          <a:noFill/>
          <a:ln>
            <a:noFill/>
          </a:ln>
        </p:spPr>
        <p:txBody>
          <a:bodyPr anchorCtr="0" anchor="ctr" bIns="45700" lIns="91425" spcFirstLastPara="1" rIns="91425" wrap="square" tIns="45700">
            <a:noAutofit/>
          </a:bodyPr>
          <a:lstStyle/>
          <a:p>
            <a:pPr indent="-228600" lvl="0" marL="285750" marR="0" rtl="0" algn="just">
              <a:lnSpc>
                <a:spcPct val="80000"/>
              </a:lnSpc>
              <a:spcBef>
                <a:spcPts val="0"/>
              </a:spcBef>
              <a:spcAft>
                <a:spcPts val="0"/>
              </a:spcAft>
              <a:buClr>
                <a:schemeClr val="dk1"/>
              </a:buClr>
              <a:buSzPts val="1665"/>
              <a:buFont typeface="Arial"/>
              <a:buChar char="•"/>
            </a:pPr>
            <a:r>
              <a:rPr lang="en-US" sz="1665">
                <a:solidFill>
                  <a:schemeClr val="dk1"/>
                </a:solidFill>
                <a:latin typeface="Calibri"/>
                <a:ea typeface="Calibri"/>
                <a:cs typeface="Calibri"/>
                <a:sym typeface="Calibri"/>
              </a:rPr>
              <a:t>Cuando el objetivo está realmente claro. Siempre que en el desarrollo de la solución de un problema, en algún momento no sabe por donde coger, no sabe qué hacer o se siente perdido, no busque más, quiere decir simplemente que realmente usted no tenía tan claro el objetivo como había pensado.</a:t>
            </a:r>
            <a:endParaRPr/>
          </a:p>
          <a:p>
            <a:pPr indent="-122872" lvl="0" marL="285750" marR="0" rtl="0" algn="just">
              <a:lnSpc>
                <a:spcPct val="80000"/>
              </a:lnSpc>
              <a:spcBef>
                <a:spcPts val="600"/>
              </a:spcBef>
              <a:spcAft>
                <a:spcPts val="0"/>
              </a:spcAft>
              <a:buClr>
                <a:schemeClr val="dk1"/>
              </a:buClr>
              <a:buSzPts val="1665"/>
              <a:buFont typeface="Arial"/>
              <a:buNone/>
            </a:pPr>
            <a:r>
              <a:t/>
            </a:r>
            <a:endParaRPr sz="1665">
              <a:solidFill>
                <a:schemeClr val="dk1"/>
              </a:solidFill>
              <a:latin typeface="Calibri"/>
              <a:ea typeface="Calibri"/>
              <a:cs typeface="Calibri"/>
              <a:sym typeface="Calibri"/>
            </a:endParaRPr>
          </a:p>
          <a:p>
            <a:pPr indent="-228600" lvl="0" marL="285750" marR="0" rtl="0" algn="just">
              <a:lnSpc>
                <a:spcPct val="80000"/>
              </a:lnSpc>
              <a:spcBef>
                <a:spcPts val="600"/>
              </a:spcBef>
              <a:spcAft>
                <a:spcPts val="0"/>
              </a:spcAft>
              <a:buClr>
                <a:schemeClr val="dk1"/>
              </a:buClr>
              <a:buSzPts val="1665"/>
              <a:buFont typeface="Arial"/>
              <a:buChar char="•"/>
            </a:pPr>
            <a:r>
              <a:rPr lang="en-US" sz="1665">
                <a:solidFill>
                  <a:schemeClr val="dk1"/>
                </a:solidFill>
                <a:latin typeface="Calibri"/>
                <a:ea typeface="Calibri"/>
                <a:cs typeface="Calibri"/>
                <a:sym typeface="Calibri"/>
              </a:rPr>
              <a:t>Algoritmo: Conjunto de pasos secuenciales y ordenados que permiten lograr un objetivo. Que sean secuenciales significa que deben ser ejecutados uno después de otro y que sean ordenados quiere decir que deben llevar un orden casi obligatorio. El algoritmo es el que permite lograr el objetivo propuesto.</a:t>
            </a:r>
            <a:endParaRPr/>
          </a:p>
        </p:txBody>
      </p:sp>
      <p:pic>
        <p:nvPicPr>
          <p:cNvPr id="146" name="Google Shape;146;p19"/>
          <p:cNvPicPr preferRelativeResize="0"/>
          <p:nvPr/>
        </p:nvPicPr>
        <p:blipFill rotWithShape="1">
          <a:blip r:embed="rId3">
            <a:alphaModFix/>
          </a:blip>
          <a:srcRect b="1" l="8262" r="18941" t="0"/>
          <a:stretch/>
        </p:blipFill>
        <p:spPr>
          <a:xfrm>
            <a:off x="6222718" y="2484255"/>
            <a:ext cx="4839091" cy="3489825"/>
          </a:xfrm>
          <a:prstGeom prst="rect">
            <a:avLst/>
          </a:prstGeom>
          <a:noFill/>
          <a:ln>
            <a:noFill/>
          </a:ln>
        </p:spPr>
      </p:pic>
      <p:sp>
        <p:nvSpPr>
          <p:cNvPr id="147" name="Google Shape;147;p19"/>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p:nvPr/>
        </p:nvSpPr>
        <p:spPr>
          <a:xfrm>
            <a:off x="5943041" y="1690688"/>
            <a:ext cx="937891" cy="882659"/>
          </a:xfrm>
          <a:prstGeom prst="ellipse">
            <a:avLst/>
          </a:prstGeom>
          <a:solidFill>
            <a:srgbClr val="DDEAF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Pasos Algortimo</a:t>
            </a:r>
            <a:endParaRPr/>
          </a:p>
        </p:txBody>
      </p:sp>
      <p:sp>
        <p:nvSpPr>
          <p:cNvPr id="154" name="Google Shape;154;p20"/>
          <p:cNvSpPr/>
          <p:nvPr/>
        </p:nvSpPr>
        <p:spPr>
          <a:xfrm>
            <a:off x="838200" y="2136338"/>
            <a:ext cx="4941815"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Ejemplo: Algoritmo Adquisicion_de_un_Libro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Inicio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Saber cuál es el libro que se quiere adquirir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Desplazarnos hacia una biblioteca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Preguntar si tienen el libro que necesitamos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 lo tienen adquirirlo y Parar allí (dentro de este Algoritmo). Si no lo tienen ir al paso 2 (a otra biblioteca)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Fin</a:t>
            </a:r>
            <a:endParaRPr sz="1800">
              <a:solidFill>
                <a:schemeClr val="dk1"/>
              </a:solidFill>
              <a:latin typeface="Calibri"/>
              <a:ea typeface="Calibri"/>
              <a:cs typeface="Calibri"/>
              <a:sym typeface="Calibri"/>
            </a:endParaRPr>
          </a:p>
        </p:txBody>
      </p:sp>
      <p:sp>
        <p:nvSpPr>
          <p:cNvPr id="155" name="Google Shape;155;p20"/>
          <p:cNvSpPr/>
          <p:nvPr/>
        </p:nvSpPr>
        <p:spPr>
          <a:xfrm>
            <a:off x="6096000" y="2100253"/>
            <a:ext cx="60960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Ejemplo: Algoritmo Colocarnos_una_camisa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Inicio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Dirigirnos a nuestro ropero.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 esta cerrado: Abrirlo y Coger una camisa.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 está abrochada: Desabrocharla.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Abrir la camisa.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 está doblada: Desdoblarla.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Meter un brazo por una de sus mangas.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Meter el otro brazo por la otra de sus mangas.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Ajustar la camisa al tronco.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 es una camisa de botones: Abotonarla (botón a botón) y :Ajustarla al cuerpo.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Sino ajustarla de manera que quede bien puesta.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Fin</a:t>
            </a:r>
            <a:endParaRPr sz="1800">
              <a:solidFill>
                <a:schemeClr val="dk1"/>
              </a:solidFill>
              <a:latin typeface="Calibri"/>
              <a:ea typeface="Calibri"/>
              <a:cs typeface="Calibri"/>
              <a:sym typeface="Calibri"/>
            </a:endParaRPr>
          </a:p>
        </p:txBody>
      </p:sp>
      <p:sp>
        <p:nvSpPr>
          <p:cNvPr id="156" name="Google Shape;156;p20"/>
          <p:cNvSpPr/>
          <p:nvPr/>
        </p:nvSpPr>
        <p:spPr>
          <a:xfrm>
            <a:off x="9235440" y="254000"/>
            <a:ext cx="1584960" cy="1605280"/>
          </a:xfrm>
          <a:prstGeom prst="ellipse">
            <a:avLst/>
          </a:prstGeom>
          <a:solidFill>
            <a:srgbClr val="FFF2C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0" name="Shape 160"/>
        <p:cNvGrpSpPr/>
        <p:nvPr/>
      </p:nvGrpSpPr>
      <p:grpSpPr>
        <a:xfrm>
          <a:off x="0" y="0"/>
          <a:ext cx="0" cy="0"/>
          <a:chOff x="0" y="0"/>
          <a:chExt cx="0" cy="0"/>
        </a:xfrm>
      </p:grpSpPr>
      <p:sp>
        <p:nvSpPr>
          <p:cNvPr id="161" name="Google Shape;161;p21"/>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1"/>
          <p:cNvSpPr txBox="1"/>
          <p:nvPr>
            <p:ph type="title"/>
          </p:nvPr>
        </p:nvSpPr>
        <p:spPr>
          <a:xfrm>
            <a:off x="643468" y="623392"/>
            <a:ext cx="3363974" cy="160706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Calibri"/>
              <a:buNone/>
            </a:pPr>
            <a:r>
              <a:rPr lang="en-US" sz="2800">
                <a:solidFill>
                  <a:schemeClr val="lt1"/>
                </a:solidFill>
                <a:latin typeface="Calibri"/>
                <a:ea typeface="Calibri"/>
                <a:cs typeface="Calibri"/>
                <a:sym typeface="Calibri"/>
              </a:rPr>
              <a:t>Diagrama de Flujo</a:t>
            </a:r>
            <a:endParaRPr/>
          </a:p>
        </p:txBody>
      </p:sp>
      <p:sp>
        <p:nvSpPr>
          <p:cNvPr id="163" name="Google Shape;163;p21"/>
          <p:cNvSpPr/>
          <p:nvPr/>
        </p:nvSpPr>
        <p:spPr>
          <a:xfrm>
            <a:off x="643468" y="2638043"/>
            <a:ext cx="3363974" cy="3415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Los Diagramas de Flujo parten de unos símbolos que permiten decir lo mismo que en los algoritmos pero de una manera gráfica y, por supuesto, un poco mas entendible. Los siguientes son algunos de los símbolos (y el significado de ellos) que se han acordado utilizar dentro de los Diagramas de Flujo o Flujogramas:</a:t>
            </a:r>
            <a:endParaRPr/>
          </a:p>
        </p:txBody>
      </p:sp>
      <p:pic>
        <p:nvPicPr>
          <p:cNvPr id="164" name="Google Shape;164;p21"/>
          <p:cNvPicPr preferRelativeResize="0"/>
          <p:nvPr/>
        </p:nvPicPr>
        <p:blipFill rotWithShape="1">
          <a:blip r:embed="rId3">
            <a:alphaModFix/>
          </a:blip>
          <a:srcRect b="0" l="0" r="0" t="0"/>
          <a:stretch/>
        </p:blipFill>
        <p:spPr>
          <a:xfrm>
            <a:off x="7010400" y="226473"/>
            <a:ext cx="2966720" cy="65562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8" name="Shape 168"/>
        <p:cNvGrpSpPr/>
        <p:nvPr/>
      </p:nvGrpSpPr>
      <p:grpSpPr>
        <a:xfrm>
          <a:off x="0" y="0"/>
          <a:ext cx="0" cy="0"/>
          <a:chOff x="0" y="0"/>
          <a:chExt cx="0" cy="0"/>
        </a:xfrm>
      </p:grpSpPr>
      <p:sp>
        <p:nvSpPr>
          <p:cNvPr id="169" name="Google Shape;169;p2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2"/>
          <p:cNvSpPr txBox="1"/>
          <p:nvPr>
            <p:ph type="title"/>
          </p:nvPr>
        </p:nvSpPr>
        <p:spPr>
          <a:xfrm>
            <a:off x="1045028" y="1336329"/>
            <a:ext cx="3892732" cy="438258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000"/>
              <a:buFont typeface="Calibri"/>
              <a:buNone/>
            </a:pPr>
            <a:br>
              <a:rPr lang="en-US" sz="5000">
                <a:solidFill>
                  <a:schemeClr val="dk1"/>
                </a:solidFill>
                <a:latin typeface="Calibri"/>
                <a:ea typeface="Calibri"/>
                <a:cs typeface="Calibri"/>
                <a:sym typeface="Calibri"/>
              </a:rPr>
            </a:br>
            <a:r>
              <a:rPr lang="en-US" sz="5000">
                <a:solidFill>
                  <a:schemeClr val="dk1"/>
                </a:solidFill>
                <a:latin typeface="Calibri"/>
                <a:ea typeface="Calibri"/>
                <a:cs typeface="Calibri"/>
                <a:sym typeface="Calibri"/>
              </a:rPr>
              <a:t>Que es la Programación</a:t>
            </a:r>
            <a:endParaRPr/>
          </a:p>
        </p:txBody>
      </p:sp>
      <p:grpSp>
        <p:nvGrpSpPr>
          <p:cNvPr id="171" name="Google Shape;171;p22"/>
          <p:cNvGrpSpPr/>
          <p:nvPr/>
        </p:nvGrpSpPr>
        <p:grpSpPr>
          <a:xfrm>
            <a:off x="0" y="3163461"/>
            <a:ext cx="731521" cy="673460"/>
            <a:chOff x="3940602" y="308034"/>
            <a:chExt cx="2116791" cy="3428999"/>
          </a:xfrm>
        </p:grpSpPr>
        <p:sp>
          <p:nvSpPr>
            <p:cNvPr id="172" name="Google Shape;172;p22"/>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22"/>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22"/>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5" name="Google Shape;175;p22"/>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22"/>
          <p:cNvSpPr/>
          <p:nvPr/>
        </p:nvSpPr>
        <p:spPr>
          <a:xfrm>
            <a:off x="5685810" y="982976"/>
            <a:ext cx="6009366" cy="5120635"/>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22"/>
          <p:cNvSpPr/>
          <p:nvPr/>
        </p:nvSpPr>
        <p:spPr>
          <a:xfrm>
            <a:off x="6096001" y="1336329"/>
            <a:ext cx="5260848" cy="438258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Es la acción de escribir programas de computación con el objetivo de resolver un determinado problema.</a:t>
            </a:r>
            <a:endParaRPr/>
          </a:p>
          <a:p>
            <a:pPr indent="127000" lvl="0" marL="0" marR="0" rtl="0" algn="l">
              <a:lnSpc>
                <a:spcPct val="90000"/>
              </a:lnSpc>
              <a:spcBef>
                <a:spcPts val="6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Implica escribir instrucciones para indicarle a la computadora cómo procesar los datos para producir la información deseada.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1" name="Shape 181"/>
        <p:cNvGrpSpPr/>
        <p:nvPr/>
      </p:nvGrpSpPr>
      <p:grpSpPr>
        <a:xfrm>
          <a:off x="0" y="0"/>
          <a:ext cx="0" cy="0"/>
          <a:chOff x="0" y="0"/>
          <a:chExt cx="0" cy="0"/>
        </a:xfrm>
      </p:grpSpPr>
      <p:sp>
        <p:nvSpPr>
          <p:cNvPr id="182" name="Google Shape;182;p23"/>
          <p:cNvSpPr/>
          <p:nvPr/>
        </p:nvSpPr>
        <p:spPr>
          <a:xfrm>
            <a:off x="0" y="0"/>
            <a:ext cx="1219200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3"/>
          <p:cNvSpPr/>
          <p:nvPr/>
        </p:nvSpPr>
        <p:spPr>
          <a:xfrm>
            <a:off x="-1" y="0"/>
            <a:ext cx="4818889" cy="6858000"/>
          </a:xfrm>
          <a:custGeom>
            <a:rect b="b" l="l" r="r" t="t"/>
            <a:pathLst>
              <a:path extrusionOk="0" h="6858000" w="4818889">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cap="flat" cmpd="sng" w="9525">
            <a:solidFill>
              <a:srgbClr val="E6E6E6"/>
            </a:solidFill>
            <a:prstDash val="solid"/>
            <a:miter lim="800000"/>
            <a:headEnd len="sm" w="sm" type="none"/>
            <a:tailEnd len="sm" w="sm" type="none"/>
          </a:ln>
          <a:effectLst>
            <a:outerShdw blurRad="508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23"/>
          <p:cNvSpPr/>
          <p:nvPr/>
        </p:nvSpPr>
        <p:spPr>
          <a:xfrm>
            <a:off x="1" y="0"/>
            <a:ext cx="4811477" cy="6858000"/>
          </a:xfrm>
          <a:custGeom>
            <a:rect b="b" l="l" r="r" t="t"/>
            <a:pathLst>
              <a:path extrusionOk="0" h="6858000" w="4811477">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 name="Google Shape;185;p23"/>
          <p:cNvSpPr txBox="1"/>
          <p:nvPr>
            <p:ph type="title"/>
          </p:nvPr>
        </p:nvSpPr>
        <p:spPr>
          <a:xfrm>
            <a:off x="621792" y="1161288"/>
            <a:ext cx="3602736" cy="45262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solidFill>
                  <a:schemeClr val="dk1"/>
                </a:solidFill>
                <a:latin typeface="Calibri"/>
                <a:ea typeface="Calibri"/>
                <a:cs typeface="Calibri"/>
                <a:sym typeface="Calibri"/>
              </a:rPr>
              <a:t>Lenguaje de programación</a:t>
            </a:r>
            <a:endParaRPr/>
          </a:p>
        </p:txBody>
      </p:sp>
      <p:sp>
        <p:nvSpPr>
          <p:cNvPr id="186" name="Google Shape;186;p23"/>
          <p:cNvSpPr/>
          <p:nvPr/>
        </p:nvSpPr>
        <p:spPr>
          <a:xfrm>
            <a:off x="0" y="3102049"/>
            <a:ext cx="128016" cy="65390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87" name="Google Shape;187;p23"/>
          <p:cNvSpPr/>
          <p:nvPr/>
        </p:nvSpPr>
        <p:spPr>
          <a:xfrm>
            <a:off x="5434149" y="932688"/>
            <a:ext cx="5916603" cy="499262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Usados para escribir programas</a:t>
            </a:r>
            <a:endParaRPr/>
          </a:p>
          <a:p>
            <a:pPr indent="0" lvl="0" marL="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Conjunto de reglas ó normas, símbolos y palabras especiales utilizadas para construir un programa. Tienen una sintaxis bien definida.</a:t>
            </a:r>
            <a:endParaRPr/>
          </a:p>
          <a:p>
            <a:pPr indent="127000" lvl="0" marL="0" marR="0" rtl="0" algn="l">
              <a:lnSpc>
                <a:spcPct val="90000"/>
              </a:lnSpc>
              <a:spcBef>
                <a:spcPts val="6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Clasificación</a:t>
            </a:r>
            <a:endParaRPr/>
          </a:p>
          <a:p>
            <a:pPr indent="0" lvl="0" marL="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Lenguaje de máquina</a:t>
            </a:r>
            <a:endParaRPr/>
          </a:p>
          <a:p>
            <a:pPr indent="0" lvl="0" marL="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Lenguaje ensamblador</a:t>
            </a:r>
            <a:endParaRPr/>
          </a:p>
          <a:p>
            <a:pPr indent="0" lvl="0" marL="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Lenguaje de alto nivel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