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lvl="0">
      <a:defRPr lang="es-E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1FE89-AE10-431A-8616-0D91AD08BB3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C481EE1-DA33-4703-B7A6-DBB1621C181E}">
      <dgm:prSet phldrT="[Texto]" custT="1"/>
      <dgm:spPr/>
      <dgm:t>
        <a:bodyPr/>
        <a:lstStyle/>
        <a:p>
          <a:r>
            <a:rPr lang="es-CO" sz="1400"/>
            <a:t>Inicio</a:t>
          </a:r>
          <a:endParaRPr lang="es-ES" sz="1400"/>
        </a:p>
      </dgm:t>
    </dgm:pt>
    <dgm:pt modelId="{881AA9A0-BAE6-419D-84E9-1AAD3169788C}" type="parTrans" cxnId="{BADB3F42-A4A1-40E8-8289-03136E6E13E6}">
      <dgm:prSet/>
      <dgm:spPr/>
      <dgm:t>
        <a:bodyPr/>
        <a:lstStyle/>
        <a:p>
          <a:endParaRPr lang="es-ES" sz="2000"/>
        </a:p>
      </dgm:t>
    </dgm:pt>
    <dgm:pt modelId="{11C42603-65AC-4627-B1C5-40626D39721B}" type="sibTrans" cxnId="{BADB3F42-A4A1-40E8-8289-03136E6E13E6}">
      <dgm:prSet/>
      <dgm:spPr/>
      <dgm:t>
        <a:bodyPr/>
        <a:lstStyle/>
        <a:p>
          <a:endParaRPr lang="es-ES" sz="2000"/>
        </a:p>
      </dgm:t>
    </dgm:pt>
    <dgm:pt modelId="{01B70C47-47D1-41E6-A02D-A901C2E45080}">
      <dgm:prSet phldrT="[Texto]" custT="1"/>
      <dgm:spPr/>
      <dgm:t>
        <a:bodyPr/>
        <a:lstStyle/>
        <a:p>
          <a:r>
            <a:rPr lang="es-ES" sz="1600"/>
            <a:t>Definir y acordar el alcance del proyecto, identificar los riesgos asociados al proyecto, proponer una visión muy general de la arquitectura de software y producir el plan de las fases y el de iteraciones posteriores.</a:t>
          </a:r>
          <a:br>
            <a:rPr lang="es-ES" sz="1600"/>
          </a:br>
          <a:endParaRPr lang="es-ES" sz="1600"/>
        </a:p>
      </dgm:t>
    </dgm:pt>
    <dgm:pt modelId="{344CE655-802F-4057-8F50-BA623AEC5CE0}" type="parTrans" cxnId="{D7E033A7-D546-44C5-AE7C-1E8F64D18752}">
      <dgm:prSet/>
      <dgm:spPr/>
      <dgm:t>
        <a:bodyPr/>
        <a:lstStyle/>
        <a:p>
          <a:endParaRPr lang="es-ES" sz="2000"/>
        </a:p>
      </dgm:t>
    </dgm:pt>
    <dgm:pt modelId="{70590678-AA75-4EAE-A435-14F338B5DE92}" type="sibTrans" cxnId="{D7E033A7-D546-44C5-AE7C-1E8F64D18752}">
      <dgm:prSet/>
      <dgm:spPr/>
      <dgm:t>
        <a:bodyPr/>
        <a:lstStyle/>
        <a:p>
          <a:endParaRPr lang="es-ES" sz="2000"/>
        </a:p>
      </dgm:t>
    </dgm:pt>
    <dgm:pt modelId="{CB08B652-D28B-4200-9C2E-C1AE3C103F15}">
      <dgm:prSet phldrT="[Texto]" custT="1"/>
      <dgm:spPr/>
      <dgm:t>
        <a:bodyPr/>
        <a:lstStyle/>
        <a:p>
          <a:r>
            <a:rPr lang="es-CO" sz="1400"/>
            <a:t>Elaboración</a:t>
          </a:r>
          <a:endParaRPr lang="es-ES" sz="1400"/>
        </a:p>
      </dgm:t>
    </dgm:pt>
    <dgm:pt modelId="{96D7565B-24EF-4D3A-92E9-FBD24C853DB8}" type="parTrans" cxnId="{3BAFD8A3-E8E7-4907-B9E1-E292CF2296C8}">
      <dgm:prSet/>
      <dgm:spPr/>
      <dgm:t>
        <a:bodyPr/>
        <a:lstStyle/>
        <a:p>
          <a:endParaRPr lang="es-ES" sz="2000"/>
        </a:p>
      </dgm:t>
    </dgm:pt>
    <dgm:pt modelId="{77F92135-8A19-40FC-B6FA-A50E2A0DEE82}" type="sibTrans" cxnId="{3BAFD8A3-E8E7-4907-B9E1-E292CF2296C8}">
      <dgm:prSet/>
      <dgm:spPr/>
      <dgm:t>
        <a:bodyPr/>
        <a:lstStyle/>
        <a:p>
          <a:endParaRPr lang="es-ES" sz="2000"/>
        </a:p>
      </dgm:t>
    </dgm:pt>
    <dgm:pt modelId="{B67716A1-264E-4C49-A0BF-9274694F9BF2}">
      <dgm:prSet phldrT="[Texto]" custT="1"/>
      <dgm:spPr/>
      <dgm:t>
        <a:bodyPr/>
        <a:lstStyle/>
        <a:p>
          <a:r>
            <a:rPr lang="es-ES" sz="1600"/>
            <a:t>Se seleccionan los casos de uso que permiten definir la arquitectura base del sistema y se desarrollaran en esta fase, se realiza la especificación de los casos de uso seleccionados y el primer análisis del dominio del problema, se diseña la solución preliminar.</a:t>
          </a:r>
          <a:br>
            <a:rPr lang="es-ES" sz="1600"/>
          </a:br>
          <a:endParaRPr lang="es-ES" sz="1600"/>
        </a:p>
      </dgm:t>
    </dgm:pt>
    <dgm:pt modelId="{250A1556-AF68-46C3-B0A4-C50422406888}" type="parTrans" cxnId="{9BFA3BA8-6BDC-4E64-B23B-C4CE250C510A}">
      <dgm:prSet/>
      <dgm:spPr/>
      <dgm:t>
        <a:bodyPr/>
        <a:lstStyle/>
        <a:p>
          <a:endParaRPr lang="es-ES" sz="2000"/>
        </a:p>
      </dgm:t>
    </dgm:pt>
    <dgm:pt modelId="{421B43CE-EC14-4BF3-B24C-962A5815CCC3}" type="sibTrans" cxnId="{9BFA3BA8-6BDC-4E64-B23B-C4CE250C510A}">
      <dgm:prSet/>
      <dgm:spPr/>
      <dgm:t>
        <a:bodyPr/>
        <a:lstStyle/>
        <a:p>
          <a:endParaRPr lang="es-ES" sz="2000"/>
        </a:p>
      </dgm:t>
    </dgm:pt>
    <dgm:pt modelId="{3FDC6FAB-7ED6-43C4-86D9-FC79D722A554}">
      <dgm:prSet phldrT="[Texto]" custT="1"/>
      <dgm:spPr/>
      <dgm:t>
        <a:bodyPr/>
        <a:lstStyle/>
        <a:p>
          <a:r>
            <a:rPr lang="es-CO" sz="1400"/>
            <a:t>Desarrollo</a:t>
          </a:r>
          <a:endParaRPr lang="es-ES" sz="1400"/>
        </a:p>
      </dgm:t>
    </dgm:pt>
    <dgm:pt modelId="{494D9C52-F4D7-4064-9AD6-CA26A723BDB8}" type="parTrans" cxnId="{36EB54EE-15EF-4F57-BBA3-54C7EB65B11F}">
      <dgm:prSet/>
      <dgm:spPr/>
      <dgm:t>
        <a:bodyPr/>
        <a:lstStyle/>
        <a:p>
          <a:endParaRPr lang="es-ES" sz="2000"/>
        </a:p>
      </dgm:t>
    </dgm:pt>
    <dgm:pt modelId="{3ED5337F-B636-4BCD-818D-EA1AB227733A}" type="sibTrans" cxnId="{36EB54EE-15EF-4F57-BBA3-54C7EB65B11F}">
      <dgm:prSet/>
      <dgm:spPr/>
      <dgm:t>
        <a:bodyPr/>
        <a:lstStyle/>
        <a:p>
          <a:endParaRPr lang="es-ES" sz="2000"/>
        </a:p>
      </dgm:t>
    </dgm:pt>
    <dgm:pt modelId="{E05BEE96-12A9-4FDE-B89A-F4A54B981098}">
      <dgm:prSet phldrT="[Texto]" custT="1"/>
      <dgm:spPr/>
      <dgm:t>
        <a:bodyPr/>
        <a:lstStyle/>
        <a:p>
          <a:r>
            <a:rPr lang="es-ES" sz="1600"/>
            <a:t>Completar la funcionalidad del sistema, para ello se deben clarificar los requerimientos pendientes, administrar los cambios de acuerdo a las evaluaciones realizados por los usuarios y se realizan las mejoras para el proyecto.</a:t>
          </a:r>
          <a:br>
            <a:rPr lang="es-ES" sz="1600"/>
          </a:br>
          <a:endParaRPr lang="es-ES" sz="1600"/>
        </a:p>
      </dgm:t>
    </dgm:pt>
    <dgm:pt modelId="{16EF9C95-0BFF-4EEB-A40E-1B1B1824ACE7}" type="parTrans" cxnId="{AEA2AABD-C472-4787-A747-4F60F47F1647}">
      <dgm:prSet/>
      <dgm:spPr/>
      <dgm:t>
        <a:bodyPr/>
        <a:lstStyle/>
        <a:p>
          <a:endParaRPr lang="es-ES" sz="2000"/>
        </a:p>
      </dgm:t>
    </dgm:pt>
    <dgm:pt modelId="{6DCC5B64-E422-4AAE-9785-66B5183CD027}" type="sibTrans" cxnId="{AEA2AABD-C472-4787-A747-4F60F47F1647}">
      <dgm:prSet/>
      <dgm:spPr/>
      <dgm:t>
        <a:bodyPr/>
        <a:lstStyle/>
        <a:p>
          <a:endParaRPr lang="es-ES" sz="2000"/>
        </a:p>
      </dgm:t>
    </dgm:pt>
    <dgm:pt modelId="{C3CFF117-AC18-4D84-892D-644C45EFDFF4}">
      <dgm:prSet custT="1"/>
      <dgm:spPr/>
      <dgm:t>
        <a:bodyPr/>
        <a:lstStyle/>
        <a:p>
          <a:r>
            <a:rPr lang="es-CO" sz="1400"/>
            <a:t>Cierre</a:t>
          </a:r>
          <a:endParaRPr lang="es-ES" sz="1400"/>
        </a:p>
      </dgm:t>
    </dgm:pt>
    <dgm:pt modelId="{E6B33A99-AF47-4F2A-8F4F-235BA33AABE9}" type="parTrans" cxnId="{8E1C2796-F0F4-4476-B895-98078D6D3A91}">
      <dgm:prSet/>
      <dgm:spPr/>
      <dgm:t>
        <a:bodyPr/>
        <a:lstStyle/>
        <a:p>
          <a:endParaRPr lang="es-ES" sz="2000"/>
        </a:p>
      </dgm:t>
    </dgm:pt>
    <dgm:pt modelId="{5E66171D-63D4-4BC6-A01D-B1572278B95E}" type="sibTrans" cxnId="{8E1C2796-F0F4-4476-B895-98078D6D3A91}">
      <dgm:prSet/>
      <dgm:spPr/>
      <dgm:t>
        <a:bodyPr/>
        <a:lstStyle/>
        <a:p>
          <a:endParaRPr lang="es-ES" sz="2000"/>
        </a:p>
      </dgm:t>
    </dgm:pt>
    <dgm:pt modelId="{961B2630-CA7E-4758-B2C2-2F5C424DD9FD}">
      <dgm:prSet custT="1"/>
      <dgm:spPr/>
      <dgm:t>
        <a:bodyPr/>
        <a:lstStyle/>
        <a:p>
          <a:r>
            <a:rPr lang="es-ES" sz="1600"/>
            <a:t>Asegurar que el software esté disponible para los usuarios finales, ajustar los errores y defectos encontrados en las pruebas de aceptación, capacitar a los usuarios y proveer el soporte técnico necesario. </a:t>
          </a:r>
        </a:p>
      </dgm:t>
    </dgm:pt>
    <dgm:pt modelId="{14F5E36D-D5C1-4F72-ABA8-7AA69DADAF93}" type="parTrans" cxnId="{23B61058-ED2B-4C7E-92B6-9A61393F24B8}">
      <dgm:prSet/>
      <dgm:spPr/>
      <dgm:t>
        <a:bodyPr/>
        <a:lstStyle/>
        <a:p>
          <a:endParaRPr lang="es-ES" sz="2000"/>
        </a:p>
      </dgm:t>
    </dgm:pt>
    <dgm:pt modelId="{EA98B1EA-E408-4B52-9689-5CF62253E734}" type="sibTrans" cxnId="{23B61058-ED2B-4C7E-92B6-9A61393F24B8}">
      <dgm:prSet/>
      <dgm:spPr/>
      <dgm:t>
        <a:bodyPr/>
        <a:lstStyle/>
        <a:p>
          <a:endParaRPr lang="es-ES" sz="2000"/>
        </a:p>
      </dgm:t>
    </dgm:pt>
    <dgm:pt modelId="{2C4030C0-38A7-4047-A6BB-752732155BA0}" type="pres">
      <dgm:prSet presAssocID="{9061FE89-AE10-431A-8616-0D91AD08BB33}" presName="linearFlow" presStyleCnt="0">
        <dgm:presLayoutVars>
          <dgm:dir/>
          <dgm:animLvl val="lvl"/>
          <dgm:resizeHandles val="exact"/>
        </dgm:presLayoutVars>
      </dgm:prSet>
      <dgm:spPr/>
    </dgm:pt>
    <dgm:pt modelId="{4375B6FB-10A1-4C81-A079-D236672B1378}" type="pres">
      <dgm:prSet presAssocID="{5C481EE1-DA33-4703-B7A6-DBB1621C181E}" presName="composite" presStyleCnt="0"/>
      <dgm:spPr/>
    </dgm:pt>
    <dgm:pt modelId="{0701D30A-FF4D-4E22-9110-AF5F2AFD89AA}" type="pres">
      <dgm:prSet presAssocID="{5C481EE1-DA33-4703-B7A6-DBB1621C181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D8CF404-DE74-4EA3-A9D9-FB1783BDC80C}" type="pres">
      <dgm:prSet presAssocID="{5C481EE1-DA33-4703-B7A6-DBB1621C181E}" presName="descendantText" presStyleLbl="alignAcc1" presStyleIdx="0" presStyleCnt="4" custScaleY="100000">
        <dgm:presLayoutVars>
          <dgm:bulletEnabled val="1"/>
        </dgm:presLayoutVars>
      </dgm:prSet>
      <dgm:spPr/>
    </dgm:pt>
    <dgm:pt modelId="{89C6E1C6-7C6A-4D91-8670-30B8CA42C374}" type="pres">
      <dgm:prSet presAssocID="{11C42603-65AC-4627-B1C5-40626D39721B}" presName="sp" presStyleCnt="0"/>
      <dgm:spPr/>
    </dgm:pt>
    <dgm:pt modelId="{1564F7D2-0738-4F80-A001-FA849F7D2BDC}" type="pres">
      <dgm:prSet presAssocID="{CB08B652-D28B-4200-9C2E-C1AE3C103F15}" presName="composite" presStyleCnt="0"/>
      <dgm:spPr/>
    </dgm:pt>
    <dgm:pt modelId="{272542B2-E88F-408A-A0DA-B75FD2488F54}" type="pres">
      <dgm:prSet presAssocID="{CB08B652-D28B-4200-9C2E-C1AE3C103F1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58D1928-14CA-4306-94F4-9C1BFEDC104D}" type="pres">
      <dgm:prSet presAssocID="{CB08B652-D28B-4200-9C2E-C1AE3C103F15}" presName="descendantText" presStyleLbl="alignAcc1" presStyleIdx="1" presStyleCnt="4" custScaleY="125550">
        <dgm:presLayoutVars>
          <dgm:bulletEnabled val="1"/>
        </dgm:presLayoutVars>
      </dgm:prSet>
      <dgm:spPr/>
    </dgm:pt>
    <dgm:pt modelId="{C32E9E72-734C-405E-9E0C-F0765D5229A0}" type="pres">
      <dgm:prSet presAssocID="{77F92135-8A19-40FC-B6FA-A50E2A0DEE82}" presName="sp" presStyleCnt="0"/>
      <dgm:spPr/>
    </dgm:pt>
    <dgm:pt modelId="{D11174B7-144F-4632-8994-FBE00E1AE6E7}" type="pres">
      <dgm:prSet presAssocID="{3FDC6FAB-7ED6-43C4-86D9-FC79D722A554}" presName="composite" presStyleCnt="0"/>
      <dgm:spPr/>
    </dgm:pt>
    <dgm:pt modelId="{194AE40A-8FD6-4744-AED7-9E432178B980}" type="pres">
      <dgm:prSet presAssocID="{3FDC6FAB-7ED6-43C4-86D9-FC79D722A55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4368AF2-609D-4A96-8A29-C20592901AE5}" type="pres">
      <dgm:prSet presAssocID="{3FDC6FAB-7ED6-43C4-86D9-FC79D722A554}" presName="descendantText" presStyleLbl="alignAcc1" presStyleIdx="2" presStyleCnt="4">
        <dgm:presLayoutVars>
          <dgm:bulletEnabled val="1"/>
        </dgm:presLayoutVars>
      </dgm:prSet>
      <dgm:spPr/>
    </dgm:pt>
    <dgm:pt modelId="{C43E47A6-2FDC-4DCF-A271-7527F50C6948}" type="pres">
      <dgm:prSet presAssocID="{3ED5337F-B636-4BCD-818D-EA1AB227733A}" presName="sp" presStyleCnt="0"/>
      <dgm:spPr/>
    </dgm:pt>
    <dgm:pt modelId="{C5423D44-3919-4D88-97D7-0AD901278B65}" type="pres">
      <dgm:prSet presAssocID="{C3CFF117-AC18-4D84-892D-644C45EFDFF4}" presName="composite" presStyleCnt="0"/>
      <dgm:spPr/>
    </dgm:pt>
    <dgm:pt modelId="{EFDEEC7C-D11C-47C4-A374-CED35125C870}" type="pres">
      <dgm:prSet presAssocID="{C3CFF117-AC18-4D84-892D-644C45EFDFF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ADFE90B-8E5E-4A5A-9371-67B94ADAB413}" type="pres">
      <dgm:prSet presAssocID="{C3CFF117-AC18-4D84-892D-644C45EFDFF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8FCFF28-CBF4-4AF6-80E6-D6A85CA48187}" type="presOf" srcId="{961B2630-CA7E-4758-B2C2-2F5C424DD9FD}" destId="{8ADFE90B-8E5E-4A5A-9371-67B94ADAB413}" srcOrd="0" destOrd="0" presId="urn:microsoft.com/office/officeart/2005/8/layout/chevron2"/>
    <dgm:cxn modelId="{5C3FCC37-83BF-415C-82D8-6E810966FF04}" type="presOf" srcId="{01B70C47-47D1-41E6-A02D-A901C2E45080}" destId="{9D8CF404-DE74-4EA3-A9D9-FB1783BDC80C}" srcOrd="0" destOrd="0" presId="urn:microsoft.com/office/officeart/2005/8/layout/chevron2"/>
    <dgm:cxn modelId="{D9B6AB3D-79F8-4C3E-A34C-3053C1F7A7DE}" type="presOf" srcId="{E05BEE96-12A9-4FDE-B89A-F4A54B981098}" destId="{B4368AF2-609D-4A96-8A29-C20592901AE5}" srcOrd="0" destOrd="0" presId="urn:microsoft.com/office/officeart/2005/8/layout/chevron2"/>
    <dgm:cxn modelId="{BADB3F42-A4A1-40E8-8289-03136E6E13E6}" srcId="{9061FE89-AE10-431A-8616-0D91AD08BB33}" destId="{5C481EE1-DA33-4703-B7A6-DBB1621C181E}" srcOrd="0" destOrd="0" parTransId="{881AA9A0-BAE6-419D-84E9-1AAD3169788C}" sibTransId="{11C42603-65AC-4627-B1C5-40626D39721B}"/>
    <dgm:cxn modelId="{AC603444-6E62-4DF6-AEF1-84D2DFE129EE}" type="presOf" srcId="{9061FE89-AE10-431A-8616-0D91AD08BB33}" destId="{2C4030C0-38A7-4047-A6BB-752732155BA0}" srcOrd="0" destOrd="0" presId="urn:microsoft.com/office/officeart/2005/8/layout/chevron2"/>
    <dgm:cxn modelId="{0F86686C-C4B8-48D0-8903-1FF72656A47F}" type="presOf" srcId="{C3CFF117-AC18-4D84-892D-644C45EFDFF4}" destId="{EFDEEC7C-D11C-47C4-A374-CED35125C870}" srcOrd="0" destOrd="0" presId="urn:microsoft.com/office/officeart/2005/8/layout/chevron2"/>
    <dgm:cxn modelId="{CBECEA74-E998-4B42-9A00-27C300754E0D}" type="presOf" srcId="{CB08B652-D28B-4200-9C2E-C1AE3C103F15}" destId="{272542B2-E88F-408A-A0DA-B75FD2488F54}" srcOrd="0" destOrd="0" presId="urn:microsoft.com/office/officeart/2005/8/layout/chevron2"/>
    <dgm:cxn modelId="{23B61058-ED2B-4C7E-92B6-9A61393F24B8}" srcId="{C3CFF117-AC18-4D84-892D-644C45EFDFF4}" destId="{961B2630-CA7E-4758-B2C2-2F5C424DD9FD}" srcOrd="0" destOrd="0" parTransId="{14F5E36D-D5C1-4F72-ABA8-7AA69DADAF93}" sibTransId="{EA98B1EA-E408-4B52-9689-5CF62253E734}"/>
    <dgm:cxn modelId="{1812B195-8DF8-449D-95EB-8D3937F8BBBA}" type="presOf" srcId="{5C481EE1-DA33-4703-B7A6-DBB1621C181E}" destId="{0701D30A-FF4D-4E22-9110-AF5F2AFD89AA}" srcOrd="0" destOrd="0" presId="urn:microsoft.com/office/officeart/2005/8/layout/chevron2"/>
    <dgm:cxn modelId="{8E1C2796-F0F4-4476-B895-98078D6D3A91}" srcId="{9061FE89-AE10-431A-8616-0D91AD08BB33}" destId="{C3CFF117-AC18-4D84-892D-644C45EFDFF4}" srcOrd="3" destOrd="0" parTransId="{E6B33A99-AF47-4F2A-8F4F-235BA33AABE9}" sibTransId="{5E66171D-63D4-4BC6-A01D-B1572278B95E}"/>
    <dgm:cxn modelId="{3BAFD8A3-E8E7-4907-B9E1-E292CF2296C8}" srcId="{9061FE89-AE10-431A-8616-0D91AD08BB33}" destId="{CB08B652-D28B-4200-9C2E-C1AE3C103F15}" srcOrd="1" destOrd="0" parTransId="{96D7565B-24EF-4D3A-92E9-FBD24C853DB8}" sibTransId="{77F92135-8A19-40FC-B6FA-A50E2A0DEE82}"/>
    <dgm:cxn modelId="{D7E033A7-D546-44C5-AE7C-1E8F64D18752}" srcId="{5C481EE1-DA33-4703-B7A6-DBB1621C181E}" destId="{01B70C47-47D1-41E6-A02D-A901C2E45080}" srcOrd="0" destOrd="0" parTransId="{344CE655-802F-4057-8F50-BA623AEC5CE0}" sibTransId="{70590678-AA75-4EAE-A435-14F338B5DE92}"/>
    <dgm:cxn modelId="{9BFA3BA8-6BDC-4E64-B23B-C4CE250C510A}" srcId="{CB08B652-D28B-4200-9C2E-C1AE3C103F15}" destId="{B67716A1-264E-4C49-A0BF-9274694F9BF2}" srcOrd="0" destOrd="0" parTransId="{250A1556-AF68-46C3-B0A4-C50422406888}" sibTransId="{421B43CE-EC14-4BF3-B24C-962A5815CCC3}"/>
    <dgm:cxn modelId="{AEA2AABD-C472-4787-A747-4F60F47F1647}" srcId="{3FDC6FAB-7ED6-43C4-86D9-FC79D722A554}" destId="{E05BEE96-12A9-4FDE-B89A-F4A54B981098}" srcOrd="0" destOrd="0" parTransId="{16EF9C95-0BFF-4EEB-A40E-1B1B1824ACE7}" sibTransId="{6DCC5B64-E422-4AAE-9785-66B5183CD027}"/>
    <dgm:cxn modelId="{B89F3FC8-7E4F-491E-8EAB-120E27E124B7}" type="presOf" srcId="{3FDC6FAB-7ED6-43C4-86D9-FC79D722A554}" destId="{194AE40A-8FD6-4744-AED7-9E432178B980}" srcOrd="0" destOrd="0" presId="urn:microsoft.com/office/officeart/2005/8/layout/chevron2"/>
    <dgm:cxn modelId="{36EB54EE-15EF-4F57-BBA3-54C7EB65B11F}" srcId="{9061FE89-AE10-431A-8616-0D91AD08BB33}" destId="{3FDC6FAB-7ED6-43C4-86D9-FC79D722A554}" srcOrd="2" destOrd="0" parTransId="{494D9C52-F4D7-4064-9AD6-CA26A723BDB8}" sibTransId="{3ED5337F-B636-4BCD-818D-EA1AB227733A}"/>
    <dgm:cxn modelId="{491FEBF4-D052-4193-942A-925A801B6E66}" type="presOf" srcId="{B67716A1-264E-4C49-A0BF-9274694F9BF2}" destId="{758D1928-14CA-4306-94F4-9C1BFEDC104D}" srcOrd="0" destOrd="0" presId="urn:microsoft.com/office/officeart/2005/8/layout/chevron2"/>
    <dgm:cxn modelId="{7B2ED9AB-2A27-436A-8611-4DDCC2A8C3EC}" type="presParOf" srcId="{2C4030C0-38A7-4047-A6BB-752732155BA0}" destId="{4375B6FB-10A1-4C81-A079-D236672B1378}" srcOrd="0" destOrd="0" presId="urn:microsoft.com/office/officeart/2005/8/layout/chevron2"/>
    <dgm:cxn modelId="{7864EDBA-2FBF-4511-9208-7387A163A968}" type="presParOf" srcId="{4375B6FB-10A1-4C81-A079-D236672B1378}" destId="{0701D30A-FF4D-4E22-9110-AF5F2AFD89AA}" srcOrd="0" destOrd="0" presId="urn:microsoft.com/office/officeart/2005/8/layout/chevron2"/>
    <dgm:cxn modelId="{B793554F-D482-496E-A5C5-9BBD6EA08D9C}" type="presParOf" srcId="{4375B6FB-10A1-4C81-A079-D236672B1378}" destId="{9D8CF404-DE74-4EA3-A9D9-FB1783BDC80C}" srcOrd="1" destOrd="0" presId="urn:microsoft.com/office/officeart/2005/8/layout/chevron2"/>
    <dgm:cxn modelId="{A0048A68-9C3D-4C97-842E-B223C0C58F03}" type="presParOf" srcId="{2C4030C0-38A7-4047-A6BB-752732155BA0}" destId="{89C6E1C6-7C6A-4D91-8670-30B8CA42C374}" srcOrd="1" destOrd="0" presId="urn:microsoft.com/office/officeart/2005/8/layout/chevron2"/>
    <dgm:cxn modelId="{BD14C847-FCFA-4DF4-8E6B-A8F011516354}" type="presParOf" srcId="{2C4030C0-38A7-4047-A6BB-752732155BA0}" destId="{1564F7D2-0738-4F80-A001-FA849F7D2BDC}" srcOrd="2" destOrd="0" presId="urn:microsoft.com/office/officeart/2005/8/layout/chevron2"/>
    <dgm:cxn modelId="{175F80E0-5A88-487D-9427-DF0E060BD217}" type="presParOf" srcId="{1564F7D2-0738-4F80-A001-FA849F7D2BDC}" destId="{272542B2-E88F-408A-A0DA-B75FD2488F54}" srcOrd="0" destOrd="0" presId="urn:microsoft.com/office/officeart/2005/8/layout/chevron2"/>
    <dgm:cxn modelId="{96259CFF-4E82-4C41-9744-7B1B02D8E50A}" type="presParOf" srcId="{1564F7D2-0738-4F80-A001-FA849F7D2BDC}" destId="{758D1928-14CA-4306-94F4-9C1BFEDC104D}" srcOrd="1" destOrd="0" presId="urn:microsoft.com/office/officeart/2005/8/layout/chevron2"/>
    <dgm:cxn modelId="{475DF452-B686-42BD-9DFB-C42EDC6D77E4}" type="presParOf" srcId="{2C4030C0-38A7-4047-A6BB-752732155BA0}" destId="{C32E9E72-734C-405E-9E0C-F0765D5229A0}" srcOrd="3" destOrd="0" presId="urn:microsoft.com/office/officeart/2005/8/layout/chevron2"/>
    <dgm:cxn modelId="{071B6453-BE0D-4C1F-9B91-B838436C7D6B}" type="presParOf" srcId="{2C4030C0-38A7-4047-A6BB-752732155BA0}" destId="{D11174B7-144F-4632-8994-FBE00E1AE6E7}" srcOrd="4" destOrd="0" presId="urn:microsoft.com/office/officeart/2005/8/layout/chevron2"/>
    <dgm:cxn modelId="{90F78095-8B5E-4CA1-B508-FCEC96B35F21}" type="presParOf" srcId="{D11174B7-144F-4632-8994-FBE00E1AE6E7}" destId="{194AE40A-8FD6-4744-AED7-9E432178B980}" srcOrd="0" destOrd="0" presId="urn:microsoft.com/office/officeart/2005/8/layout/chevron2"/>
    <dgm:cxn modelId="{33D61F81-C579-415C-A3B4-78EFE60567DB}" type="presParOf" srcId="{D11174B7-144F-4632-8994-FBE00E1AE6E7}" destId="{B4368AF2-609D-4A96-8A29-C20592901AE5}" srcOrd="1" destOrd="0" presId="urn:microsoft.com/office/officeart/2005/8/layout/chevron2"/>
    <dgm:cxn modelId="{10CF6A1F-BB18-4809-8995-31AADB86DD0E}" type="presParOf" srcId="{2C4030C0-38A7-4047-A6BB-752732155BA0}" destId="{C43E47A6-2FDC-4DCF-A271-7527F50C6948}" srcOrd="5" destOrd="0" presId="urn:microsoft.com/office/officeart/2005/8/layout/chevron2"/>
    <dgm:cxn modelId="{C671E24D-CBB7-43F1-89B7-3D0678E5AFC8}" type="presParOf" srcId="{2C4030C0-38A7-4047-A6BB-752732155BA0}" destId="{C5423D44-3919-4D88-97D7-0AD901278B65}" srcOrd="6" destOrd="0" presId="urn:microsoft.com/office/officeart/2005/8/layout/chevron2"/>
    <dgm:cxn modelId="{04369E04-0811-469A-9DCD-FCB98497721B}" type="presParOf" srcId="{C5423D44-3919-4D88-97D7-0AD901278B65}" destId="{EFDEEC7C-D11C-47C4-A374-CED35125C870}" srcOrd="0" destOrd="0" presId="urn:microsoft.com/office/officeart/2005/8/layout/chevron2"/>
    <dgm:cxn modelId="{02A9E859-F3DE-4516-9D27-4E1C6124C232}" type="presParOf" srcId="{C5423D44-3919-4D88-97D7-0AD901278B65}" destId="{8ADFE90B-8E5E-4A5A-9371-67B94ADAB4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1D30A-FF4D-4E22-9110-AF5F2AFD89AA}">
      <dsp:nvSpPr>
        <dsp:cNvPr id="0" name=""/>
        <dsp:cNvSpPr/>
      </dsp:nvSpPr>
      <dsp:spPr>
        <a:xfrm rot="5400000">
          <a:off x="-173248" y="176336"/>
          <a:ext cx="1154988" cy="808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Inicio</a:t>
          </a:r>
          <a:endParaRPr lang="es-ES" sz="1400" kern="1200"/>
        </a:p>
      </dsp:txBody>
      <dsp:txXfrm rot="-5400000">
        <a:off x="0" y="407334"/>
        <a:ext cx="808492" cy="346496"/>
      </dsp:txXfrm>
    </dsp:sp>
    <dsp:sp modelId="{9D8CF404-DE74-4EA3-A9D9-FB1783BDC80C}">
      <dsp:nvSpPr>
        <dsp:cNvPr id="0" name=""/>
        <dsp:cNvSpPr/>
      </dsp:nvSpPr>
      <dsp:spPr>
        <a:xfrm rot="5400000">
          <a:off x="5452130" y="-4640550"/>
          <a:ext cx="750742" cy="10038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Definir y acordar el alcance del proyecto, identificar los riesgos asociados al proyecto, proponer una visión muy general de la arquitectura de software y producir el plan de las fases y el de iteraciones posteriores.</a:t>
          </a:r>
          <a:br>
            <a:rPr lang="es-ES" sz="1600" kern="1200"/>
          </a:br>
          <a:endParaRPr lang="es-ES" sz="1600" kern="1200"/>
        </a:p>
      </dsp:txBody>
      <dsp:txXfrm rot="-5400000">
        <a:off x="808492" y="39736"/>
        <a:ext cx="10001370" cy="677446"/>
      </dsp:txXfrm>
    </dsp:sp>
    <dsp:sp modelId="{272542B2-E88F-408A-A0DA-B75FD2488F54}">
      <dsp:nvSpPr>
        <dsp:cNvPr id="0" name=""/>
        <dsp:cNvSpPr/>
      </dsp:nvSpPr>
      <dsp:spPr>
        <a:xfrm rot="5400000">
          <a:off x="-173248" y="1283041"/>
          <a:ext cx="1154988" cy="808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Elaboración</a:t>
          </a:r>
          <a:endParaRPr lang="es-ES" sz="1400" kern="1200"/>
        </a:p>
      </dsp:txBody>
      <dsp:txXfrm rot="-5400000">
        <a:off x="0" y="1514039"/>
        <a:ext cx="808492" cy="346496"/>
      </dsp:txXfrm>
    </dsp:sp>
    <dsp:sp modelId="{758D1928-14CA-4306-94F4-9C1BFEDC104D}">
      <dsp:nvSpPr>
        <dsp:cNvPr id="0" name=""/>
        <dsp:cNvSpPr/>
      </dsp:nvSpPr>
      <dsp:spPr>
        <a:xfrm rot="5400000">
          <a:off x="5355975" y="-3533647"/>
          <a:ext cx="943052" cy="10038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Se seleccionan los casos de uso que permiten definir la arquitectura base del sistema y se desarrollaran en esta fase, se realiza la especificación de los casos de uso seleccionados y el primer análisis del dominio del problema, se diseña la solución preliminar.</a:t>
          </a:r>
          <a:br>
            <a:rPr lang="es-ES" sz="1600" kern="1200"/>
          </a:br>
          <a:endParaRPr lang="es-ES" sz="1600" kern="1200"/>
        </a:p>
      </dsp:txBody>
      <dsp:txXfrm rot="-5400000">
        <a:off x="808492" y="1059872"/>
        <a:ext cx="9991982" cy="850980"/>
      </dsp:txXfrm>
    </dsp:sp>
    <dsp:sp modelId="{194AE40A-8FD6-4744-AED7-9E432178B980}">
      <dsp:nvSpPr>
        <dsp:cNvPr id="0" name=""/>
        <dsp:cNvSpPr/>
      </dsp:nvSpPr>
      <dsp:spPr>
        <a:xfrm rot="5400000">
          <a:off x="-173248" y="2293788"/>
          <a:ext cx="1154988" cy="808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Desarrollo</a:t>
          </a:r>
          <a:endParaRPr lang="es-ES" sz="1400" kern="1200"/>
        </a:p>
      </dsp:txBody>
      <dsp:txXfrm rot="-5400000">
        <a:off x="0" y="2524786"/>
        <a:ext cx="808492" cy="346496"/>
      </dsp:txXfrm>
    </dsp:sp>
    <dsp:sp modelId="{B4368AF2-609D-4A96-8A29-C20592901AE5}">
      <dsp:nvSpPr>
        <dsp:cNvPr id="0" name=""/>
        <dsp:cNvSpPr/>
      </dsp:nvSpPr>
      <dsp:spPr>
        <a:xfrm rot="5400000">
          <a:off x="5452130" y="-2523098"/>
          <a:ext cx="750742" cy="10038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Completar la funcionalidad del sistema, para ello se deben clarificar los requerimientos pendientes, administrar los cambios de acuerdo a las evaluaciones realizados por los usuarios y se realizan las mejoras para el proyecto.</a:t>
          </a:r>
          <a:br>
            <a:rPr lang="es-ES" sz="1600" kern="1200"/>
          </a:br>
          <a:endParaRPr lang="es-ES" sz="1600" kern="1200"/>
        </a:p>
      </dsp:txBody>
      <dsp:txXfrm rot="-5400000">
        <a:off x="808492" y="2157188"/>
        <a:ext cx="10001370" cy="677446"/>
      </dsp:txXfrm>
    </dsp:sp>
    <dsp:sp modelId="{EFDEEC7C-D11C-47C4-A374-CED35125C870}">
      <dsp:nvSpPr>
        <dsp:cNvPr id="0" name=""/>
        <dsp:cNvSpPr/>
      </dsp:nvSpPr>
      <dsp:spPr>
        <a:xfrm rot="5400000">
          <a:off x="-173248" y="3304535"/>
          <a:ext cx="1154988" cy="808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Cierre</a:t>
          </a:r>
          <a:endParaRPr lang="es-ES" sz="1400" kern="1200"/>
        </a:p>
      </dsp:txBody>
      <dsp:txXfrm rot="-5400000">
        <a:off x="0" y="3535533"/>
        <a:ext cx="808492" cy="346496"/>
      </dsp:txXfrm>
    </dsp:sp>
    <dsp:sp modelId="{8ADFE90B-8E5E-4A5A-9371-67B94ADAB413}">
      <dsp:nvSpPr>
        <dsp:cNvPr id="0" name=""/>
        <dsp:cNvSpPr/>
      </dsp:nvSpPr>
      <dsp:spPr>
        <a:xfrm rot="5400000">
          <a:off x="5452130" y="-1512350"/>
          <a:ext cx="750742" cy="10038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Asegurar que el software esté disponible para los usuarios finales, ajustar los errores y defectos encontrados en las pruebas de aceptación, capacitar a los usuarios y proveer el soporte técnico necesario. </a:t>
          </a:r>
        </a:p>
      </dsp:txBody>
      <dsp:txXfrm rot="-5400000">
        <a:off x="808492" y="3167936"/>
        <a:ext cx="10001370" cy="67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8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72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6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5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9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1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2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2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C11F-1C01-409F-AB86-11DD744B2EE4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4592-C512-4E51-B721-A94C6CFA29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yectosagiles.org/introduccion-estimacion-planificacion-agil#velocida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royectosagiles.org/estimacion-planificacion-agil-quinto-encuentro-agil-barcelona#planning-pok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yectosagiles.org/lista-tareas-iteracion-sprint-backlog#tablero-tareas-taskboard" TargetMode="External"/><Relationship Id="rId5" Type="http://schemas.openxmlformats.org/officeDocument/2006/relationships/hyperlink" Target="https://proyectosagiles.org/introduccion-estimacion-planificacion-agil#historias-usuario" TargetMode="External"/><Relationship Id="rId4" Type="http://schemas.openxmlformats.org/officeDocument/2006/relationships/hyperlink" Target="https://proyectosagiles.org/lista-requisitos-priorizada-product-backlog#definicion-completado" TargetMode="External"/><Relationship Id="rId9" Type="http://schemas.openxmlformats.org/officeDocument/2006/relationships/hyperlink" Target="https://proyectosagiles.org/creacion-product-backlog-tercer-encuentro-agil-barcelona#principios-lean-software-develop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agiles.org/fundamentos-de-scru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royectosagiles.org/beneficios-de-sc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METODOLOGIAS 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2233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26" y="1611796"/>
            <a:ext cx="4070916" cy="30625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9683" y="1140557"/>
            <a:ext cx="1058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>
                <a:latin typeface="Segoe UI Light" panose="020B0502040204020203" pitchFamily="34" charset="0"/>
                <a:cs typeface="Segoe UI Light" panose="020B0502040204020203" pitchFamily="34" charset="0"/>
              </a:rPr>
              <a:t>El proceso parte de la lista de objetivos/requisitos priorizada del producto, que actúa como plan del proyecto.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838200" y="365125"/>
            <a:ext cx="10515600" cy="92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29683" y="1611796"/>
            <a:ext cx="64005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Planificación de la iteración (Sprint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Planning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Ejecución de la iteración (Sprint)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Reunión diaria de sincronización del equipo (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Scrum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Daily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Demostración de los requisitos completados (Sprint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Review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Retrospectiva (Sprint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Retrospective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 Refinamiento de la lista de requisitos y cambios en el proyecto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34120" y="383736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Herramientas que se suelen utilizar en </a:t>
            </a:r>
            <a:r>
              <a:rPr lang="es-ES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Scrum</a:t>
            </a:r>
            <a:endParaRPr lang="es-E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Definición de completado (</a:t>
            </a:r>
            <a:r>
              <a:rPr lang="es-ES" sz="1600" u="sng" err="1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DoD</a:t>
            </a: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)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Historias de usuario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Tablero de tareas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 err="1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Planning</a:t>
            </a: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 </a:t>
            </a:r>
            <a:r>
              <a:rPr lang="es-ES" sz="1600" u="sng" err="1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Poker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Velocidad del equipo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u="sng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Principios de Lean Software </a:t>
            </a:r>
            <a:r>
              <a:rPr lang="es-ES" sz="1600" u="sng" err="1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Development</a:t>
            </a:r>
            <a:endParaRPr lang="es-ES" sz="1600" u="sng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3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38200" y="365125"/>
            <a:ext cx="10515600" cy="92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 – Extreme </a:t>
            </a:r>
            <a:r>
              <a:rPr lang="es-CO" sz="320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38200" y="1846362"/>
            <a:ext cx="336232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8" algn="just"/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¿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qué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consiste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XP?</a:t>
            </a:r>
          </a:p>
          <a:p>
            <a:pPr marL="26988" algn="just"/>
            <a:endParaRPr lang="en-US" altLang="es-E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6988" algn="just"/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La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Programación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Extrema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una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metodología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ligera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desarrollo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software que se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basa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la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simplicidad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comunicación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y la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realimentación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reutilización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del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en-U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desarrollado</a:t>
            </a:r>
            <a:endParaRPr lang="en-US" alt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84969" y="4747763"/>
            <a:ext cx="28751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Minimización del riesgo actuando sobre Variables del proyecto : Coste- Tiempo – Calidad - Alcance</a:t>
            </a:r>
          </a:p>
          <a:p>
            <a:pPr lvl="2">
              <a:lnSpc>
                <a:spcPct val="90000"/>
              </a:lnSpc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41" y="1475956"/>
            <a:ext cx="7153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091652" y="2794084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SIMPLICIDAD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95739" y="3513389"/>
            <a:ext cx="7253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</a:pP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Con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este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principio de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simplicidad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, junto con la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comunicación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y el feedback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resulta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más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fácil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conocer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las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necesidades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reales</a:t>
            </a:r>
            <a:r>
              <a:rPr lang="en-GB" altLang="es-ES" sz="11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95739" y="2681476"/>
            <a:ext cx="7253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125"/>
              </a:spcBef>
            </a:pP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La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simplicidad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consiste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en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desarrollar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sólo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el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sistema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que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realmente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se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necesita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.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Implica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resolver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en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cada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momento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sólo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las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necesidades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actuales</a:t>
            </a:r>
            <a:r>
              <a:rPr lang="en-GB" altLang="es-ES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449519" y="2680811"/>
            <a:ext cx="77311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 rot="2309813">
            <a:off x="3384159" y="3301349"/>
            <a:ext cx="917843" cy="25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91651" y="4409208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FEEDBACK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05819" y="4252167"/>
            <a:ext cx="8243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750"/>
              </a:spcBef>
              <a:spcAft>
                <a:spcPts val="0"/>
              </a:spcAft>
              <a:buFont typeface="Verdan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Una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metodología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basada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el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desarrollo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incremental de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pequeñas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partes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, con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entregas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y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pruebas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frecuentes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y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continuas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proporciona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un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flujo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de retro-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información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valioso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para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detectar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los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problemas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o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desviaciones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De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esta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forma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fallos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se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localizan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muy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pronto.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La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planificación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no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puede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evitar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algunos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errores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, que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sólo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se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evidencian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al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desarrollar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el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sistema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.</a:t>
            </a:r>
          </a:p>
          <a:p>
            <a:pPr marL="541338" lvl="1" indent="-180975" fontAlgn="auto"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La retro-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información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es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la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herramienta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que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permite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reajustar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la agenda y </a:t>
            </a:r>
            <a:r>
              <a:rPr lang="en-GB" sz="1600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los</a:t>
            </a:r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 charset="0"/>
                <a:cs typeface="Segoe UI Light" panose="020B0502040204020203" pitchFamily="34" charset="0"/>
              </a:rPr>
              <a:t> planes.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709960" y="1723947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FEEDBACK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10185" y="1723947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CORAJE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310410" y="1723947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COMUNICACIÓN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909735" y="1731884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SIMPLICIDAD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865224" y="1147422"/>
            <a:ext cx="237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06BA3"/>
                </a:solidFill>
              </a:rPr>
              <a:t>Valores que inspiran XP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838200" y="365125"/>
            <a:ext cx="10515600" cy="92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 – Extreme </a:t>
            </a:r>
            <a:r>
              <a:rPr lang="es-CO" sz="320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76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8474" y="2151573"/>
            <a:ext cx="697430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Disciplina en la aplicación de XP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Parar cuando se está cansado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Permitir que el usuario tome las decisiones de negocio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Permitir que el desarrollador tome las decisiones técnicas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Descartar código si es necesario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s-ES" alt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Introducir cambios cuando las cosas no funcionan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312543" y="2247592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CORAJE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7626" y="4080254"/>
            <a:ext cx="6956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750"/>
              </a:spcBef>
            </a:pP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XP pone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en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comunicación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directa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y continua a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clientes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y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desarrolladores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. El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cliente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se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integra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en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el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equipo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para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establecer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prioridades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y resolver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dudas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. De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esta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forma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ve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el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avance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día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a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día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, y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es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posible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ajustar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la agenda y las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funcionalidades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de forma </a:t>
            </a:r>
            <a:r>
              <a:rPr lang="en-GB" altLang="es-ES" dirty="0" err="1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consecuente</a:t>
            </a:r>
            <a:r>
              <a:rPr lang="en-GB" altLang="es-ES" dirty="0">
                <a:solidFill>
                  <a:srgbClr val="000000"/>
                </a:solidFill>
                <a:latin typeface="Segoe UI Light" panose="020B0502040204020203" pitchFamily="34" charset="0"/>
                <a:ea typeface="Bitstream Vera Sans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12542" y="4239093"/>
            <a:ext cx="1655763" cy="4413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round/>
            <a:headEnd/>
            <a:tailEnd/>
          </a:ln>
          <a:scene3d>
            <a:camera prst="legacyObliqueTopLeft"/>
            <a:lightRig rig="legacyFlat3" dir="t"/>
          </a:scene3d>
          <a:sp3d extrusionH="99999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900">
                <a:solidFill>
                  <a:srgbClr val="475A8D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buFont typeface="Verdana" panose="020B0604030504040204" pitchFamily="34" charset="0"/>
              <a:buNone/>
            </a:pPr>
            <a:r>
              <a:rPr lang="en-GB" altLang="es-ES" sz="10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Bitstream Vera Sans"/>
                <a:cs typeface="Bitstream Vera Sans"/>
              </a:rPr>
              <a:t>COMUNICACIÓN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37413" y="1647004"/>
            <a:ext cx="237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06BA3"/>
                </a:solidFill>
              </a:rPr>
              <a:t>Valores que inspiran XP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838200" y="365125"/>
            <a:ext cx="10515600" cy="92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 – Extreme </a:t>
            </a:r>
            <a:r>
              <a:rPr lang="es-CO" sz="320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Definiciones</a:t>
            </a:r>
            <a:endParaRPr lang="es-E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3032" y="1601732"/>
            <a:ext cx="4332379" cy="23686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>
                <a:latin typeface="Segoe UI Light" panose="020B0502040204020203" pitchFamily="34" charset="0"/>
                <a:cs typeface="Segoe UI Light" panose="020B0502040204020203" pitchFamily="34" charset="0"/>
              </a:rPr>
              <a:t>Una metodología es un conjunto integrado de técnicas y métodos que permite abordar de forma homogénea y abierta cada una de las actividades del ciclo de vida de un proyecto de desarrollo. Es un proceso de software detallado y completo.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10826" y="1553282"/>
            <a:ext cx="4295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Una metodología para el desarrollo de software comprende los procesos a seguir sistemáticamente para idear, implementar y mantener un producto software desde que surge la necesidad del producto hasta que cumplimos el objetivo por el cual fue creado.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727032" y="1263316"/>
            <a:ext cx="36094" cy="5233737"/>
          </a:xfrm>
          <a:prstGeom prst="line">
            <a:avLst/>
          </a:prstGeom>
          <a:ln w="19050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38200" y="3747203"/>
            <a:ext cx="10134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88326" y="3909800"/>
            <a:ext cx="422178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Podemos destacar que una metodología: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Optimiza el proceso y el producto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Métodos que guían en la </a:t>
            </a:r>
            <a:r>
              <a:rPr lang="es-ES" sz="2000">
                <a:latin typeface="Segoe UI Light" panose="020B0502040204020203" pitchFamily="34" charset="0"/>
                <a:cs typeface="Segoe UI Light" panose="020B0502040204020203" pitchFamily="34" charset="0"/>
              </a:rPr>
              <a:t>planificación</a:t>
            </a: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 y en el desarrollo del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Define qué hacer, cómo y cuándo durante todo el desarrollo y mantenimiento de un proyecto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393321" y="3932475"/>
            <a:ext cx="4258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Fases: tareas a realizar en cada fase. </a:t>
            </a:r>
          </a:p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Productos: E/S de cada fase, documentos. </a:t>
            </a:r>
          </a:p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Procedimientos y herramientas: apoyo a la realización de cada tarea. </a:t>
            </a:r>
          </a:p>
          <a:p>
            <a:pPr algn="just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Criterios de evaluación: del proceso y del producto. Saber si se han logrado los objetivos.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1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uso Metodologías de Desarrollo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627974" y="179947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Facilitar la tarea de planificación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536469" y="2277586"/>
            <a:ext cx="3134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 Facilitar la tarea del control </a:t>
            </a:r>
          </a:p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y seguimiento de un proyecto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313286" y="4500901"/>
            <a:ext cx="2044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Mejorar la relación </a:t>
            </a:r>
          </a:p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coste/beneficio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57517" y="3288009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Optimizar el uso de </a:t>
            </a:r>
          </a:p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recursos disponibles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335457" y="5534180"/>
            <a:ext cx="6529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Facilitar la comunicación efectiva entre usuarios y desarrolladores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518905" y="2460173"/>
            <a:ext cx="2691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Facilitar el mantenimiento </a:t>
            </a:r>
          </a:p>
          <a:p>
            <a:pPr algn="ctr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del producto final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954679" y="3750080"/>
            <a:ext cx="38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Garantía de un determinado </a:t>
            </a:r>
          </a:p>
          <a:p>
            <a:pPr algn="ctr"/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nivel de calidad en el producto final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18" y="2783338"/>
            <a:ext cx="226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Ágiles</a:t>
            </a:r>
            <a:endParaRPr lang="es-ES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38200" y="1690688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''Manifiesto ágil''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49621" y="2318979"/>
            <a:ext cx="8113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En el "Manifiesto ágil" se definen los cuatro valores por las que se deberían</a:t>
            </a: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guiar las metodologías ágiles.</a:t>
            </a:r>
          </a:p>
          <a:p>
            <a:pPr algn="just"/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"Estamos buscando mejores maneras para desarrollar software y ayudar a otros a desarrollarlo. </a:t>
            </a:r>
          </a:p>
          <a:p>
            <a:pPr algn="just"/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En este trabajo valoramos:</a:t>
            </a:r>
          </a:p>
          <a:p>
            <a:pPr algn="just"/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Al individuo y sus interacciones más que al proceso y las herramientas.</a:t>
            </a: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Desarrollar software que funciona, más que obtener una buena documentación.</a:t>
            </a: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La colaboración con el cliente más que la negociación de un contrato.</a:t>
            </a:r>
          </a:p>
          <a:p>
            <a:pPr algn="just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• Responder a los cambios más que seguir una planificación.</a:t>
            </a:r>
            <a:endParaRPr lang="es-ES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10082421" y="6086591"/>
            <a:ext cx="1455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Metodologías de Desarrollo</a:t>
            </a:r>
            <a:endParaRPr sz="1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48632" y="6193130"/>
            <a:ext cx="429769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698905" y="365125"/>
            <a:ext cx="40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F38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Metodologías de Desarrollo de Software</a:t>
            </a:r>
            <a:endParaRPr sz="1800">
              <a:solidFill>
                <a:srgbClr val="1F38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312900" cy="68580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2F549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38200" y="1321568"/>
            <a:ext cx="1087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Según la filosofía de desarrollo se pueden clasificar las metodologías en dos grupos. Las metodologías tradicionales, que se basan en una fuerte planificación durante todo el desarrollo, y las metodologías ágiles, en las que el desarrollo de software es incremental, cooperativo, sencillo y adaptado.</a:t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3032" y="2310625"/>
            <a:ext cx="6225936" cy="397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s-ES" sz="3200">
                <a:solidFill>
                  <a:srgbClr val="1F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de Desarrollo Tradicionales Vs Ágiles</a:t>
            </a:r>
            <a:endParaRPr sz="3200">
              <a:solidFill>
                <a:srgbClr val="1F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04" y="2522916"/>
            <a:ext cx="3967107" cy="216608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Tradicionales: RUP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61442" y="3057635"/>
            <a:ext cx="2355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Es una metodología cuyo fin es entregar un producto de software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61442" y="1580307"/>
            <a:ext cx="27235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Es un proceso de desarrollo de software el cual utiliza el lenguaje unificado de modelado UML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61442" y="4843047"/>
            <a:ext cx="4221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Constituye la metodología estándar más utilizada para el análisis, implementación y documentación de sistemas orientados a objetos.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98905" y="1580307"/>
            <a:ext cx="3367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Forma disciplinada de asignar tareas y responsabilidades (quién hace qué, cuándo y cómo).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Pretende implementar las mejores prácticas en Ingeniería de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Desarrollo iterativo‍.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Administración de requisitos.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Uso de arquitectura basada en componentes.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Control de cambios.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Modelado visual del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>
                <a:latin typeface="Segoe UI Light" panose="020B0502040204020203" pitchFamily="34" charset="0"/>
                <a:cs typeface="Segoe UI Light" panose="020B0502040204020203" pitchFamily="34" charset="0"/>
              </a:rPr>
              <a:t>Verificación de la calidad del software</a:t>
            </a:r>
          </a:p>
        </p:txBody>
      </p:sp>
    </p:spTree>
    <p:extLst>
      <p:ext uri="{BB962C8B-B14F-4D97-AF65-F5344CB8AC3E}">
        <p14:creationId xmlns:p14="http://schemas.microsoft.com/office/powerpoint/2010/main" val="5080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97568" y="1294446"/>
            <a:ext cx="10851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ciclo de vida RUP es una implementación del Desarrollo en espiral. Fue creado ensamblando los elementos en secuencias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semi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-ordenadas. El ciclo de vida organiza las tareas en fases e iteraciones.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1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Metodologías Tradicionales: RUP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919353777"/>
              </p:ext>
            </p:extLst>
          </p:nvPr>
        </p:nvGraphicFramePr>
        <p:xfrm>
          <a:off x="691731" y="2089614"/>
          <a:ext cx="10846511" cy="428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21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1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RUP - Artefactos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19446" y="1294446"/>
            <a:ext cx="109533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RUP en cada una de sus fases (pertenecientes a la estructura estática) realiza una serie de artefactos que sirven para comprender mejor tanto el análisis como el diseño del sistema (entre otros). Estos artefactos (entre otros) son los siguientes:</a:t>
            </a:r>
            <a:b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s-E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96" y="2204976"/>
            <a:ext cx="5019675" cy="3333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95" y="2575929"/>
            <a:ext cx="5019675" cy="15811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0" y="4194657"/>
            <a:ext cx="5010150" cy="22860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57" y="2203026"/>
            <a:ext cx="5019675" cy="33337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957" y="2567784"/>
            <a:ext cx="5048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91" y="2180825"/>
            <a:ext cx="5650109" cy="425054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38200" y="1294446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err="1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Scrum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 un proceso en el que se aplican de manera regular 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un conjunto de buenas prácticas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s-ES" sz="1600" b="1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trabajar colaborativamente, en equipo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y obtener 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el mejor resultado posible</a:t>
            </a:r>
            <a:r>
              <a:rPr lang="es-ES" sz="1600">
                <a:solidFill>
                  <a:srgbClr val="4D4D4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un proyecto. </a:t>
            </a:r>
            <a:endParaRPr lang="es-E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082421" y="6086591"/>
            <a:ext cx="145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accent2">
                    <a:lumMod val="75000"/>
                  </a:schemeClr>
                </a:solidFill>
              </a:rPr>
              <a:t>Metodologías de Desarrollo</a:t>
            </a:r>
            <a:endParaRPr lang="es-ES" sz="16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632" y="6193130"/>
            <a:ext cx="429769" cy="3962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698905" y="365125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Metodologías de Desarrollo de Software</a:t>
            </a:r>
            <a:endParaRPr lang="es-ES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3128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929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s-ES" sz="320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24739" y="2269933"/>
            <a:ext cx="4357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En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Scrum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 realizan entregas parciales y regulares del producto final, priorizadas por el beneficio que aportan al receptor del proyecto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24739" y="3778267"/>
            <a:ext cx="4458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En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Scrum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un proyecto se ejecuta en bloques temporales cortos y fijos (iteraciones que normalmente son de 2 semanas, aunque en algunos equipos son de 3 y hasta 4 semanas, límite máximo de </a:t>
            </a:r>
            <a:r>
              <a:rPr lang="es-E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feedback</a:t>
            </a:r>
            <a:r>
              <a:rPr lang="es-ES" sz="1600">
                <a:latin typeface="Segoe UI Light" panose="020B0502040204020203" pitchFamily="34" charset="0"/>
                <a:cs typeface="Segoe UI Light" panose="020B0502040204020203" pitchFamily="34" charset="0"/>
              </a:rPr>
              <a:t> y reflexión). Cada iteración tiene que proporcionar un resultado completo, un incremento de producto final que sea susceptible de ser entregado con el mínimo esfuerzo al cliente cuando lo solicite.</a:t>
            </a:r>
          </a:p>
        </p:txBody>
      </p:sp>
    </p:spTree>
    <p:extLst>
      <p:ext uri="{BB962C8B-B14F-4D97-AF65-F5344CB8AC3E}">
        <p14:creationId xmlns:p14="http://schemas.microsoft.com/office/powerpoint/2010/main" val="2481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1323</Words>
  <Application>Microsoft Office PowerPoint</Application>
  <PresentationFormat>Panorámica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Bitstream Vera Sans</vt:lpstr>
      <vt:lpstr>Calibri</vt:lpstr>
      <vt:lpstr>Calibri Light</vt:lpstr>
      <vt:lpstr>Quattrocento Sans</vt:lpstr>
      <vt:lpstr>Segoe UI Light</vt:lpstr>
      <vt:lpstr>Verdana</vt:lpstr>
      <vt:lpstr>Wingdings</vt:lpstr>
      <vt:lpstr>Tema de Office</vt:lpstr>
      <vt:lpstr> METODOLOGIAS  DESARROLLO DE SOFTWARE</vt:lpstr>
      <vt:lpstr>Definiciones</vt:lpstr>
      <vt:lpstr>Ventajas uso Metodologías de Desarrollo</vt:lpstr>
      <vt:lpstr>Metodologías Ágiles</vt:lpstr>
      <vt:lpstr>Metodologías de Desarrollo Tradicionales Vs Ágiles</vt:lpstr>
      <vt:lpstr>Metodologías Tradicionales: RUP</vt:lpstr>
      <vt:lpstr>Metodologías Tradicionales: RUP</vt:lpstr>
      <vt:lpstr>RUP - Artefactos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METODOLOGIAS  DESARROLLO DE SOFTWARE</dc:title>
  <cp:lastModifiedBy>FMG</cp:lastModifiedBy>
  <cp:revision>1</cp:revision>
  <dcterms:modified xsi:type="dcterms:W3CDTF">2018-02-15T12:13:25Z</dcterms:modified>
</cp:coreProperties>
</file>