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323" r:id="rId2"/>
    <p:sldId id="342" r:id="rId3"/>
    <p:sldId id="326" r:id="rId4"/>
    <p:sldId id="347" r:id="rId5"/>
    <p:sldId id="345" r:id="rId6"/>
    <p:sldId id="346" r:id="rId7"/>
    <p:sldId id="348" r:id="rId8"/>
    <p:sldId id="349" r:id="rId9"/>
    <p:sldId id="350" r:id="rId10"/>
    <p:sldId id="343" r:id="rId11"/>
    <p:sldId id="344" r:id="rId12"/>
    <p:sldId id="351" r:id="rId13"/>
    <p:sldId id="339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597"/>
    <a:srgbClr val="92D050"/>
    <a:srgbClr val="F79646"/>
    <a:srgbClr val="F09109"/>
    <a:srgbClr val="357D91"/>
    <a:srgbClr val="4BACC6"/>
    <a:srgbClr val="8064A2"/>
    <a:srgbClr val="0099A5"/>
    <a:srgbClr val="A5FEFE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napToObjects="1">
      <p:cViewPr>
        <p:scale>
          <a:sx n="125" d="100"/>
          <a:sy n="125" d="100"/>
        </p:scale>
        <p:origin x="720" y="-72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29/07/2018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29/07/2018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emf"/><Relationship Id="rId4" Type="http://schemas.openxmlformats.org/officeDocument/2006/relationships/image" Target="../media/image20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emf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emf"/><Relationship Id="rId4" Type="http://schemas.openxmlformats.org/officeDocument/2006/relationships/image" Target="../media/image2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7.emf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emf"/><Relationship Id="rId4" Type="http://schemas.openxmlformats.org/officeDocument/2006/relationships/image" Target="../media/image28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emf"/><Relationship Id="rId4" Type="http://schemas.openxmlformats.org/officeDocument/2006/relationships/image" Target="../media/image20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1"/>
            <a:ext cx="9269582" cy="6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3091833" y="-1248464"/>
            <a:ext cx="914400" cy="1219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7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01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81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93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990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283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29/07/2018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66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2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7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3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953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7" r:id="rId18"/>
    <p:sldLayoutId id="2147483658" r:id="rId19"/>
    <p:sldLayoutId id="2147483660" r:id="rId20"/>
    <p:sldLayoutId id="2147483661" r:id="rId21"/>
    <p:sldLayoutId id="2147483663" r:id="rId22"/>
    <p:sldLayoutId id="2147483664" r:id="rId23"/>
    <p:sldLayoutId id="2147483665" r:id="rId2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5906" y="126561"/>
            <a:ext cx="8109228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7200" b="1" dirty="0" smtClean="0">
                <a:solidFill>
                  <a:srgbClr val="F09109"/>
                </a:solidFill>
              </a:rPr>
              <a:t>DISEÑO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555894" y="1393354"/>
            <a:ext cx="376924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MYSQL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38073" y="732154"/>
            <a:ext cx="5464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Bases de Datos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5906" y="6049637"/>
            <a:ext cx="4224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2800" b="1" dirty="0" smtClean="0">
                <a:solidFill>
                  <a:schemeClr val="accent5">
                    <a:lumMod val="75000"/>
                  </a:schemeClr>
                </a:solidFill>
              </a:rPr>
              <a:t>INSTRUCTOR LEONARDO!!!</a:t>
            </a:r>
            <a:endParaRPr lang="es-CO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1999" y="4525061"/>
            <a:ext cx="49397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4800" b="1" dirty="0" smtClean="0">
                <a:solidFill>
                  <a:srgbClr val="F09109"/>
                </a:solidFill>
              </a:rPr>
              <a:t>Modelo Relacional</a:t>
            </a:r>
            <a:endParaRPr lang="es-CO" sz="4800" b="1" dirty="0">
              <a:solidFill>
                <a:srgbClr val="F09109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61" y="2254433"/>
            <a:ext cx="2606425" cy="22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92955" y="3078452"/>
            <a:ext cx="5088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 DE RELACIONES</a:t>
            </a:r>
            <a:endParaRPr lang="es-E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5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96436" y="529914"/>
            <a:ext cx="5022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dirty="0" smtClean="0"/>
              <a:t>Existen </a:t>
            </a:r>
            <a:r>
              <a:rPr lang="es-CO" sz="3200" b="1" dirty="0" smtClean="0"/>
              <a:t>2 tipos de relaciones: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70390" y="3013481"/>
            <a:ext cx="3178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b="1" dirty="0" smtClean="0">
                <a:solidFill>
                  <a:srgbClr val="A5FEFE"/>
                </a:solidFill>
              </a:rPr>
              <a:t>DEFINICIÓN</a:t>
            </a:r>
            <a:endParaRPr lang="es-CO" sz="3600" dirty="0">
              <a:solidFill>
                <a:srgbClr val="A5FEF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3110" y="727455"/>
            <a:ext cx="31078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RELACIONES</a:t>
            </a:r>
            <a:endParaRPr lang="es-ES" sz="4400" b="1" dirty="0">
              <a:ln w="1016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944203" y="4117193"/>
            <a:ext cx="4926842" cy="2216107"/>
            <a:chOff x="3896436" y="1182094"/>
            <a:chExt cx="4926842" cy="2216107"/>
          </a:xfrm>
        </p:grpSpPr>
        <p:cxnSp>
          <p:nvCxnSpPr>
            <p:cNvPr id="8" name="Conector recto 7"/>
            <p:cNvCxnSpPr/>
            <p:nvPr/>
          </p:nvCxnSpPr>
          <p:spPr>
            <a:xfrm>
              <a:off x="4305868" y="3398201"/>
              <a:ext cx="383502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/>
            <p:cNvSpPr/>
            <p:nvPr/>
          </p:nvSpPr>
          <p:spPr>
            <a:xfrm>
              <a:off x="3896436" y="1182094"/>
              <a:ext cx="492684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CO" sz="2400" dirty="0"/>
                <a:t>2</a:t>
              </a:r>
              <a:r>
                <a:rPr lang="es-CO" sz="2400" dirty="0" smtClean="0"/>
                <a:t>. Relaciones </a:t>
              </a:r>
              <a:r>
                <a:rPr lang="es-CO" sz="2400" b="1" dirty="0" smtClean="0">
                  <a:solidFill>
                    <a:srgbClr val="039597"/>
                  </a:solidFill>
                </a:rPr>
                <a:t>IDENTIFICADAS</a:t>
              </a:r>
              <a:r>
                <a:rPr lang="es-CO" sz="2400" dirty="0" smtClean="0"/>
                <a:t>: son aquellas que al realizar la relación envía una </a:t>
              </a:r>
              <a:r>
                <a:rPr lang="es-CO" sz="2400" b="1" dirty="0" smtClean="0">
                  <a:solidFill>
                    <a:srgbClr val="FF0000"/>
                  </a:solidFill>
                </a:rPr>
                <a:t>Llave Foránea </a:t>
              </a:r>
              <a:r>
                <a:rPr lang="es-CO" sz="2400" dirty="0" smtClean="0"/>
                <a:t>y a su Vez Una </a:t>
              </a:r>
              <a:r>
                <a:rPr lang="es-CO" sz="2400" b="1" dirty="0" smtClean="0">
                  <a:solidFill>
                    <a:srgbClr val="F79646"/>
                  </a:solidFill>
                </a:rPr>
                <a:t>Llave Primaria </a:t>
              </a:r>
              <a:r>
                <a:rPr lang="es-CO" sz="2400" dirty="0" smtClean="0"/>
                <a:t>y se representa de la siguiente forma:</a:t>
              </a:r>
              <a:endParaRPr lang="es-CO" sz="24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944203" y="1450730"/>
            <a:ext cx="5022376" cy="1905701"/>
            <a:chOff x="3944203" y="4156398"/>
            <a:chExt cx="5022376" cy="1905701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4305868" y="6062099"/>
              <a:ext cx="3835021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/>
            <p:cNvSpPr/>
            <p:nvPr/>
          </p:nvSpPr>
          <p:spPr>
            <a:xfrm>
              <a:off x="3944203" y="4156398"/>
              <a:ext cx="502237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CO" sz="2400" dirty="0" smtClean="0"/>
                <a:t>1. </a:t>
              </a:r>
              <a:r>
                <a:rPr lang="es-CO" sz="2400" dirty="0"/>
                <a:t>Relaciones </a:t>
              </a:r>
              <a:r>
                <a:rPr lang="es-CO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</a:t>
              </a:r>
              <a:r>
                <a:rPr lang="es-CO" sz="2400" dirty="0">
                  <a:solidFill>
                    <a:srgbClr val="FF0000"/>
                  </a:solidFill>
                </a:rPr>
                <a:t> </a:t>
              </a:r>
              <a:r>
                <a:rPr lang="es-CO" sz="2400" b="1" dirty="0" smtClean="0">
                  <a:solidFill>
                    <a:srgbClr val="039597"/>
                  </a:solidFill>
                </a:rPr>
                <a:t>IDENTIFICADAS</a:t>
              </a:r>
              <a:r>
                <a:rPr lang="es-CO" sz="2400" dirty="0" smtClean="0"/>
                <a:t>: </a:t>
              </a:r>
              <a:r>
                <a:rPr lang="es-CO" sz="2400" dirty="0"/>
                <a:t>son aquellas que al realizar la relación envía una </a:t>
              </a:r>
              <a:r>
                <a:rPr lang="es-CO" sz="2400" b="1" dirty="0">
                  <a:solidFill>
                    <a:srgbClr val="FF0000"/>
                  </a:solidFill>
                </a:rPr>
                <a:t>Llave Foránea </a:t>
              </a:r>
              <a:r>
                <a:rPr lang="es-CO" sz="2400" dirty="0" smtClean="0"/>
                <a:t>y </a:t>
              </a:r>
              <a:r>
                <a:rPr lang="es-CO" sz="2400" dirty="0"/>
                <a:t>se representa de la siguiente forma</a:t>
              </a:r>
              <a:r>
                <a:rPr lang="es-CO" sz="2400" dirty="0" smtClean="0"/>
                <a:t>:</a:t>
              </a:r>
              <a:endParaRPr lang="es-C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2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513547" y="421987"/>
            <a:ext cx="80477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EJEMPLOS: </a:t>
            </a:r>
            <a:r>
              <a:rPr lang="es-ES" sz="4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RELACIONES</a:t>
            </a:r>
            <a:endParaRPr lang="es-ES" sz="4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0" y="1550326"/>
            <a:ext cx="6798994" cy="5025893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4445980" y="1665027"/>
            <a:ext cx="4698020" cy="4370800"/>
            <a:chOff x="4419888" y="1665027"/>
            <a:chExt cx="4698020" cy="4370800"/>
          </a:xfrm>
        </p:grpSpPr>
        <p:grpSp>
          <p:nvGrpSpPr>
            <p:cNvPr id="34" name="Grupo 33"/>
            <p:cNvGrpSpPr/>
            <p:nvPr/>
          </p:nvGrpSpPr>
          <p:grpSpPr>
            <a:xfrm>
              <a:off x="5937067" y="2550704"/>
              <a:ext cx="3180841" cy="914400"/>
              <a:chOff x="841068" y="1302647"/>
              <a:chExt cx="3716844" cy="914400"/>
            </a:xfrm>
          </p:grpSpPr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841068" y="1733979"/>
                <a:ext cx="1434939" cy="611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uadroTexto 35"/>
              <p:cNvSpPr txBox="1"/>
              <p:nvPr/>
            </p:nvSpPr>
            <p:spPr>
              <a:xfrm>
                <a:off x="1869304" y="1302647"/>
                <a:ext cx="2688608" cy="914400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ctr"/>
                <a:r>
                  <a:rPr lang="es-CO" sz="28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NO</a:t>
                </a:r>
                <a:endParaRPr lang="es-CO" sz="36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pPr algn="ctr"/>
                <a:r>
                  <a:rPr lang="es-CO" sz="2800" b="1" dirty="0" smtClean="0">
                    <a:solidFill>
                      <a:srgbClr val="039597"/>
                    </a:solidFill>
                  </a:rPr>
                  <a:t> Identificada</a:t>
                </a:r>
              </a:p>
            </p:txBody>
          </p:sp>
        </p:grpSp>
        <p:sp>
          <p:nvSpPr>
            <p:cNvPr id="24" name="Elipse 23"/>
            <p:cNvSpPr/>
            <p:nvPr/>
          </p:nvSpPr>
          <p:spPr>
            <a:xfrm>
              <a:off x="4537437" y="1665027"/>
              <a:ext cx="1740533" cy="382137"/>
            </a:xfrm>
            <a:prstGeom prst="ellipse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/>
            <p:cNvSpPr/>
            <p:nvPr/>
          </p:nvSpPr>
          <p:spPr>
            <a:xfrm>
              <a:off x="4419888" y="5732060"/>
              <a:ext cx="2076446" cy="303767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36944" y="3808431"/>
            <a:ext cx="6533479" cy="2950728"/>
            <a:chOff x="136944" y="3808431"/>
            <a:chExt cx="6533479" cy="2950728"/>
          </a:xfrm>
        </p:grpSpPr>
        <p:grpSp>
          <p:nvGrpSpPr>
            <p:cNvPr id="31" name="Grupo 30"/>
            <p:cNvGrpSpPr/>
            <p:nvPr/>
          </p:nvGrpSpPr>
          <p:grpSpPr>
            <a:xfrm>
              <a:off x="928049" y="5285914"/>
              <a:ext cx="2688608" cy="1473245"/>
              <a:chOff x="1596790" y="1010647"/>
              <a:chExt cx="2688608" cy="1473245"/>
            </a:xfrm>
          </p:grpSpPr>
          <p:cxnSp>
            <p:nvCxnSpPr>
              <p:cNvPr id="32" name="Conector recto de flecha 31"/>
              <p:cNvCxnSpPr/>
              <p:nvPr/>
            </p:nvCxnSpPr>
            <p:spPr>
              <a:xfrm flipV="1">
                <a:off x="3104866" y="1010647"/>
                <a:ext cx="635065" cy="722619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596790" y="1569492"/>
                <a:ext cx="2688608" cy="914400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l"/>
                <a:r>
                  <a:rPr lang="es-CO" sz="36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NO</a:t>
                </a:r>
                <a:r>
                  <a:rPr lang="es-CO" sz="3600" b="1" dirty="0" smtClean="0">
                    <a:solidFill>
                      <a:srgbClr val="039597"/>
                    </a:solidFill>
                  </a:rPr>
                  <a:t> Identificada</a:t>
                </a:r>
              </a:p>
            </p:txBody>
          </p:sp>
        </p:grpSp>
        <p:sp>
          <p:nvSpPr>
            <p:cNvPr id="40" name="Elipse 39"/>
            <p:cNvSpPr/>
            <p:nvPr/>
          </p:nvSpPr>
          <p:spPr>
            <a:xfrm>
              <a:off x="136944" y="4738335"/>
              <a:ext cx="1995974" cy="382137"/>
            </a:xfrm>
            <a:prstGeom prst="ellipse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/>
            <p:cNvSpPr/>
            <p:nvPr/>
          </p:nvSpPr>
          <p:spPr>
            <a:xfrm>
              <a:off x="4448302" y="3808431"/>
              <a:ext cx="2222121" cy="303767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88197" y="1828076"/>
            <a:ext cx="6552965" cy="1875497"/>
            <a:chOff x="78486" y="1787857"/>
            <a:chExt cx="6552965" cy="1875497"/>
          </a:xfrm>
        </p:grpSpPr>
        <p:grpSp>
          <p:nvGrpSpPr>
            <p:cNvPr id="11" name="Grupo 10"/>
            <p:cNvGrpSpPr/>
            <p:nvPr/>
          </p:nvGrpSpPr>
          <p:grpSpPr>
            <a:xfrm>
              <a:off x="1518769" y="1787857"/>
              <a:ext cx="2688608" cy="1446662"/>
              <a:chOff x="1951631" y="1733266"/>
              <a:chExt cx="2688608" cy="1446662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3275463" y="2511188"/>
                <a:ext cx="341194" cy="66874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/>
              <p:cNvSpPr txBox="1"/>
              <p:nvPr/>
            </p:nvSpPr>
            <p:spPr>
              <a:xfrm>
                <a:off x="1951631" y="1733266"/>
                <a:ext cx="2688608" cy="914400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pPr algn="l"/>
                <a:r>
                  <a:rPr lang="es-CO" sz="36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Identificada</a:t>
                </a:r>
              </a:p>
            </p:txBody>
          </p:sp>
        </p:grpSp>
        <p:sp>
          <p:nvSpPr>
            <p:cNvPr id="39" name="Elipse 38"/>
            <p:cNvSpPr/>
            <p:nvPr/>
          </p:nvSpPr>
          <p:spPr>
            <a:xfrm>
              <a:off x="78486" y="2953262"/>
              <a:ext cx="1995974" cy="382137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Elipse 42"/>
            <p:cNvSpPr/>
            <p:nvPr/>
          </p:nvSpPr>
          <p:spPr>
            <a:xfrm>
              <a:off x="4409330" y="3359587"/>
              <a:ext cx="2222121" cy="303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1190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398293" y="5685246"/>
            <a:ext cx="5745707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3600" b="1" dirty="0" smtClean="0">
                <a:solidFill>
                  <a:schemeClr val="bg1">
                    <a:lumMod val="75000"/>
                  </a:schemeClr>
                </a:solidFill>
              </a:rPr>
              <a:t>INSTRUCTOR LEONARDO!!!</a:t>
            </a:r>
          </a:p>
        </p:txBody>
      </p:sp>
    </p:spTree>
    <p:extLst>
      <p:ext uri="{BB962C8B-B14F-4D97-AF65-F5344CB8AC3E}">
        <p14:creationId xmlns:p14="http://schemas.microsoft.com/office/powerpoint/2010/main" val="39312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85833" y="3078452"/>
            <a:ext cx="5103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ENTIDADES</a:t>
            </a:r>
            <a:endParaRPr lang="es-ES" sz="4400" b="1" dirty="0">
              <a:ln w="1016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4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30555" y="468147"/>
            <a:ext cx="495413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smtClean="0"/>
              <a:t>Es </a:t>
            </a:r>
            <a:r>
              <a:rPr lang="es-CO" sz="2400" dirty="0"/>
              <a:t>la representación de </a:t>
            </a:r>
            <a:r>
              <a:rPr lang="es-CO" sz="2400" dirty="0" smtClean="0"/>
              <a:t>un objeto de la base de datos, mas conocida como </a:t>
            </a:r>
            <a:r>
              <a:rPr lang="es-CO" sz="2800" b="1" dirty="0">
                <a:solidFill>
                  <a:srgbClr val="00B050"/>
                </a:solidFill>
              </a:rPr>
              <a:t>TABLA</a:t>
            </a:r>
            <a:r>
              <a:rPr lang="es-CO" sz="1200" dirty="0" smtClean="0"/>
              <a:t> </a:t>
            </a:r>
            <a:r>
              <a:rPr lang="es-CO" sz="2400" dirty="0" smtClean="0"/>
              <a:t>la cual se ve evidenciada  </a:t>
            </a:r>
            <a:r>
              <a:rPr lang="es-CO" sz="2400" dirty="0"/>
              <a:t>en un </a:t>
            </a:r>
            <a:r>
              <a:rPr lang="es-CO" sz="2400" b="1" dirty="0"/>
              <a:t>modelo relacional</a:t>
            </a:r>
            <a:r>
              <a:rPr lang="es-CO" sz="2400" dirty="0"/>
              <a:t>, </a:t>
            </a:r>
            <a:r>
              <a:rPr lang="es-CO" sz="2400" dirty="0" smtClean="0"/>
              <a:t>esta entidad contiene</a:t>
            </a:r>
            <a:r>
              <a:rPr lang="es-CO" sz="2400" dirty="0"/>
              <a:t> </a:t>
            </a:r>
            <a:r>
              <a:rPr lang="es-CO" sz="2400" dirty="0" smtClean="0"/>
              <a:t>atributos o campos que componen la misma.</a:t>
            </a:r>
            <a:endParaRPr lang="es-CO" sz="2400" dirty="0"/>
          </a:p>
        </p:txBody>
      </p:sp>
      <p:sp>
        <p:nvSpPr>
          <p:cNvPr id="5" name="Rectángulo 4"/>
          <p:cNvSpPr/>
          <p:nvPr/>
        </p:nvSpPr>
        <p:spPr>
          <a:xfrm>
            <a:off x="370390" y="3013481"/>
            <a:ext cx="3178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b="1" dirty="0" smtClean="0">
                <a:solidFill>
                  <a:srgbClr val="00B050"/>
                </a:solidFill>
              </a:rPr>
              <a:t>DEFINICIÓN</a:t>
            </a:r>
            <a:endParaRPr lang="es-CO" sz="3600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3110" y="727455"/>
            <a:ext cx="31078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ENTIDADES</a:t>
            </a:r>
            <a:endParaRPr lang="es-ES" sz="4400" b="1" dirty="0">
              <a:ln w="1016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Almacenamiento interno 3"/>
          <p:cNvSpPr/>
          <p:nvPr/>
        </p:nvSpPr>
        <p:spPr>
          <a:xfrm>
            <a:off x="3930555" y="3452792"/>
            <a:ext cx="2210938" cy="2074551"/>
          </a:xfrm>
          <a:prstGeom prst="flowChartInternalStorag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0070C0"/>
                </a:solidFill>
              </a:rPr>
              <a:t>Entidad fuerte: </a:t>
            </a:r>
            <a:r>
              <a:rPr lang="es-CO" dirty="0" smtClean="0"/>
              <a:t>es aquella que no depende de ninguna otra entidad para llenarse.</a:t>
            </a:r>
            <a:endParaRPr lang="es-CO" dirty="0"/>
          </a:p>
        </p:txBody>
      </p:sp>
      <p:sp>
        <p:nvSpPr>
          <p:cNvPr id="9" name="Almacenamiento interno 8"/>
          <p:cNvSpPr/>
          <p:nvPr/>
        </p:nvSpPr>
        <p:spPr>
          <a:xfrm>
            <a:off x="6489511" y="3643861"/>
            <a:ext cx="2395182" cy="266140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79646"/>
                </a:solidFill>
              </a:rPr>
              <a:t>Entidad </a:t>
            </a:r>
            <a:r>
              <a:rPr lang="es-CO" b="1" dirty="0" smtClean="0">
                <a:solidFill>
                  <a:srgbClr val="F79646"/>
                </a:solidFill>
              </a:rPr>
              <a:t>débil: </a:t>
            </a:r>
            <a:r>
              <a:rPr lang="es-CO" dirty="0"/>
              <a:t>es aquella que </a:t>
            </a:r>
            <a:r>
              <a:rPr lang="es-CO" dirty="0" smtClean="0"/>
              <a:t>para llenarse necesita información de otra entidad. En este caso se conoce como </a:t>
            </a:r>
            <a:r>
              <a:rPr lang="es-CO" b="1" dirty="0" smtClean="0"/>
              <a:t>Dato Foráneo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69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32" y="2237699"/>
            <a:ext cx="5448582" cy="4124988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93675" y="2109784"/>
            <a:ext cx="1364343" cy="4380815"/>
            <a:chOff x="193675" y="2109784"/>
            <a:chExt cx="1364343" cy="4380815"/>
          </a:xfrm>
        </p:grpSpPr>
        <p:sp>
          <p:nvSpPr>
            <p:cNvPr id="5" name="Abrir llave 4"/>
            <p:cNvSpPr/>
            <p:nvPr/>
          </p:nvSpPr>
          <p:spPr>
            <a:xfrm>
              <a:off x="1108075" y="2587507"/>
              <a:ext cx="449943" cy="3425371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93675" y="2109784"/>
              <a:ext cx="914400" cy="4380815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5400" b="1" dirty="0" smtClean="0">
                  <a:solidFill>
                    <a:srgbClr val="0099A5"/>
                  </a:solidFill>
                </a:rPr>
                <a:t>Entidad fuerte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006600" y="1749643"/>
            <a:ext cx="1944914" cy="4380815"/>
            <a:chOff x="7006600" y="1749643"/>
            <a:chExt cx="1944914" cy="4380815"/>
          </a:xfrm>
        </p:grpSpPr>
        <p:sp>
          <p:nvSpPr>
            <p:cNvPr id="10" name="CuadroTexto 9"/>
            <p:cNvSpPr txBox="1"/>
            <p:nvPr/>
          </p:nvSpPr>
          <p:spPr>
            <a:xfrm>
              <a:off x="8037114" y="1749643"/>
              <a:ext cx="914400" cy="4380815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5400" b="1" dirty="0" smtClean="0">
                  <a:solidFill>
                    <a:srgbClr val="F09109"/>
                  </a:solidFill>
                </a:rPr>
                <a:t>Entidad Débil</a:t>
              </a:r>
            </a:p>
          </p:txBody>
        </p:sp>
        <p:sp>
          <p:nvSpPr>
            <p:cNvPr id="11" name="Flecha a la derecha con bandas 10"/>
            <p:cNvSpPr/>
            <p:nvPr/>
          </p:nvSpPr>
          <p:spPr>
            <a:xfrm>
              <a:off x="7006600" y="3614057"/>
              <a:ext cx="1146629" cy="986972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639475" y="323549"/>
            <a:ext cx="7795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EJEMPLOS: </a:t>
            </a:r>
            <a:r>
              <a:rPr lang="es-ES" sz="4400" b="1" dirty="0" smtClean="0">
                <a:ln w="1016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ENTIDADES</a:t>
            </a:r>
            <a:endParaRPr lang="es-ES" sz="4400" b="1" dirty="0">
              <a:ln w="1016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9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14444" y="2791849"/>
            <a:ext cx="5528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CARDINALIDADES</a:t>
            </a:r>
            <a:endParaRPr lang="es-ES" sz="44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06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07976" y="549751"/>
            <a:ext cx="4735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/>
              <a:t>Relación: </a:t>
            </a:r>
            <a:r>
              <a:rPr lang="es-CO" sz="2400" dirty="0"/>
              <a:t>Es una asociación que existe entre dos entidades, en un MER</a:t>
            </a:r>
          </a:p>
          <a:p>
            <a:r>
              <a:rPr lang="es-CO" sz="2400" dirty="0"/>
              <a:t>se distinguen tres tipos de relaciones: uno a uno (1..1), uno a muchos</a:t>
            </a:r>
          </a:p>
          <a:p>
            <a:r>
              <a:rPr lang="es-CO" sz="2400" dirty="0"/>
              <a:t>(1..M) y muchos a muchos (M..M).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70390" y="3013481"/>
            <a:ext cx="3178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b="1" dirty="0" smtClean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DEFINICIÓN</a:t>
            </a:r>
            <a:endParaRPr lang="es-CO" sz="3600" dirty="0">
              <a:ln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1035232"/>
            <a:ext cx="35484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</a:t>
            </a:r>
            <a:r>
              <a:rPr lang="es-ES" sz="36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CARDINALIDADES</a:t>
            </a:r>
            <a:endParaRPr lang="es-ES" sz="3600" b="1" dirty="0">
              <a:ln w="1016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66" y="3782922"/>
            <a:ext cx="3602143" cy="27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63033" y="421987"/>
            <a:ext cx="87488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EJEMPLOS: </a:t>
            </a:r>
            <a:r>
              <a:rPr lang="es-ES" sz="4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CARDINALIDAD</a:t>
            </a:r>
            <a:endParaRPr lang="es-ES" sz="4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354196" y="3220888"/>
            <a:ext cx="3092503" cy="2968478"/>
            <a:chOff x="354196" y="3054350"/>
            <a:chExt cx="3092503" cy="2968478"/>
          </a:xfrm>
        </p:grpSpPr>
        <p:sp>
          <p:nvSpPr>
            <p:cNvPr id="6" name="CuadroTexto 5"/>
            <p:cNvSpPr txBox="1"/>
            <p:nvPr/>
          </p:nvSpPr>
          <p:spPr>
            <a:xfrm>
              <a:off x="354196" y="3054350"/>
              <a:ext cx="914400" cy="2968478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5400" b="1" dirty="0" smtClean="0">
                  <a:solidFill>
                    <a:srgbClr val="8064A2"/>
                  </a:solidFill>
                </a:rPr>
                <a:t>Entidad A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536064" y="3580673"/>
              <a:ext cx="1910635" cy="19363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CO" sz="3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457200" y="1468456"/>
            <a:ext cx="78613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sz="2800" b="1" dirty="0">
                <a:solidFill>
                  <a:srgbClr val="5B9BD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 1:</a:t>
            </a:r>
            <a:r>
              <a:rPr lang="es-CO" sz="2800" dirty="0">
                <a:solidFill>
                  <a:srgbClr val="5B9BD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 a uno, esta relación se basa en cuando en un registro de la tabla </a:t>
            </a:r>
            <a:r>
              <a:rPr lang="es-CO" sz="2800" b="1" dirty="0">
                <a:solidFill>
                  <a:srgbClr val="8064A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CO" sz="2800" b="1" dirty="0">
                <a:solidFill>
                  <a:srgbClr val="FFC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relación con un solo registro de la tabla </a:t>
            </a:r>
            <a:r>
              <a:rPr lang="es-CO" sz="2800" b="1" dirty="0">
                <a:solidFill>
                  <a:srgbClr val="F0910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s-CO" sz="2400" dirty="0">
              <a:solidFill>
                <a:srgbClr val="F0910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586462" y="3327924"/>
            <a:ext cx="3092503" cy="2853208"/>
            <a:chOff x="5586462" y="3054350"/>
            <a:chExt cx="3092503" cy="2853208"/>
          </a:xfrm>
        </p:grpSpPr>
        <p:sp>
          <p:nvSpPr>
            <p:cNvPr id="20" name="Rectángulo 19"/>
            <p:cNvSpPr/>
            <p:nvPr/>
          </p:nvSpPr>
          <p:spPr>
            <a:xfrm>
              <a:off x="5586462" y="3462926"/>
              <a:ext cx="1910635" cy="19363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CO" sz="3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764565" y="3054350"/>
              <a:ext cx="914400" cy="2853208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5400" b="1" dirty="0" smtClean="0">
                  <a:solidFill>
                    <a:srgbClr val="F79646"/>
                  </a:solidFill>
                </a:rPr>
                <a:t>Entidad B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458988" y="4345290"/>
            <a:ext cx="2115185" cy="788179"/>
            <a:chOff x="3458988" y="4178752"/>
            <a:chExt cx="2115185" cy="788179"/>
          </a:xfrm>
        </p:grpSpPr>
        <p:grpSp>
          <p:nvGrpSpPr>
            <p:cNvPr id="28" name="Grupo 27"/>
            <p:cNvGrpSpPr/>
            <p:nvPr/>
          </p:nvGrpSpPr>
          <p:grpSpPr>
            <a:xfrm>
              <a:off x="3458988" y="4178752"/>
              <a:ext cx="2115185" cy="331470"/>
              <a:chOff x="3458988" y="4178752"/>
              <a:chExt cx="2115185" cy="331470"/>
            </a:xfrm>
          </p:grpSpPr>
          <p:cxnSp>
            <p:nvCxnSpPr>
              <p:cNvPr id="21" name="Conector recto 20"/>
              <p:cNvCxnSpPr/>
              <p:nvPr/>
            </p:nvCxnSpPr>
            <p:spPr>
              <a:xfrm>
                <a:off x="3497943" y="4510222"/>
                <a:ext cx="199560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upo 15"/>
              <p:cNvGrpSpPr/>
              <p:nvPr/>
            </p:nvGrpSpPr>
            <p:grpSpPr>
              <a:xfrm>
                <a:off x="3458988" y="4178752"/>
                <a:ext cx="2115185" cy="220980"/>
                <a:chOff x="0" y="0"/>
                <a:chExt cx="680720" cy="220980"/>
              </a:xfrm>
            </p:grpSpPr>
            <p:sp>
              <p:nvSpPr>
                <p:cNvPr id="17" name="Cuadro de texto 5"/>
                <p:cNvSpPr txBox="1"/>
                <p:nvPr/>
              </p:nvSpPr>
              <p:spPr>
                <a:xfrm>
                  <a:off x="0" y="0"/>
                  <a:ext cx="215900" cy="2095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s-CO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Cuadro de texto 6"/>
                <p:cNvSpPr txBox="1"/>
                <p:nvPr/>
              </p:nvSpPr>
              <p:spPr>
                <a:xfrm>
                  <a:off x="464820" y="11430"/>
                  <a:ext cx="215900" cy="2095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sz="16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s-CO" sz="3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" name="CuadroTexto 28"/>
            <p:cNvSpPr txBox="1"/>
            <p:nvPr/>
          </p:nvSpPr>
          <p:spPr>
            <a:xfrm rot="5400000">
              <a:off x="4081573" y="4275841"/>
              <a:ext cx="403937" cy="978244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2400" b="1" dirty="0" smtClean="0"/>
                <a:t>RELACIÓN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63033" y="421987"/>
            <a:ext cx="87488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EJEMPLOS: </a:t>
            </a:r>
            <a:r>
              <a:rPr lang="es-ES" sz="4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CARDINALIDAD</a:t>
            </a:r>
            <a:endParaRPr lang="es-ES" sz="4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354196" y="3376700"/>
            <a:ext cx="3092503" cy="2968478"/>
            <a:chOff x="354196" y="3054350"/>
            <a:chExt cx="3092503" cy="2968478"/>
          </a:xfrm>
        </p:grpSpPr>
        <p:sp>
          <p:nvSpPr>
            <p:cNvPr id="6" name="CuadroTexto 5"/>
            <p:cNvSpPr txBox="1"/>
            <p:nvPr/>
          </p:nvSpPr>
          <p:spPr>
            <a:xfrm>
              <a:off x="354196" y="3054350"/>
              <a:ext cx="914400" cy="2968478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5400" b="1" dirty="0" smtClean="0">
                  <a:solidFill>
                    <a:srgbClr val="92D050"/>
                  </a:solidFill>
                </a:rPr>
                <a:t>Entidad A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536064" y="3580673"/>
              <a:ext cx="1910635" cy="19363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CO" sz="3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65093" y="1468456"/>
            <a:ext cx="7861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solidFill>
                  <a:srgbClr val="5B9BD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 varios: </a:t>
            </a:r>
            <a:r>
              <a:rPr lang="es-CO" sz="2400" dirty="0"/>
              <a:t>uno a varios, esta relación se basa en cuando en un registro de la tabla </a:t>
            </a:r>
            <a:r>
              <a:rPr lang="es-CO" sz="2400" b="1" dirty="0">
                <a:solidFill>
                  <a:srgbClr val="92D050"/>
                </a:solidFill>
              </a:rPr>
              <a:t>A</a:t>
            </a:r>
            <a:r>
              <a:rPr lang="es-CO" sz="2400" b="1" dirty="0"/>
              <a:t> </a:t>
            </a:r>
            <a:r>
              <a:rPr lang="es-CO" sz="2400" dirty="0"/>
              <a:t>se relación con varios registro de la tabla </a:t>
            </a:r>
            <a:r>
              <a:rPr lang="es-CO" sz="2400" b="1" dirty="0">
                <a:solidFill>
                  <a:srgbClr val="F79646"/>
                </a:solidFill>
              </a:rPr>
              <a:t>B</a:t>
            </a:r>
            <a:r>
              <a:rPr lang="es-CO" sz="2400" b="1" dirty="0"/>
              <a:t>, </a:t>
            </a:r>
            <a:r>
              <a:rPr lang="es-CO" sz="2400" dirty="0"/>
              <a:t>con la condición o la restricción que los campos o registros de </a:t>
            </a:r>
            <a:r>
              <a:rPr lang="es-CO" sz="2400" b="1" dirty="0">
                <a:solidFill>
                  <a:srgbClr val="F79646"/>
                </a:solidFill>
              </a:rPr>
              <a:t>B</a:t>
            </a:r>
            <a:r>
              <a:rPr lang="es-CO" sz="2400" dirty="0"/>
              <a:t> solo se relacionan con un solo campo de </a:t>
            </a:r>
            <a:r>
              <a:rPr lang="es-CO" sz="2400" b="1" dirty="0">
                <a:solidFill>
                  <a:srgbClr val="92D050"/>
                </a:solidFill>
              </a:rPr>
              <a:t>A</a:t>
            </a:r>
            <a:endParaRPr lang="es-CO" sz="2400" dirty="0">
              <a:solidFill>
                <a:srgbClr val="92D050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586462" y="3483736"/>
            <a:ext cx="3092503" cy="2853208"/>
            <a:chOff x="5586462" y="3054350"/>
            <a:chExt cx="3092503" cy="2853208"/>
          </a:xfrm>
        </p:grpSpPr>
        <p:sp>
          <p:nvSpPr>
            <p:cNvPr id="20" name="Rectángulo 19"/>
            <p:cNvSpPr/>
            <p:nvPr/>
          </p:nvSpPr>
          <p:spPr>
            <a:xfrm>
              <a:off x="5586462" y="3462926"/>
              <a:ext cx="1910635" cy="19363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CO" sz="3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764565" y="3054350"/>
              <a:ext cx="914400" cy="2853208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5400" b="1" dirty="0" smtClean="0">
                  <a:solidFill>
                    <a:srgbClr val="F79646"/>
                  </a:solidFill>
                </a:rPr>
                <a:t>Entidad B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458988" y="4501102"/>
            <a:ext cx="2115185" cy="788179"/>
            <a:chOff x="3458988" y="4178752"/>
            <a:chExt cx="2115185" cy="788179"/>
          </a:xfrm>
        </p:grpSpPr>
        <p:grpSp>
          <p:nvGrpSpPr>
            <p:cNvPr id="28" name="Grupo 27"/>
            <p:cNvGrpSpPr/>
            <p:nvPr/>
          </p:nvGrpSpPr>
          <p:grpSpPr>
            <a:xfrm>
              <a:off x="3458988" y="4178752"/>
              <a:ext cx="2115185" cy="331470"/>
              <a:chOff x="3458988" y="4178752"/>
              <a:chExt cx="2115185" cy="331470"/>
            </a:xfrm>
          </p:grpSpPr>
          <p:cxnSp>
            <p:nvCxnSpPr>
              <p:cNvPr id="21" name="Conector recto 20"/>
              <p:cNvCxnSpPr/>
              <p:nvPr/>
            </p:nvCxnSpPr>
            <p:spPr>
              <a:xfrm>
                <a:off x="3497943" y="4510222"/>
                <a:ext cx="199560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upo 15"/>
              <p:cNvGrpSpPr/>
              <p:nvPr/>
            </p:nvGrpSpPr>
            <p:grpSpPr>
              <a:xfrm>
                <a:off x="3458988" y="4178752"/>
                <a:ext cx="2115185" cy="220980"/>
                <a:chOff x="0" y="0"/>
                <a:chExt cx="680720" cy="220980"/>
              </a:xfrm>
            </p:grpSpPr>
            <p:sp>
              <p:nvSpPr>
                <p:cNvPr id="17" name="Cuadro de texto 5"/>
                <p:cNvSpPr txBox="1"/>
                <p:nvPr/>
              </p:nvSpPr>
              <p:spPr>
                <a:xfrm>
                  <a:off x="0" y="0"/>
                  <a:ext cx="215900" cy="2095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s-CO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Cuadro de texto 6"/>
                <p:cNvSpPr txBox="1"/>
                <p:nvPr/>
              </p:nvSpPr>
              <p:spPr>
                <a:xfrm>
                  <a:off x="464820" y="11430"/>
                  <a:ext cx="215900" cy="2095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sz="16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</a:t>
                  </a:r>
                  <a:endParaRPr lang="es-CO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" name="CuadroTexto 28"/>
            <p:cNvSpPr txBox="1"/>
            <p:nvPr/>
          </p:nvSpPr>
          <p:spPr>
            <a:xfrm rot="5400000">
              <a:off x="4081573" y="4275841"/>
              <a:ext cx="403937" cy="978244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2400" b="1" dirty="0" smtClean="0"/>
                <a:t>RELACIÓN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9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63033" y="421987"/>
            <a:ext cx="87488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EJEMPLOS: </a:t>
            </a:r>
            <a:r>
              <a:rPr lang="es-ES" sz="4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CARDINALIDAD</a:t>
            </a:r>
            <a:endParaRPr lang="es-ES" sz="4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36478" y="1354108"/>
            <a:ext cx="877536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2400" b="1" dirty="0">
                <a:solidFill>
                  <a:srgbClr val="5B9BD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Varios a varios: </a:t>
            </a:r>
            <a:r>
              <a:rPr lang="es-CO" dirty="0"/>
              <a:t>esta relación se basa en cuando en un registro de la tabla </a:t>
            </a:r>
            <a:r>
              <a:rPr lang="es-CO" b="1" dirty="0"/>
              <a:t>A </a:t>
            </a:r>
            <a:r>
              <a:rPr lang="es-CO" dirty="0"/>
              <a:t>se relación con varios registro de la tabla </a:t>
            </a:r>
            <a:r>
              <a:rPr lang="es-CO" b="1" dirty="0"/>
              <a:t>B, </a:t>
            </a:r>
            <a:r>
              <a:rPr lang="es-CO" dirty="0"/>
              <a:t>y a su vez un registro de la tabla </a:t>
            </a:r>
            <a:r>
              <a:rPr lang="es-CO" b="1" dirty="0"/>
              <a:t>B</a:t>
            </a:r>
            <a:r>
              <a:rPr lang="es-CO" dirty="0"/>
              <a:t> se relaciona con varios registros de la tabla </a:t>
            </a:r>
            <a:r>
              <a:rPr lang="es-CO" b="1" dirty="0"/>
              <a:t>A.</a:t>
            </a:r>
            <a:endParaRPr lang="es-CO" dirty="0"/>
          </a:p>
          <a:p>
            <a:pPr algn="just"/>
            <a:r>
              <a:rPr lang="es-CO" dirty="0"/>
              <a:t> </a:t>
            </a:r>
          </a:p>
          <a:p>
            <a:pPr algn="just"/>
            <a:r>
              <a:rPr lang="es-CO" dirty="0"/>
              <a:t>Cabe aclarar que cuando se presenta esta relación se de crear una nueva entidad </a:t>
            </a:r>
            <a:r>
              <a:rPr lang="es-CO" b="1" dirty="0"/>
              <a:t>C</a:t>
            </a:r>
            <a:r>
              <a:rPr lang="es-CO" dirty="0"/>
              <a:t> que contendría las dos llaves primarias como foráneas de </a:t>
            </a:r>
            <a:r>
              <a:rPr lang="es-CO" b="1" dirty="0"/>
              <a:t>A</a:t>
            </a:r>
            <a:r>
              <a:rPr lang="es-CO" dirty="0"/>
              <a:t> y </a:t>
            </a:r>
            <a:r>
              <a:rPr lang="es-CO" b="1" dirty="0"/>
              <a:t>B</a:t>
            </a:r>
            <a:r>
              <a:rPr lang="es-CO" dirty="0"/>
              <a:t>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62340" y="2987761"/>
            <a:ext cx="5107146" cy="1932883"/>
            <a:chOff x="671966" y="3203641"/>
            <a:chExt cx="7729438" cy="2999987"/>
          </a:xfrm>
        </p:grpSpPr>
        <p:grpSp>
          <p:nvGrpSpPr>
            <p:cNvPr id="26" name="Grupo 25"/>
            <p:cNvGrpSpPr/>
            <p:nvPr/>
          </p:nvGrpSpPr>
          <p:grpSpPr>
            <a:xfrm>
              <a:off x="671966" y="3235150"/>
              <a:ext cx="2774733" cy="2968478"/>
              <a:chOff x="671966" y="2912800"/>
              <a:chExt cx="2774733" cy="2968478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671966" y="2912800"/>
                <a:ext cx="914400" cy="2968478"/>
              </a:xfrm>
              <a:prstGeom prst="rect">
                <a:avLst/>
              </a:prstGeom>
            </p:spPr>
            <p:txBody>
              <a:bodyPr vert="vert270" wrap="none" lIns="91440" tIns="45720" rIns="91440" bIns="45720" rtlCol="0" anchor="ctr">
                <a:noAutofit/>
              </a:bodyPr>
              <a:lstStyle/>
              <a:p>
                <a:pPr algn="l"/>
                <a:r>
                  <a:rPr lang="es-CO" sz="2800" b="1" dirty="0" smtClean="0">
                    <a:solidFill>
                      <a:srgbClr val="92D050"/>
                    </a:solidFill>
                  </a:rPr>
                  <a:t>Entidad A</a:t>
                </a: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1536064" y="3580673"/>
                <a:ext cx="1910635" cy="193638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3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es-CO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>
              <a:off x="5586462" y="3203641"/>
              <a:ext cx="2814942" cy="2853208"/>
              <a:chOff x="5586462" y="2774255"/>
              <a:chExt cx="2814942" cy="2853208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5586462" y="3462925"/>
                <a:ext cx="1910635" cy="193638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3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es-CO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7487004" y="2774255"/>
                <a:ext cx="914400" cy="2853208"/>
              </a:xfrm>
              <a:prstGeom prst="rect">
                <a:avLst/>
              </a:prstGeom>
            </p:spPr>
            <p:txBody>
              <a:bodyPr vert="vert270" wrap="none" lIns="91440" tIns="45720" rIns="91440" bIns="45720" rtlCol="0" anchor="ctr">
                <a:noAutofit/>
              </a:bodyPr>
              <a:lstStyle/>
              <a:p>
                <a:pPr algn="l"/>
                <a:r>
                  <a:rPr lang="es-CO" sz="2800" b="1" dirty="0" smtClean="0">
                    <a:solidFill>
                      <a:srgbClr val="F79646"/>
                    </a:solidFill>
                  </a:rPr>
                  <a:t>Entidad B</a:t>
                </a:r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3458988" y="4326144"/>
              <a:ext cx="2115185" cy="963137"/>
              <a:chOff x="3458988" y="4003794"/>
              <a:chExt cx="2115185" cy="963137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3458988" y="4003794"/>
                <a:ext cx="2115185" cy="506428"/>
                <a:chOff x="3458988" y="4003794"/>
                <a:chExt cx="2115185" cy="506428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>
                  <a:off x="3497943" y="4510222"/>
                  <a:ext cx="19956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upo 15"/>
                <p:cNvGrpSpPr/>
                <p:nvPr/>
              </p:nvGrpSpPr>
              <p:grpSpPr>
                <a:xfrm>
                  <a:off x="3458988" y="4003794"/>
                  <a:ext cx="2115185" cy="214577"/>
                  <a:chOff x="0" y="-174958"/>
                  <a:chExt cx="680720" cy="214577"/>
                </a:xfrm>
              </p:grpSpPr>
              <p:sp>
                <p:nvSpPr>
                  <p:cNvPr id="17" name="Cuadro de texto 5"/>
                  <p:cNvSpPr txBox="1"/>
                  <p:nvPr/>
                </p:nvSpPr>
                <p:spPr>
                  <a:xfrm>
                    <a:off x="0" y="-174958"/>
                    <a:ext cx="215900" cy="20955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CO" sz="1600" dirty="0" smtClea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</a:t>
                    </a:r>
                    <a:endParaRPr lang="es-CO" sz="32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Cuadro de texto 6"/>
                  <p:cNvSpPr txBox="1"/>
                  <p:nvPr/>
                </p:nvSpPr>
                <p:spPr>
                  <a:xfrm>
                    <a:off x="464820" y="-169932"/>
                    <a:ext cx="215900" cy="20955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CO" sz="160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</a:t>
                    </a:r>
                    <a:endParaRPr lang="es-CO" sz="32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" name="CuadroTexto 28"/>
              <p:cNvSpPr txBox="1"/>
              <p:nvPr/>
            </p:nvSpPr>
            <p:spPr>
              <a:xfrm rot="5400000">
                <a:off x="4081573" y="4275841"/>
                <a:ext cx="403937" cy="978244"/>
              </a:xfrm>
              <a:prstGeom prst="rect">
                <a:avLst/>
              </a:prstGeom>
            </p:spPr>
            <p:txBody>
              <a:bodyPr vert="vert270" wrap="none" lIns="91440" tIns="45720" rIns="91440" bIns="45720" rtlCol="0" anchor="ctr">
                <a:noAutofit/>
              </a:bodyPr>
              <a:lstStyle/>
              <a:p>
                <a:pPr algn="l"/>
                <a:r>
                  <a:rPr lang="es-CO" b="1" dirty="0" smtClean="0"/>
                  <a:t>RELACIÓN</a:t>
                </a:r>
                <a:endParaRPr lang="es-CO" sz="2400" b="1" dirty="0" smtClean="0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588845" y="4953932"/>
            <a:ext cx="2043339" cy="1912582"/>
            <a:chOff x="354196" y="3054350"/>
            <a:chExt cx="3092503" cy="2968478"/>
          </a:xfrm>
        </p:grpSpPr>
        <p:sp>
          <p:nvSpPr>
            <p:cNvPr id="40" name="CuadroTexto 39"/>
            <p:cNvSpPr txBox="1"/>
            <p:nvPr/>
          </p:nvSpPr>
          <p:spPr>
            <a:xfrm>
              <a:off x="354196" y="3054350"/>
              <a:ext cx="914400" cy="2968478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3200" b="1" dirty="0" smtClean="0">
                  <a:solidFill>
                    <a:srgbClr val="92D050"/>
                  </a:solidFill>
                </a:rPr>
                <a:t>Entidad A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1536064" y="3580673"/>
              <a:ext cx="1910635" cy="19363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CO" sz="3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851977" y="5028200"/>
            <a:ext cx="2043339" cy="1838314"/>
            <a:chOff x="5586462" y="3054350"/>
            <a:chExt cx="3092503" cy="2853208"/>
          </a:xfrm>
        </p:grpSpPr>
        <p:sp>
          <p:nvSpPr>
            <p:cNvPr id="38" name="Rectángulo 37"/>
            <p:cNvSpPr/>
            <p:nvPr/>
          </p:nvSpPr>
          <p:spPr>
            <a:xfrm>
              <a:off x="5586462" y="3462926"/>
              <a:ext cx="1910635" cy="19363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CO" sz="3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s-CO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7764565" y="3054350"/>
              <a:ext cx="914400" cy="2853208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3200" b="1" dirty="0" smtClean="0">
                  <a:solidFill>
                    <a:srgbClr val="F79646"/>
                  </a:solidFill>
                </a:rPr>
                <a:t>Entidad B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640304" y="5581674"/>
            <a:ext cx="1397586" cy="620546"/>
            <a:chOff x="3458988" y="4003794"/>
            <a:chExt cx="2115185" cy="963137"/>
          </a:xfrm>
        </p:grpSpPr>
        <p:grpSp>
          <p:nvGrpSpPr>
            <p:cNvPr id="32" name="Grupo 31"/>
            <p:cNvGrpSpPr/>
            <p:nvPr/>
          </p:nvGrpSpPr>
          <p:grpSpPr>
            <a:xfrm>
              <a:off x="3458988" y="4003794"/>
              <a:ext cx="2115185" cy="506428"/>
              <a:chOff x="3458988" y="4003794"/>
              <a:chExt cx="2115185" cy="506428"/>
            </a:xfrm>
          </p:grpSpPr>
          <p:cxnSp>
            <p:nvCxnSpPr>
              <p:cNvPr id="34" name="Conector recto 33"/>
              <p:cNvCxnSpPr/>
              <p:nvPr/>
            </p:nvCxnSpPr>
            <p:spPr>
              <a:xfrm>
                <a:off x="3497943" y="4510222"/>
                <a:ext cx="199560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upo 34"/>
              <p:cNvGrpSpPr/>
              <p:nvPr/>
            </p:nvGrpSpPr>
            <p:grpSpPr>
              <a:xfrm>
                <a:off x="3458988" y="4003794"/>
                <a:ext cx="2115185" cy="214577"/>
                <a:chOff x="0" y="-174958"/>
                <a:chExt cx="680720" cy="214577"/>
              </a:xfrm>
            </p:grpSpPr>
            <p:sp>
              <p:nvSpPr>
                <p:cNvPr id="36" name="Cuadro de texto 5"/>
                <p:cNvSpPr txBox="1"/>
                <p:nvPr/>
              </p:nvSpPr>
              <p:spPr>
                <a:xfrm>
                  <a:off x="0" y="-174958"/>
                  <a:ext cx="215900" cy="20955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sz="16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s-CO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Cuadro de texto 6"/>
                <p:cNvSpPr txBox="1"/>
                <p:nvPr/>
              </p:nvSpPr>
              <p:spPr>
                <a:xfrm>
                  <a:off x="464820" y="-169932"/>
                  <a:ext cx="215900" cy="20955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sz="16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</a:t>
                  </a:r>
                  <a:endParaRPr lang="es-CO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3" name="CuadroTexto 32"/>
            <p:cNvSpPr txBox="1"/>
            <p:nvPr/>
          </p:nvSpPr>
          <p:spPr>
            <a:xfrm rot="5400000">
              <a:off x="4081573" y="4275841"/>
              <a:ext cx="403937" cy="978244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b="1" dirty="0" smtClean="0"/>
                <a:t>RELACIÓN</a:t>
              </a:r>
              <a:endParaRPr lang="es-CO" sz="2400" b="1" dirty="0" smtClean="0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470913" y="5581674"/>
            <a:ext cx="1397586" cy="620546"/>
            <a:chOff x="3458988" y="4003794"/>
            <a:chExt cx="2115185" cy="963137"/>
          </a:xfrm>
        </p:grpSpPr>
        <p:grpSp>
          <p:nvGrpSpPr>
            <p:cNvPr id="43" name="Grupo 42"/>
            <p:cNvGrpSpPr/>
            <p:nvPr/>
          </p:nvGrpSpPr>
          <p:grpSpPr>
            <a:xfrm>
              <a:off x="3458988" y="4003794"/>
              <a:ext cx="2115185" cy="506428"/>
              <a:chOff x="3458988" y="4003794"/>
              <a:chExt cx="2115185" cy="506428"/>
            </a:xfrm>
          </p:grpSpPr>
          <p:cxnSp>
            <p:nvCxnSpPr>
              <p:cNvPr id="45" name="Conector recto 44"/>
              <p:cNvCxnSpPr/>
              <p:nvPr/>
            </p:nvCxnSpPr>
            <p:spPr>
              <a:xfrm>
                <a:off x="3497943" y="4510222"/>
                <a:ext cx="199560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3458988" y="4003794"/>
                <a:ext cx="2115185" cy="214577"/>
                <a:chOff x="0" y="-174958"/>
                <a:chExt cx="680720" cy="214577"/>
              </a:xfrm>
            </p:grpSpPr>
            <p:sp>
              <p:nvSpPr>
                <p:cNvPr id="47" name="Cuadro de texto 5"/>
                <p:cNvSpPr txBox="1"/>
                <p:nvPr/>
              </p:nvSpPr>
              <p:spPr>
                <a:xfrm>
                  <a:off x="0" y="-174958"/>
                  <a:ext cx="215900" cy="20955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sz="16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</a:t>
                  </a:r>
                  <a:endParaRPr lang="es-CO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Cuadro de texto 6"/>
                <p:cNvSpPr txBox="1"/>
                <p:nvPr/>
              </p:nvSpPr>
              <p:spPr>
                <a:xfrm>
                  <a:off x="464820" y="-169932"/>
                  <a:ext cx="215900" cy="20955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CO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s-CO" sz="3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4" name="CuadroTexto 43"/>
            <p:cNvSpPr txBox="1"/>
            <p:nvPr/>
          </p:nvSpPr>
          <p:spPr>
            <a:xfrm rot="5400000">
              <a:off x="4081573" y="4275841"/>
              <a:ext cx="403937" cy="978244"/>
            </a:xfrm>
            <a:prstGeom prst="rect">
              <a:avLst/>
            </a:prstGeom>
          </p:spPr>
          <p:txBody>
            <a:bodyPr vert="vert270" wrap="none" lIns="91440" tIns="45720" rIns="91440" bIns="45720" rtlCol="0" anchor="ctr">
              <a:noAutofit/>
            </a:bodyPr>
            <a:lstStyle/>
            <a:p>
              <a:pPr algn="l"/>
              <a:r>
                <a:rPr lang="es-CO" b="1" dirty="0" smtClean="0"/>
                <a:t>RELACIÓN</a:t>
              </a:r>
              <a:endParaRPr lang="es-CO" sz="2400" b="1" dirty="0" smtClean="0"/>
            </a:p>
          </p:txBody>
        </p:sp>
      </p:grpSp>
      <p:sp>
        <p:nvSpPr>
          <p:cNvPr id="49" name="Rectángulo 48"/>
          <p:cNvSpPr/>
          <p:nvPr/>
        </p:nvSpPr>
        <p:spPr>
          <a:xfrm>
            <a:off x="4108893" y="5291443"/>
            <a:ext cx="1262432" cy="12476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36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5408601" y="3294552"/>
            <a:ext cx="2362214" cy="914400"/>
            <a:chOff x="5408601" y="3294552"/>
            <a:chExt cx="2362214" cy="914400"/>
          </a:xfrm>
        </p:grpSpPr>
        <p:sp>
          <p:nvSpPr>
            <p:cNvPr id="5" name="CuadroTexto 4"/>
            <p:cNvSpPr txBox="1"/>
            <p:nvPr/>
          </p:nvSpPr>
          <p:spPr>
            <a:xfrm>
              <a:off x="6856415" y="3294552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4400" b="1" dirty="0" smtClean="0">
                  <a:ln w="0"/>
                  <a:solidFill>
                    <a:srgbClr val="F7964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ANTES</a:t>
              </a:r>
            </a:p>
          </p:txBody>
        </p:sp>
        <p:sp>
          <p:nvSpPr>
            <p:cNvPr id="7" name="Flecha a la derecha con bandas 6"/>
            <p:cNvSpPr/>
            <p:nvPr/>
          </p:nvSpPr>
          <p:spPr>
            <a:xfrm rot="10800000">
              <a:off x="5408601" y="3314030"/>
              <a:ext cx="1365138" cy="893161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800600" y="4308584"/>
            <a:ext cx="1699997" cy="1142744"/>
            <a:chOff x="5800600" y="4308584"/>
            <a:chExt cx="1699997" cy="1142744"/>
          </a:xfrm>
        </p:grpSpPr>
        <p:sp>
          <p:nvSpPr>
            <p:cNvPr id="50" name="CuadroTexto 49"/>
            <p:cNvSpPr txBox="1"/>
            <p:nvPr/>
          </p:nvSpPr>
          <p:spPr>
            <a:xfrm>
              <a:off x="6586197" y="4308584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l"/>
              <a:r>
                <a:rPr lang="es-CO" sz="4400" b="1" dirty="0" smtClean="0">
                  <a:ln w="0"/>
                  <a:solidFill>
                    <a:srgbClr val="357D9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DESPUÉS</a:t>
              </a:r>
            </a:p>
          </p:txBody>
        </p:sp>
        <p:sp>
          <p:nvSpPr>
            <p:cNvPr id="51" name="Flecha a la derecha con bandas 50"/>
            <p:cNvSpPr/>
            <p:nvPr/>
          </p:nvSpPr>
          <p:spPr>
            <a:xfrm rot="8370596">
              <a:off x="5800600" y="4896043"/>
              <a:ext cx="900714" cy="555285"/>
            </a:xfrm>
            <a:prstGeom prst="stripedRightArrow">
              <a:avLst/>
            </a:prstGeom>
            <a:solidFill>
              <a:srgbClr val="357D9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8950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sena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2017" id="{DE7CE31E-70B8-4405-8AA7-12A651D335BD}" vid="{BF8FEB5D-A3DE-44D8-B5D3-BD477EF0426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sena2017</Template>
  <TotalTime>2433</TotalTime>
  <Words>425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sena2017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LEOOOO</cp:lastModifiedBy>
  <cp:revision>252</cp:revision>
  <dcterms:created xsi:type="dcterms:W3CDTF">2014-06-25T16:18:26Z</dcterms:created>
  <dcterms:modified xsi:type="dcterms:W3CDTF">2018-07-29T16:38:45Z</dcterms:modified>
</cp:coreProperties>
</file>