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8" r:id="rId19"/>
    <p:sldId id="289" r:id="rId20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99"/>
    <a:srgbClr val="FF0000"/>
    <a:srgbClr val="CC0000"/>
    <a:srgbClr val="340068"/>
    <a:srgbClr val="009999"/>
    <a:srgbClr val="4BB56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74" autoAdjust="0"/>
  </p:normalViewPr>
  <p:slideViewPr>
    <p:cSldViewPr>
      <p:cViewPr varScale="1">
        <p:scale>
          <a:sx n="72" d="100"/>
          <a:sy n="72" d="100"/>
        </p:scale>
        <p:origin x="-11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7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P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P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smtClean="0"/>
              <a:t>Haga clic para modificar el estilo de texto del patrón</a:t>
            </a:r>
          </a:p>
          <a:p>
            <a:pPr lvl="1"/>
            <a:r>
              <a:rPr lang="es-PE" smtClean="0"/>
              <a:t>Segundo nivel</a:t>
            </a:r>
          </a:p>
          <a:p>
            <a:pPr lvl="2"/>
            <a:r>
              <a:rPr lang="es-PE" smtClean="0"/>
              <a:t>Tercer nivel</a:t>
            </a:r>
          </a:p>
          <a:p>
            <a:pPr lvl="3"/>
            <a:r>
              <a:rPr lang="es-PE" smtClean="0"/>
              <a:t>Cuarto nivel</a:t>
            </a:r>
          </a:p>
          <a:p>
            <a:pPr lvl="4"/>
            <a:r>
              <a:rPr lang="es-PE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P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E3618C-6A10-400C-8D32-30FC7DC40EAD}" type="slidenum">
              <a:rPr lang="es-PE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838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7760A-F0D6-4778-9812-A3ABC8EC7F4E}" type="slidenum">
              <a:rPr lang="es-PE"/>
              <a:pPr/>
              <a:t>2</a:t>
            </a:fld>
            <a:endParaRPr lang="es-PE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8980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D79D1-CE49-4646-9CD3-E6F84A3745D2}" type="slidenum">
              <a:rPr lang="es-PE"/>
              <a:pPr/>
              <a:t>11</a:t>
            </a:fld>
            <a:endParaRPr lang="es-PE" dirty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442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768FEF-8819-428D-9A61-A2DDD38BA8EA}" type="slidenum">
              <a:rPr lang="es-PE"/>
              <a:pPr/>
              <a:t>12</a:t>
            </a:fld>
            <a:endParaRPr lang="es-PE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6011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B72BC-A322-425E-B297-5881A14903A3}" type="slidenum">
              <a:rPr lang="es-PE"/>
              <a:pPr/>
              <a:t>13</a:t>
            </a:fld>
            <a:endParaRPr lang="es-PE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7798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670FC-6791-4FB6-B4E1-D5E73DC91BE3}" type="slidenum">
              <a:rPr lang="es-PE"/>
              <a:pPr/>
              <a:t>14</a:t>
            </a:fld>
            <a:endParaRPr lang="es-PE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763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DB32B-3AC6-4F0F-8241-65F36BB8A2C4}" type="slidenum">
              <a:rPr lang="es-PE"/>
              <a:pPr/>
              <a:t>15</a:t>
            </a:fld>
            <a:endParaRPr lang="es-PE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046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CEFF48-08F6-4416-A48B-844E200EFE4B}" type="slidenum">
              <a:rPr lang="es-PE"/>
              <a:pPr/>
              <a:t>16</a:t>
            </a:fld>
            <a:endParaRPr lang="es-PE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469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0170F-D195-4B56-90CC-EE0499DF6D98}" type="slidenum">
              <a:rPr lang="es-PE"/>
              <a:pPr/>
              <a:t>17</a:t>
            </a:fld>
            <a:endParaRPr lang="es-PE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012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C9F94-A49B-4F65-91A0-F9710811DCCC}" type="slidenum">
              <a:rPr lang="es-PE"/>
              <a:pPr/>
              <a:t>18</a:t>
            </a:fld>
            <a:endParaRPr lang="es-PE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578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F7E75-7CCE-4C2E-BD7A-755F0EC1F43E}" type="slidenum">
              <a:rPr lang="es-PE"/>
              <a:pPr/>
              <a:t>19</a:t>
            </a:fld>
            <a:endParaRPr lang="es-PE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52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845A4-DAAC-4285-B42C-8B10E87F115A}" type="slidenum">
              <a:rPr lang="es-PE"/>
              <a:pPr/>
              <a:t>3</a:t>
            </a:fld>
            <a:endParaRPr lang="es-PE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632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C5167-4FDF-4D2D-AE2A-6E5A78C8FA3D}" type="slidenum">
              <a:rPr lang="es-PE"/>
              <a:pPr/>
              <a:t>4</a:t>
            </a:fld>
            <a:endParaRPr lang="es-PE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36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134E4-8FCD-4432-95B7-80164C424A84}" type="slidenum">
              <a:rPr lang="es-PE"/>
              <a:pPr/>
              <a:t>5</a:t>
            </a:fld>
            <a:endParaRPr lang="es-PE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142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B4A17-77BD-4266-B5A6-85DA4925792F}" type="slidenum">
              <a:rPr lang="es-PE"/>
              <a:pPr/>
              <a:t>6</a:t>
            </a:fld>
            <a:endParaRPr lang="es-PE" dirty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48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771CF-EF12-44BB-A38D-3CE3F9C67F55}" type="slidenum">
              <a:rPr lang="es-PE"/>
              <a:pPr/>
              <a:t>7</a:t>
            </a:fld>
            <a:endParaRPr lang="es-PE" dirty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3119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F6A66-EA49-4F3E-AEF7-7BAFF62FED86}" type="slidenum">
              <a:rPr lang="es-PE"/>
              <a:pPr/>
              <a:t>8</a:t>
            </a:fld>
            <a:endParaRPr lang="es-PE" dirty="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269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3D19B-9F91-43BA-A4D4-4AE3DF72C623}" type="slidenum">
              <a:rPr lang="es-PE"/>
              <a:pPr/>
              <a:t>9</a:t>
            </a:fld>
            <a:endParaRPr lang="es-PE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08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16855-538A-4CA8-B45C-DB01116A43E3}" type="slidenum">
              <a:rPr lang="es-PE"/>
              <a:pPr/>
              <a:t>10</a:t>
            </a:fld>
            <a:endParaRPr lang="es-PE" dirty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302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s-PE" altLang="en-US"/>
              <a:t>Haga clic para cambiar el estilo de título	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s-PE" altLang="en-US"/>
              <a:t>Haga clic para modificar el estilo de subtítulo del patrón</a:t>
            </a: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9BFB46A-AA58-41A8-9717-D5AA794BE59E}" type="slidenum">
              <a:rPr lang="es-PE" altLang="en-US"/>
              <a:pPr/>
              <a:t>‹Nº›</a:t>
            </a:fld>
            <a:endParaRPr lang="es-PE" alt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5D67-1430-4B73-8322-F9EC454BE490}" type="slidenum">
              <a:rPr lang="es-PE" altLang="en-US"/>
              <a:pPr/>
              <a:t>‹Nº›</a:t>
            </a:fld>
            <a:endParaRPr lang="es-P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024B6-B60C-4228-B566-CB60A328767E}" type="slidenum">
              <a:rPr lang="es-PE" altLang="en-US"/>
              <a:pPr/>
              <a:t>‹Nº›</a:t>
            </a:fld>
            <a:endParaRPr lang="es-P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70251-7006-44FE-8843-2925DA3395BC}" type="slidenum">
              <a:rPr lang="es-PE" altLang="en-US"/>
              <a:pPr/>
              <a:t>‹Nº›</a:t>
            </a:fld>
            <a:endParaRPr lang="es-P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F2EA-D39A-4568-BD98-B2F69AE26CF9}" type="slidenum">
              <a:rPr lang="es-PE" altLang="en-US"/>
              <a:pPr/>
              <a:t>‹Nº›</a:t>
            </a:fld>
            <a:endParaRPr lang="es-P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26DDC-681A-45F7-B3CE-6021E5FDCC73}" type="slidenum">
              <a:rPr lang="es-PE" altLang="en-US"/>
              <a:pPr/>
              <a:t>‹Nº›</a:t>
            </a:fld>
            <a:endParaRPr lang="es-P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E36EC-F61C-49BB-AD63-9497701FE8FD}" type="slidenum">
              <a:rPr lang="es-PE" altLang="en-US"/>
              <a:pPr/>
              <a:t>‹Nº›</a:t>
            </a:fld>
            <a:endParaRPr lang="es-P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58A65-F6CE-41AA-B8CC-FCD824C4EFEF}" type="slidenum">
              <a:rPr lang="es-PE" altLang="en-US"/>
              <a:pPr/>
              <a:t>‹Nº›</a:t>
            </a:fld>
            <a:endParaRPr lang="es-P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7C799-6377-4BAF-8F16-E2FBE01E0A60}" type="slidenum">
              <a:rPr lang="es-PE" altLang="en-US"/>
              <a:pPr/>
              <a:t>‹Nº›</a:t>
            </a:fld>
            <a:endParaRPr lang="es-P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7AAA1-BE6D-4E64-BBF9-E6BCDBC2FE85}" type="slidenum">
              <a:rPr lang="es-PE" altLang="en-US"/>
              <a:pPr/>
              <a:t>‹Nº›</a:t>
            </a:fld>
            <a:endParaRPr lang="es-P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 alt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24F3B-FCE2-4866-AAB4-F10F7FD10558}" type="slidenum">
              <a:rPr lang="es-PE" altLang="en-US"/>
              <a:pPr/>
              <a:t>‹Nº›</a:t>
            </a:fld>
            <a:endParaRPr lang="es-P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PE" altLang="en-US" smtClean="0"/>
              <a:t>Haga clic para cambiar el estilo de título	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altLang="en-US" smtClean="0"/>
              <a:t>Haga clic para modificar el estilo de texto del patrón</a:t>
            </a:r>
          </a:p>
          <a:p>
            <a:pPr lvl="1"/>
            <a:r>
              <a:rPr lang="es-PE" altLang="en-US" smtClean="0"/>
              <a:t>Segundo nivel</a:t>
            </a:r>
          </a:p>
          <a:p>
            <a:pPr lvl="2"/>
            <a:r>
              <a:rPr lang="es-PE" altLang="en-US" smtClean="0"/>
              <a:t>Tercer nivel</a:t>
            </a:r>
          </a:p>
          <a:p>
            <a:pPr lvl="3"/>
            <a:r>
              <a:rPr lang="es-PE" altLang="en-US" smtClean="0"/>
              <a:t>Cuarto nivel</a:t>
            </a:r>
          </a:p>
          <a:p>
            <a:pPr lvl="4"/>
            <a:r>
              <a:rPr lang="es-PE" altLang="en-US" smtClean="0"/>
              <a:t>Quinto nivel</a:t>
            </a:r>
          </a:p>
        </p:txBody>
      </p:sp>
      <p:sp>
        <p:nvSpPr>
          <p:cNvPr id="132138" name="Rectangle 4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s-PE" altLang="en-US"/>
          </a:p>
        </p:txBody>
      </p:sp>
      <p:sp>
        <p:nvSpPr>
          <p:cNvPr id="132139" name="Rectangle 4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s-PE" altLang="en-US"/>
          </a:p>
        </p:txBody>
      </p:sp>
      <p:sp>
        <p:nvSpPr>
          <p:cNvPr id="13214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1A620A1-8DA1-40CF-BF87-C778595676DB}" type="slidenum">
              <a:rPr lang="es-PE" altLang="en-US"/>
              <a:pPr/>
              <a:t>‹Nº›</a:t>
            </a:fld>
            <a:endParaRPr lang="es-PE" altLang="en-US"/>
          </a:p>
        </p:txBody>
      </p:sp>
      <p:sp>
        <p:nvSpPr>
          <p:cNvPr id="132142" name="Line 46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Hoja_de_c_lculo_de_Microsoft_Excel_97-20031.xls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995363"/>
            <a:ext cx="5472112" cy="2362200"/>
          </a:xfrm>
          <a:noFill/>
          <a:ln/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s-ES_tradnl" sz="5200" b="1" dirty="0">
                <a:solidFill>
                  <a:srgbClr val="669999"/>
                </a:solidFill>
              </a:rPr>
              <a:t>RECOLECCIÓN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s-ES_tradnl" sz="5200" b="1" dirty="0">
                <a:solidFill>
                  <a:srgbClr val="669999"/>
                </a:solidFill>
              </a:rPr>
              <a:t>DE DATOS</a:t>
            </a:r>
          </a:p>
        </p:txBody>
      </p:sp>
      <p:graphicFrame>
        <p:nvGraphicFramePr>
          <p:cNvPr id="3076" name="Object 4"/>
          <p:cNvGraphicFramePr>
            <a:graphicFrameLocks/>
          </p:cNvGraphicFramePr>
          <p:nvPr/>
        </p:nvGraphicFramePr>
        <p:xfrm>
          <a:off x="0" y="4827588"/>
          <a:ext cx="197961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Imagen" r:id="rId4" imgW="3333600" imgH="2920680" progId="">
                  <p:embed/>
                </p:oleObj>
              </mc:Choice>
              <mc:Fallback>
                <p:oleObj name="Imagen" r:id="rId4" imgW="3333600" imgH="2920680" progId="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27588"/>
                        <a:ext cx="1979613" cy="198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033588" y="3068638"/>
            <a:ext cx="5275262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/>
            <a:r>
              <a:rPr lang="es-ES_tradnl" sz="2400" dirty="0"/>
              <a:t>Los datos no se recopilan como </a:t>
            </a:r>
          </a:p>
          <a:p>
            <a:pPr algn="r"/>
            <a:r>
              <a:rPr lang="es-ES_tradnl" sz="2400" dirty="0"/>
              <a:t>un fin en sí mismos, sino como </a:t>
            </a:r>
          </a:p>
          <a:p>
            <a:pPr algn="r"/>
            <a:r>
              <a:rPr lang="es-ES_tradnl" sz="2400" dirty="0"/>
              <a:t>un medio para describir los hechos</a:t>
            </a:r>
          </a:p>
          <a:p>
            <a:pPr algn="r"/>
            <a:r>
              <a:rPr lang="es-ES_tradnl" sz="2400" dirty="0"/>
              <a:t> que están tras los datos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Frenad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1692275"/>
            <a:ext cx="9144000" cy="434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62000" indent="-762000" algn="just" defTabSz="381000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lang="es-ES_tradnl" sz="2800" dirty="0">
                <a:latin typeface="Arial Narrow" pitchFamily="34" charset="0"/>
              </a:rPr>
              <a:t>	</a:t>
            </a:r>
            <a:r>
              <a:rPr lang="es-ES_tradnl" sz="2800" dirty="0"/>
              <a:t>1. Se registra el dato bajo condiciones normales</a:t>
            </a:r>
          </a:p>
          <a:p>
            <a:pPr marL="762000" indent="-762000" defTabSz="381000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lang="es-ES_tradnl" sz="2800" dirty="0"/>
              <a:t>	2. Cuando se mide el desempeño, la persona 	observada no debe saber que es sujeta de 	observación</a:t>
            </a:r>
          </a:p>
          <a:p>
            <a:pPr marL="762000" indent="-762000" algn="just" defTabSz="381000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lang="es-ES_tradnl" sz="2800" dirty="0"/>
              <a:t>	3. Se utiliza una hoja de registro. </a:t>
            </a:r>
          </a:p>
          <a:p>
            <a:pPr marL="762000" indent="-762000" algn="just" defTabSz="381000" eaLnBrk="0" hangingPunct="0">
              <a:spcBef>
                <a:spcPct val="20000"/>
              </a:spcBef>
              <a:buClr>
                <a:srgbClr val="0000FF"/>
              </a:buClr>
              <a:buSzPct val="90000"/>
              <a:buFont typeface="Monotype Sorts" pitchFamily="2" charset="2"/>
              <a:buNone/>
            </a:pPr>
            <a:endParaRPr lang="es-ES_tradnl" sz="1200" dirty="0"/>
          </a:p>
          <a:p>
            <a:pPr marL="762000" indent="-762000" algn="just" defTabSz="381000" eaLnBrk="0" hangingPunct="0">
              <a:spcBef>
                <a:spcPct val="20000"/>
              </a:spcBef>
            </a:pPr>
            <a:r>
              <a:rPr lang="es-ES_tradnl" sz="2800" b="1" i="1" dirty="0"/>
              <a:t>	</a:t>
            </a:r>
            <a:r>
              <a:rPr lang="es-ES_tradnl" sz="2800" i="1" dirty="0">
                <a:solidFill>
                  <a:srgbClr val="009999"/>
                </a:solidFill>
              </a:rPr>
              <a:t>Ejemplo</a:t>
            </a:r>
            <a:endParaRPr lang="es-ES_tradnl" sz="2800" dirty="0">
              <a:solidFill>
                <a:srgbClr val="009999"/>
              </a:solidFill>
            </a:endParaRPr>
          </a:p>
          <a:p>
            <a:pPr marL="762000" indent="-762000" algn="just" defTabSz="381000" eaLnBrk="0" hangingPunct="0">
              <a:spcBef>
                <a:spcPct val="20000"/>
              </a:spcBef>
            </a:pPr>
            <a:r>
              <a:rPr lang="es-ES_tradnl" sz="2800" dirty="0"/>
              <a:t>	La observación del desempeño de una enfermera durante sus labores en el Servicio de Emergencia.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04788" y="990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2800" b="1" dirty="0">
                <a:solidFill>
                  <a:srgbClr val="009999"/>
                </a:solidFill>
              </a:rPr>
              <a:t>(a) La observación</a:t>
            </a:r>
            <a:endParaRPr lang="es-ES_tradnl" sz="2800" u="sng" dirty="0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70038"/>
            <a:ext cx="7696200" cy="3625850"/>
          </a:xfrm>
          <a:noFill/>
          <a:ln/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tabLst>
                <a:tab pos="487363" algn="l"/>
              </a:tabLst>
            </a:pPr>
            <a:r>
              <a:rPr lang="es-ES_tradnl" sz="2800" b="0" dirty="0"/>
              <a:t>Se registra un dato bajo condiciones provocadas simulando el proceso lo más real posible.</a:t>
            </a:r>
            <a:br>
              <a:rPr lang="es-ES_tradnl" sz="2800" b="0" dirty="0"/>
            </a:br>
            <a:r>
              <a:rPr lang="es-ES_tradnl" sz="2800" b="0" dirty="0"/>
              <a:t/>
            </a:r>
            <a:br>
              <a:rPr lang="es-ES_tradnl" sz="2800" b="0" dirty="0"/>
            </a:br>
            <a:r>
              <a:rPr lang="es-ES_tradnl" sz="2800" b="0" i="1" dirty="0">
                <a:solidFill>
                  <a:srgbClr val="009999"/>
                </a:solidFill>
              </a:rPr>
              <a:t>Ejemplo:</a:t>
            </a:r>
            <a:r>
              <a:rPr lang="es-ES_tradnl" sz="2800" b="0" dirty="0">
                <a:solidFill>
                  <a:srgbClr val="009999"/>
                </a:solidFill>
              </a:rPr>
              <a:t> </a:t>
            </a:r>
            <a:br>
              <a:rPr lang="es-ES_tradnl" sz="2800" b="0" dirty="0">
                <a:solidFill>
                  <a:srgbClr val="009999"/>
                </a:solidFill>
              </a:rPr>
            </a:br>
            <a:r>
              <a:rPr lang="es-ES_tradnl" sz="2800" b="0" dirty="0"/>
              <a:t>Un mercado prueba para introducir un tipo jabón de antiséptico con fragancia .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73075" y="909638"/>
            <a:ext cx="4083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800" b="1" dirty="0">
                <a:solidFill>
                  <a:srgbClr val="009999"/>
                </a:solidFill>
              </a:rPr>
              <a:t>(b) La experimentación</a:t>
            </a:r>
            <a:endParaRPr lang="es-ES" sz="2800" b="1" dirty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760538"/>
            <a:ext cx="8712200" cy="4343400"/>
          </a:xfrm>
          <a:noFill/>
          <a:ln/>
        </p:spPr>
        <p:txBody>
          <a:bodyPr lIns="92075" tIns="46038" rIns="92075" bIns="46038"/>
          <a:lstStyle/>
          <a:p>
            <a:pPr marL="534988" indent="-3175" defTabSz="762000">
              <a:buClr>
                <a:srgbClr val="009999"/>
              </a:buClr>
              <a:buSzTx/>
              <a:buFont typeface="Wingdings" pitchFamily="2" charset="2"/>
              <a:buAutoNum type="arabicPeriod"/>
              <a:tabLst>
                <a:tab pos="615950" algn="l"/>
              </a:tabLst>
            </a:pPr>
            <a:r>
              <a:rPr lang="es-ES_tradnl" sz="2800" dirty="0"/>
              <a:t>Se registra la característica a través de 	 		   preguntas</a:t>
            </a:r>
          </a:p>
          <a:p>
            <a:pPr marL="534988" indent="-3175" algn="just" defTabSz="762000">
              <a:buClr>
                <a:srgbClr val="009999"/>
              </a:buClr>
              <a:buSzTx/>
              <a:buFont typeface="Monotype Sorts" pitchFamily="2" charset="2"/>
              <a:buAutoNum type="arabicPeriod" startAt="2"/>
              <a:tabLst>
                <a:tab pos="615950" algn="l"/>
              </a:tabLst>
            </a:pPr>
            <a:r>
              <a:rPr lang="es-ES_tradnl" sz="2800" dirty="0"/>
              <a:t>No se realiza medición</a:t>
            </a:r>
          </a:p>
          <a:p>
            <a:pPr marL="534988" indent="-3175" algn="just" defTabSz="762000">
              <a:buClr>
                <a:srgbClr val="0000FF"/>
              </a:buClr>
              <a:buSzPct val="90000"/>
              <a:buFont typeface="Monotype Sorts" pitchFamily="2" charset="2"/>
              <a:buNone/>
              <a:tabLst>
                <a:tab pos="615950" algn="l"/>
              </a:tabLst>
            </a:pPr>
            <a:endParaRPr lang="es-ES_tradnl" sz="2800" dirty="0"/>
          </a:p>
          <a:p>
            <a:pPr marL="534988" indent="-3175" algn="just" defTabSz="762000">
              <a:buClr>
                <a:srgbClr val="0000FF"/>
              </a:buClr>
              <a:buSzPct val="90000"/>
              <a:buFont typeface="Monotype Sorts" pitchFamily="2" charset="2"/>
              <a:buNone/>
              <a:tabLst>
                <a:tab pos="615950" algn="l"/>
              </a:tabLst>
            </a:pPr>
            <a:r>
              <a:rPr lang="es-ES_tradnl" sz="2800" i="1" dirty="0">
                <a:solidFill>
                  <a:srgbClr val="009999"/>
                </a:solidFill>
              </a:rPr>
              <a:t>Ejemplo</a:t>
            </a:r>
            <a:r>
              <a:rPr lang="es-ES_tradnl" sz="2800" dirty="0">
                <a:solidFill>
                  <a:srgbClr val="009999"/>
                </a:solidFill>
              </a:rPr>
              <a:t>:</a:t>
            </a:r>
            <a:r>
              <a:rPr lang="es-ES_tradnl" sz="2800" dirty="0"/>
              <a:t> </a:t>
            </a:r>
          </a:p>
          <a:p>
            <a:pPr marL="534988" indent="-3175" algn="just" defTabSz="762000">
              <a:buClr>
                <a:srgbClr val="0000FF"/>
              </a:buClr>
              <a:buSzPct val="90000"/>
              <a:buFont typeface="Monotype Sorts" pitchFamily="2" charset="2"/>
              <a:buNone/>
              <a:tabLst>
                <a:tab pos="615950" algn="l"/>
              </a:tabLst>
            </a:pPr>
            <a:r>
              <a:rPr lang="es-ES_tradnl" sz="2800" dirty="0"/>
              <a:t>Se pregunta a un paciente el tiempo que esperó antes que sea atendido en el consultorio externo.</a:t>
            </a:r>
          </a:p>
          <a:p>
            <a:pPr marL="534988" indent="-3175" algn="just" defTabSz="762000">
              <a:buClr>
                <a:srgbClr val="0000FF"/>
              </a:buClr>
              <a:buSzPct val="90000"/>
              <a:buFont typeface="Monotype Sorts" pitchFamily="2" charset="2"/>
              <a:buNone/>
              <a:tabLst>
                <a:tab pos="615950" algn="l"/>
              </a:tabLst>
            </a:pPr>
            <a:endParaRPr lang="es-ES_tradnl" sz="2800" dirty="0"/>
          </a:p>
          <a:p>
            <a:pPr marL="534988" indent="-3175" algn="just" defTabSz="762000">
              <a:buClr>
                <a:srgbClr val="0000FF"/>
              </a:buClr>
              <a:buSzPct val="90000"/>
              <a:buFont typeface="Monotype Sorts" pitchFamily="2" charset="2"/>
              <a:buNone/>
              <a:tabLst>
                <a:tab pos="615950" algn="l"/>
              </a:tabLst>
            </a:pPr>
            <a:r>
              <a:rPr lang="es-ES_tradnl" sz="2800" dirty="0"/>
              <a:t>Comprende 2 técnicas: la encuesta y la entrevista.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00063" y="1096963"/>
            <a:ext cx="5399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s-ES_tradnl" sz="3200" b="1" dirty="0">
                <a:solidFill>
                  <a:srgbClr val="009999"/>
                </a:solidFill>
              </a:rPr>
              <a:t>B) MÉTODOS INDIRECTOS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87363" y="1341438"/>
            <a:ext cx="8656637" cy="5022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81000" indent="65088" algn="just" defTabSz="762000" eaLnBrk="0" hangingPunct="0">
              <a:spcBef>
                <a:spcPct val="20000"/>
              </a:spcBef>
              <a:buClr>
                <a:srgbClr val="009999"/>
              </a:buClr>
              <a:buFontTx/>
              <a:buAutoNum type="arabicPeriod"/>
            </a:pPr>
            <a:r>
              <a:rPr lang="es-ES_tradnl" sz="2800" dirty="0">
                <a:latin typeface="Arial Narrow" pitchFamily="34" charset="0"/>
              </a:rPr>
              <a:t>	</a:t>
            </a:r>
            <a:r>
              <a:rPr lang="es-ES_tradnl" sz="2800" dirty="0"/>
              <a:t>Cuestionario de preguntas abiertas o cerradas</a:t>
            </a:r>
          </a:p>
          <a:p>
            <a:pPr marL="381000" indent="65088" algn="just" defTabSz="762000" eaLnBrk="0" hangingPunct="0">
              <a:spcBef>
                <a:spcPct val="20000"/>
              </a:spcBef>
              <a:buClr>
                <a:srgbClr val="009999"/>
              </a:buClr>
              <a:buFont typeface="Monotype Sorts" pitchFamily="2" charset="2"/>
              <a:buAutoNum type="arabicPeriod" startAt="2"/>
            </a:pPr>
            <a:r>
              <a:rPr lang="es-ES_tradnl" sz="2800" dirty="0"/>
              <a:t> Al diseñarla se debe:</a:t>
            </a:r>
          </a:p>
          <a:p>
            <a:pPr marL="1260475" lvl="1" indent="-366713" algn="just" defTabSz="762000" eaLnBrk="0" hangingPunct="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FontTx/>
              <a:buChar char="•"/>
            </a:pPr>
            <a:r>
              <a:rPr lang="es-ES_tradnl" sz="2800" dirty="0"/>
              <a:t>Elegir lo temas generales de la encuesta</a:t>
            </a:r>
          </a:p>
          <a:p>
            <a:pPr marL="1260475" lvl="1" indent="-366713" algn="just" defTabSz="762000" eaLnBrk="0" hangingPunct="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FontTx/>
              <a:buChar char="•"/>
            </a:pPr>
            <a:r>
              <a:rPr lang="es-ES_tradnl" sz="2800" dirty="0"/>
              <a:t>Decidir forma de aplicarlo: correo, teléfono o personal</a:t>
            </a:r>
          </a:p>
          <a:p>
            <a:pPr marL="1260475" lvl="1" indent="-366713" algn="just" defTabSz="762000" eaLnBrk="0" hangingPunct="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FontTx/>
              <a:buChar char="•"/>
            </a:pPr>
            <a:r>
              <a:rPr lang="es-ES_tradnl" sz="2800" dirty="0"/>
              <a:t>Plantear preguntas</a:t>
            </a:r>
          </a:p>
          <a:p>
            <a:pPr marL="1260475" lvl="1" indent="-366713" algn="just" defTabSz="762000" eaLnBrk="0" hangingPunct="0">
              <a:lnSpc>
                <a:spcPct val="80000"/>
              </a:lnSpc>
              <a:spcBef>
                <a:spcPct val="20000"/>
              </a:spcBef>
              <a:buClr>
                <a:srgbClr val="009999"/>
              </a:buClr>
              <a:buFontTx/>
              <a:buChar char="•"/>
            </a:pPr>
            <a:r>
              <a:rPr lang="es-ES_tradnl" sz="2800" dirty="0"/>
              <a:t>Realizar una prueba piloto y hacer revisiones finales</a:t>
            </a:r>
          </a:p>
          <a:p>
            <a:pPr marL="381000" indent="65088" algn="just" defTabSz="7620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s-ES_tradnl" sz="2800" b="1" i="1" dirty="0"/>
              <a:t>    </a:t>
            </a:r>
            <a:r>
              <a:rPr lang="es-ES_tradnl" sz="2800" i="1" dirty="0">
                <a:solidFill>
                  <a:srgbClr val="009999"/>
                </a:solidFill>
              </a:rPr>
              <a:t>Ejemplo:</a:t>
            </a:r>
            <a:r>
              <a:rPr lang="es-ES_tradnl" sz="2800" dirty="0"/>
              <a:t> </a:t>
            </a:r>
          </a:p>
          <a:p>
            <a:pPr marL="381000" indent="65088" defTabSz="7620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s-ES_tradnl" sz="2800" dirty="0"/>
              <a:t>    Encuesta para conocer el grado de satisfacción    	 de los asegurados a una clínica.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55600" y="782638"/>
            <a:ext cx="411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s-ES_tradnl" sz="3200" b="1" dirty="0">
                <a:solidFill>
                  <a:srgbClr val="009999"/>
                </a:solidFill>
              </a:rPr>
              <a:t>(a) La encuesta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838200" y="17526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61950" indent="-7938" algn="just" defTabSz="762000" eaLnBrk="0" hangingPunct="0">
              <a:spcBef>
                <a:spcPct val="20000"/>
              </a:spcBef>
              <a:buFontTx/>
              <a:buAutoNum type="arabicPeriod"/>
            </a:pPr>
            <a:r>
              <a:rPr lang="es-ES_tradnl" sz="2800" dirty="0"/>
              <a:t>Permite recolectar datos o partir de un dialogo</a:t>
            </a:r>
          </a:p>
          <a:p>
            <a:pPr marL="361950" indent="-7938" algn="just" defTabSz="762000" eaLnBrk="0" hangingPunct="0">
              <a:spcBef>
                <a:spcPct val="20000"/>
              </a:spcBef>
            </a:pPr>
            <a:r>
              <a:rPr lang="es-ES_tradnl" sz="2800" dirty="0"/>
              <a:t>    </a:t>
            </a:r>
          </a:p>
          <a:p>
            <a:pPr marL="361950" indent="-7938" algn="just" defTabSz="762000" eaLnBrk="0" hangingPunct="0">
              <a:spcBef>
                <a:spcPct val="20000"/>
              </a:spcBef>
              <a:buClr>
                <a:schemeClr val="tx1"/>
              </a:buClr>
              <a:buFont typeface="Monotype Sorts" pitchFamily="2" charset="2"/>
              <a:buAutoNum type="arabicPeriod" startAt="2"/>
            </a:pPr>
            <a:r>
              <a:rPr lang="es-ES_tradnl" sz="2800" dirty="0"/>
              <a:t>Puede se estructurada o no estructurada</a:t>
            </a:r>
          </a:p>
          <a:p>
            <a:pPr marL="361950" indent="-7938" algn="just" defTabSz="762000" eaLnBrk="0" hangingPunct="0">
              <a:spcBef>
                <a:spcPct val="20000"/>
              </a:spcBef>
              <a:buFontTx/>
              <a:buChar char="•"/>
            </a:pPr>
            <a:endParaRPr lang="es-ES_tradnl" sz="2800" dirty="0"/>
          </a:p>
          <a:p>
            <a:pPr marL="361950" indent="-7938" algn="just" defTabSz="762000" eaLnBrk="0" hangingPunct="0">
              <a:spcBef>
                <a:spcPct val="20000"/>
              </a:spcBef>
            </a:pPr>
            <a:r>
              <a:rPr lang="es-ES_tradnl" sz="2800" i="1" dirty="0">
                <a:solidFill>
                  <a:srgbClr val="009999"/>
                </a:solidFill>
              </a:rPr>
              <a:t>Ejemplo:</a:t>
            </a:r>
            <a:r>
              <a:rPr lang="es-ES_tradnl" sz="2800" dirty="0">
                <a:solidFill>
                  <a:schemeClr val="accent1"/>
                </a:solidFill>
              </a:rPr>
              <a:t> </a:t>
            </a:r>
          </a:p>
          <a:p>
            <a:pPr marL="361950" indent="-7938" algn="just" defTabSz="762000" eaLnBrk="0" hangingPunct="0">
              <a:spcBef>
                <a:spcPct val="20000"/>
              </a:spcBef>
            </a:pPr>
            <a:r>
              <a:rPr lang="es-ES_tradnl" sz="2800" dirty="0"/>
              <a:t>Entrevista  al Director de una Clínica  sobre la aplicación de norma de calidad.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85800" y="838200"/>
            <a:ext cx="365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s-ES_tradnl" sz="3200" b="1" dirty="0">
                <a:solidFill>
                  <a:srgbClr val="009999"/>
                </a:solidFill>
              </a:rPr>
              <a:t>(b) La entrevista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8229600" cy="1371600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s-ES_tradnl" sz="2600" dirty="0">
                <a:solidFill>
                  <a:schemeClr val="hlink"/>
                </a:solidFill>
              </a:rPr>
              <a:t>METODOS Y TECNICAS</a:t>
            </a:r>
            <a:br>
              <a:rPr lang="es-ES_tradnl" sz="2600" dirty="0">
                <a:solidFill>
                  <a:schemeClr val="hlink"/>
                </a:solidFill>
              </a:rPr>
            </a:br>
            <a:r>
              <a:rPr lang="es-ES_tradnl" sz="2600" dirty="0">
                <a:solidFill>
                  <a:schemeClr val="hlink"/>
                </a:solidFill>
              </a:rPr>
              <a:t> DE RECOLECCION DE DATOS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600200" y="2322513"/>
          <a:ext cx="7543800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Hoja de cálculo" r:id="rId4" imgW="6039000" imgH="2256120" progId="Excel.Sheet.8">
                  <p:embed/>
                </p:oleObj>
              </mc:Choice>
              <mc:Fallback>
                <p:oleObj name="Hoja de cálculo" r:id="rId4" imgW="6039000" imgH="225612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22513"/>
                        <a:ext cx="7543800" cy="377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98488"/>
            <a:ext cx="7885113" cy="1066800"/>
          </a:xfrm>
          <a:noFill/>
          <a:ln/>
        </p:spPr>
        <p:txBody>
          <a:bodyPr lIns="92075" tIns="46038" rIns="92075" bIns="46038" anchor="ctr"/>
          <a:lstStyle/>
          <a:p>
            <a:pPr>
              <a:tabLst>
                <a:tab pos="263525" algn="l"/>
              </a:tabLst>
            </a:pPr>
            <a:r>
              <a:rPr lang="es-ES_tradnl" sz="2800" dirty="0">
                <a:solidFill>
                  <a:srgbClr val="009999"/>
                </a:solidFill>
              </a:rPr>
              <a:t>¿Cómo seleccionar la fuente, el método y la técnica?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854200"/>
            <a:ext cx="8342313" cy="4435475"/>
          </a:xfrm>
          <a:noFill/>
          <a:ln/>
        </p:spPr>
        <p:txBody>
          <a:bodyPr lIns="92075" tIns="46038" rIns="92075" bIns="46038"/>
          <a:lstStyle/>
          <a:p>
            <a:pPr marL="0" indent="0">
              <a:buSzTx/>
              <a:buFont typeface="Wingdings" pitchFamily="2" charset="2"/>
              <a:buNone/>
              <a:tabLst>
                <a:tab pos="365125" algn="l"/>
              </a:tabLst>
            </a:pPr>
            <a:r>
              <a:rPr lang="es-ES_tradnl" sz="2600" dirty="0"/>
              <a:t>No toda la información requerida será recopilada de una sola fuente, ni usando un mismo método y técnica. Casi siempre es una combinación de ellos, para lo cual hay que: </a:t>
            </a:r>
          </a:p>
          <a:p>
            <a:pPr marL="0" indent="0">
              <a:buSzTx/>
              <a:buFont typeface="Wingdings" pitchFamily="2" charset="2"/>
              <a:buNone/>
              <a:tabLst>
                <a:tab pos="365125" algn="l"/>
              </a:tabLst>
            </a:pPr>
            <a:endParaRPr lang="es-ES_tradnl" sz="1100" dirty="0"/>
          </a:p>
          <a:p>
            <a:pPr marL="0" indent="0">
              <a:buSzTx/>
              <a:buFont typeface="Wingdings" pitchFamily="2" charset="2"/>
              <a:buAutoNum type="arabicPeriod"/>
              <a:tabLst>
                <a:tab pos="365125" algn="l"/>
              </a:tabLst>
            </a:pPr>
            <a:r>
              <a:rPr lang="es-ES_tradnl" sz="2600" dirty="0"/>
              <a:t> Definir </a:t>
            </a:r>
            <a:r>
              <a:rPr lang="es-ES_tradnl" sz="2600" b="1" dirty="0">
                <a:solidFill>
                  <a:schemeClr val="hlink"/>
                </a:solidFill>
              </a:rPr>
              <a:t>características</a:t>
            </a:r>
            <a:r>
              <a:rPr lang="es-ES_tradnl" sz="2600" dirty="0">
                <a:solidFill>
                  <a:srgbClr val="FF3300"/>
                </a:solidFill>
              </a:rPr>
              <a:t> </a:t>
            </a:r>
            <a:r>
              <a:rPr lang="es-ES_tradnl" sz="2600" dirty="0"/>
              <a:t>que interesan registrar.</a:t>
            </a:r>
          </a:p>
          <a:p>
            <a:pPr marL="0" indent="0">
              <a:buFont typeface="Wingdings" pitchFamily="2" charset="2"/>
              <a:buNone/>
              <a:tabLst>
                <a:tab pos="365125" algn="l"/>
              </a:tabLst>
            </a:pPr>
            <a:endParaRPr lang="es-ES_tradnl" sz="1100" dirty="0"/>
          </a:p>
          <a:p>
            <a:pPr marL="0" indent="0">
              <a:buSzTx/>
              <a:buFont typeface="Wingdings" pitchFamily="2" charset="2"/>
              <a:buAutoNum type="arabicPeriod" startAt="2"/>
              <a:tabLst>
                <a:tab pos="365125" algn="l"/>
              </a:tabLst>
            </a:pPr>
            <a:r>
              <a:rPr lang="es-ES_tradnl" sz="2600" dirty="0"/>
              <a:t> Identificar la </a:t>
            </a:r>
            <a:r>
              <a:rPr lang="es-ES_tradnl" sz="2600" b="1" dirty="0">
                <a:solidFill>
                  <a:schemeClr val="hlink"/>
                </a:solidFill>
              </a:rPr>
              <a:t>fuente</a:t>
            </a:r>
            <a:r>
              <a:rPr lang="es-ES_tradnl" sz="2600" dirty="0"/>
              <a:t> de información  apropiada 	para cada característica.</a:t>
            </a:r>
          </a:p>
          <a:p>
            <a:pPr marL="0" indent="0">
              <a:buSzTx/>
              <a:buFont typeface="Wingdings" pitchFamily="2" charset="2"/>
              <a:buNone/>
              <a:tabLst>
                <a:tab pos="365125" algn="l"/>
              </a:tabLst>
            </a:pPr>
            <a:endParaRPr lang="es-ES_tradnl" sz="1100" dirty="0"/>
          </a:p>
          <a:p>
            <a:pPr marL="0" indent="0">
              <a:buSzTx/>
              <a:buFont typeface="Wingdings" pitchFamily="2" charset="2"/>
              <a:buAutoNum type="arabicPeriod" startAt="3"/>
              <a:tabLst>
                <a:tab pos="365125" algn="l"/>
              </a:tabLst>
            </a:pPr>
            <a:r>
              <a:rPr lang="es-ES_tradnl" sz="2600" dirty="0"/>
              <a:t> Seleccionar la </a:t>
            </a:r>
            <a:r>
              <a:rPr lang="es-ES_tradnl" sz="2600" b="1" dirty="0">
                <a:solidFill>
                  <a:schemeClr val="hlink"/>
                </a:solidFill>
              </a:rPr>
              <a:t>técnica</a:t>
            </a:r>
            <a:r>
              <a:rPr lang="es-ES_tradnl" sz="2600" dirty="0">
                <a:solidFill>
                  <a:srgbClr val="FF3300"/>
                </a:solidFill>
              </a:rPr>
              <a:t> </a:t>
            </a:r>
            <a:r>
              <a:rPr lang="es-ES_tradnl" sz="2600" dirty="0"/>
              <a:t>más conveniente.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92138"/>
            <a:ext cx="9144000" cy="695325"/>
          </a:xfrm>
          <a:noFill/>
          <a:ln/>
        </p:spPr>
        <p:txBody>
          <a:bodyPr lIns="92075" tIns="46038" rIns="92075" bIns="46038" anchor="ctr"/>
          <a:lstStyle/>
          <a:p>
            <a:r>
              <a:rPr lang="es-ES_tradnl" sz="3200" dirty="0">
                <a:solidFill>
                  <a:srgbClr val="FF0000"/>
                </a:solidFill>
              </a:rPr>
              <a:t>2.6 El Cuestionario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8153400" cy="4114800"/>
          </a:xfrm>
          <a:noFill/>
          <a:ln/>
        </p:spPr>
        <p:txBody>
          <a:bodyPr lIns="92075" tIns="46038" rIns="92075" bIns="46038"/>
          <a:lstStyle/>
          <a:p>
            <a:pPr algn="just">
              <a:buClr>
                <a:schemeClr val="hlink"/>
              </a:buClr>
              <a:buSzTx/>
              <a:buFont typeface="Wingdings" pitchFamily="2" charset="2"/>
              <a:buChar char="§"/>
            </a:pPr>
            <a:r>
              <a:rPr lang="es-ES_tradnl" sz="2600" dirty="0"/>
              <a:t>Consiste en un conjunto de preguntas diseñadas de acuerdo a la necesidad de información.</a:t>
            </a:r>
          </a:p>
          <a:p>
            <a:pPr algn="just">
              <a:buClr>
                <a:schemeClr val="folHlink"/>
              </a:buClr>
              <a:buSzPct val="90000"/>
              <a:buFont typeface="Monotype Sorts" pitchFamily="2" charset="2"/>
              <a:buChar char="ä"/>
            </a:pPr>
            <a:endParaRPr lang="es-ES_tradnl" sz="2600" dirty="0"/>
          </a:p>
          <a:p>
            <a:pPr algn="just">
              <a:buClr>
                <a:schemeClr val="hlink"/>
              </a:buClr>
              <a:buSzTx/>
              <a:buFont typeface="Wingdings" pitchFamily="2" charset="2"/>
              <a:buChar char="§"/>
            </a:pPr>
            <a:r>
              <a:rPr lang="es-ES_tradnl" sz="2600" dirty="0"/>
              <a:t>Junto con las hojas de registro, es la técnica más común para la recopilación de datos de fuentes primarias.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763" y="1155700"/>
            <a:ext cx="9012237" cy="5165725"/>
          </a:xfrm>
          <a:noFill/>
          <a:ln/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buSzTx/>
              <a:buFont typeface="Monotype Sorts" pitchFamily="2" charset="2"/>
              <a:buAutoNum type="arabicPeriod" startAt="4"/>
            </a:pPr>
            <a:r>
              <a:rPr lang="es-ES_tradnl" sz="2800" dirty="0"/>
              <a:t>Debe evitarse la ambigüedad.</a:t>
            </a:r>
          </a:p>
          <a:p>
            <a:pPr marL="609600" indent="-609600">
              <a:lnSpc>
                <a:spcPct val="90000"/>
              </a:lnSpc>
              <a:buSzTx/>
              <a:buFont typeface="Monotype Sorts" pitchFamily="2" charset="2"/>
              <a:buNone/>
            </a:pPr>
            <a:r>
              <a:rPr lang="es-ES_tradnl" sz="2800" i="1" dirty="0"/>
              <a:t>      </a:t>
            </a:r>
            <a:r>
              <a:rPr lang="es-ES_tradnl" sz="2800" i="1" dirty="0">
                <a:solidFill>
                  <a:schemeClr val="hlink"/>
                </a:solidFill>
              </a:rPr>
              <a:t>Ejemplo</a:t>
            </a:r>
            <a:r>
              <a:rPr lang="es-ES_tradnl" sz="2800" dirty="0">
                <a:solidFill>
                  <a:schemeClr val="hlink"/>
                </a:solidFill>
              </a:rPr>
              <a:t>: </a:t>
            </a:r>
            <a:r>
              <a:rPr lang="es-ES_tradnl" sz="2800" dirty="0"/>
              <a:t>En un estudio para determinar el grado de asociación entre la incidencia a cáncer pulmonar y el hábito a fumar, se hizo la siguiente pregunta: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Monotype Sorts" pitchFamily="2" charset="2"/>
              <a:buNone/>
            </a:pPr>
            <a:r>
              <a:rPr lang="es-ES_tradnl" sz="2600" dirty="0"/>
              <a:t>	  ¿Fuma usted?        Si           No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Monotype Sorts" pitchFamily="2" charset="2"/>
              <a:buNone/>
            </a:pPr>
            <a:endParaRPr lang="es-ES_tradnl" sz="2600" dirty="0"/>
          </a:p>
          <a:p>
            <a:pPr marL="609600" indent="-609600" algn="just">
              <a:lnSpc>
                <a:spcPct val="90000"/>
              </a:lnSpc>
              <a:buSzTx/>
              <a:buFont typeface="Monotype Sorts" pitchFamily="2" charset="2"/>
              <a:buAutoNum type="arabicPeriod" startAt="5"/>
            </a:pPr>
            <a:r>
              <a:rPr lang="es-ES_tradnl" sz="2800" dirty="0"/>
              <a:t>No formular preguntas dirigidas. Evitar adjetivos, ya que predisponen a una respuesta.</a:t>
            </a:r>
          </a:p>
          <a:p>
            <a:pPr marL="609600" indent="-609600" algn="just">
              <a:lnSpc>
                <a:spcPct val="90000"/>
              </a:lnSpc>
              <a:buSzTx/>
              <a:buFont typeface="Monotype Sorts" pitchFamily="2" charset="2"/>
              <a:buNone/>
            </a:pPr>
            <a:endParaRPr lang="es-ES_tradnl" sz="28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_tradnl" sz="2800" i="1" dirty="0"/>
              <a:t>      </a:t>
            </a:r>
            <a:r>
              <a:rPr lang="es-ES_tradnl" sz="2800" i="1" dirty="0">
                <a:solidFill>
                  <a:schemeClr val="hlink"/>
                </a:solidFill>
              </a:rPr>
              <a:t>Ejemplo:</a:t>
            </a:r>
            <a:r>
              <a:rPr lang="es-ES_tradnl" sz="2800" dirty="0"/>
              <a:t> ¿Cree Ud. que el precio del medicamento es alto? Si       No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4284663" y="285273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s-ES_tradnl" sz="2800" dirty="0"/>
              <a:t>1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5724525" y="285273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s-ES_tradnl" sz="2800" dirty="0"/>
              <a:t>2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2560638" y="556895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s-ES_tradnl" sz="2800" dirty="0"/>
              <a:t>1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754438" y="556895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s-ES_tradnl" sz="280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90563"/>
            <a:ext cx="7534275" cy="609600"/>
          </a:xfrm>
          <a:noFill/>
          <a:ln/>
        </p:spPr>
        <p:txBody>
          <a:bodyPr lIns="92075" tIns="46038" rIns="92075" bIns="46038" anchor="ctr"/>
          <a:lstStyle/>
          <a:p>
            <a:r>
              <a:rPr lang="es-ES_tradnl" sz="3200" b="0" dirty="0">
                <a:solidFill>
                  <a:srgbClr val="009999"/>
                </a:solidFill>
              </a:rPr>
              <a:t>Preguntas cerradas y abiertas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924800" cy="4572000"/>
          </a:xfrm>
          <a:noFill/>
          <a:ln/>
        </p:spPr>
        <p:txBody>
          <a:bodyPr lIns="92075" tIns="46038" rIns="92075" bIns="46038"/>
          <a:lstStyle/>
          <a:p>
            <a:pPr marL="609600" indent="-609600">
              <a:buSzTx/>
              <a:buFont typeface="Monotype Sorts" pitchFamily="2" charset="2"/>
              <a:buAutoNum type="arabicPeriod"/>
            </a:pPr>
            <a:r>
              <a:rPr lang="es-ES_tradnl" sz="2800" dirty="0"/>
              <a:t>Las posibles</a:t>
            </a:r>
            <a:r>
              <a:rPr lang="es-ES_tradnl" sz="2800" dirty="0">
                <a:solidFill>
                  <a:srgbClr val="FF3300"/>
                </a:solidFill>
              </a:rPr>
              <a:t> </a:t>
            </a:r>
            <a:r>
              <a:rPr lang="es-ES_tradnl" sz="2800" dirty="0">
                <a:solidFill>
                  <a:srgbClr val="000000"/>
                </a:solidFill>
              </a:rPr>
              <a:t>respuestas se presentan como alternativas.</a:t>
            </a:r>
          </a:p>
          <a:p>
            <a:pPr marL="609600" indent="-609600">
              <a:buSzTx/>
              <a:buFont typeface="Monotype Sorts" pitchFamily="2" charset="2"/>
              <a:buAutoNum type="arabicPeriod"/>
            </a:pPr>
            <a:endParaRPr lang="es-ES_tradnl" sz="2800" dirty="0">
              <a:solidFill>
                <a:srgbClr val="000000"/>
              </a:solidFill>
            </a:endParaRPr>
          </a:p>
          <a:p>
            <a:pPr marL="609600" indent="-609600">
              <a:buSzTx/>
              <a:buFont typeface="Monotype Sorts" pitchFamily="2" charset="2"/>
              <a:buAutoNum type="arabicPeriod"/>
            </a:pPr>
            <a:r>
              <a:rPr lang="es-ES_tradnl" sz="2800" dirty="0">
                <a:solidFill>
                  <a:srgbClr val="000000"/>
                </a:solidFill>
              </a:rPr>
              <a:t>Facilita la codificación y operatividad de los datos.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_tradnl" sz="2800" dirty="0">
                <a:solidFill>
                  <a:srgbClr val="000000"/>
                </a:solidFill>
              </a:rPr>
              <a:t>      </a:t>
            </a:r>
            <a:r>
              <a:rPr lang="es-ES_tradnl" sz="2800" b="1" i="1" dirty="0">
                <a:solidFill>
                  <a:schemeClr val="hlink"/>
                </a:solidFill>
              </a:rPr>
              <a:t>Ejemplo :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_tradnl" sz="2800" dirty="0">
                <a:solidFill>
                  <a:srgbClr val="000000"/>
                </a:solidFill>
              </a:rPr>
              <a:t>      ¿Posee Ud. un seguro médico?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_tradnl" sz="2800" dirty="0">
                <a:solidFill>
                  <a:srgbClr val="000000"/>
                </a:solidFill>
              </a:rPr>
              <a:t>             Si                          No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687638" y="5553075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s-ES_tradnl" sz="2800" dirty="0">
                <a:latin typeface="Times New Roman" pitchFamily="18" charset="0"/>
              </a:rPr>
              <a:t>1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680075" y="5553075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s-ES_tradnl" sz="2800" dirty="0">
                <a:latin typeface="Times New Roman" pitchFamily="18" charset="0"/>
              </a:rPr>
              <a:t>2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900113" y="1484313"/>
            <a:ext cx="3509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accent1"/>
                </a:solidFill>
              </a:rPr>
              <a:t>Preguntas cerradas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825" y="981075"/>
            <a:ext cx="2693988" cy="762000"/>
          </a:xfrm>
        </p:spPr>
        <p:txBody>
          <a:bodyPr/>
          <a:lstStyle/>
          <a:p>
            <a:pPr algn="r"/>
            <a:r>
              <a:rPr lang="es-ES_tradnl" sz="3200" dirty="0">
                <a:solidFill>
                  <a:srgbClr val="669999"/>
                </a:solidFill>
              </a:rPr>
              <a:t>OBJETIVOS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563813"/>
            <a:ext cx="8586788" cy="3744912"/>
          </a:xfrm>
        </p:spPr>
        <p:txBody>
          <a:bodyPr/>
          <a:lstStyle/>
          <a:p>
            <a:pPr marL="571500" indent="-571500">
              <a:lnSpc>
                <a:spcPct val="90000"/>
              </a:lnSpc>
              <a:buClr>
                <a:srgbClr val="669999"/>
              </a:buClr>
              <a:buSzTx/>
              <a:buFont typeface="Wingdings" pitchFamily="2" charset="2"/>
              <a:buAutoNum type="arabicPeriod"/>
            </a:pPr>
            <a:r>
              <a:rPr lang="es-ES_tradnl" sz="2800" dirty="0"/>
              <a:t>Recopilar datos.</a:t>
            </a:r>
          </a:p>
          <a:p>
            <a:pPr marL="571500" indent="-571500">
              <a:lnSpc>
                <a:spcPct val="90000"/>
              </a:lnSpc>
              <a:buClr>
                <a:srgbClr val="669999"/>
              </a:buClr>
              <a:buSzTx/>
              <a:buFont typeface="Wingdings" pitchFamily="2" charset="2"/>
              <a:buAutoNum type="arabicPeriod"/>
            </a:pPr>
            <a:r>
              <a:rPr lang="es-ES_tradnl" sz="2800" dirty="0"/>
              <a:t>Identificar la escala adecuada para cada característica a recopilar.</a:t>
            </a:r>
          </a:p>
          <a:p>
            <a:pPr marL="571500" indent="-571500">
              <a:lnSpc>
                <a:spcPct val="90000"/>
              </a:lnSpc>
              <a:buClr>
                <a:srgbClr val="669999"/>
              </a:buClr>
              <a:buSzTx/>
              <a:buFont typeface="Wingdings" pitchFamily="2" charset="2"/>
              <a:buAutoNum type="arabicPeriod"/>
            </a:pPr>
            <a:r>
              <a:rPr lang="es-ES_tradnl" sz="2800" dirty="0"/>
              <a:t>Redondear datos cuantitativos.</a:t>
            </a:r>
          </a:p>
          <a:p>
            <a:pPr marL="571500" indent="-571500">
              <a:lnSpc>
                <a:spcPct val="90000"/>
              </a:lnSpc>
              <a:buClr>
                <a:srgbClr val="669999"/>
              </a:buClr>
              <a:buSzTx/>
              <a:buFont typeface="Wingdings" pitchFamily="2" charset="2"/>
              <a:buAutoNum type="arabicPeriod"/>
            </a:pPr>
            <a:r>
              <a:rPr lang="es-ES_tradnl" sz="2800" dirty="0"/>
              <a:t>Diferenciar métodos y técnicas de recolección de datos.</a:t>
            </a:r>
          </a:p>
          <a:p>
            <a:pPr marL="571500" indent="-571500">
              <a:lnSpc>
                <a:spcPct val="90000"/>
              </a:lnSpc>
              <a:buClr>
                <a:srgbClr val="669999"/>
              </a:buClr>
              <a:buSzTx/>
              <a:buFont typeface="Wingdings" pitchFamily="2" charset="2"/>
              <a:buAutoNum type="arabicPeriod"/>
            </a:pPr>
            <a:r>
              <a:rPr lang="es-ES_tradnl" sz="2800" dirty="0"/>
              <a:t>Elaborar una encuesta</a:t>
            </a:r>
          </a:p>
          <a:p>
            <a:pPr marL="571500" indent="-571500">
              <a:lnSpc>
                <a:spcPct val="90000"/>
              </a:lnSpc>
              <a:buClr>
                <a:srgbClr val="669999"/>
              </a:buClr>
              <a:buSzTx/>
              <a:buFont typeface="Wingdings" pitchFamily="2" charset="2"/>
              <a:buAutoNum type="arabicPeriod"/>
            </a:pPr>
            <a:r>
              <a:rPr lang="es-ES_tradnl" sz="2800" dirty="0"/>
              <a:t>Elaborar una hojas de registro.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916113"/>
            <a:ext cx="8324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 eaLnBrk="0" hangingPunct="0"/>
            <a:r>
              <a:rPr lang="es-ES_tradnl" sz="2800" dirty="0"/>
              <a:t>Al finalizar el tema , el participante será capaz de: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773238"/>
            <a:ext cx="9144000" cy="0"/>
          </a:xfrm>
          <a:prstGeom prst="line">
            <a:avLst/>
          </a:prstGeom>
          <a:noFill/>
          <a:ln w="57150">
            <a:solidFill>
              <a:srgbClr val="34006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/>
      <p:bldP spid="410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2330450"/>
            <a:ext cx="8458200" cy="4267200"/>
          </a:xfrm>
          <a:noFill/>
          <a:ln/>
        </p:spPr>
        <p:txBody>
          <a:bodyPr lIns="92075" tIns="46038" rIns="92075" bIns="46038"/>
          <a:lstStyle/>
          <a:p>
            <a:pPr marL="495300" indent="-495300" algn="just" defTabSz="762000">
              <a:lnSpc>
                <a:spcPct val="90000"/>
              </a:lnSpc>
              <a:buClr>
                <a:srgbClr val="669999"/>
              </a:buClr>
              <a:buSzTx/>
              <a:buFont typeface="Monotype Sorts" pitchFamily="2" charset="2"/>
              <a:buAutoNum type="arabicPeriod"/>
            </a:pPr>
            <a:r>
              <a:rPr lang="es-ES_tradnl" sz="2800" dirty="0"/>
              <a:t>¿Cómo se recopilan los datos?</a:t>
            </a:r>
          </a:p>
          <a:p>
            <a:pPr marL="495300" indent="-495300" algn="just" defTabSz="762000">
              <a:lnSpc>
                <a:spcPct val="90000"/>
              </a:lnSpc>
              <a:buClr>
                <a:srgbClr val="669999"/>
              </a:buClr>
              <a:buSzTx/>
              <a:buFont typeface="Monotype Sorts" pitchFamily="2" charset="2"/>
              <a:buAutoNum type="arabicPeriod"/>
            </a:pPr>
            <a:r>
              <a:rPr lang="es-ES_tradnl" sz="2800" dirty="0"/>
              <a:t>Las escalas de medición</a:t>
            </a:r>
          </a:p>
          <a:p>
            <a:pPr marL="495300" indent="-495300" algn="just" defTabSz="762000">
              <a:lnSpc>
                <a:spcPct val="90000"/>
              </a:lnSpc>
              <a:buClr>
                <a:srgbClr val="669999"/>
              </a:buClr>
              <a:buSzTx/>
              <a:buFont typeface="Monotype Sorts" pitchFamily="2" charset="2"/>
              <a:buAutoNum type="arabicPeriod"/>
            </a:pPr>
            <a:r>
              <a:rPr lang="es-ES_tradnl" sz="2800" dirty="0"/>
              <a:t>El redondeo de datos</a:t>
            </a:r>
          </a:p>
          <a:p>
            <a:pPr marL="495300" indent="-495300" algn="just" defTabSz="762000">
              <a:lnSpc>
                <a:spcPct val="90000"/>
              </a:lnSpc>
              <a:buClr>
                <a:srgbClr val="669999"/>
              </a:buClr>
              <a:buSzTx/>
              <a:buFont typeface="Monotype Sorts" pitchFamily="2" charset="2"/>
              <a:buAutoNum type="arabicPeriod"/>
            </a:pPr>
            <a:r>
              <a:rPr lang="es-ES_tradnl" sz="2800" dirty="0"/>
              <a:t>Fuentes de datos</a:t>
            </a:r>
          </a:p>
          <a:p>
            <a:pPr marL="495300" indent="-495300" defTabSz="762000">
              <a:lnSpc>
                <a:spcPct val="90000"/>
              </a:lnSpc>
              <a:buClr>
                <a:srgbClr val="669999"/>
              </a:buClr>
              <a:buSzTx/>
              <a:buFont typeface="Monotype Sorts" pitchFamily="2" charset="2"/>
              <a:buAutoNum type="arabicPeriod"/>
            </a:pPr>
            <a:r>
              <a:rPr lang="es-ES_tradnl" sz="2800" dirty="0"/>
              <a:t>Métodos y técnicas de recolección de datos</a:t>
            </a:r>
          </a:p>
          <a:p>
            <a:pPr marL="495300" indent="-495300" algn="just" defTabSz="762000">
              <a:lnSpc>
                <a:spcPct val="90000"/>
              </a:lnSpc>
              <a:buClr>
                <a:srgbClr val="669999"/>
              </a:buClr>
              <a:buSzTx/>
              <a:buFont typeface="Monotype Sorts" pitchFamily="2" charset="2"/>
              <a:buAutoNum type="arabicPeriod"/>
            </a:pPr>
            <a:r>
              <a:rPr lang="es-ES_tradnl" sz="2800" dirty="0"/>
              <a:t>El muestreo</a:t>
            </a:r>
          </a:p>
          <a:p>
            <a:pPr marL="495300" indent="-495300" algn="just" defTabSz="762000">
              <a:lnSpc>
                <a:spcPct val="90000"/>
              </a:lnSpc>
              <a:buClr>
                <a:srgbClr val="669999"/>
              </a:buClr>
              <a:buSzTx/>
              <a:buFont typeface="Monotype Sorts" pitchFamily="2" charset="2"/>
              <a:buAutoNum type="arabicPeriod"/>
            </a:pPr>
            <a:r>
              <a:rPr lang="es-ES_tradnl" sz="2800" dirty="0"/>
              <a:t>Las hojas de registro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0" y="1773238"/>
            <a:ext cx="9144000" cy="0"/>
          </a:xfrm>
          <a:prstGeom prst="line">
            <a:avLst/>
          </a:prstGeom>
          <a:noFill/>
          <a:ln w="57150">
            <a:solidFill>
              <a:srgbClr val="34006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5003800" y="1082675"/>
            <a:ext cx="2800350" cy="762000"/>
          </a:xfrm>
          <a:noFill/>
          <a:ln/>
        </p:spPr>
        <p:txBody>
          <a:bodyPr lIns="92075" tIns="46038" rIns="92075" bIns="46038" anchor="ctr"/>
          <a:lstStyle/>
          <a:p>
            <a:pPr algn="r" eaLnBrk="0" hangingPunct="0"/>
            <a:r>
              <a:rPr lang="es-ES_tradnl" sz="3200" dirty="0">
                <a:solidFill>
                  <a:srgbClr val="669999"/>
                </a:solidFill>
              </a:rPr>
              <a:t>CONTENIDO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  <p:bldP spid="717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85813"/>
            <a:ext cx="7315200" cy="914400"/>
          </a:xfrm>
          <a:noFill/>
          <a:ln/>
        </p:spPr>
        <p:txBody>
          <a:bodyPr lIns="92075" tIns="46038" rIns="92075" bIns="46038" anchor="ctr"/>
          <a:lstStyle/>
          <a:p>
            <a:r>
              <a:rPr lang="es-ES_tradnl" sz="3200" dirty="0">
                <a:solidFill>
                  <a:srgbClr val="FF0000"/>
                </a:solidFill>
              </a:rPr>
              <a:t>2.1 ¿Cómo se recopilan datos?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2565400"/>
            <a:ext cx="8459787" cy="4068763"/>
          </a:xfrm>
          <a:noFill/>
          <a:ln/>
        </p:spPr>
        <p:txBody>
          <a:bodyPr lIns="92075" tIns="46038" rIns="92075" bIns="46038"/>
          <a:lstStyle/>
          <a:p>
            <a:pPr marL="615950" indent="-615950" defTabSz="762000">
              <a:buClr>
                <a:srgbClr val="009999"/>
              </a:buClr>
              <a:buSzTx/>
              <a:buFont typeface="Wingdings" pitchFamily="2" charset="2"/>
              <a:buAutoNum type="alphaUcPeriod"/>
            </a:pPr>
            <a:r>
              <a:rPr lang="es-ES_tradnl" sz="2800" b="1" dirty="0">
                <a:solidFill>
                  <a:srgbClr val="009999"/>
                </a:solidFill>
              </a:rPr>
              <a:t>ESTABLECER OBJETIVOS CLAROS</a:t>
            </a:r>
            <a:endParaRPr lang="es-ES_tradnl" sz="2800" dirty="0">
              <a:solidFill>
                <a:srgbClr val="009999"/>
              </a:solidFill>
            </a:endParaRPr>
          </a:p>
          <a:p>
            <a:pPr marL="615950" indent="-615950" algn="just" defTabSz="762000">
              <a:buFont typeface="Wingdings" pitchFamily="2" charset="2"/>
              <a:buNone/>
            </a:pPr>
            <a:r>
              <a:rPr lang="es-ES_tradnl" sz="2800" dirty="0"/>
              <a:t>      En control de la calidad, los objetivos son:</a:t>
            </a:r>
          </a:p>
          <a:p>
            <a:pPr marL="1323975" lvl="1" indent="-528638" algn="just" defTabSz="762000">
              <a:buClr>
                <a:schemeClr val="tx1"/>
              </a:buClr>
              <a:buSzTx/>
              <a:buFont typeface="Monotype Sorts" pitchFamily="2" charset="2"/>
              <a:buAutoNum type="alphaLcParenR"/>
            </a:pPr>
            <a:r>
              <a:rPr lang="es-ES_tradnl" sz="2800" dirty="0"/>
              <a:t>Control del proceso de producción</a:t>
            </a:r>
          </a:p>
          <a:p>
            <a:pPr marL="1323975" lvl="1" indent="-528638" algn="just" defTabSz="762000">
              <a:buClr>
                <a:schemeClr val="tx1"/>
              </a:buClr>
              <a:buSzTx/>
              <a:buFont typeface="Monotype Sorts" pitchFamily="2" charset="2"/>
              <a:buAutoNum type="alphaLcParenR"/>
            </a:pPr>
            <a:r>
              <a:rPr lang="es-ES_tradnl" sz="2800" dirty="0"/>
              <a:t>Análisis de lo que no se ajusta a las normas o estándares.</a:t>
            </a:r>
          </a:p>
          <a:p>
            <a:pPr marL="1323975" lvl="1" indent="-528638" algn="just" defTabSz="762000">
              <a:buClr>
                <a:schemeClr val="tx1"/>
              </a:buClr>
              <a:buSzTx/>
              <a:buFont typeface="Monotype Sorts" pitchFamily="2" charset="2"/>
              <a:buAutoNum type="alphaLcParenR"/>
            </a:pPr>
            <a:r>
              <a:rPr lang="es-ES_tradnl" sz="2800" dirty="0"/>
              <a:t>Inspección o auditoria.</a:t>
            </a:r>
          </a:p>
          <a:p>
            <a:pPr marL="615950" indent="-615950" algn="just" defTabSz="762000">
              <a:buFont typeface="Wingdings" pitchFamily="2" charset="2"/>
              <a:buNone/>
            </a:pPr>
            <a:r>
              <a:rPr lang="es-ES_tradnl" sz="2800" dirty="0"/>
              <a:t>      Permite determinar qué tipo de datos se          requiere.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1557338"/>
            <a:ext cx="8459787" cy="928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just" defTabSz="7620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s-ES_tradnl" sz="2800" dirty="0"/>
              <a:t>Las buenas decisiones se basan en un  adecuado registro de datos, para lo cual se debe: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build="p" autoUpdateAnimBg="0"/>
      <p:bldP spid="922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0875"/>
            <a:ext cx="4572000" cy="838200"/>
          </a:xfrm>
          <a:noFill/>
          <a:ln/>
        </p:spPr>
        <p:txBody>
          <a:bodyPr lIns="92075" tIns="46038" rIns="92075" bIns="46038" anchor="ctr"/>
          <a:lstStyle/>
          <a:p>
            <a:r>
              <a:rPr lang="es-ES_tradnl" sz="3600" dirty="0">
                <a:solidFill>
                  <a:srgbClr val="FF0000"/>
                </a:solidFill>
              </a:rPr>
              <a:t>  Fuentes de Datos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16013" y="1838325"/>
            <a:ext cx="7812087" cy="4084638"/>
          </a:xfrm>
          <a:noFill/>
          <a:ln/>
        </p:spPr>
        <p:txBody>
          <a:bodyPr lIns="92075" tIns="46038" rIns="92075" bIns="46038"/>
          <a:lstStyle/>
          <a:p>
            <a:pPr marL="0" indent="0" algn="just" defTabSz="762000">
              <a:buFont typeface="Wingdings" pitchFamily="2" charset="2"/>
              <a:buNone/>
            </a:pPr>
            <a:r>
              <a:rPr lang="es-ES_tradnl" sz="2600" dirty="0"/>
              <a:t>Datos recolectados anteriormente para alcanzar otros objetivos. Constituye la primera fuente que se debe analizar. La técnica más utilizada son las fichas.</a:t>
            </a:r>
          </a:p>
          <a:p>
            <a:pPr marL="0" indent="0" algn="just" defTabSz="762000">
              <a:buClr>
                <a:srgbClr val="0000FF"/>
              </a:buClr>
              <a:buSzPct val="90000"/>
              <a:buFont typeface="Monotype Sorts" pitchFamily="2" charset="2"/>
              <a:buNone/>
            </a:pPr>
            <a:endParaRPr lang="es-ES_tradnl" sz="2600" dirty="0"/>
          </a:p>
          <a:p>
            <a:pPr marL="0" indent="0" algn="just" defTabSz="762000"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lang="es-ES_tradnl" sz="2600" i="1" dirty="0">
                <a:solidFill>
                  <a:srgbClr val="009999"/>
                </a:solidFill>
              </a:rPr>
              <a:t>Ejemplo</a:t>
            </a:r>
            <a:r>
              <a:rPr lang="es-ES_tradnl" sz="2600" dirty="0">
                <a:solidFill>
                  <a:srgbClr val="009999"/>
                </a:solidFill>
              </a:rPr>
              <a:t>:</a:t>
            </a:r>
          </a:p>
          <a:p>
            <a:pPr marL="0" indent="0" algn="just" defTabSz="762000"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lang="es-ES_tradnl" sz="2600" dirty="0"/>
              <a:t>Datos publicados (en papel o en forma electrónica) en revistas especializadas, tesis, censos y en las hojas de registro anteriores.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11188" y="1355725"/>
            <a:ext cx="5592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2800" b="1" dirty="0">
                <a:solidFill>
                  <a:srgbClr val="009999"/>
                </a:solidFill>
              </a:rPr>
              <a:t>A) FUENTES SECUNDARIAS</a:t>
            </a:r>
            <a:endParaRPr lang="es-PE" sz="2800" b="1" dirty="0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2638" y="2062163"/>
            <a:ext cx="7994650" cy="4319587"/>
          </a:xfrm>
        </p:spPr>
        <p:txBody>
          <a:bodyPr/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rgbClr val="009999"/>
              </a:buClr>
              <a:buSzTx/>
              <a:buFont typeface="Wingdings" pitchFamily="2" charset="2"/>
              <a:buChar char="§"/>
            </a:pPr>
            <a:r>
              <a:rPr lang="es-ES_tradnl" sz="2800" dirty="0"/>
              <a:t>¿De donde provienen los datos?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rgbClr val="009999"/>
              </a:buClr>
              <a:buSzTx/>
              <a:buFont typeface="Wingdings" pitchFamily="2" charset="2"/>
              <a:buChar char="§"/>
            </a:pPr>
            <a:r>
              <a:rPr lang="es-ES_tradnl" sz="2800" dirty="0"/>
              <a:t> ¿La fuente es imparcial?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rgbClr val="009999"/>
              </a:buClr>
              <a:buSzTx/>
              <a:buFont typeface="Wingdings" pitchFamily="2" charset="2"/>
              <a:buChar char="§"/>
            </a:pPr>
            <a:r>
              <a:rPr lang="es-ES_tradnl" sz="2800" dirty="0"/>
              <a:t>¿Los datos comprueban o contradicen otras evidencias que se disponen?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rgbClr val="009999"/>
              </a:buClr>
              <a:buSzTx/>
              <a:buFont typeface="Wingdings" pitchFamily="2" charset="2"/>
              <a:buChar char="§"/>
            </a:pPr>
            <a:r>
              <a:rPr lang="es-ES_tradnl" sz="2800" dirty="0"/>
              <a:t>¿Hace falta una evidencia cuya ausencia conduzca a otra conclusión?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rgbClr val="009999"/>
              </a:buClr>
              <a:buSzTx/>
              <a:buFont typeface="Wingdings" pitchFamily="2" charset="2"/>
              <a:buChar char="§"/>
            </a:pPr>
            <a:r>
              <a:rPr lang="es-ES_tradnl" sz="2800" dirty="0"/>
              <a:t>¿Cuantas observaciones se tienen?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>
                <a:srgbClr val="009999"/>
              </a:buClr>
              <a:buSzTx/>
              <a:buFont typeface="Wingdings" pitchFamily="2" charset="2"/>
              <a:buChar char="§"/>
            </a:pPr>
            <a:r>
              <a:rPr lang="es-ES_tradnl" sz="2800" dirty="0"/>
              <a:t>¿La conclusión que obtengo es lógica?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</a:pPr>
            <a:endParaRPr lang="es-ES" sz="2800" dirty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95288" y="1196975"/>
            <a:ext cx="7494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800" dirty="0"/>
              <a:t>La calidad de los datos debe ser comprobada: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81075"/>
            <a:ext cx="7704138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s-ES_tradnl" sz="2800" dirty="0">
                <a:solidFill>
                  <a:srgbClr val="009999"/>
                </a:solidFill>
              </a:rPr>
              <a:t>Los principales organismos que disponen</a:t>
            </a:r>
            <a:br>
              <a:rPr lang="es-ES_tradnl" sz="2800" dirty="0">
                <a:solidFill>
                  <a:srgbClr val="009999"/>
                </a:solidFill>
              </a:rPr>
            </a:br>
            <a:r>
              <a:rPr lang="es-ES_tradnl" sz="2800" dirty="0">
                <a:solidFill>
                  <a:srgbClr val="009999"/>
                </a:solidFill>
              </a:rPr>
              <a:t>de publicaciones son: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2497138"/>
            <a:ext cx="8675687" cy="2803525"/>
          </a:xfrm>
          <a:noFill/>
          <a:ln/>
        </p:spPr>
        <p:txBody>
          <a:bodyPr lIns="92075" tIns="46038" rIns="92075" bIns="46038"/>
          <a:lstStyle/>
          <a:p>
            <a:pPr marL="447675" indent="-447675">
              <a:lnSpc>
                <a:spcPct val="120000"/>
              </a:lnSpc>
              <a:buSzTx/>
              <a:buFont typeface="Monotype Sorts" pitchFamily="2" charset="2"/>
              <a:buAutoNum type="arabicPeriod"/>
            </a:pPr>
            <a:r>
              <a:rPr lang="es-ES_tradnl" sz="2600" dirty="0"/>
              <a:t>Instituto Nacional de Estadística e Informática (INEI)</a:t>
            </a:r>
          </a:p>
          <a:p>
            <a:pPr marL="447675" indent="-447675">
              <a:lnSpc>
                <a:spcPct val="120000"/>
              </a:lnSpc>
              <a:buSzTx/>
              <a:buFont typeface="Monotype Sorts" pitchFamily="2" charset="2"/>
              <a:buAutoNum type="arabicPeriod"/>
            </a:pPr>
            <a:r>
              <a:rPr lang="es-ES_tradnl" sz="2600" dirty="0"/>
              <a:t>Organización Mundial del Trabajo (OIT)</a:t>
            </a:r>
          </a:p>
          <a:p>
            <a:pPr marL="447675" indent="-447675">
              <a:lnSpc>
                <a:spcPct val="120000"/>
              </a:lnSpc>
              <a:buSzTx/>
              <a:buFont typeface="Monotype Sorts" pitchFamily="2" charset="2"/>
              <a:buAutoNum type="arabicPeriod"/>
            </a:pPr>
            <a:r>
              <a:rPr lang="es-ES_tradnl" sz="2600" dirty="0"/>
              <a:t>Organización Mundial de la Salud (OMS)</a:t>
            </a:r>
          </a:p>
          <a:p>
            <a:pPr marL="447675" indent="-447675">
              <a:lnSpc>
                <a:spcPct val="120000"/>
              </a:lnSpc>
              <a:buSzTx/>
              <a:buFont typeface="Monotype Sorts" pitchFamily="2" charset="2"/>
              <a:buAutoNum type="arabicPeriod"/>
            </a:pPr>
            <a:r>
              <a:rPr lang="es-ES_tradnl" sz="2600" dirty="0"/>
              <a:t>Organización Panamericana de la Salud (OPS)</a:t>
            </a:r>
          </a:p>
          <a:p>
            <a:pPr marL="447675" indent="-447675">
              <a:lnSpc>
                <a:spcPct val="120000"/>
              </a:lnSpc>
              <a:buSzTx/>
              <a:buFont typeface="Monotype Sorts" pitchFamily="2" charset="2"/>
              <a:buNone/>
            </a:pPr>
            <a:r>
              <a:rPr lang="es-ES_tradnl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88975" y="2090738"/>
            <a:ext cx="7766050" cy="4013200"/>
          </a:xfrm>
          <a:noFill/>
          <a:ln/>
        </p:spPr>
        <p:txBody>
          <a:bodyPr lIns="92075" tIns="46038" rIns="92075" bIns="46038"/>
          <a:lstStyle/>
          <a:p>
            <a:pPr marL="1084263" indent="-552450" algn="just">
              <a:buFont typeface="Wingdings" pitchFamily="2" charset="2"/>
              <a:buNone/>
            </a:pPr>
            <a:endParaRPr lang="es-ES_tradnl" dirty="0">
              <a:solidFill>
                <a:srgbClr val="CC3300"/>
              </a:solidFill>
            </a:endParaRPr>
          </a:p>
          <a:p>
            <a:pPr marL="1084263" indent="-552450" algn="just">
              <a:buClr>
                <a:srgbClr val="009999"/>
              </a:buClr>
              <a:buSzTx/>
              <a:buFont typeface="Monotype Sorts" pitchFamily="2" charset="2"/>
              <a:buAutoNum type="arabicPeriod"/>
            </a:pPr>
            <a:r>
              <a:rPr lang="es-ES_tradnl" sz="2800" dirty="0"/>
              <a:t>Constituyen datos recolectados para el  trabajo. Son datos que no existían antes.</a:t>
            </a:r>
          </a:p>
          <a:p>
            <a:pPr marL="1084263" indent="-552450" algn="just">
              <a:buClr>
                <a:srgbClr val="0000FF"/>
              </a:buClr>
              <a:buSzPct val="90000"/>
              <a:buFont typeface="Monotype Sorts" pitchFamily="2" charset="2"/>
              <a:buNone/>
            </a:pPr>
            <a:endParaRPr lang="es-ES_tradnl" sz="2800" dirty="0"/>
          </a:p>
          <a:p>
            <a:pPr marL="1084263" indent="-552450" algn="just">
              <a:buClr>
                <a:srgbClr val="009999"/>
              </a:buClr>
              <a:buSzTx/>
              <a:buFont typeface="Monotype Sorts" pitchFamily="2" charset="2"/>
              <a:buAutoNum type="arabicPeriod" startAt="2"/>
            </a:pPr>
            <a:r>
              <a:rPr lang="es-ES_tradnl" sz="2800" dirty="0"/>
              <a:t>Se registran bajo dos métodos: directo e indirecto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703263" y="1030288"/>
            <a:ext cx="4852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sz="2800" b="1" dirty="0">
                <a:solidFill>
                  <a:srgbClr val="009999"/>
                </a:solidFill>
              </a:rPr>
              <a:t>B) FUENTES PRIMARIAS</a:t>
            </a:r>
            <a:endParaRPr lang="es-PE" sz="2800" b="1" dirty="0">
              <a:solidFill>
                <a:srgbClr val="00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088"/>
            <a:ext cx="7885113" cy="1249362"/>
          </a:xfrm>
          <a:noFill/>
          <a:ln/>
        </p:spPr>
        <p:txBody>
          <a:bodyPr lIns="92075" tIns="46038" rIns="92075" bIns="46038" anchor="ctr"/>
          <a:lstStyle/>
          <a:p>
            <a:pPr>
              <a:tabLst>
                <a:tab pos="711200" algn="l"/>
              </a:tabLst>
            </a:pPr>
            <a:r>
              <a:rPr lang="es-ES_tradnl" sz="3000" b="0" dirty="0">
                <a:solidFill>
                  <a:srgbClr val="0000FF"/>
                </a:solidFill>
              </a:rPr>
              <a:t>   </a:t>
            </a:r>
            <a:br>
              <a:rPr lang="es-ES_tradnl" sz="3000" b="0" dirty="0">
                <a:solidFill>
                  <a:srgbClr val="0000FF"/>
                </a:solidFill>
              </a:rPr>
            </a:br>
            <a:r>
              <a:rPr lang="es-ES_tradnl" sz="3200" dirty="0">
                <a:solidFill>
                  <a:srgbClr val="FF0000"/>
                </a:solidFill>
              </a:rPr>
              <a:t>      Métodos y técnicas de recolección </a:t>
            </a:r>
            <a:br>
              <a:rPr lang="es-ES_tradnl" sz="3200" dirty="0">
                <a:solidFill>
                  <a:srgbClr val="FF0000"/>
                </a:solidFill>
              </a:rPr>
            </a:br>
            <a:r>
              <a:rPr lang="es-ES_tradnl" sz="3200" dirty="0">
                <a:solidFill>
                  <a:srgbClr val="FF0000"/>
                </a:solidFill>
              </a:rPr>
              <a:t>      de datos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2667000"/>
            <a:ext cx="8458200" cy="3306763"/>
          </a:xfrm>
          <a:noFill/>
          <a:ln/>
        </p:spPr>
        <p:txBody>
          <a:bodyPr lIns="92075" tIns="46038" rIns="92075" bIns="46038"/>
          <a:lstStyle/>
          <a:p>
            <a:pPr marL="528638" indent="-528638" defTabSz="371475">
              <a:buFont typeface="Wingdings" pitchFamily="2" charset="2"/>
              <a:buNone/>
            </a:pPr>
            <a:r>
              <a:rPr lang="es-ES_tradnl" dirty="0"/>
              <a:t>     </a:t>
            </a:r>
            <a:r>
              <a:rPr lang="es-ES_tradnl" sz="2600" dirty="0"/>
              <a:t>El responsable registra personalmente los   valores de la característica.</a:t>
            </a:r>
          </a:p>
          <a:p>
            <a:pPr marL="528638" indent="-528638" algn="just" defTabSz="371475">
              <a:buFont typeface="Wingdings" pitchFamily="2" charset="2"/>
              <a:buNone/>
            </a:pPr>
            <a:endParaRPr lang="es-ES_tradnl" sz="2600" dirty="0"/>
          </a:p>
          <a:p>
            <a:pPr marL="528638" indent="-528638" algn="just" defTabSz="371475"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lang="es-ES_tradnl" sz="2600" b="1" i="1" dirty="0"/>
              <a:t>	</a:t>
            </a:r>
            <a:r>
              <a:rPr lang="es-ES_tradnl" sz="2600" i="1" dirty="0">
                <a:solidFill>
                  <a:srgbClr val="009999"/>
                </a:solidFill>
              </a:rPr>
              <a:t>Ejemplo</a:t>
            </a:r>
            <a:r>
              <a:rPr lang="es-ES_tradnl" sz="2600" dirty="0">
                <a:solidFill>
                  <a:srgbClr val="009999"/>
                </a:solidFill>
              </a:rPr>
              <a:t>:</a:t>
            </a:r>
            <a:r>
              <a:rPr lang="es-ES_tradnl" sz="2600" dirty="0"/>
              <a:t> registro del tiempo que demora un médico durante una consulta.</a:t>
            </a:r>
          </a:p>
          <a:p>
            <a:pPr marL="528638" indent="-528638" algn="just" defTabSz="371475">
              <a:buClr>
                <a:srgbClr val="0000FF"/>
              </a:buClr>
              <a:buSzPct val="90000"/>
              <a:buFont typeface="Monotype Sorts" pitchFamily="2" charset="2"/>
              <a:buNone/>
            </a:pPr>
            <a:r>
              <a:rPr lang="es-ES_tradnl" sz="2600" dirty="0"/>
              <a:t>      Comprende 2 técnicas.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27075" y="1997075"/>
            <a:ext cx="439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800" b="1" dirty="0">
                <a:solidFill>
                  <a:srgbClr val="009999"/>
                </a:solidFill>
              </a:rPr>
              <a:t>A) MÉTODOS DIRECTOS</a:t>
            </a:r>
            <a:endParaRPr lang="es-ES" sz="2800" b="1" dirty="0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</p:bldLst>
  </p:timing>
</p:sld>
</file>

<file path=ppt/theme/theme1.xml><?xml version="1.0" encoding="utf-8"?>
<a:theme xmlns:a="http://schemas.openxmlformats.org/drawingml/2006/main" name="Red">
  <a:themeElements>
    <a:clrScheme name="Red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697</TotalTime>
  <Words>657</Words>
  <Application>Microsoft Office PowerPoint</Application>
  <PresentationFormat>Presentación en pantalla (4:3)</PresentationFormat>
  <Paragraphs>145</Paragraphs>
  <Slides>19</Slides>
  <Notes>18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Red</vt:lpstr>
      <vt:lpstr>Imagen</vt:lpstr>
      <vt:lpstr>Hoja de cálculo</vt:lpstr>
      <vt:lpstr>Presentación de PowerPoint</vt:lpstr>
      <vt:lpstr>OBJETIVOS</vt:lpstr>
      <vt:lpstr>CONTENIDO</vt:lpstr>
      <vt:lpstr>2.1 ¿Cómo se recopilan datos?</vt:lpstr>
      <vt:lpstr>  Fuentes de Datos</vt:lpstr>
      <vt:lpstr>Presentación de PowerPoint</vt:lpstr>
      <vt:lpstr>Los principales organismos que disponen de publicaciones son:</vt:lpstr>
      <vt:lpstr>Presentación de PowerPoint</vt:lpstr>
      <vt:lpstr>          Métodos y técnicas de recolección        de datos</vt:lpstr>
      <vt:lpstr>Presentación de PowerPoint</vt:lpstr>
      <vt:lpstr>Se registra un dato bajo condiciones provocadas simulando el proceso lo más real posible.  Ejemplo:  Un mercado prueba para introducir un tipo jabón de antiséptico con fragancia .</vt:lpstr>
      <vt:lpstr>Presentación de PowerPoint</vt:lpstr>
      <vt:lpstr>Presentación de PowerPoint</vt:lpstr>
      <vt:lpstr>Presentación de PowerPoint</vt:lpstr>
      <vt:lpstr>METODOS Y TECNICAS  DE RECOLECCION DE DATOS</vt:lpstr>
      <vt:lpstr>¿Cómo seleccionar la fuente, el método y la técnica?</vt:lpstr>
      <vt:lpstr>2.6 El Cuestionario</vt:lpstr>
      <vt:lpstr>Presentación de PowerPoint</vt:lpstr>
      <vt:lpstr>Preguntas cerradas y abiertas</vt:lpstr>
    </vt:vector>
  </TitlesOfParts>
  <Company>profesor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Dos</dc:title>
  <dc:creator>Administrador</dc:creator>
  <cp:lastModifiedBy>nombre apellido</cp:lastModifiedBy>
  <cp:revision>27</cp:revision>
  <dcterms:created xsi:type="dcterms:W3CDTF">2002-11-28T00:47:51Z</dcterms:created>
  <dcterms:modified xsi:type="dcterms:W3CDTF">2015-02-03T03:17:35Z</dcterms:modified>
</cp:coreProperties>
</file>