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p:cSld name="Portada">
    <p:spTree>
      <p:nvGrpSpPr>
        <p:cNvPr id="9" name="Shape 9"/>
        <p:cNvGrpSpPr/>
        <p:nvPr/>
      </p:nvGrpSpPr>
      <p:grpSpPr>
        <a:xfrm>
          <a:off x="0" y="0"/>
          <a:ext cx="0" cy="0"/>
          <a:chOff x="0" y="0"/>
          <a:chExt cx="0" cy="0"/>
        </a:xfrm>
      </p:grpSpPr>
      <p:pic>
        <p:nvPicPr>
          <p:cNvPr id="10" name="Google Shape;10;p13"/>
          <p:cNvPicPr preferRelativeResize="0"/>
          <p:nvPr/>
        </p:nvPicPr>
        <p:blipFill rotWithShape="1">
          <a:blip r:embed="rId2">
            <a:alphaModFix/>
          </a:blip>
          <a:srcRect b="0" l="0" r="0" t="0"/>
          <a:stretch/>
        </p:blipFill>
        <p:spPr>
          <a:xfrm>
            <a:off x="4403049" y="3192122"/>
            <a:ext cx="4740951" cy="3665878"/>
          </a:xfrm>
          <a:prstGeom prst="rect">
            <a:avLst/>
          </a:prstGeom>
          <a:noFill/>
          <a:ln>
            <a:noFill/>
          </a:ln>
        </p:spPr>
      </p:pic>
      <p:sp>
        <p:nvSpPr>
          <p:cNvPr id="11" name="Google Shape;1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14" name="Google Shape;14;p13"/>
          <p:cNvPicPr preferRelativeResize="0"/>
          <p:nvPr/>
        </p:nvPicPr>
        <p:blipFill rotWithShape="1">
          <a:blip r:embed="rId3">
            <a:alphaModFix/>
          </a:blip>
          <a:srcRect b="22946" l="10521" r="14498" t="17753"/>
          <a:stretch/>
        </p:blipFill>
        <p:spPr>
          <a:xfrm>
            <a:off x="0" y="-1"/>
            <a:ext cx="9270122" cy="6858001"/>
          </a:xfrm>
          <a:prstGeom prst="rect">
            <a:avLst/>
          </a:prstGeom>
          <a:noFill/>
          <a:ln>
            <a:noFill/>
          </a:ln>
        </p:spPr>
      </p:pic>
      <p:pic>
        <p:nvPicPr>
          <p:cNvPr id="15" name="Google Shape;15;p13"/>
          <p:cNvPicPr preferRelativeResize="0"/>
          <p:nvPr/>
        </p:nvPicPr>
        <p:blipFill rotWithShape="1">
          <a:blip r:embed="rId4">
            <a:alphaModFix/>
          </a:blip>
          <a:srcRect b="0" l="0" r="0" t="0"/>
          <a:stretch/>
        </p:blipFill>
        <p:spPr>
          <a:xfrm>
            <a:off x="80112" y="4525925"/>
            <a:ext cx="2319162" cy="1407645"/>
          </a:xfrm>
          <a:prstGeom prst="rect">
            <a:avLst/>
          </a:prstGeom>
          <a:noFill/>
          <a:ln>
            <a:noFill/>
          </a:ln>
        </p:spPr>
      </p:pic>
      <p:pic>
        <p:nvPicPr>
          <p:cNvPr id="16" name="Google Shape;16;p13"/>
          <p:cNvPicPr preferRelativeResize="0"/>
          <p:nvPr/>
        </p:nvPicPr>
        <p:blipFill rotWithShape="1">
          <a:blip r:embed="rId5">
            <a:alphaModFix/>
          </a:blip>
          <a:srcRect b="0" l="0" r="0" t="0"/>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ustrial 2">
  <p:cSld name="Industrial 2">
    <p:spTree>
      <p:nvGrpSpPr>
        <p:cNvPr id="94" name="Shape 94"/>
        <p:cNvGrpSpPr/>
        <p:nvPr/>
      </p:nvGrpSpPr>
      <p:grpSpPr>
        <a:xfrm>
          <a:off x="0" y="0"/>
          <a:ext cx="0" cy="0"/>
          <a:chOff x="0" y="0"/>
          <a:chExt cx="0" cy="0"/>
        </a:xfrm>
      </p:grpSpPr>
      <p:pic>
        <p:nvPicPr>
          <p:cNvPr id="95" name="Google Shape;95;p22"/>
          <p:cNvPicPr preferRelativeResize="0"/>
          <p:nvPr/>
        </p:nvPicPr>
        <p:blipFill rotWithShape="1">
          <a:blip r:embed="rId2">
            <a:alphaModFix/>
          </a:blip>
          <a:srcRect b="0" l="0" r="0" t="0"/>
          <a:stretch/>
        </p:blipFill>
        <p:spPr>
          <a:xfrm>
            <a:off x="-1" y="0"/>
            <a:ext cx="9144001" cy="6858000"/>
          </a:xfrm>
          <a:prstGeom prst="rect">
            <a:avLst/>
          </a:prstGeom>
          <a:noFill/>
          <a:ln>
            <a:noFill/>
          </a:ln>
        </p:spPr>
      </p:pic>
      <p:grpSp>
        <p:nvGrpSpPr>
          <p:cNvPr id="96" name="Google Shape;96;p22"/>
          <p:cNvGrpSpPr/>
          <p:nvPr/>
        </p:nvGrpSpPr>
        <p:grpSpPr>
          <a:xfrm>
            <a:off x="0" y="0"/>
            <a:ext cx="9144001" cy="6858000"/>
            <a:chOff x="0" y="0"/>
            <a:chExt cx="9144001" cy="6858000"/>
          </a:xfrm>
        </p:grpSpPr>
        <p:sp>
          <p:nvSpPr>
            <p:cNvPr id="97" name="Google Shape;97;p22"/>
            <p:cNvSpPr/>
            <p:nvPr/>
          </p:nvSpPr>
          <p:spPr>
            <a:xfrm>
              <a:off x="590551" y="4808482"/>
              <a:ext cx="8553450" cy="1592317"/>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8" name="Google Shape;98;p22"/>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99" name="Google Shape;99;p22"/>
            <p:cNvPicPr preferRelativeResize="0"/>
            <p:nvPr/>
          </p:nvPicPr>
          <p:blipFill rotWithShape="1">
            <a:blip r:embed="rId4">
              <a:alphaModFix/>
            </a:blip>
            <a:srcRect b="0" l="0" r="17370" t="14312"/>
            <a:stretch/>
          </p:blipFill>
          <p:spPr>
            <a:xfrm>
              <a:off x="6788150" y="0"/>
              <a:ext cx="2355851" cy="6400800"/>
            </a:xfrm>
            <a:prstGeom prst="rect">
              <a:avLst/>
            </a:prstGeom>
            <a:noFill/>
            <a:ln>
              <a:noFill/>
            </a:ln>
          </p:spPr>
        </p:pic>
      </p:grpSp>
      <p:sp>
        <p:nvSpPr>
          <p:cNvPr id="100" name="Google Shape;100;p2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1" name="Google Shape;10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104" name="Google Shape;104;p22"/>
          <p:cNvPicPr preferRelativeResize="0"/>
          <p:nvPr/>
        </p:nvPicPr>
        <p:blipFill rotWithShape="1">
          <a:blip r:embed="rId5">
            <a:alphaModFix/>
          </a:blip>
          <a:srcRect b="0" l="0" r="0" t="0"/>
          <a:stretch/>
        </p:blipFill>
        <p:spPr>
          <a:xfrm>
            <a:off x="8017183" y="2853376"/>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raestructura">
  <p:cSld name="Infraestructura">
    <p:spTree>
      <p:nvGrpSpPr>
        <p:cNvPr id="105" name="Shape 105"/>
        <p:cNvGrpSpPr/>
        <p:nvPr/>
      </p:nvGrpSpPr>
      <p:grpSpPr>
        <a:xfrm>
          <a:off x="0" y="0"/>
          <a:ext cx="0" cy="0"/>
          <a:chOff x="0" y="0"/>
          <a:chExt cx="0" cy="0"/>
        </a:xfrm>
      </p:grpSpPr>
      <p:sp>
        <p:nvSpPr>
          <p:cNvPr id="106" name="Google Shape;10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109" name="Google Shape;109;p23"/>
          <p:cNvPicPr preferRelativeResize="0"/>
          <p:nvPr/>
        </p:nvPicPr>
        <p:blipFill rotWithShape="1">
          <a:blip r:embed="rId2">
            <a:alphaModFix/>
          </a:blip>
          <a:srcRect b="0" l="0" r="0" t="0"/>
          <a:stretch/>
        </p:blipFill>
        <p:spPr>
          <a:xfrm>
            <a:off x="27295" y="-40944"/>
            <a:ext cx="9144001" cy="6858000"/>
          </a:xfrm>
          <a:prstGeom prst="rect">
            <a:avLst/>
          </a:prstGeom>
          <a:noFill/>
          <a:ln>
            <a:noFill/>
          </a:ln>
        </p:spPr>
      </p:pic>
      <p:sp>
        <p:nvSpPr>
          <p:cNvPr id="110" name="Google Shape;110;p23"/>
          <p:cNvSpPr/>
          <p:nvPr/>
        </p:nvSpPr>
        <p:spPr>
          <a:xfrm>
            <a:off x="95534" y="137072"/>
            <a:ext cx="9075762" cy="1756900"/>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2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12" name="Google Shape;112;p23"/>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113" name="Google Shape;113;p23"/>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114" name="Google Shape;114;p23"/>
          <p:cNvPicPr preferRelativeResize="0"/>
          <p:nvPr/>
        </p:nvPicPr>
        <p:blipFill rotWithShape="1">
          <a:blip r:embed="rId5">
            <a:alphaModFix/>
          </a:blip>
          <a:srcRect b="0" l="0" r="0" t="0"/>
          <a:stretch/>
        </p:blipFill>
        <p:spPr>
          <a:xfrm>
            <a:off x="7919398" y="2620370"/>
            <a:ext cx="821994"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ro">
  <p:cSld name="Agro">
    <p:spTree>
      <p:nvGrpSpPr>
        <p:cNvPr id="115" name="Shape 115"/>
        <p:cNvGrpSpPr/>
        <p:nvPr/>
      </p:nvGrpSpPr>
      <p:grpSpPr>
        <a:xfrm>
          <a:off x="0" y="0"/>
          <a:ext cx="0" cy="0"/>
          <a:chOff x="0" y="0"/>
          <a:chExt cx="0" cy="0"/>
        </a:xfrm>
      </p:grpSpPr>
      <p:sp>
        <p:nvSpPr>
          <p:cNvPr id="116" name="Google Shape;11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119" name="Google Shape;119;p24"/>
          <p:cNvPicPr preferRelativeResize="0"/>
          <p:nvPr/>
        </p:nvPicPr>
        <p:blipFill rotWithShape="1">
          <a:blip r:embed="rId2">
            <a:alphaModFix/>
          </a:blip>
          <a:srcRect b="0" l="0" r="0" t="0"/>
          <a:stretch/>
        </p:blipFill>
        <p:spPr>
          <a:xfrm flipH="1">
            <a:off x="207278" y="0"/>
            <a:ext cx="8936719" cy="6898944"/>
          </a:xfrm>
          <a:prstGeom prst="rect">
            <a:avLst/>
          </a:prstGeom>
          <a:noFill/>
          <a:ln>
            <a:noFill/>
          </a:ln>
        </p:spPr>
      </p:pic>
      <p:sp>
        <p:nvSpPr>
          <p:cNvPr id="120" name="Google Shape;120;p24"/>
          <p:cNvSpPr/>
          <p:nvPr/>
        </p:nvSpPr>
        <p:spPr>
          <a:xfrm>
            <a:off x="970893" y="4319752"/>
            <a:ext cx="9639300" cy="1702676"/>
          </a:xfrm>
          <a:prstGeom prst="rect">
            <a:avLst/>
          </a:prstGeom>
          <a:solidFill>
            <a:srgbClr val="080808">
              <a:alpha val="38431"/>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2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22" name="Google Shape;122;p24"/>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123" name="Google Shape;123;p24"/>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124" name="Google Shape;124;p24"/>
          <p:cNvPicPr preferRelativeResize="0"/>
          <p:nvPr/>
        </p:nvPicPr>
        <p:blipFill rotWithShape="1">
          <a:blip r:embed="rId5">
            <a:alphaModFix/>
          </a:blip>
          <a:srcRect b="0" l="0" r="0" t="0"/>
          <a:stretch/>
        </p:blipFill>
        <p:spPr>
          <a:xfrm>
            <a:off x="7783740" y="1746912"/>
            <a:ext cx="859810" cy="8598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ción">
  <p:cSld name="Formación">
    <p:spTree>
      <p:nvGrpSpPr>
        <p:cNvPr id="17" name="Shape 17"/>
        <p:cNvGrpSpPr/>
        <p:nvPr/>
      </p:nvGrpSpPr>
      <p:grpSpPr>
        <a:xfrm>
          <a:off x="0" y="0"/>
          <a:ext cx="0" cy="0"/>
          <a:chOff x="0" y="0"/>
          <a:chExt cx="0" cy="0"/>
        </a:xfrm>
      </p:grpSpPr>
      <p:pic>
        <p:nvPicPr>
          <p:cNvPr descr="D:\2015\_MG_1747.JPG" id="18" name="Google Shape;18;p14"/>
          <p:cNvPicPr preferRelativeResize="0"/>
          <p:nvPr/>
        </p:nvPicPr>
        <p:blipFill rotWithShape="1">
          <a:blip r:embed="rId2">
            <a:alphaModFix/>
          </a:blip>
          <a:srcRect b="0" l="0" r="0" t="0"/>
          <a:stretch/>
        </p:blipFill>
        <p:spPr>
          <a:xfrm>
            <a:off x="0" y="0"/>
            <a:ext cx="9144000" cy="6857999"/>
          </a:xfrm>
          <a:prstGeom prst="rect">
            <a:avLst/>
          </a:prstGeom>
          <a:noFill/>
          <a:ln>
            <a:noFill/>
          </a:ln>
        </p:spPr>
      </p:pic>
      <p:grpSp>
        <p:nvGrpSpPr>
          <p:cNvPr id="19" name="Google Shape;19;p14"/>
          <p:cNvGrpSpPr/>
          <p:nvPr/>
        </p:nvGrpSpPr>
        <p:grpSpPr>
          <a:xfrm>
            <a:off x="0" y="0"/>
            <a:ext cx="9144001" cy="6858000"/>
            <a:chOff x="0" y="0"/>
            <a:chExt cx="9144001" cy="6858000"/>
          </a:xfrm>
        </p:grpSpPr>
        <p:sp>
          <p:nvSpPr>
            <p:cNvPr id="20" name="Google Shape;20;p14"/>
            <p:cNvSpPr/>
            <p:nvPr/>
          </p:nvSpPr>
          <p:spPr>
            <a:xfrm>
              <a:off x="590551" y="4808482"/>
              <a:ext cx="8553450" cy="1592317"/>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 name="Google Shape;21;p14"/>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22" name="Google Shape;22;p14"/>
            <p:cNvPicPr preferRelativeResize="0"/>
            <p:nvPr/>
          </p:nvPicPr>
          <p:blipFill rotWithShape="1">
            <a:blip r:embed="rId4">
              <a:alphaModFix/>
            </a:blip>
            <a:srcRect b="0" l="0" r="17370" t="14312"/>
            <a:stretch/>
          </p:blipFill>
          <p:spPr>
            <a:xfrm>
              <a:off x="6788150" y="0"/>
              <a:ext cx="2355851" cy="6400800"/>
            </a:xfrm>
            <a:prstGeom prst="rect">
              <a:avLst/>
            </a:prstGeom>
            <a:noFill/>
            <a:ln>
              <a:noFill/>
            </a:ln>
          </p:spPr>
        </p:pic>
        <p:pic>
          <p:nvPicPr>
            <p:cNvPr id="23" name="Google Shape;23;p14"/>
            <p:cNvPicPr preferRelativeResize="0"/>
            <p:nvPr/>
          </p:nvPicPr>
          <p:blipFill rotWithShape="1">
            <a:blip r:embed="rId5">
              <a:alphaModFix/>
            </a:blip>
            <a:srcRect b="0" l="0" r="0" t="0"/>
            <a:stretch/>
          </p:blipFill>
          <p:spPr>
            <a:xfrm>
              <a:off x="8061325" y="2782887"/>
              <a:ext cx="573087" cy="550863"/>
            </a:xfrm>
            <a:prstGeom prst="rect">
              <a:avLst/>
            </a:prstGeom>
            <a:noFill/>
            <a:ln>
              <a:noFill/>
            </a:ln>
          </p:spPr>
        </p:pic>
      </p:grpSp>
      <p:sp>
        <p:nvSpPr>
          <p:cNvPr id="24" name="Google Shape;24;p1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5" name="Google Shape;2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28" name="Shape 28"/>
        <p:cNvGrpSpPr/>
        <p:nvPr/>
      </p:nvGrpSpPr>
      <p:grpSpPr>
        <a:xfrm>
          <a:off x="0" y="0"/>
          <a:ext cx="0" cy="0"/>
          <a:chOff x="0" y="0"/>
          <a:chExt cx="0" cy="0"/>
        </a:xfrm>
      </p:grpSpPr>
      <p:sp>
        <p:nvSpPr>
          <p:cNvPr id="29" name="Google Shape;2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
        <p:nvSpPr>
          <p:cNvPr id="32" name="Google Shape;32;p15"/>
          <p:cNvSpPr/>
          <p:nvPr/>
        </p:nvSpPr>
        <p:spPr>
          <a:xfrm rot="-803363">
            <a:off x="-2292201" y="-163131"/>
            <a:ext cx="11941668" cy="1608631"/>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15"/>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5"/>
          <p:cNvSpPr/>
          <p:nvPr/>
        </p:nvSpPr>
        <p:spPr>
          <a:xfrm>
            <a:off x="-968311" y="198126"/>
            <a:ext cx="10631006" cy="1425956"/>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ítulo y objetos">
  <p:cSld name="1_Título y objetos">
    <p:spTree>
      <p:nvGrpSpPr>
        <p:cNvPr id="35" name="Shape 35"/>
        <p:cNvGrpSpPr/>
        <p:nvPr/>
      </p:nvGrpSpPr>
      <p:grpSpPr>
        <a:xfrm>
          <a:off x="0" y="0"/>
          <a:ext cx="0" cy="0"/>
          <a:chOff x="0" y="0"/>
          <a:chExt cx="0" cy="0"/>
        </a:xfrm>
      </p:grpSpPr>
      <p:sp>
        <p:nvSpPr>
          <p:cNvPr id="36" name="Google Shape;3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
        <p:nvSpPr>
          <p:cNvPr id="39" name="Google Shape;39;p16"/>
          <p:cNvSpPr/>
          <p:nvPr/>
        </p:nvSpPr>
        <p:spPr>
          <a:xfrm rot="-803363">
            <a:off x="-2292201" y="-163131"/>
            <a:ext cx="11941668"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16"/>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16"/>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leo">
  <p:cSld name="Empleo">
    <p:spTree>
      <p:nvGrpSpPr>
        <p:cNvPr id="42" name="Shape 42"/>
        <p:cNvGrpSpPr/>
        <p:nvPr/>
      </p:nvGrpSpPr>
      <p:grpSpPr>
        <a:xfrm>
          <a:off x="0" y="0"/>
          <a:ext cx="0" cy="0"/>
          <a:chOff x="0" y="0"/>
          <a:chExt cx="0" cy="0"/>
        </a:xfrm>
      </p:grpSpPr>
      <p:sp>
        <p:nvSpPr>
          <p:cNvPr id="43" name="Google Shape;4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grpSp>
        <p:nvGrpSpPr>
          <p:cNvPr id="46" name="Google Shape;46;p17"/>
          <p:cNvGrpSpPr/>
          <p:nvPr/>
        </p:nvGrpSpPr>
        <p:grpSpPr>
          <a:xfrm>
            <a:off x="-495300" y="-1270341"/>
            <a:ext cx="10278090" cy="9017494"/>
            <a:chOff x="-495300" y="-1270341"/>
            <a:chExt cx="10278090" cy="9017494"/>
          </a:xfrm>
        </p:grpSpPr>
        <p:pic>
          <p:nvPicPr>
            <p:cNvPr descr="D:\Fotos\Empleo\10 Final_22.jpg" id="47" name="Google Shape;47;p17"/>
            <p:cNvPicPr preferRelativeResize="0"/>
            <p:nvPr/>
          </p:nvPicPr>
          <p:blipFill rotWithShape="1">
            <a:blip r:embed="rId2">
              <a:alphaModFix/>
            </a:blip>
            <a:srcRect b="-10827" l="0" r="0" t="0"/>
            <a:stretch/>
          </p:blipFill>
          <p:spPr>
            <a:xfrm>
              <a:off x="0" y="-611035"/>
              <a:ext cx="9144000" cy="8358188"/>
            </a:xfrm>
            <a:prstGeom prst="rect">
              <a:avLst/>
            </a:prstGeom>
            <a:noFill/>
            <a:ln>
              <a:noFill/>
            </a:ln>
          </p:spPr>
        </p:pic>
        <p:sp>
          <p:nvSpPr>
            <p:cNvPr id="48" name="Google Shape;48;p17"/>
            <p:cNvSpPr/>
            <p:nvPr/>
          </p:nvSpPr>
          <p:spPr>
            <a:xfrm>
              <a:off x="-495300" y="137072"/>
              <a:ext cx="9639300" cy="1756900"/>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1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50" name="Google Shape;50;p17"/>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51" name="Google Shape;51;p17"/>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52" name="Google Shape;52;p17"/>
            <p:cNvPicPr preferRelativeResize="0"/>
            <p:nvPr/>
          </p:nvPicPr>
          <p:blipFill rotWithShape="1">
            <a:blip r:embed="rId5">
              <a:alphaModFix/>
            </a:blip>
            <a:srcRect b="0" l="0" r="0" t="0"/>
            <a:stretch/>
          </p:blipFill>
          <p:spPr>
            <a:xfrm>
              <a:off x="7957812" y="2627565"/>
              <a:ext cx="817200" cy="8172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rendimiento">
  <p:cSld name="Emprendimiento">
    <p:spTree>
      <p:nvGrpSpPr>
        <p:cNvPr id="53" name="Shape 53"/>
        <p:cNvGrpSpPr/>
        <p:nvPr/>
      </p:nvGrpSpPr>
      <p:grpSpPr>
        <a:xfrm>
          <a:off x="0" y="0"/>
          <a:ext cx="0" cy="0"/>
          <a:chOff x="0" y="0"/>
          <a:chExt cx="0" cy="0"/>
        </a:xfrm>
      </p:grpSpPr>
      <p:sp>
        <p:nvSpPr>
          <p:cNvPr id="54" name="Google Shape;5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descr="D:\Fotos\Fondo Emprender\emprendedores\_MG_4258.jpg" id="57" name="Google Shape;57;p18"/>
          <p:cNvPicPr preferRelativeResize="0"/>
          <p:nvPr/>
        </p:nvPicPr>
        <p:blipFill rotWithShape="1">
          <a:blip r:embed="rId2">
            <a:alphaModFix/>
          </a:blip>
          <a:srcRect b="0" l="0" r="0" t="0"/>
          <a:stretch/>
        </p:blipFill>
        <p:spPr>
          <a:xfrm>
            <a:off x="1" y="-1"/>
            <a:ext cx="9143999" cy="6858001"/>
          </a:xfrm>
          <a:prstGeom prst="rect">
            <a:avLst/>
          </a:prstGeom>
          <a:noFill/>
          <a:ln>
            <a:noFill/>
          </a:ln>
        </p:spPr>
      </p:pic>
      <p:sp>
        <p:nvSpPr>
          <p:cNvPr id="58" name="Google Shape;58;p18"/>
          <p:cNvSpPr/>
          <p:nvPr/>
        </p:nvSpPr>
        <p:spPr>
          <a:xfrm>
            <a:off x="970893" y="4319752"/>
            <a:ext cx="9639300" cy="1702676"/>
          </a:xfrm>
          <a:prstGeom prst="rect">
            <a:avLst/>
          </a:prstGeom>
          <a:solidFill>
            <a:srgbClr val="080808">
              <a:alpha val="38431"/>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1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60" name="Google Shape;60;p18"/>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61" name="Google Shape;61;p18"/>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62" name="Google Shape;62;p18"/>
          <p:cNvPicPr preferRelativeResize="0"/>
          <p:nvPr/>
        </p:nvPicPr>
        <p:blipFill rotWithShape="1">
          <a:blip r:embed="rId5">
            <a:alphaModFix/>
          </a:blip>
          <a:srcRect b="0" l="0" r="0" t="0"/>
          <a:stretch/>
        </p:blipFill>
        <p:spPr>
          <a:xfrm>
            <a:off x="7859987" y="1859884"/>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orld Skills">
  <p:cSld name="World Skills">
    <p:spTree>
      <p:nvGrpSpPr>
        <p:cNvPr id="63" name="Shape 63"/>
        <p:cNvGrpSpPr/>
        <p:nvPr/>
      </p:nvGrpSpPr>
      <p:grpSpPr>
        <a:xfrm>
          <a:off x="0" y="0"/>
          <a:ext cx="0" cy="0"/>
          <a:chOff x="0" y="0"/>
          <a:chExt cx="0" cy="0"/>
        </a:xfrm>
      </p:grpSpPr>
      <p:pic>
        <p:nvPicPr>
          <p:cNvPr id="64" name="Google Shape;64;p19"/>
          <p:cNvPicPr preferRelativeResize="0"/>
          <p:nvPr/>
        </p:nvPicPr>
        <p:blipFill rotWithShape="1">
          <a:blip r:embed="rId2">
            <a:alphaModFix/>
          </a:blip>
          <a:srcRect b="0" l="0" r="0" t="0"/>
          <a:stretch/>
        </p:blipFill>
        <p:spPr>
          <a:xfrm>
            <a:off x="-1" y="-1"/>
            <a:ext cx="9144001" cy="6858001"/>
          </a:xfrm>
          <a:prstGeom prst="rect">
            <a:avLst/>
          </a:prstGeom>
          <a:noFill/>
          <a:ln>
            <a:noFill/>
          </a:ln>
        </p:spPr>
      </p:pic>
      <p:grpSp>
        <p:nvGrpSpPr>
          <p:cNvPr id="65" name="Google Shape;65;p19"/>
          <p:cNvGrpSpPr/>
          <p:nvPr/>
        </p:nvGrpSpPr>
        <p:grpSpPr>
          <a:xfrm>
            <a:off x="0" y="0"/>
            <a:ext cx="9144001" cy="6858000"/>
            <a:chOff x="0" y="0"/>
            <a:chExt cx="9144001" cy="6858000"/>
          </a:xfrm>
        </p:grpSpPr>
        <p:sp>
          <p:nvSpPr>
            <p:cNvPr id="66" name="Google Shape;66;p19"/>
            <p:cNvSpPr/>
            <p:nvPr/>
          </p:nvSpPr>
          <p:spPr>
            <a:xfrm>
              <a:off x="590551" y="4808482"/>
              <a:ext cx="8553450" cy="1592317"/>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7" name="Google Shape;67;p19"/>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68" name="Google Shape;68;p19"/>
            <p:cNvPicPr preferRelativeResize="0"/>
            <p:nvPr/>
          </p:nvPicPr>
          <p:blipFill rotWithShape="1">
            <a:blip r:embed="rId4">
              <a:alphaModFix/>
            </a:blip>
            <a:srcRect b="0" l="0" r="17370" t="14312"/>
            <a:stretch/>
          </p:blipFill>
          <p:spPr>
            <a:xfrm>
              <a:off x="6788150" y="0"/>
              <a:ext cx="2355851" cy="6400800"/>
            </a:xfrm>
            <a:prstGeom prst="rect">
              <a:avLst/>
            </a:prstGeom>
            <a:noFill/>
            <a:ln>
              <a:noFill/>
            </a:ln>
          </p:spPr>
        </p:pic>
      </p:grpSp>
      <p:sp>
        <p:nvSpPr>
          <p:cNvPr id="69" name="Google Shape;69;p1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70" name="Google Shape;7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73" name="Google Shape;73;p19"/>
          <p:cNvPicPr preferRelativeResize="0"/>
          <p:nvPr/>
        </p:nvPicPr>
        <p:blipFill rotWithShape="1">
          <a:blip r:embed="rId5">
            <a:alphaModFix/>
          </a:blip>
          <a:srcRect b="0" l="0" r="0" t="0"/>
          <a:stretch/>
        </p:blipFill>
        <p:spPr>
          <a:xfrm>
            <a:off x="7997186" y="2762866"/>
            <a:ext cx="689614" cy="64566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ustrial">
  <p:cSld name="Industrial">
    <p:spTree>
      <p:nvGrpSpPr>
        <p:cNvPr id="74" name="Shape 74"/>
        <p:cNvGrpSpPr/>
        <p:nvPr/>
      </p:nvGrpSpPr>
      <p:grpSpPr>
        <a:xfrm>
          <a:off x="0" y="0"/>
          <a:ext cx="0" cy="0"/>
          <a:chOff x="0" y="0"/>
          <a:chExt cx="0" cy="0"/>
        </a:xfrm>
      </p:grpSpPr>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78" name="Google Shape;78;p20"/>
          <p:cNvPicPr preferRelativeResize="0"/>
          <p:nvPr/>
        </p:nvPicPr>
        <p:blipFill rotWithShape="1">
          <a:blip r:embed="rId2">
            <a:alphaModFix/>
          </a:blip>
          <a:srcRect b="-934" l="0" r="0" t="0"/>
          <a:stretch/>
        </p:blipFill>
        <p:spPr>
          <a:xfrm>
            <a:off x="-1" y="0"/>
            <a:ext cx="9144001" cy="6984124"/>
          </a:xfrm>
          <a:prstGeom prst="rect">
            <a:avLst/>
          </a:prstGeom>
          <a:noFill/>
          <a:ln>
            <a:noFill/>
          </a:ln>
        </p:spPr>
      </p:pic>
      <p:sp>
        <p:nvSpPr>
          <p:cNvPr id="79" name="Google Shape;79;p20"/>
          <p:cNvSpPr/>
          <p:nvPr/>
        </p:nvSpPr>
        <p:spPr>
          <a:xfrm>
            <a:off x="95534" y="137072"/>
            <a:ext cx="9048466" cy="1756900"/>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20"/>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81" name="Google Shape;81;p20"/>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82" name="Google Shape;82;p20"/>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83" name="Google Shape;83;p20"/>
          <p:cNvPicPr preferRelativeResize="0"/>
          <p:nvPr/>
        </p:nvPicPr>
        <p:blipFill rotWithShape="1">
          <a:blip r:embed="rId5">
            <a:alphaModFix/>
          </a:blip>
          <a:srcRect b="0" l="0" r="0" t="0"/>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ción 2">
  <p:cSld name="Formación 2">
    <p:spTree>
      <p:nvGrpSpPr>
        <p:cNvPr id="84" name="Shape 84"/>
        <p:cNvGrpSpPr/>
        <p:nvPr/>
      </p:nvGrpSpPr>
      <p:grpSpPr>
        <a:xfrm>
          <a:off x="0" y="0"/>
          <a:ext cx="0" cy="0"/>
          <a:chOff x="0" y="0"/>
          <a:chExt cx="0" cy="0"/>
        </a:xfrm>
      </p:grpSpPr>
      <p:sp>
        <p:nvSpPr>
          <p:cNvPr id="85" name="Google Shape;8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88" name="Google Shape;88;p21"/>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89" name="Google Shape;89;p21"/>
          <p:cNvSpPr/>
          <p:nvPr/>
        </p:nvSpPr>
        <p:spPr>
          <a:xfrm>
            <a:off x="970893" y="4319752"/>
            <a:ext cx="9639300" cy="1702676"/>
          </a:xfrm>
          <a:prstGeom prst="rect">
            <a:avLst/>
          </a:prstGeom>
          <a:solidFill>
            <a:srgbClr val="080808">
              <a:alpha val="38431"/>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2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91" name="Google Shape;91;p21"/>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92" name="Google Shape;92;p21"/>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93" name="Google Shape;93;p21"/>
          <p:cNvPicPr preferRelativeResize="0"/>
          <p:nvPr/>
        </p:nvPicPr>
        <p:blipFill rotWithShape="1">
          <a:blip r:embed="rId5">
            <a:alphaModFix/>
          </a:blip>
          <a:srcRect b="0" l="0" r="0" t="0"/>
          <a:stretch/>
        </p:blipFill>
        <p:spPr>
          <a:xfrm>
            <a:off x="7825335" y="1847763"/>
            <a:ext cx="765563" cy="720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
          <p:cNvSpPr txBox="1"/>
          <p:nvPr/>
        </p:nvSpPr>
        <p:spPr>
          <a:xfrm>
            <a:off x="420623" y="362599"/>
            <a:ext cx="5664870" cy="93016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1859B"/>
              </a:buClr>
              <a:buSzPts val="6600"/>
              <a:buFont typeface="Calibri"/>
              <a:buNone/>
            </a:pPr>
            <a:r>
              <a:rPr b="1" i="0" lang="es-CO" sz="6600" u="none" cap="none" strike="noStrike">
                <a:solidFill>
                  <a:srgbClr val="31859B"/>
                </a:solidFill>
                <a:latin typeface="Calibri"/>
                <a:ea typeface="Calibri"/>
                <a:cs typeface="Calibri"/>
                <a:sym typeface="Calibri"/>
              </a:rPr>
              <a:t>Sustentación </a:t>
            </a:r>
            <a:endParaRPr b="0" i="0" sz="1400" u="none" cap="none" strike="noStrike">
              <a:solidFill>
                <a:srgbClr val="000000"/>
              </a:solidFill>
              <a:latin typeface="Arial"/>
              <a:ea typeface="Arial"/>
              <a:cs typeface="Arial"/>
              <a:sym typeface="Arial"/>
            </a:endParaRPr>
          </a:p>
        </p:txBody>
      </p:sp>
      <p:sp>
        <p:nvSpPr>
          <p:cNvPr id="130" name="Google Shape;130;p1"/>
          <p:cNvSpPr txBox="1"/>
          <p:nvPr/>
        </p:nvSpPr>
        <p:spPr>
          <a:xfrm>
            <a:off x="420623" y="1285701"/>
            <a:ext cx="7391400" cy="11727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BFBFBF"/>
              </a:buClr>
              <a:buSzPts val="4800"/>
              <a:buFont typeface="Calibri"/>
              <a:buNone/>
            </a:pPr>
            <a:r>
              <a:rPr b="1" i="0" lang="es-CO" sz="4800" u="none" cap="none" strike="noStrike">
                <a:solidFill>
                  <a:srgbClr val="BFBFBF"/>
                </a:solidFill>
                <a:latin typeface="Calibri"/>
                <a:ea typeface="Calibri"/>
                <a:cs typeface="Calibri"/>
                <a:sym typeface="Calibri"/>
              </a:rPr>
              <a:t>Proyectos ADSI -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800"/>
              <a:buFont typeface="Calibri"/>
              <a:buNone/>
            </a:pPr>
            <a:r>
              <a:rPr b="1" i="0" lang="es-CO" sz="4800" u="none" cap="none" strike="noStrike">
                <a:solidFill>
                  <a:srgbClr val="BFBFBF"/>
                </a:solidFill>
                <a:latin typeface="Calibri"/>
                <a:ea typeface="Calibri"/>
                <a:cs typeface="Calibri"/>
                <a:sym typeface="Calibri"/>
              </a:rPr>
              <a:t>Trimestre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0"/>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CO" sz="5400" u="none" cap="none" strike="noStrike">
                <a:solidFill>
                  <a:schemeClr val="lt1"/>
                </a:solidFill>
                <a:latin typeface="Calibri"/>
                <a:ea typeface="Calibri"/>
                <a:cs typeface="Calibri"/>
                <a:sym typeface="Calibri"/>
              </a:rPr>
              <a:t>Justificación</a:t>
            </a:r>
            <a:endParaRPr b="0" i="0" sz="5400" u="none" cap="none" strike="noStrike">
              <a:solidFill>
                <a:schemeClr val="lt1"/>
              </a:solidFill>
              <a:latin typeface="Calibri"/>
              <a:ea typeface="Calibri"/>
              <a:cs typeface="Calibri"/>
              <a:sym typeface="Calibri"/>
            </a:endParaRPr>
          </a:p>
        </p:txBody>
      </p:sp>
      <p:sp>
        <p:nvSpPr>
          <p:cNvPr id="200" name="Google Shape;200;p10"/>
          <p:cNvSpPr txBox="1"/>
          <p:nvPr/>
        </p:nvSpPr>
        <p:spPr>
          <a:xfrm>
            <a:off x="460375" y="2971800"/>
            <a:ext cx="82467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CO" sz="2000" u="none" cap="none" strike="noStrike">
                <a:solidFill>
                  <a:schemeClr val="dk1"/>
                </a:solidFill>
                <a:latin typeface="Calibri"/>
                <a:ea typeface="Calibri"/>
                <a:cs typeface="Calibri"/>
                <a:sym typeface="Calibri"/>
              </a:rPr>
              <a:t>Describir solo beneficios de la solución a desarrollar en todos los niveles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CO" sz="2000" u="none" cap="none" strike="noStrike">
                <a:solidFill>
                  <a:schemeClr val="dk1"/>
                </a:solidFill>
                <a:latin typeface="Calibri"/>
                <a:ea typeface="Calibri"/>
                <a:cs typeface="Calibri"/>
                <a:sym typeface="Calibri"/>
              </a:rPr>
              <a:t>(Económico, ecológico, religioso, administrativo, tiempos, facilidad etc..)</a:t>
            </a:r>
            <a:endParaRPr b="1" i="0" sz="2000" u="none" cap="none" strike="noStrike">
              <a:solidFill>
                <a:schemeClr val="dk1"/>
              </a:solidFill>
              <a:latin typeface="Calibri"/>
              <a:ea typeface="Calibri"/>
              <a:cs typeface="Calibri"/>
              <a:sym typeface="Calibri"/>
            </a:endParaRPr>
          </a:p>
        </p:txBody>
      </p:sp>
      <p:sp>
        <p:nvSpPr>
          <p:cNvPr id="201" name="Google Shape;201;p10"/>
          <p:cNvSpPr txBox="1"/>
          <p:nvPr/>
        </p:nvSpPr>
        <p:spPr>
          <a:xfrm>
            <a:off x="460371" y="2057400"/>
            <a:ext cx="81237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CO" sz="2000" u="none" cap="none" strike="noStrike">
                <a:solidFill>
                  <a:schemeClr val="dk1"/>
                </a:solidFill>
                <a:latin typeface="Calibri"/>
                <a:ea typeface="Calibri"/>
                <a:cs typeface="Calibri"/>
                <a:sym typeface="Calibri"/>
              </a:rPr>
              <a:t>Argumentos de porque es importante el proyecto a desarrollar</a:t>
            </a:r>
            <a:endParaRPr b="1" i="0" sz="2000" u="none" cap="none" strike="noStrike">
              <a:solidFill>
                <a:schemeClr val="dk1"/>
              </a:solidFill>
              <a:latin typeface="Calibri"/>
              <a:ea typeface="Calibri"/>
              <a:cs typeface="Calibri"/>
              <a:sym typeface="Calibri"/>
            </a:endParaRPr>
          </a:p>
        </p:txBody>
      </p:sp>
      <p:sp>
        <p:nvSpPr>
          <p:cNvPr id="202" name="Google Shape;202;p10"/>
          <p:cNvSpPr/>
          <p:nvPr/>
        </p:nvSpPr>
        <p:spPr>
          <a:xfrm>
            <a:off x="460460" y="4127499"/>
            <a:ext cx="789614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Ejemplo: Este proyecto pretende brindar clara justificación en las distintas ramas del desarrollo del software como innovación, economía, necesidad, tecnología. Este proyecto es un producto de software que genera beneficios a compraventas o casa de empeño como el control de sus clientes, productos, liquidaciones,  de productos y reportes. Al cliente como tal le permitirá consultar su estado o el estado de un recibo de empeño en línea.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11"/>
          <p:cNvPicPr preferRelativeResize="0"/>
          <p:nvPr/>
        </p:nvPicPr>
        <p:blipFill rotWithShape="1">
          <a:blip r:embed="rId3">
            <a:alphaModFix/>
          </a:blip>
          <a:srcRect b="0" l="0" r="0" t="0"/>
          <a:stretch/>
        </p:blipFill>
        <p:spPr>
          <a:xfrm>
            <a:off x="1" y="0"/>
            <a:ext cx="9144000" cy="6858000"/>
          </a:xfrm>
          <a:prstGeom prst="rect">
            <a:avLst/>
          </a:prstGeom>
          <a:noFill/>
          <a:ln>
            <a:noFill/>
          </a:ln>
        </p:spPr>
      </p:pic>
      <p:sp>
        <p:nvSpPr>
          <p:cNvPr id="208" name="Google Shape;208;p11"/>
          <p:cNvSpPr txBox="1"/>
          <p:nvPr/>
        </p:nvSpPr>
        <p:spPr>
          <a:xfrm>
            <a:off x="1127578" y="5296746"/>
            <a:ext cx="6020954" cy="88758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5400"/>
              <a:buFont typeface="Calibri"/>
              <a:buNone/>
            </a:pPr>
            <a:r>
              <a:rPr b="1" i="0" lang="es-CO" sz="5400" u="none" cap="none" strike="noStrike">
                <a:solidFill>
                  <a:srgbClr val="FFC000"/>
                </a:solidFill>
                <a:latin typeface="Calibri"/>
                <a:ea typeface="Calibri"/>
                <a:cs typeface="Calibri"/>
                <a:sym typeface="Calibri"/>
              </a:rPr>
              <a:t>GRACIAS</a:t>
            </a:r>
            <a:endParaRPr b="0" i="0" sz="5400" u="none" cap="none" strike="noStrike">
              <a:solidFill>
                <a:srgbClr val="FFC000"/>
              </a:solidFill>
              <a:latin typeface="Calibri"/>
              <a:ea typeface="Calibri"/>
              <a:cs typeface="Calibri"/>
              <a:sym typeface="Calibri"/>
            </a:endParaRPr>
          </a:p>
        </p:txBody>
      </p:sp>
      <p:pic>
        <p:nvPicPr>
          <p:cNvPr id="209" name="Google Shape;209;p11"/>
          <p:cNvPicPr preferRelativeResize="0"/>
          <p:nvPr/>
        </p:nvPicPr>
        <p:blipFill rotWithShape="1">
          <a:blip r:embed="rId4">
            <a:alphaModFix/>
          </a:blip>
          <a:srcRect b="17500" l="50000" r="-3743" t="11628"/>
          <a:stretch/>
        </p:blipFill>
        <p:spPr>
          <a:xfrm>
            <a:off x="1" y="0"/>
            <a:ext cx="3286068"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6" name="Google Shape;136;p2"/>
          <p:cNvSpPr txBox="1"/>
          <p:nvPr>
            <p:ph type="title"/>
          </p:nvPr>
        </p:nvSpPr>
        <p:spPr>
          <a:xfrm>
            <a:off x="3584575" y="4808538"/>
            <a:ext cx="5559425" cy="15922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FORMACIÓN I Trimestre ADSI </a:t>
            </a:r>
            <a:endParaRPr b="0" i="0" sz="5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Integrantes y nombre Proyecto</a:t>
            </a:r>
            <a:endParaRPr b="0" i="0" sz="5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47" name="Google Shape;147;p4"/>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Calibri"/>
              <a:buNone/>
            </a:pPr>
            <a:r>
              <a:rPr b="1" i="0" lang="es-CO" sz="6600" u="none" cap="none" strike="noStrike">
                <a:solidFill>
                  <a:schemeClr val="lt1"/>
                </a:solidFill>
                <a:latin typeface="Calibri"/>
                <a:ea typeface="Calibri"/>
                <a:cs typeface="Calibri"/>
                <a:sym typeface="Calibri"/>
              </a:rPr>
              <a:t>Agenda</a:t>
            </a:r>
            <a:endParaRPr b="0" i="0" sz="6600" u="none" cap="none" strike="noStrike">
              <a:solidFill>
                <a:schemeClr val="lt1"/>
              </a:solidFill>
              <a:latin typeface="Calibri"/>
              <a:ea typeface="Calibri"/>
              <a:cs typeface="Calibri"/>
              <a:sym typeface="Calibri"/>
            </a:endParaRPr>
          </a:p>
        </p:txBody>
      </p:sp>
      <p:sp>
        <p:nvSpPr>
          <p:cNvPr id="148" name="Google Shape;148;p4"/>
          <p:cNvSpPr txBox="1"/>
          <p:nvPr/>
        </p:nvSpPr>
        <p:spPr>
          <a:xfrm>
            <a:off x="763814" y="2235200"/>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 Nombre del Proyecto e integrantes</a:t>
            </a:r>
            <a:endParaRPr b="0" i="0" sz="1600" u="none" cap="none" strike="noStrike">
              <a:solidFill>
                <a:schemeClr val="dk1"/>
              </a:solidFill>
              <a:latin typeface="Calibri"/>
              <a:ea typeface="Calibri"/>
              <a:cs typeface="Calibri"/>
              <a:sym typeface="Calibri"/>
            </a:endParaRPr>
          </a:p>
        </p:txBody>
      </p:sp>
      <p:sp>
        <p:nvSpPr>
          <p:cNvPr id="149" name="Google Shape;149;p4"/>
          <p:cNvSpPr txBox="1"/>
          <p:nvPr/>
        </p:nvSpPr>
        <p:spPr>
          <a:xfrm>
            <a:off x="763814" y="2749368"/>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2. Introducción</a:t>
            </a:r>
            <a:endParaRPr b="0" i="0" sz="1600" u="none" cap="none" strike="noStrike">
              <a:solidFill>
                <a:schemeClr val="dk1"/>
              </a:solidFill>
              <a:latin typeface="Calibri"/>
              <a:ea typeface="Calibri"/>
              <a:cs typeface="Calibri"/>
              <a:sym typeface="Calibri"/>
            </a:endParaRPr>
          </a:p>
        </p:txBody>
      </p:sp>
      <p:sp>
        <p:nvSpPr>
          <p:cNvPr id="150" name="Google Shape;150;p4"/>
          <p:cNvSpPr txBox="1"/>
          <p:nvPr/>
        </p:nvSpPr>
        <p:spPr>
          <a:xfrm>
            <a:off x="763814" y="3269704"/>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3. Planteamiento del Problema</a:t>
            </a:r>
            <a:endParaRPr b="0" i="0" sz="1600" u="none" cap="none" strike="noStrike">
              <a:solidFill>
                <a:schemeClr val="dk1"/>
              </a:solidFill>
              <a:latin typeface="Calibri"/>
              <a:ea typeface="Calibri"/>
              <a:cs typeface="Calibri"/>
              <a:sym typeface="Calibri"/>
            </a:endParaRPr>
          </a:p>
        </p:txBody>
      </p:sp>
      <p:sp>
        <p:nvSpPr>
          <p:cNvPr id="151" name="Google Shape;151;p4"/>
          <p:cNvSpPr txBox="1"/>
          <p:nvPr/>
        </p:nvSpPr>
        <p:spPr>
          <a:xfrm>
            <a:off x="763814" y="3783872"/>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4. Objetivo General y Específicos</a:t>
            </a:r>
            <a:endParaRPr b="0" i="0" sz="1600" u="none" cap="none" strike="noStrike">
              <a:solidFill>
                <a:schemeClr val="dk1"/>
              </a:solidFill>
              <a:latin typeface="Calibri"/>
              <a:ea typeface="Calibri"/>
              <a:cs typeface="Calibri"/>
              <a:sym typeface="Calibri"/>
            </a:endParaRPr>
          </a:p>
        </p:txBody>
      </p:sp>
      <p:sp>
        <p:nvSpPr>
          <p:cNvPr id="152" name="Google Shape;152;p4"/>
          <p:cNvSpPr txBox="1"/>
          <p:nvPr/>
        </p:nvSpPr>
        <p:spPr>
          <a:xfrm>
            <a:off x="763814" y="4285708"/>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5. Alcance del Proyecto</a:t>
            </a:r>
            <a:endParaRPr b="0" i="0" sz="1600" u="none" cap="none" strike="noStrike">
              <a:solidFill>
                <a:schemeClr val="dk1"/>
              </a:solidFill>
              <a:latin typeface="Calibri"/>
              <a:ea typeface="Calibri"/>
              <a:cs typeface="Calibri"/>
              <a:sym typeface="Calibri"/>
            </a:endParaRPr>
          </a:p>
        </p:txBody>
      </p:sp>
      <p:sp>
        <p:nvSpPr>
          <p:cNvPr id="153" name="Google Shape;153;p4"/>
          <p:cNvSpPr txBox="1"/>
          <p:nvPr/>
        </p:nvSpPr>
        <p:spPr>
          <a:xfrm>
            <a:off x="763814" y="4799876"/>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6. Justificación</a:t>
            </a:r>
            <a:endParaRPr b="0" i="0" sz="1600" u="none" cap="none" strike="noStrike">
              <a:solidFill>
                <a:schemeClr val="dk1"/>
              </a:solidFill>
              <a:latin typeface="Calibri"/>
              <a:ea typeface="Calibri"/>
              <a:cs typeface="Calibri"/>
              <a:sym typeface="Calibri"/>
            </a:endParaRPr>
          </a:p>
        </p:txBody>
      </p:sp>
      <p:sp>
        <p:nvSpPr>
          <p:cNvPr id="154" name="Google Shape;154;p4"/>
          <p:cNvSpPr txBox="1"/>
          <p:nvPr/>
        </p:nvSpPr>
        <p:spPr>
          <a:xfrm>
            <a:off x="763814" y="5320212"/>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7. Tec. Levantamiento de Información</a:t>
            </a:r>
            <a:endParaRPr b="0" i="0" sz="1600" u="none" cap="none" strike="noStrike">
              <a:solidFill>
                <a:schemeClr val="dk1"/>
              </a:solidFill>
              <a:latin typeface="Calibri"/>
              <a:ea typeface="Calibri"/>
              <a:cs typeface="Calibri"/>
              <a:sym typeface="Calibri"/>
            </a:endParaRPr>
          </a:p>
        </p:txBody>
      </p:sp>
      <p:sp>
        <p:nvSpPr>
          <p:cNvPr id="155" name="Google Shape;155;p4"/>
          <p:cNvSpPr txBox="1"/>
          <p:nvPr/>
        </p:nvSpPr>
        <p:spPr>
          <a:xfrm>
            <a:off x="763814" y="5834380"/>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8. Resultados aplicación Técnicas</a:t>
            </a:r>
            <a:endParaRPr b="0" i="0" sz="1600" u="none" cap="none" strike="noStrike">
              <a:solidFill>
                <a:schemeClr val="dk1"/>
              </a:solidFill>
              <a:latin typeface="Calibri"/>
              <a:ea typeface="Calibri"/>
              <a:cs typeface="Calibri"/>
              <a:sym typeface="Calibri"/>
            </a:endParaRPr>
          </a:p>
        </p:txBody>
      </p:sp>
      <p:sp>
        <p:nvSpPr>
          <p:cNvPr id="156" name="Google Shape;156;p4"/>
          <p:cNvSpPr txBox="1"/>
          <p:nvPr/>
        </p:nvSpPr>
        <p:spPr>
          <a:xfrm>
            <a:off x="4637314" y="2235200"/>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9. Mapa de Procesos</a:t>
            </a:r>
            <a:endParaRPr b="0" i="0" sz="1600" u="none" cap="none" strike="noStrike">
              <a:solidFill>
                <a:schemeClr val="dk1"/>
              </a:solidFill>
              <a:latin typeface="Calibri"/>
              <a:ea typeface="Calibri"/>
              <a:cs typeface="Calibri"/>
              <a:sym typeface="Calibri"/>
            </a:endParaRPr>
          </a:p>
        </p:txBody>
      </p:sp>
      <p:sp>
        <p:nvSpPr>
          <p:cNvPr id="157" name="Google Shape;157;p4"/>
          <p:cNvSpPr txBox="1"/>
          <p:nvPr/>
        </p:nvSpPr>
        <p:spPr>
          <a:xfrm>
            <a:off x="4637314" y="2749367"/>
            <a:ext cx="3655786" cy="996061"/>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10. identificación de hardware y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que se necesita para implementar el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sistema de información</a:t>
            </a:r>
            <a:endParaRPr b="0" i="0" sz="1400" u="none" cap="none" strike="noStrike">
              <a:solidFill>
                <a:srgbClr val="000000"/>
              </a:solidFill>
              <a:latin typeface="Arial"/>
              <a:ea typeface="Arial"/>
              <a:cs typeface="Arial"/>
              <a:sym typeface="Arial"/>
            </a:endParaRPr>
          </a:p>
        </p:txBody>
      </p:sp>
      <p:sp>
        <p:nvSpPr>
          <p:cNvPr id="158" name="Google Shape;158;p4"/>
          <p:cNvSpPr txBox="1"/>
          <p:nvPr/>
        </p:nvSpPr>
        <p:spPr>
          <a:xfrm>
            <a:off x="4640821" y="3764108"/>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11. Informe de Requerimientos</a:t>
            </a:r>
            <a:endParaRPr b="0" i="0" sz="1600" u="none" cap="none" strike="noStrike">
              <a:solidFill>
                <a:schemeClr val="dk1"/>
              </a:solidFill>
              <a:latin typeface="Calibri"/>
              <a:ea typeface="Calibri"/>
              <a:cs typeface="Calibri"/>
              <a:sym typeface="Calibri"/>
            </a:endParaRPr>
          </a:p>
        </p:txBody>
      </p:sp>
      <p:sp>
        <p:nvSpPr>
          <p:cNvPr id="159" name="Google Shape;159;p4"/>
          <p:cNvSpPr txBox="1"/>
          <p:nvPr/>
        </p:nvSpPr>
        <p:spPr>
          <a:xfrm>
            <a:off x="4637314" y="4285708"/>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13. Casos de Uso </a:t>
            </a:r>
            <a:endParaRPr b="0" i="0" sz="1600" u="none" cap="none" strike="noStrike">
              <a:solidFill>
                <a:schemeClr val="dk1"/>
              </a:solidFill>
              <a:latin typeface="Calibri"/>
              <a:ea typeface="Calibri"/>
              <a:cs typeface="Calibri"/>
              <a:sym typeface="Calibri"/>
            </a:endParaRPr>
          </a:p>
        </p:txBody>
      </p:sp>
      <p:sp>
        <p:nvSpPr>
          <p:cNvPr id="160" name="Google Shape;160;p4"/>
          <p:cNvSpPr txBox="1"/>
          <p:nvPr/>
        </p:nvSpPr>
        <p:spPr>
          <a:xfrm>
            <a:off x="4637314" y="4799876"/>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14. Diagrama de clases</a:t>
            </a:r>
            <a:endParaRPr b="0" i="0" sz="1600" u="none" cap="none" strike="noStrike">
              <a:solidFill>
                <a:schemeClr val="dk1"/>
              </a:solidFill>
              <a:latin typeface="Calibri"/>
              <a:ea typeface="Calibri"/>
              <a:cs typeface="Calibri"/>
              <a:sym typeface="Calibri"/>
            </a:endParaRPr>
          </a:p>
        </p:txBody>
      </p:sp>
      <p:sp>
        <p:nvSpPr>
          <p:cNvPr id="161" name="Google Shape;161;p4"/>
          <p:cNvSpPr txBox="1"/>
          <p:nvPr/>
        </p:nvSpPr>
        <p:spPr>
          <a:xfrm>
            <a:off x="4637314" y="5320212"/>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62" name="Google Shape;162;p4"/>
          <p:cNvSpPr txBox="1"/>
          <p:nvPr/>
        </p:nvSpPr>
        <p:spPr>
          <a:xfrm>
            <a:off x="4637314" y="5834380"/>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5"/>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Calibri"/>
              <a:buNone/>
            </a:pPr>
            <a:r>
              <a:rPr b="1" i="0" lang="es-CO" sz="6600" u="none" cap="none" strike="noStrike">
                <a:solidFill>
                  <a:schemeClr val="lt1"/>
                </a:solidFill>
                <a:latin typeface="Calibri"/>
                <a:ea typeface="Calibri"/>
                <a:cs typeface="Calibri"/>
                <a:sym typeface="Calibri"/>
              </a:rPr>
              <a:t>Introducción</a:t>
            </a:r>
            <a:endParaRPr b="0" i="0" sz="6600" u="none" cap="none" strike="noStrike">
              <a:solidFill>
                <a:schemeClr val="lt1"/>
              </a:solidFill>
              <a:latin typeface="Calibri"/>
              <a:ea typeface="Calibri"/>
              <a:cs typeface="Calibri"/>
              <a:sym typeface="Calibri"/>
            </a:endParaRPr>
          </a:p>
        </p:txBody>
      </p:sp>
      <p:sp>
        <p:nvSpPr>
          <p:cNvPr id="168" name="Google Shape;168;p5"/>
          <p:cNvSpPr txBox="1"/>
          <p:nvPr/>
        </p:nvSpPr>
        <p:spPr>
          <a:xfrm>
            <a:off x="148725" y="2091475"/>
            <a:ext cx="8642700" cy="4022700"/>
          </a:xfrm>
          <a:prstGeom prst="rect">
            <a:avLst/>
          </a:prstGeom>
          <a:noFill/>
          <a:ln>
            <a:noFill/>
          </a:ln>
        </p:spPr>
        <p:txBody>
          <a:bodyPr anchorCtr="0" anchor="ctr" bIns="45700" lIns="91425" spcFirstLastPara="1" rIns="91425" wrap="square" tIns="45700">
            <a:noAutofit/>
          </a:bodyPr>
          <a:lstStyle/>
          <a:p>
            <a:pPr indent="449580" lvl="0" marL="0" marR="0" rtl="0" algn="l">
              <a:lnSpc>
                <a:spcPct val="200000"/>
              </a:lnSpc>
              <a:spcBef>
                <a:spcPts val="0"/>
              </a:spcBef>
              <a:spcAft>
                <a:spcPts val="0"/>
              </a:spcAft>
              <a:buClr>
                <a:schemeClr val="dk1"/>
              </a:buClr>
              <a:buSzPts val="1100"/>
              <a:buFont typeface="Arial"/>
              <a:buNone/>
            </a:pPr>
            <a:r>
              <a:rPr b="0" i="0" lang="es-CO" sz="1400" u="none" cap="none" strike="noStrike">
                <a:solidFill>
                  <a:schemeClr val="dk1"/>
                </a:solidFill>
                <a:latin typeface="Arial"/>
                <a:ea typeface="Arial"/>
                <a:cs typeface="Arial"/>
                <a:sym typeface="Arial"/>
              </a:rPr>
              <a:t>El restaurante” Miriam Y Gabriel”  se basa en complacer a sus clientes de la mejor manera se encuentra ubicado en el sector de Engativá que es manejado por el gerente Gabriel y su esposa Miriam diariamente en este lugar en las horas de la mañana se venden desayunos y almuerzos al medio día.</a:t>
            </a:r>
            <a:endParaRPr b="0" i="0" sz="1400" u="none" cap="none" strike="noStrike">
              <a:solidFill>
                <a:schemeClr val="dk1"/>
              </a:solidFill>
              <a:latin typeface="Arial"/>
              <a:ea typeface="Arial"/>
              <a:cs typeface="Arial"/>
              <a:sym typeface="Arial"/>
            </a:endParaRPr>
          </a:p>
          <a:p>
            <a:pPr indent="449580" lvl="0" marL="0" marR="0" rtl="0" algn="l">
              <a:lnSpc>
                <a:spcPct val="200000"/>
              </a:lnSpc>
              <a:spcBef>
                <a:spcPts val="1000"/>
              </a:spcBef>
              <a:spcAft>
                <a:spcPts val="0"/>
              </a:spcAft>
              <a:buClr>
                <a:schemeClr val="dk1"/>
              </a:buClr>
              <a:buSzPts val="1100"/>
              <a:buFont typeface="Arial"/>
              <a:buNone/>
            </a:pPr>
            <a:r>
              <a:rPr b="0" i="0" lang="es-CO" sz="1400" u="none" cap="none" strike="noStrike">
                <a:solidFill>
                  <a:schemeClr val="dk1"/>
                </a:solidFill>
                <a:latin typeface="Arial"/>
                <a:ea typeface="Arial"/>
                <a:cs typeface="Arial"/>
                <a:sym typeface="Arial"/>
              </a:rPr>
              <a:t>Se manejan variedad de alimentos utilizados en las comidas diarias comprados por el Gerente y su esposa es la encargada de cocinarlos. La problemática de este lugar a la que se quiere llegar a una solución es la compra y venta ya que no se lleva ningún reporte específico de cada alimento ni tampoco de cada venta, la idea es facilitarle al gerente a obtener un reporte  mensualmente o semanal.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6"/>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CO" sz="5400" u="none" cap="none" strike="noStrike">
                <a:solidFill>
                  <a:schemeClr val="lt1"/>
                </a:solidFill>
                <a:latin typeface="Calibri"/>
                <a:ea typeface="Calibri"/>
                <a:cs typeface="Calibri"/>
                <a:sym typeface="Calibri"/>
              </a:rPr>
              <a:t>Descripción del Problema</a:t>
            </a:r>
            <a:endParaRPr b="0" i="0" sz="5400" u="none" cap="none" strike="noStrike">
              <a:solidFill>
                <a:schemeClr val="lt1"/>
              </a:solidFill>
              <a:latin typeface="Calibri"/>
              <a:ea typeface="Calibri"/>
              <a:cs typeface="Calibri"/>
              <a:sym typeface="Calibri"/>
            </a:endParaRPr>
          </a:p>
        </p:txBody>
      </p:sp>
      <p:sp>
        <p:nvSpPr>
          <p:cNvPr id="174" name="Google Shape;174;p6"/>
          <p:cNvSpPr/>
          <p:nvPr/>
        </p:nvSpPr>
        <p:spPr>
          <a:xfrm>
            <a:off x="139350" y="2092375"/>
            <a:ext cx="8865300" cy="41139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100"/>
              <a:buFont typeface="Arial"/>
              <a:buNone/>
            </a:pPr>
            <a:r>
              <a:rPr lang="es-CO">
                <a:solidFill>
                  <a:schemeClr val="dk1"/>
                </a:solidFill>
              </a:rPr>
              <a:t>El restaurante “Miriam Y Gabriel” se dedica a vender desayunos y almuerzos diariamente en el sector de Engativá de la ciudad de Bogotá. Siendo esta su única sede, desde la cual se coordinan sus procesos de compra y venta. </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s-CO">
                <a:solidFill>
                  <a:schemeClr val="dk1"/>
                </a:solidFill>
              </a:rPr>
              <a:t>El gerente es el encargado de coordinar el proceso de compra y venta en el restaurante. En este proceso se han presentado múltiples inconvenientes puesto que la información de todas las ventas no se guarda en ningún lugar de tal modo que no se tienen buenas cuentas de compra y venta del restaurante.</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s-CO">
                <a:solidFill>
                  <a:schemeClr val="dk1"/>
                </a:solidFill>
              </a:rPr>
              <a:t>El proceso de ventas por su parte es ejecutado por el gerente del restaurante  en el cual la esposa es la cocinera del lugar, una persona que es la encargada de visitar a los clientes entregar el pedido y recibir el dinero, el gerente por su parte es el encargado de recibir el dinero en el restaurante y manejar la caja registradora donde nunca se registra un informe de ventas a ningún programa ni sistema de forma que no se tiene suficiente información de ventas.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7"/>
          <p:cNvSpPr txBox="1"/>
          <p:nvPr/>
        </p:nvSpPr>
        <p:spPr>
          <a:xfrm>
            <a:off x="460460" y="445022"/>
            <a:ext cx="7134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Objetivo General</a:t>
            </a:r>
            <a:endParaRPr b="0" i="0" sz="5400" u="none" cap="none" strike="noStrike">
              <a:solidFill>
                <a:schemeClr val="lt1"/>
              </a:solidFill>
              <a:latin typeface="Calibri"/>
              <a:ea typeface="Calibri"/>
              <a:cs typeface="Calibri"/>
              <a:sym typeface="Calibri"/>
            </a:endParaRPr>
          </a:p>
        </p:txBody>
      </p:sp>
      <p:sp>
        <p:nvSpPr>
          <p:cNvPr id="180" name="Google Shape;180;p7"/>
          <p:cNvSpPr/>
          <p:nvPr/>
        </p:nvSpPr>
        <p:spPr>
          <a:xfrm>
            <a:off x="396950" y="2545992"/>
            <a:ext cx="8480400" cy="22464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s-CO" sz="1800">
                <a:solidFill>
                  <a:schemeClr val="dk1"/>
                </a:solidFill>
              </a:rPr>
              <a:t>Desarrollar un sistema de gestión de compra y venta de los alimentos del restaurante “Miriam y Gabriel”</a:t>
            </a:r>
            <a:endParaRPr i="0" sz="1800" u="none" cap="none" strike="noStrike">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
          <p:cNvSpPr txBox="1"/>
          <p:nvPr/>
        </p:nvSpPr>
        <p:spPr>
          <a:xfrm>
            <a:off x="460460" y="445022"/>
            <a:ext cx="78960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CO" sz="5400" u="none" cap="none" strike="noStrike">
                <a:solidFill>
                  <a:schemeClr val="lt1"/>
                </a:solidFill>
                <a:latin typeface="Calibri"/>
                <a:ea typeface="Calibri"/>
                <a:cs typeface="Calibri"/>
                <a:sym typeface="Calibri"/>
              </a:rPr>
              <a:t>Objetivos Específicos</a:t>
            </a:r>
            <a:endParaRPr b="0" i="0" sz="5400" u="none" cap="none" strike="noStrike">
              <a:solidFill>
                <a:schemeClr val="lt1"/>
              </a:solidFill>
              <a:latin typeface="Calibri"/>
              <a:ea typeface="Calibri"/>
              <a:cs typeface="Calibri"/>
              <a:sym typeface="Calibri"/>
            </a:endParaRPr>
          </a:p>
        </p:txBody>
      </p:sp>
      <p:sp>
        <p:nvSpPr>
          <p:cNvPr id="213" name="Google Shape;213;p1"/>
          <p:cNvSpPr/>
          <p:nvPr/>
        </p:nvSpPr>
        <p:spPr>
          <a:xfrm>
            <a:off x="745920" y="1061220"/>
            <a:ext cx="8271000" cy="3693300"/>
          </a:xfrm>
          <a:prstGeom prst="rect">
            <a:avLst/>
          </a:prstGeom>
          <a:noFill/>
          <a:ln>
            <a:noFill/>
          </a:ln>
        </p:spPr>
        <p:txBody>
          <a:bodyPr anchorCtr="0" anchor="t" bIns="45700" lIns="91425" spcFirstLastPara="1" rIns="91425" wrap="square" tIns="45700">
            <a:spAutoFit/>
          </a:bodyPr>
          <a:lstStyle/>
          <a:p>
            <a:pPr indent="-228600" lvl="0" marL="228600" marR="0" rtl="0" algn="l">
              <a:lnSpc>
                <a:spcPct val="200000"/>
              </a:lnSpc>
              <a:spcBef>
                <a:spcPts val="0"/>
              </a:spcBef>
              <a:spcAft>
                <a:spcPts val="0"/>
              </a:spcAft>
              <a:buClr>
                <a:schemeClr val="dk1"/>
              </a:buClr>
              <a:buSzPts val="1800"/>
              <a:buFont typeface="Arial"/>
              <a:buChar char="●"/>
            </a:pPr>
            <a:r>
              <a:rPr b="0" i="0" lang="es-CO" sz="1800" u="none" cap="none" strike="noStrike">
                <a:solidFill>
                  <a:schemeClr val="dk1"/>
                </a:solidFill>
                <a:latin typeface="Arial"/>
                <a:ea typeface="Arial"/>
                <a:cs typeface="Arial"/>
                <a:sym typeface="Arial"/>
              </a:rPr>
              <a:t>Aplicar distintos métodos de recolección de información con el fin  y detectar las posibles problemáticas que se estén presentando en el restaurante</a:t>
            </a:r>
            <a:endParaRPr b="0" i="0" sz="1800" u="none" cap="none" strike="noStrike">
              <a:solidFill>
                <a:schemeClr val="dk1"/>
              </a:solidFill>
              <a:latin typeface="Arial"/>
              <a:ea typeface="Arial"/>
              <a:cs typeface="Arial"/>
              <a:sym typeface="Arial"/>
            </a:endParaRPr>
          </a:p>
          <a:p>
            <a:pPr indent="-228600" lvl="0" marL="228600" marR="0" rtl="0" algn="l">
              <a:lnSpc>
                <a:spcPct val="200000"/>
              </a:lnSpc>
              <a:spcBef>
                <a:spcPts val="0"/>
              </a:spcBef>
              <a:spcAft>
                <a:spcPts val="0"/>
              </a:spcAft>
              <a:buClr>
                <a:schemeClr val="dk1"/>
              </a:buClr>
              <a:buSzPts val="1800"/>
              <a:buFont typeface="Arial"/>
              <a:buChar char="●"/>
            </a:pPr>
            <a:r>
              <a:rPr b="0" i="0" lang="es-CO" sz="1800" u="none" cap="none" strike="noStrike">
                <a:solidFill>
                  <a:schemeClr val="dk1"/>
                </a:solidFill>
                <a:latin typeface="Arial"/>
                <a:ea typeface="Arial"/>
                <a:cs typeface="Arial"/>
                <a:sym typeface="Arial"/>
              </a:rPr>
              <a:t>Diseñar los modelos de casos de usos, modelo de clases y modelo de interfaz para solucionar el problema del Restaurante.</a:t>
            </a:r>
            <a:endParaRPr b="0" i="0" sz="1800" u="none" cap="none" strike="noStrike">
              <a:solidFill>
                <a:schemeClr val="dk1"/>
              </a:solidFill>
              <a:latin typeface="Arial"/>
              <a:ea typeface="Arial"/>
              <a:cs typeface="Arial"/>
              <a:sym typeface="Arial"/>
            </a:endParaRPr>
          </a:p>
          <a:p>
            <a:pPr indent="-228600" lvl="0" marL="228600" marR="0" rtl="0" algn="l">
              <a:lnSpc>
                <a:spcPct val="200000"/>
              </a:lnSpc>
              <a:spcBef>
                <a:spcPts val="0"/>
              </a:spcBef>
              <a:spcAft>
                <a:spcPts val="0"/>
              </a:spcAft>
              <a:buClr>
                <a:schemeClr val="dk1"/>
              </a:buClr>
              <a:buSzPts val="1800"/>
              <a:buFont typeface="Arial"/>
              <a:buChar char="●"/>
            </a:pPr>
            <a:r>
              <a:rPr b="0" i="0" lang="es-CO" sz="1800" u="none" cap="none" strike="noStrike">
                <a:solidFill>
                  <a:schemeClr val="dk1"/>
                </a:solidFill>
                <a:latin typeface="Arial"/>
                <a:ea typeface="Arial"/>
                <a:cs typeface="Arial"/>
                <a:sym typeface="Arial"/>
              </a:rPr>
              <a:t>Desarrollar el sistema de información en la arquitectura a tres capas utilizando Visual Studio y base de datos SQL </a:t>
            </a:r>
            <a:endParaRPr b="0" i="0" sz="1800" u="none" cap="none" strike="noStrike">
              <a:solidFill>
                <a:schemeClr val="dk1"/>
              </a:solidFill>
              <a:latin typeface="Arial"/>
              <a:ea typeface="Arial"/>
              <a:cs typeface="Arial"/>
              <a:sym typeface="Arial"/>
            </a:endParaRPr>
          </a:p>
          <a:p>
            <a:pPr indent="-228600" lvl="0" marL="228600" marR="0" rtl="0" algn="l">
              <a:lnSpc>
                <a:spcPct val="200000"/>
              </a:lnSpc>
              <a:spcBef>
                <a:spcPts val="0"/>
              </a:spcBef>
              <a:spcAft>
                <a:spcPts val="0"/>
              </a:spcAft>
              <a:buClr>
                <a:schemeClr val="dk1"/>
              </a:buClr>
              <a:buSzPts val="1800"/>
              <a:buFont typeface="Arial"/>
              <a:buChar char="●"/>
            </a:pPr>
            <a:r>
              <a:rPr b="0" i="0" lang="es-CO" sz="1800" u="none" cap="none" strike="noStrike">
                <a:solidFill>
                  <a:schemeClr val="dk1"/>
                </a:solidFill>
                <a:latin typeface="Arial"/>
                <a:ea typeface="Arial"/>
                <a:cs typeface="Arial"/>
                <a:sym typeface="Arial"/>
              </a:rPr>
              <a:t>Realizar distintas pruebas al sistema de información para verificar que cumpla con los requerimientos solicitados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92" name="Google Shape;192;p9"/>
          <p:cNvSpPr txBox="1"/>
          <p:nvPr/>
        </p:nvSpPr>
        <p:spPr>
          <a:xfrm>
            <a:off x="460460" y="445022"/>
            <a:ext cx="7134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CO" sz="5400" u="none" cap="none" strike="noStrike">
                <a:solidFill>
                  <a:schemeClr val="lt1"/>
                </a:solidFill>
                <a:latin typeface="Calibri"/>
                <a:ea typeface="Calibri"/>
                <a:cs typeface="Calibri"/>
                <a:sym typeface="Calibri"/>
              </a:rPr>
              <a:t>Alcance</a:t>
            </a:r>
            <a:endParaRPr b="0" i="0" sz="5400" u="none" cap="none" strike="noStrike">
              <a:solidFill>
                <a:schemeClr val="lt1"/>
              </a:solidFill>
              <a:latin typeface="Calibri"/>
              <a:ea typeface="Calibri"/>
              <a:cs typeface="Calibri"/>
              <a:sym typeface="Calibri"/>
            </a:endParaRPr>
          </a:p>
        </p:txBody>
      </p:sp>
      <p:sp>
        <p:nvSpPr>
          <p:cNvPr id="193" name="Google Shape;193;p9"/>
          <p:cNvSpPr/>
          <p:nvPr/>
        </p:nvSpPr>
        <p:spPr>
          <a:xfrm>
            <a:off x="457200" y="2483953"/>
            <a:ext cx="8229600" cy="1038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s-CO" sz="1600">
                <a:solidFill>
                  <a:schemeClr val="dk1"/>
                </a:solidFill>
                <a:latin typeface="Calibri"/>
                <a:ea typeface="Calibri"/>
                <a:cs typeface="Calibri"/>
                <a:sym typeface="Calibri"/>
              </a:rPr>
              <a:t>El Alcance del Proyecto  consiste en desarrollar una herramienta tipo web mediante  lenguaje PHP para  resolver las falencias frente el manejo y la administración que se le brinda al restaurante localizado en fontibon.  </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sz="1600">
              <a:solidFill>
                <a:schemeClr val="dk1"/>
              </a:solidFill>
              <a:latin typeface="Calibri"/>
              <a:ea typeface="Calibri"/>
              <a:cs typeface="Calibri"/>
              <a:sym typeface="Calibri"/>
            </a:endParaRPr>
          </a:p>
        </p:txBody>
      </p:sp>
      <p:sp>
        <p:nvSpPr>
          <p:cNvPr id="194" name="Google Shape;194;p9"/>
          <p:cNvSpPr/>
          <p:nvPr/>
        </p:nvSpPr>
        <p:spPr>
          <a:xfrm>
            <a:off x="939450" y="3633475"/>
            <a:ext cx="7265100" cy="2849700"/>
          </a:xfrm>
          <a:prstGeom prst="rect">
            <a:avLst/>
          </a:prstGeom>
          <a:solidFill>
            <a:srgbClr val="DAE5F1"/>
          </a:solid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s-CO" sz="1600">
                <a:solidFill>
                  <a:schemeClr val="dk1"/>
                </a:solidFill>
                <a:latin typeface="Calibri"/>
                <a:ea typeface="Calibri"/>
                <a:cs typeface="Calibri"/>
                <a:sym typeface="Calibri"/>
              </a:rPr>
              <a:t>El siguiente proyecto tiene como finalidad desarrollar un sistema de información  para la gestión de compra y venta para el restaurante “Miriam Y Gabriel” Donde se tendrán presentes las fases de desarrollo, distribuidas en:</a:t>
            </a:r>
            <a:endParaRPr b="1"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s-CO" sz="1600">
                <a:solidFill>
                  <a:schemeClr val="dk1"/>
                </a:solidFill>
                <a:latin typeface="Calibri"/>
                <a:ea typeface="Calibri"/>
                <a:cs typeface="Calibri"/>
                <a:sym typeface="Calibri"/>
              </a:rPr>
              <a:t>Fase de Análisis de la información, el cual se emplean métodos como entrevista, concluir aquellas falencias encontradas para posterior organización en el desarrollo.</a:t>
            </a:r>
            <a:endParaRPr b="1"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s-CO" sz="1600">
                <a:solidFill>
                  <a:schemeClr val="dk1"/>
                </a:solidFill>
                <a:latin typeface="Calibri"/>
                <a:ea typeface="Calibri"/>
                <a:cs typeface="Calibri"/>
                <a:sym typeface="Calibri"/>
              </a:rPr>
              <a:t>Durante la  fase de ejecución se emplea como herramientas de programación fundamentales para la creación del código y se realizaran pruebas para  revisar que el proyecto cumpla con los requisitos solicitados por el gerente y dar a conocer el precio mensual o semanalmente.</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