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Arial Black"/>
      <p:regular r:id="rId54"/>
    </p:embeddedFont>
    <p:embeddedFont>
      <p:font typeface="Helvetica Neue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9" roundtripDataSignature="AMtx7mjVL/4Z/jO0lan1nRB6pKgbT4KV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710C15-A99B-4D7D-BE29-7476C584C668}">
  <a:tblStyle styleId="{0B710C15-A99B-4D7D-BE29-7476C584C6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regular.fntdata"/><Relationship Id="rId10" Type="http://schemas.openxmlformats.org/officeDocument/2006/relationships/slide" Target="slides/slide4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bold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HelveticaNeue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8438aa24_1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bb8438aa24_1_23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b8438aa24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bb8438aa24_0_200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b8438aa24_0_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bb8438aa24_0_22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b8438aa24_0_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bb8438aa24_0_236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b8438aa24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bb8438aa24_0_214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b8438aa24_0_4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bb8438aa24_0_403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b8438aa24_0_3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bb8438aa24_0_381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b8438aa24_0_3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bb8438aa24_0_388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b8438aa24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bb8438aa24_0_32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b8438aa24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bb8438aa24_0_17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b8438aa24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bb8438aa24_0_252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b8438aa24_1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bb8438aa24_1_24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eaa692a33_17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beaa692a33_17_1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b8438aa24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bb8438aa24_0_26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b8438aa24_0_2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bb8438aa24_0_27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eaa692a33_17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beaa692a33_17_24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b8438aa24_0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bb8438aa24_0_284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b8438aa24_0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bb8438aa24_0_29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b8438aa24_0_2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bb8438aa24_0_298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b8438aa24_0_3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bb8438aa24_0_30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b8438aa24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bb8438aa24_0_312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eaa692a3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gbeaa692a33_0_0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8438aa24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bb8438aa24_0_15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eaa692a33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beaa692a33_0_7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eaa692a33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gbeaa692a33_0_14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eaa692a33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gbeaa692a33_0_2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eaa692a33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beaa692a33_0_28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eaa692a33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beaa692a33_0_3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eaa692a33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beaa692a33_0_4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eaa692a33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beaa692a33_0_5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eaa692a33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gbeaa692a33_0_58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eaa692a33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beaa692a33_0_6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eaa692a33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gbeaa692a33_0_72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8438aa24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bb8438aa24_0_159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b8438aa24_1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bb8438aa24_1_45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b8438aa24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gbb8438aa24_0_40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eaa692a33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beaa692a33_0_166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b8438aa24_1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gbb8438aa24_1_152:notes"/>
          <p:cNvSpPr/>
          <p:nvPr>
            <p:ph idx="2" type="sldImg"/>
          </p:nvPr>
        </p:nvSpPr>
        <p:spPr>
          <a:xfrm>
            <a:off x="1143346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b8438aa24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bb8438aa24_0_183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b8438aa24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bb8438aa24_0_165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b8438aa24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bb8438aa24_0_171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b8438aa24_0_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bb8438aa24_0_177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b8438aa24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bb8438aa24_0_189:notes"/>
          <p:cNvSpPr/>
          <p:nvPr>
            <p:ph idx="2" type="sldImg"/>
          </p:nvPr>
        </p:nvSpPr>
        <p:spPr>
          <a:xfrm>
            <a:off x="774700" y="685800"/>
            <a:ext cx="530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3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 2">
  <p:cSld name="Industrial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7" name="Google Shape;97;p22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2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2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estructura">
  <p:cSld name="Infraestructur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7647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o">
  <p:cSld name="Agr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b8438aa24_0_130"/>
          <p:cNvSpPr txBox="1"/>
          <p:nvPr>
            <p:ph type="ctrTitle"/>
          </p:nvPr>
        </p:nvSpPr>
        <p:spPr>
          <a:xfrm>
            <a:off x="1143000" y="1122363"/>
            <a:ext cx="68580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50" lIns="36125" spcFirstLastPara="1" rIns="36125" wrap="square" tIns="180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  <a:defRPr sz="4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127" name="Google Shape;127;gbb8438aa24_0_130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36125" spcFirstLastPara="1" rIns="36125" wrap="square" tIns="18050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128" name="Google Shape;128;gbb8438aa24_0_13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50" lIns="36125" spcFirstLastPara="1" rIns="36125" wrap="square" tIns="18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29" name="Google Shape;129;gbb8438aa24_0_13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50" lIns="36125" spcFirstLastPara="1" rIns="36125" wrap="square" tIns="18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30" name="Google Shape;130;gbb8438aa24_0_13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50" lIns="36125" spcFirstLastPara="1" rIns="36125" wrap="square" tIns="18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8438aa24_0_136"/>
          <p:cNvSpPr/>
          <p:nvPr>
            <p:ph idx="2" type="pic"/>
          </p:nvPr>
        </p:nvSpPr>
        <p:spPr>
          <a:xfrm>
            <a:off x="1996901" y="854657"/>
            <a:ext cx="51459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36125" spcFirstLastPara="1" rIns="36125" wrap="square" tIns="18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3" name="Google Shape;133;gbb8438aa24_0_136"/>
          <p:cNvSpPr txBox="1"/>
          <p:nvPr>
            <p:ph type="title"/>
          </p:nvPr>
        </p:nvSpPr>
        <p:spPr>
          <a:xfrm>
            <a:off x="1812726" y="4556733"/>
            <a:ext cx="55185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600"/>
            </a:lvl9pPr>
          </a:lstStyle>
          <a:p/>
        </p:txBody>
      </p:sp>
      <p:sp>
        <p:nvSpPr>
          <p:cNvPr id="134" name="Google Shape;134;gbb8438aa24_0_136"/>
          <p:cNvSpPr txBox="1"/>
          <p:nvPr>
            <p:ph idx="1" type="body"/>
          </p:nvPr>
        </p:nvSpPr>
        <p:spPr>
          <a:xfrm>
            <a:off x="1812726" y="5435587"/>
            <a:ext cx="55185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225" lIns="28225" spcFirstLastPara="1" rIns="28225" wrap="square" tIns="282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sz="23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sz="23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sz="23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sz="23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None/>
              <a:defRPr sz="2300"/>
            </a:lvl5pPr>
            <a:lvl6pPr indent="-292100" lvl="5" marL="27432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•"/>
              <a:defRPr sz="600"/>
            </a:lvl6pPr>
            <a:lvl7pPr indent="-292100" lvl="6" marL="32004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•"/>
              <a:defRPr sz="600"/>
            </a:lvl7pPr>
            <a:lvl8pPr indent="-292100" lvl="7" marL="36576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•"/>
              <a:defRPr sz="600"/>
            </a:lvl8pPr>
            <a:lvl9pPr indent="-292100" lvl="8" marL="411480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FFFFFF"/>
              </a:buClr>
              <a:buSzPts val="1000"/>
              <a:buChar char="•"/>
              <a:defRPr sz="600"/>
            </a:lvl9pPr>
          </a:lstStyle>
          <a:p/>
        </p:txBody>
      </p:sp>
      <p:sp>
        <p:nvSpPr>
          <p:cNvPr id="135" name="Google Shape;135;gbb8438aa24_0_136"/>
          <p:cNvSpPr txBox="1"/>
          <p:nvPr>
            <p:ph idx="12" type="sldNum"/>
          </p:nvPr>
        </p:nvSpPr>
        <p:spPr>
          <a:xfrm>
            <a:off x="4477493" y="6135559"/>
            <a:ext cx="1854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225" lIns="28225" spcFirstLastPara="1" rIns="28225" wrap="square" tIns="282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">
  <p:cSld name="Form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0" name="Google Shape;20;p1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4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4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1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2" name="Google Shape;32;p1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eo">
  <p:cSld name="Emple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46" name="Google Shape;46;p17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descr="D:\Fotos\Empleo\10 Final_22.jpg" id="47" name="Google Shape;47;p17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17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7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397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17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rendimiento">
  <p:cSld name="Emprendimien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D:\Fotos\Fondo Emprender\emprendedores\_MG_4258.jpg" id="57" name="Google Shape;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ld Skills">
  <p:cSld name="World Skill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6" name="Google Shape;66;p19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7647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1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9"/>
            <p:cNvPicPr preferRelativeResize="0"/>
            <p:nvPr/>
          </p:nvPicPr>
          <p:blipFill rotWithShape="1">
            <a:blip r:embed="rId4">
              <a:alphaModFix/>
            </a:blip>
            <a:srcRect b="0" l="0" r="17368" t="14312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ustrial">
  <p:cSld name="Industri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7647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0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ación 2">
  <p:cSld name="Formación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7647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Relationship Id="rId6" Type="http://schemas.openxmlformats.org/officeDocument/2006/relationships/image" Target="../media/image50.png"/><Relationship Id="rId7" Type="http://schemas.openxmlformats.org/officeDocument/2006/relationships/image" Target="../media/image46.png"/><Relationship Id="rId8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hyperlink" Target="https://es.wikipedia.org/wiki/Acceso" TargetMode="External"/><Relationship Id="rId5" Type="http://schemas.openxmlformats.org/officeDocument/2006/relationships/hyperlink" Target="https://es.wikipedia.org/wiki/Usuari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4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4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4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4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5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5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5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5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6.png"/><Relationship Id="rId4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image" Target="../media/image6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hyperlink" Target="https://github.com/fily666/Proyecto_sena.gi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hyperlink" Target="https://drive.google.com/file/d/13q28wiMVyM79aPrWXe9epF6nAmVrdWIF/view?usp=sharing" TargetMode="External"/><Relationship Id="rId10" Type="http://schemas.openxmlformats.org/officeDocument/2006/relationships/hyperlink" Target="https://drive.google.com/file/d/12ZRqqipmAzk8p91LAnuiqTT5MFF24pf5/view?usp=sharing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hyperlink" Target="https://drive.google.com/file/d/18ItJ2_kAqwDEdTaXrXeSp4NkWDS6ZVLT/view?usp=sharing" TargetMode="External"/><Relationship Id="rId9" Type="http://schemas.openxmlformats.org/officeDocument/2006/relationships/hyperlink" Target="https://drive.google.com/file/d/13XYmoH-WdQj-BWOmi0t793RxW3oq8R_d/view?usp=sharing" TargetMode="External"/><Relationship Id="rId5" Type="http://schemas.openxmlformats.org/officeDocument/2006/relationships/hyperlink" Target="https://drive.google.com/file/d/1hF0YsEcrm3NQMvJqwgOg0IQNUPg_p5M6/view?usp=sharing" TargetMode="External"/><Relationship Id="rId6" Type="http://schemas.openxmlformats.org/officeDocument/2006/relationships/hyperlink" Target="https://drive.google.com/file/d/1hF0YsEcrm3NQMvJqwgOg0IQNUPg_p5M6/view?usp=sharing" TargetMode="External"/><Relationship Id="rId7" Type="http://schemas.openxmlformats.org/officeDocument/2006/relationships/hyperlink" Target="https://drive.google.com/file/d/13XYmoH-WdQj-BWOmi0t793RxW3oq8R_d/view?usp=sharing" TargetMode="External"/><Relationship Id="rId8" Type="http://schemas.openxmlformats.org/officeDocument/2006/relationships/hyperlink" Target="https://drive.google.com/file/d/13XYmoH-WdQj-BWOmi0t793RxW3oq8R_d/view?usp=sharin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8438aa24_1_235"/>
          <p:cNvSpPr txBox="1"/>
          <p:nvPr/>
        </p:nvSpPr>
        <p:spPr>
          <a:xfrm>
            <a:off x="3298014" y="4890150"/>
            <a:ext cx="27705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CO" sz="2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Agending Syst</a:t>
            </a:r>
            <a:r>
              <a:rPr b="1" i="0" lang="es-CO" sz="2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s-CO" sz="2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 WJKG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bb8438aa24_1_235"/>
          <p:cNvSpPr txBox="1"/>
          <p:nvPr/>
        </p:nvSpPr>
        <p:spPr>
          <a:xfrm>
            <a:off x="3186791" y="3699114"/>
            <a:ext cx="27705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None/>
            </a:pPr>
            <a:r>
              <a:rPr b="1" i="0" lang="es-CO" sz="2025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FORMACION TRIMESTRE ADSI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bb8438aa24_1_235"/>
          <p:cNvPicPr preferRelativeResize="0"/>
          <p:nvPr/>
        </p:nvPicPr>
        <p:blipFill rotWithShape="1">
          <a:blip r:embed="rId4">
            <a:alphaModFix/>
          </a:blip>
          <a:srcRect b="0" l="23122" r="25540" t="0"/>
          <a:stretch/>
        </p:blipFill>
        <p:spPr>
          <a:xfrm>
            <a:off x="3298013" y="1083362"/>
            <a:ext cx="2547974" cy="23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b8438aa24_0_200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gbb8438aa24_0_200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gbb8438aa24_0_200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gbb8438aa24_0_200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gbb8438aa24_0_200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gbb8438aa24_0_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447" y="3967722"/>
            <a:ext cx="2780303" cy="273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uestas de formularios. Título de la pregunta: Le parece más práctico realizar un agendamiento de citas online . Número de respuestas: 20 respuestas." id="214" name="Google Shape;214;gbb8438aa24_0_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500" y="4409155"/>
            <a:ext cx="2780299" cy="2366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uestas de formularios. Título de la pregunta: Considera que este servicio  suple las necesidades a nivel usuarios y/o institucionales en el agendamiento de citas. . Número de respuestas: 19 respuestas." id="215" name="Google Shape;215;gbb8438aa24_0_2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6838" y="1035925"/>
            <a:ext cx="3212574" cy="273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bb8438aa24_0_200"/>
          <p:cNvSpPr txBox="1"/>
          <p:nvPr/>
        </p:nvSpPr>
        <p:spPr>
          <a:xfrm>
            <a:off x="218510" y="274772"/>
            <a:ext cx="789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Recolecciòn de informaciòn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bb8438aa24_0_2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75" y="1235763"/>
            <a:ext cx="53149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bb8438aa24_0_2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74663" y="2140577"/>
            <a:ext cx="3393775" cy="415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8438aa24_0_22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gbb8438aa24_0_221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gbb8438aa24_0_221"/>
          <p:cNvSpPr txBox="1"/>
          <p:nvPr/>
        </p:nvSpPr>
        <p:spPr>
          <a:xfrm>
            <a:off x="-1" y="344475"/>
            <a:ext cx="8586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bb8438aa24_0_221"/>
          <p:cNvSpPr txBox="1"/>
          <p:nvPr/>
        </p:nvSpPr>
        <p:spPr>
          <a:xfrm>
            <a:off x="498092" y="1622350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1.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/>
              <a:t>Permite a los nuevos usuarios registrarse en el sistema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7" name="Google Shape;227;gbb8438aa24_0_221"/>
          <p:cNvSpPr txBox="1"/>
          <p:nvPr/>
        </p:nvSpPr>
        <p:spPr>
          <a:xfrm>
            <a:off x="4672350" y="4493572"/>
            <a:ext cx="4055100" cy="55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7.</a:t>
            </a:r>
            <a:r>
              <a:rPr lang="es-CO"/>
              <a:t>Genera agendamiento con Google Calendar.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8" name="Google Shape;228;gbb8438aa24_0_221"/>
          <p:cNvSpPr txBox="1"/>
          <p:nvPr/>
        </p:nvSpPr>
        <p:spPr>
          <a:xfrm>
            <a:off x="4672200" y="3269373"/>
            <a:ext cx="4055100" cy="974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highlight>
                  <a:srgbClr val="FFFFFF"/>
                </a:highlight>
              </a:rPr>
              <a:t>6.Enviar correo notificando la asignación de citas y boletines informativos a los clientes de cada evento propuesto por la empresa.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9" name="Google Shape;229;gbb8438aa24_0_221"/>
          <p:cNvSpPr txBox="1"/>
          <p:nvPr/>
        </p:nvSpPr>
        <p:spPr>
          <a:xfrm>
            <a:off x="498088" y="2639901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  <a:highlight>
                  <a:srgbClr val="FFFFFF"/>
                </a:highlight>
              </a:rPr>
              <a:t>2.A</a:t>
            </a:r>
            <a:r>
              <a:rPr lang="es-CO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cceso</a:t>
            </a:r>
            <a:r>
              <a:rPr lang="es-CO">
                <a:solidFill>
                  <a:schemeClr val="dk1"/>
                </a:solidFill>
                <a:highlight>
                  <a:srgbClr val="FFFFFF"/>
                </a:highlight>
              </a:rPr>
              <a:t> individual al  sistema</a:t>
            </a:r>
            <a:r>
              <a:rPr lang="es-CO">
                <a:solidFill>
                  <a:schemeClr val="dk1"/>
                </a:solidFill>
              </a:rPr>
              <a:t>  </a:t>
            </a:r>
            <a:r>
              <a:rPr lang="es-CO">
                <a:solidFill>
                  <a:schemeClr val="dk1"/>
                </a:solidFill>
                <a:highlight>
                  <a:srgbClr val="FFFFFF"/>
                </a:highlight>
              </a:rPr>
              <a:t>mediante la identificación del </a:t>
            </a:r>
            <a:r>
              <a:rPr lang="es-CO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</a:t>
            </a:r>
            <a:r>
              <a:rPr lang="es-CO">
                <a:solidFill>
                  <a:schemeClr val="dk1"/>
                </a:solidFill>
                <a:highlight>
                  <a:srgbClr val="FFFFFF"/>
                </a:highlight>
              </a:rPr>
              <a:t>uario</a:t>
            </a:r>
            <a:r>
              <a:rPr lang="es-CO">
                <a:solidFill>
                  <a:schemeClr val="dk1"/>
                </a:solidFill>
              </a:rPr>
              <a:t> y contraseña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bb8438aa24_0_221"/>
          <p:cNvSpPr txBox="1"/>
          <p:nvPr/>
        </p:nvSpPr>
        <p:spPr>
          <a:xfrm>
            <a:off x="498100" y="3521663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3.Crear  y  Eliminar evento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1" name="Google Shape;231;gbb8438aa24_0_221"/>
          <p:cNvSpPr txBox="1"/>
          <p:nvPr/>
        </p:nvSpPr>
        <p:spPr>
          <a:xfrm>
            <a:off x="498100" y="4493575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4.</a:t>
            </a:r>
            <a:r>
              <a:rPr lang="es-CO">
                <a:highlight>
                  <a:srgbClr val="FFFFFF"/>
                </a:highlight>
              </a:rPr>
              <a:t>Buscador de  ofertas según su necesidad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gbb8438aa24_0_221"/>
          <p:cNvSpPr txBox="1"/>
          <p:nvPr/>
        </p:nvSpPr>
        <p:spPr>
          <a:xfrm>
            <a:off x="4672200" y="1588975"/>
            <a:ext cx="4055100" cy="1530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202124"/>
                </a:solidFill>
                <a:highlight>
                  <a:srgbClr val="FFFFFF"/>
                </a:highlight>
              </a:rPr>
              <a:t>5.</a:t>
            </a:r>
            <a:r>
              <a:rPr lang="es-CO">
                <a:solidFill>
                  <a:srgbClr val="202124"/>
                </a:solidFill>
                <a:highlight>
                  <a:srgbClr val="FFFFFF"/>
                </a:highlight>
              </a:rPr>
              <a:t>Botón</a:t>
            </a:r>
            <a:r>
              <a:rPr lang="es-CO">
                <a:solidFill>
                  <a:srgbClr val="202124"/>
                </a:solidFill>
                <a:highlight>
                  <a:srgbClr val="FFFFFF"/>
                </a:highlight>
              </a:rPr>
              <a:t> de ayuda podrá utilizarse  en  cualquier momento. Dicha </a:t>
            </a:r>
            <a:r>
              <a:rPr b="1" lang="es-CO">
                <a:solidFill>
                  <a:srgbClr val="202124"/>
                </a:solidFill>
                <a:highlight>
                  <a:srgbClr val="FFFFFF"/>
                </a:highlight>
              </a:rPr>
              <a:t>ayuda</a:t>
            </a:r>
            <a:r>
              <a:rPr lang="es-CO">
                <a:solidFill>
                  <a:srgbClr val="202124"/>
                </a:solidFill>
                <a:highlight>
                  <a:srgbClr val="FFFFFF"/>
                </a:highlight>
              </a:rPr>
              <a:t> se despliega de forma específica para cada pantalla, en una ventana independiente, dándole la facilidad al usuario de que pueda consultarla mientras sigue trabajando en la ventana de la aplicación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b8438aa24_0_236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gbb8438aa24_0_236"/>
          <p:cNvSpPr txBox="1"/>
          <p:nvPr/>
        </p:nvSpPr>
        <p:spPr>
          <a:xfrm>
            <a:off x="4451695" y="3973500"/>
            <a:ext cx="4010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9" name="Google Shape;239;gbb8438aa24_0_236"/>
          <p:cNvGrpSpPr/>
          <p:nvPr/>
        </p:nvGrpSpPr>
        <p:grpSpPr>
          <a:xfrm>
            <a:off x="87200" y="433300"/>
            <a:ext cx="8791066" cy="5948478"/>
            <a:chOff x="87200" y="433300"/>
            <a:chExt cx="8791066" cy="5948478"/>
          </a:xfrm>
        </p:grpSpPr>
        <p:sp>
          <p:nvSpPr>
            <p:cNvPr id="240" name="Google Shape;240;gbb8438aa24_0_236"/>
            <p:cNvSpPr txBox="1"/>
            <p:nvPr/>
          </p:nvSpPr>
          <p:spPr>
            <a:xfrm>
              <a:off x="87200" y="433300"/>
              <a:ext cx="81132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Arial"/>
                <a:buNone/>
              </a:pPr>
              <a:r>
                <a:rPr b="0" i="0" lang="es-CO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Requerimientos no funcionales</a:t>
              </a:r>
              <a:endParaRPr b="0" i="0" sz="52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bb8438aa24_0_236"/>
            <p:cNvSpPr txBox="1"/>
            <p:nvPr/>
          </p:nvSpPr>
          <p:spPr>
            <a:xfrm>
              <a:off x="1540566" y="5525878"/>
              <a:ext cx="7337700" cy="8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5"/>
                <a:buFont typeface="Arial"/>
                <a:buNone/>
              </a:pPr>
              <a:r>
                <a:t/>
              </a:r>
              <a:endParaRPr b="0" i="0" sz="67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42" name="Google Shape;242;gbb8438aa24_0_236"/>
          <p:cNvSpPr txBox="1"/>
          <p:nvPr/>
        </p:nvSpPr>
        <p:spPr>
          <a:xfrm>
            <a:off x="375025" y="4434400"/>
            <a:ext cx="38898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6</a:t>
            </a:r>
            <a:r>
              <a:rPr lang="es-CO">
                <a:solidFill>
                  <a:schemeClr val="dk1"/>
                </a:solidFill>
              </a:rPr>
              <a:t>.Permite  ser visualizado desde la web y dispositivos móviles sin generar inconsistencias para el cliente.</a:t>
            </a:r>
            <a:endParaRPr/>
          </a:p>
        </p:txBody>
      </p:sp>
      <p:sp>
        <p:nvSpPr>
          <p:cNvPr id="243" name="Google Shape;243;gbb8438aa24_0_236"/>
          <p:cNvSpPr txBox="1"/>
          <p:nvPr/>
        </p:nvSpPr>
        <p:spPr>
          <a:xfrm>
            <a:off x="375025" y="1736889"/>
            <a:ext cx="3889800" cy="105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highlight>
                  <a:srgbClr val="FFFFFF"/>
                </a:highlight>
              </a:rPr>
              <a:t>1. E</a:t>
            </a:r>
            <a:r>
              <a:rPr lang="es-CO">
                <a:highlight>
                  <a:srgbClr val="FFFFFF"/>
                </a:highlight>
              </a:rPr>
              <a:t>ncriptación de datos, tokenización y prácticas de gestión de claves que ayudan a proteger los datos en la plataforma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bb8438aa24_0_236"/>
          <p:cNvSpPr txBox="1"/>
          <p:nvPr/>
        </p:nvSpPr>
        <p:spPr>
          <a:xfrm>
            <a:off x="375025" y="3251101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2.</a:t>
            </a:r>
            <a:r>
              <a:rPr lang="es-CO">
                <a:solidFill>
                  <a:srgbClr val="202124"/>
                </a:solidFill>
                <a:highlight>
                  <a:srgbClr val="FFFFFF"/>
                </a:highlight>
              </a:rPr>
              <a:t>Facilidad que otorga la aplicación al usuario para hacerla más agradable y vistosa.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5" name="Google Shape;245;gbb8438aa24_0_236"/>
          <p:cNvSpPr txBox="1"/>
          <p:nvPr/>
        </p:nvSpPr>
        <p:spPr>
          <a:xfrm>
            <a:off x="4692600" y="3251100"/>
            <a:ext cx="40101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>
                <a:solidFill>
                  <a:schemeClr val="dk1"/>
                </a:solidFill>
                <a:highlight>
                  <a:srgbClr val="FFFFFF"/>
                </a:highlight>
              </a:rPr>
              <a:t>4. cumplir con las necesidades solicitadas por el cliente o usuario.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bb8438aa24_0_236"/>
          <p:cNvSpPr txBox="1"/>
          <p:nvPr/>
        </p:nvSpPr>
        <p:spPr>
          <a:xfrm>
            <a:off x="4692600" y="1736900"/>
            <a:ext cx="4010100" cy="1053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rgbClr val="202122"/>
                </a:solidFill>
                <a:highlight>
                  <a:srgbClr val="FFFFFF"/>
                </a:highlight>
              </a:rPr>
              <a:t>3. Validar y verificar otros atributos de la calidad del sistema,cumpliendo los criterios de su funcionalidad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gbb8438aa24_0_236"/>
          <p:cNvSpPr txBox="1"/>
          <p:nvPr/>
        </p:nvSpPr>
        <p:spPr>
          <a:xfrm>
            <a:off x="4692588" y="4322500"/>
            <a:ext cx="3889800" cy="722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5</a:t>
            </a:r>
            <a:r>
              <a:rPr b="0" i="0" lang="es-CO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.los datos modificados en la base de datos deben ser actualizados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b8438aa24_0_214"/>
          <p:cNvSpPr txBox="1"/>
          <p:nvPr/>
        </p:nvSpPr>
        <p:spPr>
          <a:xfrm>
            <a:off x="261350" y="248450"/>
            <a:ext cx="7572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 de flujo 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bb8438aa24_0_214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gbb8438aa24_0_214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" name="Google Shape;255;gbb8438aa24_0_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75" y="1587550"/>
            <a:ext cx="8806648" cy="50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b8438aa24_0_403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bb8438aa24_0_403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gbb8438aa24_0_403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gbb8438aa24_0_403"/>
          <p:cNvSpPr txBox="1"/>
          <p:nvPr/>
        </p:nvSpPr>
        <p:spPr>
          <a:xfrm>
            <a:off x="3556172" y="2784310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bb8438aa24_0_403"/>
          <p:cNvSpPr txBox="1"/>
          <p:nvPr/>
        </p:nvSpPr>
        <p:spPr>
          <a:xfrm>
            <a:off x="1206350" y="284235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gbb8438aa24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50" y="1709375"/>
            <a:ext cx="8626726" cy="47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b8438aa24_0_381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 entidad - relacion 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bb8438aa24_0_381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gbb8438aa24_0_381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3" name="Google Shape;273;gbb8438aa24_0_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50" y="1431775"/>
            <a:ext cx="8500625" cy="542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8438aa24_0_388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Modelo Relacional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bb8438aa24_0_388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gbb8438aa24_0_388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1" name="Google Shape;281;gbb8438aa24_0_388"/>
          <p:cNvPicPr preferRelativeResize="0"/>
          <p:nvPr/>
        </p:nvPicPr>
        <p:blipFill rotWithShape="1">
          <a:blip r:embed="rId4">
            <a:alphaModFix/>
          </a:blip>
          <a:srcRect b="13434" l="0" r="0" t="0"/>
          <a:stretch/>
        </p:blipFill>
        <p:spPr>
          <a:xfrm>
            <a:off x="1174525" y="1602350"/>
            <a:ext cx="7068926" cy="50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b8438aa24_0_32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bb8438aa24_0_32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gbb8438aa24_0_32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gbb8438aa24_0_32"/>
          <p:cNvSpPr txBox="1"/>
          <p:nvPr/>
        </p:nvSpPr>
        <p:spPr>
          <a:xfrm>
            <a:off x="3556172" y="2784310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gbb8438aa24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13" y="1772199"/>
            <a:ext cx="7854364" cy="451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b8438aa24_0_17"/>
          <p:cNvSpPr txBox="1"/>
          <p:nvPr/>
        </p:nvSpPr>
        <p:spPr>
          <a:xfrm>
            <a:off x="2" y="1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s-CO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</a:t>
            </a: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Distribucion 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bb8438aa24_0_17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7" name="Google Shape;297;gbb8438aa24_0_17"/>
          <p:cNvPicPr preferRelativeResize="0"/>
          <p:nvPr/>
        </p:nvPicPr>
        <p:blipFill rotWithShape="1">
          <a:blip r:embed="rId4">
            <a:alphaModFix/>
          </a:blip>
          <a:srcRect b="37857" l="0" r="11824" t="0"/>
          <a:stretch/>
        </p:blipFill>
        <p:spPr>
          <a:xfrm>
            <a:off x="1342075" y="1847725"/>
            <a:ext cx="6596574" cy="34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b8438aa24_0_252"/>
          <p:cNvSpPr txBox="1"/>
          <p:nvPr/>
        </p:nvSpPr>
        <p:spPr>
          <a:xfrm>
            <a:off x="87165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2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lang="es-CO" sz="37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bb8438aa24_0_252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gbb8438aa24_0_252"/>
          <p:cNvSpPr txBox="1"/>
          <p:nvPr/>
        </p:nvSpPr>
        <p:spPr>
          <a:xfrm>
            <a:off x="228094" y="3226237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8"/>
              <a:buFont typeface="Arial"/>
              <a:buNone/>
            </a:pPr>
            <a:r>
              <a:t/>
            </a:r>
            <a:endParaRPr b="0" i="0" sz="2738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5" name="Google Shape;305;gbb8438aa24_0_252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gbb8438aa24_0_252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gbb8438aa24_0_252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gbb8438aa24_0_252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9" name="Google Shape;309;gbb8438aa24_0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50" y="1415825"/>
            <a:ext cx="7784526" cy="53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8438aa24_1_241"/>
          <p:cNvSpPr txBox="1"/>
          <p:nvPr/>
        </p:nvSpPr>
        <p:spPr>
          <a:xfrm>
            <a:off x="5644119" y="1531503"/>
            <a:ext cx="2547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572" lvl="0" marL="13716" marR="1371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r>
              <a:t/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" lvl="0" marL="13716" marR="1371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r>
              <a:t/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b8438aa24_1_241"/>
          <p:cNvSpPr txBox="1"/>
          <p:nvPr/>
        </p:nvSpPr>
        <p:spPr>
          <a:xfrm>
            <a:off x="4174963" y="3399693"/>
            <a:ext cx="3420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Felipe Rincón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David Martin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Gloria Stefany bohorquez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 Bustamante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bb8438aa24_1_241"/>
          <p:cNvPicPr preferRelativeResize="0"/>
          <p:nvPr/>
        </p:nvPicPr>
        <p:blipFill rotWithShape="1">
          <a:blip r:embed="rId4">
            <a:alphaModFix/>
          </a:blip>
          <a:srcRect b="0" l="23122" r="25540" t="0"/>
          <a:stretch/>
        </p:blipFill>
        <p:spPr>
          <a:xfrm>
            <a:off x="1175650" y="2611187"/>
            <a:ext cx="2547974" cy="23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eaa692a33_17_11"/>
          <p:cNvSpPr txBox="1"/>
          <p:nvPr/>
        </p:nvSpPr>
        <p:spPr>
          <a:xfrm>
            <a:off x="87165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3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lang="es-CO" sz="37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beaa692a33_17_1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gbeaa692a33_17_11"/>
          <p:cNvSpPr txBox="1"/>
          <p:nvPr/>
        </p:nvSpPr>
        <p:spPr>
          <a:xfrm>
            <a:off x="-1005835" y="177435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gbeaa692a33_17_11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gbeaa692a33_17_11"/>
          <p:cNvSpPr txBox="1"/>
          <p:nvPr/>
        </p:nvSpPr>
        <p:spPr>
          <a:xfrm>
            <a:off x="5298934" y="3153153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gbeaa692a33_17_11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gbeaa692a33_17_11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1" name="Google Shape;321;gbeaa692a33_17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00" y="1564650"/>
            <a:ext cx="7833726" cy="51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b8438aa24_0_263"/>
          <p:cNvSpPr txBox="1"/>
          <p:nvPr/>
        </p:nvSpPr>
        <p:spPr>
          <a:xfrm>
            <a:off x="87166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3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lang="es-CO" sz="37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bb8438aa24_0_263"/>
          <p:cNvSpPr/>
          <p:nvPr/>
        </p:nvSpPr>
        <p:spPr>
          <a:xfrm>
            <a:off x="634525" y="1290309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gbb8438aa24_0_263"/>
          <p:cNvSpPr txBox="1"/>
          <p:nvPr/>
        </p:nvSpPr>
        <p:spPr>
          <a:xfrm>
            <a:off x="171169" y="1788581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gbb8438aa24_0_263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gbb8438aa24_0_263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gbb8438aa24_0_263"/>
          <p:cNvSpPr txBox="1"/>
          <p:nvPr/>
        </p:nvSpPr>
        <p:spPr>
          <a:xfrm>
            <a:off x="6991294" y="3624375"/>
            <a:ext cx="20022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r>
              <a:t/>
            </a:r>
            <a:endParaRPr b="1" i="0" sz="1837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32" name="Google Shape;332;gbb8438aa24_0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00" y="1788575"/>
            <a:ext cx="9065175" cy="49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b8438aa24_0_273"/>
          <p:cNvSpPr txBox="1"/>
          <p:nvPr/>
        </p:nvSpPr>
        <p:spPr>
          <a:xfrm>
            <a:off x="87165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3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lang="es-CO" sz="37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bb8438aa24_0_273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gbb8438aa24_0_273"/>
          <p:cNvSpPr txBox="1"/>
          <p:nvPr/>
        </p:nvSpPr>
        <p:spPr>
          <a:xfrm>
            <a:off x="-1005835" y="177435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gbb8438aa24_0_273"/>
          <p:cNvSpPr txBox="1"/>
          <p:nvPr/>
        </p:nvSpPr>
        <p:spPr>
          <a:xfrm>
            <a:off x="5298934" y="3153153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gbb8438aa24_0_273"/>
          <p:cNvSpPr txBox="1"/>
          <p:nvPr/>
        </p:nvSpPr>
        <p:spPr>
          <a:xfrm>
            <a:off x="1631191" y="5601403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gbb8438aa24_0_273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3" name="Google Shape;343;gbb8438aa24_0_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25" y="1426600"/>
            <a:ext cx="7644650" cy="53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eaa692a33_17_24"/>
          <p:cNvSpPr txBox="1"/>
          <p:nvPr/>
        </p:nvSpPr>
        <p:spPr>
          <a:xfrm>
            <a:off x="87165" y="433308"/>
            <a:ext cx="22338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4763" lvl="0" marL="14287" marR="1428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lang="es-CO" sz="37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b="0" i="0" sz="52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beaa692a33_17_24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gbeaa692a33_17_24"/>
          <p:cNvSpPr txBox="1"/>
          <p:nvPr/>
        </p:nvSpPr>
        <p:spPr>
          <a:xfrm>
            <a:off x="-1005835" y="177435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gbeaa692a33_17_24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gbeaa692a33_17_24"/>
          <p:cNvSpPr txBox="1"/>
          <p:nvPr/>
        </p:nvSpPr>
        <p:spPr>
          <a:xfrm>
            <a:off x="5298934" y="3153153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gbeaa692a33_17_24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gbeaa692a33_17_24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5" name="Google Shape;355;gbeaa692a33_17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38" y="1564500"/>
            <a:ext cx="7867532" cy="53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b8438aa24_0_284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bb8438aa24_0_284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gbb8438aa24_0_284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3" name="Google Shape;363;gbb8438aa24_0_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213" y="1838738"/>
            <a:ext cx="6763575" cy="430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b8438aa24_0_291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bb8438aa24_0_29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gbb8438aa24_0_291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1" name="Google Shape;371;gbb8438aa24_0_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34" y="2176200"/>
            <a:ext cx="8828530" cy="325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b8438aa24_0_298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bb8438aa24_0_298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gbb8438aa24_0_298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9" name="Google Shape;379;gbb8438aa24_0_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025" y="1507372"/>
            <a:ext cx="6530050" cy="51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b8438aa24_0_305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bb8438aa24_0_305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gbb8438aa24_0_305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7" name="Google Shape;387;gbb8438aa24_0_3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831" y="1851714"/>
            <a:ext cx="8800163" cy="3958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b8438aa24_0_312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bb8438aa24_0_312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4" name="Google Shape;394;gbb8438aa24_0_312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5" name="Google Shape;395;gbb8438aa24_0_3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78" y="1799804"/>
            <a:ext cx="8923594" cy="450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eaa692a33_0_0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beaa692a33_0_0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gbeaa692a33_0_0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3" name="Google Shape;403;gbeaa692a3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4674"/>
            <a:ext cx="8839199" cy="2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8438aa24_0_153"/>
          <p:cNvSpPr txBox="1"/>
          <p:nvPr/>
        </p:nvSpPr>
        <p:spPr>
          <a:xfrm>
            <a:off x="87197" y="433300"/>
            <a:ext cx="7087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0" i="0" sz="52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b8438aa24_0_153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gbb8438aa24_0_153"/>
          <p:cNvSpPr txBox="1"/>
          <p:nvPr/>
        </p:nvSpPr>
        <p:spPr>
          <a:xfrm>
            <a:off x="743525" y="1964125"/>
            <a:ext cx="708750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 que permite el encuentro entre emprendedores, empresarios, inversores e instituciones  que buscan lograr acuerdos para abrir oportunidades de compra o venta de servicios, productos o procesos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eaa692a33_0_7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beaa692a33_0_7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gbeaa692a33_0_7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1" name="Google Shape;411;gbeaa692a33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01033"/>
            <a:ext cx="8839200" cy="352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eaa692a33_0_14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beaa692a33_0_14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gbeaa692a33_0_14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9" name="Google Shape;419;gbeaa692a33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75" y="2188373"/>
            <a:ext cx="8791100" cy="318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eaa692a33_0_21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Plantilla Gestión del Proyecto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beaa692a33_0_2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gbeaa692a33_0_21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7" name="Google Shape;427;gbeaa692a33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" y="2211183"/>
            <a:ext cx="8667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eaa692a33_0_28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beaa692a33_0_28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4" name="Google Shape;434;gbeaa692a33_0_28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5" name="Google Shape;435;gbeaa692a33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75" y="1444599"/>
            <a:ext cx="8791100" cy="507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eaa692a33_0_35"/>
          <p:cNvSpPr txBox="1"/>
          <p:nvPr/>
        </p:nvSpPr>
        <p:spPr>
          <a:xfrm>
            <a:off x="549149" y="476250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 [Gestión de Administrador Nro. 1] 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beaa692a33_0_35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gbeaa692a33_0_35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gbeaa692a33_0_35"/>
          <p:cNvSpPr txBox="1"/>
          <p:nvPr/>
        </p:nvSpPr>
        <p:spPr>
          <a:xfrm>
            <a:off x="667013" y="165255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4" name="Google Shape;444;gbeaa692a33_0_35"/>
          <p:cNvGraphicFramePr/>
          <p:nvPr/>
        </p:nvGraphicFramePr>
        <p:xfrm>
          <a:off x="364113" y="14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{0B710C15-A99B-4D7D-BE29-7476C584C668}</a:tableStyleId>
              </a:tblPr>
              <a:tblGrid>
                <a:gridCol w="1664525"/>
                <a:gridCol w="6849625"/>
              </a:tblGrid>
              <a:tr h="57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Caso de Uso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Gestión de Administrador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09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Actores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409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Administrador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Tipo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Primario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Referencias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Empresas Vendedoras y Empresas Compradoras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Precondición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Loguearse Con Usuario y Contraseña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Postcondición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Elegir el usuario como administrador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Descripción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177800" rtl="0" algn="l">
                        <a:lnSpc>
                          <a:spcPct val="12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En este caso de uso se muestra generalmente las actividades o acciones que puede ejecutar el administrador en el sistema.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eaa692a33_0_43"/>
          <p:cNvSpPr txBox="1"/>
          <p:nvPr/>
        </p:nvSpPr>
        <p:spPr>
          <a:xfrm>
            <a:off x="549149" y="476250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-</a:t>
            </a:r>
            <a:r>
              <a:rPr b="1" lang="es-CO" sz="37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Curso Normal</a:t>
            </a:r>
            <a:endParaRPr b="1" i="0" sz="44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beaa692a33_0_43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gbeaa692a33_0_43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gbeaa692a33_0_43"/>
          <p:cNvSpPr txBox="1"/>
          <p:nvPr/>
        </p:nvSpPr>
        <p:spPr>
          <a:xfrm>
            <a:off x="561850" y="1949975"/>
            <a:ext cx="7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3" name="Google Shape;453;gbeaa692a33_0_43"/>
          <p:cNvGraphicFramePr/>
          <p:nvPr/>
        </p:nvGraphicFramePr>
        <p:xfrm>
          <a:off x="480625" y="133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{0B710C15-A99B-4D7D-BE29-7476C584C668}</a:tableStyleId>
              </a:tblPr>
              <a:tblGrid>
                <a:gridCol w="3440600"/>
                <a:gridCol w="2164475"/>
                <a:gridCol w="2577675"/>
              </a:tblGrid>
              <a:tr h="65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Nro.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Ejecutor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Paso o Actividad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99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1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Administrador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Loguer su cuenta</a:t>
                      </a:r>
                      <a:endParaRPr sz="12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como Administrador.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2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Administrador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Crear Eventos</a:t>
                      </a:r>
                      <a:endParaRPr sz="1200"/>
                    </a:p>
                    <a:p>
                      <a:pPr indent="0" lvl="0" marL="6350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Crear usuarios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3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Administrador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Buscar usuarios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4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Administrador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508000" rtl="0" algn="l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Actualizar usuario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5.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Administrador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Buscar oferta o citas disponibles.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6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Administrador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Eliminar oferta o cita.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eaa692a33_0_51"/>
          <p:cNvSpPr txBox="1"/>
          <p:nvPr/>
        </p:nvSpPr>
        <p:spPr>
          <a:xfrm>
            <a:off x="87177" y="433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[Gestión de Empresa Vendedora Nro. 2]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beaa692a33_0_5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0" name="Google Shape;460;gbeaa692a33_0_51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61" name="Google Shape;461;gbeaa692a33_0_51"/>
          <p:cNvGraphicFramePr/>
          <p:nvPr/>
        </p:nvGraphicFramePr>
        <p:xfrm>
          <a:off x="515950" y="155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{0B710C15-A99B-4D7D-BE29-7476C584C668}</a:tableStyleId>
              </a:tblPr>
              <a:tblGrid>
                <a:gridCol w="1579575"/>
                <a:gridCol w="6501775"/>
              </a:tblGrid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Caso de Uso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Gestión de Empresa Vendedora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Actores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2727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Empresa Vendedora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Tipo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Primario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Referencias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Empresas Compradoras y administrador.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Precondición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Loquearse Con Usuario y Contraseña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Postcondición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Elegir el usuario como empresa vendedora.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Descripción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9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Se muestra las opciones habilitadas para las empresas vendedoras, de esta forma podrá informarse y ofrecer citas o eventos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eaa692a33_0_58"/>
          <p:cNvSpPr txBox="1"/>
          <p:nvPr/>
        </p:nvSpPr>
        <p:spPr>
          <a:xfrm>
            <a:off x="87177" y="468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</a:t>
            </a:r>
            <a:r>
              <a:rPr b="1" lang="es-CO" sz="3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Curso Normal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beaa692a33_0_58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gbeaa692a33_0_58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69" name="Google Shape;469;gbeaa692a33_0_58"/>
          <p:cNvGraphicFramePr/>
          <p:nvPr/>
        </p:nvGraphicFramePr>
        <p:xfrm>
          <a:off x="218113" y="144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{0B710C15-A99B-4D7D-BE29-7476C584C668}</a:tableStyleId>
              </a:tblPr>
              <a:tblGrid>
                <a:gridCol w="1595325"/>
                <a:gridCol w="3241850"/>
                <a:gridCol w="3870600"/>
              </a:tblGrid>
              <a:tr h="6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Nro.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Ejecutor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Paso o Actividad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8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1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Empresa Vendedora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818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Iniciar sesión como empresa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2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Empresa Vendedora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Crear oferta de cita a empresas compradoras.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3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Empresa Vendedora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Buscar oferta de cita a empresas compradoras.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4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Empresa Vendedora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Actualizar oferta de cita empresas compradoras.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5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Empresa Vendedora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Eliminar oferta de cita empresas compradoras.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6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Empresa Vendedora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Notificar al e-mail confirmando citas y boletines informativos de eventos y agendar cita en google calendar..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eaa692a33_0_65"/>
          <p:cNvSpPr txBox="1"/>
          <p:nvPr/>
        </p:nvSpPr>
        <p:spPr>
          <a:xfrm>
            <a:off x="87177" y="468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extendido </a:t>
            </a:r>
            <a:r>
              <a:rPr b="1" lang="es-CO" sz="3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[Gestión de Empresa Compradora Nro. 0003]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beaa692a33_0_65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gbeaa692a33_0_65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77" name="Google Shape;477;gbeaa692a33_0_65"/>
          <p:cNvGraphicFramePr/>
          <p:nvPr/>
        </p:nvGraphicFramePr>
        <p:xfrm>
          <a:off x="211100" y="150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{0B710C15-A99B-4D7D-BE29-7476C584C668}</a:tableStyleId>
              </a:tblPr>
              <a:tblGrid>
                <a:gridCol w="1796150"/>
                <a:gridCol w="6488200"/>
                <a:gridCol w="382850"/>
              </a:tblGrid>
              <a:tr h="49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Caso de Uso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Empresa compradora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Actores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Empresa compradora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Tipo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Primario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Referencias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marR="16510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Empresas Vendedoras y Administrador.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2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Precondición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rtl="0" algn="l">
                        <a:lnSpc>
                          <a:spcPct val="11954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Loguearse Con Usuario y Contraseña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Postcondición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rtl="0" algn="l">
                        <a:lnSpc>
                          <a:spcPct val="111363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200"/>
                        <a:t>Elegir el usuario como empresa compradora.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90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200"/>
                        <a:t>Descripción</a:t>
                      </a:r>
                      <a:endParaRPr b="1"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63500" rtl="0" algn="l">
                        <a:lnSpc>
                          <a:spcPct val="119545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Se muestra las opciones habilitadas para el cliente, de esta</a:t>
                      </a:r>
                      <a:endParaRPr sz="1200"/>
                    </a:p>
                    <a:p>
                      <a:pPr indent="0" lvl="0" marL="63500" rtl="0" algn="l">
                        <a:lnSpc>
                          <a:spcPct val="122727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/>
                        <a:t>forma podrá informarse y seleccionar oferta de posibles empresas vendedoras.</a:t>
                      </a:r>
                      <a:endParaRPr sz="12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eaa692a33_0_72"/>
          <p:cNvSpPr txBox="1"/>
          <p:nvPr/>
        </p:nvSpPr>
        <p:spPr>
          <a:xfrm>
            <a:off x="87177" y="468303"/>
            <a:ext cx="757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142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r>
              <a:rPr b="1" i="0" lang="es-CO" sz="3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 de uso extendid</a:t>
            </a:r>
            <a:r>
              <a:rPr b="1" lang="es-CO" sz="37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- Curso Normal</a:t>
            </a:r>
            <a:endParaRPr b="1" i="0" sz="3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beaa692a33_0_72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4" name="Google Shape;484;gbeaa692a33_0_72"/>
          <p:cNvSpPr txBox="1"/>
          <p:nvPr/>
        </p:nvSpPr>
        <p:spPr>
          <a:xfrm>
            <a:off x="1540566" y="5525878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85" name="Google Shape;485;gbeaa692a33_0_72"/>
          <p:cNvGraphicFramePr/>
          <p:nvPr/>
        </p:nvGraphicFramePr>
        <p:xfrm>
          <a:off x="0" y="129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{0B710C15-A99B-4D7D-BE29-7476C584C668}</a:tableStyleId>
              </a:tblPr>
              <a:tblGrid>
                <a:gridCol w="1149700"/>
                <a:gridCol w="3526825"/>
                <a:gridCol w="4467475"/>
              </a:tblGrid>
              <a:tr h="248475">
                <a:tc>
                  <a:txBody>
                    <a:bodyPr/>
                    <a:lstStyle/>
                    <a:p>
                      <a:pPr indent="0" lvl="0" marL="0" marR="3302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Nro.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100"/>
                        <a:t>Ejecutor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-CO" sz="1100"/>
                        <a:t>Paso o Actividad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48475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Empresa      Compradora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191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100"/>
                        <a:t>Inicio sesión como Empresa Compradora</a:t>
                      </a:r>
                      <a:endParaRPr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10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2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Empresa Compradora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114300" rtl="0" algn="ctr">
                        <a:lnSpc>
                          <a:spcPct val="11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/>
                        <a:t>Observar y seleccionar ofertas de</a:t>
                      </a:r>
                      <a:endParaRPr sz="1100"/>
                    </a:p>
                    <a:p>
                      <a:pPr indent="0" lvl="0" marL="114300" marR="1143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/>
                        <a:t>Empresas Vendedoras</a:t>
                      </a:r>
                      <a:endParaRPr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30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Empresa Compradora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4300" marR="101600" rtl="0" algn="ctr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/>
                        <a:t>Escoger oferta de empresas vendedoras</a:t>
                      </a:r>
                      <a:endParaRPr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4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Empresa Compradora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rtl="0" algn="ctr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100"/>
                        <a:t>Tomar oferta de cita o eventos por empresas vendedoras</a:t>
                      </a:r>
                      <a:endParaRPr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25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Empresa Compradora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100"/>
                        <a:t>Recibir Notificación al e-mail confirmando citas y boletines informativos de eventos.</a:t>
                      </a:r>
                      <a:endParaRPr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6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100"/>
                        <a:t>Empresa Compradora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/>
                        <a:t>Revisar la Agendamiento de citas o evento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100"/>
                        <a:t>en Google Calendar</a:t>
                      </a:r>
                      <a:endParaRPr sz="11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marR="304800" rtl="0" algn="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7</a:t>
                      </a:r>
                      <a:endParaRPr b="1" sz="10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63600" rtl="0" algn="ctr">
                        <a:lnSpc>
                          <a:spcPct val="123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/>
                        <a:t>Empresa Compradora</a:t>
                      </a:r>
                      <a:endParaRPr b="1" sz="10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3181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000"/>
                        <a:t>Eliminar cita tomada.</a:t>
                      </a:r>
                      <a:endParaRPr sz="1000"/>
                    </a:p>
                  </a:txBody>
                  <a:tcPr marT="91425" marB="91425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8438aa24_0_159"/>
          <p:cNvSpPr txBox="1"/>
          <p:nvPr/>
        </p:nvSpPr>
        <p:spPr>
          <a:xfrm>
            <a:off x="57950" y="93400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Descripcion del problema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bb8438aa24_0_159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gbb8438aa24_0_159"/>
          <p:cNvSpPr txBox="1"/>
          <p:nvPr/>
        </p:nvSpPr>
        <p:spPr>
          <a:xfrm>
            <a:off x="754675" y="2238275"/>
            <a:ext cx="78963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actualidad algunas empresas no cuentan con un sistema que les permita controlar el cronograma de actividades a tratar en las ruedas de negocios ,a causa de la deficiencia asignada de citas a los proveedores con el fin de permitir hacer los cruces correspondientes de la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en un tiempo que hasta el momento no se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encuentra estipulado para dar respuesta a las inquietudes y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desaprovechando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existentes de las empresas .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b8438aa24_1_45"/>
          <p:cNvSpPr txBox="1"/>
          <p:nvPr/>
        </p:nvSpPr>
        <p:spPr>
          <a:xfrm>
            <a:off x="87177" y="336601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Sistema de control de versiones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bb8438aa24_1_45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gbb8438aa24_1_45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3" name="Google Shape;493;gbb8438aa24_1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134" y="2506526"/>
            <a:ext cx="7046551" cy="3721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bb8438aa24_1_45"/>
          <p:cNvSpPr/>
          <p:nvPr/>
        </p:nvSpPr>
        <p:spPr>
          <a:xfrm>
            <a:off x="818727" y="1478500"/>
            <a:ext cx="61098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repositorio será almacenado en github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https://github.com/fily666/Proyecto_sena.git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b8438aa24_0_40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s-CO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Prototipo del sosftware</a:t>
            </a:r>
            <a:endParaRPr b="1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bb8438aa24_0_40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gbb8438aa24_0_40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gbb8438aa24_0_40"/>
          <p:cNvSpPr txBox="1"/>
          <p:nvPr/>
        </p:nvSpPr>
        <p:spPr>
          <a:xfrm>
            <a:off x="2417766" y="2106773"/>
            <a:ext cx="279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http://127.0.0.1:8000/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eaa692a33_0_166"/>
          <p:cNvSpPr txBox="1"/>
          <p:nvPr/>
        </p:nvSpPr>
        <p:spPr>
          <a:xfrm>
            <a:off x="87177" y="-49874"/>
            <a:ext cx="7572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28225" lIns="28225" spcFirstLastPara="1" rIns="28225" wrap="square" tIns="2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s-CO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Anexos</a:t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beaa692a33_0_166"/>
          <p:cNvSpPr/>
          <p:nvPr/>
        </p:nvSpPr>
        <p:spPr>
          <a:xfrm>
            <a:off x="634525" y="945358"/>
            <a:ext cx="387600" cy="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8225" lIns="28225" spcFirstLastPara="1" rIns="28225" wrap="square" tIns="2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9" name="Google Shape;509;gbeaa692a33_0_166"/>
          <p:cNvSpPr txBox="1"/>
          <p:nvPr/>
        </p:nvSpPr>
        <p:spPr>
          <a:xfrm>
            <a:off x="1540566" y="5864084"/>
            <a:ext cx="7337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gbeaa692a33_0_166"/>
          <p:cNvSpPr txBox="1"/>
          <p:nvPr/>
        </p:nvSpPr>
        <p:spPr>
          <a:xfrm>
            <a:off x="1390450" y="2356676"/>
            <a:ext cx="54309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125" lIns="36125" spcFirstLastPara="1" rIns="36125" wrap="square" tIns="361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Documentos requerimientos.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Plantilla </a:t>
            </a: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Gestión del Proyecto.</a:t>
            </a:r>
            <a:endParaRPr b="1" sz="37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Manual </a:t>
            </a: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técnico</a:t>
            </a: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Plan de trabajo.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Diccionario de datos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8438aa24_0_183"/>
          <p:cNvSpPr txBox="1"/>
          <p:nvPr/>
        </p:nvSpPr>
        <p:spPr>
          <a:xfrm>
            <a:off x="363250" y="262500"/>
            <a:ext cx="7310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Justificación 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bb8438aa24_0_183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gbb8438aa24_0_183"/>
          <p:cNvSpPr/>
          <p:nvPr/>
        </p:nvSpPr>
        <p:spPr>
          <a:xfrm>
            <a:off x="510035" y="3102924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proyecto está enfocado a la implementación de tecnologías que solvente los inconvenientes de logística que presenta las empresas  en el desarrollo de ruedas de negocios y agendación de citas.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b8438aa24_0_165"/>
          <p:cNvSpPr txBox="1"/>
          <p:nvPr/>
        </p:nvSpPr>
        <p:spPr>
          <a:xfrm>
            <a:off x="363250" y="262500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bb8438aa24_0_165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gbb8438aa24_0_165"/>
          <p:cNvSpPr/>
          <p:nvPr/>
        </p:nvSpPr>
        <p:spPr>
          <a:xfrm>
            <a:off x="1219200" y="2763925"/>
            <a:ext cx="6705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una herramienta que facilite la gestión de citas y automatización en el proceso de agendamiento para las ruedas de negocios.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b8438aa24_0_171"/>
          <p:cNvSpPr txBox="1"/>
          <p:nvPr/>
        </p:nvSpPr>
        <p:spPr>
          <a:xfrm>
            <a:off x="363250" y="262500"/>
            <a:ext cx="9144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especificos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b8438aa24_0_171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gbb8438aa24_0_171"/>
          <p:cNvSpPr/>
          <p:nvPr/>
        </p:nvSpPr>
        <p:spPr>
          <a:xfrm>
            <a:off x="349650" y="2133384"/>
            <a:ext cx="84447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los requerimientos del Software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los instrumentos para el levantamiento de la información  seleccionado.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Cuantificar los resultados obtenidos con el instrumento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Clasificar la información recolectada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la información recolectada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base de datos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interfaz del Software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la base de datos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la interfaz del Software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las pruebas necesarias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8438aa24_0_177"/>
          <p:cNvSpPr txBox="1"/>
          <p:nvPr/>
        </p:nvSpPr>
        <p:spPr>
          <a:xfrm>
            <a:off x="363250" y="262500"/>
            <a:ext cx="73101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s-CO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bb8438aa24_0_177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bb8438aa24_0_177"/>
          <p:cNvSpPr/>
          <p:nvPr/>
        </p:nvSpPr>
        <p:spPr>
          <a:xfrm>
            <a:off x="1219200" y="1946200"/>
            <a:ext cx="6705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del proyecto es el desarrollo de un sistema de agendamiento de citas el cual permitirá parametrizar los eventos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herramienta será de tipo Web totalmente adaptable a dispositivos móviles  .El sistema tendrá módulo de administrador  para roles y usuarios. un módulo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captura de información se realizará por medio de un formulario. El lenguaje de programación a utilizar el PHP con conectividad a base de datos MySql.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b8438aa24_0_189"/>
          <p:cNvSpPr txBox="1"/>
          <p:nvPr/>
        </p:nvSpPr>
        <p:spPr>
          <a:xfrm>
            <a:off x="87200" y="433300"/>
            <a:ext cx="8097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Recoleccion de informacion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bb8438aa24_0_189"/>
          <p:cNvSpPr/>
          <p:nvPr/>
        </p:nvSpPr>
        <p:spPr>
          <a:xfrm>
            <a:off x="634525" y="1290308"/>
            <a:ext cx="387600" cy="3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gbb8438aa24_0_189"/>
          <p:cNvSpPr txBox="1"/>
          <p:nvPr/>
        </p:nvSpPr>
        <p:spPr>
          <a:xfrm>
            <a:off x="6461813" y="2701509"/>
            <a:ext cx="7337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gbb8438aa24_0_189"/>
          <p:cNvSpPr txBox="1"/>
          <p:nvPr/>
        </p:nvSpPr>
        <p:spPr>
          <a:xfrm>
            <a:off x="5078259" y="1588978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gbb8438aa24_0_189"/>
          <p:cNvSpPr txBox="1"/>
          <p:nvPr/>
        </p:nvSpPr>
        <p:spPr>
          <a:xfrm>
            <a:off x="1811531" y="5283469"/>
            <a:ext cx="1640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gbb8438aa24_0_189"/>
          <p:cNvSpPr/>
          <p:nvPr/>
        </p:nvSpPr>
        <p:spPr>
          <a:xfrm>
            <a:off x="1247998" y="1802999"/>
            <a:ext cx="7896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recolección de información se hizo por medio de los métodos de encuestas realizadas a  los participantes de una rueda de negocios.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bb8438aa24_0_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4541" y="3557408"/>
            <a:ext cx="4848647" cy="17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bb8438aa24_0_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950" y="3081451"/>
            <a:ext cx="4347049" cy="3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2014-06-25T16:18:26Z</dcterms:created>
  <dc:creator>DIANA GARZON SUAREZ</dc:creator>
</cp:coreProperties>
</file>