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embeddedFontLst>
    <p:embeddedFont>
      <p:font typeface="Helvetica Neue"/>
      <p:regular r:id="rId19"/>
      <p:bold r:id="rId20"/>
      <p:italic r:id="rId21"/>
      <p:boldItalic r:id="rId22"/>
    </p:embeddedFont>
    <p:embeddedFont>
      <p:font typeface="Helvetica Neue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7" roundtripDataSignature="AMtx7mh76Y0idVv+otrBixy5VSv2/NcpG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WILMAR FELIPE RINCON CASTAÑED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22" Type="http://schemas.openxmlformats.org/officeDocument/2006/relationships/font" Target="fonts/HelveticaNeue-boldItalic.fntdata"/><Relationship Id="rId21" Type="http://schemas.openxmlformats.org/officeDocument/2006/relationships/font" Target="fonts/HelveticaNeue-italic.fntdata"/><Relationship Id="rId24" Type="http://schemas.openxmlformats.org/officeDocument/2006/relationships/font" Target="fonts/HelveticaNeueLight-bold.fntdata"/><Relationship Id="rId23" Type="http://schemas.openxmlformats.org/officeDocument/2006/relationships/font" Target="fonts/HelveticaNeue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HelveticaNeueLight-boldItalic.fntdata"/><Relationship Id="rId25" Type="http://schemas.openxmlformats.org/officeDocument/2006/relationships/font" Target="fonts/HelveticaNeueLight-italic.fntdata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HelveticaNeue-regular.fntdata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6-26T15:48:00.686">
    <p:pos x="647" y="1640"/>
    <p:text>Tener en cuenta la recolección de información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Mx3QIHE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1-06-26T15:49:16.275">
    <p:pos x="359" y="1103"/>
    <p:text>Redefinir los objetivos específicos y orientarlos a los objetivos del proyecto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Mx3QIHI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1-06-26T15:49:59.265">
    <p:pos x="1600" y="1990"/>
    <p:text>Se deben validar los campos de los formularios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Mx3QIHY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b8438aa24_1_2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bb8438aa24_1_235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fbc8c1dc6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dfbc8c1dc6_0_12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da8980085_1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dda8980085_1_1:notes"/>
          <p:cNvSpPr/>
          <p:nvPr>
            <p:ph idx="2" type="sldImg"/>
          </p:nvPr>
        </p:nvSpPr>
        <p:spPr>
          <a:xfrm>
            <a:off x="1143346" y="685800"/>
            <a:ext cx="4571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b8438aa24_1_1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bb8438aa24_1_152:notes"/>
          <p:cNvSpPr/>
          <p:nvPr>
            <p:ph idx="2" type="sldImg"/>
          </p:nvPr>
        </p:nvSpPr>
        <p:spPr>
          <a:xfrm>
            <a:off x="1143346" y="685800"/>
            <a:ext cx="4571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b8438aa24_0_1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bb8438aa24_0_153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b8438aa24_0_1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bb8438aa24_0_159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b8438aa24_0_1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bb8438aa24_0_165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b8438aa24_0_1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bb8438aa24_0_171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b8438aa24_0_1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bb8438aa24_0_177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da8980085_1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dda8980085_1_18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bc8c1dc6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dfbc8c1dc6_0_0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fbc8c1dc6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dfbc8c1dc6_0_6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2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jpg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2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2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jpg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3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2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bb8438aa24_0_130"/>
          <p:cNvSpPr txBox="1"/>
          <p:nvPr>
            <p:ph type="ctrTitle"/>
          </p:nvPr>
        </p:nvSpPr>
        <p:spPr>
          <a:xfrm>
            <a:off x="1143000" y="1122363"/>
            <a:ext cx="6858000" cy="23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50" lIns="36125" spcFirstLastPara="1" rIns="36125" wrap="square" tIns="180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bb8438aa24_0_130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50" lIns="36125" spcFirstLastPara="1" rIns="36125" wrap="square" tIns="180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bb8438aa24_0_130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50" lIns="36125" spcFirstLastPara="1" rIns="36125" wrap="square" tIns="180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13" name="Google Shape;13;gbb8438aa24_0_13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50" lIns="36125" spcFirstLastPara="1" rIns="36125" wrap="square" tIns="18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14" name="Google Shape;14;gbb8438aa24_0_13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50" lIns="36125" spcFirstLastPara="1" rIns="36125" wrap="square" tIns="18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ustrial">
  <p:cSld name="Industrial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89" name="Google Shape;89;p20"/>
          <p:cNvPicPr preferRelativeResize="0"/>
          <p:nvPr/>
        </p:nvPicPr>
        <p:blipFill rotWithShape="1">
          <a:blip r:embed="rId2">
            <a:alphaModFix/>
          </a:blip>
          <a:srcRect b="-934" l="0" r="0" t="0"/>
          <a:stretch/>
        </p:blipFill>
        <p:spPr>
          <a:xfrm>
            <a:off x="-1" y="0"/>
            <a:ext cx="9144001" cy="698412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0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7254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33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0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/>
          </a:blip>
          <a:srcRect b="14698" l="46767" r="0" t="0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rmación 2">
  <p:cSld name="Formación 2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7254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333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1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21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ustrial 2">
  <p:cSld name="Industrial 2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22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108" name="Google Shape;108;p22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7254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9" name="Google Shape;109;p22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22"/>
            <p:cNvPicPr preferRelativeResize="0"/>
            <p:nvPr/>
          </p:nvPicPr>
          <p:blipFill rotWithShape="1">
            <a:blip r:embed="rId4">
              <a:alphaModFix/>
            </a:blip>
            <a:srcRect b="0" l="0" r="17368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" name="Google Shape;111;p22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raestructura">
  <p:cSld name="Infraestructura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295" y="-40944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7254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33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 b="14698" l="46767" r="0" t="0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ro">
  <p:cSld name="Agro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07278" y="0"/>
            <a:ext cx="8936719" cy="689894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7254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333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(horizontal)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bb8438aa24_0_136"/>
          <p:cNvSpPr/>
          <p:nvPr>
            <p:ph idx="2" type="pic"/>
          </p:nvPr>
        </p:nvSpPr>
        <p:spPr>
          <a:xfrm>
            <a:off x="1996901" y="854657"/>
            <a:ext cx="5145900" cy="3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50" lIns="36125" spcFirstLastPara="1" rIns="36125" wrap="square" tIns="180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" name="Google Shape;17;gbb8438aa24_0_136"/>
          <p:cNvSpPr txBox="1"/>
          <p:nvPr>
            <p:ph type="title"/>
          </p:nvPr>
        </p:nvSpPr>
        <p:spPr>
          <a:xfrm>
            <a:off x="1812726" y="4556733"/>
            <a:ext cx="55185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225" lIns="28225" spcFirstLastPara="1" rIns="28225" wrap="square" tIns="282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gbb8438aa24_0_136"/>
          <p:cNvSpPr txBox="1"/>
          <p:nvPr>
            <p:ph idx="1" type="body"/>
          </p:nvPr>
        </p:nvSpPr>
        <p:spPr>
          <a:xfrm>
            <a:off x="1812726" y="5435587"/>
            <a:ext cx="55185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28225" lIns="28225" spcFirstLastPara="1" rIns="28225" wrap="square" tIns="282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None/>
              <a:def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None/>
              <a:def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None/>
              <a:def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None/>
              <a:def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None/>
              <a:def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gbb8438aa24_0_136"/>
          <p:cNvSpPr txBox="1"/>
          <p:nvPr>
            <p:ph idx="12" type="sldNum"/>
          </p:nvPr>
        </p:nvSpPr>
        <p:spPr>
          <a:xfrm>
            <a:off x="4477493" y="6135559"/>
            <a:ext cx="1854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28225" lIns="28225" spcFirstLastPara="1" rIns="28225" wrap="square" tIns="282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Portada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049" y="3192122"/>
            <a:ext cx="4740951" cy="3665878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25" name="Google Shape;25;p13"/>
          <p:cNvPicPr preferRelativeResize="0"/>
          <p:nvPr/>
        </p:nvPicPr>
        <p:blipFill rotWithShape="1">
          <a:blip r:embed="rId3">
            <a:alphaModFix/>
          </a:blip>
          <a:srcRect b="22946" l="10521" r="14498" t="17753"/>
          <a:stretch/>
        </p:blipFill>
        <p:spPr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rmación">
  <p:cSld name="Formació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2015\_MG_1747.JPG" id="29" name="Google Shape;2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oogle Shape;30;p14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31" name="Google Shape;31;p14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7254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2" name="Google Shape;32;p14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33;p14"/>
            <p:cNvPicPr preferRelativeResize="0"/>
            <p:nvPr/>
          </p:nvPicPr>
          <p:blipFill rotWithShape="1">
            <a:blip r:embed="rId4">
              <a:alphaModFix/>
            </a:blip>
            <a:srcRect b="0" l="0" r="17368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34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" name="Google Shape;35;p14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43" name="Google Shape;43;p15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5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5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y objetos">
  <p:cSld name="1_Título y objeto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50" name="Google Shape;50;p16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6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6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leo">
  <p:cSld name="Emple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grpSp>
        <p:nvGrpSpPr>
          <p:cNvPr id="57" name="Google Shape;57;p17"/>
          <p:cNvGrpSpPr/>
          <p:nvPr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descr="D:\Fotos\Empleo\10 Final_22.jpg" id="58" name="Google Shape;58;p17"/>
            <p:cNvPicPr preferRelativeResize="0"/>
            <p:nvPr/>
          </p:nvPicPr>
          <p:blipFill rotWithShape="1">
            <a:blip r:embed="rId2">
              <a:alphaModFix/>
            </a:blip>
            <a:srcRect b="-10827" l="0" r="0" t="0"/>
            <a:stretch/>
          </p:blipFill>
          <p:spPr>
            <a:xfrm>
              <a:off x="0" y="-611035"/>
              <a:ext cx="9144000" cy="8358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" name="Google Shape;59;p17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7254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7"/>
            <p:cNvSpPr txBox="1"/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-1397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1" name="Google Shape;61;p17"/>
            <p:cNvPicPr preferRelativeResize="0"/>
            <p:nvPr/>
          </p:nvPicPr>
          <p:blipFill rotWithShape="1">
            <a:blip r:embed="rId3">
              <a:alphaModFix/>
            </a:blip>
            <a:srcRect b="14698" l="46767" r="0" t="0"/>
            <a:stretch/>
          </p:blipFill>
          <p:spPr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rendimiento">
  <p:cSld name="Emprendimiento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descr="D:\Fotos\Fondo Emprender\emprendedores\_MG_4258.jpg" id="68" name="Google Shape;6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-1"/>
            <a:ext cx="91439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8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7254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333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18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orld Skills">
  <p:cSld name="World Skill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1"/>
            <a:ext cx="9144001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" name="Google Shape;76;p19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77" name="Google Shape;77;p19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7254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8" name="Google Shape;78;p19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19"/>
            <p:cNvPicPr preferRelativeResize="0"/>
            <p:nvPr/>
          </p:nvPicPr>
          <p:blipFill rotWithShape="1">
            <a:blip r:embed="rId4">
              <a:alphaModFix/>
            </a:blip>
            <a:srcRect b="0" l="0" r="17368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0" name="Google Shape;80;p19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84" name="Google Shape;8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Relationship Id="rId4" Type="http://schemas.openxmlformats.org/officeDocument/2006/relationships/image" Target="../media/image3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Relationship Id="rId4" Type="http://schemas.openxmlformats.org/officeDocument/2006/relationships/hyperlink" Target="https://drive.google.com/drive/folders/17n5FE4UERIY9wF35mF9rgGWlRX-wdi1I?usp=sharing" TargetMode="External"/><Relationship Id="rId5" Type="http://schemas.openxmlformats.org/officeDocument/2006/relationships/hyperlink" Target="https://drive.google.com/file/d/14aX5aYwu0BrXlFnO6Vhn1GlLS-YoHN3W/view?usp=sharing" TargetMode="External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hyperlink" Target="https://drive.google.com/drive/folders/19G5v9asx6jE7vaUCs_ffjoX42k4NZ3OT?usp=sharing" TargetMode="External"/><Relationship Id="rId10" Type="http://schemas.openxmlformats.org/officeDocument/2006/relationships/hyperlink" Target="https://drive.google.com/file/d/1DBqrcJlYruAKH0gA1B5z2mM3UR37gwlt/view?usp=sharing" TargetMode="External"/><Relationship Id="rId13" Type="http://schemas.openxmlformats.org/officeDocument/2006/relationships/hyperlink" Target="https://drive.google.com/file/d/1AJQBoX0QpQ_Wwl5zQgcTx9XfxmAmIipP/view?usp=sharing" TargetMode="External"/><Relationship Id="rId12" Type="http://schemas.openxmlformats.org/officeDocument/2006/relationships/hyperlink" Target="https://drive.google.com/file/d/1hF0YsEcrm3NQMvJqwgOg0IQNUPg_p5M6/view?usp=sharing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Relationship Id="rId4" Type="http://schemas.openxmlformats.org/officeDocument/2006/relationships/hyperlink" Target="https://drive.google.com/drive/folders/15874SiLIHZZpzEipNjBJ2Se00KV-YvdC?usp=sharing" TargetMode="External"/><Relationship Id="rId9" Type="http://schemas.openxmlformats.org/officeDocument/2006/relationships/hyperlink" Target="https://drive.google.com/file/d/13q28wiMVyM79aPrWXe9epF6nAmVrdWIF/view?usp=sharing" TargetMode="External"/><Relationship Id="rId15" Type="http://schemas.openxmlformats.org/officeDocument/2006/relationships/hyperlink" Target="https://drive.google.com/file/d/10uRmmdExwaMXa4rjs2Y3O2eF406uTxr9/view?usp=sharing" TargetMode="External"/><Relationship Id="rId14" Type="http://schemas.openxmlformats.org/officeDocument/2006/relationships/hyperlink" Target="https://github.com/fily666/AgendingSystem" TargetMode="External"/><Relationship Id="rId16" Type="http://schemas.openxmlformats.org/officeDocument/2006/relationships/hyperlink" Target="https://drive.google.com/file/d/12ZRqqipmAzk8p91LAnuiqTT5MFF24pf5/view?usp=sharing" TargetMode="External"/><Relationship Id="rId5" Type="http://schemas.openxmlformats.org/officeDocument/2006/relationships/hyperlink" Target="https://drive.google.com/file/d/18ItJ2_kAqwDEdTaXrXeSp4NkWDS6ZVLT/view?usp=sharing" TargetMode="External"/><Relationship Id="rId6" Type="http://schemas.openxmlformats.org/officeDocument/2006/relationships/hyperlink" Target="https://drive.google.com/file/d/1CLttt6NPBcxbSg0CxpZmDYClD0mxZ9O6/view?usp=sharing" TargetMode="External"/><Relationship Id="rId7" Type="http://schemas.openxmlformats.org/officeDocument/2006/relationships/hyperlink" Target="https://drive.google.com/file/d/12FAxWG29tY0cDHI1EGX-7WxMa_artT5u/view?usp=sharing" TargetMode="External"/><Relationship Id="rId8" Type="http://schemas.openxmlformats.org/officeDocument/2006/relationships/hyperlink" Target="https://drive.google.com/file/d/1s0iEH4hDDXcFuR-5awF1KYHmbRA58KPg/view?usp=shar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Relationship Id="rId4" Type="http://schemas.openxmlformats.org/officeDocument/2006/relationships/image" Target="../media/image3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3.png"/><Relationship Id="rId4" Type="http://schemas.openxmlformats.org/officeDocument/2006/relationships/image" Target="../media/image3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2.png"/><Relationship Id="rId4" Type="http://schemas.openxmlformats.org/officeDocument/2006/relationships/hyperlink" Target="https://drive.google.com/file/d/1iP6Hvw0q5-MHklvaDk5aVLSQj_F5Nmj-/view?usp=sharing" TargetMode="External"/><Relationship Id="rId5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3.xml"/><Relationship Id="rId4" Type="http://schemas.openxmlformats.org/officeDocument/2006/relationships/image" Target="../media/image32.png"/><Relationship Id="rId5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b8438aa24_1_235"/>
          <p:cNvSpPr txBox="1"/>
          <p:nvPr/>
        </p:nvSpPr>
        <p:spPr>
          <a:xfrm>
            <a:off x="5674889" y="4454025"/>
            <a:ext cx="27705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-CO" sz="2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Agending System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bb8438aa24_1_235"/>
          <p:cNvSpPr txBox="1"/>
          <p:nvPr/>
        </p:nvSpPr>
        <p:spPr>
          <a:xfrm>
            <a:off x="1333228" y="1494150"/>
            <a:ext cx="37278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Arial"/>
              <a:buNone/>
            </a:pPr>
            <a:r>
              <a:rPr b="1" lang="es-CO" sz="2025">
                <a:solidFill>
                  <a:srgbClr val="434343"/>
                </a:solidFill>
              </a:rPr>
              <a:t>FORMACIÓN</a:t>
            </a:r>
            <a:r>
              <a:rPr b="1" i="0" lang="es-CO" sz="2025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TRIMESTRE </a:t>
            </a:r>
            <a:r>
              <a:rPr b="1" lang="es-CO" sz="2025">
                <a:solidFill>
                  <a:srgbClr val="434343"/>
                </a:solidFill>
              </a:rPr>
              <a:t>V</a:t>
            </a:r>
            <a:r>
              <a:rPr b="1" i="0" lang="es-CO" sz="2025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ADSI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gbb8438aa24_1_2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1662" y="1040800"/>
            <a:ext cx="3114475" cy="296751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2900000" dist="371475">
              <a:srgbClr val="000000">
                <a:alpha val="26000"/>
              </a:srgbClr>
            </a:outerShdw>
          </a:effectLst>
        </p:spPr>
      </p:pic>
      <p:sp>
        <p:nvSpPr>
          <p:cNvPr id="143" name="Google Shape;143;gbb8438aa24_1_235"/>
          <p:cNvSpPr txBox="1"/>
          <p:nvPr/>
        </p:nvSpPr>
        <p:spPr>
          <a:xfrm>
            <a:off x="1675099" y="3624882"/>
            <a:ext cx="31806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Felipe Rincón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Juan David Martin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Gloria Stefany bohorquez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Karen Bustamante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fbc8c1dc6_0_12"/>
          <p:cNvSpPr txBox="1"/>
          <p:nvPr/>
        </p:nvSpPr>
        <p:spPr>
          <a:xfrm>
            <a:off x="363250" y="262500"/>
            <a:ext cx="73101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lang="es-CO" sz="6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Pruebas</a:t>
            </a:r>
            <a:endParaRPr b="1" sz="6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dfbc8c1dc6_0_12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gdfbc8c1dc6_0_12"/>
          <p:cNvSpPr/>
          <p:nvPr/>
        </p:nvSpPr>
        <p:spPr>
          <a:xfrm>
            <a:off x="1617100" y="4185350"/>
            <a:ext cx="4802400" cy="9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2400">
                <a:solidFill>
                  <a:srgbClr val="222222"/>
                </a:solidFill>
                <a:highlight>
                  <a:srgbClr val="FFFFFF"/>
                </a:highlight>
              </a:rPr>
              <a:t>Pruebas de Caja Negra</a:t>
            </a:r>
            <a:endParaRPr sz="27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-CO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Casos de prueba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dfbc8c1dc6_0_12"/>
          <p:cNvSpPr/>
          <p:nvPr/>
        </p:nvSpPr>
        <p:spPr>
          <a:xfrm>
            <a:off x="1617100" y="2601125"/>
            <a:ext cx="4802400" cy="9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2400">
                <a:solidFill>
                  <a:srgbClr val="222222"/>
                </a:solidFill>
                <a:highlight>
                  <a:srgbClr val="FFFFFF"/>
                </a:highlight>
              </a:rPr>
              <a:t>Pruebas Funcionales</a:t>
            </a:r>
            <a:endParaRPr sz="27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-CO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Pruebas automatizadas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da8980085_1_1"/>
          <p:cNvSpPr txBox="1"/>
          <p:nvPr/>
        </p:nvSpPr>
        <p:spPr>
          <a:xfrm>
            <a:off x="87177" y="-49874"/>
            <a:ext cx="75729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28225" lIns="28225" spcFirstLastPara="1" rIns="28225" wrap="square" tIns="282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es-CO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Anexos </a:t>
            </a:r>
            <a:endParaRPr b="1"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dda8980085_1_1"/>
          <p:cNvSpPr/>
          <p:nvPr/>
        </p:nvSpPr>
        <p:spPr>
          <a:xfrm>
            <a:off x="634525" y="945358"/>
            <a:ext cx="387600" cy="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8225" lIns="28225" spcFirstLastPara="1" rIns="28225" wrap="square" tIns="28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Google Shape;215;gdda8980085_1_1"/>
          <p:cNvSpPr txBox="1"/>
          <p:nvPr/>
        </p:nvSpPr>
        <p:spPr>
          <a:xfrm>
            <a:off x="1540566" y="5864084"/>
            <a:ext cx="7337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125" lIns="36125" spcFirstLastPara="1" rIns="36125" wrap="square" tIns="36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gdda8980085_1_1"/>
          <p:cNvSpPr txBox="1"/>
          <p:nvPr/>
        </p:nvSpPr>
        <p:spPr>
          <a:xfrm>
            <a:off x="1348975" y="1542575"/>
            <a:ext cx="7572900" cy="5315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125" lIns="36125" spcFirstLastPara="1" rIns="36125" wrap="square" tIns="361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CO" sz="2400" u="sng">
                <a:solidFill>
                  <a:schemeClr val="hlink"/>
                </a:solidFill>
                <a:highlight>
                  <a:schemeClr val="lt1"/>
                </a:highlight>
                <a:hlinkClick r:id="rId4"/>
              </a:rPr>
              <a:t>Recolección de información.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CO" sz="2400" u="sng">
                <a:solidFill>
                  <a:schemeClr val="hlink"/>
                </a:solidFill>
                <a:highlight>
                  <a:schemeClr val="lt1"/>
                </a:highlight>
                <a:hlinkClick r:id="rId5"/>
              </a:rPr>
              <a:t>Requerimientos funcionales y no funcionales 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CO" sz="2400" u="sng">
                <a:solidFill>
                  <a:schemeClr val="hlink"/>
                </a:solidFill>
                <a:highlight>
                  <a:schemeClr val="lt1"/>
                </a:highlight>
                <a:hlinkClick r:id="rId6"/>
              </a:rPr>
              <a:t>Diagrama  de flujo</a:t>
            </a:r>
            <a:r>
              <a:rPr lang="es-CO" sz="24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CO" sz="2400" u="sng">
                <a:solidFill>
                  <a:schemeClr val="hlink"/>
                </a:solidFill>
                <a:highlight>
                  <a:schemeClr val="lt1"/>
                </a:highlight>
                <a:hlinkClick r:id="rId7"/>
              </a:rPr>
              <a:t>Diagrama de Clases</a:t>
            </a:r>
            <a:r>
              <a:rPr lang="es-CO" sz="24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CO" sz="2400" u="sng">
                <a:solidFill>
                  <a:schemeClr val="hlink"/>
                </a:solidFill>
                <a:highlight>
                  <a:schemeClr val="lt1"/>
                </a:highlight>
                <a:hlinkClick r:id="rId8"/>
              </a:rPr>
              <a:t>Diagrama Modelo Relacional</a:t>
            </a:r>
            <a:r>
              <a:rPr lang="es-CO" sz="24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CO" sz="2400" u="sng">
                <a:solidFill>
                  <a:schemeClr val="hlink"/>
                </a:solidFill>
                <a:highlight>
                  <a:schemeClr val="lt1"/>
                </a:highlight>
                <a:hlinkClick r:id="rId9"/>
              </a:rPr>
              <a:t>Diccionario de datos.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CO" sz="2400" u="sng">
                <a:solidFill>
                  <a:schemeClr val="hlink"/>
                </a:solidFill>
                <a:highlight>
                  <a:schemeClr val="lt1"/>
                </a:highlight>
                <a:hlinkClick r:id="rId10"/>
              </a:rPr>
              <a:t>Diagrama de Distribución.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CO" sz="2400" u="sng">
                <a:solidFill>
                  <a:schemeClr val="hlink"/>
                </a:solidFill>
                <a:highlight>
                  <a:schemeClr val="lt1"/>
                </a:highlight>
                <a:hlinkClick r:id="rId11"/>
              </a:rPr>
              <a:t>Wireframe</a:t>
            </a:r>
            <a:r>
              <a:rPr lang="es-CO" sz="24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marR="1428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CO" sz="2400" u="sng">
                <a:solidFill>
                  <a:schemeClr val="hlink"/>
                </a:solidFill>
                <a:highlight>
                  <a:schemeClr val="lt1"/>
                </a:highlight>
                <a:hlinkClick r:id="rId12"/>
              </a:rPr>
              <a:t>Plantilla Gestión del Proyecto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marR="1428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CO" sz="2400" u="sng">
                <a:solidFill>
                  <a:schemeClr val="hlink"/>
                </a:solidFill>
                <a:highlight>
                  <a:schemeClr val="lt1"/>
                </a:highlight>
                <a:hlinkClick r:id="rId13"/>
              </a:rPr>
              <a:t>Casos de uso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marR="1428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CO" sz="2400" u="sng">
                <a:solidFill>
                  <a:schemeClr val="hlink"/>
                </a:solidFill>
                <a:highlight>
                  <a:schemeClr val="lt1"/>
                </a:highlight>
                <a:hlinkClick r:id="rId14"/>
              </a:rPr>
              <a:t>Sistema de control de versiones</a:t>
            </a:r>
            <a:r>
              <a:rPr lang="es-CO" sz="24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CO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5"/>
              </a:rPr>
              <a:t>Manual técnico.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CO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6"/>
              </a:rPr>
              <a:t>Plan de trabajo.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b8438aa24_0_153"/>
          <p:cNvSpPr txBox="1"/>
          <p:nvPr/>
        </p:nvSpPr>
        <p:spPr>
          <a:xfrm>
            <a:off x="87197" y="433300"/>
            <a:ext cx="70875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s-CO" sz="6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 b="0" i="0" sz="525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bb8438aa24_0_153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gbb8438aa24_0_153"/>
          <p:cNvSpPr txBox="1"/>
          <p:nvPr/>
        </p:nvSpPr>
        <p:spPr>
          <a:xfrm>
            <a:off x="793150" y="2265925"/>
            <a:ext cx="7207200" cy="27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software  que permite el encuentro entre emprendedores, empresarios, inversores e instituciones  que buscan lograr acuerdos para abrir oportunidades de compra o venta de servicios, productos o procesos.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b8438aa24_0_159"/>
          <p:cNvSpPr txBox="1"/>
          <p:nvPr/>
        </p:nvSpPr>
        <p:spPr>
          <a:xfrm>
            <a:off x="57950" y="93400"/>
            <a:ext cx="91440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lang="es-CO" sz="6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r>
              <a:rPr b="1" i="0" lang="es-CO" sz="6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del problema</a:t>
            </a:r>
            <a:endParaRPr b="1" i="0" sz="6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bb8438aa24_0_159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gbb8438aa24_0_159"/>
          <p:cNvSpPr txBox="1"/>
          <p:nvPr/>
        </p:nvSpPr>
        <p:spPr>
          <a:xfrm>
            <a:off x="1028150" y="2603900"/>
            <a:ext cx="7203600" cy="24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la actualidad algunas empresas no cuentan con un sistema que les permita controlar el cronograma de actividades a tratar en las ruedas de negocios, a causa de la deficiencia asignada de citas a los proveedores </a:t>
            </a:r>
            <a:endParaRPr b="0" i="0" sz="2400" u="none" cap="none" strike="noStrike">
              <a:solidFill>
                <a:schemeClr val="dk1"/>
              </a:solidFill>
              <a:highlight>
                <a:srgbClr val="FF99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b8438aa24_0_165"/>
          <p:cNvSpPr txBox="1"/>
          <p:nvPr/>
        </p:nvSpPr>
        <p:spPr>
          <a:xfrm>
            <a:off x="363250" y="262500"/>
            <a:ext cx="91440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s-CO" sz="6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1" i="0" sz="6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bb8438aa24_0_165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gbb8438aa24_0_165"/>
          <p:cNvSpPr/>
          <p:nvPr/>
        </p:nvSpPr>
        <p:spPr>
          <a:xfrm>
            <a:off x="1219200" y="2763925"/>
            <a:ext cx="67056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CO" sz="2600">
                <a:latin typeface="Calibri"/>
                <a:ea typeface="Calibri"/>
                <a:cs typeface="Calibri"/>
                <a:sym typeface="Calibri"/>
              </a:rPr>
              <a:t>Desarrollar </a:t>
            </a:r>
            <a:r>
              <a:rPr b="0" i="0" lang="es-CO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s-CO" sz="2600">
                <a:latin typeface="Calibri"/>
                <a:ea typeface="Calibri"/>
                <a:cs typeface="Calibri"/>
                <a:sym typeface="Calibri"/>
              </a:rPr>
              <a:t>sistema de información web </a:t>
            </a:r>
            <a:r>
              <a:rPr b="0" i="0" lang="es-CO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 facilite la gestión de citas y automatización en el proceso de agendamiento para las ruedas de negocios.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b8438aa24_0_171"/>
          <p:cNvSpPr txBox="1"/>
          <p:nvPr/>
        </p:nvSpPr>
        <p:spPr>
          <a:xfrm>
            <a:off x="363250" y="262500"/>
            <a:ext cx="91440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s-CO" sz="6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Objetivos </a:t>
            </a:r>
            <a:r>
              <a:rPr b="1" lang="es-CO" sz="6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específicos</a:t>
            </a:r>
            <a:endParaRPr b="1" i="0" sz="6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bb8438aa24_0_171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1" name="Google Shape;171;gbb8438aa24_0_171"/>
          <p:cNvSpPr/>
          <p:nvPr/>
        </p:nvSpPr>
        <p:spPr>
          <a:xfrm>
            <a:off x="570400" y="1751775"/>
            <a:ext cx="7582500" cy="45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Definir los requerimientos del Software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Aplicar los instrumentos para el levantamiento de la información  seleccionado.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Cuantificar los resultados obtenidos con el instrumento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Clasificar la información recolectada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Analizar la información recolectada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la base de datos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la interfaz del Software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la base de datos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la interfaz del Software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las pruebas necesarias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b8438aa24_0_177"/>
          <p:cNvSpPr txBox="1"/>
          <p:nvPr/>
        </p:nvSpPr>
        <p:spPr>
          <a:xfrm>
            <a:off x="363250" y="262500"/>
            <a:ext cx="73101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s-CO" sz="6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b="1" i="0" sz="6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bb8438aa24_0_177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Google Shape;178;gbb8438aa24_0_177"/>
          <p:cNvSpPr/>
          <p:nvPr/>
        </p:nvSpPr>
        <p:spPr>
          <a:xfrm>
            <a:off x="903000" y="1913500"/>
            <a:ext cx="7151700" cy="41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CO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alcance del proyecto es el desarrollo de un sistema de </a:t>
            </a:r>
            <a:r>
              <a:rPr lang="es-C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información web de </a:t>
            </a:r>
            <a:r>
              <a:rPr b="0" i="0" lang="es-CO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agendamiento de citas el cual permitirá parametrizar los eventos  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CO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captura de información se realizará por medio de un formulario. El lenguaje de programación a utilizar e</a:t>
            </a:r>
            <a:r>
              <a:rPr lang="es-C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s-CO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PHP con conectividad a una base de datos MySql.</a:t>
            </a:r>
            <a:endParaRPr b="0" i="0" sz="2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da8980085_1_18"/>
          <p:cNvSpPr txBox="1"/>
          <p:nvPr/>
        </p:nvSpPr>
        <p:spPr>
          <a:xfrm>
            <a:off x="5644119" y="1531503"/>
            <a:ext cx="2547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4572" lvl="0" marL="13716" marR="1371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"/>
              <a:buFont typeface="Arial"/>
              <a:buNone/>
            </a:pPr>
            <a:r>
              <a:t/>
            </a:r>
            <a:endParaRPr b="0" i="0" sz="5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" lvl="0" marL="13716" marR="1371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"/>
              <a:buFont typeface="Arial"/>
              <a:buNone/>
            </a:pPr>
            <a:r>
              <a:t/>
            </a:r>
            <a:endParaRPr b="0" i="0" sz="5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dda8980085_1_18"/>
          <p:cNvSpPr txBox="1"/>
          <p:nvPr/>
        </p:nvSpPr>
        <p:spPr>
          <a:xfrm>
            <a:off x="3964575" y="1087224"/>
            <a:ext cx="4119300" cy="20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CO" sz="4200"/>
              <a:t>Entregables del trimestre </a:t>
            </a:r>
            <a:endParaRPr sz="4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CO" sz="4200"/>
              <a:t>V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dda8980085_1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3187" y="2518850"/>
            <a:ext cx="3114475" cy="296751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2900000" dist="371475">
              <a:srgbClr val="000000">
                <a:alpha val="26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fbc8c1dc6_0_0"/>
          <p:cNvSpPr txBox="1"/>
          <p:nvPr/>
        </p:nvSpPr>
        <p:spPr>
          <a:xfrm>
            <a:off x="363250" y="262500"/>
            <a:ext cx="73101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lang="es-CO" sz="6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Manual </a:t>
            </a:r>
            <a:r>
              <a:rPr b="1" lang="es-CO" sz="6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técnico</a:t>
            </a:r>
            <a:endParaRPr b="1" i="0" sz="6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dfbc8c1dc6_0_0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2" name="Google Shape;192;gdfbc8c1dc6_0_0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8775" y="1647350"/>
            <a:ext cx="3389625" cy="434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fbc8c1dc6_0_6"/>
          <p:cNvSpPr txBox="1"/>
          <p:nvPr/>
        </p:nvSpPr>
        <p:spPr>
          <a:xfrm>
            <a:off x="363250" y="262500"/>
            <a:ext cx="73101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lang="es-CO" sz="6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Prototipo</a:t>
            </a:r>
            <a:endParaRPr b="1" i="0" sz="6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dfbc8c1dc6_0_6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" name="Google Shape;199;gdfbc8c1dc6_0_6"/>
          <p:cNvSpPr/>
          <p:nvPr/>
        </p:nvSpPr>
        <p:spPr>
          <a:xfrm>
            <a:off x="1175175" y="2260900"/>
            <a:ext cx="25293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http://127.0.0.1:8000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gdfbc8c1dc6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0064" y="3160075"/>
            <a:ext cx="6278585" cy="346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2014-06-25T16:18:26Z</dcterms:created>
  <dc:creator>DIANA GARZON SUAREZ</dc:creator>
</cp:coreProperties>
</file>