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311" r:id="rId2"/>
    <p:sldId id="318" r:id="rId3"/>
    <p:sldId id="316" r:id="rId4"/>
    <p:sldId id="319" r:id="rId5"/>
    <p:sldId id="313" r:id="rId6"/>
    <p:sldId id="320" r:id="rId7"/>
    <p:sldId id="322" r:id="rId8"/>
  </p:sldIdLst>
  <p:sldSz cx="9144000" cy="6858000" type="screen4x3"/>
  <p:notesSz cx="6669088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FFCC66"/>
    <a:srgbClr val="DDDDDD"/>
    <a:srgbClr val="66FF66"/>
    <a:srgbClr val="FF99FF"/>
    <a:srgbClr val="FFCC99"/>
    <a:srgbClr val="CCFF99"/>
    <a:srgbClr val="FF6600"/>
    <a:srgbClr val="00CC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77930" autoAdjust="0"/>
  </p:normalViewPr>
  <p:slideViewPr>
    <p:cSldViewPr snapToGrid="0">
      <p:cViewPr varScale="1">
        <p:scale>
          <a:sx n="74" d="100"/>
          <a:sy n="74" d="100"/>
        </p:scale>
        <p:origin x="1290" y="84"/>
      </p:cViewPr>
      <p:guideLst>
        <p:guide orient="horz" pos="125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66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76866" y="0"/>
            <a:ext cx="289066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032A5-1435-4591-B621-918E25F4AAC4}" type="datetimeFigureOut">
              <a:rPr lang="fr-FR" smtClean="0"/>
              <a:pPr/>
              <a:t>05/12/2018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164"/>
            <a:ext cx="289066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76866" y="9428164"/>
            <a:ext cx="289066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6AAA3-C6E3-4DFD-B95A-DBB78D315B8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751245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66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776866" y="0"/>
            <a:ext cx="2890665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6F70A10-DB8E-487A-86E1-3DA0DFA7A3BC}" type="datetimeFigureOut">
              <a:rPr lang="fr-FR"/>
              <a:pPr>
                <a:defRPr/>
              </a:pPr>
              <a:t>05/12/2018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dirty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66598" y="4714876"/>
            <a:ext cx="5335893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164"/>
            <a:ext cx="289066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776866" y="9428164"/>
            <a:ext cx="289066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66EB4B8-55AB-4C90-99AC-E468F5FD79A5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632201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61463" cy="687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6831106" cy="935665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02660"/>
            <a:ext cx="8578850" cy="4990166"/>
          </a:xfrm>
        </p:spPr>
        <p:txBody>
          <a:bodyPr/>
          <a:lstStyle>
            <a:lvl1pPr>
              <a:buFont typeface="Wingdings" pitchFamily="2" charset="2"/>
              <a:buChar char="§"/>
              <a:defRPr lang="fr-FR" sz="2400" b="1" kern="1200" dirty="0" smtClean="0">
                <a:solidFill>
                  <a:schemeClr val="accent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631825" indent="-268288">
              <a:buFont typeface="Wingdings" pitchFamily="2" charset="2"/>
              <a:buChar char="ü"/>
              <a:defRPr/>
            </a:lvl2pPr>
            <a:lvl3pPr marL="1254125" indent="-360363">
              <a:buFont typeface="Wingdings" pitchFamily="2" charset="2"/>
              <a:buChar char="Ø"/>
              <a:defRPr sz="1600">
                <a:solidFill>
                  <a:schemeClr val="accent1"/>
                </a:solidFill>
              </a:defRPr>
            </a:lvl3pPr>
            <a:lvl4pPr marL="1076325" indent="-174625">
              <a:buFont typeface="Arial" pitchFamily="34" charset="0"/>
              <a:buChar char="•"/>
              <a:defRPr/>
            </a:lvl4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4DFAC-CE4C-4097-9C24-838A7F225262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61463" cy="687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6831106" cy="935665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02660"/>
            <a:ext cx="8578850" cy="4990166"/>
          </a:xfrm>
        </p:spPr>
        <p:txBody>
          <a:bodyPr/>
          <a:lstStyle>
            <a:lvl1pPr>
              <a:buFont typeface="Wingdings" pitchFamily="2" charset="2"/>
              <a:buChar char="§"/>
              <a:defRPr lang="fr-FR" sz="2400" b="1" kern="1200" dirty="0" smtClean="0">
                <a:solidFill>
                  <a:schemeClr val="accent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631825" indent="-268288">
              <a:buFont typeface="Wingdings" pitchFamily="2" charset="2"/>
              <a:buChar char="ü"/>
              <a:defRPr/>
            </a:lvl2pPr>
            <a:lvl3pPr marL="1254125" indent="-360363">
              <a:buFont typeface="Wingdings" pitchFamily="2" charset="2"/>
              <a:buChar char="Ø"/>
              <a:defRPr sz="1600">
                <a:solidFill>
                  <a:schemeClr val="accent1"/>
                </a:solidFill>
              </a:defRPr>
            </a:lvl3pPr>
            <a:lvl4pPr marL="1076325" indent="-174625">
              <a:buFont typeface="Arial" pitchFamily="34" charset="0"/>
              <a:buChar char="•"/>
              <a:defRPr/>
            </a:lvl4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4DFAC-CE4C-4097-9C24-838A7F225262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/>
          <p:cNvSpPr>
            <a:spLocks noChangeAspect="1"/>
          </p:cNvSpPr>
          <p:nvPr userDrawn="1"/>
        </p:nvSpPr>
        <p:spPr bwMode="gray">
          <a:xfrm>
            <a:off x="0" y="1584000"/>
            <a:ext cx="7290000" cy="1695717"/>
          </a:xfrm>
          <a:custGeom>
            <a:avLst/>
            <a:gdLst/>
            <a:ahLst/>
            <a:cxnLst>
              <a:cxn ang="0">
                <a:pos x="226" y="0"/>
              </a:cxn>
              <a:cxn ang="0">
                <a:pos x="226" y="0"/>
              </a:cxn>
              <a:cxn ang="0">
                <a:pos x="0" y="226"/>
              </a:cxn>
              <a:cxn ang="0">
                <a:pos x="0" y="1775"/>
              </a:cxn>
              <a:cxn ang="0">
                <a:pos x="7426" y="1775"/>
              </a:cxn>
              <a:cxn ang="0">
                <a:pos x="7653" y="1549"/>
              </a:cxn>
              <a:cxn ang="0">
                <a:pos x="7653" y="0"/>
              </a:cxn>
              <a:cxn ang="0">
                <a:pos x="226" y="0"/>
              </a:cxn>
            </a:cxnLst>
            <a:rect l="0" t="0" r="r" b="b"/>
            <a:pathLst>
              <a:path w="7653" h="1775">
                <a:moveTo>
                  <a:pt x="226" y="0"/>
                </a:moveTo>
                <a:lnTo>
                  <a:pt x="226" y="0"/>
                </a:lnTo>
                <a:cubicBezTo>
                  <a:pt x="101" y="0"/>
                  <a:pt x="0" y="101"/>
                  <a:pt x="0" y="226"/>
                </a:cubicBezTo>
                <a:lnTo>
                  <a:pt x="0" y="1775"/>
                </a:lnTo>
                <a:lnTo>
                  <a:pt x="7426" y="1775"/>
                </a:lnTo>
                <a:cubicBezTo>
                  <a:pt x="7552" y="1775"/>
                  <a:pt x="7653" y="1674"/>
                  <a:pt x="7653" y="1549"/>
                </a:cubicBezTo>
                <a:lnTo>
                  <a:pt x="7653" y="0"/>
                </a:lnTo>
                <a:lnTo>
                  <a:pt x="226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Espace réservé pour une image  18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0" y="2412000"/>
            <a:ext cx="9144000" cy="4050000"/>
          </a:xfrm>
          <a:prstGeom prst="round2DiagRect">
            <a:avLst>
              <a:gd name="adj1" fmla="val 5378"/>
              <a:gd name="adj2" fmla="val 0"/>
            </a:avLst>
          </a:prstGeom>
          <a:solidFill>
            <a:schemeClr val="tx1">
              <a:lumMod val="25000"/>
              <a:lumOff val="75000"/>
            </a:schemeClr>
          </a:solidFill>
        </p:spPr>
        <p:txBody>
          <a:bodyPr tIns="1080000" anchor="ctr" anchorCtr="0"/>
          <a:lstStyle>
            <a:lvl1pPr algn="ctr">
              <a:spcAft>
                <a:spcPts val="0"/>
              </a:spcAft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Sélectionner l’icône pour insérer une image, puis disposer l’image en arrière plan </a:t>
            </a:r>
            <a:br>
              <a:rPr lang="fr-FR" dirty="0" smtClean="0"/>
            </a:br>
            <a:r>
              <a:rPr lang="fr-FR" dirty="0" smtClean="0"/>
              <a:t>(Sélectionner l’image avec le bouton droit de la souris / Mettre à l’arrière plan)</a:t>
            </a: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0" y="1584000"/>
            <a:ext cx="7290000" cy="1692000"/>
          </a:xfrm>
          <a:prstGeom prst="round2DiagRect">
            <a:avLst>
              <a:gd name="adj1" fmla="val 12913"/>
              <a:gd name="adj2" fmla="val 0"/>
            </a:avLst>
          </a:prstGeom>
          <a:solidFill>
            <a:schemeClr val="accent4">
              <a:alpha val="60000"/>
            </a:schemeClr>
          </a:solidFill>
          <a:ln>
            <a:solidFill>
              <a:schemeClr val="accent4">
                <a:alpha val="0"/>
              </a:schemeClr>
            </a:solidFill>
          </a:ln>
        </p:spPr>
        <p:txBody>
          <a:bodyPr/>
          <a:lstStyle>
            <a:lvl1pPr>
              <a:defRPr sz="100" baseline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</a:p>
        </p:txBody>
      </p:sp>
      <p:pic>
        <p:nvPicPr>
          <p:cNvPr id="13" name="Image 12" descr="logo_pieddepage_eleng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560000" y="6480000"/>
            <a:ext cx="1440000" cy="360000"/>
          </a:xfrm>
          <a:prstGeom prst="rect">
            <a:avLst/>
          </a:prstGeom>
        </p:spPr>
      </p:pic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94000" y="1584000"/>
            <a:ext cx="6480000" cy="8280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300" b="0" cap="all" baseline="0">
                <a:solidFill>
                  <a:schemeClr val="bg1"/>
                </a:solidFill>
              </a:defRPr>
            </a:lvl1pPr>
            <a:lvl2pPr marL="0" algn="ctr">
              <a:lnSpc>
                <a:spcPct val="100000"/>
              </a:lnSpc>
              <a:spcBef>
                <a:spcPts val="6900"/>
              </a:spcBef>
              <a:defRPr sz="20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noProof="0" dirty="0" smtClean="0"/>
              <a:t>Titre de présentation</a:t>
            </a:r>
          </a:p>
        </p:txBody>
      </p:sp>
      <p:sp>
        <p:nvSpPr>
          <p:cNvPr id="8" name="Espace réservé du texte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7272300" y="1584000"/>
            <a:ext cx="1622463" cy="828000"/>
          </a:xfrm>
        </p:spPr>
        <p:txBody>
          <a:bodyPr bIns="54000" anchor="b" anchorCtr="0"/>
          <a:lstStyle>
            <a:lvl1pPr marL="0" indent="0" algn="r">
              <a:lnSpc>
                <a:spcPct val="100000"/>
              </a:lnSpc>
              <a:spcAft>
                <a:spcPts val="1800"/>
              </a:spcAft>
              <a:buNone/>
              <a:defRPr sz="1400" b="0">
                <a:solidFill>
                  <a:schemeClr val="accent4"/>
                </a:solidFill>
              </a:defRPr>
            </a:lvl1pPr>
            <a:lvl2pPr marL="0" algn="ctr">
              <a:lnSpc>
                <a:spcPct val="100000"/>
              </a:lnSpc>
              <a:spcBef>
                <a:spcPts val="6900"/>
              </a:spcBef>
              <a:defRPr sz="20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noProof="0" dirty="0" smtClean="0"/>
              <a:t>Date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5"/>
          </p:nvPr>
        </p:nvSpPr>
        <p:spPr bwMode="gray">
          <a:xfrm>
            <a:off x="0" y="6577013"/>
            <a:ext cx="352425" cy="280987"/>
          </a:xfrm>
          <a:prstGeom prst="rect">
            <a:avLst/>
          </a:prstGeom>
        </p:spPr>
        <p:txBody>
          <a:bodyPr/>
          <a:lstStyle>
            <a:lvl1pPr algn="ctr"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 bwMode="gray">
          <a:xfrm>
            <a:off x="0" y="6577013"/>
            <a:ext cx="352425" cy="280987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7"/>
          </p:nvPr>
        </p:nvSpPr>
        <p:spPr bwMode="gray">
          <a:xfrm>
            <a:off x="0" y="6577013"/>
            <a:ext cx="352425" cy="280987"/>
          </a:xfrm>
          <a:prstGeom prst="rect">
            <a:avLst/>
          </a:prstGeom>
        </p:spPr>
        <p:txBody>
          <a:bodyPr/>
          <a:lstStyle>
            <a:lvl1pPr algn="ctr"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Rencontre Inter Entreprises 2017 - Environnement</a:t>
            </a:r>
            <a:endParaRPr lang="fr-FR" dirty="0"/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94000" y="2412000"/>
            <a:ext cx="6480000" cy="864000"/>
          </a:xfrm>
        </p:spPr>
        <p:txBody>
          <a:bodyPr anchor="ctr" anchorCtr="0"/>
          <a:lstStyle>
            <a:lvl1pPr>
              <a:spcAft>
                <a:spcPts val="0"/>
              </a:spcAft>
              <a:defRPr sz="1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Sous-titre</a:t>
            </a:r>
          </a:p>
        </p:txBody>
      </p:sp>
      <p:grpSp>
        <p:nvGrpSpPr>
          <p:cNvPr id="2" name="Groupe 1"/>
          <p:cNvGrpSpPr>
            <a:grpSpLocks noChangeAspect="1"/>
          </p:cNvGrpSpPr>
          <p:nvPr userDrawn="1"/>
        </p:nvGrpSpPr>
        <p:grpSpPr>
          <a:xfrm>
            <a:off x="648000" y="612000"/>
            <a:ext cx="2357653" cy="576000"/>
            <a:chOff x="4379119" y="131248"/>
            <a:chExt cx="2371725" cy="579438"/>
          </a:xfrm>
        </p:grpSpPr>
        <p:sp>
          <p:nvSpPr>
            <p:cNvPr id="14" name="Freeform 5"/>
            <p:cNvSpPr>
              <a:spLocks noEditPoints="1"/>
            </p:cNvSpPr>
            <p:nvPr userDrawn="1"/>
          </p:nvSpPr>
          <p:spPr bwMode="auto">
            <a:xfrm>
              <a:off x="4379119" y="134423"/>
              <a:ext cx="2371725" cy="576263"/>
            </a:xfrm>
            <a:custGeom>
              <a:avLst/>
              <a:gdLst>
                <a:gd name="T0" fmla="*/ 2475 w 2475"/>
                <a:gd name="T1" fmla="*/ 0 h 599"/>
                <a:gd name="T2" fmla="*/ 2423 w 2475"/>
                <a:gd name="T3" fmla="*/ 548 h 599"/>
                <a:gd name="T4" fmla="*/ 2130 w 2475"/>
                <a:gd name="T5" fmla="*/ 599 h 599"/>
                <a:gd name="T6" fmla="*/ 2300 w 2475"/>
                <a:gd name="T7" fmla="*/ 525 h 599"/>
                <a:gd name="T8" fmla="*/ 2401 w 2475"/>
                <a:gd name="T9" fmla="*/ 424 h 599"/>
                <a:gd name="T10" fmla="*/ 2149 w 2475"/>
                <a:gd name="T11" fmla="*/ 373 h 599"/>
                <a:gd name="T12" fmla="*/ 2098 w 2475"/>
                <a:gd name="T13" fmla="*/ 0 h 599"/>
                <a:gd name="T14" fmla="*/ 2172 w 2475"/>
                <a:gd name="T15" fmla="*/ 249 h 599"/>
                <a:gd name="T16" fmla="*/ 2273 w 2475"/>
                <a:gd name="T17" fmla="*/ 350 h 599"/>
                <a:gd name="T18" fmla="*/ 2401 w 2475"/>
                <a:gd name="T19" fmla="*/ 361 h 599"/>
                <a:gd name="T20" fmla="*/ 2475 w 2475"/>
                <a:gd name="T21" fmla="*/ 0 h 599"/>
                <a:gd name="T22" fmla="*/ 854 w 2475"/>
                <a:gd name="T23" fmla="*/ 87 h 599"/>
                <a:gd name="T24" fmla="*/ 1017 w 2475"/>
                <a:gd name="T25" fmla="*/ 73 h 599"/>
                <a:gd name="T26" fmla="*/ 1067 w 2475"/>
                <a:gd name="T27" fmla="*/ 124 h 599"/>
                <a:gd name="T28" fmla="*/ 1017 w 2475"/>
                <a:gd name="T29" fmla="*/ 175 h 599"/>
                <a:gd name="T30" fmla="*/ 838 w 2475"/>
                <a:gd name="T31" fmla="*/ 186 h 599"/>
                <a:gd name="T32" fmla="*/ 854 w 2475"/>
                <a:gd name="T33" fmla="*/ 87 h 599"/>
                <a:gd name="T34" fmla="*/ 939 w 2475"/>
                <a:gd name="T35" fmla="*/ 350 h 599"/>
                <a:gd name="T36" fmla="*/ 838 w 2475"/>
                <a:gd name="T37" fmla="*/ 249 h 599"/>
                <a:gd name="T38" fmla="*/ 1017 w 2475"/>
                <a:gd name="T39" fmla="*/ 249 h 599"/>
                <a:gd name="T40" fmla="*/ 1141 w 2475"/>
                <a:gd name="T41" fmla="*/ 124 h 599"/>
                <a:gd name="T42" fmla="*/ 1017 w 2475"/>
                <a:gd name="T43" fmla="*/ 0 h 599"/>
                <a:gd name="T44" fmla="*/ 801 w 2475"/>
                <a:gd name="T45" fmla="*/ 35 h 599"/>
                <a:gd name="T46" fmla="*/ 764 w 2475"/>
                <a:gd name="T47" fmla="*/ 249 h 599"/>
                <a:gd name="T48" fmla="*/ 939 w 2475"/>
                <a:gd name="T49" fmla="*/ 424 h 599"/>
                <a:gd name="T50" fmla="*/ 1122 w 2475"/>
                <a:gd name="T51" fmla="*/ 350 h 599"/>
                <a:gd name="T52" fmla="*/ 90 w 2475"/>
                <a:gd name="T53" fmla="*/ 87 h 599"/>
                <a:gd name="T54" fmla="*/ 125 w 2475"/>
                <a:gd name="T55" fmla="*/ 73 h 599"/>
                <a:gd name="T56" fmla="*/ 288 w 2475"/>
                <a:gd name="T57" fmla="*/ 88 h 599"/>
                <a:gd name="T58" fmla="*/ 288 w 2475"/>
                <a:gd name="T59" fmla="*/ 160 h 599"/>
                <a:gd name="T60" fmla="*/ 125 w 2475"/>
                <a:gd name="T61" fmla="*/ 175 h 599"/>
                <a:gd name="T62" fmla="*/ 74 w 2475"/>
                <a:gd name="T63" fmla="*/ 175 h 599"/>
                <a:gd name="T64" fmla="*/ 175 w 2475"/>
                <a:gd name="T65" fmla="*/ 350 h 599"/>
                <a:gd name="T66" fmla="*/ 103 w 2475"/>
                <a:gd name="T67" fmla="*/ 320 h 599"/>
                <a:gd name="T68" fmla="*/ 125 w 2475"/>
                <a:gd name="T69" fmla="*/ 249 h 599"/>
                <a:gd name="T70" fmla="*/ 340 w 2475"/>
                <a:gd name="T71" fmla="*/ 212 h 599"/>
                <a:gd name="T72" fmla="*/ 340 w 2475"/>
                <a:gd name="T73" fmla="*/ 36 h 599"/>
                <a:gd name="T74" fmla="*/ 125 w 2475"/>
                <a:gd name="T75" fmla="*/ 0 h 599"/>
                <a:gd name="T76" fmla="*/ 0 w 2475"/>
                <a:gd name="T77" fmla="*/ 121 h 599"/>
                <a:gd name="T78" fmla="*/ 51 w 2475"/>
                <a:gd name="T79" fmla="*/ 373 h 599"/>
                <a:gd name="T80" fmla="*/ 358 w 2475"/>
                <a:gd name="T81" fmla="*/ 424 h 599"/>
                <a:gd name="T82" fmla="*/ 175 w 2475"/>
                <a:gd name="T83" fmla="*/ 35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5" h="599">
                  <a:moveTo>
                    <a:pt x="2475" y="0"/>
                  </a:moveTo>
                  <a:lnTo>
                    <a:pt x="2475" y="0"/>
                  </a:lnTo>
                  <a:lnTo>
                    <a:pt x="2475" y="424"/>
                  </a:lnTo>
                  <a:cubicBezTo>
                    <a:pt x="2475" y="472"/>
                    <a:pt x="2458" y="514"/>
                    <a:pt x="2423" y="548"/>
                  </a:cubicBezTo>
                  <a:cubicBezTo>
                    <a:pt x="2389" y="582"/>
                    <a:pt x="2348" y="599"/>
                    <a:pt x="2300" y="599"/>
                  </a:cubicBezTo>
                  <a:lnTo>
                    <a:pt x="2130" y="599"/>
                  </a:lnTo>
                  <a:lnTo>
                    <a:pt x="2130" y="525"/>
                  </a:lnTo>
                  <a:lnTo>
                    <a:pt x="2300" y="525"/>
                  </a:lnTo>
                  <a:cubicBezTo>
                    <a:pt x="2328" y="525"/>
                    <a:pt x="2352" y="516"/>
                    <a:pt x="2371" y="496"/>
                  </a:cubicBezTo>
                  <a:cubicBezTo>
                    <a:pt x="2391" y="476"/>
                    <a:pt x="2401" y="452"/>
                    <a:pt x="2401" y="424"/>
                  </a:cubicBezTo>
                  <a:lnTo>
                    <a:pt x="2273" y="424"/>
                  </a:lnTo>
                  <a:cubicBezTo>
                    <a:pt x="2225" y="424"/>
                    <a:pt x="2183" y="407"/>
                    <a:pt x="2149" y="373"/>
                  </a:cubicBezTo>
                  <a:cubicBezTo>
                    <a:pt x="2115" y="339"/>
                    <a:pt x="2098" y="298"/>
                    <a:pt x="2098" y="249"/>
                  </a:cubicBezTo>
                  <a:lnTo>
                    <a:pt x="2098" y="0"/>
                  </a:lnTo>
                  <a:lnTo>
                    <a:pt x="2172" y="0"/>
                  </a:lnTo>
                  <a:lnTo>
                    <a:pt x="2172" y="249"/>
                  </a:lnTo>
                  <a:cubicBezTo>
                    <a:pt x="2172" y="277"/>
                    <a:pt x="2182" y="301"/>
                    <a:pt x="2202" y="320"/>
                  </a:cubicBezTo>
                  <a:cubicBezTo>
                    <a:pt x="2221" y="340"/>
                    <a:pt x="2245" y="350"/>
                    <a:pt x="2273" y="350"/>
                  </a:cubicBezTo>
                  <a:lnTo>
                    <a:pt x="2350" y="350"/>
                  </a:lnTo>
                  <a:cubicBezTo>
                    <a:pt x="2367" y="350"/>
                    <a:pt x="2384" y="354"/>
                    <a:pt x="2401" y="361"/>
                  </a:cubicBezTo>
                  <a:lnTo>
                    <a:pt x="2401" y="0"/>
                  </a:lnTo>
                  <a:lnTo>
                    <a:pt x="2475" y="0"/>
                  </a:lnTo>
                  <a:close/>
                  <a:moveTo>
                    <a:pt x="854" y="87"/>
                  </a:moveTo>
                  <a:lnTo>
                    <a:pt x="854" y="87"/>
                  </a:lnTo>
                  <a:cubicBezTo>
                    <a:pt x="864" y="78"/>
                    <a:pt x="875" y="73"/>
                    <a:pt x="889" y="73"/>
                  </a:cubicBezTo>
                  <a:lnTo>
                    <a:pt x="1017" y="73"/>
                  </a:lnTo>
                  <a:cubicBezTo>
                    <a:pt x="1030" y="73"/>
                    <a:pt x="1042" y="78"/>
                    <a:pt x="1052" y="88"/>
                  </a:cubicBezTo>
                  <a:cubicBezTo>
                    <a:pt x="1062" y="98"/>
                    <a:pt x="1067" y="110"/>
                    <a:pt x="1067" y="124"/>
                  </a:cubicBezTo>
                  <a:cubicBezTo>
                    <a:pt x="1067" y="138"/>
                    <a:pt x="1062" y="150"/>
                    <a:pt x="1052" y="160"/>
                  </a:cubicBezTo>
                  <a:cubicBezTo>
                    <a:pt x="1042" y="170"/>
                    <a:pt x="1030" y="175"/>
                    <a:pt x="1017" y="175"/>
                  </a:cubicBezTo>
                  <a:lnTo>
                    <a:pt x="889" y="175"/>
                  </a:lnTo>
                  <a:cubicBezTo>
                    <a:pt x="873" y="175"/>
                    <a:pt x="856" y="178"/>
                    <a:pt x="838" y="186"/>
                  </a:cubicBezTo>
                  <a:lnTo>
                    <a:pt x="838" y="175"/>
                  </a:lnTo>
                  <a:cubicBezTo>
                    <a:pt x="838" y="146"/>
                    <a:pt x="834" y="107"/>
                    <a:pt x="854" y="87"/>
                  </a:cubicBezTo>
                  <a:close/>
                  <a:moveTo>
                    <a:pt x="939" y="350"/>
                  </a:moveTo>
                  <a:lnTo>
                    <a:pt x="939" y="350"/>
                  </a:lnTo>
                  <a:cubicBezTo>
                    <a:pt x="911" y="350"/>
                    <a:pt x="887" y="340"/>
                    <a:pt x="867" y="320"/>
                  </a:cubicBezTo>
                  <a:cubicBezTo>
                    <a:pt x="848" y="301"/>
                    <a:pt x="838" y="277"/>
                    <a:pt x="838" y="249"/>
                  </a:cubicBezTo>
                  <a:lnTo>
                    <a:pt x="889" y="249"/>
                  </a:lnTo>
                  <a:lnTo>
                    <a:pt x="1017" y="249"/>
                  </a:lnTo>
                  <a:cubicBezTo>
                    <a:pt x="1051" y="249"/>
                    <a:pt x="1080" y="236"/>
                    <a:pt x="1104" y="212"/>
                  </a:cubicBezTo>
                  <a:cubicBezTo>
                    <a:pt x="1129" y="188"/>
                    <a:pt x="1141" y="158"/>
                    <a:pt x="1141" y="124"/>
                  </a:cubicBezTo>
                  <a:cubicBezTo>
                    <a:pt x="1141" y="90"/>
                    <a:pt x="1129" y="60"/>
                    <a:pt x="1104" y="36"/>
                  </a:cubicBezTo>
                  <a:cubicBezTo>
                    <a:pt x="1080" y="11"/>
                    <a:pt x="1051" y="0"/>
                    <a:pt x="1017" y="0"/>
                  </a:cubicBezTo>
                  <a:lnTo>
                    <a:pt x="889" y="0"/>
                  </a:lnTo>
                  <a:cubicBezTo>
                    <a:pt x="855" y="0"/>
                    <a:pt x="825" y="11"/>
                    <a:pt x="801" y="35"/>
                  </a:cubicBezTo>
                  <a:cubicBezTo>
                    <a:pt x="777" y="58"/>
                    <a:pt x="765" y="87"/>
                    <a:pt x="764" y="121"/>
                  </a:cubicBezTo>
                  <a:lnTo>
                    <a:pt x="764" y="249"/>
                  </a:lnTo>
                  <a:cubicBezTo>
                    <a:pt x="764" y="298"/>
                    <a:pt x="781" y="339"/>
                    <a:pt x="815" y="373"/>
                  </a:cubicBezTo>
                  <a:cubicBezTo>
                    <a:pt x="849" y="407"/>
                    <a:pt x="890" y="424"/>
                    <a:pt x="939" y="424"/>
                  </a:cubicBezTo>
                  <a:lnTo>
                    <a:pt x="1122" y="424"/>
                  </a:lnTo>
                  <a:lnTo>
                    <a:pt x="1122" y="350"/>
                  </a:lnTo>
                  <a:lnTo>
                    <a:pt x="939" y="350"/>
                  </a:lnTo>
                  <a:close/>
                  <a:moveTo>
                    <a:pt x="90" y="87"/>
                  </a:moveTo>
                  <a:lnTo>
                    <a:pt x="90" y="87"/>
                  </a:lnTo>
                  <a:cubicBezTo>
                    <a:pt x="99" y="78"/>
                    <a:pt x="111" y="73"/>
                    <a:pt x="125" y="73"/>
                  </a:cubicBezTo>
                  <a:lnTo>
                    <a:pt x="252" y="73"/>
                  </a:lnTo>
                  <a:cubicBezTo>
                    <a:pt x="266" y="73"/>
                    <a:pt x="278" y="78"/>
                    <a:pt x="288" y="88"/>
                  </a:cubicBezTo>
                  <a:cubicBezTo>
                    <a:pt x="297" y="98"/>
                    <a:pt x="302" y="110"/>
                    <a:pt x="302" y="124"/>
                  </a:cubicBezTo>
                  <a:cubicBezTo>
                    <a:pt x="302" y="138"/>
                    <a:pt x="297" y="150"/>
                    <a:pt x="288" y="160"/>
                  </a:cubicBezTo>
                  <a:cubicBezTo>
                    <a:pt x="278" y="170"/>
                    <a:pt x="266" y="175"/>
                    <a:pt x="252" y="175"/>
                  </a:cubicBezTo>
                  <a:lnTo>
                    <a:pt x="125" y="175"/>
                  </a:lnTo>
                  <a:cubicBezTo>
                    <a:pt x="108" y="175"/>
                    <a:pt x="91" y="178"/>
                    <a:pt x="74" y="186"/>
                  </a:cubicBezTo>
                  <a:lnTo>
                    <a:pt x="74" y="175"/>
                  </a:lnTo>
                  <a:cubicBezTo>
                    <a:pt x="74" y="146"/>
                    <a:pt x="70" y="107"/>
                    <a:pt x="90" y="87"/>
                  </a:cubicBezTo>
                  <a:close/>
                  <a:moveTo>
                    <a:pt x="175" y="350"/>
                  </a:moveTo>
                  <a:lnTo>
                    <a:pt x="175" y="350"/>
                  </a:lnTo>
                  <a:cubicBezTo>
                    <a:pt x="147" y="350"/>
                    <a:pt x="123" y="340"/>
                    <a:pt x="103" y="320"/>
                  </a:cubicBezTo>
                  <a:cubicBezTo>
                    <a:pt x="83" y="301"/>
                    <a:pt x="74" y="277"/>
                    <a:pt x="74" y="249"/>
                  </a:cubicBezTo>
                  <a:lnTo>
                    <a:pt x="125" y="249"/>
                  </a:lnTo>
                  <a:lnTo>
                    <a:pt x="252" y="249"/>
                  </a:lnTo>
                  <a:cubicBezTo>
                    <a:pt x="286" y="249"/>
                    <a:pt x="315" y="236"/>
                    <a:pt x="340" y="212"/>
                  </a:cubicBezTo>
                  <a:cubicBezTo>
                    <a:pt x="364" y="188"/>
                    <a:pt x="377" y="158"/>
                    <a:pt x="377" y="124"/>
                  </a:cubicBezTo>
                  <a:cubicBezTo>
                    <a:pt x="377" y="90"/>
                    <a:pt x="364" y="60"/>
                    <a:pt x="340" y="36"/>
                  </a:cubicBezTo>
                  <a:cubicBezTo>
                    <a:pt x="315" y="11"/>
                    <a:pt x="286" y="0"/>
                    <a:pt x="252" y="0"/>
                  </a:cubicBezTo>
                  <a:lnTo>
                    <a:pt x="125" y="0"/>
                  </a:lnTo>
                  <a:cubicBezTo>
                    <a:pt x="90" y="0"/>
                    <a:pt x="61" y="11"/>
                    <a:pt x="36" y="35"/>
                  </a:cubicBezTo>
                  <a:cubicBezTo>
                    <a:pt x="13" y="58"/>
                    <a:pt x="1" y="87"/>
                    <a:pt x="0" y="121"/>
                  </a:cubicBezTo>
                  <a:lnTo>
                    <a:pt x="0" y="249"/>
                  </a:lnTo>
                  <a:cubicBezTo>
                    <a:pt x="0" y="298"/>
                    <a:pt x="17" y="339"/>
                    <a:pt x="51" y="373"/>
                  </a:cubicBezTo>
                  <a:cubicBezTo>
                    <a:pt x="85" y="407"/>
                    <a:pt x="126" y="424"/>
                    <a:pt x="175" y="424"/>
                  </a:cubicBezTo>
                  <a:lnTo>
                    <a:pt x="358" y="424"/>
                  </a:lnTo>
                  <a:lnTo>
                    <a:pt x="358" y="350"/>
                  </a:lnTo>
                  <a:lnTo>
                    <a:pt x="175" y="35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4796632" y="134423"/>
              <a:ext cx="292100" cy="407988"/>
            </a:xfrm>
            <a:custGeom>
              <a:avLst/>
              <a:gdLst>
                <a:gd name="T0" fmla="*/ 305 w 305"/>
                <a:gd name="T1" fmla="*/ 424 h 424"/>
                <a:gd name="T2" fmla="*/ 305 w 305"/>
                <a:gd name="T3" fmla="*/ 424 h 424"/>
                <a:gd name="T4" fmla="*/ 175 w 305"/>
                <a:gd name="T5" fmla="*/ 424 h 424"/>
                <a:gd name="T6" fmla="*/ 51 w 305"/>
                <a:gd name="T7" fmla="*/ 373 h 424"/>
                <a:gd name="T8" fmla="*/ 0 w 305"/>
                <a:gd name="T9" fmla="*/ 249 h 424"/>
                <a:gd name="T10" fmla="*/ 0 w 305"/>
                <a:gd name="T11" fmla="*/ 0 h 424"/>
                <a:gd name="T12" fmla="*/ 74 w 305"/>
                <a:gd name="T13" fmla="*/ 0 h 424"/>
                <a:gd name="T14" fmla="*/ 74 w 305"/>
                <a:gd name="T15" fmla="*/ 249 h 424"/>
                <a:gd name="T16" fmla="*/ 103 w 305"/>
                <a:gd name="T17" fmla="*/ 320 h 424"/>
                <a:gd name="T18" fmla="*/ 175 w 305"/>
                <a:gd name="T19" fmla="*/ 350 h 424"/>
                <a:gd name="T20" fmla="*/ 305 w 305"/>
                <a:gd name="T21" fmla="*/ 350 h 424"/>
                <a:gd name="T22" fmla="*/ 305 w 305"/>
                <a:gd name="T23" fmla="*/ 424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5" h="424">
                  <a:moveTo>
                    <a:pt x="305" y="424"/>
                  </a:moveTo>
                  <a:lnTo>
                    <a:pt x="305" y="424"/>
                  </a:lnTo>
                  <a:lnTo>
                    <a:pt x="175" y="424"/>
                  </a:lnTo>
                  <a:cubicBezTo>
                    <a:pt x="126" y="424"/>
                    <a:pt x="85" y="407"/>
                    <a:pt x="51" y="373"/>
                  </a:cubicBezTo>
                  <a:cubicBezTo>
                    <a:pt x="17" y="339"/>
                    <a:pt x="0" y="298"/>
                    <a:pt x="0" y="249"/>
                  </a:cubicBezTo>
                  <a:lnTo>
                    <a:pt x="0" y="0"/>
                  </a:lnTo>
                  <a:lnTo>
                    <a:pt x="74" y="0"/>
                  </a:lnTo>
                  <a:lnTo>
                    <a:pt x="74" y="249"/>
                  </a:lnTo>
                  <a:cubicBezTo>
                    <a:pt x="74" y="277"/>
                    <a:pt x="84" y="301"/>
                    <a:pt x="103" y="320"/>
                  </a:cubicBezTo>
                  <a:cubicBezTo>
                    <a:pt x="123" y="340"/>
                    <a:pt x="147" y="350"/>
                    <a:pt x="175" y="350"/>
                  </a:cubicBezTo>
                  <a:lnTo>
                    <a:pt x="305" y="350"/>
                  </a:lnTo>
                  <a:lnTo>
                    <a:pt x="305" y="424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7"/>
            <p:cNvSpPr>
              <a:spLocks noEditPoints="1"/>
            </p:cNvSpPr>
            <p:nvPr userDrawn="1"/>
          </p:nvSpPr>
          <p:spPr bwMode="auto">
            <a:xfrm>
              <a:off x="5528469" y="131248"/>
              <a:ext cx="801688" cy="579438"/>
            </a:xfrm>
            <a:custGeom>
              <a:avLst/>
              <a:gdLst>
                <a:gd name="T0" fmla="*/ 764 w 838"/>
                <a:gd name="T1" fmla="*/ 365 h 604"/>
                <a:gd name="T2" fmla="*/ 764 w 838"/>
                <a:gd name="T3" fmla="*/ 365 h 604"/>
                <a:gd name="T4" fmla="*/ 713 w 838"/>
                <a:gd name="T5" fmla="*/ 354 h 604"/>
                <a:gd name="T6" fmla="*/ 612 w 838"/>
                <a:gd name="T7" fmla="*/ 354 h 604"/>
                <a:gd name="T8" fmla="*/ 540 w 838"/>
                <a:gd name="T9" fmla="*/ 324 h 604"/>
                <a:gd name="T10" fmla="*/ 510 w 838"/>
                <a:gd name="T11" fmla="*/ 253 h 604"/>
                <a:gd name="T12" fmla="*/ 510 w 838"/>
                <a:gd name="T13" fmla="*/ 174 h 604"/>
                <a:gd name="T14" fmla="*/ 540 w 838"/>
                <a:gd name="T15" fmla="*/ 103 h 604"/>
                <a:gd name="T16" fmla="*/ 612 w 838"/>
                <a:gd name="T17" fmla="*/ 73 h 604"/>
                <a:gd name="T18" fmla="*/ 663 w 838"/>
                <a:gd name="T19" fmla="*/ 73 h 604"/>
                <a:gd name="T20" fmla="*/ 735 w 838"/>
                <a:gd name="T21" fmla="*/ 103 h 604"/>
                <a:gd name="T22" fmla="*/ 764 w 838"/>
                <a:gd name="T23" fmla="*/ 174 h 604"/>
                <a:gd name="T24" fmla="*/ 764 w 838"/>
                <a:gd name="T25" fmla="*/ 365 h 604"/>
                <a:gd name="T26" fmla="*/ 787 w 838"/>
                <a:gd name="T27" fmla="*/ 51 h 604"/>
                <a:gd name="T28" fmla="*/ 787 w 838"/>
                <a:gd name="T29" fmla="*/ 51 h 604"/>
                <a:gd name="T30" fmla="*/ 663 w 838"/>
                <a:gd name="T31" fmla="*/ 0 h 604"/>
                <a:gd name="T32" fmla="*/ 612 w 838"/>
                <a:gd name="T33" fmla="*/ 0 h 604"/>
                <a:gd name="T34" fmla="*/ 487 w 838"/>
                <a:gd name="T35" fmla="*/ 51 h 604"/>
                <a:gd name="T36" fmla="*/ 436 w 838"/>
                <a:gd name="T37" fmla="*/ 174 h 604"/>
                <a:gd name="T38" fmla="*/ 436 w 838"/>
                <a:gd name="T39" fmla="*/ 253 h 604"/>
                <a:gd name="T40" fmla="*/ 487 w 838"/>
                <a:gd name="T41" fmla="*/ 377 h 604"/>
                <a:gd name="T42" fmla="*/ 612 w 838"/>
                <a:gd name="T43" fmla="*/ 428 h 604"/>
                <a:gd name="T44" fmla="*/ 764 w 838"/>
                <a:gd name="T45" fmla="*/ 428 h 604"/>
                <a:gd name="T46" fmla="*/ 735 w 838"/>
                <a:gd name="T47" fmla="*/ 500 h 604"/>
                <a:gd name="T48" fmla="*/ 663 w 838"/>
                <a:gd name="T49" fmla="*/ 529 h 604"/>
                <a:gd name="T50" fmla="*/ 468 w 838"/>
                <a:gd name="T51" fmla="*/ 529 h 604"/>
                <a:gd name="T52" fmla="*/ 468 w 838"/>
                <a:gd name="T53" fmla="*/ 604 h 604"/>
                <a:gd name="T54" fmla="*/ 663 w 838"/>
                <a:gd name="T55" fmla="*/ 604 h 604"/>
                <a:gd name="T56" fmla="*/ 787 w 838"/>
                <a:gd name="T57" fmla="*/ 553 h 604"/>
                <a:gd name="T58" fmla="*/ 838 w 838"/>
                <a:gd name="T59" fmla="*/ 428 h 604"/>
                <a:gd name="T60" fmla="*/ 838 w 838"/>
                <a:gd name="T61" fmla="*/ 216 h 604"/>
                <a:gd name="T62" fmla="*/ 838 w 838"/>
                <a:gd name="T63" fmla="*/ 174 h 604"/>
                <a:gd name="T64" fmla="*/ 787 w 838"/>
                <a:gd name="T65" fmla="*/ 51 h 604"/>
                <a:gd name="T66" fmla="*/ 378 w 838"/>
                <a:gd name="T67" fmla="*/ 428 h 604"/>
                <a:gd name="T68" fmla="*/ 378 w 838"/>
                <a:gd name="T69" fmla="*/ 428 h 604"/>
                <a:gd name="T70" fmla="*/ 378 w 838"/>
                <a:gd name="T71" fmla="*/ 179 h 604"/>
                <a:gd name="T72" fmla="*/ 326 w 838"/>
                <a:gd name="T73" fmla="*/ 55 h 604"/>
                <a:gd name="T74" fmla="*/ 202 w 838"/>
                <a:gd name="T75" fmla="*/ 4 h 604"/>
                <a:gd name="T76" fmla="*/ 126 w 838"/>
                <a:gd name="T77" fmla="*/ 4 h 604"/>
                <a:gd name="T78" fmla="*/ 43 w 838"/>
                <a:gd name="T79" fmla="*/ 34 h 604"/>
                <a:gd name="T80" fmla="*/ 1 w 838"/>
                <a:gd name="T81" fmla="*/ 111 h 604"/>
                <a:gd name="T82" fmla="*/ 0 w 838"/>
                <a:gd name="T83" fmla="*/ 125 h 604"/>
                <a:gd name="T84" fmla="*/ 0 w 838"/>
                <a:gd name="T85" fmla="*/ 428 h 604"/>
                <a:gd name="T86" fmla="*/ 75 w 838"/>
                <a:gd name="T87" fmla="*/ 428 h 604"/>
                <a:gd name="T88" fmla="*/ 75 w 838"/>
                <a:gd name="T89" fmla="*/ 125 h 604"/>
                <a:gd name="T90" fmla="*/ 91 w 838"/>
                <a:gd name="T91" fmla="*/ 91 h 604"/>
                <a:gd name="T92" fmla="*/ 126 w 838"/>
                <a:gd name="T93" fmla="*/ 77 h 604"/>
                <a:gd name="T94" fmla="*/ 202 w 838"/>
                <a:gd name="T95" fmla="*/ 77 h 604"/>
                <a:gd name="T96" fmla="*/ 274 w 838"/>
                <a:gd name="T97" fmla="*/ 108 h 604"/>
                <a:gd name="T98" fmla="*/ 303 w 838"/>
                <a:gd name="T99" fmla="*/ 179 h 604"/>
                <a:gd name="T100" fmla="*/ 303 w 838"/>
                <a:gd name="T101" fmla="*/ 428 h 604"/>
                <a:gd name="T102" fmla="*/ 378 w 838"/>
                <a:gd name="T103" fmla="*/ 428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8" h="604">
                  <a:moveTo>
                    <a:pt x="764" y="365"/>
                  </a:moveTo>
                  <a:lnTo>
                    <a:pt x="764" y="365"/>
                  </a:lnTo>
                  <a:cubicBezTo>
                    <a:pt x="747" y="358"/>
                    <a:pt x="730" y="354"/>
                    <a:pt x="713" y="354"/>
                  </a:cubicBezTo>
                  <a:lnTo>
                    <a:pt x="612" y="354"/>
                  </a:lnTo>
                  <a:cubicBezTo>
                    <a:pt x="584" y="354"/>
                    <a:pt x="560" y="344"/>
                    <a:pt x="540" y="324"/>
                  </a:cubicBezTo>
                  <a:cubicBezTo>
                    <a:pt x="520" y="305"/>
                    <a:pt x="510" y="281"/>
                    <a:pt x="510" y="253"/>
                  </a:cubicBezTo>
                  <a:lnTo>
                    <a:pt x="510" y="174"/>
                  </a:lnTo>
                  <a:cubicBezTo>
                    <a:pt x="510" y="147"/>
                    <a:pt x="520" y="123"/>
                    <a:pt x="540" y="103"/>
                  </a:cubicBezTo>
                  <a:cubicBezTo>
                    <a:pt x="560" y="83"/>
                    <a:pt x="584" y="73"/>
                    <a:pt x="612" y="73"/>
                  </a:cubicBezTo>
                  <a:lnTo>
                    <a:pt x="663" y="73"/>
                  </a:lnTo>
                  <a:cubicBezTo>
                    <a:pt x="691" y="73"/>
                    <a:pt x="715" y="83"/>
                    <a:pt x="735" y="103"/>
                  </a:cubicBezTo>
                  <a:cubicBezTo>
                    <a:pt x="754" y="123"/>
                    <a:pt x="764" y="147"/>
                    <a:pt x="764" y="174"/>
                  </a:cubicBezTo>
                  <a:lnTo>
                    <a:pt x="764" y="365"/>
                  </a:lnTo>
                  <a:close/>
                  <a:moveTo>
                    <a:pt x="787" y="51"/>
                  </a:moveTo>
                  <a:lnTo>
                    <a:pt x="787" y="51"/>
                  </a:lnTo>
                  <a:cubicBezTo>
                    <a:pt x="752" y="16"/>
                    <a:pt x="711" y="0"/>
                    <a:pt x="663" y="0"/>
                  </a:cubicBezTo>
                  <a:lnTo>
                    <a:pt x="612" y="0"/>
                  </a:lnTo>
                  <a:cubicBezTo>
                    <a:pt x="563" y="0"/>
                    <a:pt x="522" y="16"/>
                    <a:pt x="487" y="51"/>
                  </a:cubicBezTo>
                  <a:cubicBezTo>
                    <a:pt x="453" y="85"/>
                    <a:pt x="436" y="126"/>
                    <a:pt x="436" y="174"/>
                  </a:cubicBezTo>
                  <a:lnTo>
                    <a:pt x="436" y="253"/>
                  </a:lnTo>
                  <a:cubicBezTo>
                    <a:pt x="436" y="302"/>
                    <a:pt x="453" y="343"/>
                    <a:pt x="487" y="377"/>
                  </a:cubicBezTo>
                  <a:cubicBezTo>
                    <a:pt x="521" y="411"/>
                    <a:pt x="563" y="428"/>
                    <a:pt x="612" y="428"/>
                  </a:cubicBezTo>
                  <a:lnTo>
                    <a:pt x="764" y="428"/>
                  </a:lnTo>
                  <a:cubicBezTo>
                    <a:pt x="764" y="456"/>
                    <a:pt x="754" y="480"/>
                    <a:pt x="735" y="500"/>
                  </a:cubicBezTo>
                  <a:cubicBezTo>
                    <a:pt x="715" y="520"/>
                    <a:pt x="691" y="529"/>
                    <a:pt x="663" y="529"/>
                  </a:cubicBezTo>
                  <a:lnTo>
                    <a:pt x="468" y="529"/>
                  </a:lnTo>
                  <a:lnTo>
                    <a:pt x="468" y="604"/>
                  </a:lnTo>
                  <a:lnTo>
                    <a:pt x="663" y="604"/>
                  </a:lnTo>
                  <a:cubicBezTo>
                    <a:pt x="711" y="604"/>
                    <a:pt x="753" y="586"/>
                    <a:pt x="787" y="553"/>
                  </a:cubicBezTo>
                  <a:cubicBezTo>
                    <a:pt x="821" y="518"/>
                    <a:pt x="838" y="476"/>
                    <a:pt x="838" y="428"/>
                  </a:cubicBezTo>
                  <a:lnTo>
                    <a:pt x="838" y="216"/>
                  </a:lnTo>
                  <a:lnTo>
                    <a:pt x="838" y="174"/>
                  </a:lnTo>
                  <a:cubicBezTo>
                    <a:pt x="838" y="126"/>
                    <a:pt x="821" y="85"/>
                    <a:pt x="787" y="51"/>
                  </a:cubicBezTo>
                  <a:close/>
                  <a:moveTo>
                    <a:pt x="378" y="428"/>
                  </a:moveTo>
                  <a:lnTo>
                    <a:pt x="378" y="428"/>
                  </a:lnTo>
                  <a:lnTo>
                    <a:pt x="378" y="179"/>
                  </a:lnTo>
                  <a:cubicBezTo>
                    <a:pt x="378" y="131"/>
                    <a:pt x="360" y="90"/>
                    <a:pt x="326" y="55"/>
                  </a:cubicBezTo>
                  <a:cubicBezTo>
                    <a:pt x="291" y="20"/>
                    <a:pt x="250" y="4"/>
                    <a:pt x="202" y="4"/>
                  </a:cubicBezTo>
                  <a:lnTo>
                    <a:pt x="126" y="4"/>
                  </a:lnTo>
                  <a:cubicBezTo>
                    <a:pt x="93" y="4"/>
                    <a:pt x="66" y="14"/>
                    <a:pt x="43" y="34"/>
                  </a:cubicBezTo>
                  <a:cubicBezTo>
                    <a:pt x="19" y="56"/>
                    <a:pt x="5" y="81"/>
                    <a:pt x="1" y="111"/>
                  </a:cubicBezTo>
                  <a:cubicBezTo>
                    <a:pt x="1" y="113"/>
                    <a:pt x="0" y="125"/>
                    <a:pt x="0" y="125"/>
                  </a:cubicBezTo>
                  <a:lnTo>
                    <a:pt x="0" y="428"/>
                  </a:lnTo>
                  <a:lnTo>
                    <a:pt x="75" y="428"/>
                  </a:lnTo>
                  <a:lnTo>
                    <a:pt x="75" y="125"/>
                  </a:lnTo>
                  <a:cubicBezTo>
                    <a:pt x="76" y="112"/>
                    <a:pt x="81" y="101"/>
                    <a:pt x="91" y="91"/>
                  </a:cubicBezTo>
                  <a:cubicBezTo>
                    <a:pt x="100" y="82"/>
                    <a:pt x="112" y="77"/>
                    <a:pt x="126" y="77"/>
                  </a:cubicBezTo>
                  <a:lnTo>
                    <a:pt x="202" y="77"/>
                  </a:lnTo>
                  <a:cubicBezTo>
                    <a:pt x="230" y="77"/>
                    <a:pt x="254" y="87"/>
                    <a:pt x="274" y="108"/>
                  </a:cubicBezTo>
                  <a:cubicBezTo>
                    <a:pt x="294" y="127"/>
                    <a:pt x="303" y="151"/>
                    <a:pt x="303" y="179"/>
                  </a:cubicBezTo>
                  <a:lnTo>
                    <a:pt x="303" y="428"/>
                  </a:lnTo>
                  <a:lnTo>
                    <a:pt x="378" y="428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44220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63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947738"/>
            <a:ext cx="85788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Modifiez le style du titre</a:t>
            </a:r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2324100"/>
            <a:ext cx="8578850" cy="376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Modifiez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8459788" y="6381750"/>
            <a:ext cx="6842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chemeClr val="accent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852F99C-087A-4B45-8676-1556FB0C9C05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70" r:id="rId2"/>
    <p:sldLayoutId id="2147483771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b="1" kern="1200">
          <a:solidFill>
            <a:srgbClr val="6F7072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b="1" kern="1200">
          <a:solidFill>
            <a:srgbClr val="6F7072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000" b="1" kern="1200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lang="fr-FR" b="1" kern="1200" dirty="0">
          <a:solidFill>
            <a:srgbClr val="6F7072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lang="fr-FR" b="1" kern="1200" dirty="0">
          <a:solidFill>
            <a:srgbClr val="6F7072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pour une image  9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7" b="1667"/>
          <a:stretch>
            <a:fillRect/>
          </a:stretch>
        </p:blipFill>
        <p:spPr/>
      </p:pic>
      <p:sp>
        <p:nvSpPr>
          <p:cNvPr id="3" name="Espace réservé du texte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Cadrage du </a:t>
            </a:r>
            <a:r>
              <a:rPr lang="fr-FR" dirty="0" err="1" smtClean="0"/>
              <a:t>rex</a:t>
            </a:r>
            <a:r>
              <a:rPr lang="fr-FR" dirty="0" smtClean="0"/>
              <a:t> « organisation cde »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err="1" smtClean="0"/>
              <a:t>Nov</a:t>
            </a:r>
            <a:r>
              <a:rPr lang="fr-FR" dirty="0" smtClean="0"/>
              <a:t> 2018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smtClean="0"/>
              <a:t>Rencontre Inter Entreprises 2017 - Environnement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fr-FR" dirty="0" smtClean="0"/>
              <a:t>Réunion CDQ du 10 </a:t>
            </a:r>
            <a:r>
              <a:rPr lang="fr-FR" dirty="0" err="1" smtClean="0"/>
              <a:t>déc</a:t>
            </a:r>
            <a:r>
              <a:rPr lang="fr-FR" dirty="0" smtClean="0"/>
              <a:t> 2018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 rot="1101064">
            <a:off x="5553002" y="383351"/>
            <a:ext cx="2584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PHASE 2</a:t>
            </a:r>
            <a:endParaRPr lang="fr-F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3039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de la réunion du 10 </a:t>
            </a:r>
            <a:r>
              <a:rPr lang="fr-FR" dirty="0" err="1" smtClean="0"/>
              <a:t>déc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1) Valider les questions du sondage pour pouvoir le lancer </a:t>
            </a:r>
            <a:r>
              <a:rPr lang="fr-FR" dirty="0" smtClean="0">
                <a:solidFill>
                  <a:srgbClr val="FF0000"/>
                </a:solidFill>
              </a:rPr>
              <a:t>sur le mois de janvier</a:t>
            </a:r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smtClean="0"/>
              <a:t>2) Valider les indicateurs statistiques qui seront calculés début 2019 (comparatif 2017 &amp; 2018)</a:t>
            </a:r>
          </a:p>
          <a:p>
            <a:r>
              <a:rPr lang="fr-FR" dirty="0" smtClean="0"/>
              <a:t>3) Partager sur les axes de travail proposés (sujets, pilotes, timing, contributeurs)</a:t>
            </a:r>
          </a:p>
          <a:p>
            <a:endParaRPr lang="fr-FR" dirty="0"/>
          </a:p>
          <a:p>
            <a:r>
              <a:rPr lang="fr-FR" dirty="0" smtClean="0"/>
              <a:t>Contributions reçues : </a:t>
            </a:r>
            <a:r>
              <a:rPr lang="fr-FR" dirty="0" err="1" smtClean="0"/>
              <a:t>J.Godin</a:t>
            </a:r>
            <a:r>
              <a:rPr lang="fr-FR" dirty="0" smtClean="0"/>
              <a:t>, </a:t>
            </a:r>
            <a:r>
              <a:rPr lang="fr-FR" dirty="0" err="1" smtClean="0"/>
              <a:t>M.Guillanton</a:t>
            </a:r>
            <a:r>
              <a:rPr lang="fr-FR" dirty="0" smtClean="0"/>
              <a:t>, </a:t>
            </a:r>
            <a:r>
              <a:rPr lang="fr-FR" dirty="0" err="1" smtClean="0"/>
              <a:t>S.Legrand</a:t>
            </a:r>
            <a:r>
              <a:rPr lang="fr-FR" dirty="0" smtClean="0"/>
              <a:t>, </a:t>
            </a:r>
            <a:r>
              <a:rPr lang="fr-FR" dirty="0" err="1" smtClean="0"/>
              <a:t>P.Baudouin</a:t>
            </a:r>
            <a:r>
              <a:rPr lang="fr-FR" dirty="0" smtClean="0"/>
              <a:t>, </a:t>
            </a:r>
            <a:r>
              <a:rPr lang="fr-FR" dirty="0" err="1" smtClean="0"/>
              <a:t>R.Moriclet</a:t>
            </a:r>
            <a:r>
              <a:rPr lang="fr-FR" dirty="0" smtClean="0"/>
              <a:t>, </a:t>
            </a:r>
            <a:r>
              <a:rPr lang="fr-FR" dirty="0" err="1" smtClean="0"/>
              <a:t>S.Arhur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64DFAC-CE4C-4097-9C24-838A7F225262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93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Sondage individuel et anonyme de chaque agent 3x8 et CDE JOURNEE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177424" y="923362"/>
            <a:ext cx="9144000" cy="5825454"/>
          </a:xfrm>
        </p:spPr>
        <p:txBody>
          <a:bodyPr/>
          <a:lstStyle/>
          <a:p>
            <a:r>
              <a:rPr lang="fr-FR" sz="2000" dirty="0">
                <a:solidFill>
                  <a:schemeClr val="accent5">
                    <a:lumMod val="75000"/>
                  </a:schemeClr>
                </a:solidFill>
              </a:rPr>
              <a:t>Noter les affirmations suivantes </a:t>
            </a:r>
            <a:r>
              <a:rPr lang="fr-FR" sz="2000" dirty="0" smtClean="0">
                <a:solidFill>
                  <a:schemeClr val="accent5">
                    <a:lumMod val="75000"/>
                  </a:schemeClr>
                </a:solidFill>
              </a:rPr>
              <a:t>de 1 à 4 :</a:t>
            </a:r>
            <a:endParaRPr lang="fr-FR" sz="2000" dirty="0">
              <a:solidFill>
                <a:schemeClr val="accent5">
                  <a:lumMod val="75000"/>
                </a:schemeClr>
              </a:solidFill>
            </a:endParaRPr>
          </a:p>
          <a:p>
            <a:pPr lvl="1">
              <a:buFont typeface="+mj-lt"/>
              <a:buAutoNum type="arabicParenR"/>
            </a:pPr>
            <a:r>
              <a:rPr lang="fr-FR" sz="1600" dirty="0" smtClean="0">
                <a:solidFill>
                  <a:schemeClr val="tx1"/>
                </a:solidFill>
              </a:rPr>
              <a:t>Je connais les </a:t>
            </a:r>
            <a:r>
              <a:rPr lang="fr-FR" sz="1600" dirty="0">
                <a:solidFill>
                  <a:schemeClr val="tx1"/>
                </a:solidFill>
              </a:rPr>
              <a:t>enjeux </a:t>
            </a:r>
            <a:r>
              <a:rPr lang="fr-FR" sz="1600" dirty="0" smtClean="0">
                <a:solidFill>
                  <a:schemeClr val="tx1"/>
                </a:solidFill>
              </a:rPr>
              <a:t>et </a:t>
            </a:r>
            <a:r>
              <a:rPr lang="fr-FR" sz="1600" dirty="0">
                <a:solidFill>
                  <a:schemeClr val="tx1"/>
                </a:solidFill>
              </a:rPr>
              <a:t>les </a:t>
            </a:r>
            <a:r>
              <a:rPr lang="fr-FR" sz="1600" dirty="0" smtClean="0">
                <a:solidFill>
                  <a:schemeClr val="tx1"/>
                </a:solidFill>
              </a:rPr>
              <a:t>objectifs des évolutions engagées au sein de </a:t>
            </a:r>
            <a:r>
              <a:rPr lang="fr-FR" sz="1600" dirty="0">
                <a:solidFill>
                  <a:schemeClr val="tx1"/>
                </a:solidFill>
              </a:rPr>
              <a:t>CDE </a:t>
            </a:r>
            <a:endParaRPr lang="fr-FR" sz="1600" dirty="0" smtClean="0">
              <a:solidFill>
                <a:schemeClr val="tx1"/>
              </a:solidFill>
            </a:endParaRPr>
          </a:p>
          <a:p>
            <a:pPr lvl="1">
              <a:buFont typeface="+mj-lt"/>
              <a:buAutoNum type="arabicParenR"/>
            </a:pPr>
            <a:r>
              <a:rPr lang="fr-FR" sz="1600" dirty="0">
                <a:solidFill>
                  <a:schemeClr val="tx1"/>
                </a:solidFill>
              </a:rPr>
              <a:t>Je pense que le sens du travail collectif et du partage est bon entre les équipes CDE </a:t>
            </a:r>
            <a:endParaRPr lang="fr-FR" sz="1600" dirty="0" smtClean="0">
              <a:solidFill>
                <a:schemeClr val="tx1"/>
              </a:solidFill>
            </a:endParaRPr>
          </a:p>
          <a:p>
            <a:pPr lvl="1">
              <a:buFont typeface="+mj-lt"/>
              <a:buAutoNum type="arabicParenR"/>
            </a:pPr>
            <a:r>
              <a:rPr lang="fr-FR" sz="1600" dirty="0" smtClean="0">
                <a:solidFill>
                  <a:schemeClr val="tx1"/>
                </a:solidFill>
              </a:rPr>
              <a:t>Je trouve que l’ambiance </a:t>
            </a:r>
            <a:r>
              <a:rPr lang="fr-FR" sz="1600" dirty="0">
                <a:solidFill>
                  <a:schemeClr val="tx1"/>
                </a:solidFill>
              </a:rPr>
              <a:t>de travail est bonne au sein de mon </a:t>
            </a:r>
            <a:r>
              <a:rPr lang="fr-FR" sz="1600" dirty="0" smtClean="0">
                <a:solidFill>
                  <a:schemeClr val="tx1"/>
                </a:solidFill>
              </a:rPr>
              <a:t>équipe</a:t>
            </a:r>
            <a:endParaRPr lang="fr-FR" sz="1600" dirty="0">
              <a:solidFill>
                <a:schemeClr val="tx1"/>
              </a:solidFill>
            </a:endParaRPr>
          </a:p>
          <a:p>
            <a:pPr lvl="1">
              <a:buFont typeface="+mj-lt"/>
              <a:buAutoNum type="arabicParenR"/>
            </a:pPr>
            <a:r>
              <a:rPr lang="fr-FR" sz="1600" dirty="0" smtClean="0">
                <a:solidFill>
                  <a:schemeClr val="tx1"/>
                </a:solidFill>
              </a:rPr>
              <a:t>Je </a:t>
            </a:r>
            <a:r>
              <a:rPr lang="fr-FR" sz="1600" dirty="0">
                <a:solidFill>
                  <a:schemeClr val="tx1"/>
                </a:solidFill>
              </a:rPr>
              <a:t>suis satisfait de la nouvelle organisation CDE mise en </a:t>
            </a:r>
            <a:r>
              <a:rPr lang="fr-FR" sz="1600" dirty="0" smtClean="0">
                <a:solidFill>
                  <a:schemeClr val="tx1"/>
                </a:solidFill>
              </a:rPr>
              <a:t>place</a:t>
            </a:r>
          </a:p>
          <a:p>
            <a:pPr lvl="1">
              <a:buFont typeface="+mj-lt"/>
              <a:buAutoNum type="arabicParenR"/>
            </a:pPr>
            <a:r>
              <a:rPr lang="fr-FR" sz="1600" dirty="0" smtClean="0">
                <a:solidFill>
                  <a:schemeClr val="tx1"/>
                </a:solidFill>
              </a:rPr>
              <a:t>Je </a:t>
            </a:r>
            <a:r>
              <a:rPr lang="fr-FR" sz="1600" dirty="0">
                <a:solidFill>
                  <a:schemeClr val="tx1"/>
                </a:solidFill>
              </a:rPr>
              <a:t>suis satisfait de la reconnaissance de notre travail dans cette nouvelle </a:t>
            </a:r>
            <a:r>
              <a:rPr lang="fr-FR" sz="1600" dirty="0" smtClean="0">
                <a:solidFill>
                  <a:schemeClr val="tx1"/>
                </a:solidFill>
              </a:rPr>
              <a:t>organisation</a:t>
            </a:r>
          </a:p>
          <a:p>
            <a:pPr lvl="1">
              <a:buFont typeface="+mj-lt"/>
              <a:buAutoNum type="arabicParenR"/>
            </a:pPr>
            <a:r>
              <a:rPr lang="fr-FR" sz="1600" dirty="0">
                <a:solidFill>
                  <a:schemeClr val="tx1"/>
                </a:solidFill>
              </a:rPr>
              <a:t>Je suis satisfait de la </a:t>
            </a:r>
            <a:r>
              <a:rPr lang="fr-FR" sz="1600" dirty="0" smtClean="0">
                <a:solidFill>
                  <a:schemeClr val="tx1"/>
                </a:solidFill>
              </a:rPr>
              <a:t>cohérence de l’organisation des activités entre les différents services </a:t>
            </a:r>
            <a:r>
              <a:rPr lang="fr-FR" sz="1600" dirty="0">
                <a:solidFill>
                  <a:schemeClr val="tx1"/>
                </a:solidFill>
              </a:rPr>
              <a:t>du </a:t>
            </a:r>
            <a:r>
              <a:rPr lang="fr-FR" sz="1600" dirty="0" smtClean="0">
                <a:solidFill>
                  <a:schemeClr val="tx1"/>
                </a:solidFill>
              </a:rPr>
              <a:t>terminal</a:t>
            </a:r>
            <a:endParaRPr lang="fr-FR" sz="1600" dirty="0">
              <a:solidFill>
                <a:schemeClr val="tx1"/>
              </a:solidFill>
            </a:endParaRPr>
          </a:p>
          <a:p>
            <a:pPr lvl="1">
              <a:buFont typeface="+mj-lt"/>
              <a:buAutoNum type="arabicParenR"/>
            </a:pPr>
            <a:r>
              <a:rPr lang="fr-FR" sz="1600" dirty="0">
                <a:solidFill>
                  <a:schemeClr val="tx1"/>
                </a:solidFill>
              </a:rPr>
              <a:t>Je suis satisfait </a:t>
            </a:r>
            <a:r>
              <a:rPr lang="fr-FR" sz="1600" dirty="0" smtClean="0">
                <a:solidFill>
                  <a:schemeClr val="tx1"/>
                </a:solidFill>
              </a:rPr>
              <a:t>du roulement 3x8 actuel</a:t>
            </a:r>
            <a:endParaRPr lang="fr-FR" sz="1600" dirty="0">
              <a:solidFill>
                <a:schemeClr val="tx1"/>
              </a:solidFill>
            </a:endParaRPr>
          </a:p>
          <a:p>
            <a:pPr lvl="1">
              <a:buFont typeface="+mj-lt"/>
              <a:buAutoNum type="arabicParenR"/>
            </a:pPr>
            <a:r>
              <a:rPr lang="fr-FR" sz="1600" dirty="0" smtClean="0">
                <a:solidFill>
                  <a:schemeClr val="tx1"/>
                </a:solidFill>
              </a:rPr>
              <a:t>Je suis satisfait du roulement d’été actuel (mode d’élaboration, rythme et mode de rémunération)</a:t>
            </a:r>
            <a:endParaRPr lang="fr-FR" sz="1600" dirty="0">
              <a:solidFill>
                <a:schemeClr val="tx1"/>
              </a:solidFill>
            </a:endParaRPr>
          </a:p>
          <a:p>
            <a:pPr lvl="1">
              <a:buFont typeface="+mj-lt"/>
              <a:buAutoNum type="arabicParenR"/>
            </a:pPr>
            <a:r>
              <a:rPr lang="fr-FR" sz="1600" dirty="0" smtClean="0">
                <a:solidFill>
                  <a:schemeClr val="tx1"/>
                </a:solidFill>
              </a:rPr>
              <a:t>Je suis </a:t>
            </a:r>
            <a:r>
              <a:rPr lang="fr-FR" sz="1600" dirty="0">
                <a:solidFill>
                  <a:schemeClr val="tx1"/>
                </a:solidFill>
              </a:rPr>
              <a:t>satisfait </a:t>
            </a:r>
            <a:r>
              <a:rPr lang="fr-FR" sz="1600" dirty="0" smtClean="0">
                <a:solidFill>
                  <a:schemeClr val="tx1"/>
                </a:solidFill>
              </a:rPr>
              <a:t>des modalités de prise </a:t>
            </a:r>
            <a:r>
              <a:rPr lang="fr-FR" sz="1600" dirty="0">
                <a:solidFill>
                  <a:schemeClr val="tx1"/>
                </a:solidFill>
              </a:rPr>
              <a:t>de congé </a:t>
            </a:r>
            <a:r>
              <a:rPr lang="fr-FR" sz="1600" dirty="0" smtClean="0">
                <a:solidFill>
                  <a:schemeClr val="tx1"/>
                </a:solidFill>
              </a:rPr>
              <a:t>telle que définies dans la note </a:t>
            </a:r>
            <a:r>
              <a:rPr lang="fr-FR" sz="1600" dirty="0">
                <a:solidFill>
                  <a:schemeClr val="tx1"/>
                </a:solidFill>
              </a:rPr>
              <a:t>d’organisation </a:t>
            </a:r>
            <a:r>
              <a:rPr lang="fr-FR" sz="1600" dirty="0" smtClean="0">
                <a:solidFill>
                  <a:schemeClr val="tx1"/>
                </a:solidFill>
              </a:rPr>
              <a:t>TMM-DEC-2033</a:t>
            </a:r>
          </a:p>
          <a:p>
            <a:pPr lvl="1">
              <a:buFont typeface="+mj-lt"/>
              <a:buAutoNum type="arabicParenR"/>
            </a:pPr>
            <a:r>
              <a:rPr lang="fr-FR" sz="1600" dirty="0" smtClean="0">
                <a:solidFill>
                  <a:schemeClr val="tx1"/>
                </a:solidFill>
              </a:rPr>
              <a:t>Je </a:t>
            </a:r>
            <a:r>
              <a:rPr lang="fr-FR" sz="1600" dirty="0">
                <a:solidFill>
                  <a:schemeClr val="tx1"/>
                </a:solidFill>
              </a:rPr>
              <a:t>peux </a:t>
            </a:r>
            <a:r>
              <a:rPr lang="fr-FR" sz="1600" dirty="0" smtClean="0">
                <a:solidFill>
                  <a:schemeClr val="tx1"/>
                </a:solidFill>
              </a:rPr>
              <a:t>avoir des </a:t>
            </a:r>
            <a:r>
              <a:rPr lang="fr-FR" sz="1600" dirty="0">
                <a:solidFill>
                  <a:schemeClr val="tx1"/>
                </a:solidFill>
              </a:rPr>
              <a:t>jours de </a:t>
            </a:r>
            <a:r>
              <a:rPr lang="fr-FR" sz="1600" dirty="0" smtClean="0">
                <a:solidFill>
                  <a:schemeClr val="tx1"/>
                </a:solidFill>
              </a:rPr>
              <a:t>congés plus facilement avec la nouvelle organisation</a:t>
            </a:r>
          </a:p>
          <a:p>
            <a:pPr lvl="1">
              <a:buFont typeface="+mj-lt"/>
              <a:buAutoNum type="arabicParenR"/>
            </a:pPr>
            <a:r>
              <a:rPr lang="fr-FR" sz="1600" dirty="0" smtClean="0">
                <a:solidFill>
                  <a:schemeClr val="tx1"/>
                </a:solidFill>
              </a:rPr>
              <a:t>Je suis satisfait du lissage de la charge de travail CDE</a:t>
            </a:r>
          </a:p>
          <a:p>
            <a:pPr lvl="1">
              <a:buFont typeface="+mj-lt"/>
              <a:buAutoNum type="arabicParenR"/>
            </a:pPr>
            <a:r>
              <a:rPr lang="fr-FR" sz="1600" dirty="0">
                <a:solidFill>
                  <a:schemeClr val="tx1"/>
                </a:solidFill>
              </a:rPr>
              <a:t>Je suis satisfait de la communication </a:t>
            </a:r>
            <a:r>
              <a:rPr lang="fr-FR" sz="1600" dirty="0" smtClean="0">
                <a:solidFill>
                  <a:schemeClr val="tx1"/>
                </a:solidFill>
              </a:rPr>
              <a:t>technique sur </a:t>
            </a:r>
            <a:r>
              <a:rPr lang="fr-FR" sz="1600" dirty="0">
                <a:solidFill>
                  <a:schemeClr val="tx1"/>
                </a:solidFill>
              </a:rPr>
              <a:t>le </a:t>
            </a:r>
            <a:r>
              <a:rPr lang="fr-FR" sz="1600" dirty="0" err="1">
                <a:solidFill>
                  <a:schemeClr val="tx1"/>
                </a:solidFill>
              </a:rPr>
              <a:t>process</a:t>
            </a:r>
            <a:r>
              <a:rPr lang="fr-FR" sz="1600" dirty="0">
                <a:solidFill>
                  <a:schemeClr val="tx1"/>
                </a:solidFill>
              </a:rPr>
              <a:t> (modification &amp;</a:t>
            </a:r>
            <a:r>
              <a:rPr lang="fr-FR" sz="1600" dirty="0" smtClean="0">
                <a:solidFill>
                  <a:schemeClr val="tx1"/>
                </a:solidFill>
              </a:rPr>
              <a:t> </a:t>
            </a:r>
            <a:r>
              <a:rPr lang="fr-FR" sz="1600" dirty="0">
                <a:solidFill>
                  <a:schemeClr val="tx1"/>
                </a:solidFill>
              </a:rPr>
              <a:t>évolution</a:t>
            </a:r>
            <a:r>
              <a:rPr lang="fr-FR" sz="1600" dirty="0" smtClean="0">
                <a:solidFill>
                  <a:schemeClr val="tx1"/>
                </a:solidFill>
              </a:rPr>
              <a:t>)</a:t>
            </a:r>
          </a:p>
          <a:p>
            <a:pPr lvl="1">
              <a:buFont typeface="+mj-lt"/>
              <a:buAutoNum type="arabicParenR"/>
            </a:pPr>
            <a:r>
              <a:rPr lang="fr-FR" sz="1600" dirty="0">
                <a:solidFill>
                  <a:schemeClr val="tx1"/>
                </a:solidFill>
              </a:rPr>
              <a:t> Je suis satisfait des documentations </a:t>
            </a:r>
            <a:r>
              <a:rPr lang="fr-FR" sz="1600" dirty="0" smtClean="0">
                <a:solidFill>
                  <a:schemeClr val="tx1"/>
                </a:solidFill>
              </a:rPr>
              <a:t>techniques (mise </a:t>
            </a:r>
            <a:r>
              <a:rPr lang="fr-FR" sz="1600" dirty="0">
                <a:solidFill>
                  <a:schemeClr val="tx1"/>
                </a:solidFill>
              </a:rPr>
              <a:t>à jour, lisibilité, </a:t>
            </a:r>
            <a:r>
              <a:rPr lang="fr-FR" sz="1600" dirty="0" smtClean="0">
                <a:solidFill>
                  <a:schemeClr val="tx1"/>
                </a:solidFill>
              </a:rPr>
              <a:t>accès)</a:t>
            </a:r>
            <a:endParaRPr lang="fr-FR" sz="1600" dirty="0">
              <a:solidFill>
                <a:schemeClr val="tx1"/>
              </a:solidFill>
            </a:endParaRPr>
          </a:p>
          <a:p>
            <a:pPr lvl="1">
              <a:buFont typeface="+mj-lt"/>
              <a:buAutoNum type="arabicParenR"/>
            </a:pPr>
            <a:r>
              <a:rPr lang="fr-FR" sz="1600" dirty="0" smtClean="0">
                <a:solidFill>
                  <a:schemeClr val="tx1"/>
                </a:solidFill>
              </a:rPr>
              <a:t>Je </a:t>
            </a:r>
            <a:r>
              <a:rPr lang="fr-FR" sz="1600" dirty="0">
                <a:solidFill>
                  <a:schemeClr val="tx1"/>
                </a:solidFill>
              </a:rPr>
              <a:t>suis satisfait du </a:t>
            </a:r>
            <a:r>
              <a:rPr lang="fr-FR" sz="1600" dirty="0" smtClean="0">
                <a:solidFill>
                  <a:schemeClr val="tx1"/>
                </a:solidFill>
              </a:rPr>
              <a:t>compagnonnage mis en place et du cursus </a:t>
            </a:r>
            <a:r>
              <a:rPr lang="fr-FR" sz="1600" dirty="0">
                <a:solidFill>
                  <a:schemeClr val="tx1"/>
                </a:solidFill>
              </a:rPr>
              <a:t>de formation </a:t>
            </a:r>
            <a:r>
              <a:rPr lang="fr-FR" sz="1600" dirty="0" smtClean="0">
                <a:solidFill>
                  <a:schemeClr val="tx1"/>
                </a:solidFill>
              </a:rPr>
              <a:t>des nouveaux arrivants </a:t>
            </a:r>
            <a:r>
              <a:rPr lang="fr-FR" sz="1600" dirty="0">
                <a:solidFill>
                  <a:schemeClr val="tx1"/>
                </a:solidFill>
              </a:rPr>
              <a:t>ou </a:t>
            </a:r>
            <a:r>
              <a:rPr lang="fr-FR" sz="1600" dirty="0" smtClean="0">
                <a:solidFill>
                  <a:schemeClr val="tx1"/>
                </a:solidFill>
              </a:rPr>
              <a:t>à la prise </a:t>
            </a:r>
            <a:r>
              <a:rPr lang="fr-FR" sz="1600" dirty="0">
                <a:solidFill>
                  <a:schemeClr val="tx1"/>
                </a:solidFill>
              </a:rPr>
              <a:t>de </a:t>
            </a:r>
            <a:r>
              <a:rPr lang="fr-FR" sz="1600" dirty="0" smtClean="0">
                <a:solidFill>
                  <a:schemeClr val="tx1"/>
                </a:solidFill>
              </a:rPr>
              <a:t>poste</a:t>
            </a:r>
          </a:p>
          <a:p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64DFAC-CE4C-4097-9C24-838A7F225262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110482" y="37966"/>
            <a:ext cx="2224586" cy="10772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sz="1600" dirty="0"/>
              <a:t>0</a:t>
            </a:r>
            <a:r>
              <a:rPr lang="fr-FR" sz="1600" dirty="0" smtClean="0"/>
              <a:t> : Pas d’accord</a:t>
            </a:r>
          </a:p>
          <a:p>
            <a:r>
              <a:rPr lang="fr-FR" sz="1600" dirty="0"/>
              <a:t>1</a:t>
            </a:r>
            <a:r>
              <a:rPr lang="fr-FR" sz="1600" dirty="0" smtClean="0"/>
              <a:t> : Plutôt pas d’accord</a:t>
            </a:r>
          </a:p>
          <a:p>
            <a:r>
              <a:rPr lang="fr-FR" sz="1600" dirty="0"/>
              <a:t>2</a:t>
            </a:r>
            <a:r>
              <a:rPr lang="fr-FR" sz="1600" dirty="0" smtClean="0"/>
              <a:t> : Plutôt d’accord</a:t>
            </a:r>
          </a:p>
          <a:p>
            <a:r>
              <a:rPr lang="fr-FR" sz="1600" dirty="0"/>
              <a:t>3</a:t>
            </a:r>
            <a:r>
              <a:rPr lang="fr-FR" sz="1600" dirty="0" smtClean="0"/>
              <a:t> : D’accord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13763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Modalités proposées </a:t>
            </a:r>
            <a:br>
              <a:rPr lang="fr-FR" dirty="0" smtClean="0"/>
            </a:br>
            <a:r>
              <a:rPr lang="fr-FR" dirty="0" smtClean="0"/>
              <a:t>pour la réalisation du sondage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39140"/>
            <a:ext cx="8578850" cy="4990166"/>
          </a:xfrm>
        </p:spPr>
        <p:txBody>
          <a:bodyPr/>
          <a:lstStyle/>
          <a:p>
            <a:r>
              <a:rPr lang="fr-FR" sz="2000" dirty="0" smtClean="0">
                <a:solidFill>
                  <a:schemeClr val="tx1"/>
                </a:solidFill>
              </a:rPr>
              <a:t>1 sondage papier A4 anonyme (listes des 14 question avec 4 cases à cocher par question)</a:t>
            </a:r>
          </a:p>
          <a:p>
            <a:r>
              <a:rPr lang="fr-FR" sz="2000" dirty="0" smtClean="0">
                <a:solidFill>
                  <a:schemeClr val="tx1"/>
                </a:solidFill>
              </a:rPr>
              <a:t>Feuille mise sous enveloppe</a:t>
            </a:r>
          </a:p>
          <a:p>
            <a:r>
              <a:rPr lang="fr-FR" sz="2000" dirty="0" smtClean="0">
                <a:solidFill>
                  <a:schemeClr val="tx1"/>
                </a:solidFill>
              </a:rPr>
              <a:t>1 urne dans le bureau du chef de division</a:t>
            </a:r>
          </a:p>
          <a:p>
            <a:r>
              <a:rPr lang="fr-FR" sz="2000" dirty="0" smtClean="0">
                <a:solidFill>
                  <a:schemeClr val="tx1"/>
                </a:solidFill>
              </a:rPr>
              <a:t>Chaque agent (3x8 et CDE JOURNEE) qui le souhaite vient déposer son enveloppe dans l’urne entre le 15 décembre et le 15 janvier</a:t>
            </a:r>
          </a:p>
          <a:p>
            <a:r>
              <a:rPr lang="fr-FR" sz="2000" dirty="0" smtClean="0">
                <a:solidFill>
                  <a:schemeClr val="tx1"/>
                </a:solidFill>
              </a:rPr>
              <a:t>Une liste d’émargement est renseignée par la chef de division au fil de l’eau après chaque dépôt d’enveloppe</a:t>
            </a:r>
          </a:p>
          <a:p>
            <a:r>
              <a:rPr lang="fr-FR" sz="2000" dirty="0" smtClean="0">
                <a:solidFill>
                  <a:schemeClr val="tx1"/>
                </a:solidFill>
              </a:rPr>
              <a:t>Les résultats sont dépouillés et rassemblés par le chef de division à partir du 15 janvier</a:t>
            </a:r>
          </a:p>
          <a:p>
            <a:r>
              <a:rPr lang="fr-FR" sz="2000" dirty="0" smtClean="0">
                <a:solidFill>
                  <a:schemeClr val="tx1"/>
                </a:solidFill>
              </a:rPr>
              <a:t>Les résultats sont communiqués aux agents CDE par le chef de division au plus tard début février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64DFAC-CE4C-4097-9C24-838A7F225262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279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 données </a:t>
            </a:r>
            <a:r>
              <a:rPr lang="fr-FR" dirty="0" smtClean="0"/>
              <a:t>statistiques (1/2)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3044" y="1753369"/>
            <a:ext cx="8578850" cy="4990166"/>
          </a:xfrm>
        </p:spPr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fr-FR" sz="1800" dirty="0">
                <a:solidFill>
                  <a:schemeClr val="tx1"/>
                </a:solidFill>
              </a:rPr>
              <a:t>% de quarts avec des effectifs de 8, 7, 6, 5</a:t>
            </a:r>
          </a:p>
          <a:p>
            <a:pPr marL="363537" lvl="1" indent="0">
              <a:buNone/>
            </a:pPr>
            <a:r>
              <a:rPr lang="fr-FR" sz="1200" dirty="0">
                <a:solidFill>
                  <a:schemeClr val="tx1"/>
                </a:solidFill>
              </a:rPr>
              <a:t>Zoom sur les quarts à 5 et à 8 : quand, qui, pourquoi</a:t>
            </a:r>
          </a:p>
          <a:p>
            <a:pPr marL="457200" indent="-457200">
              <a:buFont typeface="+mj-lt"/>
              <a:buAutoNum type="alphaLcParenR"/>
            </a:pPr>
            <a:r>
              <a:rPr lang="fr-FR" sz="1800" dirty="0">
                <a:solidFill>
                  <a:schemeClr val="tx1"/>
                </a:solidFill>
              </a:rPr>
              <a:t>% de transbordements à 6, à 7, à 8</a:t>
            </a:r>
          </a:p>
          <a:p>
            <a:pPr marL="363537" lvl="1" indent="0">
              <a:buNone/>
            </a:pPr>
            <a:r>
              <a:rPr lang="fr-FR" sz="1200" dirty="0">
                <a:solidFill>
                  <a:schemeClr val="tx1"/>
                </a:solidFill>
              </a:rPr>
              <a:t>Zoom sur les transbordements à 6 et à 8 : quand, qui, pourquoi</a:t>
            </a:r>
          </a:p>
          <a:p>
            <a:pPr marL="457200" indent="-457200">
              <a:buFont typeface="+mj-lt"/>
              <a:buAutoNum type="alphaLcParenR"/>
            </a:pPr>
            <a:r>
              <a:rPr lang="fr-FR" sz="1800" dirty="0">
                <a:solidFill>
                  <a:schemeClr val="tx1"/>
                </a:solidFill>
              </a:rPr>
              <a:t>% d’absence par type de cause (formation, IRP, congé, maladie, etc.)</a:t>
            </a:r>
          </a:p>
          <a:p>
            <a:pPr marL="457200" indent="-457200">
              <a:buFont typeface="+mj-lt"/>
              <a:buAutoNum type="alphaLcParenR"/>
            </a:pPr>
            <a:r>
              <a:rPr lang="fr-FR" sz="1800" dirty="0">
                <a:solidFill>
                  <a:schemeClr val="tx1"/>
                </a:solidFill>
              </a:rPr>
              <a:t>Nb d’heure de congé/RC posés sur l’année en </a:t>
            </a:r>
            <a:r>
              <a:rPr lang="fr-FR" sz="1800" dirty="0" err="1">
                <a:solidFill>
                  <a:schemeClr val="tx1"/>
                </a:solidFill>
              </a:rPr>
              <a:t>moy</a:t>
            </a:r>
            <a:r>
              <a:rPr lang="fr-FR" sz="1800" dirty="0">
                <a:solidFill>
                  <a:schemeClr val="tx1"/>
                </a:solidFill>
              </a:rPr>
              <a:t> par agent </a:t>
            </a:r>
          </a:p>
          <a:p>
            <a:pPr marL="457200" indent="-457200">
              <a:buFont typeface="+mj-lt"/>
              <a:buAutoNum type="alphaLcParenR"/>
            </a:pPr>
            <a:r>
              <a:rPr lang="fr-FR" sz="1800" dirty="0">
                <a:solidFill>
                  <a:schemeClr val="tx1"/>
                </a:solidFill>
              </a:rPr>
              <a:t>Nb de congé/RC posé sur période de quart par </a:t>
            </a:r>
            <a:r>
              <a:rPr lang="fr-FR" sz="1800" dirty="0" smtClean="0">
                <a:solidFill>
                  <a:schemeClr val="tx1"/>
                </a:solidFill>
              </a:rPr>
              <a:t>agent</a:t>
            </a:r>
            <a:endParaRPr lang="fr-FR" sz="1600" b="0" i="1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fr-FR" sz="1800" dirty="0">
                <a:solidFill>
                  <a:schemeClr val="tx1"/>
                </a:solidFill>
              </a:rPr>
              <a:t>Nb de congé/RC posé par métier (CDQ, TAB, AT/ROND</a:t>
            </a:r>
            <a:r>
              <a:rPr lang="fr-FR" sz="1800" dirty="0" smtClean="0">
                <a:solidFill>
                  <a:schemeClr val="tx1"/>
                </a:solidFill>
              </a:rPr>
              <a:t>) </a:t>
            </a:r>
            <a:endParaRPr lang="fr-FR" sz="1800" b="0" i="1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fr-FR" sz="1800" dirty="0">
                <a:solidFill>
                  <a:schemeClr val="tx1"/>
                </a:solidFill>
              </a:rPr>
              <a:t>Taux de sollicitation des </a:t>
            </a:r>
            <a:r>
              <a:rPr lang="fr-FR" sz="1800" dirty="0" smtClean="0">
                <a:solidFill>
                  <a:schemeClr val="tx1"/>
                </a:solidFill>
              </a:rPr>
              <a:t>remplaçants CDE JOURNEE</a:t>
            </a:r>
            <a:endParaRPr lang="fr-FR" sz="18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fr-FR" sz="1800" dirty="0">
                <a:solidFill>
                  <a:schemeClr val="tx1"/>
                </a:solidFill>
              </a:rPr>
              <a:t>Nombre de remplacements réalisés par les agents de quart</a:t>
            </a:r>
          </a:p>
          <a:p>
            <a:pPr marL="457200" indent="-457200">
              <a:buFont typeface="+mj-lt"/>
              <a:buAutoNum type="alphaLcParenR"/>
            </a:pPr>
            <a:r>
              <a:rPr lang="fr-FR" sz="1800" dirty="0">
                <a:solidFill>
                  <a:schemeClr val="tx1"/>
                </a:solidFill>
              </a:rPr>
              <a:t>Nb d’heures de formation sur jour ENTRETIEN en </a:t>
            </a:r>
            <a:r>
              <a:rPr lang="fr-FR" sz="1800" dirty="0" err="1">
                <a:solidFill>
                  <a:schemeClr val="tx1"/>
                </a:solidFill>
              </a:rPr>
              <a:t>moy</a:t>
            </a:r>
            <a:r>
              <a:rPr lang="fr-FR" sz="1800" dirty="0">
                <a:solidFill>
                  <a:schemeClr val="tx1"/>
                </a:solidFill>
              </a:rPr>
              <a:t> par agent</a:t>
            </a:r>
          </a:p>
          <a:p>
            <a:pPr marL="457200" indent="-457200">
              <a:buFont typeface="+mj-lt"/>
              <a:buAutoNum type="alphaLcParenR"/>
            </a:pPr>
            <a:r>
              <a:rPr lang="fr-FR" sz="1800" dirty="0">
                <a:solidFill>
                  <a:schemeClr val="tx1"/>
                </a:solidFill>
              </a:rPr>
              <a:t>Nb de jours de congé </a:t>
            </a:r>
            <a:r>
              <a:rPr lang="fr-FR" sz="1800" dirty="0" smtClean="0">
                <a:solidFill>
                  <a:schemeClr val="tx1"/>
                </a:solidFill>
              </a:rPr>
              <a:t>posés </a:t>
            </a:r>
            <a:r>
              <a:rPr lang="fr-FR" sz="1800" dirty="0">
                <a:solidFill>
                  <a:schemeClr val="tx1"/>
                </a:solidFill>
              </a:rPr>
              <a:t>par agent pendant </a:t>
            </a:r>
            <a:r>
              <a:rPr lang="fr-FR" sz="1800" dirty="0" smtClean="0">
                <a:solidFill>
                  <a:schemeClr val="tx1"/>
                </a:solidFill>
              </a:rPr>
              <a:t>la période de quart du </a:t>
            </a:r>
            <a:r>
              <a:rPr lang="fr-FR" sz="1800" dirty="0">
                <a:solidFill>
                  <a:schemeClr val="tx1"/>
                </a:solidFill>
              </a:rPr>
              <a:t>roulement </a:t>
            </a:r>
            <a:r>
              <a:rPr lang="fr-FR" sz="1800" dirty="0" smtClean="0">
                <a:solidFill>
                  <a:schemeClr val="tx1"/>
                </a:solidFill>
              </a:rPr>
              <a:t>d’été</a:t>
            </a:r>
          </a:p>
          <a:p>
            <a:pPr marL="457200" indent="-457200">
              <a:buFont typeface="+mj-lt"/>
              <a:buAutoNum type="alphaLcParenR"/>
            </a:pPr>
            <a:endParaRPr lang="fr-FR" sz="1800" dirty="0">
              <a:solidFill>
                <a:schemeClr val="tx1"/>
              </a:solidFill>
            </a:endParaRPr>
          </a:p>
          <a:p>
            <a:endParaRPr lang="fr-FR" sz="1800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64DFAC-CE4C-4097-9C24-838A7F225262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57200" y="1159851"/>
            <a:ext cx="250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Comparatif 2017 &amp; 2018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80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 données </a:t>
            </a:r>
            <a:r>
              <a:rPr lang="fr-FR" dirty="0" smtClean="0"/>
              <a:t>statistiques</a:t>
            </a:r>
            <a:br>
              <a:rPr lang="fr-FR" dirty="0" smtClean="0"/>
            </a:br>
            <a:r>
              <a:rPr lang="fr-FR" dirty="0" smtClean="0"/>
              <a:t>(2/2)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2482" y="1777974"/>
            <a:ext cx="8578850" cy="4990166"/>
          </a:xfrm>
        </p:spPr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fr-FR" sz="1800" dirty="0">
                <a:solidFill>
                  <a:schemeClr val="tx1"/>
                </a:solidFill>
              </a:rPr>
              <a:t>Nb d’OT/AT traités</a:t>
            </a:r>
          </a:p>
          <a:p>
            <a:pPr marL="457200" indent="-457200">
              <a:buFont typeface="+mj-lt"/>
              <a:buAutoNum type="alphaLcParenR"/>
            </a:pPr>
            <a:r>
              <a:rPr lang="fr-FR" sz="1800" dirty="0">
                <a:solidFill>
                  <a:schemeClr val="tx1"/>
                </a:solidFill>
              </a:rPr>
              <a:t>Nb de CD traitées (incl. Révision) classées par nb de points de CD</a:t>
            </a:r>
          </a:p>
          <a:p>
            <a:pPr marL="457200" indent="-457200">
              <a:buFont typeface="+mj-lt"/>
              <a:buAutoNum type="alphaLcParenR"/>
            </a:pPr>
            <a:r>
              <a:rPr lang="fr-FR" sz="1800" dirty="0">
                <a:solidFill>
                  <a:schemeClr val="tx1"/>
                </a:solidFill>
              </a:rPr>
              <a:t>Nb de citernes et d’opération navire (par type)</a:t>
            </a:r>
          </a:p>
          <a:p>
            <a:pPr marL="457200" indent="-457200">
              <a:buFont typeface="+mj-lt"/>
              <a:buAutoNum type="alphaLcParenR"/>
            </a:pPr>
            <a:r>
              <a:rPr lang="fr-FR" sz="1800" dirty="0">
                <a:solidFill>
                  <a:schemeClr val="tx1"/>
                </a:solidFill>
              </a:rPr>
              <a:t>Taux de réalisation des essais de bon fonctionnement</a:t>
            </a:r>
          </a:p>
          <a:p>
            <a:pPr marL="457200" indent="-457200">
              <a:buFont typeface="+mj-lt"/>
              <a:buAutoNum type="alphaLcParenR"/>
            </a:pPr>
            <a:r>
              <a:rPr lang="fr-FR" sz="1800" dirty="0">
                <a:solidFill>
                  <a:schemeClr val="tx1"/>
                </a:solidFill>
              </a:rPr>
              <a:t>Nb d’incidents d’exploitation (perte d’équipement, déclenchement intempestif MMR, qualité gaz, etc.)</a:t>
            </a:r>
          </a:p>
          <a:p>
            <a:pPr marL="457200" indent="-457200">
              <a:buFont typeface="+mj-lt"/>
              <a:buAutoNum type="alphaLcParenR"/>
            </a:pPr>
            <a:r>
              <a:rPr lang="fr-FR" sz="1800" dirty="0" smtClean="0">
                <a:solidFill>
                  <a:schemeClr val="tx1"/>
                </a:solidFill>
              </a:rPr>
              <a:t>Nb de fiches réflexes &amp; d’exercices POI réalisés en interne CDE</a:t>
            </a:r>
          </a:p>
          <a:p>
            <a:pPr marL="457200" indent="-457200">
              <a:buFont typeface="+mj-lt"/>
              <a:buAutoNum type="alphaLcParenR"/>
            </a:pPr>
            <a:r>
              <a:rPr lang="fr-FR" sz="1800" dirty="0" smtClean="0">
                <a:solidFill>
                  <a:schemeClr val="tx1"/>
                </a:solidFill>
              </a:rPr>
              <a:t>Taux de réalisation des rondes</a:t>
            </a:r>
          </a:p>
          <a:p>
            <a:pPr marL="457200" indent="-457200">
              <a:buFont typeface="+mj-lt"/>
              <a:buAutoNum type="alphaLcParenR"/>
            </a:pPr>
            <a:r>
              <a:rPr lang="fr-FR" sz="1800" dirty="0" smtClean="0">
                <a:solidFill>
                  <a:schemeClr val="tx1"/>
                </a:solidFill>
              </a:rPr>
              <a:t>Nb de réunions </a:t>
            </a:r>
            <a:r>
              <a:rPr lang="fr-FR" sz="1800" dirty="0">
                <a:solidFill>
                  <a:schemeClr val="tx1"/>
                </a:solidFill>
              </a:rPr>
              <a:t>d’équipes réalisées </a:t>
            </a:r>
            <a:r>
              <a:rPr lang="fr-FR" sz="1800" dirty="0" smtClean="0">
                <a:solidFill>
                  <a:schemeClr val="tx1"/>
                </a:solidFill>
              </a:rPr>
              <a:t>à CDE</a:t>
            </a:r>
          </a:p>
          <a:p>
            <a:pPr marL="457200" indent="-457200">
              <a:buFont typeface="+mj-lt"/>
              <a:buAutoNum type="alphaLcParenR"/>
            </a:pPr>
            <a:r>
              <a:rPr lang="fr-FR" sz="1800" dirty="0" smtClean="0">
                <a:solidFill>
                  <a:schemeClr val="tx1"/>
                </a:solidFill>
              </a:rPr>
              <a:t>Nb de documents relus</a:t>
            </a:r>
          </a:p>
          <a:p>
            <a:pPr marL="457200" indent="-457200">
              <a:buFont typeface="+mj-lt"/>
              <a:buAutoNum type="alphaLcParenR"/>
            </a:pPr>
            <a:r>
              <a:rPr lang="fr-FR" sz="1800" dirty="0" smtClean="0">
                <a:solidFill>
                  <a:schemeClr val="tx1"/>
                </a:solidFill>
              </a:rPr>
              <a:t>Nb de demandes de mises à jour de plan</a:t>
            </a:r>
          </a:p>
          <a:p>
            <a:pPr marL="457200" indent="-457200">
              <a:buFont typeface="+mj-lt"/>
              <a:buAutoNum type="alphaLcParenR"/>
            </a:pPr>
            <a:r>
              <a:rPr lang="fr-FR" sz="1800" dirty="0" smtClean="0">
                <a:solidFill>
                  <a:schemeClr val="tx1"/>
                </a:solidFill>
              </a:rPr>
              <a:t>Nombre de fiche Reconnaissance </a:t>
            </a:r>
            <a:r>
              <a:rPr lang="fr-FR" sz="1800" dirty="0">
                <a:solidFill>
                  <a:schemeClr val="tx1"/>
                </a:solidFill>
              </a:rPr>
              <a:t>juste </a:t>
            </a:r>
            <a:r>
              <a:rPr lang="fr-FR" sz="1800" dirty="0" smtClean="0">
                <a:solidFill>
                  <a:schemeClr val="tx1"/>
                </a:solidFill>
              </a:rPr>
              <a:t>émises </a:t>
            </a:r>
            <a:r>
              <a:rPr lang="fr-FR" sz="1800" dirty="0">
                <a:solidFill>
                  <a:schemeClr val="tx1"/>
                </a:solidFill>
              </a:rPr>
              <a:t>par </a:t>
            </a:r>
            <a:r>
              <a:rPr lang="fr-FR" sz="1800" dirty="0" smtClean="0">
                <a:solidFill>
                  <a:schemeClr val="tx1"/>
                </a:solidFill>
              </a:rPr>
              <a:t>CDE</a:t>
            </a:r>
            <a:endParaRPr lang="fr-FR" sz="18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LcParenR"/>
            </a:pPr>
            <a:endParaRPr lang="fr-FR" sz="18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LcParenR"/>
            </a:pPr>
            <a:endParaRPr lang="fr-FR" sz="1800" dirty="0">
              <a:solidFill>
                <a:schemeClr val="tx1"/>
              </a:solidFill>
            </a:endParaRPr>
          </a:p>
          <a:p>
            <a:endParaRPr lang="fr-FR" sz="1800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64DFAC-CE4C-4097-9C24-838A7F225262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57200" y="1159851"/>
            <a:ext cx="250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Comparatif 2017 &amp; 2018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85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Axes de travail proposés</a:t>
            </a:r>
            <a:br>
              <a:rPr lang="fr-FR" dirty="0"/>
            </a:br>
            <a:r>
              <a:rPr lang="fr-FR" dirty="0"/>
              <a:t>Pilotes ? Timing ? Contributeurs ?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64DFAC-CE4C-4097-9C24-838A7F225262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93427" y="1089013"/>
            <a:ext cx="8850573" cy="499016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fr-FR" sz="1800" dirty="0" smtClean="0">
                <a:solidFill>
                  <a:srgbClr val="00B0F0"/>
                </a:solidFill>
              </a:rPr>
              <a:t>Avoir une visibilité partagée Charge / Capacité CDE à CT/MT</a:t>
            </a:r>
          </a:p>
          <a:p>
            <a:pPr>
              <a:buFont typeface="+mj-lt"/>
              <a:buAutoNum type="arabicPeriod"/>
            </a:pPr>
            <a:r>
              <a:rPr lang="fr-FR" sz="1800" dirty="0">
                <a:solidFill>
                  <a:srgbClr val="339933"/>
                </a:solidFill>
              </a:rPr>
              <a:t>D</a:t>
            </a:r>
            <a:r>
              <a:rPr lang="fr-FR" sz="1800" dirty="0" smtClean="0">
                <a:solidFill>
                  <a:srgbClr val="339933"/>
                </a:solidFill>
              </a:rPr>
              <a:t>onner du sens aux changements des </a:t>
            </a:r>
            <a:r>
              <a:rPr lang="fr-FR" sz="1800" dirty="0">
                <a:solidFill>
                  <a:srgbClr val="339933"/>
                </a:solidFill>
              </a:rPr>
              <a:t>P</a:t>
            </a:r>
            <a:r>
              <a:rPr lang="fr-FR" sz="1800" dirty="0" smtClean="0">
                <a:solidFill>
                  <a:srgbClr val="339933"/>
                </a:solidFill>
              </a:rPr>
              <a:t>lanning Commercial &amp; Travaux </a:t>
            </a:r>
          </a:p>
          <a:p>
            <a:pPr>
              <a:buFont typeface="+mj-lt"/>
              <a:buAutoNum type="arabicPeriod"/>
            </a:pPr>
            <a:r>
              <a:rPr lang="fr-FR" sz="1800" dirty="0" smtClean="0">
                <a:solidFill>
                  <a:srgbClr val="00B0F0"/>
                </a:solidFill>
              </a:rPr>
              <a:t>Mettre à disposition le planning des activités CDE JOURNEE</a:t>
            </a:r>
          </a:p>
          <a:p>
            <a:pPr>
              <a:buFont typeface="+mj-lt"/>
              <a:buAutoNum type="arabicPeriod"/>
            </a:pPr>
            <a:r>
              <a:rPr lang="fr-FR" sz="1800" dirty="0" smtClean="0">
                <a:solidFill>
                  <a:srgbClr val="FF0000"/>
                </a:solidFill>
              </a:rPr>
              <a:t>Adapter le roulement 3x8 existant</a:t>
            </a:r>
          </a:p>
          <a:p>
            <a:pPr>
              <a:buFont typeface="+mj-lt"/>
              <a:buAutoNum type="arabicPeriod"/>
            </a:pPr>
            <a:r>
              <a:rPr lang="fr-FR" sz="1800" dirty="0" smtClean="0">
                <a:solidFill>
                  <a:srgbClr val="FF0000"/>
                </a:solidFill>
              </a:rPr>
              <a:t>Adapter le mode d’élaboration du roulement d’été </a:t>
            </a:r>
          </a:p>
          <a:p>
            <a:pPr>
              <a:buFont typeface="+mj-lt"/>
              <a:buAutoNum type="arabicPeriod"/>
            </a:pPr>
            <a:r>
              <a:rPr lang="fr-FR" sz="1800" dirty="0">
                <a:solidFill>
                  <a:srgbClr val="00B0F0"/>
                </a:solidFill>
              </a:rPr>
              <a:t>Dessiner un logigramme « Demande et Validation des congés »</a:t>
            </a:r>
          </a:p>
          <a:p>
            <a:pPr>
              <a:buFont typeface="+mj-lt"/>
              <a:buAutoNum type="arabicPeriod"/>
            </a:pPr>
            <a:r>
              <a:rPr lang="fr-FR" sz="1800" dirty="0" smtClean="0">
                <a:solidFill>
                  <a:srgbClr val="FF0000"/>
                </a:solidFill>
              </a:rPr>
              <a:t>Réaliser des arrêts groupés par équipements, fonctions et/ou moyens de production (focus sur les </a:t>
            </a:r>
            <a:r>
              <a:rPr lang="fr-FR" sz="1800" dirty="0" err="1" smtClean="0">
                <a:solidFill>
                  <a:srgbClr val="FF0000"/>
                </a:solidFill>
              </a:rPr>
              <a:t>indispos</a:t>
            </a:r>
            <a:r>
              <a:rPr lang="fr-FR" sz="1800" dirty="0" smtClean="0">
                <a:solidFill>
                  <a:srgbClr val="FF0000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fr-FR" sz="1800" dirty="0" smtClean="0">
                <a:solidFill>
                  <a:srgbClr val="FF0000"/>
                </a:solidFill>
              </a:rPr>
              <a:t>Redonner de la rigueur &amp; simplification dans la gestion de l’activité OT/AT/PDP à la maille TMM</a:t>
            </a:r>
          </a:p>
          <a:p>
            <a:pPr>
              <a:buFont typeface="+mj-lt"/>
              <a:buAutoNum type="arabicPeriod"/>
            </a:pPr>
            <a:r>
              <a:rPr lang="fr-FR" sz="1800" dirty="0" smtClean="0">
                <a:solidFill>
                  <a:srgbClr val="00B0F0"/>
                </a:solidFill>
              </a:rPr>
              <a:t>Rationaliser le flux d’info (docs, emails, ITE, consignes, CR Point, etc.)</a:t>
            </a:r>
          </a:p>
          <a:p>
            <a:pPr>
              <a:buFont typeface="+mj-lt"/>
              <a:buAutoNum type="arabicPeriod"/>
            </a:pPr>
            <a:r>
              <a:rPr lang="fr-FR" sz="1800" dirty="0" smtClean="0">
                <a:solidFill>
                  <a:srgbClr val="00B0F0"/>
                </a:solidFill>
              </a:rPr>
              <a:t>Communiquer au fil de l’eau sur les évolutions techniques</a:t>
            </a:r>
          </a:p>
          <a:p>
            <a:pPr>
              <a:buFont typeface="+mj-lt"/>
              <a:buAutoNum type="arabicPeriod"/>
            </a:pPr>
            <a:r>
              <a:rPr lang="fr-FR" sz="1800" dirty="0" smtClean="0">
                <a:solidFill>
                  <a:srgbClr val="339933"/>
                </a:solidFill>
              </a:rPr>
              <a:t>Réduire le temps CDQ passé à bord des navires</a:t>
            </a:r>
          </a:p>
          <a:p>
            <a:pPr>
              <a:buFont typeface="+mj-lt"/>
              <a:buAutoNum type="arabicPeriod"/>
            </a:pPr>
            <a:r>
              <a:rPr lang="fr-FR" sz="1800" dirty="0" smtClean="0">
                <a:solidFill>
                  <a:srgbClr val="0070C0"/>
                </a:solidFill>
              </a:rPr>
              <a:t>Fiabiliser &amp; Valider les Chargement citerne</a:t>
            </a:r>
          </a:p>
          <a:p>
            <a:pPr>
              <a:buFont typeface="+mj-lt"/>
              <a:buAutoNum type="arabicPeriod"/>
            </a:pPr>
            <a:r>
              <a:rPr lang="fr-FR" sz="1800" dirty="0" smtClean="0">
                <a:solidFill>
                  <a:srgbClr val="FF0000"/>
                </a:solidFill>
              </a:rPr>
              <a:t>Fiabiliser </a:t>
            </a:r>
            <a:r>
              <a:rPr lang="fr-FR" sz="1800" dirty="0">
                <a:solidFill>
                  <a:srgbClr val="FF0000"/>
                </a:solidFill>
              </a:rPr>
              <a:t>&amp; </a:t>
            </a:r>
            <a:r>
              <a:rPr lang="fr-FR" sz="1800" dirty="0" smtClean="0">
                <a:solidFill>
                  <a:srgbClr val="FF0000"/>
                </a:solidFill>
              </a:rPr>
              <a:t>Valider les </a:t>
            </a:r>
            <a:r>
              <a:rPr lang="fr-FR" sz="1800" dirty="0">
                <a:solidFill>
                  <a:srgbClr val="FF0000"/>
                </a:solidFill>
              </a:rPr>
              <a:t>Qualité gaz</a:t>
            </a:r>
          </a:p>
          <a:p>
            <a:pPr>
              <a:buFont typeface="+mj-lt"/>
              <a:buAutoNum type="arabicPeriod"/>
            </a:pPr>
            <a:r>
              <a:rPr lang="fr-FR" sz="1800" dirty="0" smtClean="0">
                <a:solidFill>
                  <a:srgbClr val="00B0F0"/>
                </a:solidFill>
              </a:rPr>
              <a:t>Lancer la refonte des rondes (focus sur les risques, courbes de tendance)</a:t>
            </a:r>
          </a:p>
          <a:p>
            <a:pPr>
              <a:buFont typeface="+mj-lt"/>
              <a:buAutoNum type="arabicPeriod"/>
            </a:pPr>
            <a:r>
              <a:rPr lang="fr-FR" sz="1800" dirty="0" smtClean="0">
                <a:solidFill>
                  <a:srgbClr val="00B050"/>
                </a:solidFill>
              </a:rPr>
              <a:t>Réduire les perturbations du tableautiste à son poste (tels, alarmes, etc.)</a:t>
            </a:r>
            <a:endParaRPr lang="en-US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690200"/>
      </p:ext>
    </p:extLst>
  </p:cSld>
  <p:clrMapOvr>
    <a:masterClrMapping/>
  </p:clrMapOvr>
</p:sld>
</file>

<file path=ppt/theme/theme1.xml><?xml version="1.0" encoding="utf-8"?>
<a:theme xmlns:a="http://schemas.openxmlformats.org/drawingml/2006/main" name="COUVERTURE">
  <a:themeElements>
    <a:clrScheme name="ELENGY">
      <a:dk1>
        <a:srgbClr val="1F1E21"/>
      </a:dk1>
      <a:lt1>
        <a:sysClr val="window" lastClr="FFFFFF"/>
      </a:lt1>
      <a:dk2>
        <a:srgbClr val="1F497D"/>
      </a:dk2>
      <a:lt2>
        <a:srgbClr val="6F7072"/>
      </a:lt2>
      <a:accent1>
        <a:srgbClr val="7E9DCD"/>
      </a:accent1>
      <a:accent2>
        <a:srgbClr val="7F5391"/>
      </a:accent2>
      <a:accent3>
        <a:srgbClr val="00908A"/>
      </a:accent3>
      <a:accent4>
        <a:srgbClr val="7E9DCD"/>
      </a:accent4>
      <a:accent5>
        <a:srgbClr val="F79646"/>
      </a:accent5>
      <a:accent6>
        <a:srgbClr val="FE66FF"/>
      </a:accent6>
      <a:hlink>
        <a:srgbClr val="92D050"/>
      </a:hlink>
      <a:folHlink>
        <a:srgbClr val="93895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760</Words>
  <Application>Microsoft Office PowerPoint</Application>
  <PresentationFormat>Affichage à l'écran (4:3)</PresentationFormat>
  <Paragraphs>90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MS PGothic</vt:lpstr>
      <vt:lpstr>MS PGothic</vt:lpstr>
      <vt:lpstr>Arial</vt:lpstr>
      <vt:lpstr>Calibri</vt:lpstr>
      <vt:lpstr>Wingdings</vt:lpstr>
      <vt:lpstr>COUVERTURE</vt:lpstr>
      <vt:lpstr>Présentation PowerPoint</vt:lpstr>
      <vt:lpstr>Objectifs de la réunion du 10 déc</vt:lpstr>
      <vt:lpstr>Sondage individuel et anonyme de chaque agent 3x8 et CDE JOURNEE</vt:lpstr>
      <vt:lpstr>Modalités proposées  pour la réalisation du sondage</vt:lpstr>
      <vt:lpstr>Analyse de données statistiques (1/2)</vt:lpstr>
      <vt:lpstr>Analyse de données statistiques (2/2)</vt:lpstr>
      <vt:lpstr>Axes de travail proposés Pilotes ? Timing ? Contributeurs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LDL</dc:creator>
  <cp:lastModifiedBy>MICHEL Bruno</cp:lastModifiedBy>
  <cp:revision>623</cp:revision>
  <dcterms:created xsi:type="dcterms:W3CDTF">2013-11-20T18:11:26Z</dcterms:created>
  <dcterms:modified xsi:type="dcterms:W3CDTF">2018-12-05T10:44:55Z</dcterms:modified>
</cp:coreProperties>
</file>