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jMsimOgRp9XktGAufM4IXGT7aP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SourceSansPro-bold.fntdata"/><Relationship Id="rId6" Type="http://schemas.openxmlformats.org/officeDocument/2006/relationships/slide" Target="slides/slide1.xml"/><Relationship Id="rId18"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0"/>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2" name="Google Shape;12;p10"/>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9"/>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9"/>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9"/>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1" name="Google Shape;21;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16"/>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6" name="Google Shape;36;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7"/>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1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17"/>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1" name="Google Shape;41;p1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3" name="Google Shape;43;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6" name="Google Shape;46;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17500" lvl="1" marL="9144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2pPr>
            <a:lvl3pPr indent="-317500" lvl="2" marL="13716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17500" lvl="3" marL="18288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4pPr>
            <a:lvl5pPr indent="-317500" lvl="4" marL="22860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5pPr>
            <a:lvl6pPr indent="-317500" lvl="5" marL="27432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6pPr>
            <a:lvl7pPr indent="-317500" lvl="6" marL="32004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115000"/>
              </a:lnSpc>
              <a:spcBef>
                <a:spcPts val="1600"/>
              </a:spcBef>
              <a:spcAft>
                <a:spcPts val="160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8" name="Google Shape;8;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485875" y="473100"/>
            <a:ext cx="8183700" cy="1055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2800"/>
              <a:t>Paraphrase Generation with Latent Bag of Words</a:t>
            </a:r>
            <a:endParaRPr sz="2800"/>
          </a:p>
        </p:txBody>
      </p:sp>
      <p:sp>
        <p:nvSpPr>
          <p:cNvPr id="59" name="Google Shape;59;p1"/>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Yao Fu 			            Yansong Feng	         John P. Cunningham</a:t>
            </a:r>
            <a:endParaRPr/>
          </a:p>
        </p:txBody>
      </p:sp>
      <p:sp>
        <p:nvSpPr>
          <p:cNvPr id="60" name="Google Shape;60;p1"/>
          <p:cNvSpPr txBox="1"/>
          <p:nvPr/>
        </p:nvSpPr>
        <p:spPr>
          <a:xfrm>
            <a:off x="3061525" y="3182550"/>
            <a:ext cx="3032400" cy="13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FFFFFF"/>
                </a:solidFill>
                <a:latin typeface="Source Sans Pro"/>
                <a:ea typeface="Source Sans Pro"/>
                <a:cs typeface="Source Sans Pro"/>
                <a:sym typeface="Source Sans Pro"/>
              </a:rPr>
              <a:t>Presented By:</a:t>
            </a:r>
            <a:endParaRPr b="0" i="0" sz="2100" u="none" cap="none" strike="noStrike">
              <a:solidFill>
                <a:srgbClr val="FFFFFF"/>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FFFFFF"/>
                </a:solidFill>
                <a:latin typeface="Source Sans Pro"/>
                <a:ea typeface="Source Sans Pro"/>
                <a:cs typeface="Source Sans Pro"/>
                <a:sym typeface="Source Sans Pro"/>
              </a:rPr>
              <a:t>Fatema Islam Meem</a:t>
            </a:r>
            <a:endParaRPr b="0" i="0" sz="2100" u="none" cap="none" strike="noStrike">
              <a:solidFill>
                <a:srgbClr val="FFFFFF"/>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FFFFFF"/>
                </a:solidFill>
                <a:latin typeface="Source Sans Pro"/>
                <a:ea typeface="Source Sans Pro"/>
                <a:cs typeface="Source Sans Pro"/>
                <a:sym typeface="Source Sans Pro"/>
              </a:rPr>
              <a:t>ID: 17301011</a:t>
            </a:r>
            <a:endParaRPr b="0" i="0" sz="2100" u="none" cap="none" strike="noStrike">
              <a:solidFill>
                <a:srgbClr val="FFFFFF"/>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FFFFFF"/>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generation of paraphrases is a longstanding problem for learning natural language. </a:t>
            </a:r>
            <a:endParaRPr/>
          </a:p>
          <a:p>
            <a:pPr indent="-342900" lvl="0" marL="457200" rtl="0" algn="l">
              <a:lnSpc>
                <a:spcPct val="115000"/>
              </a:lnSpc>
              <a:spcBef>
                <a:spcPts val="0"/>
              </a:spcBef>
              <a:spcAft>
                <a:spcPts val="0"/>
              </a:spcAft>
              <a:buSzPts val="1800"/>
              <a:buChar char="●"/>
            </a:pPr>
            <a:r>
              <a:rPr lang="en"/>
              <a:t>Recent neural models primary rely on the sequence-to-sequence (seq2seq) learning framework, achieving inspiring performance gains over the traditional methods.</a:t>
            </a:r>
            <a:endParaRPr/>
          </a:p>
          <a:p>
            <a:pPr indent="-342900" lvl="0" marL="457200" rtl="0" algn="l">
              <a:lnSpc>
                <a:spcPct val="115000"/>
              </a:lnSpc>
              <a:spcBef>
                <a:spcPts val="0"/>
              </a:spcBef>
              <a:spcAft>
                <a:spcPts val="0"/>
              </a:spcAft>
              <a:buSzPts val="1800"/>
              <a:buChar char="●"/>
            </a:pPr>
            <a:r>
              <a:rPr lang="en"/>
              <a:t>However, many traditional methods suffer from suboptimal performance.</a:t>
            </a:r>
            <a:endParaRPr/>
          </a:p>
          <a:p>
            <a:pPr indent="-342900" lvl="0" marL="457200" rtl="0" algn="l">
              <a:lnSpc>
                <a:spcPct val="115000"/>
              </a:lnSpc>
              <a:spcBef>
                <a:spcPts val="0"/>
              </a:spcBef>
              <a:spcAft>
                <a:spcPts val="0"/>
              </a:spcAft>
              <a:buSzPts val="1800"/>
              <a:buChar char="●"/>
            </a:pPr>
            <a:r>
              <a:rPr lang="en"/>
              <a:t>This paper proposes a latent bag of words (BOW) model for paraphrase generation.</a:t>
            </a:r>
            <a:endParaRPr/>
          </a:p>
          <a:p>
            <a:pPr indent="-342900" lvl="0" marL="457200" rtl="0" algn="l">
              <a:lnSpc>
                <a:spcPct val="115000"/>
              </a:lnSpc>
              <a:spcBef>
                <a:spcPts val="0"/>
              </a:spcBef>
              <a:spcAft>
                <a:spcPts val="0"/>
              </a:spcAft>
              <a:buSzPts val="1800"/>
              <a:buChar char="●"/>
            </a:pPr>
            <a:r>
              <a:rPr lang="en"/>
              <a:t>This model provides a optimal performance that maintains and benefits from semantic interpretability.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1021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a:t>
            </a:r>
            <a:endParaRPr/>
          </a:p>
        </p:txBody>
      </p:sp>
      <p:sp>
        <p:nvSpPr>
          <p:cNvPr id="72" name="Google Shape;72;p3"/>
          <p:cNvSpPr txBox="1"/>
          <p:nvPr>
            <p:ph idx="1" type="body"/>
          </p:nvPr>
        </p:nvSpPr>
        <p:spPr>
          <a:xfrm>
            <a:off x="311700" y="2571750"/>
            <a:ext cx="8520600" cy="241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The goal is to extend the seq2seq model (figure 1 lower part) with differentiable content planning and surface realization.</a:t>
            </a:r>
            <a:endParaRPr sz="1700"/>
          </a:p>
          <a:p>
            <a:pPr indent="0" lvl="0" marL="0" rtl="0" algn="l">
              <a:lnSpc>
                <a:spcPct val="115000"/>
              </a:lnSpc>
              <a:spcBef>
                <a:spcPts val="1600"/>
              </a:spcBef>
              <a:spcAft>
                <a:spcPts val="1600"/>
              </a:spcAft>
              <a:buSzPts val="1800"/>
              <a:buNone/>
            </a:pPr>
            <a:r>
              <a:rPr b="1" lang="en" sz="1700"/>
              <a:t>The Sequence to Sequence Base Model: </a:t>
            </a:r>
            <a:r>
              <a:rPr lang="en" sz="1700"/>
              <a:t>The classical seq2seq model encodes the source sequence x = x</a:t>
            </a:r>
            <a:r>
              <a:rPr baseline="-25000" lang="en" sz="1700"/>
              <a:t>1</a:t>
            </a:r>
            <a:r>
              <a:rPr lang="en" sz="1700"/>
              <a:t>, x</a:t>
            </a:r>
            <a:r>
              <a:rPr baseline="-25000" lang="en" sz="1700"/>
              <a:t>2</a:t>
            </a:r>
            <a:r>
              <a:rPr lang="en" sz="1700"/>
              <a:t>, … , x</a:t>
            </a:r>
            <a:r>
              <a:rPr baseline="-25000" lang="en" sz="1700"/>
              <a:t>m</a:t>
            </a:r>
            <a:r>
              <a:rPr lang="en" sz="1700"/>
              <a:t> into a code h, and decodes it to the target sequence y, where m and n are the length of the source and the target, respectively. </a:t>
            </a:r>
            <a:endParaRPr sz="1700"/>
          </a:p>
        </p:txBody>
      </p:sp>
      <p:pic>
        <p:nvPicPr>
          <p:cNvPr id="73" name="Google Shape;73;p3"/>
          <p:cNvPicPr preferRelativeResize="0"/>
          <p:nvPr/>
        </p:nvPicPr>
        <p:blipFill rotWithShape="1">
          <a:blip r:embed="rId3">
            <a:alphaModFix/>
          </a:blip>
          <a:srcRect b="0" l="0" r="0" t="0"/>
          <a:stretch/>
        </p:blipFill>
        <p:spPr>
          <a:xfrm>
            <a:off x="2411213" y="646725"/>
            <a:ext cx="4321575" cy="146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13427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Model</a:t>
            </a:r>
            <a:endParaRPr sz="2700"/>
          </a:p>
        </p:txBody>
      </p:sp>
      <p:sp>
        <p:nvSpPr>
          <p:cNvPr id="79" name="Google Shape;79;p4"/>
          <p:cNvSpPr txBox="1"/>
          <p:nvPr>
            <p:ph idx="1" type="body"/>
          </p:nvPr>
        </p:nvSpPr>
        <p:spPr>
          <a:xfrm>
            <a:off x="311700" y="1446600"/>
            <a:ext cx="8520600" cy="356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t>Bag of Words for Content Planning: </a:t>
            </a:r>
            <a:r>
              <a:rPr lang="en" sz="1400"/>
              <a:t>They ground the semantics of a discrete latent variable by the BOW from the target sentences. </a:t>
            </a:r>
            <a:endParaRPr sz="1400"/>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rPr b="1" lang="en" sz="1400"/>
              <a:t>Differentiable Subset Sampling with Gumbel Top-k Reparameterization:</a:t>
            </a:r>
            <a:r>
              <a:rPr lang="en" sz="1400"/>
              <a:t> They used Gumbel top-k reparameterization to perform differentiable subset sampling from the predicted BOW distribution. </a:t>
            </a:r>
            <a:endParaRPr sz="1400"/>
          </a:p>
        </p:txBody>
      </p:sp>
      <p:pic>
        <p:nvPicPr>
          <p:cNvPr id="80" name="Google Shape;80;p4"/>
          <p:cNvPicPr preferRelativeResize="0"/>
          <p:nvPr/>
        </p:nvPicPr>
        <p:blipFill rotWithShape="1">
          <a:blip r:embed="rId3">
            <a:alphaModFix/>
          </a:blip>
          <a:srcRect b="0" l="0" r="0" t="0"/>
          <a:stretch/>
        </p:blipFill>
        <p:spPr>
          <a:xfrm>
            <a:off x="3614899" y="3643375"/>
            <a:ext cx="1185550" cy="38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311700" y="14497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Experiments</a:t>
            </a:r>
            <a:endParaRPr/>
          </a:p>
        </p:txBody>
      </p:sp>
      <p:sp>
        <p:nvSpPr>
          <p:cNvPr id="86" name="Google Shape;86;p5"/>
          <p:cNvSpPr txBox="1"/>
          <p:nvPr>
            <p:ph idx="1" type="body"/>
          </p:nvPr>
        </p:nvSpPr>
        <p:spPr>
          <a:xfrm>
            <a:off x="311700" y="1585925"/>
            <a:ext cx="8520600" cy="34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700"/>
              <a:t>Datasets and Metrics: </a:t>
            </a:r>
            <a:r>
              <a:rPr lang="en" sz="1700"/>
              <a:t>They used the Quora6 dataset and the MSCOCO[28] dataset for our experiments. </a:t>
            </a:r>
            <a:endParaRPr sz="1700"/>
          </a:p>
          <a:p>
            <a:pPr indent="0" lvl="0" marL="0" rtl="0" algn="l">
              <a:lnSpc>
                <a:spcPct val="115000"/>
              </a:lnSpc>
              <a:spcBef>
                <a:spcPts val="0"/>
              </a:spcBef>
              <a:spcAft>
                <a:spcPts val="0"/>
              </a:spcAft>
              <a:buSzPts val="1800"/>
              <a:buNone/>
            </a:pPr>
            <a:r>
              <a:t/>
            </a:r>
            <a:endParaRPr sz="1700"/>
          </a:p>
          <a:p>
            <a:pPr indent="0" lvl="0" marL="0" rtl="0" algn="l">
              <a:lnSpc>
                <a:spcPct val="115000"/>
              </a:lnSpc>
              <a:spcBef>
                <a:spcPts val="0"/>
              </a:spcBef>
              <a:spcAft>
                <a:spcPts val="0"/>
              </a:spcAft>
              <a:buSzPts val="1800"/>
              <a:buNone/>
            </a:pPr>
            <a:r>
              <a:rPr b="1" lang="en" sz="1700"/>
              <a:t>Baseline Models:</a:t>
            </a:r>
            <a:r>
              <a:rPr lang="en" sz="1700"/>
              <a:t> We use the seq2seq LSTM with residual connections  and attention mechanism as their baseline.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311700" y="1021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Results</a:t>
            </a:r>
            <a:endParaRPr/>
          </a:p>
        </p:txBody>
      </p:sp>
      <p:sp>
        <p:nvSpPr>
          <p:cNvPr id="92" name="Google Shape;92;p6"/>
          <p:cNvSpPr txBox="1"/>
          <p:nvPr>
            <p:ph idx="1" type="body"/>
          </p:nvPr>
        </p:nvSpPr>
        <p:spPr>
          <a:xfrm>
            <a:off x="311700" y="653650"/>
            <a:ext cx="5024700" cy="435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Table 1 show the overall performance of all models. Our models perform the best compared with the baselines.</a:t>
            </a:r>
            <a:endParaRPr sz="1700"/>
          </a:p>
          <a:p>
            <a:pPr indent="0" lvl="0" marL="0" rtl="0" algn="l">
              <a:lnSpc>
                <a:spcPct val="115000"/>
              </a:lnSpc>
              <a:spcBef>
                <a:spcPts val="1600"/>
              </a:spcBef>
              <a:spcAft>
                <a:spcPts val="0"/>
              </a:spcAft>
              <a:buSzPts val="1800"/>
              <a:buNone/>
            </a:pPr>
            <a:r>
              <a:rPr lang="en" sz="1700"/>
              <a:t>As highlighted in Figure 2, we notice that the model discovers multiple types of lexical semantics among word neighbors, including: </a:t>
            </a:r>
            <a:endParaRPr sz="1700"/>
          </a:p>
          <a:p>
            <a:pPr indent="0" lvl="0" marL="0" rtl="0" algn="l">
              <a:lnSpc>
                <a:spcPct val="115000"/>
              </a:lnSpc>
              <a:spcBef>
                <a:spcPts val="1600"/>
              </a:spcBef>
              <a:spcAft>
                <a:spcPts val="0"/>
              </a:spcAft>
              <a:buSzPts val="1800"/>
              <a:buNone/>
            </a:pPr>
            <a:r>
              <a:rPr lang="en" sz="1700"/>
              <a:t>(1). word morphology</a:t>
            </a:r>
            <a:endParaRPr sz="1700"/>
          </a:p>
          <a:p>
            <a:pPr indent="0" lvl="0" marL="0" rtl="0" algn="l">
              <a:lnSpc>
                <a:spcPct val="115000"/>
              </a:lnSpc>
              <a:spcBef>
                <a:spcPts val="1600"/>
              </a:spcBef>
              <a:spcAft>
                <a:spcPts val="0"/>
              </a:spcAft>
              <a:buSzPts val="1800"/>
              <a:buNone/>
            </a:pPr>
            <a:r>
              <a:rPr lang="en" sz="1700"/>
              <a:t>(2). Synonym</a:t>
            </a:r>
            <a:endParaRPr sz="1700"/>
          </a:p>
          <a:p>
            <a:pPr indent="0" lvl="0" marL="0" rtl="0" algn="l">
              <a:lnSpc>
                <a:spcPct val="115000"/>
              </a:lnSpc>
              <a:spcBef>
                <a:spcPts val="1600"/>
              </a:spcBef>
              <a:spcAft>
                <a:spcPts val="0"/>
              </a:spcAft>
              <a:buSzPts val="1800"/>
              <a:buNone/>
            </a:pPr>
            <a:r>
              <a:rPr lang="en" sz="1700"/>
              <a:t>(3). Entailment </a:t>
            </a:r>
            <a:endParaRPr sz="1700"/>
          </a:p>
          <a:p>
            <a:pPr indent="0" lvl="0" marL="0" rtl="0" algn="l">
              <a:lnSpc>
                <a:spcPct val="115000"/>
              </a:lnSpc>
              <a:spcBef>
                <a:spcPts val="1600"/>
              </a:spcBef>
              <a:spcAft>
                <a:spcPts val="1600"/>
              </a:spcAft>
              <a:buSzPts val="1800"/>
              <a:buNone/>
            </a:pPr>
            <a:r>
              <a:rPr lang="en" sz="1700"/>
              <a:t>(4). metonymy9. </a:t>
            </a:r>
            <a:endParaRPr sz="1700"/>
          </a:p>
        </p:txBody>
      </p:sp>
      <p:pic>
        <p:nvPicPr>
          <p:cNvPr id="93" name="Google Shape;93;p6"/>
          <p:cNvPicPr preferRelativeResize="0"/>
          <p:nvPr/>
        </p:nvPicPr>
        <p:blipFill rotWithShape="1">
          <a:blip r:embed="rId3">
            <a:alphaModFix/>
          </a:blip>
          <a:srcRect b="0" l="0" r="0" t="0"/>
          <a:stretch/>
        </p:blipFill>
        <p:spPr>
          <a:xfrm>
            <a:off x="5475763" y="102125"/>
            <a:ext cx="3086075" cy="2512500"/>
          </a:xfrm>
          <a:prstGeom prst="rect">
            <a:avLst/>
          </a:prstGeom>
          <a:noFill/>
          <a:ln>
            <a:noFill/>
          </a:ln>
        </p:spPr>
      </p:pic>
      <p:pic>
        <p:nvPicPr>
          <p:cNvPr id="94" name="Google Shape;94;p6"/>
          <p:cNvPicPr preferRelativeResize="0"/>
          <p:nvPr/>
        </p:nvPicPr>
        <p:blipFill rotWithShape="1">
          <a:blip r:embed="rId4">
            <a:alphaModFix/>
          </a:blip>
          <a:srcRect b="0" l="0" r="0" t="0"/>
          <a:stretch/>
        </p:blipFill>
        <p:spPr>
          <a:xfrm>
            <a:off x="5336400" y="2614625"/>
            <a:ext cx="3364793" cy="238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sp>
        <p:nvSpPr>
          <p:cNvPr id="100" name="Google Shape;100;p7"/>
          <p:cNvSpPr txBox="1"/>
          <p:nvPr>
            <p:ph idx="1" type="body"/>
          </p:nvPr>
        </p:nvSpPr>
        <p:spPr>
          <a:xfrm>
            <a:off x="311700" y="1489475"/>
            <a:ext cx="8520600" cy="307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latent BOW model serves as a bridge between the latent variable models and the planning-and realization models. Overall, the step by step generation process serves an move towards more interpretable generative models, and it opens new possibilities of controllable realization through directly injecting lexical information into the middle stages of surface realization.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6" name="Google Shape;106;p8"/>
          <p:cNvPicPr preferRelativeResize="0"/>
          <p:nvPr/>
        </p:nvPicPr>
        <p:blipFill>
          <a:blip r:embed="rId3">
            <a:alphaModFix/>
          </a:blip>
          <a:stretch>
            <a:fillRect/>
          </a:stretch>
        </p:blipFill>
        <p:spPr>
          <a:xfrm>
            <a:off x="198151" y="287313"/>
            <a:ext cx="7161210" cy="4568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