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1" r:id="rId5"/>
    <p:sldId id="625" r:id="rId6"/>
    <p:sldId id="643" r:id="rId7"/>
    <p:sldId id="644" r:id="rId8"/>
    <p:sldId id="646" r:id="rId9"/>
    <p:sldId id="642" r:id="rId10"/>
    <p:sldId id="64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l Matyjasek" initials="PM" lastIdx="3" clrIdx="0">
    <p:extLst>
      <p:ext uri="{19B8F6BF-5375-455C-9EA6-DF929625EA0E}">
        <p15:presenceInfo xmlns:p15="http://schemas.microsoft.com/office/powerpoint/2012/main" userId="S::pawel.matyjasek@clear.bank::b6bb1fc0-5d4b-4de4-94e3-5cd3e89a358a" providerId="AD"/>
      </p:ext>
    </p:extLst>
  </p:cmAuthor>
  <p:cmAuthor id="2" name="Rajesh Eangoor" initials="RE" lastIdx="1" clrIdx="1">
    <p:extLst>
      <p:ext uri="{19B8F6BF-5375-455C-9EA6-DF929625EA0E}">
        <p15:presenceInfo xmlns:p15="http://schemas.microsoft.com/office/powerpoint/2012/main" userId="S::rajesh.eangoor@clear.bank::6927de55-e35b-4abc-ad32-e89aad60c1d9" providerId="AD"/>
      </p:ext>
    </p:extLst>
  </p:cmAuthor>
  <p:cmAuthor id="3" name="Dionne Hairsine" initials="DH" lastIdx="10" clrIdx="2">
    <p:extLst>
      <p:ext uri="{19B8F6BF-5375-455C-9EA6-DF929625EA0E}">
        <p15:presenceInfo xmlns:p15="http://schemas.microsoft.com/office/powerpoint/2012/main" userId="S::dionne.hairsine@clear.bank::3dbccaee-0a48-481c-bca8-49d8e16d6bb9" providerId="AD"/>
      </p:ext>
    </p:extLst>
  </p:cmAuthor>
  <p:cmAuthor id="4" name="Adam Swystun" initials="AS" lastIdx="6" clrIdx="3">
    <p:extLst>
      <p:ext uri="{19B8F6BF-5375-455C-9EA6-DF929625EA0E}">
        <p15:presenceInfo xmlns:p15="http://schemas.microsoft.com/office/powerpoint/2012/main" userId="S::adam.swystun@clear.bank::5025ef26-81bf-4e51-a8c8-c21988ffb640" providerId="AD"/>
      </p:ext>
    </p:extLst>
  </p:cmAuthor>
  <p:cmAuthor id="5" name="Gabriel" initials="G" lastIdx="1" clrIdx="4">
    <p:extLst>
      <p:ext uri="{19B8F6BF-5375-455C-9EA6-DF929625EA0E}">
        <p15:presenceInfo xmlns:p15="http://schemas.microsoft.com/office/powerpoint/2012/main" userId="S::gabriel.ng@clear.bank::ba4ea328-32e5-49a3-9a28-e8f3e32fa4f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B9ADE"/>
    <a:srgbClr val="3049D0"/>
    <a:srgbClr val="F55200"/>
    <a:srgbClr val="F2F9FC"/>
    <a:srgbClr val="021563"/>
    <a:srgbClr val="F55301"/>
    <a:srgbClr val="00AD00"/>
    <a:srgbClr val="DFE1E0"/>
    <a:srgbClr val="454A6B"/>
    <a:srgbClr val="D00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196" dt="2021-03-07T23:20:27.187"/>
    <p1510:client id="{265431B8-F8B9-5865-991E-02B7F30F7E51}" v="40" dt="2021-03-08T09:20:10.001"/>
    <p1510:client id="{26D469FD-B0AC-492D-9E15-7EA4464DD43F}" v="5" dt="2021-03-08T08:55:44.889"/>
    <p1510:client id="{398FBF74-8F7E-478F-BE62-AE031763E3B4}" v="364" dt="2021-03-08T09:36:52.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6732A-0F45-6D41-A87E-F0EE960A5E38}" type="datetimeFigureOut">
              <a:rPr lang="en-US" smtClean="0"/>
              <a:t>3/29/2021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60EEB-C54C-124A-A4B0-376CBE16F5EA}" type="slidenum">
              <a:rPr lang="en-US" smtClean="0"/>
              <a:t>‹#›</a:t>
            </a:fld>
            <a:endParaRPr lang="en-US"/>
          </a:p>
        </p:txBody>
      </p:sp>
    </p:spTree>
    <p:extLst>
      <p:ext uri="{BB962C8B-B14F-4D97-AF65-F5344CB8AC3E}">
        <p14:creationId xmlns:p14="http://schemas.microsoft.com/office/powerpoint/2010/main" val="225322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F60EEB-C54C-124A-A4B0-376CBE16F5EA}" type="slidenum">
              <a:rPr lang="en-US" smtClean="0"/>
              <a:t>1</a:t>
            </a:fld>
            <a:endParaRPr lang="en-US"/>
          </a:p>
        </p:txBody>
      </p:sp>
    </p:spTree>
    <p:extLst>
      <p:ext uri="{BB962C8B-B14F-4D97-AF65-F5344CB8AC3E}">
        <p14:creationId xmlns:p14="http://schemas.microsoft.com/office/powerpoint/2010/main" val="293607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F60EEB-C54C-124A-A4B0-376CBE16F5EA}" type="slidenum">
              <a:rPr lang="en-US" smtClean="0"/>
              <a:t>2</a:t>
            </a:fld>
            <a:endParaRPr lang="en-US"/>
          </a:p>
        </p:txBody>
      </p:sp>
    </p:spTree>
    <p:extLst>
      <p:ext uri="{BB962C8B-B14F-4D97-AF65-F5344CB8AC3E}">
        <p14:creationId xmlns:p14="http://schemas.microsoft.com/office/powerpoint/2010/main" val="3058001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F60EEB-C54C-124A-A4B0-376CBE16F5EA}" type="slidenum">
              <a:rPr lang="en-US" smtClean="0"/>
              <a:t>5</a:t>
            </a:fld>
            <a:endParaRPr lang="en-US"/>
          </a:p>
        </p:txBody>
      </p:sp>
    </p:spTree>
    <p:extLst>
      <p:ext uri="{BB962C8B-B14F-4D97-AF65-F5344CB8AC3E}">
        <p14:creationId xmlns:p14="http://schemas.microsoft.com/office/powerpoint/2010/main" val="306442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F60EEB-C54C-124A-A4B0-376CBE16F5EA}" type="slidenum">
              <a:rPr lang="en-US" smtClean="0"/>
              <a:t>6</a:t>
            </a:fld>
            <a:endParaRPr lang="en-US"/>
          </a:p>
        </p:txBody>
      </p:sp>
    </p:spTree>
    <p:extLst>
      <p:ext uri="{BB962C8B-B14F-4D97-AF65-F5344CB8AC3E}">
        <p14:creationId xmlns:p14="http://schemas.microsoft.com/office/powerpoint/2010/main" val="191813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3F09-61EF-D64E-9DF7-21706153D4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8DF3D8-C610-2846-B94D-53EB67C0E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C4AC5-762D-B444-A8ED-E29CCAB1C806}"/>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5" name="Footer Placeholder 4">
            <a:extLst>
              <a:ext uri="{FF2B5EF4-FFF2-40B4-BE49-F238E27FC236}">
                <a16:creationId xmlns:a16="http://schemas.microsoft.com/office/drawing/2014/main" id="{60740192-8717-4943-81A6-4F8A4EE93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287BB-3269-0F49-8F92-09FB426EAB69}"/>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65395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5D68-645D-9445-BE5B-6EC12D82CE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14F90-07C3-C94D-95E5-DA6283938C3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62C7A-48F2-8A41-A0E1-128DF096117E}"/>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5" name="Footer Placeholder 4">
            <a:extLst>
              <a:ext uri="{FF2B5EF4-FFF2-40B4-BE49-F238E27FC236}">
                <a16:creationId xmlns:a16="http://schemas.microsoft.com/office/drawing/2014/main" id="{B3EA6E52-D086-334D-B48A-A0D496CA9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407DD-5414-EF46-90EB-95DD04155D4C}"/>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765660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5718A9-1570-C344-9617-65EBD00FB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EEA2C-D96C-FB4D-8F42-0F29BB5555B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BEF9C-318A-F94F-9985-46E5BA0D3388}"/>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5" name="Footer Placeholder 4">
            <a:extLst>
              <a:ext uri="{FF2B5EF4-FFF2-40B4-BE49-F238E27FC236}">
                <a16:creationId xmlns:a16="http://schemas.microsoft.com/office/drawing/2014/main" id="{9483ED1A-8EAD-5848-9B90-1AEE692F83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F4A4F-8CAA-FD4F-8C81-EF8DFC0AC2E9}"/>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44556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63E6-1637-1943-A9D4-BD7E4FC37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51449-6357-194B-89E2-9B36A6BAC6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085E-C215-A44B-894F-C822BF89818B}"/>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5" name="Footer Placeholder 4">
            <a:extLst>
              <a:ext uri="{FF2B5EF4-FFF2-40B4-BE49-F238E27FC236}">
                <a16:creationId xmlns:a16="http://schemas.microsoft.com/office/drawing/2014/main" id="{F8D85E3C-130B-6646-B726-E6B2CEF36F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625A2-865F-DB44-9B4B-EDB4DD80F163}"/>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6512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FEE2-E698-8B4C-A7E1-BC6CF73F1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894A81-2678-C64A-852E-CBCE113129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50BE1-9436-5B4C-8485-83398617BA95}"/>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5" name="Footer Placeholder 4">
            <a:extLst>
              <a:ext uri="{FF2B5EF4-FFF2-40B4-BE49-F238E27FC236}">
                <a16:creationId xmlns:a16="http://schemas.microsoft.com/office/drawing/2014/main" id="{A88A6BC3-93A4-BF4C-9FA5-53C2F19DA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8F57E-62C4-2B47-AA68-3FDB1E1DBE3E}"/>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87596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486B-49EC-E649-BBCE-65DC34C6BE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E30EC-73F2-B744-8B50-3634059BC7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ABA132-05AE-D644-947F-FD35C761E4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47D067-7FC0-7D43-B28D-EB3433373279}"/>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6" name="Footer Placeholder 5">
            <a:extLst>
              <a:ext uri="{FF2B5EF4-FFF2-40B4-BE49-F238E27FC236}">
                <a16:creationId xmlns:a16="http://schemas.microsoft.com/office/drawing/2014/main" id="{E47D2271-9CEA-F54B-9D09-D445200BD1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16B71-FB5E-494A-A41D-F5E04F34193C}"/>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168623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220DB-BA95-6841-9ED1-26D0B9B264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7F6A5F-33DD-FA42-A251-6461DC32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20F473-BB92-7B41-9C9B-D2801E625C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51C3D6-BC18-A14E-B53B-807AB4CB0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3A8B200-72BE-234A-972F-57D9417B61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4B8419-998A-0E46-8C97-DC57F05581A9}"/>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8" name="Footer Placeholder 7">
            <a:extLst>
              <a:ext uri="{FF2B5EF4-FFF2-40B4-BE49-F238E27FC236}">
                <a16:creationId xmlns:a16="http://schemas.microsoft.com/office/drawing/2014/main" id="{26A0912B-4F81-FF42-BD0D-0B0962C180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44124D-A549-A44C-AAFD-2FD28D134A29}"/>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81457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D995-CB0D-2648-B1B9-886CF6021A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2673C8-99B5-C340-B71E-9F8CC47DEDCC}"/>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4" name="Footer Placeholder 3">
            <a:extLst>
              <a:ext uri="{FF2B5EF4-FFF2-40B4-BE49-F238E27FC236}">
                <a16:creationId xmlns:a16="http://schemas.microsoft.com/office/drawing/2014/main" id="{1CBF8D51-0589-974C-98FD-0A6C5A383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212B-0303-2945-A3F8-5250D39C81BA}"/>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141828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4319F-B80F-4742-AF90-3A368133AE55}"/>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3" name="Footer Placeholder 2">
            <a:extLst>
              <a:ext uri="{FF2B5EF4-FFF2-40B4-BE49-F238E27FC236}">
                <a16:creationId xmlns:a16="http://schemas.microsoft.com/office/drawing/2014/main" id="{6E4148E4-EDBF-104D-B1DC-06CF13BD34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2E3180-FBA5-C34E-852C-8D4505FDBE3B}"/>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2920059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7D6B-4666-B44A-AD8E-D0907662A8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9F6DE-DE49-124A-8F05-E35E462A28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6E52B-C590-E849-9B10-2A9D5F38D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7F5981-7012-FB4C-ABAE-7F4809E3FAFB}"/>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6" name="Footer Placeholder 5">
            <a:extLst>
              <a:ext uri="{FF2B5EF4-FFF2-40B4-BE49-F238E27FC236}">
                <a16:creationId xmlns:a16="http://schemas.microsoft.com/office/drawing/2014/main" id="{17C51948-6918-6A41-890C-E4461B9347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60154-3A94-4E4D-9B29-5269F428B120}"/>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3544434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764E-4A51-4544-9861-8BD765F42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B1D93-D5BB-6647-AC6E-FDFB465FE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8D6C97-91E4-B041-B75A-C90616F4E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437B4A-C6D8-7847-B636-E3272E0F4041}"/>
              </a:ext>
            </a:extLst>
          </p:cNvPr>
          <p:cNvSpPr>
            <a:spLocks noGrp="1"/>
          </p:cNvSpPr>
          <p:nvPr>
            <p:ph type="dt" sz="half" idx="10"/>
          </p:nvPr>
        </p:nvSpPr>
        <p:spPr/>
        <p:txBody>
          <a:bodyPr/>
          <a:lstStyle/>
          <a:p>
            <a:fld id="{5BF09E6C-A8CA-A345-AE93-1EFCF8F78E15}" type="datetimeFigureOut">
              <a:rPr lang="en-US" smtClean="0"/>
              <a:t>3/29/2021</a:t>
            </a:fld>
            <a:endParaRPr lang="en-US"/>
          </a:p>
        </p:txBody>
      </p:sp>
      <p:sp>
        <p:nvSpPr>
          <p:cNvPr id="6" name="Footer Placeholder 5">
            <a:extLst>
              <a:ext uri="{FF2B5EF4-FFF2-40B4-BE49-F238E27FC236}">
                <a16:creationId xmlns:a16="http://schemas.microsoft.com/office/drawing/2014/main" id="{E2D84392-5259-044B-AA59-BF7E76C9E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07E2D-0166-004B-B35D-945480380BC5}"/>
              </a:ext>
            </a:extLst>
          </p:cNvPr>
          <p:cNvSpPr>
            <a:spLocks noGrp="1"/>
          </p:cNvSpPr>
          <p:nvPr>
            <p:ph type="sldNum" sz="quarter" idx="12"/>
          </p:nvPr>
        </p:nvSpPr>
        <p:spPr/>
        <p:txBody>
          <a:bodyPr/>
          <a:lstStyle/>
          <a:p>
            <a:fld id="{3F05F3D0-36D0-8C46-99B4-034D0E88F4E4}" type="slidenum">
              <a:rPr lang="en-US" smtClean="0"/>
              <a:t>‹#›</a:t>
            </a:fld>
            <a:endParaRPr lang="en-US"/>
          </a:p>
        </p:txBody>
      </p:sp>
    </p:spTree>
    <p:extLst>
      <p:ext uri="{BB962C8B-B14F-4D97-AF65-F5344CB8AC3E}">
        <p14:creationId xmlns:p14="http://schemas.microsoft.com/office/powerpoint/2010/main" val="260783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9D34C0-62F9-1A44-B035-6A6F44DCD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30E9C7-A158-A14C-A31B-AC465569E6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4FCA0-8673-F34D-B147-41D529C062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09E6C-A8CA-A345-AE93-1EFCF8F78E15}" type="datetimeFigureOut">
              <a:rPr lang="en-US" smtClean="0"/>
              <a:t>3/29/2021</a:t>
            </a:fld>
            <a:endParaRPr lang="en-US"/>
          </a:p>
        </p:txBody>
      </p:sp>
      <p:sp>
        <p:nvSpPr>
          <p:cNvPr id="5" name="Footer Placeholder 4">
            <a:extLst>
              <a:ext uri="{FF2B5EF4-FFF2-40B4-BE49-F238E27FC236}">
                <a16:creationId xmlns:a16="http://schemas.microsoft.com/office/drawing/2014/main" id="{C057DF4E-9027-2E44-AE52-7DB8A25413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637E85-9428-ED4A-8FA7-93F902DCD9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5F3D0-36D0-8C46-99B4-034D0E88F4E4}" type="slidenum">
              <a:rPr lang="en-US" smtClean="0"/>
              <a:t>‹#›</a:t>
            </a:fld>
            <a:endParaRPr lang="en-US"/>
          </a:p>
        </p:txBody>
      </p:sp>
    </p:spTree>
    <p:extLst>
      <p:ext uri="{BB962C8B-B14F-4D97-AF65-F5344CB8AC3E}">
        <p14:creationId xmlns:p14="http://schemas.microsoft.com/office/powerpoint/2010/main" val="2200939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18" Type="http://schemas.openxmlformats.org/officeDocument/2006/relationships/image" Target="../media/image16.emf"/><Relationship Id="rId3" Type="http://schemas.openxmlformats.org/officeDocument/2006/relationships/image" Target="../media/image1.png"/><Relationship Id="rId21" Type="http://schemas.openxmlformats.org/officeDocument/2006/relationships/image" Target="../media/image19.emf"/><Relationship Id="rId7" Type="http://schemas.openxmlformats.org/officeDocument/2006/relationships/image" Target="../media/image5.emf"/><Relationship Id="rId12" Type="http://schemas.openxmlformats.org/officeDocument/2006/relationships/image" Target="../media/image10.emf"/><Relationship Id="rId17" Type="http://schemas.openxmlformats.org/officeDocument/2006/relationships/image" Target="../media/image15.emf"/><Relationship Id="rId25" Type="http://schemas.openxmlformats.org/officeDocument/2006/relationships/image" Target="../media/image23.emf"/><Relationship Id="rId2" Type="http://schemas.openxmlformats.org/officeDocument/2006/relationships/notesSlide" Target="../notesSlides/notesSlide1.xml"/><Relationship Id="rId16" Type="http://schemas.openxmlformats.org/officeDocument/2006/relationships/image" Target="../media/image14.emf"/><Relationship Id="rId20" Type="http://schemas.openxmlformats.org/officeDocument/2006/relationships/image" Target="../media/image18.emf"/><Relationship Id="rId1" Type="http://schemas.openxmlformats.org/officeDocument/2006/relationships/slideLayout" Target="../slideLayouts/slideLayout5.xml"/><Relationship Id="rId6" Type="http://schemas.openxmlformats.org/officeDocument/2006/relationships/image" Target="../media/image4.emf"/><Relationship Id="rId11" Type="http://schemas.openxmlformats.org/officeDocument/2006/relationships/image" Target="../media/image9.emf"/><Relationship Id="rId24" Type="http://schemas.openxmlformats.org/officeDocument/2006/relationships/image" Target="../media/image22.emf"/><Relationship Id="rId5" Type="http://schemas.openxmlformats.org/officeDocument/2006/relationships/image" Target="../media/image3.emf"/><Relationship Id="rId15" Type="http://schemas.openxmlformats.org/officeDocument/2006/relationships/image" Target="../media/image13.emf"/><Relationship Id="rId23" Type="http://schemas.openxmlformats.org/officeDocument/2006/relationships/image" Target="../media/image21.emf"/><Relationship Id="rId10" Type="http://schemas.openxmlformats.org/officeDocument/2006/relationships/image" Target="../media/image8.emf"/><Relationship Id="rId19" Type="http://schemas.openxmlformats.org/officeDocument/2006/relationships/image" Target="../media/image17.emf"/><Relationship Id="rId4" Type="http://schemas.openxmlformats.org/officeDocument/2006/relationships/image" Target="../media/image2.emf"/><Relationship Id="rId9" Type="http://schemas.openxmlformats.org/officeDocument/2006/relationships/image" Target="../media/image7.emf"/><Relationship Id="rId14" Type="http://schemas.openxmlformats.org/officeDocument/2006/relationships/image" Target="../media/image12.emf"/><Relationship Id="rId22" Type="http://schemas.openxmlformats.org/officeDocument/2006/relationships/image" Target="../media/image2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azure.com/cbinfrastructure/cbi/_wiki/wikis/architecture%20governance/854/Architecture-Governance" TargetMode="External"/><Relationship Id="rId2" Type="http://schemas.openxmlformats.org/officeDocument/2006/relationships/hyperlink" Target="https://dev.azure.com/cbinfrastructure/CBI%20Documents/_wiki/wikis/CBI-Documents.wiki/2318/Multi-Currency-Payments-Domain"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F2D61C2-0FBF-5042-9B43-638162187D2A}"/>
              </a:ext>
            </a:extLst>
          </p:cNvPr>
          <p:cNvSpPr/>
          <p:nvPr/>
        </p:nvSpPr>
        <p:spPr>
          <a:xfrm>
            <a:off x="0" y="0"/>
            <a:ext cx="12192000" cy="6858000"/>
          </a:xfrm>
          <a:prstGeom prst="rect">
            <a:avLst/>
          </a:prstGeom>
          <a:solidFill>
            <a:srgbClr val="E4EF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sp>
        <p:nvSpPr>
          <p:cNvPr id="2" name="Title 1">
            <a:extLst>
              <a:ext uri="{FF2B5EF4-FFF2-40B4-BE49-F238E27FC236}">
                <a16:creationId xmlns:a16="http://schemas.microsoft.com/office/drawing/2014/main" id="{728558A7-D90D-C648-B102-DB3B64C888F0}"/>
              </a:ext>
            </a:extLst>
          </p:cNvPr>
          <p:cNvSpPr>
            <a:spLocks noGrp="1"/>
          </p:cNvSpPr>
          <p:nvPr>
            <p:ph type="title"/>
          </p:nvPr>
        </p:nvSpPr>
        <p:spPr>
          <a:xfrm>
            <a:off x="511451" y="2120564"/>
            <a:ext cx="11153327" cy="2529923"/>
          </a:xfrm>
        </p:spPr>
        <p:txBody>
          <a:bodyPr wrap="square" anchor="t" anchorCtr="0">
            <a:spAutoFit/>
          </a:bodyPr>
          <a:lstStyle/>
          <a:p>
            <a:pPr algn="ctr"/>
            <a:r>
              <a:rPr lang="en-US" b="1" dirty="0">
                <a:solidFill>
                  <a:srgbClr val="021563"/>
                </a:solidFill>
                <a:latin typeface="Century Gothic" panose="020B0502020202020204" pitchFamily="34" charset="0"/>
                <a:cs typeface="Arial" panose="020B0604020202020204" pitchFamily="34" charset="0"/>
              </a:rPr>
              <a:t>Non-Functional Requirements</a:t>
            </a:r>
            <a:br>
              <a:rPr lang="en-US" b="1" dirty="0">
                <a:solidFill>
                  <a:srgbClr val="021563"/>
                </a:solidFill>
                <a:latin typeface="Century Gothic" panose="020B0502020202020204" pitchFamily="34" charset="0"/>
                <a:cs typeface="Arial" panose="020B0604020202020204" pitchFamily="34" charset="0"/>
              </a:rPr>
            </a:br>
            <a:r>
              <a:rPr lang="en-US" b="1" dirty="0">
                <a:solidFill>
                  <a:srgbClr val="021563"/>
                </a:solidFill>
                <a:latin typeface="Century Gothic" panose="020B0502020202020204" pitchFamily="34" charset="0"/>
                <a:cs typeface="Arial" panose="020B0604020202020204" pitchFamily="34" charset="0"/>
              </a:rPr>
              <a:t>Overview</a:t>
            </a:r>
            <a:br>
              <a:rPr lang="en-US" b="1" dirty="0">
                <a:solidFill>
                  <a:srgbClr val="021563"/>
                </a:solidFill>
                <a:latin typeface="Century Gothic" panose="020B0502020202020204" pitchFamily="34" charset="0"/>
                <a:cs typeface="Arial" panose="020B0604020202020204" pitchFamily="34" charset="0"/>
              </a:rPr>
            </a:br>
            <a:r>
              <a:rPr lang="en-US" b="1" dirty="0">
                <a:solidFill>
                  <a:srgbClr val="021563"/>
                </a:solidFill>
                <a:latin typeface="Century Gothic" panose="020B0502020202020204" pitchFamily="34" charset="0"/>
                <a:cs typeface="Arial" panose="020B0604020202020204" pitchFamily="34" charset="0"/>
              </a:rPr>
              <a:t>Repairs &amp; Return/ Statements</a:t>
            </a:r>
            <a:br>
              <a:rPr lang="en-US" b="1" dirty="0">
                <a:solidFill>
                  <a:srgbClr val="021563"/>
                </a:solidFill>
                <a:latin typeface="Century Gothic" panose="020B0502020202020204" pitchFamily="34" charset="0"/>
                <a:cs typeface="Arial" panose="020B0604020202020204" pitchFamily="34" charset="0"/>
              </a:rPr>
            </a:br>
            <a:endParaRPr lang="en-US" b="1" dirty="0">
              <a:solidFill>
                <a:srgbClr val="021563"/>
              </a:solidFill>
              <a:latin typeface="Century Gothic" panose="020B0502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91388698-DA8C-494B-B611-17F54F99E0A2}"/>
              </a:ext>
            </a:extLst>
          </p:cNvPr>
          <p:cNvSpPr>
            <a:spLocks noGrp="1"/>
          </p:cNvSpPr>
          <p:nvPr>
            <p:ph sz="half" idx="2"/>
          </p:nvPr>
        </p:nvSpPr>
        <p:spPr>
          <a:xfrm>
            <a:off x="3517106" y="5700527"/>
            <a:ext cx="5157787" cy="774571"/>
          </a:xfrm>
        </p:spPr>
        <p:txBody>
          <a:bodyPr anchor="t" anchorCtr="0">
            <a:spAutoFit/>
          </a:bodyPr>
          <a:lstStyle/>
          <a:p>
            <a:pPr marL="0" indent="0" algn="ctr">
              <a:buClr>
                <a:srgbClr val="5184DC"/>
              </a:buClr>
              <a:buNone/>
            </a:pPr>
            <a:r>
              <a:rPr lang="en-US" sz="2000" b="1" dirty="0">
                <a:solidFill>
                  <a:srgbClr val="454A6B"/>
                </a:solidFill>
                <a:latin typeface="Century Gothic"/>
                <a:cs typeface="Arial"/>
              </a:rPr>
              <a:t>24/03/2021</a:t>
            </a:r>
          </a:p>
          <a:p>
            <a:pPr marL="0" indent="0" algn="ctr">
              <a:buClr>
                <a:srgbClr val="5184DC"/>
              </a:buClr>
              <a:buNone/>
            </a:pPr>
            <a:endParaRPr lang="en-US" sz="2000" b="1" dirty="0">
              <a:solidFill>
                <a:srgbClr val="454A6B"/>
              </a:solidFill>
              <a:latin typeface="Century Gothic"/>
              <a:cs typeface="Arial"/>
            </a:endParaRPr>
          </a:p>
        </p:txBody>
      </p:sp>
      <p:pic>
        <p:nvPicPr>
          <p:cNvPr id="20" name="Picture 19" descr="A picture containing monitor&#10;&#10;Description automatically generated">
            <a:extLst>
              <a:ext uri="{FF2B5EF4-FFF2-40B4-BE49-F238E27FC236}">
                <a16:creationId xmlns:a16="http://schemas.microsoft.com/office/drawing/2014/main" id="{E3EA47E2-D5AB-CE45-A0AE-00827D1DCE77}"/>
              </a:ext>
            </a:extLst>
          </p:cNvPr>
          <p:cNvPicPr>
            <a:picLocks noChangeAspect="1"/>
          </p:cNvPicPr>
          <p:nvPr/>
        </p:nvPicPr>
        <p:blipFill>
          <a:blip r:embed="rId3"/>
          <a:stretch>
            <a:fillRect/>
          </a:stretch>
        </p:blipFill>
        <p:spPr>
          <a:xfrm>
            <a:off x="4828114" y="759771"/>
            <a:ext cx="2520000" cy="397320"/>
          </a:xfrm>
          <a:prstGeom prst="rect">
            <a:avLst/>
          </a:prstGeom>
        </p:spPr>
      </p:pic>
      <p:pic>
        <p:nvPicPr>
          <p:cNvPr id="5" name="Picture 4">
            <a:extLst>
              <a:ext uri="{FF2B5EF4-FFF2-40B4-BE49-F238E27FC236}">
                <a16:creationId xmlns:a16="http://schemas.microsoft.com/office/drawing/2014/main" id="{FD1826BD-00D5-E049-946B-880284509CA3}"/>
              </a:ext>
            </a:extLst>
          </p:cNvPr>
          <p:cNvPicPr>
            <a:picLocks noChangeAspect="1"/>
          </p:cNvPicPr>
          <p:nvPr/>
        </p:nvPicPr>
        <p:blipFill>
          <a:blip r:embed="rId4"/>
          <a:stretch>
            <a:fillRect/>
          </a:stretch>
        </p:blipFill>
        <p:spPr>
          <a:xfrm>
            <a:off x="7535334" y="4827310"/>
            <a:ext cx="1549400" cy="1549400"/>
          </a:xfrm>
          <a:prstGeom prst="rect">
            <a:avLst/>
          </a:prstGeom>
        </p:spPr>
      </p:pic>
      <p:pic>
        <p:nvPicPr>
          <p:cNvPr id="6" name="Picture 5">
            <a:extLst>
              <a:ext uri="{FF2B5EF4-FFF2-40B4-BE49-F238E27FC236}">
                <a16:creationId xmlns:a16="http://schemas.microsoft.com/office/drawing/2014/main" id="{4654936C-4821-DA4C-8318-8D555C9F704A}"/>
              </a:ext>
            </a:extLst>
          </p:cNvPr>
          <p:cNvPicPr>
            <a:picLocks noChangeAspect="1"/>
          </p:cNvPicPr>
          <p:nvPr/>
        </p:nvPicPr>
        <p:blipFill>
          <a:blip r:embed="rId5"/>
          <a:stretch>
            <a:fillRect/>
          </a:stretch>
        </p:blipFill>
        <p:spPr>
          <a:xfrm>
            <a:off x="3322214" y="5180713"/>
            <a:ext cx="622300" cy="520700"/>
          </a:xfrm>
          <a:prstGeom prst="rect">
            <a:avLst/>
          </a:prstGeom>
        </p:spPr>
      </p:pic>
      <p:pic>
        <p:nvPicPr>
          <p:cNvPr id="7" name="Picture 6">
            <a:extLst>
              <a:ext uri="{FF2B5EF4-FFF2-40B4-BE49-F238E27FC236}">
                <a16:creationId xmlns:a16="http://schemas.microsoft.com/office/drawing/2014/main" id="{C08B91F3-270D-6D48-82BF-E6384AA75A2C}"/>
              </a:ext>
            </a:extLst>
          </p:cNvPr>
          <p:cNvPicPr>
            <a:picLocks noChangeAspect="1"/>
          </p:cNvPicPr>
          <p:nvPr/>
        </p:nvPicPr>
        <p:blipFill>
          <a:blip r:embed="rId6"/>
          <a:stretch>
            <a:fillRect/>
          </a:stretch>
        </p:blipFill>
        <p:spPr>
          <a:xfrm>
            <a:off x="2237740" y="5173717"/>
            <a:ext cx="1155700" cy="1155700"/>
          </a:xfrm>
          <a:prstGeom prst="rect">
            <a:avLst/>
          </a:prstGeom>
        </p:spPr>
      </p:pic>
      <p:pic>
        <p:nvPicPr>
          <p:cNvPr id="9" name="Picture 8">
            <a:extLst>
              <a:ext uri="{FF2B5EF4-FFF2-40B4-BE49-F238E27FC236}">
                <a16:creationId xmlns:a16="http://schemas.microsoft.com/office/drawing/2014/main" id="{26817991-D01B-C647-9020-595B9188D537}"/>
              </a:ext>
            </a:extLst>
          </p:cNvPr>
          <p:cNvPicPr>
            <a:picLocks noChangeAspect="1"/>
          </p:cNvPicPr>
          <p:nvPr/>
        </p:nvPicPr>
        <p:blipFill>
          <a:blip r:embed="rId7"/>
          <a:stretch>
            <a:fillRect/>
          </a:stretch>
        </p:blipFill>
        <p:spPr>
          <a:xfrm>
            <a:off x="2415777" y="5397883"/>
            <a:ext cx="698500" cy="698500"/>
          </a:xfrm>
          <a:prstGeom prst="rect">
            <a:avLst/>
          </a:prstGeom>
        </p:spPr>
      </p:pic>
      <p:pic>
        <p:nvPicPr>
          <p:cNvPr id="11" name="Picture 10">
            <a:extLst>
              <a:ext uri="{FF2B5EF4-FFF2-40B4-BE49-F238E27FC236}">
                <a16:creationId xmlns:a16="http://schemas.microsoft.com/office/drawing/2014/main" id="{CFEFB011-C476-7144-A858-D7A1CF5B4FA3}"/>
              </a:ext>
            </a:extLst>
          </p:cNvPr>
          <p:cNvPicPr>
            <a:picLocks noChangeAspect="1"/>
          </p:cNvPicPr>
          <p:nvPr/>
        </p:nvPicPr>
        <p:blipFill>
          <a:blip r:embed="rId8"/>
          <a:stretch>
            <a:fillRect/>
          </a:stretch>
        </p:blipFill>
        <p:spPr>
          <a:xfrm>
            <a:off x="2958306" y="646606"/>
            <a:ext cx="1117600" cy="1193800"/>
          </a:xfrm>
          <a:prstGeom prst="rect">
            <a:avLst/>
          </a:prstGeom>
        </p:spPr>
      </p:pic>
      <p:pic>
        <p:nvPicPr>
          <p:cNvPr id="12" name="Picture 11">
            <a:extLst>
              <a:ext uri="{FF2B5EF4-FFF2-40B4-BE49-F238E27FC236}">
                <a16:creationId xmlns:a16="http://schemas.microsoft.com/office/drawing/2014/main" id="{8B22E202-3115-1249-BCDE-C70382006403}"/>
              </a:ext>
            </a:extLst>
          </p:cNvPr>
          <p:cNvPicPr>
            <a:picLocks noChangeAspect="1"/>
          </p:cNvPicPr>
          <p:nvPr/>
        </p:nvPicPr>
        <p:blipFill>
          <a:blip r:embed="rId9"/>
          <a:stretch>
            <a:fillRect/>
          </a:stretch>
        </p:blipFill>
        <p:spPr>
          <a:xfrm>
            <a:off x="458253" y="670929"/>
            <a:ext cx="1663700" cy="1587500"/>
          </a:xfrm>
          <a:prstGeom prst="rect">
            <a:avLst/>
          </a:prstGeom>
        </p:spPr>
      </p:pic>
      <p:pic>
        <p:nvPicPr>
          <p:cNvPr id="14" name="Picture 13">
            <a:extLst>
              <a:ext uri="{FF2B5EF4-FFF2-40B4-BE49-F238E27FC236}">
                <a16:creationId xmlns:a16="http://schemas.microsoft.com/office/drawing/2014/main" id="{F1ACBF6A-AC90-7C4A-898F-78D08B6E0245}"/>
              </a:ext>
            </a:extLst>
          </p:cNvPr>
          <p:cNvPicPr>
            <a:picLocks noChangeAspect="1"/>
          </p:cNvPicPr>
          <p:nvPr/>
        </p:nvPicPr>
        <p:blipFill>
          <a:blip r:embed="rId10"/>
          <a:stretch>
            <a:fillRect/>
          </a:stretch>
        </p:blipFill>
        <p:spPr>
          <a:xfrm>
            <a:off x="524019" y="1167006"/>
            <a:ext cx="736600" cy="774700"/>
          </a:xfrm>
          <a:prstGeom prst="rect">
            <a:avLst/>
          </a:prstGeom>
        </p:spPr>
      </p:pic>
      <p:pic>
        <p:nvPicPr>
          <p:cNvPr id="15" name="Picture 14">
            <a:extLst>
              <a:ext uri="{FF2B5EF4-FFF2-40B4-BE49-F238E27FC236}">
                <a16:creationId xmlns:a16="http://schemas.microsoft.com/office/drawing/2014/main" id="{5EE0584F-43F2-FE41-82A2-F921D29E5291}"/>
              </a:ext>
            </a:extLst>
          </p:cNvPr>
          <p:cNvPicPr>
            <a:picLocks noChangeAspect="1"/>
          </p:cNvPicPr>
          <p:nvPr/>
        </p:nvPicPr>
        <p:blipFill>
          <a:blip r:embed="rId11"/>
          <a:stretch>
            <a:fillRect/>
          </a:stretch>
        </p:blipFill>
        <p:spPr>
          <a:xfrm>
            <a:off x="11355705" y="4315870"/>
            <a:ext cx="215900" cy="317500"/>
          </a:xfrm>
          <a:prstGeom prst="rect">
            <a:avLst/>
          </a:prstGeom>
        </p:spPr>
      </p:pic>
      <p:pic>
        <p:nvPicPr>
          <p:cNvPr id="17" name="Picture 16">
            <a:extLst>
              <a:ext uri="{FF2B5EF4-FFF2-40B4-BE49-F238E27FC236}">
                <a16:creationId xmlns:a16="http://schemas.microsoft.com/office/drawing/2014/main" id="{8B419722-C077-9F44-966A-B54FFDF2C713}"/>
              </a:ext>
            </a:extLst>
          </p:cNvPr>
          <p:cNvPicPr>
            <a:picLocks noChangeAspect="1"/>
          </p:cNvPicPr>
          <p:nvPr/>
        </p:nvPicPr>
        <p:blipFill>
          <a:blip r:embed="rId12"/>
          <a:stretch>
            <a:fillRect/>
          </a:stretch>
        </p:blipFill>
        <p:spPr>
          <a:xfrm>
            <a:off x="1348740" y="1754421"/>
            <a:ext cx="1308100" cy="279400"/>
          </a:xfrm>
          <a:prstGeom prst="rect">
            <a:avLst/>
          </a:prstGeom>
        </p:spPr>
      </p:pic>
      <p:pic>
        <p:nvPicPr>
          <p:cNvPr id="18" name="Picture 17">
            <a:extLst>
              <a:ext uri="{FF2B5EF4-FFF2-40B4-BE49-F238E27FC236}">
                <a16:creationId xmlns:a16="http://schemas.microsoft.com/office/drawing/2014/main" id="{DB905A66-84C7-D048-BE75-C3F744FCACAF}"/>
              </a:ext>
            </a:extLst>
          </p:cNvPr>
          <p:cNvPicPr>
            <a:picLocks noChangeAspect="1"/>
          </p:cNvPicPr>
          <p:nvPr/>
        </p:nvPicPr>
        <p:blipFill>
          <a:blip r:embed="rId13"/>
          <a:stretch>
            <a:fillRect/>
          </a:stretch>
        </p:blipFill>
        <p:spPr>
          <a:xfrm>
            <a:off x="7810289" y="5189645"/>
            <a:ext cx="965200" cy="723900"/>
          </a:xfrm>
          <a:prstGeom prst="rect">
            <a:avLst/>
          </a:prstGeom>
        </p:spPr>
      </p:pic>
      <p:pic>
        <p:nvPicPr>
          <p:cNvPr id="19" name="Picture 18">
            <a:extLst>
              <a:ext uri="{FF2B5EF4-FFF2-40B4-BE49-F238E27FC236}">
                <a16:creationId xmlns:a16="http://schemas.microsoft.com/office/drawing/2014/main" id="{2A2C4A0C-07A0-4F4B-8BE9-75E54BA88989}"/>
              </a:ext>
            </a:extLst>
          </p:cNvPr>
          <p:cNvPicPr>
            <a:picLocks noChangeAspect="1"/>
          </p:cNvPicPr>
          <p:nvPr/>
        </p:nvPicPr>
        <p:blipFill>
          <a:blip r:embed="rId14"/>
          <a:stretch>
            <a:fillRect/>
          </a:stretch>
        </p:blipFill>
        <p:spPr>
          <a:xfrm>
            <a:off x="-35084" y="5667135"/>
            <a:ext cx="2095500" cy="927100"/>
          </a:xfrm>
          <a:prstGeom prst="rect">
            <a:avLst/>
          </a:prstGeom>
        </p:spPr>
      </p:pic>
      <p:pic>
        <p:nvPicPr>
          <p:cNvPr id="22" name="Picture 21">
            <a:extLst>
              <a:ext uri="{FF2B5EF4-FFF2-40B4-BE49-F238E27FC236}">
                <a16:creationId xmlns:a16="http://schemas.microsoft.com/office/drawing/2014/main" id="{763E6B5F-50B7-964F-8962-57C8F8E502AD}"/>
              </a:ext>
            </a:extLst>
          </p:cNvPr>
          <p:cNvPicPr>
            <a:picLocks noChangeAspect="1"/>
          </p:cNvPicPr>
          <p:nvPr/>
        </p:nvPicPr>
        <p:blipFill>
          <a:blip r:embed="rId15"/>
          <a:stretch>
            <a:fillRect/>
          </a:stretch>
        </p:blipFill>
        <p:spPr>
          <a:xfrm>
            <a:off x="10442001" y="906956"/>
            <a:ext cx="685800" cy="444500"/>
          </a:xfrm>
          <a:prstGeom prst="rect">
            <a:avLst/>
          </a:prstGeom>
        </p:spPr>
      </p:pic>
      <p:pic>
        <p:nvPicPr>
          <p:cNvPr id="23" name="Picture 22">
            <a:extLst>
              <a:ext uri="{FF2B5EF4-FFF2-40B4-BE49-F238E27FC236}">
                <a16:creationId xmlns:a16="http://schemas.microsoft.com/office/drawing/2014/main" id="{DB9971FF-5BB8-5746-A22B-0567A60FC229}"/>
              </a:ext>
            </a:extLst>
          </p:cNvPr>
          <p:cNvPicPr>
            <a:picLocks noChangeAspect="1"/>
          </p:cNvPicPr>
          <p:nvPr/>
        </p:nvPicPr>
        <p:blipFill>
          <a:blip r:embed="rId16"/>
          <a:stretch>
            <a:fillRect/>
          </a:stretch>
        </p:blipFill>
        <p:spPr>
          <a:xfrm>
            <a:off x="9490710" y="4543748"/>
            <a:ext cx="1244600" cy="1257300"/>
          </a:xfrm>
          <a:prstGeom prst="rect">
            <a:avLst/>
          </a:prstGeom>
        </p:spPr>
      </p:pic>
      <p:pic>
        <p:nvPicPr>
          <p:cNvPr id="25" name="Picture 24">
            <a:extLst>
              <a:ext uri="{FF2B5EF4-FFF2-40B4-BE49-F238E27FC236}">
                <a16:creationId xmlns:a16="http://schemas.microsoft.com/office/drawing/2014/main" id="{D8417163-DD2A-D347-9606-9B869D596F08}"/>
              </a:ext>
            </a:extLst>
          </p:cNvPr>
          <p:cNvPicPr>
            <a:picLocks noChangeAspect="1"/>
          </p:cNvPicPr>
          <p:nvPr/>
        </p:nvPicPr>
        <p:blipFill>
          <a:blip r:embed="rId17"/>
          <a:stretch>
            <a:fillRect/>
          </a:stretch>
        </p:blipFill>
        <p:spPr>
          <a:xfrm>
            <a:off x="10156251" y="507348"/>
            <a:ext cx="1257300" cy="1257300"/>
          </a:xfrm>
          <a:prstGeom prst="rect">
            <a:avLst/>
          </a:prstGeom>
        </p:spPr>
      </p:pic>
      <p:pic>
        <p:nvPicPr>
          <p:cNvPr id="26" name="Picture 25">
            <a:extLst>
              <a:ext uri="{FF2B5EF4-FFF2-40B4-BE49-F238E27FC236}">
                <a16:creationId xmlns:a16="http://schemas.microsoft.com/office/drawing/2014/main" id="{B1EC86B3-2CDD-BD49-A390-3E561A4183CC}"/>
              </a:ext>
            </a:extLst>
          </p:cNvPr>
          <p:cNvPicPr>
            <a:picLocks noChangeAspect="1"/>
          </p:cNvPicPr>
          <p:nvPr/>
        </p:nvPicPr>
        <p:blipFill>
          <a:blip r:embed="rId18"/>
          <a:stretch>
            <a:fillRect/>
          </a:stretch>
        </p:blipFill>
        <p:spPr>
          <a:xfrm>
            <a:off x="7625207" y="4777767"/>
            <a:ext cx="2197100" cy="1651000"/>
          </a:xfrm>
          <a:prstGeom prst="rect">
            <a:avLst/>
          </a:prstGeom>
        </p:spPr>
      </p:pic>
      <p:pic>
        <p:nvPicPr>
          <p:cNvPr id="27" name="Picture 26">
            <a:extLst>
              <a:ext uri="{FF2B5EF4-FFF2-40B4-BE49-F238E27FC236}">
                <a16:creationId xmlns:a16="http://schemas.microsoft.com/office/drawing/2014/main" id="{CAA8AD3D-CE19-9349-A540-DF99E7322DA5}"/>
              </a:ext>
            </a:extLst>
          </p:cNvPr>
          <p:cNvPicPr>
            <a:picLocks noChangeAspect="1"/>
          </p:cNvPicPr>
          <p:nvPr/>
        </p:nvPicPr>
        <p:blipFill>
          <a:blip r:embed="rId19"/>
          <a:stretch>
            <a:fillRect/>
          </a:stretch>
        </p:blipFill>
        <p:spPr>
          <a:xfrm>
            <a:off x="3115965" y="1062466"/>
            <a:ext cx="520700" cy="139700"/>
          </a:xfrm>
          <a:prstGeom prst="rect">
            <a:avLst/>
          </a:prstGeom>
        </p:spPr>
      </p:pic>
      <p:pic>
        <p:nvPicPr>
          <p:cNvPr id="28" name="Picture 27">
            <a:extLst>
              <a:ext uri="{FF2B5EF4-FFF2-40B4-BE49-F238E27FC236}">
                <a16:creationId xmlns:a16="http://schemas.microsoft.com/office/drawing/2014/main" id="{DEB60E52-2DCD-4143-B8A2-DEE8F2350E48}"/>
              </a:ext>
            </a:extLst>
          </p:cNvPr>
          <p:cNvPicPr>
            <a:picLocks noChangeAspect="1"/>
          </p:cNvPicPr>
          <p:nvPr/>
        </p:nvPicPr>
        <p:blipFill>
          <a:blip r:embed="rId20"/>
          <a:stretch>
            <a:fillRect/>
          </a:stretch>
        </p:blipFill>
        <p:spPr>
          <a:xfrm>
            <a:off x="3172671" y="759771"/>
            <a:ext cx="254000" cy="38100"/>
          </a:xfrm>
          <a:prstGeom prst="rect">
            <a:avLst/>
          </a:prstGeom>
        </p:spPr>
      </p:pic>
      <p:pic>
        <p:nvPicPr>
          <p:cNvPr id="29" name="Picture 28">
            <a:extLst>
              <a:ext uri="{FF2B5EF4-FFF2-40B4-BE49-F238E27FC236}">
                <a16:creationId xmlns:a16="http://schemas.microsoft.com/office/drawing/2014/main" id="{2A51FA13-B5D8-884C-9DB3-8B106D16D043}"/>
              </a:ext>
            </a:extLst>
          </p:cNvPr>
          <p:cNvPicPr>
            <a:picLocks noChangeAspect="1"/>
          </p:cNvPicPr>
          <p:nvPr/>
        </p:nvPicPr>
        <p:blipFill>
          <a:blip r:embed="rId21"/>
          <a:stretch>
            <a:fillRect/>
          </a:stretch>
        </p:blipFill>
        <p:spPr>
          <a:xfrm>
            <a:off x="3426671" y="1445368"/>
            <a:ext cx="165100" cy="165100"/>
          </a:xfrm>
          <a:prstGeom prst="rect">
            <a:avLst/>
          </a:prstGeom>
        </p:spPr>
      </p:pic>
      <p:pic>
        <p:nvPicPr>
          <p:cNvPr id="30" name="Picture 29">
            <a:extLst>
              <a:ext uri="{FF2B5EF4-FFF2-40B4-BE49-F238E27FC236}">
                <a16:creationId xmlns:a16="http://schemas.microsoft.com/office/drawing/2014/main" id="{1771169F-7962-E44D-AEAF-57A19FB0B9B9}"/>
              </a:ext>
            </a:extLst>
          </p:cNvPr>
          <p:cNvPicPr>
            <a:picLocks noChangeAspect="1"/>
          </p:cNvPicPr>
          <p:nvPr/>
        </p:nvPicPr>
        <p:blipFill>
          <a:blip r:embed="rId22"/>
          <a:stretch>
            <a:fillRect/>
          </a:stretch>
        </p:blipFill>
        <p:spPr>
          <a:xfrm>
            <a:off x="18989" y="4466917"/>
            <a:ext cx="1625600" cy="990600"/>
          </a:xfrm>
          <a:prstGeom prst="rect">
            <a:avLst/>
          </a:prstGeom>
        </p:spPr>
      </p:pic>
      <p:pic>
        <p:nvPicPr>
          <p:cNvPr id="32" name="Picture 31">
            <a:extLst>
              <a:ext uri="{FF2B5EF4-FFF2-40B4-BE49-F238E27FC236}">
                <a16:creationId xmlns:a16="http://schemas.microsoft.com/office/drawing/2014/main" id="{0EEF90D4-D237-DF47-BB54-3D0CCB841DC3}"/>
              </a:ext>
            </a:extLst>
          </p:cNvPr>
          <p:cNvPicPr>
            <a:picLocks noChangeAspect="1"/>
          </p:cNvPicPr>
          <p:nvPr/>
        </p:nvPicPr>
        <p:blipFill>
          <a:blip r:embed="rId23"/>
          <a:stretch>
            <a:fillRect/>
          </a:stretch>
        </p:blipFill>
        <p:spPr>
          <a:xfrm>
            <a:off x="10943379" y="5762823"/>
            <a:ext cx="736600" cy="736600"/>
          </a:xfrm>
          <a:prstGeom prst="rect">
            <a:avLst/>
          </a:prstGeom>
        </p:spPr>
      </p:pic>
      <p:pic>
        <p:nvPicPr>
          <p:cNvPr id="33" name="Picture 32">
            <a:extLst>
              <a:ext uri="{FF2B5EF4-FFF2-40B4-BE49-F238E27FC236}">
                <a16:creationId xmlns:a16="http://schemas.microsoft.com/office/drawing/2014/main" id="{38880512-C908-EC45-A847-9DA295EE5D06}"/>
              </a:ext>
            </a:extLst>
          </p:cNvPr>
          <p:cNvPicPr>
            <a:picLocks noChangeAspect="1"/>
          </p:cNvPicPr>
          <p:nvPr/>
        </p:nvPicPr>
        <p:blipFill>
          <a:blip r:embed="rId24"/>
          <a:stretch>
            <a:fillRect/>
          </a:stretch>
        </p:blipFill>
        <p:spPr>
          <a:xfrm>
            <a:off x="10670601" y="1014906"/>
            <a:ext cx="228600" cy="228600"/>
          </a:xfrm>
          <a:prstGeom prst="rect">
            <a:avLst/>
          </a:prstGeom>
        </p:spPr>
      </p:pic>
      <p:pic>
        <p:nvPicPr>
          <p:cNvPr id="34" name="Picture 33">
            <a:extLst>
              <a:ext uri="{FF2B5EF4-FFF2-40B4-BE49-F238E27FC236}">
                <a16:creationId xmlns:a16="http://schemas.microsoft.com/office/drawing/2014/main" id="{28575422-D4D5-B84F-A66F-D6C974575050}"/>
              </a:ext>
            </a:extLst>
          </p:cNvPr>
          <p:cNvPicPr>
            <a:picLocks noChangeAspect="1"/>
          </p:cNvPicPr>
          <p:nvPr/>
        </p:nvPicPr>
        <p:blipFill>
          <a:blip r:embed="rId25"/>
          <a:stretch>
            <a:fillRect/>
          </a:stretch>
        </p:blipFill>
        <p:spPr>
          <a:xfrm>
            <a:off x="9757349" y="4884845"/>
            <a:ext cx="609600" cy="609600"/>
          </a:xfrm>
          <a:prstGeom prst="rect">
            <a:avLst/>
          </a:prstGeom>
        </p:spPr>
      </p:pic>
      <p:sp>
        <p:nvSpPr>
          <p:cNvPr id="31" name="Content Placeholder 3">
            <a:extLst>
              <a:ext uri="{FF2B5EF4-FFF2-40B4-BE49-F238E27FC236}">
                <a16:creationId xmlns:a16="http://schemas.microsoft.com/office/drawing/2014/main" id="{BD1A71ED-AC62-4F79-945A-1FE9B4DB1A8E}"/>
              </a:ext>
            </a:extLst>
          </p:cNvPr>
          <p:cNvSpPr txBox="1">
            <a:spLocks/>
          </p:cNvSpPr>
          <p:nvPr/>
        </p:nvSpPr>
        <p:spPr>
          <a:xfrm>
            <a:off x="3483313" y="5155065"/>
            <a:ext cx="5157787" cy="774571"/>
          </a:xfrm>
          <a:prstGeom prst="rect">
            <a:avLst/>
          </a:prstGeom>
        </p:spPr>
        <p:txBody>
          <a:bodyPr vert="horz" lIns="91440" tIns="45720" rIns="91440" bIns="45720" rtlCol="0" anchor="t" anchorCtr="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5184DC"/>
              </a:buClr>
              <a:buFont typeface="Arial" panose="020B0604020202020204" pitchFamily="34" charset="0"/>
              <a:buNone/>
            </a:pPr>
            <a:r>
              <a:rPr lang="en-US" sz="2000" b="1" dirty="0">
                <a:solidFill>
                  <a:srgbClr val="454A6B"/>
                </a:solidFill>
                <a:latin typeface="Century Gothic"/>
                <a:cs typeface="Arial"/>
              </a:rPr>
              <a:t>Gabriel Ng</a:t>
            </a:r>
          </a:p>
          <a:p>
            <a:pPr marL="0" indent="0" algn="ctr">
              <a:buClr>
                <a:srgbClr val="5184DC"/>
              </a:buClr>
              <a:buFont typeface="Arial" panose="020B0604020202020204" pitchFamily="34" charset="0"/>
              <a:buNone/>
            </a:pPr>
            <a:endParaRPr lang="en-US" sz="2000" b="1" dirty="0">
              <a:solidFill>
                <a:srgbClr val="454A6B"/>
              </a:solidFill>
              <a:latin typeface="Century Gothic"/>
              <a:cs typeface="Arial"/>
            </a:endParaRPr>
          </a:p>
        </p:txBody>
      </p:sp>
    </p:spTree>
    <p:extLst>
      <p:ext uri="{BB962C8B-B14F-4D97-AF65-F5344CB8AC3E}">
        <p14:creationId xmlns:p14="http://schemas.microsoft.com/office/powerpoint/2010/main" val="219826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C7634-6BDA-4388-903E-529410BA14EF}"/>
              </a:ext>
            </a:extLst>
          </p:cNvPr>
          <p:cNvSpPr>
            <a:spLocks noGrp="1"/>
          </p:cNvSpPr>
          <p:nvPr>
            <p:ph idx="1"/>
          </p:nvPr>
        </p:nvSpPr>
        <p:spPr>
          <a:xfrm>
            <a:off x="820479" y="1168887"/>
            <a:ext cx="10515600" cy="4351338"/>
          </a:xfrm>
        </p:spPr>
        <p:txBody>
          <a:bodyPr vert="horz" lIns="91440" tIns="45720" rIns="91440" bIns="45720" rtlCol="0" anchor="t">
            <a:noAutofit/>
          </a:bodyPr>
          <a:lstStyle/>
          <a:p>
            <a:pPr marL="0" indent="0" algn="l">
              <a:buNone/>
            </a:pPr>
            <a:r>
              <a:rPr lang="en-GB" sz="1000" b="1" i="0" dirty="0">
                <a:effectLst/>
                <a:latin typeface="+mj-lt"/>
              </a:rPr>
              <a:t>Stage: Marketing</a:t>
            </a:r>
          </a:p>
          <a:p>
            <a:pPr algn="l"/>
            <a:r>
              <a:rPr lang="en-GB" sz="1000" b="0" i="0" dirty="0">
                <a:effectLst/>
                <a:latin typeface="+mj-lt"/>
              </a:rPr>
              <a:t>The product is in its inception and still needs to be verified by the market.</a:t>
            </a:r>
          </a:p>
          <a:p>
            <a:pPr algn="l"/>
            <a:r>
              <a:rPr lang="en-GB" sz="1200" b="1" i="1" dirty="0">
                <a:effectLst/>
                <a:latin typeface="+mj-lt"/>
              </a:rPr>
              <a:t>Performance requirements:</a:t>
            </a:r>
            <a:endParaRPr lang="en-GB" sz="1200" b="1" i="0" dirty="0">
              <a:effectLst/>
              <a:latin typeface="+mj-lt"/>
            </a:endParaRPr>
          </a:p>
          <a:p>
            <a:pPr algn="l">
              <a:buFont typeface="Arial" panose="020B0604020202020204" pitchFamily="34" charset="0"/>
              <a:buChar char="•"/>
            </a:pPr>
            <a:r>
              <a:rPr lang="en-GB" sz="1200" b="1" i="0" dirty="0">
                <a:effectLst/>
                <a:highlight>
                  <a:srgbClr val="00FF00"/>
                </a:highlight>
                <a:latin typeface="+mj-lt"/>
              </a:rPr>
              <a:t>Dependant domains must be listed and performance impacts on downstream system evaluated.</a:t>
            </a:r>
          </a:p>
          <a:p>
            <a:pPr algn="l">
              <a:buFont typeface="Arial" panose="020B0604020202020204" pitchFamily="34" charset="0"/>
              <a:buChar char="•"/>
            </a:pPr>
            <a:r>
              <a:rPr lang="en-GB" sz="1200" b="1" i="0" dirty="0">
                <a:effectLst/>
                <a:highlight>
                  <a:srgbClr val="00FF00"/>
                </a:highlight>
                <a:latin typeface="+mj-lt"/>
              </a:rPr>
              <a:t>API requests must be limited and monitored to avoid adverse effect on dependant systems.</a:t>
            </a:r>
          </a:p>
          <a:p>
            <a:pPr algn="l">
              <a:buFont typeface="Arial" panose="020B0604020202020204" pitchFamily="34" charset="0"/>
              <a:buChar char="•"/>
            </a:pPr>
            <a:r>
              <a:rPr lang="en-GB" sz="1200" b="1" i="0" dirty="0">
                <a:effectLst/>
                <a:highlight>
                  <a:srgbClr val="00FF00"/>
                </a:highlight>
                <a:latin typeface="+mj-lt"/>
              </a:rPr>
              <a:t>A Performance monitoring strategy is required to track customer and system utilization.</a:t>
            </a:r>
          </a:p>
          <a:p>
            <a:pPr marL="0" indent="0" algn="l">
              <a:buNone/>
            </a:pPr>
            <a:r>
              <a:rPr lang="en-GB" sz="1000" b="1" i="0" dirty="0">
                <a:effectLst/>
                <a:latin typeface="+mj-lt"/>
              </a:rPr>
              <a:t>Stage: Stable</a:t>
            </a:r>
          </a:p>
          <a:p>
            <a:pPr algn="l"/>
            <a:r>
              <a:rPr lang="en-GB" sz="1000" b="0" i="0" dirty="0">
                <a:effectLst/>
                <a:latin typeface="+mj-lt"/>
              </a:rPr>
              <a:t>The product is now part of </a:t>
            </a:r>
            <a:r>
              <a:rPr lang="en-GB" sz="1000" b="0" i="0" dirty="0" err="1">
                <a:effectLst/>
                <a:latin typeface="+mj-lt"/>
              </a:rPr>
              <a:t>ClearBank</a:t>
            </a:r>
            <a:r>
              <a:rPr lang="en-GB" sz="1000" b="0" i="0" dirty="0">
                <a:effectLst/>
                <a:latin typeface="+mj-lt"/>
              </a:rPr>
              <a:t> offering and widely available to our user base.</a:t>
            </a:r>
          </a:p>
          <a:p>
            <a:pPr algn="l"/>
            <a:r>
              <a:rPr lang="en-GB" sz="1000" b="0" i="1" dirty="0">
                <a:effectLst/>
                <a:latin typeface="+mj-lt"/>
              </a:rPr>
              <a:t>Performance requirements:</a:t>
            </a:r>
            <a:endParaRPr lang="en-GB" sz="1000" b="0" i="0" dirty="0">
              <a:effectLst/>
              <a:latin typeface="+mj-lt"/>
            </a:endParaRPr>
          </a:p>
          <a:p>
            <a:pPr algn="l">
              <a:buFont typeface="Arial" panose="020B0604020202020204" pitchFamily="34" charset="0"/>
              <a:buChar char="•"/>
            </a:pPr>
            <a:r>
              <a:rPr lang="en-GB" sz="1000" b="0" i="0" dirty="0">
                <a:effectLst/>
                <a:highlight>
                  <a:srgbClr val="C0C0C0"/>
                </a:highlight>
                <a:latin typeface="+mj-lt"/>
              </a:rPr>
              <a:t>SLOs must be identified, monitored and reported</a:t>
            </a:r>
          </a:p>
          <a:p>
            <a:pPr algn="l">
              <a:buFont typeface="Arial" panose="020B0604020202020204" pitchFamily="34" charset="0"/>
              <a:buChar char="•"/>
            </a:pPr>
            <a:r>
              <a:rPr lang="en-GB" sz="1000" b="0" i="0" dirty="0">
                <a:effectLst/>
                <a:highlight>
                  <a:srgbClr val="C0C0C0"/>
                </a:highlight>
                <a:latin typeface="+mj-lt"/>
              </a:rPr>
              <a:t>A performance test strategy must be adopted</a:t>
            </a:r>
          </a:p>
          <a:p>
            <a:pPr algn="l">
              <a:buFont typeface="Arial" panose="020B0604020202020204" pitchFamily="34" charset="0"/>
              <a:buChar char="•"/>
            </a:pPr>
            <a:r>
              <a:rPr lang="en-GB" sz="1000" b="0" i="0" dirty="0">
                <a:effectLst/>
                <a:highlight>
                  <a:srgbClr val="C0C0C0"/>
                </a:highlight>
                <a:latin typeface="+mj-lt"/>
              </a:rPr>
              <a:t>An API Throttling/Limiting strategy must be implemented</a:t>
            </a:r>
          </a:p>
          <a:p>
            <a:pPr algn="l">
              <a:buFont typeface="Arial" panose="020B0604020202020204" pitchFamily="34" charset="0"/>
              <a:buChar char="•"/>
            </a:pPr>
            <a:r>
              <a:rPr lang="en-GB" sz="1000" b="0" i="0" dirty="0">
                <a:effectLst/>
                <a:highlight>
                  <a:srgbClr val="C0C0C0"/>
                </a:highlight>
                <a:latin typeface="+mj-lt"/>
              </a:rPr>
              <a:t>Data retention and optimization strategy must be implemented</a:t>
            </a:r>
          </a:p>
          <a:p>
            <a:pPr marL="0" indent="0" algn="l">
              <a:buNone/>
            </a:pPr>
            <a:r>
              <a:rPr lang="en-GB" sz="1000" b="1" i="0" dirty="0">
                <a:effectLst/>
                <a:latin typeface="+mj-lt"/>
              </a:rPr>
              <a:t>Stage: Scale</a:t>
            </a:r>
          </a:p>
          <a:p>
            <a:pPr algn="l"/>
            <a:r>
              <a:rPr lang="en-GB" sz="1000" b="0" i="0" dirty="0">
                <a:effectLst/>
                <a:latin typeface="+mj-lt"/>
              </a:rPr>
              <a:t>The product must scale to accommodate</a:t>
            </a:r>
          </a:p>
          <a:p>
            <a:pPr algn="l"/>
            <a:r>
              <a:rPr lang="en-GB" sz="1000" b="0" i="1" dirty="0">
                <a:effectLst/>
                <a:latin typeface="+mj-lt"/>
              </a:rPr>
              <a:t>Performance requirements:</a:t>
            </a:r>
            <a:endParaRPr lang="en-GB" sz="1000" b="0" i="0" dirty="0">
              <a:effectLst/>
              <a:latin typeface="+mj-lt"/>
            </a:endParaRPr>
          </a:p>
          <a:p>
            <a:pPr algn="l">
              <a:buFont typeface="Arial" panose="020B0604020202020204" pitchFamily="34" charset="0"/>
              <a:buChar char="•"/>
            </a:pPr>
            <a:r>
              <a:rPr lang="en-GB" sz="1000" b="0" i="0" dirty="0">
                <a:effectLst/>
                <a:highlight>
                  <a:srgbClr val="C0C0C0"/>
                </a:highlight>
                <a:latin typeface="+mj-lt"/>
              </a:rPr>
              <a:t>Software architecture must accommodate exponential scaling</a:t>
            </a:r>
          </a:p>
          <a:p>
            <a:pPr algn="l">
              <a:buFont typeface="Arial" panose="020B0604020202020204" pitchFamily="34" charset="0"/>
              <a:buChar char="•"/>
            </a:pPr>
            <a:r>
              <a:rPr lang="en-GB" sz="1000" b="0" i="0" dirty="0">
                <a:effectLst/>
                <a:highlight>
                  <a:srgbClr val="C0C0C0"/>
                </a:highlight>
                <a:latin typeface="+mj-lt"/>
              </a:rPr>
              <a:t>A scalable infrastructure strategy must be implemented to accommodate peak and bust load</a:t>
            </a:r>
          </a:p>
          <a:p>
            <a:pPr algn="l">
              <a:buFont typeface="Arial" panose="020B0604020202020204" pitchFamily="34" charset="0"/>
              <a:buChar char="•"/>
            </a:pPr>
            <a:r>
              <a:rPr lang="en-GB" sz="1000" b="0" i="0" dirty="0">
                <a:effectLst/>
                <a:highlight>
                  <a:srgbClr val="C0C0C0"/>
                </a:highlight>
                <a:latin typeface="+mj-lt"/>
              </a:rPr>
              <a:t>A Load forecasting strategy must be implemented </a:t>
            </a:r>
            <a:r>
              <a:rPr lang="en-GB" sz="1000" b="0" i="0" dirty="0" err="1">
                <a:effectLst/>
                <a:highlight>
                  <a:srgbClr val="C0C0C0"/>
                </a:highlight>
                <a:latin typeface="+mj-lt"/>
              </a:rPr>
              <a:t>eg</a:t>
            </a:r>
            <a:r>
              <a:rPr lang="en-GB" sz="1000" b="0" i="0" dirty="0">
                <a:effectLst/>
                <a:highlight>
                  <a:srgbClr val="C0C0C0"/>
                </a:highlight>
                <a:latin typeface="+mj-lt"/>
              </a:rPr>
              <a:t>:</a:t>
            </a:r>
          </a:p>
          <a:p>
            <a:pPr marL="742950" lvl="1" indent="-285750" algn="l">
              <a:buFont typeface="Arial" panose="020B0604020202020204" pitchFamily="34" charset="0"/>
              <a:buChar char="•"/>
            </a:pPr>
            <a:r>
              <a:rPr lang="en-GB" sz="1000" b="0" i="0" dirty="0">
                <a:effectLst/>
                <a:highlight>
                  <a:srgbClr val="C0C0C0"/>
                </a:highlight>
                <a:latin typeface="+mj-lt"/>
              </a:rPr>
              <a:t>Finance/Onboarding load projections and analysis</a:t>
            </a:r>
          </a:p>
          <a:p>
            <a:pPr marL="742950" lvl="1" indent="-285750" algn="l">
              <a:buFont typeface="Arial" panose="020B0604020202020204" pitchFamily="34" charset="0"/>
              <a:buChar char="•"/>
            </a:pPr>
            <a:r>
              <a:rPr lang="en-GB" sz="1000" b="0" i="0" dirty="0">
                <a:effectLst/>
                <a:highlight>
                  <a:srgbClr val="C0C0C0"/>
                </a:highlight>
                <a:latin typeface="+mj-lt"/>
              </a:rPr>
              <a:t>Production data monitoring, pattern analysis</a:t>
            </a:r>
          </a:p>
        </p:txBody>
      </p:sp>
      <p:sp>
        <p:nvSpPr>
          <p:cNvPr id="5" name="Title 1">
            <a:extLst>
              <a:ext uri="{FF2B5EF4-FFF2-40B4-BE49-F238E27FC236}">
                <a16:creationId xmlns:a16="http://schemas.microsoft.com/office/drawing/2014/main" id="{2BEA8832-0D38-469B-B026-0D8580135090}"/>
              </a:ext>
            </a:extLst>
          </p:cNvPr>
          <p:cNvSpPr txBox="1">
            <a:spLocks/>
          </p:cNvSpPr>
          <p:nvPr/>
        </p:nvSpPr>
        <p:spPr>
          <a:xfrm>
            <a:off x="333154" y="1846"/>
            <a:ext cx="11490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21563"/>
                </a:solidFill>
                <a:latin typeface="Century Gothic"/>
              </a:rPr>
              <a:t>R&amp;R Current Business Phase</a:t>
            </a:r>
            <a:endParaRPr lang="en-US" dirty="0"/>
          </a:p>
        </p:txBody>
      </p:sp>
    </p:spTree>
    <p:extLst>
      <p:ext uri="{BB962C8B-B14F-4D97-AF65-F5344CB8AC3E}">
        <p14:creationId xmlns:p14="http://schemas.microsoft.com/office/powerpoint/2010/main" val="40949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EA8832-0D38-469B-B026-0D8580135090}"/>
              </a:ext>
            </a:extLst>
          </p:cNvPr>
          <p:cNvSpPr txBox="1">
            <a:spLocks/>
          </p:cNvSpPr>
          <p:nvPr/>
        </p:nvSpPr>
        <p:spPr>
          <a:xfrm>
            <a:off x="333154" y="1846"/>
            <a:ext cx="11490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21563"/>
                </a:solidFill>
                <a:latin typeface="Century Gothic"/>
              </a:rPr>
              <a:t>R&amp;R Current Business Phase</a:t>
            </a:r>
            <a:endParaRPr lang="en-US" dirty="0"/>
          </a:p>
        </p:txBody>
      </p:sp>
      <p:sp>
        <p:nvSpPr>
          <p:cNvPr id="4" name="Content Placeholder 3">
            <a:extLst>
              <a:ext uri="{FF2B5EF4-FFF2-40B4-BE49-F238E27FC236}">
                <a16:creationId xmlns:a16="http://schemas.microsoft.com/office/drawing/2014/main" id="{9371AEE1-987E-4445-B474-5CB9413BD159}"/>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GB" sz="2000" b="1" i="0" dirty="0">
                <a:effectLst/>
                <a:latin typeface="+mj-lt"/>
              </a:rPr>
              <a:t>Dependant domains </a:t>
            </a:r>
            <a:r>
              <a:rPr lang="en-GB" sz="2000" i="0" dirty="0">
                <a:effectLst/>
                <a:latin typeface="+mj-lt"/>
              </a:rPr>
              <a:t>must be listed and </a:t>
            </a:r>
            <a:r>
              <a:rPr lang="en-GB" sz="2000" b="1" i="0" dirty="0">
                <a:effectLst/>
                <a:latin typeface="+mj-lt"/>
              </a:rPr>
              <a:t>performance impacts</a:t>
            </a:r>
            <a:r>
              <a:rPr lang="en-GB" sz="2000" i="0" dirty="0">
                <a:effectLst/>
                <a:latin typeface="+mj-lt"/>
              </a:rPr>
              <a:t> on downstream system evaluated – service dependency </a:t>
            </a:r>
            <a:r>
              <a:rPr lang="en-GB" sz="2000" i="0" dirty="0" err="1">
                <a:effectLst/>
                <a:latin typeface="+mj-lt"/>
              </a:rPr>
              <a:t>ie</a:t>
            </a:r>
            <a:r>
              <a:rPr lang="en-GB" sz="2000" i="0" dirty="0">
                <a:effectLst/>
                <a:latin typeface="+mj-lt"/>
              </a:rPr>
              <a:t>: JPM gateway, Account services etc</a:t>
            </a:r>
          </a:p>
          <a:p>
            <a:pPr algn="l">
              <a:buFont typeface="Arial" panose="020B0604020202020204" pitchFamily="34" charset="0"/>
              <a:buChar char="•"/>
            </a:pPr>
            <a:r>
              <a:rPr lang="en-GB" sz="2000" i="0" dirty="0">
                <a:effectLst/>
                <a:latin typeface="+mj-lt"/>
              </a:rPr>
              <a:t>API requests must be </a:t>
            </a:r>
            <a:r>
              <a:rPr lang="en-GB" sz="2000" b="1" i="0" dirty="0">
                <a:effectLst/>
                <a:latin typeface="+mj-lt"/>
              </a:rPr>
              <a:t>limited</a:t>
            </a:r>
            <a:r>
              <a:rPr lang="en-GB" sz="2000" i="0" dirty="0">
                <a:effectLst/>
                <a:latin typeface="+mj-lt"/>
              </a:rPr>
              <a:t> and </a:t>
            </a:r>
            <a:r>
              <a:rPr lang="en-GB" sz="2000" b="1" i="0" dirty="0">
                <a:effectLst/>
                <a:latin typeface="+mj-lt"/>
              </a:rPr>
              <a:t>monitored</a:t>
            </a:r>
            <a:r>
              <a:rPr lang="en-GB" sz="2000" i="0" dirty="0">
                <a:effectLst/>
                <a:latin typeface="+mj-lt"/>
              </a:rPr>
              <a:t> to </a:t>
            </a:r>
            <a:r>
              <a:rPr lang="en-GB" sz="2000" b="1" i="0" dirty="0">
                <a:effectLst/>
                <a:latin typeface="+mj-lt"/>
              </a:rPr>
              <a:t>avoid adverse effect on dependant systems </a:t>
            </a:r>
            <a:r>
              <a:rPr lang="en-GB" sz="2000" i="0" dirty="0">
                <a:effectLst/>
                <a:latin typeface="+mj-lt"/>
              </a:rPr>
              <a:t>– think about how we interact with downstream service</a:t>
            </a:r>
          </a:p>
          <a:p>
            <a:r>
              <a:rPr lang="en-GB" sz="2000" dirty="0">
                <a:latin typeface="+mj-lt"/>
              </a:rPr>
              <a:t>Service Tier </a:t>
            </a:r>
            <a:r>
              <a:rPr lang="en-GB" sz="2000" dirty="0" err="1">
                <a:latin typeface="+mj-lt"/>
              </a:rPr>
              <a:t>DepA</a:t>
            </a:r>
            <a:r>
              <a:rPr lang="en-GB" sz="2000" dirty="0">
                <a:latin typeface="+mj-lt"/>
              </a:rPr>
              <a:t> Performance </a:t>
            </a:r>
            <a:r>
              <a:rPr lang="en-GB" sz="2000" b="1" dirty="0">
                <a:latin typeface="+mj-lt"/>
              </a:rPr>
              <a:t>monitoring strategy </a:t>
            </a:r>
            <a:r>
              <a:rPr lang="en-GB" sz="2000" dirty="0">
                <a:latin typeface="+mj-lt"/>
              </a:rPr>
              <a:t>is required to track customer and system utilization – Azure app insights may be a good starting point/adopting what other teams have implemented so far (War games, simulate failures etc in Staging from time to time, teams should ensure alerts are monitored and respond to)</a:t>
            </a:r>
          </a:p>
          <a:p>
            <a:r>
              <a:rPr lang="en-GB" sz="2000" dirty="0">
                <a:latin typeface="+mj-lt"/>
              </a:rPr>
              <a:t>Dependency Services - </a:t>
            </a:r>
            <a:r>
              <a:rPr lang="en-GB" sz="2000" b="1" dirty="0">
                <a:latin typeface="+mj-lt"/>
              </a:rPr>
              <a:t>Tier 1, 2, 3, 4</a:t>
            </a:r>
            <a:r>
              <a:rPr lang="en-GB" sz="2000" dirty="0">
                <a:latin typeface="+mj-lt"/>
              </a:rPr>
              <a:t> services, based upon Customer impact and risk, </a:t>
            </a:r>
            <a:r>
              <a:rPr lang="en-GB" sz="2000" i="0" dirty="0">
                <a:effectLst/>
                <a:latin typeface="+mj-lt"/>
              </a:rPr>
              <a:t>identified by business in conjunction with the STM/hive manager</a:t>
            </a:r>
          </a:p>
          <a:p>
            <a:pPr marL="0" indent="0">
              <a:buNone/>
            </a:pPr>
            <a:endParaRPr lang="en-GB" sz="2000" i="0" dirty="0">
              <a:effectLst/>
              <a:latin typeface="+mj-lt"/>
            </a:endParaRPr>
          </a:p>
          <a:p>
            <a:endParaRPr lang="en-GB" sz="2000" dirty="0">
              <a:latin typeface="+mj-lt"/>
            </a:endParaRPr>
          </a:p>
          <a:p>
            <a:r>
              <a:rPr lang="en-GB" sz="2000" dirty="0">
                <a:latin typeface="+mj-lt"/>
                <a:hlinkClick r:id="rId2"/>
              </a:rPr>
              <a:t>https://dev.azure.com/cbinfrastructure/CBI%20Documents/_wiki/wikis/CBI-Documents.wiki/2318/Multi-Currency-Payments-Domain</a:t>
            </a:r>
            <a:endParaRPr lang="en-GB" sz="2000" dirty="0">
              <a:latin typeface="+mj-lt"/>
            </a:endParaRPr>
          </a:p>
          <a:p>
            <a:r>
              <a:rPr lang="en-GB" sz="2000" dirty="0">
                <a:latin typeface="+mj-lt"/>
              </a:rPr>
              <a:t>Tier description: </a:t>
            </a:r>
            <a:r>
              <a:rPr lang="en-GB" sz="2000" dirty="0">
                <a:latin typeface="+mj-lt"/>
                <a:hlinkClick r:id="rId3"/>
              </a:rPr>
              <a:t>https://dev.azure.com/cbinfrastructure/cbi/_wiki/wikis/architecture%20governance/854/Architecture-Governance</a:t>
            </a:r>
            <a:endParaRPr lang="en-GB" sz="2000" dirty="0">
              <a:latin typeface="+mj-lt"/>
            </a:endParaRPr>
          </a:p>
          <a:p>
            <a:r>
              <a:rPr lang="en-GB" sz="2000" dirty="0">
                <a:latin typeface="+mj-lt"/>
              </a:rPr>
              <a:t>Lower tier services can depend on high tiers, but should not be the other way around</a:t>
            </a:r>
          </a:p>
        </p:txBody>
      </p:sp>
      <p:pic>
        <p:nvPicPr>
          <p:cNvPr id="3" name="Picture 2">
            <a:extLst>
              <a:ext uri="{FF2B5EF4-FFF2-40B4-BE49-F238E27FC236}">
                <a16:creationId xmlns:a16="http://schemas.microsoft.com/office/drawing/2014/main" id="{CCBBABDA-1C7C-4C20-B978-D9033592075A}"/>
              </a:ext>
            </a:extLst>
          </p:cNvPr>
          <p:cNvPicPr>
            <a:picLocks noChangeAspect="1"/>
          </p:cNvPicPr>
          <p:nvPr/>
        </p:nvPicPr>
        <p:blipFill rotWithShape="1">
          <a:blip r:embed="rId4"/>
          <a:srcRect l="6875" t="74521" r="27774" b="16529"/>
          <a:stretch/>
        </p:blipFill>
        <p:spPr>
          <a:xfrm>
            <a:off x="1146848" y="3922570"/>
            <a:ext cx="7967597" cy="6137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013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EA8832-0D38-469B-B026-0D8580135090}"/>
              </a:ext>
            </a:extLst>
          </p:cNvPr>
          <p:cNvSpPr txBox="1">
            <a:spLocks/>
          </p:cNvSpPr>
          <p:nvPr/>
        </p:nvSpPr>
        <p:spPr>
          <a:xfrm>
            <a:off x="333154" y="1846"/>
            <a:ext cx="11490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21563"/>
                </a:solidFill>
                <a:latin typeface="Century Gothic"/>
              </a:rPr>
              <a:t>NFR - Security, Scaling, Resilience</a:t>
            </a:r>
            <a:endParaRPr lang="en-US" dirty="0"/>
          </a:p>
        </p:txBody>
      </p:sp>
      <p:sp>
        <p:nvSpPr>
          <p:cNvPr id="4" name="Content Placeholder 3">
            <a:extLst>
              <a:ext uri="{FF2B5EF4-FFF2-40B4-BE49-F238E27FC236}">
                <a16:creationId xmlns:a16="http://schemas.microsoft.com/office/drawing/2014/main" id="{9371AEE1-987E-4445-B474-5CB9413BD159}"/>
              </a:ext>
            </a:extLst>
          </p:cNvPr>
          <p:cNvSpPr>
            <a:spLocks noGrp="1"/>
          </p:cNvSpPr>
          <p:nvPr>
            <p:ph idx="1"/>
          </p:nvPr>
        </p:nvSpPr>
        <p:spPr/>
        <p:txBody>
          <a:bodyPr>
            <a:normAutofit lnSpcReduction="10000"/>
          </a:bodyPr>
          <a:lstStyle/>
          <a:p>
            <a:r>
              <a:rPr lang="en-GB" sz="1800" b="1" dirty="0">
                <a:latin typeface="+mj-lt"/>
                <a:ea typeface="Times New Roman" panose="02020603050405020304" pitchFamily="18" charset="0"/>
              </a:rPr>
              <a:t>Security</a:t>
            </a:r>
            <a:r>
              <a:rPr lang="en-GB" sz="1800" dirty="0">
                <a:latin typeface="+mj-lt"/>
                <a:ea typeface="Times New Roman" panose="02020603050405020304" pitchFamily="18" charset="0"/>
              </a:rPr>
              <a:t> – </a:t>
            </a:r>
            <a:r>
              <a:rPr lang="en-GB" sz="1800" dirty="0" err="1">
                <a:latin typeface="+mj-lt"/>
                <a:ea typeface="Times New Roman" panose="02020603050405020304" pitchFamily="18" charset="0"/>
              </a:rPr>
              <a:t>ie</a:t>
            </a:r>
            <a:r>
              <a:rPr lang="en-GB" sz="1800" dirty="0">
                <a:latin typeface="+mj-lt"/>
                <a:ea typeface="Times New Roman" panose="02020603050405020304" pitchFamily="18" charset="0"/>
              </a:rPr>
              <a:t>: Service must not be accessible via the public domain, handshakes between API calls, authentication, token role management, static code analysis that can be implemented as part of NFR, data access (any penetration testing currently? - Nigel)</a:t>
            </a:r>
          </a:p>
          <a:p>
            <a:r>
              <a:rPr lang="en-GB" sz="1800" b="1" dirty="0">
                <a:latin typeface="+mj-lt"/>
                <a:ea typeface="Times New Roman" panose="02020603050405020304" pitchFamily="18" charset="0"/>
              </a:rPr>
              <a:t>Scaling</a:t>
            </a:r>
            <a:r>
              <a:rPr lang="en-GB" sz="1800" dirty="0">
                <a:latin typeface="+mj-lt"/>
                <a:ea typeface="Times New Roman" panose="02020603050405020304" pitchFamily="18" charset="0"/>
              </a:rPr>
              <a:t> – Service should be able to scale as we transition into Stable phase, architecture design should be able to support this; think about any latency issues as we scale up, if we are able to scale properly with increased volumes in relation to the product maturity ? Better to handle more than less elastically cope with future increased demands</a:t>
            </a:r>
          </a:p>
          <a:p>
            <a:r>
              <a:rPr lang="en-GB" sz="1800" b="1" dirty="0">
                <a:latin typeface="+mj-lt"/>
                <a:ea typeface="Times New Roman" panose="02020603050405020304" pitchFamily="18" charset="0"/>
              </a:rPr>
              <a:t>Resilience</a:t>
            </a:r>
            <a:r>
              <a:rPr lang="en-GB" sz="1800" dirty="0">
                <a:latin typeface="+mj-lt"/>
                <a:ea typeface="Times New Roman" panose="02020603050405020304" pitchFamily="18" charset="0"/>
              </a:rPr>
              <a:t> – </a:t>
            </a:r>
            <a:r>
              <a:rPr lang="en-GB" sz="1800" dirty="0">
                <a:solidFill>
                  <a:srgbClr val="202124"/>
                </a:solidFill>
                <a:latin typeface="+mj-lt"/>
                <a:ea typeface="Times New Roman" panose="02020603050405020304" pitchFamily="18" charset="0"/>
              </a:rPr>
              <a:t>H</a:t>
            </a:r>
            <a:r>
              <a:rPr lang="en-GB" sz="1800" b="0" i="0" dirty="0">
                <a:solidFill>
                  <a:srgbClr val="202124"/>
                </a:solidFill>
                <a:effectLst/>
                <a:latin typeface="+mj-lt"/>
              </a:rPr>
              <a:t>igh availability, disaster/fast recovery; </a:t>
            </a:r>
            <a:r>
              <a:rPr lang="en-GB" sz="1800" dirty="0">
                <a:latin typeface="+mj-lt"/>
                <a:ea typeface="Times New Roman" panose="02020603050405020304" pitchFamily="18" charset="0"/>
              </a:rPr>
              <a:t>Azure currently supports Regional/ Geo redundancy , replicating availability across various regions/geo, handle minor/major disruption</a:t>
            </a:r>
          </a:p>
          <a:p>
            <a:r>
              <a:rPr lang="en-GB" sz="1800" dirty="0">
                <a:latin typeface="+mj-lt"/>
                <a:ea typeface="Times New Roman" panose="02020603050405020304" pitchFamily="18" charset="0"/>
              </a:rPr>
              <a:t>Usage of Service</a:t>
            </a:r>
            <a:r>
              <a:rPr lang="en-GB" sz="1800" dirty="0">
                <a:effectLst/>
                <a:latin typeface="+mj-lt"/>
                <a:ea typeface="Times New Roman" panose="02020603050405020304" pitchFamily="18" charset="0"/>
              </a:rPr>
              <a:t> fabrics across the bank, means we are able to scale across all Zones, deployed to various regions to ensure DR is in place</a:t>
            </a:r>
            <a:endParaRPr lang="en-GB" sz="1800" dirty="0">
              <a:effectLst/>
              <a:latin typeface="+mj-lt"/>
              <a:ea typeface="Calibri" panose="020F0502020204030204" pitchFamily="34" charset="0"/>
            </a:endParaRPr>
          </a:p>
          <a:p>
            <a:r>
              <a:rPr lang="en-GB" sz="1800" dirty="0">
                <a:latin typeface="+mj-lt"/>
              </a:rPr>
              <a:t>As part of deployment, we need to ensure services are being deployed to </a:t>
            </a:r>
            <a:r>
              <a:rPr lang="en-GB" sz="1800" b="1" dirty="0">
                <a:latin typeface="+mj-lt"/>
              </a:rPr>
              <a:t>UK South </a:t>
            </a:r>
            <a:r>
              <a:rPr lang="en-GB" sz="1800" dirty="0">
                <a:latin typeface="+mj-lt"/>
              </a:rPr>
              <a:t>and (</a:t>
            </a:r>
            <a:r>
              <a:rPr lang="en-GB" sz="1800" b="1" dirty="0">
                <a:latin typeface="+mj-lt"/>
              </a:rPr>
              <a:t>DR) in UK West, data centre must be at least 50 miles apart from each other physically</a:t>
            </a:r>
          </a:p>
          <a:p>
            <a:r>
              <a:rPr lang="en-GB" sz="1800" dirty="0">
                <a:latin typeface="+mj-lt"/>
              </a:rPr>
              <a:t>Currently, each Zones has 5 nodes, with various node types, BACS, CHAPS, FPS… Shared Bucket, depending on tier services, must verify which node we will need to appropriately deploy services to</a:t>
            </a:r>
          </a:p>
        </p:txBody>
      </p:sp>
    </p:spTree>
    <p:extLst>
      <p:ext uri="{BB962C8B-B14F-4D97-AF65-F5344CB8AC3E}">
        <p14:creationId xmlns:p14="http://schemas.microsoft.com/office/powerpoint/2010/main" val="151479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EA8832-0D38-469B-B026-0D8580135090}"/>
              </a:ext>
            </a:extLst>
          </p:cNvPr>
          <p:cNvSpPr txBox="1">
            <a:spLocks/>
          </p:cNvSpPr>
          <p:nvPr/>
        </p:nvSpPr>
        <p:spPr>
          <a:xfrm>
            <a:off x="333154" y="1846"/>
            <a:ext cx="11490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21563"/>
                </a:solidFill>
                <a:latin typeface="Century Gothic"/>
              </a:rPr>
              <a:t>NFR - Performance Testing</a:t>
            </a:r>
            <a:endParaRPr lang="en-US" dirty="0"/>
          </a:p>
        </p:txBody>
      </p:sp>
      <p:sp>
        <p:nvSpPr>
          <p:cNvPr id="4" name="Content Placeholder 3">
            <a:extLst>
              <a:ext uri="{FF2B5EF4-FFF2-40B4-BE49-F238E27FC236}">
                <a16:creationId xmlns:a16="http://schemas.microsoft.com/office/drawing/2014/main" id="{9371AEE1-987E-4445-B474-5CB9413BD159}"/>
              </a:ext>
            </a:extLst>
          </p:cNvPr>
          <p:cNvSpPr>
            <a:spLocks noGrp="1"/>
          </p:cNvSpPr>
          <p:nvPr>
            <p:ph idx="1"/>
          </p:nvPr>
        </p:nvSpPr>
        <p:spPr/>
        <p:txBody>
          <a:bodyPr/>
          <a:lstStyle/>
          <a:p>
            <a:pPr marL="0" indent="0">
              <a:buNone/>
            </a:pPr>
            <a:r>
              <a:rPr lang="en-GB" sz="1800" dirty="0">
                <a:latin typeface="Calibri" panose="020F0502020204030204" pitchFamily="34" charset="0"/>
                <a:ea typeface="Times New Roman" panose="02020603050405020304" pitchFamily="18" charset="0"/>
              </a:rPr>
              <a:t>P</a:t>
            </a:r>
            <a:r>
              <a:rPr lang="en-GB" sz="1800" dirty="0">
                <a:effectLst/>
                <a:latin typeface="Calibri" panose="020F0502020204030204" pitchFamily="34" charset="0"/>
                <a:ea typeface="Times New Roman" panose="02020603050405020304" pitchFamily="18" charset="0"/>
              </a:rPr>
              <a:t>erformance </a:t>
            </a:r>
            <a:r>
              <a:rPr lang="en-GB" sz="1800" dirty="0">
                <a:latin typeface="Calibri" panose="020F0502020204030204" pitchFamily="34" charset="0"/>
                <a:ea typeface="Times New Roman" panose="02020603050405020304" pitchFamily="18" charset="0"/>
              </a:rPr>
              <a:t>Testing includes the following:</a:t>
            </a:r>
          </a:p>
          <a:p>
            <a:r>
              <a:rPr lang="en-GB" sz="1800" b="1" i="0" dirty="0">
                <a:solidFill>
                  <a:srgbClr val="222222"/>
                </a:solidFill>
                <a:effectLst/>
                <a:latin typeface="+mj-lt"/>
              </a:rPr>
              <a:t>Stress</a:t>
            </a:r>
            <a:r>
              <a:rPr lang="en-GB" sz="1800" i="0" dirty="0">
                <a:solidFill>
                  <a:srgbClr val="222222"/>
                </a:solidFill>
                <a:effectLst/>
                <a:latin typeface="+mj-lt"/>
              </a:rPr>
              <a:t> - Testing services under extreme workloads to see how it handles high traffic or data processing, to identify the breaking point </a:t>
            </a:r>
          </a:p>
          <a:p>
            <a:r>
              <a:rPr lang="en-GB" sz="1800" b="1" dirty="0">
                <a:effectLst/>
                <a:latin typeface="+mj-lt"/>
                <a:ea typeface="Times New Roman" panose="02020603050405020304" pitchFamily="18" charset="0"/>
              </a:rPr>
              <a:t>Endurance</a:t>
            </a:r>
            <a:r>
              <a:rPr lang="en-GB" sz="1800" dirty="0">
                <a:effectLst/>
                <a:latin typeface="+mj-lt"/>
                <a:ea typeface="Times New Roman" panose="02020603050405020304" pitchFamily="18" charset="0"/>
              </a:rPr>
              <a:t> - </a:t>
            </a:r>
            <a:r>
              <a:rPr lang="en-GB" sz="1800" dirty="0">
                <a:solidFill>
                  <a:srgbClr val="222222"/>
                </a:solidFill>
                <a:latin typeface="+mj-lt"/>
                <a:ea typeface="Times New Roman" panose="02020603050405020304" pitchFamily="18" charset="0"/>
              </a:rPr>
              <a:t>T</a:t>
            </a:r>
            <a:r>
              <a:rPr lang="en-GB" sz="1800" i="0" dirty="0">
                <a:solidFill>
                  <a:srgbClr val="222222"/>
                </a:solidFill>
                <a:effectLst/>
                <a:latin typeface="+mj-lt"/>
              </a:rPr>
              <a:t>o ensure service can handle the expected load over a long period of time</a:t>
            </a:r>
            <a:endParaRPr lang="en-GB" sz="1800" dirty="0">
              <a:effectLst/>
              <a:latin typeface="+mj-lt"/>
              <a:ea typeface="Times New Roman" panose="02020603050405020304" pitchFamily="18" charset="0"/>
            </a:endParaRPr>
          </a:p>
          <a:p>
            <a:r>
              <a:rPr lang="en-GB" sz="1800" b="1" dirty="0">
                <a:effectLst/>
                <a:latin typeface="+mj-lt"/>
                <a:ea typeface="Times New Roman" panose="02020603050405020304" pitchFamily="18" charset="0"/>
              </a:rPr>
              <a:t>Load</a:t>
            </a:r>
            <a:r>
              <a:rPr lang="en-GB" sz="1800" dirty="0">
                <a:effectLst/>
                <a:latin typeface="+mj-lt"/>
                <a:ea typeface="Times New Roman" panose="02020603050405020304" pitchFamily="18" charset="0"/>
              </a:rPr>
              <a:t> – Ensure service has </a:t>
            </a:r>
            <a:r>
              <a:rPr lang="en-GB" sz="1800" i="0" dirty="0">
                <a:solidFill>
                  <a:srgbClr val="222222"/>
                </a:solidFill>
                <a:effectLst/>
                <a:latin typeface="+mj-lt"/>
              </a:rPr>
              <a:t>ability to perform under anticipated user loads, to identify performance bottlenecks </a:t>
            </a:r>
          </a:p>
          <a:p>
            <a:r>
              <a:rPr lang="en-GB" sz="1800" b="1" i="0" dirty="0">
                <a:solidFill>
                  <a:srgbClr val="222222"/>
                </a:solidFill>
                <a:effectLst/>
                <a:latin typeface="+mj-lt"/>
              </a:rPr>
              <a:t>Volume</a:t>
            </a:r>
            <a:r>
              <a:rPr lang="en-GB" sz="1800" i="0" dirty="0">
                <a:solidFill>
                  <a:srgbClr val="222222"/>
                </a:solidFill>
                <a:effectLst/>
                <a:latin typeface="+mj-lt"/>
              </a:rPr>
              <a:t> - Usually large no of data is populated in database to monitor service’s behaviour, to check services performance under varying database volumes</a:t>
            </a:r>
          </a:p>
          <a:p>
            <a:r>
              <a:rPr lang="en-GB" sz="1800" b="1" i="0" dirty="0">
                <a:solidFill>
                  <a:srgbClr val="222222"/>
                </a:solidFill>
                <a:effectLst/>
                <a:latin typeface="+mj-lt"/>
              </a:rPr>
              <a:t>Spike </a:t>
            </a:r>
            <a:r>
              <a:rPr lang="en-GB" sz="1800" i="0" dirty="0">
                <a:solidFill>
                  <a:srgbClr val="222222"/>
                </a:solidFill>
                <a:effectLst/>
                <a:latin typeface="+mj-lt"/>
              </a:rPr>
              <a:t>- Test service reaction to sudden large spikes in the load generated by users; mirrors a lot of real user cases where there may be certain period spikes during time of the month or days of the weeks</a:t>
            </a:r>
          </a:p>
          <a:p>
            <a:r>
              <a:rPr lang="en-GB" sz="1800" dirty="0">
                <a:latin typeface="+mj-lt"/>
                <a:ea typeface="Times New Roman" panose="02020603050405020304" pitchFamily="18" charset="0"/>
              </a:rPr>
              <a:t>W</a:t>
            </a:r>
            <a:r>
              <a:rPr lang="en-GB" sz="1800" dirty="0">
                <a:effectLst/>
                <a:latin typeface="+mj-lt"/>
                <a:ea typeface="Times New Roman" panose="02020603050405020304" pitchFamily="18" charset="0"/>
              </a:rPr>
              <a:t>e </a:t>
            </a:r>
            <a:r>
              <a:rPr lang="en-GB" sz="1800" dirty="0">
                <a:latin typeface="+mj-lt"/>
                <a:ea typeface="Times New Roman" panose="02020603050405020304" pitchFamily="18" charset="0"/>
              </a:rPr>
              <a:t>should also</a:t>
            </a:r>
            <a:r>
              <a:rPr lang="en-GB" sz="1800" dirty="0">
                <a:effectLst/>
                <a:latin typeface="+mj-lt"/>
                <a:ea typeface="Times New Roman" panose="02020603050405020304" pitchFamily="18" charset="0"/>
              </a:rPr>
              <a:t> think about the severity and likelihood of these performance issues, to gauge the extremes conditions of what kind of tests and to what extent we should be performing these</a:t>
            </a:r>
          </a:p>
          <a:p>
            <a:r>
              <a:rPr lang="en-GB" sz="1800" dirty="0">
                <a:latin typeface="+mj-lt"/>
                <a:ea typeface="Times New Roman" panose="02020603050405020304" pitchFamily="18" charset="0"/>
              </a:rPr>
              <a:t>A good starting point is to look at </a:t>
            </a:r>
            <a:r>
              <a:rPr lang="en-GB" sz="1800" b="1" dirty="0">
                <a:latin typeface="+mj-lt"/>
                <a:ea typeface="Times New Roman" panose="02020603050405020304" pitchFamily="18" charset="0"/>
              </a:rPr>
              <a:t>customers volumes </a:t>
            </a:r>
            <a:r>
              <a:rPr lang="en-GB" sz="1800" dirty="0">
                <a:latin typeface="+mj-lt"/>
                <a:ea typeface="Times New Roman" panose="02020603050405020304" pitchFamily="18" charset="0"/>
              </a:rPr>
              <a:t>as an initial outlay and </a:t>
            </a:r>
            <a:r>
              <a:rPr lang="en-GB" sz="1800" b="1" dirty="0">
                <a:latin typeface="+mj-lt"/>
                <a:ea typeface="Times New Roman" panose="02020603050405020304" pitchFamily="18" charset="0"/>
              </a:rPr>
              <a:t>who the customer is </a:t>
            </a:r>
            <a:endParaRPr lang="en-GB" sz="1800" b="1" dirty="0">
              <a:effectLst/>
              <a:latin typeface="+mj-lt"/>
              <a:ea typeface="Times New Roman" panose="02020603050405020304" pitchFamily="18" charset="0"/>
            </a:endParaRPr>
          </a:p>
        </p:txBody>
      </p:sp>
    </p:spTree>
    <p:extLst>
      <p:ext uri="{BB962C8B-B14F-4D97-AF65-F5344CB8AC3E}">
        <p14:creationId xmlns:p14="http://schemas.microsoft.com/office/powerpoint/2010/main" val="1907512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EA8832-0D38-469B-B026-0D8580135090}"/>
              </a:ext>
            </a:extLst>
          </p:cNvPr>
          <p:cNvSpPr txBox="1">
            <a:spLocks/>
          </p:cNvSpPr>
          <p:nvPr/>
        </p:nvSpPr>
        <p:spPr>
          <a:xfrm>
            <a:off x="333154" y="1846"/>
            <a:ext cx="11490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21563"/>
                </a:solidFill>
                <a:latin typeface="Century Gothic"/>
              </a:rPr>
              <a:t>SLO &amp; SLAs, Objective Benchmark</a:t>
            </a:r>
            <a:endParaRPr lang="en-US" dirty="0"/>
          </a:p>
        </p:txBody>
      </p:sp>
      <p:sp>
        <p:nvSpPr>
          <p:cNvPr id="4" name="Content Placeholder 3">
            <a:extLst>
              <a:ext uri="{FF2B5EF4-FFF2-40B4-BE49-F238E27FC236}">
                <a16:creationId xmlns:a16="http://schemas.microsoft.com/office/drawing/2014/main" id="{9371AEE1-987E-4445-B474-5CB9413BD159}"/>
              </a:ext>
            </a:extLst>
          </p:cNvPr>
          <p:cNvSpPr>
            <a:spLocks noGrp="1"/>
          </p:cNvSpPr>
          <p:nvPr>
            <p:ph idx="1"/>
          </p:nvPr>
        </p:nvSpPr>
        <p:spPr/>
        <p:txBody>
          <a:bodyPr>
            <a:normAutofit/>
          </a:bodyPr>
          <a:lstStyle/>
          <a:p>
            <a:r>
              <a:rPr lang="en-GB" sz="2000" dirty="0"/>
              <a:t>Service Level Objective – an agreement metrics within an SLA  </a:t>
            </a:r>
            <a:r>
              <a:rPr lang="en-GB" sz="2000" dirty="0" err="1"/>
              <a:t>ie</a:t>
            </a:r>
            <a:r>
              <a:rPr lang="en-GB" sz="2000" dirty="0"/>
              <a:t>: </a:t>
            </a:r>
            <a:r>
              <a:rPr lang="en-GB" sz="2000" i="0" dirty="0">
                <a:solidFill>
                  <a:srgbClr val="202124"/>
                </a:solidFill>
                <a:effectLst/>
                <a:latin typeface="arial" panose="020B0604020202020204" pitchFamily="34" charset="0"/>
              </a:rPr>
              <a:t>measured include throughputs, frequencies, response times, latency</a:t>
            </a:r>
            <a:endParaRPr lang="en-GB" sz="2000" dirty="0"/>
          </a:p>
          <a:p>
            <a:r>
              <a:rPr lang="en-GB" sz="2000" dirty="0"/>
              <a:t>Service Level Agreement – an agreement with customers/users </a:t>
            </a:r>
            <a:r>
              <a:rPr lang="en-GB" sz="2000" dirty="0" err="1"/>
              <a:t>ie</a:t>
            </a:r>
            <a:r>
              <a:rPr lang="en-GB" sz="2000" dirty="0"/>
              <a:t>:</a:t>
            </a:r>
            <a:r>
              <a:rPr lang="en-GB" sz="2000" i="0" dirty="0">
                <a:solidFill>
                  <a:srgbClr val="202124"/>
                </a:solidFill>
                <a:effectLst/>
                <a:latin typeface="arial" panose="020B0604020202020204" pitchFamily="34" charset="0"/>
              </a:rPr>
              <a:t> availability, responsiveness </a:t>
            </a:r>
            <a:r>
              <a:rPr lang="en-GB" sz="2000" i="0" dirty="0" err="1">
                <a:solidFill>
                  <a:srgbClr val="202124"/>
                </a:solidFill>
                <a:effectLst/>
                <a:latin typeface="arial" panose="020B0604020202020204" pitchFamily="34" charset="0"/>
              </a:rPr>
              <a:t>ie</a:t>
            </a:r>
            <a:r>
              <a:rPr lang="en-GB" sz="2000" i="0" dirty="0">
                <a:solidFill>
                  <a:srgbClr val="202124"/>
                </a:solidFill>
                <a:effectLst/>
                <a:latin typeface="arial" panose="020B0604020202020204" pitchFamily="34" charset="0"/>
              </a:rPr>
              <a:t>: payments to be process within x number of hours</a:t>
            </a:r>
          </a:p>
          <a:p>
            <a:r>
              <a:rPr lang="en-GB" sz="2000" dirty="0">
                <a:solidFill>
                  <a:srgbClr val="202124"/>
                </a:solidFill>
                <a:latin typeface="arial" panose="020B0604020202020204" pitchFamily="34" charset="0"/>
              </a:rPr>
              <a:t>We could then measure the above using SLI (service level indicators) - once performance monitoring is in place</a:t>
            </a:r>
            <a:endParaRPr lang="en-GB" sz="2000" i="0" dirty="0">
              <a:solidFill>
                <a:srgbClr val="202124"/>
              </a:solidFill>
              <a:effectLst/>
              <a:latin typeface="arial" panose="020B0604020202020204" pitchFamily="34" charset="0"/>
            </a:endParaRPr>
          </a:p>
          <a:p>
            <a:r>
              <a:rPr lang="en-GB" sz="2000" dirty="0">
                <a:solidFill>
                  <a:srgbClr val="202124"/>
                </a:solidFill>
                <a:latin typeface="arial" panose="020B0604020202020204" pitchFamily="34" charset="0"/>
              </a:rPr>
              <a:t>Applicable in Stable phase, however good to start thinking/documenting as we go along, some information regarding this will be coming from STM Q3/Q4 of the year</a:t>
            </a:r>
          </a:p>
        </p:txBody>
      </p:sp>
    </p:spTree>
    <p:extLst>
      <p:ext uri="{BB962C8B-B14F-4D97-AF65-F5344CB8AC3E}">
        <p14:creationId xmlns:p14="http://schemas.microsoft.com/office/powerpoint/2010/main" val="1052801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BEA8832-0D38-469B-B026-0D8580135090}"/>
              </a:ext>
            </a:extLst>
          </p:cNvPr>
          <p:cNvSpPr txBox="1">
            <a:spLocks/>
          </p:cNvSpPr>
          <p:nvPr/>
        </p:nvSpPr>
        <p:spPr>
          <a:xfrm>
            <a:off x="333154" y="1846"/>
            <a:ext cx="114902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21563"/>
                </a:solidFill>
                <a:latin typeface="Century Gothic"/>
              </a:rPr>
              <a:t>Where to go from here? </a:t>
            </a:r>
            <a:r>
              <a:rPr lang="en-US" sz="1800" b="1" dirty="0">
                <a:solidFill>
                  <a:srgbClr val="021563"/>
                </a:solidFill>
                <a:latin typeface="Century Gothic"/>
              </a:rPr>
              <a:t>(Feedback from all)</a:t>
            </a:r>
            <a:endParaRPr lang="en-US" sz="1800" dirty="0"/>
          </a:p>
        </p:txBody>
      </p:sp>
      <p:sp>
        <p:nvSpPr>
          <p:cNvPr id="4" name="Content Placeholder 3">
            <a:extLst>
              <a:ext uri="{FF2B5EF4-FFF2-40B4-BE49-F238E27FC236}">
                <a16:creationId xmlns:a16="http://schemas.microsoft.com/office/drawing/2014/main" id="{9371AEE1-987E-4445-B474-5CB9413BD159}"/>
              </a:ext>
            </a:extLst>
          </p:cNvPr>
          <p:cNvSpPr>
            <a:spLocks noGrp="1"/>
          </p:cNvSpPr>
          <p:nvPr>
            <p:ph idx="1"/>
          </p:nvPr>
        </p:nvSpPr>
        <p:spPr/>
        <p:txBody>
          <a:bodyPr>
            <a:normAutofit lnSpcReduction="10000"/>
          </a:bodyPr>
          <a:lstStyle/>
          <a:p>
            <a:r>
              <a:rPr lang="en-GB" sz="1800" i="0" dirty="0">
                <a:effectLst/>
                <a:latin typeface="+mj-lt"/>
              </a:rPr>
              <a:t>NFR/Performance testing should be planned from the beginning of the project </a:t>
            </a:r>
            <a:r>
              <a:rPr lang="en-GB" sz="1800" dirty="0">
                <a:latin typeface="+mj-lt"/>
              </a:rPr>
              <a:t>scope </a:t>
            </a:r>
            <a:r>
              <a:rPr lang="en-GB" sz="1800" i="0" dirty="0">
                <a:effectLst/>
                <a:latin typeface="+mj-lt"/>
              </a:rPr>
              <a:t>as NFRs can have a big effect on the coding/architecture of the application and it’s maturity </a:t>
            </a:r>
          </a:p>
          <a:p>
            <a:r>
              <a:rPr lang="en-GB" sz="1800" dirty="0">
                <a:latin typeface="+mj-lt"/>
                <a:ea typeface="Times New Roman" panose="02020603050405020304" pitchFamily="18" charset="0"/>
              </a:rPr>
              <a:t>Create PBI in the backlog to start addressing the required actions within the current ‘Marketing’ phase</a:t>
            </a:r>
          </a:p>
          <a:p>
            <a:r>
              <a:rPr lang="en-GB" sz="1800" dirty="0">
                <a:latin typeface="+mj-lt"/>
                <a:ea typeface="Times New Roman" panose="02020603050405020304" pitchFamily="18" charset="0"/>
              </a:rPr>
              <a:t>Start documenting NFR - </a:t>
            </a:r>
            <a:r>
              <a:rPr lang="en-US" sz="1800" dirty="0">
                <a:latin typeface="+mj-lt"/>
              </a:rPr>
              <a:t>Security, Scaling, Resilience and what the requirements are and how we plan to address them</a:t>
            </a:r>
            <a:r>
              <a:rPr lang="en-GB" sz="1800" dirty="0">
                <a:latin typeface="+mj-lt"/>
                <a:ea typeface="Times New Roman" panose="02020603050405020304" pitchFamily="18" charset="0"/>
              </a:rPr>
              <a:t> in Wiki pages, add more as we go</a:t>
            </a:r>
          </a:p>
          <a:p>
            <a:r>
              <a:rPr lang="en-GB" sz="1800" dirty="0">
                <a:latin typeface="+mj-lt"/>
                <a:ea typeface="Times New Roman" panose="02020603050405020304" pitchFamily="18" charset="0"/>
              </a:rPr>
              <a:t>Start implementing small scale performance testing leading up to Stable phase, </a:t>
            </a:r>
            <a:r>
              <a:rPr lang="en-GB" sz="1800" dirty="0" err="1">
                <a:latin typeface="+mj-lt"/>
                <a:ea typeface="Times New Roman" panose="02020603050405020304" pitchFamily="18" charset="0"/>
              </a:rPr>
              <a:t>ie</a:t>
            </a:r>
            <a:r>
              <a:rPr lang="en-GB" sz="1800" dirty="0">
                <a:latin typeface="+mj-lt"/>
                <a:ea typeface="Times New Roman" panose="02020603050405020304" pitchFamily="18" charset="0"/>
              </a:rPr>
              <a:t>: Gatling as part of release pipeline</a:t>
            </a:r>
          </a:p>
          <a:p>
            <a:r>
              <a:rPr lang="en-GB" sz="1800" b="0" i="0" dirty="0">
                <a:solidFill>
                  <a:srgbClr val="000000"/>
                </a:solidFill>
                <a:effectLst/>
                <a:latin typeface="+mj-lt"/>
              </a:rPr>
              <a:t>Start implementing static code analysis scanning tools, open source vulnerability scanner as part of the build pipeline</a:t>
            </a:r>
          </a:p>
          <a:p>
            <a:r>
              <a:rPr lang="en-GB" sz="1800" dirty="0">
                <a:solidFill>
                  <a:srgbClr val="000000"/>
                </a:solidFill>
                <a:latin typeface="+mj-lt"/>
                <a:ea typeface="Times New Roman" panose="02020603050405020304" pitchFamily="18" charset="0"/>
              </a:rPr>
              <a:t>Try and attend Security guild sessions, look into assigning Security champions within dev team</a:t>
            </a:r>
            <a:endParaRPr lang="en-GB" sz="1800" dirty="0">
              <a:latin typeface="+mj-lt"/>
              <a:ea typeface="Times New Roman" panose="02020603050405020304" pitchFamily="18" charset="0"/>
            </a:endParaRPr>
          </a:p>
          <a:p>
            <a:r>
              <a:rPr lang="en-GB" sz="1800" dirty="0">
                <a:latin typeface="+mj-lt"/>
                <a:ea typeface="Times New Roman" panose="02020603050405020304" pitchFamily="18" charset="0"/>
              </a:rPr>
              <a:t>Business to understand/gather SLO/SLA information coming in around Q3/Q4 this year</a:t>
            </a:r>
          </a:p>
          <a:p>
            <a:r>
              <a:rPr lang="en-GB" sz="1800" dirty="0">
                <a:latin typeface="+mj-lt"/>
                <a:ea typeface="Times New Roman" panose="02020603050405020304" pitchFamily="18" charset="0"/>
              </a:rPr>
              <a:t>Follow up on weekly/bi-weekly/monthly catchup sessions with PO’s/Business/Devs</a:t>
            </a:r>
          </a:p>
          <a:p>
            <a:r>
              <a:rPr lang="en-GB" sz="1800" dirty="0">
                <a:latin typeface="+mj-lt"/>
                <a:ea typeface="Times New Roman" panose="02020603050405020304" pitchFamily="18" charset="0"/>
              </a:rPr>
              <a:t>Adopt performance and NFR thinking hat/mindset when writing user stories, open questions up during refinements</a:t>
            </a:r>
          </a:p>
          <a:p>
            <a:pPr marL="0" indent="0">
              <a:buNone/>
            </a:pPr>
            <a:endParaRPr lang="en-GB" sz="1800" dirty="0">
              <a:latin typeface="+mj-lt"/>
              <a:ea typeface="Times New Roman" panose="02020603050405020304" pitchFamily="18" charset="0"/>
            </a:endParaRPr>
          </a:p>
        </p:txBody>
      </p:sp>
    </p:spTree>
    <p:extLst>
      <p:ext uri="{BB962C8B-B14F-4D97-AF65-F5344CB8AC3E}">
        <p14:creationId xmlns:p14="http://schemas.microsoft.com/office/powerpoint/2010/main" val="2832442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9FC68C95E1741B780FF33C219B7FB" ma:contentTypeVersion="12" ma:contentTypeDescription="Create a new document." ma:contentTypeScope="" ma:versionID="5d81258cca8776f8cce28ee89dd41a53">
  <xsd:schema xmlns:xsd="http://www.w3.org/2001/XMLSchema" xmlns:xs="http://www.w3.org/2001/XMLSchema" xmlns:p="http://schemas.microsoft.com/office/2006/metadata/properties" xmlns:ns2="7b962d60-d897-46b4-b5e1-c7cb47119613" xmlns:ns3="e491b5ed-51ab-4d98-94ee-2069932955a7" targetNamespace="http://schemas.microsoft.com/office/2006/metadata/properties" ma:root="true" ma:fieldsID="e519ab7a324b5b2dbb6d8d3a65b55573" ns2:_="" ns3:_="">
    <xsd:import namespace="7b962d60-d897-46b4-b5e1-c7cb47119613"/>
    <xsd:import namespace="e491b5ed-51ab-4d98-94ee-2069932955a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962d60-d897-46b4-b5e1-c7cb47119613"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91b5ed-51ab-4d98-94ee-2069932955a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F12C36-91F7-4CAB-A8E5-E8F3288BB327}">
  <ds:schemaRefs>
    <ds:schemaRef ds:uri="7b962d60-d897-46b4-b5e1-c7cb47119613"/>
    <ds:schemaRef ds:uri="e491b5ed-51ab-4d98-94ee-2069932955a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1697E79-F937-4990-A3F3-80E67F5632DC}">
  <ds:schemaRefs>
    <ds:schemaRef ds:uri="http://schemas.microsoft.com/sharepoint/v3/contenttype/forms"/>
  </ds:schemaRefs>
</ds:datastoreItem>
</file>

<file path=customXml/itemProps3.xml><?xml version="1.0" encoding="utf-8"?>
<ds:datastoreItem xmlns:ds="http://schemas.openxmlformats.org/officeDocument/2006/customXml" ds:itemID="{B427F7A8-57B5-49D3-B03C-1989B4D5E67A}">
  <ds:schemaRefs>
    <ds:schemaRef ds:uri="7b962d60-d897-46b4-b5e1-c7cb47119613"/>
    <ds:schemaRef ds:uri="e491b5ed-51ab-4d98-94ee-2069932955a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5664</TotalTime>
  <Words>1138</Words>
  <Application>Microsoft Office PowerPoint</Application>
  <PresentationFormat>Widescreen</PresentationFormat>
  <Paragraphs>70</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Century Gothic</vt:lpstr>
      <vt:lpstr>Office Theme</vt:lpstr>
      <vt:lpstr>Non-Functional Requirements Overview Repairs &amp; Return/ Statements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 pallet</dc:title>
  <dc:creator>Pelumi Igunnubole</dc:creator>
  <cp:lastModifiedBy>Gabriel Ng</cp:lastModifiedBy>
  <cp:revision>77</cp:revision>
  <dcterms:created xsi:type="dcterms:W3CDTF">2020-06-08T15:30:10Z</dcterms:created>
  <dcterms:modified xsi:type="dcterms:W3CDTF">2021-03-29T14:07:52Z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0x010100C2F9FC68C95E1741B780FF33C219B7FB</vt:lpwstr>
  </property>
</Properties>
</file>