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9"/>
  </p:notesMasterIdLst>
  <p:handoutMasterIdLst>
    <p:handoutMasterId r:id="rId20"/>
  </p:handoutMasterIdLst>
  <p:sldIdLst>
    <p:sldId id="256" r:id="rId2"/>
    <p:sldId id="262" r:id="rId3"/>
    <p:sldId id="259" r:id="rId4"/>
    <p:sldId id="257" r:id="rId5"/>
    <p:sldId id="277" r:id="rId6"/>
    <p:sldId id="286" r:id="rId7"/>
    <p:sldId id="289" r:id="rId8"/>
    <p:sldId id="287" r:id="rId9"/>
    <p:sldId id="285" r:id="rId10"/>
    <p:sldId id="296" r:id="rId11"/>
    <p:sldId id="297" r:id="rId12"/>
    <p:sldId id="290" r:id="rId13"/>
    <p:sldId id="295" r:id="rId14"/>
    <p:sldId id="291" r:id="rId15"/>
    <p:sldId id="294" r:id="rId16"/>
    <p:sldId id="292" r:id="rId17"/>
    <p:sldId id="293" r:id="rId18"/>
  </p:sldIdLst>
  <p:sldSz cx="9144000" cy="6858000" type="screen4x3"/>
  <p:notesSz cx="6731000" cy="9856788"/>
  <p:defaultTextStyle>
    <a:defPPr>
      <a:defRPr lang="en-US"/>
    </a:defPPr>
    <a:lvl1pPr algn="l" rtl="0" eaLnBrk="0" fontAlgn="base" hangingPunct="0">
      <a:spcBef>
        <a:spcPct val="0"/>
      </a:spcBef>
      <a:spcAft>
        <a:spcPct val="0"/>
      </a:spcAft>
      <a:defRPr sz="1200"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sz="1200"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sz="1200"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sz="1200"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sz="1200"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sz="1200"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sz="1200"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sz="1200"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FFFF00"/>
    <a:srgbClr val="FF9966"/>
    <a:srgbClr val="00CC00"/>
    <a:srgbClr val="CC0000"/>
    <a:srgbClr val="FFCC99"/>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85" autoAdjust="0"/>
  </p:normalViewPr>
  <p:slideViewPr>
    <p:cSldViewPr>
      <p:cViewPr varScale="1">
        <p:scale>
          <a:sx n="66" d="100"/>
          <a:sy n="66" d="100"/>
        </p:scale>
        <p:origin x="20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690" tIns="45345" rIns="90690" bIns="45345" numCol="1" anchor="t" anchorCtr="0" compatLnSpc="1">
            <a:prstTxWarp prst="textNoShape">
              <a:avLst/>
            </a:prstTxWarp>
          </a:bodyPr>
          <a:lstStyle>
            <a:lvl1pPr defTabSz="906463" eaLnBrk="1" hangingPunct="1">
              <a:defRPr>
                <a:latin typeface="Arial" charset="0"/>
                <a:ea typeface="+mn-ea"/>
                <a:cs typeface="Arial" charset="0"/>
              </a:defRPr>
            </a:lvl1pPr>
          </a:lstStyle>
          <a:p>
            <a:pPr>
              <a:defRPr/>
            </a:pPr>
            <a:endParaRPr lang="en-US"/>
          </a:p>
        </p:txBody>
      </p:sp>
      <p:sp>
        <p:nvSpPr>
          <p:cNvPr id="100355" name="Rectangle 3"/>
          <p:cNvSpPr>
            <a:spLocks noGrp="1" noChangeArrowheads="1"/>
          </p:cNvSpPr>
          <p:nvPr>
            <p:ph type="dt" sz="quarter" idx="1"/>
          </p:nvPr>
        </p:nvSpPr>
        <p:spPr bwMode="auto">
          <a:xfrm>
            <a:off x="3811588" y="0"/>
            <a:ext cx="2917825" cy="493713"/>
          </a:xfrm>
          <a:prstGeom prst="rect">
            <a:avLst/>
          </a:prstGeom>
          <a:noFill/>
          <a:ln w="9525">
            <a:noFill/>
            <a:miter lim="800000"/>
            <a:headEnd/>
            <a:tailEnd/>
          </a:ln>
          <a:effectLst/>
        </p:spPr>
        <p:txBody>
          <a:bodyPr vert="horz" wrap="square" lIns="90690" tIns="45345" rIns="90690" bIns="45345" numCol="1" anchor="t" anchorCtr="0" compatLnSpc="1">
            <a:prstTxWarp prst="textNoShape">
              <a:avLst/>
            </a:prstTxWarp>
          </a:bodyPr>
          <a:lstStyle>
            <a:lvl1pPr algn="r" defTabSz="906463" eaLnBrk="1" hangingPunct="1">
              <a:defRPr>
                <a:latin typeface="Arial" charset="0"/>
                <a:ea typeface="+mn-ea"/>
                <a:cs typeface="Arial" charset="0"/>
              </a:defRPr>
            </a:lvl1pPr>
          </a:lstStyle>
          <a:p>
            <a:pPr>
              <a:defRPr/>
            </a:pPr>
            <a:endParaRPr lang="en-US"/>
          </a:p>
        </p:txBody>
      </p:sp>
      <p:sp>
        <p:nvSpPr>
          <p:cNvPr id="100356" name="Rectangle 4"/>
          <p:cNvSpPr>
            <a:spLocks noGrp="1" noChangeArrowheads="1"/>
          </p:cNvSpPr>
          <p:nvPr>
            <p:ph type="ftr" sz="quarter" idx="2"/>
          </p:nvPr>
        </p:nvSpPr>
        <p:spPr bwMode="auto">
          <a:xfrm>
            <a:off x="0" y="9361488"/>
            <a:ext cx="2917825" cy="493712"/>
          </a:xfrm>
          <a:prstGeom prst="rect">
            <a:avLst/>
          </a:prstGeom>
          <a:noFill/>
          <a:ln w="9525">
            <a:noFill/>
            <a:miter lim="800000"/>
            <a:headEnd/>
            <a:tailEnd/>
          </a:ln>
          <a:effectLst/>
        </p:spPr>
        <p:txBody>
          <a:bodyPr vert="horz" wrap="square" lIns="90690" tIns="45345" rIns="90690" bIns="45345" numCol="1" anchor="b" anchorCtr="0" compatLnSpc="1">
            <a:prstTxWarp prst="textNoShape">
              <a:avLst/>
            </a:prstTxWarp>
          </a:bodyPr>
          <a:lstStyle>
            <a:lvl1pPr defTabSz="906463" eaLnBrk="1" hangingPunct="1">
              <a:defRPr>
                <a:latin typeface="Arial" charset="0"/>
                <a:ea typeface="+mn-ea"/>
                <a:cs typeface="Arial" charset="0"/>
              </a:defRPr>
            </a:lvl1pPr>
          </a:lstStyle>
          <a:p>
            <a:pPr>
              <a:defRPr/>
            </a:pPr>
            <a:endParaRPr lang="en-US"/>
          </a:p>
        </p:txBody>
      </p:sp>
      <p:sp>
        <p:nvSpPr>
          <p:cNvPr id="100357" name="Rectangle 5"/>
          <p:cNvSpPr>
            <a:spLocks noGrp="1" noChangeArrowheads="1"/>
          </p:cNvSpPr>
          <p:nvPr>
            <p:ph type="sldNum" sz="quarter" idx="3"/>
          </p:nvPr>
        </p:nvSpPr>
        <p:spPr bwMode="auto">
          <a:xfrm>
            <a:off x="3811588" y="9361488"/>
            <a:ext cx="2917825" cy="493712"/>
          </a:xfrm>
          <a:prstGeom prst="rect">
            <a:avLst/>
          </a:prstGeom>
          <a:noFill/>
          <a:ln w="9525">
            <a:noFill/>
            <a:miter lim="800000"/>
            <a:headEnd/>
            <a:tailEnd/>
          </a:ln>
          <a:effectLst/>
        </p:spPr>
        <p:txBody>
          <a:bodyPr vert="horz" wrap="square" lIns="90690" tIns="45345" rIns="90690" bIns="45345" numCol="1" anchor="b" anchorCtr="0" compatLnSpc="1">
            <a:prstTxWarp prst="textNoShape">
              <a:avLst/>
            </a:prstTxWarp>
          </a:bodyPr>
          <a:lstStyle>
            <a:lvl1pPr algn="r" defTabSz="906463" eaLnBrk="1" hangingPunct="1">
              <a:defRPr>
                <a:latin typeface="Arial" panose="020B0604020202020204" pitchFamily="34" charset="0"/>
                <a:cs typeface="Arial" panose="020B0604020202020204" pitchFamily="34" charset="0"/>
              </a:defRPr>
            </a:lvl1pPr>
          </a:lstStyle>
          <a:p>
            <a:fld id="{8E6BD3D7-307C-48E3-ABA5-D84146353A1C}" type="slidenum">
              <a:rPr lang="en-US" altLang="de-DE"/>
              <a:pPr/>
              <a:t>‹Nr.›</a:t>
            </a:fld>
            <a:endParaRPr lang="en-US" altLang="de-DE"/>
          </a:p>
        </p:txBody>
      </p:sp>
    </p:spTree>
    <p:extLst>
      <p:ext uri="{BB962C8B-B14F-4D97-AF65-F5344CB8AC3E}">
        <p14:creationId xmlns:p14="http://schemas.microsoft.com/office/powerpoint/2010/main" val="32683274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17825" cy="493713"/>
          </a:xfrm>
          <a:prstGeom prst="rect">
            <a:avLst/>
          </a:prstGeom>
          <a:noFill/>
          <a:ln w="9525">
            <a:noFill/>
            <a:miter lim="800000"/>
            <a:headEnd/>
            <a:tailEnd/>
          </a:ln>
          <a:effectLst/>
        </p:spPr>
        <p:txBody>
          <a:bodyPr vert="horz" wrap="square" lIns="90690" tIns="45345" rIns="90690" bIns="45345" numCol="1" anchor="t" anchorCtr="0" compatLnSpc="1">
            <a:prstTxWarp prst="textNoShape">
              <a:avLst/>
            </a:prstTxWarp>
          </a:bodyPr>
          <a:lstStyle>
            <a:lvl1pPr defTabSz="906463" eaLnBrk="1" hangingPunct="1">
              <a:defRPr>
                <a:latin typeface="Arial" charset="0"/>
                <a:ea typeface="+mn-ea"/>
                <a:cs typeface="Arial" charset="0"/>
              </a:defRPr>
            </a:lvl1pPr>
          </a:lstStyle>
          <a:p>
            <a:pPr>
              <a:defRPr/>
            </a:pPr>
            <a:endParaRPr lang="en-US"/>
          </a:p>
        </p:txBody>
      </p:sp>
      <p:sp>
        <p:nvSpPr>
          <p:cNvPr id="8195" name="Rectangle 3"/>
          <p:cNvSpPr>
            <a:spLocks noGrp="1" noChangeArrowheads="1"/>
          </p:cNvSpPr>
          <p:nvPr>
            <p:ph type="dt" idx="1"/>
          </p:nvPr>
        </p:nvSpPr>
        <p:spPr bwMode="auto">
          <a:xfrm>
            <a:off x="3811588" y="0"/>
            <a:ext cx="2917825" cy="493713"/>
          </a:xfrm>
          <a:prstGeom prst="rect">
            <a:avLst/>
          </a:prstGeom>
          <a:noFill/>
          <a:ln w="9525">
            <a:noFill/>
            <a:miter lim="800000"/>
            <a:headEnd/>
            <a:tailEnd/>
          </a:ln>
          <a:effectLst/>
        </p:spPr>
        <p:txBody>
          <a:bodyPr vert="horz" wrap="square" lIns="90690" tIns="45345" rIns="90690" bIns="45345" numCol="1" anchor="t" anchorCtr="0" compatLnSpc="1">
            <a:prstTxWarp prst="textNoShape">
              <a:avLst/>
            </a:prstTxWarp>
          </a:bodyPr>
          <a:lstStyle>
            <a:lvl1pPr algn="r" defTabSz="906463" eaLnBrk="1" hangingPunct="1">
              <a:defRPr>
                <a:latin typeface="Arial" charset="0"/>
                <a:ea typeface="+mn-ea"/>
                <a:cs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73100" y="4681538"/>
            <a:ext cx="5384800" cy="4435475"/>
          </a:xfrm>
          <a:prstGeom prst="rect">
            <a:avLst/>
          </a:prstGeom>
          <a:noFill/>
          <a:ln w="9525">
            <a:noFill/>
            <a:miter lim="800000"/>
            <a:headEnd/>
            <a:tailEnd/>
          </a:ln>
          <a:effectLst/>
        </p:spPr>
        <p:txBody>
          <a:bodyPr vert="horz" wrap="square" lIns="90690" tIns="45345" rIns="90690" bIns="4534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361488"/>
            <a:ext cx="2917825" cy="493712"/>
          </a:xfrm>
          <a:prstGeom prst="rect">
            <a:avLst/>
          </a:prstGeom>
          <a:noFill/>
          <a:ln w="9525">
            <a:noFill/>
            <a:miter lim="800000"/>
            <a:headEnd/>
            <a:tailEnd/>
          </a:ln>
          <a:effectLst/>
        </p:spPr>
        <p:txBody>
          <a:bodyPr vert="horz" wrap="square" lIns="90690" tIns="45345" rIns="90690" bIns="45345" numCol="1" anchor="b" anchorCtr="0" compatLnSpc="1">
            <a:prstTxWarp prst="textNoShape">
              <a:avLst/>
            </a:prstTxWarp>
          </a:bodyPr>
          <a:lstStyle>
            <a:lvl1pPr defTabSz="906463" eaLnBrk="1" hangingPunct="1">
              <a:defRPr>
                <a:latin typeface="Arial" charset="0"/>
                <a:ea typeface="+mn-ea"/>
                <a:cs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11588" y="9361488"/>
            <a:ext cx="2917825" cy="493712"/>
          </a:xfrm>
          <a:prstGeom prst="rect">
            <a:avLst/>
          </a:prstGeom>
          <a:noFill/>
          <a:ln w="9525">
            <a:noFill/>
            <a:miter lim="800000"/>
            <a:headEnd/>
            <a:tailEnd/>
          </a:ln>
          <a:effectLst/>
        </p:spPr>
        <p:txBody>
          <a:bodyPr vert="horz" wrap="square" lIns="90690" tIns="45345" rIns="90690" bIns="45345" numCol="1" anchor="b" anchorCtr="0" compatLnSpc="1">
            <a:prstTxWarp prst="textNoShape">
              <a:avLst/>
            </a:prstTxWarp>
          </a:bodyPr>
          <a:lstStyle>
            <a:lvl1pPr algn="r" defTabSz="906463" eaLnBrk="1" hangingPunct="1">
              <a:defRPr>
                <a:latin typeface="Arial" panose="020B0604020202020204" pitchFamily="34" charset="0"/>
                <a:cs typeface="Arial" panose="020B0604020202020204" pitchFamily="34" charset="0"/>
              </a:defRPr>
            </a:lvl1pPr>
          </a:lstStyle>
          <a:p>
            <a:fld id="{093A7265-2FD1-41A8-9A8F-150AE2A40971}" type="slidenum">
              <a:rPr lang="en-US" altLang="de-DE"/>
              <a:pPr/>
              <a:t>‹Nr.›</a:t>
            </a:fld>
            <a:endParaRPr lang="en-US" altLang="de-DE"/>
          </a:p>
        </p:txBody>
      </p:sp>
    </p:spTree>
    <p:extLst>
      <p:ext uri="{BB962C8B-B14F-4D97-AF65-F5344CB8AC3E}">
        <p14:creationId xmlns:p14="http://schemas.microsoft.com/office/powerpoint/2010/main" val="18779885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w3.org/wiki/WebComponent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wiki.ecmascript.org/doku.php?id=harmony:specification_drafts" TargetMode="External"/><Relationship Id="rId4" Type="http://schemas.openxmlformats.org/officeDocument/2006/relationships/hyperlink" Target="https://wiki.whatwg.org/wiki/Component_Mode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ngular.io/docs/ts/latest/guide/architecture.html#components" TargetMode="External"/><Relationship Id="rId7" Type="http://schemas.openxmlformats.org/officeDocument/2006/relationships/hyperlink" Target="https://angular.io/docs/ts/latest/guide/architecture.html#service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angular.io/docs/ts/latest/guide/architecture.html#templates" TargetMode="External"/><Relationship Id="rId5" Type="http://schemas.openxmlformats.org/officeDocument/2006/relationships/hyperlink" Target="https://angular.io/docs/ts/latest/guide/pipes.html" TargetMode="External"/><Relationship Id="rId4" Type="http://schemas.openxmlformats.org/officeDocument/2006/relationships/hyperlink" Target="https://angular.io/docs/ts/latest/guide/architecture.html#directive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fontAlgn="t"/>
            <a:r>
              <a:rPr lang="en-US" sz="1200" b="0" i="0" kern="1200" dirty="0">
                <a:solidFill>
                  <a:schemeClr val="tx1"/>
                </a:solidFill>
                <a:effectLst/>
                <a:latin typeface="Arial" charset="0"/>
                <a:ea typeface="MS PGothic" panose="020B0600070205080204" pitchFamily="34" charset="-128"/>
                <a:cs typeface="Arial" charset="0"/>
              </a:rPr>
              <a:t>The Angular team does a great job in following the standardization plans while still looking towards the future and giving us tools today. W3C is working on </a:t>
            </a:r>
            <a:r>
              <a:rPr lang="en-US" sz="1200" b="0" i="0" u="none" strike="noStrike" kern="1200" dirty="0">
                <a:solidFill>
                  <a:schemeClr val="tx1"/>
                </a:solidFill>
                <a:effectLst/>
                <a:latin typeface="Arial" charset="0"/>
                <a:ea typeface="MS PGothic" panose="020B0600070205080204" pitchFamily="34" charset="-128"/>
                <a:cs typeface="Arial" charset="0"/>
                <a:hlinkClick r:id="rId3"/>
              </a:rPr>
              <a:t>Web Components</a:t>
            </a:r>
            <a:r>
              <a:rPr lang="en-US" sz="1200" b="0" i="0" kern="1200" dirty="0">
                <a:solidFill>
                  <a:schemeClr val="tx1"/>
                </a:solidFill>
                <a:effectLst/>
                <a:latin typeface="Arial" charset="0"/>
                <a:ea typeface="MS PGothic" panose="020B0600070205080204" pitchFamily="34" charset="-128"/>
                <a:cs typeface="Arial" charset="0"/>
              </a:rPr>
              <a:t> and WHATWG on the </a:t>
            </a:r>
            <a:r>
              <a:rPr lang="en-US" sz="1200" b="0" i="0" u="none" strike="noStrike" kern="1200" dirty="0">
                <a:solidFill>
                  <a:schemeClr val="tx1"/>
                </a:solidFill>
                <a:effectLst/>
                <a:latin typeface="Arial" charset="0"/>
                <a:ea typeface="MS PGothic" panose="020B0600070205080204" pitchFamily="34" charset="-128"/>
                <a:cs typeface="Arial" charset="0"/>
                <a:hlinkClick r:id="rId4"/>
              </a:rPr>
              <a:t>Component model</a:t>
            </a:r>
            <a:r>
              <a:rPr lang="en-US" sz="1200" b="0" i="0" kern="1200" dirty="0">
                <a:solidFill>
                  <a:schemeClr val="tx1"/>
                </a:solidFill>
                <a:effectLst/>
                <a:latin typeface="Arial" charset="0"/>
                <a:ea typeface="MS PGothic" panose="020B0600070205080204" pitchFamily="34" charset="-128"/>
                <a:cs typeface="Arial" charset="0"/>
              </a:rPr>
              <a:t>. At the same time </a:t>
            </a:r>
            <a:r>
              <a:rPr lang="en-US" sz="1200" b="0" i="0" kern="1200" dirty="0" err="1">
                <a:solidFill>
                  <a:schemeClr val="tx1"/>
                </a:solidFill>
                <a:effectLst/>
                <a:latin typeface="Arial" charset="0"/>
                <a:ea typeface="MS PGothic" panose="020B0600070205080204" pitchFamily="34" charset="-128"/>
                <a:cs typeface="Arial" charset="0"/>
              </a:rPr>
              <a:t>Ecma</a:t>
            </a:r>
            <a:r>
              <a:rPr lang="en-US" sz="1200" b="0" i="0" kern="1200" dirty="0">
                <a:solidFill>
                  <a:schemeClr val="tx1"/>
                </a:solidFill>
                <a:effectLst/>
                <a:latin typeface="Arial" charset="0"/>
                <a:ea typeface="MS PGothic" panose="020B0600070205080204" pitchFamily="34" charset="-128"/>
                <a:cs typeface="Arial" charset="0"/>
              </a:rPr>
              <a:t> International is working on </a:t>
            </a:r>
            <a:r>
              <a:rPr lang="en-US" sz="1200" b="0" i="0" u="none" strike="noStrike" kern="1200" dirty="0">
                <a:solidFill>
                  <a:schemeClr val="tx1"/>
                </a:solidFill>
                <a:effectLst/>
                <a:latin typeface="Arial" charset="0"/>
                <a:ea typeface="MS PGothic" panose="020B0600070205080204" pitchFamily="34" charset="-128"/>
                <a:cs typeface="Arial" charset="0"/>
                <a:hlinkClick r:id="rId5"/>
              </a:rPr>
              <a:t>ECMAScript 6</a:t>
            </a:r>
            <a:r>
              <a:rPr lang="en-US" sz="1200" b="0" i="0" kern="1200" dirty="0">
                <a:solidFill>
                  <a:schemeClr val="tx1"/>
                </a:solidFill>
                <a:effectLst/>
                <a:latin typeface="Arial" charset="0"/>
                <a:ea typeface="MS PGothic" panose="020B0600070205080204" pitchFamily="34" charset="-128"/>
                <a:cs typeface="Arial" charset="0"/>
              </a:rPr>
              <a:t>.</a:t>
            </a:r>
          </a:p>
          <a:p>
            <a:pPr fontAlgn="t"/>
            <a:r>
              <a:rPr lang="en-US" sz="1200" b="0" i="0" kern="1200" dirty="0">
                <a:solidFill>
                  <a:schemeClr val="tx1"/>
                </a:solidFill>
                <a:effectLst/>
                <a:latin typeface="Arial" charset="0"/>
                <a:ea typeface="MS PGothic" panose="020B0600070205080204" pitchFamily="34" charset="-128"/>
                <a:cs typeface="Arial" charset="0"/>
              </a:rPr>
              <a:t>Angular 2.0 looks very different from what we're used to. But if we look outside of Angular we start to understand why. Angular wants to </a:t>
            </a:r>
            <a:r>
              <a:rPr lang="en-US" sz="1200" b="0" i="1" kern="1200" dirty="0">
                <a:solidFill>
                  <a:schemeClr val="tx1"/>
                </a:solidFill>
                <a:effectLst/>
                <a:latin typeface="Arial" charset="0"/>
                <a:ea typeface="MS PGothic" panose="020B0600070205080204" pitchFamily="34" charset="-128"/>
                <a:cs typeface="Arial" charset="0"/>
              </a:rPr>
              <a:t>add</a:t>
            </a:r>
            <a:r>
              <a:rPr lang="en-US" sz="1200" b="0" i="0" kern="1200" dirty="0">
                <a:solidFill>
                  <a:schemeClr val="tx1"/>
                </a:solidFill>
                <a:effectLst/>
                <a:latin typeface="Arial" charset="0"/>
                <a:ea typeface="MS PGothic" panose="020B0600070205080204" pitchFamily="34" charset="-128"/>
                <a:cs typeface="Arial" charset="0"/>
              </a:rPr>
              <a:t> to what browsers can do, not replicate it. So as browsers can do more things, Angular has to do different things and allow the browser to do the things that Angular used to do.</a:t>
            </a:r>
          </a:p>
          <a:p>
            <a:endParaRPr lang="de-CH" dirty="0"/>
          </a:p>
        </p:txBody>
      </p:sp>
      <p:sp>
        <p:nvSpPr>
          <p:cNvPr id="4" name="Foliennummernplatzhalter 3"/>
          <p:cNvSpPr>
            <a:spLocks noGrp="1"/>
          </p:cNvSpPr>
          <p:nvPr>
            <p:ph type="sldNum" sz="quarter" idx="10"/>
          </p:nvPr>
        </p:nvSpPr>
        <p:spPr/>
        <p:txBody>
          <a:bodyPr/>
          <a:lstStyle/>
          <a:p>
            <a:fld id="{093A7265-2FD1-41A8-9A8F-150AE2A40971}" type="slidenum">
              <a:rPr lang="en-US" altLang="de-DE" smtClean="0"/>
              <a:pPr/>
              <a:t>4</a:t>
            </a:fld>
            <a:endParaRPr lang="en-US" altLang="de-DE"/>
          </a:p>
        </p:txBody>
      </p:sp>
    </p:spTree>
    <p:extLst>
      <p:ext uri="{BB962C8B-B14F-4D97-AF65-F5344CB8AC3E}">
        <p14:creationId xmlns:p14="http://schemas.microsoft.com/office/powerpoint/2010/main" val="639526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Arial" charset="0"/>
              </a:rPr>
              <a:t>declarations - the </a:t>
            </a:r>
            <a:r>
              <a:rPr lang="en-US" sz="1200" b="0" i="1" kern="1200" dirty="0">
                <a:solidFill>
                  <a:schemeClr val="tx1"/>
                </a:solidFill>
                <a:effectLst/>
                <a:latin typeface="Arial" charset="0"/>
                <a:ea typeface="MS PGothic" panose="020B0600070205080204" pitchFamily="34" charset="-128"/>
                <a:cs typeface="Arial" charset="0"/>
              </a:rPr>
              <a:t>view classes</a:t>
            </a:r>
            <a:r>
              <a:rPr lang="en-US" sz="1200" b="0" i="0" kern="1200" dirty="0">
                <a:solidFill>
                  <a:schemeClr val="tx1"/>
                </a:solidFill>
                <a:effectLst/>
                <a:latin typeface="Arial" charset="0"/>
                <a:ea typeface="MS PGothic" panose="020B0600070205080204" pitchFamily="34" charset="-128"/>
                <a:cs typeface="Arial" charset="0"/>
              </a:rPr>
              <a:t> that belong to this module. Angular has three kinds of view classes: </a:t>
            </a:r>
            <a:r>
              <a:rPr lang="en-US" sz="1200" b="0" i="0" u="none" strike="noStrike" kern="1200" dirty="0">
                <a:solidFill>
                  <a:schemeClr val="tx1"/>
                </a:solidFill>
                <a:effectLst/>
                <a:latin typeface="Arial" charset="0"/>
                <a:ea typeface="MS PGothic" panose="020B0600070205080204" pitchFamily="34" charset="-128"/>
                <a:cs typeface="Arial" charset="0"/>
                <a:hlinkClick r:id="rId3"/>
              </a:rPr>
              <a:t>components</a:t>
            </a:r>
            <a:r>
              <a:rPr lang="en-US" sz="1200" b="0" i="0" kern="1200" dirty="0">
                <a:solidFill>
                  <a:schemeClr val="tx1"/>
                </a:solidFill>
                <a:effectLst/>
                <a:latin typeface="Arial" charset="0"/>
                <a:ea typeface="MS PGothic" panose="020B0600070205080204" pitchFamily="34" charset="-128"/>
                <a:cs typeface="Arial" charset="0"/>
              </a:rPr>
              <a:t>, </a:t>
            </a:r>
            <a:r>
              <a:rPr lang="en-US" sz="1200" b="0" i="0" u="none" strike="noStrike" kern="1200" dirty="0">
                <a:solidFill>
                  <a:schemeClr val="tx1"/>
                </a:solidFill>
                <a:effectLst/>
                <a:latin typeface="Arial" charset="0"/>
                <a:ea typeface="MS PGothic" panose="020B0600070205080204" pitchFamily="34" charset="-128"/>
                <a:cs typeface="Arial" charset="0"/>
                <a:hlinkClick r:id="rId4"/>
              </a:rPr>
              <a:t>directives</a:t>
            </a:r>
            <a:r>
              <a:rPr lang="en-US" sz="1200" b="0" i="0" kern="1200" dirty="0">
                <a:solidFill>
                  <a:schemeClr val="tx1"/>
                </a:solidFill>
                <a:effectLst/>
                <a:latin typeface="Arial" charset="0"/>
                <a:ea typeface="MS PGothic" panose="020B0600070205080204" pitchFamily="34" charset="-128"/>
                <a:cs typeface="Arial" charset="0"/>
              </a:rPr>
              <a:t>, and </a:t>
            </a:r>
            <a:r>
              <a:rPr lang="en-US" sz="1200" b="0" i="0" u="none" strike="noStrike" kern="1200" dirty="0">
                <a:solidFill>
                  <a:schemeClr val="tx1"/>
                </a:solidFill>
                <a:effectLst/>
                <a:latin typeface="Arial" charset="0"/>
                <a:ea typeface="MS PGothic" panose="020B0600070205080204" pitchFamily="34" charset="-128"/>
                <a:cs typeface="Arial" charset="0"/>
                <a:hlinkClick r:id="rId5"/>
              </a:rPr>
              <a:t>pipes</a:t>
            </a:r>
            <a:r>
              <a:rPr lang="en-US" sz="1200" b="0" i="0" kern="1200" dirty="0">
                <a:solidFill>
                  <a:schemeClr val="tx1"/>
                </a:solidFill>
                <a:effectLst/>
                <a:latin typeface="Arial" charset="0"/>
                <a:ea typeface="MS PGothic" panose="020B0600070205080204" pitchFamily="34" charset="-128"/>
                <a:cs typeface="Arial" charset="0"/>
              </a:rPr>
              <a:t>.</a:t>
            </a:r>
          </a:p>
          <a:p>
            <a:r>
              <a:rPr lang="en-US" sz="1200" b="0" i="0" kern="1200" dirty="0">
                <a:solidFill>
                  <a:schemeClr val="tx1"/>
                </a:solidFill>
                <a:effectLst/>
                <a:latin typeface="Arial" charset="0"/>
                <a:ea typeface="MS PGothic" panose="020B0600070205080204" pitchFamily="34" charset="-128"/>
                <a:cs typeface="Arial" charset="0"/>
              </a:rPr>
              <a:t>exports - the subset of declarations that should be visible and usable in the component </a:t>
            </a:r>
            <a:r>
              <a:rPr lang="en-US" sz="1200" b="0" i="0" u="none" strike="noStrike" kern="1200" dirty="0">
                <a:solidFill>
                  <a:schemeClr val="tx1"/>
                </a:solidFill>
                <a:effectLst/>
                <a:latin typeface="Arial" charset="0"/>
                <a:ea typeface="MS PGothic" panose="020B0600070205080204" pitchFamily="34" charset="-128"/>
                <a:cs typeface="Arial" charset="0"/>
                <a:hlinkClick r:id="rId6"/>
              </a:rPr>
              <a:t>templates</a:t>
            </a:r>
            <a:r>
              <a:rPr lang="en-US" sz="1200" b="0" i="0" kern="1200" dirty="0">
                <a:solidFill>
                  <a:schemeClr val="tx1"/>
                </a:solidFill>
                <a:effectLst/>
                <a:latin typeface="Arial" charset="0"/>
                <a:ea typeface="MS PGothic" panose="020B0600070205080204" pitchFamily="34" charset="-128"/>
                <a:cs typeface="Arial" charset="0"/>
              </a:rPr>
              <a:t> of other modules.</a:t>
            </a:r>
          </a:p>
          <a:p>
            <a:r>
              <a:rPr lang="en-US" sz="1200" b="0" i="0" kern="1200" dirty="0">
                <a:solidFill>
                  <a:schemeClr val="tx1"/>
                </a:solidFill>
                <a:effectLst/>
                <a:latin typeface="Arial" charset="0"/>
                <a:ea typeface="MS PGothic" panose="020B0600070205080204" pitchFamily="34" charset="-128"/>
                <a:cs typeface="Arial" charset="0"/>
              </a:rPr>
              <a:t>imports - other modules whose exported classes are needed by component templates declared in </a:t>
            </a:r>
            <a:r>
              <a:rPr lang="en-US" sz="1200" b="0" i="1" kern="1200" dirty="0">
                <a:solidFill>
                  <a:schemeClr val="tx1"/>
                </a:solidFill>
                <a:effectLst/>
                <a:latin typeface="Arial" charset="0"/>
                <a:ea typeface="MS PGothic" panose="020B0600070205080204" pitchFamily="34" charset="-128"/>
                <a:cs typeface="Arial" charset="0"/>
              </a:rPr>
              <a:t>this</a:t>
            </a:r>
            <a:r>
              <a:rPr lang="en-US" sz="1200" b="0" i="0" kern="1200" dirty="0">
                <a:solidFill>
                  <a:schemeClr val="tx1"/>
                </a:solidFill>
                <a:effectLst/>
                <a:latin typeface="Arial" charset="0"/>
                <a:ea typeface="MS PGothic" panose="020B0600070205080204" pitchFamily="34" charset="-128"/>
                <a:cs typeface="Arial" charset="0"/>
              </a:rPr>
              <a:t> module.</a:t>
            </a:r>
          </a:p>
          <a:p>
            <a:r>
              <a:rPr lang="en-US" sz="1200" b="0" i="0" kern="1200" dirty="0">
                <a:solidFill>
                  <a:schemeClr val="tx1"/>
                </a:solidFill>
                <a:effectLst/>
                <a:latin typeface="Arial" charset="0"/>
                <a:ea typeface="MS PGothic" panose="020B0600070205080204" pitchFamily="34" charset="-128"/>
                <a:cs typeface="Arial" charset="0"/>
              </a:rPr>
              <a:t>providers - creators of </a:t>
            </a:r>
            <a:r>
              <a:rPr lang="en-US" sz="1200" b="0" i="0" u="none" strike="noStrike" kern="1200" dirty="0">
                <a:solidFill>
                  <a:schemeClr val="tx1"/>
                </a:solidFill>
                <a:effectLst/>
                <a:latin typeface="Arial" charset="0"/>
                <a:ea typeface="MS PGothic" panose="020B0600070205080204" pitchFamily="34" charset="-128"/>
                <a:cs typeface="Arial" charset="0"/>
                <a:hlinkClick r:id="rId7"/>
              </a:rPr>
              <a:t>services</a:t>
            </a:r>
            <a:r>
              <a:rPr lang="en-US" sz="1200" b="0" i="0" kern="1200" dirty="0">
                <a:solidFill>
                  <a:schemeClr val="tx1"/>
                </a:solidFill>
                <a:effectLst/>
                <a:latin typeface="Arial" charset="0"/>
                <a:ea typeface="MS PGothic" panose="020B0600070205080204" pitchFamily="34" charset="-128"/>
                <a:cs typeface="Arial" charset="0"/>
              </a:rPr>
              <a:t> that this module contributes to the global collection of services; they become accessible in all parts of the app.</a:t>
            </a:r>
          </a:p>
          <a:p>
            <a:r>
              <a:rPr lang="en-US" sz="1200" b="0" i="0" kern="1200" dirty="0">
                <a:solidFill>
                  <a:schemeClr val="tx1"/>
                </a:solidFill>
                <a:effectLst/>
                <a:latin typeface="Arial" charset="0"/>
                <a:ea typeface="MS PGothic" panose="020B0600070205080204" pitchFamily="34" charset="-128"/>
                <a:cs typeface="Arial" charset="0"/>
              </a:rPr>
              <a:t>bootstrap - the main application view, called the </a:t>
            </a:r>
            <a:r>
              <a:rPr lang="en-US" sz="1200" b="0" i="1" kern="1200" dirty="0">
                <a:solidFill>
                  <a:schemeClr val="tx1"/>
                </a:solidFill>
                <a:effectLst/>
                <a:latin typeface="Arial" charset="0"/>
                <a:ea typeface="MS PGothic" panose="020B0600070205080204" pitchFamily="34" charset="-128"/>
                <a:cs typeface="Arial" charset="0"/>
              </a:rPr>
              <a:t>root component</a:t>
            </a:r>
            <a:r>
              <a:rPr lang="en-US" sz="1200" b="0" i="0" kern="1200" dirty="0">
                <a:solidFill>
                  <a:schemeClr val="tx1"/>
                </a:solidFill>
                <a:effectLst/>
                <a:latin typeface="Arial" charset="0"/>
                <a:ea typeface="MS PGothic" panose="020B0600070205080204" pitchFamily="34" charset="-128"/>
                <a:cs typeface="Arial" charset="0"/>
              </a:rPr>
              <a:t>, that hosts all other app views. Only the </a:t>
            </a:r>
            <a:r>
              <a:rPr lang="en-US" sz="1200" b="0" i="1" kern="1200" dirty="0">
                <a:solidFill>
                  <a:schemeClr val="tx1"/>
                </a:solidFill>
                <a:effectLst/>
                <a:latin typeface="Arial" charset="0"/>
                <a:ea typeface="MS PGothic" panose="020B0600070205080204" pitchFamily="34" charset="-128"/>
                <a:cs typeface="Arial" charset="0"/>
              </a:rPr>
              <a:t>root module</a:t>
            </a:r>
            <a:r>
              <a:rPr lang="en-US" sz="1200" b="0" i="0" kern="1200" dirty="0">
                <a:solidFill>
                  <a:schemeClr val="tx1"/>
                </a:solidFill>
                <a:effectLst/>
                <a:latin typeface="Arial" charset="0"/>
                <a:ea typeface="MS PGothic" panose="020B0600070205080204" pitchFamily="34" charset="-128"/>
                <a:cs typeface="Arial" charset="0"/>
              </a:rPr>
              <a:t> should set this </a:t>
            </a:r>
            <a:r>
              <a:rPr lang="en-US" sz="1200" b="0" i="0" kern="1200" dirty="0" err="1">
                <a:solidFill>
                  <a:schemeClr val="tx1"/>
                </a:solidFill>
                <a:effectLst/>
                <a:latin typeface="Arial" charset="0"/>
                <a:ea typeface="MS PGothic" panose="020B0600070205080204" pitchFamily="34" charset="-128"/>
                <a:cs typeface="Arial" charset="0"/>
              </a:rPr>
              <a:t>bootstrapproperty</a:t>
            </a:r>
            <a:r>
              <a:rPr lang="en-US" sz="1200" b="0" i="0" kern="1200" dirty="0">
                <a:solidFill>
                  <a:schemeClr val="tx1"/>
                </a:solidFill>
                <a:effectLst/>
                <a:latin typeface="Arial" charset="0"/>
                <a:ea typeface="MS PGothic" panose="020B0600070205080204" pitchFamily="34" charset="-128"/>
                <a:cs typeface="Arial" charset="0"/>
              </a:rPr>
              <a:t>.</a:t>
            </a:r>
          </a:p>
          <a:p>
            <a:endParaRPr lang="de-CH" dirty="0"/>
          </a:p>
        </p:txBody>
      </p:sp>
      <p:sp>
        <p:nvSpPr>
          <p:cNvPr id="4" name="Foliennummernplatzhalter 3"/>
          <p:cNvSpPr>
            <a:spLocks noGrp="1"/>
          </p:cNvSpPr>
          <p:nvPr>
            <p:ph type="sldNum" sz="quarter" idx="10"/>
          </p:nvPr>
        </p:nvSpPr>
        <p:spPr/>
        <p:txBody>
          <a:bodyPr/>
          <a:lstStyle/>
          <a:p>
            <a:fld id="{093A7265-2FD1-41A8-9A8F-150AE2A40971}" type="slidenum">
              <a:rPr lang="en-US" altLang="de-DE" smtClean="0"/>
              <a:pPr/>
              <a:t>8</a:t>
            </a:fld>
            <a:endParaRPr lang="en-US" altLang="de-DE"/>
          </a:p>
        </p:txBody>
      </p:sp>
    </p:spTree>
    <p:extLst>
      <p:ext uri="{BB962C8B-B14F-4D97-AF65-F5344CB8AC3E}">
        <p14:creationId xmlns:p14="http://schemas.microsoft.com/office/powerpoint/2010/main" val="2808844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093A7265-2FD1-41A8-9A8F-150AE2A40971}" type="slidenum">
              <a:rPr lang="en-US" altLang="de-DE" smtClean="0"/>
              <a:pPr/>
              <a:t>13</a:t>
            </a:fld>
            <a:endParaRPr lang="en-US" altLang="de-DE"/>
          </a:p>
        </p:txBody>
      </p:sp>
    </p:spTree>
    <p:extLst>
      <p:ext uri="{BB962C8B-B14F-4D97-AF65-F5344CB8AC3E}">
        <p14:creationId xmlns:p14="http://schemas.microsoft.com/office/powerpoint/2010/main" val="674052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4"/>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de-CH"/>
          </a:p>
        </p:txBody>
      </p:sp>
      <p:pic>
        <p:nvPicPr>
          <p:cNvPr id="5" name="Picture 5" descr="hes-s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125" y="5084763"/>
            <a:ext cx="19986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38" name="Rectangle 2"/>
          <p:cNvSpPr>
            <a:spLocks noGrp="1" noChangeArrowheads="1"/>
          </p:cNvSpPr>
          <p:nvPr>
            <p:ph type="ctrTitle"/>
          </p:nvPr>
        </p:nvSpPr>
        <p:spPr>
          <a:xfrm>
            <a:off x="685800" y="990600"/>
            <a:ext cx="7772400" cy="1371600"/>
          </a:xfrm>
        </p:spPr>
        <p:txBody>
          <a:bodyPr anchor="b"/>
          <a:lstStyle>
            <a:lvl1pPr>
              <a:defRPr sz="3800"/>
            </a:lvl1pPr>
          </a:lstStyle>
          <a:p>
            <a:r>
              <a:rPr lang="en-US"/>
              <a:t>Click to edit Master title style</a:t>
            </a:r>
          </a:p>
        </p:txBody>
      </p:sp>
      <p:sp>
        <p:nvSpPr>
          <p:cNvPr id="32153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en-US"/>
              <a:t>Click to edit Master subtitle style</a:t>
            </a:r>
          </a:p>
        </p:txBody>
      </p:sp>
    </p:spTree>
    <p:extLst>
      <p:ext uri="{BB962C8B-B14F-4D97-AF65-F5344CB8AC3E}">
        <p14:creationId xmlns:p14="http://schemas.microsoft.com/office/powerpoint/2010/main" val="120264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411526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88913"/>
            <a:ext cx="2085975" cy="6335712"/>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566738" y="188913"/>
            <a:ext cx="6107112" cy="63357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376931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111430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7101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566738" y="1268413"/>
            <a:ext cx="4086225"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805363" y="1268413"/>
            <a:ext cx="4087812"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249137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Tree>
    <p:extLst>
      <p:ext uri="{BB962C8B-B14F-4D97-AF65-F5344CB8AC3E}">
        <p14:creationId xmlns:p14="http://schemas.microsoft.com/office/powerpoint/2010/main" val="46046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Tree>
    <p:extLst>
      <p:ext uri="{BB962C8B-B14F-4D97-AF65-F5344CB8AC3E}">
        <p14:creationId xmlns:p14="http://schemas.microsoft.com/office/powerpoint/2010/main" val="383796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60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219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373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66738" y="1268413"/>
            <a:ext cx="8326437"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a:t>Click to edit Master text styles</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320515" name="Text Box 3"/>
          <p:cNvSpPr txBox="1">
            <a:spLocks noChangeArrowheads="1"/>
          </p:cNvSpPr>
          <p:nvPr/>
        </p:nvSpPr>
        <p:spPr bwMode="auto">
          <a:xfrm>
            <a:off x="8437563" y="6508750"/>
            <a:ext cx="647700" cy="304800"/>
          </a:xfrm>
          <a:prstGeom prst="rect">
            <a:avLst/>
          </a:prstGeom>
          <a:noFill/>
          <a:ln w="9525">
            <a:noFill/>
            <a:miter lim="800000"/>
            <a:headEnd/>
            <a:tailEnd/>
          </a:ln>
          <a:effectLst/>
        </p:spPr>
        <p:txBody>
          <a:bodyPr>
            <a:spAutoFit/>
          </a:bodyPr>
          <a:lstStyle>
            <a:lvl1pPr>
              <a:defRPr sz="1200">
                <a:solidFill>
                  <a:schemeClr val="tx1"/>
                </a:solidFill>
                <a:latin typeface="Verdana" panose="020B0604030504040204" pitchFamily="34" charset="0"/>
                <a:ea typeface="MS PGothic" panose="020B0600070205080204" pitchFamily="34" charset="-128"/>
              </a:defRPr>
            </a:lvl1pPr>
            <a:lvl2pPr marL="742950" indent="-285750">
              <a:defRPr sz="1200">
                <a:solidFill>
                  <a:schemeClr val="tx1"/>
                </a:solidFill>
                <a:latin typeface="Verdana" panose="020B0604030504040204" pitchFamily="34" charset="0"/>
                <a:ea typeface="MS PGothic" panose="020B0600070205080204" pitchFamily="34" charset="-128"/>
              </a:defRPr>
            </a:lvl2pPr>
            <a:lvl3pPr marL="1143000" indent="-228600">
              <a:defRPr sz="1200">
                <a:solidFill>
                  <a:schemeClr val="tx1"/>
                </a:solidFill>
                <a:latin typeface="Verdana" panose="020B0604030504040204" pitchFamily="34" charset="0"/>
                <a:ea typeface="MS PGothic" panose="020B0600070205080204" pitchFamily="34" charset="-128"/>
              </a:defRPr>
            </a:lvl3pPr>
            <a:lvl4pPr marL="1600200" indent="-228600">
              <a:defRPr sz="1200">
                <a:solidFill>
                  <a:schemeClr val="tx1"/>
                </a:solidFill>
                <a:latin typeface="Verdana" panose="020B0604030504040204" pitchFamily="34" charset="0"/>
                <a:ea typeface="MS PGothic" panose="020B0600070205080204" pitchFamily="34" charset="-128"/>
              </a:defRPr>
            </a:lvl4pPr>
            <a:lvl5pPr marL="2057400" indent="-228600">
              <a:defRPr sz="12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12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12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12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1200">
                <a:solidFill>
                  <a:schemeClr val="tx1"/>
                </a:solidFill>
                <a:latin typeface="Verdana" panose="020B0604030504040204" pitchFamily="34" charset="0"/>
                <a:ea typeface="MS PGothic" panose="020B0600070205080204" pitchFamily="34" charset="-128"/>
              </a:defRPr>
            </a:lvl9pPr>
          </a:lstStyle>
          <a:p>
            <a:pPr algn="r">
              <a:spcBef>
                <a:spcPct val="50000"/>
              </a:spcBef>
            </a:pPr>
            <a:fld id="{3C01624B-31F1-40B4-8ED1-EBCE4A7E6EDD}" type="slidenum">
              <a:rPr lang="en-US" altLang="de-DE" sz="1400">
                <a:solidFill>
                  <a:srgbClr val="4D4D4D"/>
                </a:solidFill>
                <a:cs typeface="Arial" panose="020B0604020202020204" pitchFamily="34" charset="0"/>
              </a:rPr>
              <a:pPr algn="r">
                <a:spcBef>
                  <a:spcPct val="50000"/>
                </a:spcBef>
              </a:pPr>
              <a:t>‹Nr.›</a:t>
            </a:fld>
            <a:endParaRPr lang="en-US" altLang="de-DE" sz="1400">
              <a:solidFill>
                <a:srgbClr val="4D4D4D"/>
              </a:solidFill>
              <a:cs typeface="Arial" panose="020B0604020202020204" pitchFamily="34" charset="0"/>
            </a:endParaRPr>
          </a:p>
        </p:txBody>
      </p:sp>
      <p:sp>
        <p:nvSpPr>
          <p:cNvPr id="1028" name="Rectangle 4"/>
          <p:cNvSpPr>
            <a:spLocks noGrp="1" noChangeArrowheads="1"/>
          </p:cNvSpPr>
          <p:nvPr>
            <p:ph type="title"/>
          </p:nvPr>
        </p:nvSpPr>
        <p:spPr bwMode="auto">
          <a:xfrm>
            <a:off x="611188" y="188913"/>
            <a:ext cx="8301037"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de-DE"/>
              <a:t>Click to edit Master title style</a:t>
            </a:r>
          </a:p>
        </p:txBody>
      </p:sp>
      <p:sp>
        <p:nvSpPr>
          <p:cNvPr id="1029" name="Text Box 5"/>
          <p:cNvSpPr txBox="1">
            <a:spLocks noChangeArrowheads="1"/>
          </p:cNvSpPr>
          <p:nvPr userDrawn="1"/>
        </p:nvSpPr>
        <p:spPr bwMode="auto">
          <a:xfrm>
            <a:off x="4762500" y="0"/>
            <a:ext cx="43815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200">
                <a:solidFill>
                  <a:schemeClr val="tx1"/>
                </a:solidFill>
                <a:latin typeface="Verdana" panose="020B0604030504040204" pitchFamily="34" charset="0"/>
                <a:ea typeface="MS PGothic" panose="020B0600070205080204" pitchFamily="34" charset="-128"/>
              </a:defRPr>
            </a:lvl1pPr>
            <a:lvl2pPr marL="742950" indent="-285750">
              <a:defRPr sz="1200">
                <a:solidFill>
                  <a:schemeClr val="tx1"/>
                </a:solidFill>
                <a:latin typeface="Verdana" panose="020B0604030504040204" pitchFamily="34" charset="0"/>
                <a:ea typeface="MS PGothic" panose="020B0600070205080204" pitchFamily="34" charset="-128"/>
              </a:defRPr>
            </a:lvl2pPr>
            <a:lvl3pPr marL="1143000" indent="-228600">
              <a:defRPr sz="1200">
                <a:solidFill>
                  <a:schemeClr val="tx1"/>
                </a:solidFill>
                <a:latin typeface="Verdana" panose="020B0604030504040204" pitchFamily="34" charset="0"/>
                <a:ea typeface="MS PGothic" panose="020B0600070205080204" pitchFamily="34" charset="-128"/>
              </a:defRPr>
            </a:lvl3pPr>
            <a:lvl4pPr marL="1600200" indent="-228600">
              <a:defRPr sz="1200">
                <a:solidFill>
                  <a:schemeClr val="tx1"/>
                </a:solidFill>
                <a:latin typeface="Verdana" panose="020B0604030504040204" pitchFamily="34" charset="0"/>
                <a:ea typeface="MS PGothic" panose="020B0600070205080204" pitchFamily="34" charset="-128"/>
              </a:defRPr>
            </a:lvl4pPr>
            <a:lvl5pPr marL="2057400" indent="-228600">
              <a:defRPr sz="12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12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12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12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1200">
                <a:solidFill>
                  <a:schemeClr val="tx1"/>
                </a:solidFill>
                <a:latin typeface="Verdana" panose="020B0604030504040204" pitchFamily="34" charset="0"/>
                <a:ea typeface="MS PGothic" panose="020B0600070205080204" pitchFamily="34" charset="-128"/>
              </a:defRPr>
            </a:lvl9pPr>
          </a:lstStyle>
          <a:p>
            <a:pPr algn="r">
              <a:spcBef>
                <a:spcPct val="50000"/>
              </a:spcBef>
            </a:pPr>
            <a:r>
              <a:rPr lang="en-US" altLang="de-DE" b="1" dirty="0">
                <a:solidFill>
                  <a:schemeClr val="accent1"/>
                </a:solidFill>
                <a:cs typeface="Arial" panose="020B0604020202020204" pitchFamily="34" charset="0"/>
              </a:rPr>
              <a:t>AngularJS</a:t>
            </a:r>
          </a:p>
        </p:txBody>
      </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ftr="0" dt="0"/>
  <p:txStyles>
    <p:titleStyle>
      <a:lvl1pPr algn="l" rtl="0" eaLnBrk="0" fontAlgn="base" hangingPunct="0">
        <a:spcBef>
          <a:spcPct val="0"/>
        </a:spcBef>
        <a:spcAft>
          <a:spcPct val="0"/>
        </a:spcAft>
        <a:defRPr sz="3600">
          <a:solidFill>
            <a:schemeClr val="tx2"/>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3600">
          <a:solidFill>
            <a:schemeClr val="tx2"/>
          </a:solidFill>
          <a:latin typeface="Verdana" pitchFamily="34" charset="0"/>
          <a:ea typeface="MS PGothic" panose="020B0600070205080204" pitchFamily="34" charset="-128"/>
          <a:cs typeface="ＭＳ Ｐゴシック" charset="-128"/>
        </a:defRPr>
      </a:lvl2pPr>
      <a:lvl3pPr algn="l" rtl="0" eaLnBrk="0" fontAlgn="base" hangingPunct="0">
        <a:spcBef>
          <a:spcPct val="0"/>
        </a:spcBef>
        <a:spcAft>
          <a:spcPct val="0"/>
        </a:spcAft>
        <a:defRPr sz="3600">
          <a:solidFill>
            <a:schemeClr val="tx2"/>
          </a:solidFill>
          <a:latin typeface="Verdana" pitchFamily="34" charset="0"/>
          <a:ea typeface="MS PGothic" panose="020B0600070205080204" pitchFamily="34" charset="-128"/>
          <a:cs typeface="ＭＳ Ｐゴシック" charset="-128"/>
        </a:defRPr>
      </a:lvl3pPr>
      <a:lvl4pPr algn="l" rtl="0" eaLnBrk="0" fontAlgn="base" hangingPunct="0">
        <a:spcBef>
          <a:spcPct val="0"/>
        </a:spcBef>
        <a:spcAft>
          <a:spcPct val="0"/>
        </a:spcAft>
        <a:defRPr sz="3600">
          <a:solidFill>
            <a:schemeClr val="tx2"/>
          </a:solidFill>
          <a:latin typeface="Verdana" pitchFamily="34" charset="0"/>
          <a:ea typeface="MS PGothic" panose="020B0600070205080204" pitchFamily="34" charset="-128"/>
          <a:cs typeface="ＭＳ Ｐゴシック" charset="-128"/>
        </a:defRPr>
      </a:lvl4pPr>
      <a:lvl5pPr algn="l" rtl="0" eaLnBrk="0" fontAlgn="base" hangingPunct="0">
        <a:spcBef>
          <a:spcPct val="0"/>
        </a:spcBef>
        <a:spcAft>
          <a:spcPct val="0"/>
        </a:spcAft>
        <a:defRPr sz="3600">
          <a:solidFill>
            <a:schemeClr val="tx2"/>
          </a:solidFill>
          <a:latin typeface="Verdana" pitchFamily="34" charset="0"/>
          <a:ea typeface="MS PGothic" panose="020B0600070205080204" pitchFamily="34" charset="-128"/>
          <a:cs typeface="ＭＳ Ｐゴシック" charset="-128"/>
        </a:defRPr>
      </a:lvl5pPr>
      <a:lvl6pPr marL="457200" algn="l" rtl="0" fontAlgn="base">
        <a:spcBef>
          <a:spcPct val="0"/>
        </a:spcBef>
        <a:spcAft>
          <a:spcPct val="0"/>
        </a:spcAft>
        <a:defRPr sz="3600">
          <a:solidFill>
            <a:schemeClr val="tx2"/>
          </a:solidFill>
          <a:latin typeface="Verdana" pitchFamily="34" charset="0"/>
        </a:defRPr>
      </a:lvl6pPr>
      <a:lvl7pPr marL="914400" algn="l" rtl="0" fontAlgn="base">
        <a:spcBef>
          <a:spcPct val="0"/>
        </a:spcBef>
        <a:spcAft>
          <a:spcPct val="0"/>
        </a:spcAft>
        <a:defRPr sz="3600">
          <a:solidFill>
            <a:schemeClr val="tx2"/>
          </a:solidFill>
          <a:latin typeface="Verdana" pitchFamily="34" charset="0"/>
        </a:defRPr>
      </a:lvl7pPr>
      <a:lvl8pPr marL="1371600" algn="l" rtl="0" fontAlgn="base">
        <a:spcBef>
          <a:spcPct val="0"/>
        </a:spcBef>
        <a:spcAft>
          <a:spcPct val="0"/>
        </a:spcAft>
        <a:defRPr sz="3600">
          <a:solidFill>
            <a:schemeClr val="tx2"/>
          </a:solidFill>
          <a:latin typeface="Verdana" pitchFamily="34" charset="0"/>
        </a:defRPr>
      </a:lvl8pPr>
      <a:lvl9pPr marL="1828800" algn="l" rtl="0" fontAlgn="base">
        <a:spcBef>
          <a:spcPct val="0"/>
        </a:spcBef>
        <a:spcAft>
          <a:spcPct val="0"/>
        </a:spcAft>
        <a:defRPr sz="36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400">
          <a:solidFill>
            <a:schemeClr val="tx1"/>
          </a:solidFill>
          <a:latin typeface="+mn-lt"/>
          <a:ea typeface="MS PGothic" panose="020B0600070205080204" pitchFamily="34" charset="-128"/>
          <a:cs typeface="ＭＳ Ｐゴシック" charset="-128"/>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200">
          <a:solidFill>
            <a:schemeClr val="tx1"/>
          </a:solidFill>
          <a:latin typeface="+mn-lt"/>
          <a:ea typeface="MS PGothic" panose="020B0600070205080204" pitchFamily="34" charset="-128"/>
        </a:defRPr>
      </a:lvl2pPr>
      <a:lvl3pPr marL="1304925" indent="-395288" algn="l" rtl="0" eaLnBrk="0" fontAlgn="base" hangingPunct="0">
        <a:spcBef>
          <a:spcPct val="20000"/>
        </a:spcBef>
        <a:spcAft>
          <a:spcPct val="0"/>
        </a:spcAft>
        <a:buClr>
          <a:schemeClr val="accent2"/>
        </a:buClr>
        <a:buFont typeface="Verdana" panose="020B0604030504040204" pitchFamily="34" charset="0"/>
        <a:buChar char="-"/>
        <a:defRPr sz="2000">
          <a:solidFill>
            <a:schemeClr val="tx1"/>
          </a:solidFill>
          <a:latin typeface="+mn-lt"/>
          <a:ea typeface="MS PGothic" panose="020B0600070205080204" pitchFamily="34" charset="-128"/>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w"/>
        <a:defRPr>
          <a:solidFill>
            <a:schemeClr val="tx1"/>
          </a:solidFill>
          <a:latin typeface="+mn-lt"/>
          <a:ea typeface="MS PGothic" panose="020B0600070205080204" pitchFamily="34" charset="-128"/>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1600">
          <a:solidFill>
            <a:schemeClr val="tx1"/>
          </a:solidFill>
          <a:latin typeface="+mn-lt"/>
          <a:ea typeface="MS PGothic" panose="020B0600070205080204" pitchFamily="34" charset="-128"/>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5"/>
          <p:cNvSpPr>
            <a:spLocks noGrp="1" noChangeArrowheads="1"/>
          </p:cNvSpPr>
          <p:nvPr>
            <p:ph type="ctrTitle"/>
          </p:nvPr>
        </p:nvSpPr>
        <p:spPr>
          <a:xfrm>
            <a:off x="685800" y="990600"/>
            <a:ext cx="8134350" cy="1371600"/>
          </a:xfrm>
        </p:spPr>
        <p:txBody>
          <a:bodyPr/>
          <a:lstStyle/>
          <a:p>
            <a:pPr eaLnBrk="1" hangingPunct="1"/>
            <a:r>
              <a:rPr lang="fr-CH" altLang="de-DE" dirty="0" err="1"/>
              <a:t>AngularJS</a:t>
            </a:r>
            <a:r>
              <a:rPr lang="fr-CH" altLang="de-DE" dirty="0"/>
              <a:t> 2</a:t>
            </a:r>
            <a:endParaRPr lang="fr-FR" altLang="de-DE" dirty="0"/>
          </a:p>
        </p:txBody>
      </p:sp>
      <p:sp>
        <p:nvSpPr>
          <p:cNvPr id="5122" name="Rectangle 6"/>
          <p:cNvSpPr>
            <a:spLocks noGrp="1" noChangeArrowheads="1"/>
          </p:cNvSpPr>
          <p:nvPr>
            <p:ph type="subTitle" idx="1"/>
          </p:nvPr>
        </p:nvSpPr>
        <p:spPr/>
        <p:txBody>
          <a:bodyPr/>
          <a:lstStyle/>
          <a:p>
            <a:pPr eaLnBrk="1" hangingPunct="1"/>
            <a:r>
              <a:rPr lang="fr-CH" altLang="de-DE" dirty="0"/>
              <a:t>Fabian </a:t>
            </a:r>
            <a:r>
              <a:rPr lang="fr-CH" altLang="de-DE" dirty="0" err="1"/>
              <a:t>Imsand</a:t>
            </a:r>
            <a:endParaRPr lang="fr-CH" altLang="de-DE" dirty="0"/>
          </a:p>
          <a:p>
            <a:pPr eaLnBrk="1" hangingPunct="1"/>
            <a:endParaRPr lang="fr-CH" altLang="de-DE" dirty="0"/>
          </a:p>
        </p:txBody>
      </p:sp>
      <p:pic>
        <p:nvPicPr>
          <p:cNvPr id="5124" name="Picture 4" descr="http://www.w3schools.com/angular/pic_angula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263691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Template</a:t>
            </a:r>
            <a:endParaRPr lang="de-AT" dirty="0"/>
          </a:p>
        </p:txBody>
      </p:sp>
      <p:sp>
        <p:nvSpPr>
          <p:cNvPr id="3" name="Inhaltsplatzhalter 2"/>
          <p:cNvSpPr>
            <a:spLocks noGrp="1"/>
          </p:cNvSpPr>
          <p:nvPr>
            <p:ph idx="1"/>
          </p:nvPr>
        </p:nvSpPr>
        <p:spPr/>
        <p:txBody>
          <a:bodyPr/>
          <a:lstStyle/>
          <a:p>
            <a:r>
              <a:rPr lang="de-CH" dirty="0" smtClean="0"/>
              <a:t>Form </a:t>
            </a:r>
            <a:r>
              <a:rPr lang="de-CH" dirty="0" err="1" smtClean="0"/>
              <a:t>of</a:t>
            </a:r>
            <a:r>
              <a:rPr lang="de-CH" dirty="0" smtClean="0"/>
              <a:t> HTML</a:t>
            </a:r>
          </a:p>
          <a:p>
            <a:r>
              <a:rPr lang="de-CH" dirty="0" err="1" smtClean="0"/>
              <a:t>How</a:t>
            </a:r>
            <a:r>
              <a:rPr lang="de-CH" dirty="0" smtClean="0"/>
              <a:t> </a:t>
            </a:r>
            <a:r>
              <a:rPr lang="de-CH" dirty="0" err="1" smtClean="0"/>
              <a:t>to</a:t>
            </a:r>
            <a:r>
              <a:rPr lang="de-CH" dirty="0" smtClean="0"/>
              <a:t> </a:t>
            </a:r>
            <a:r>
              <a:rPr lang="de-CH" dirty="0" err="1" smtClean="0"/>
              <a:t>render</a:t>
            </a:r>
            <a:r>
              <a:rPr lang="de-CH" dirty="0" smtClean="0"/>
              <a:t> </a:t>
            </a:r>
            <a:r>
              <a:rPr lang="de-CH" dirty="0" err="1" smtClean="0"/>
              <a:t>components</a:t>
            </a:r>
            <a:endParaRPr lang="de-CH" dirty="0" smtClean="0"/>
          </a:p>
          <a:p>
            <a:r>
              <a:rPr lang="de-CH" dirty="0" err="1" smtClean="0"/>
              <a:t>Angular’s</a:t>
            </a:r>
            <a:r>
              <a:rPr lang="de-CH" dirty="0" smtClean="0"/>
              <a:t> </a:t>
            </a:r>
            <a:r>
              <a:rPr lang="de-CH" dirty="0" err="1" smtClean="0"/>
              <a:t>template</a:t>
            </a:r>
            <a:r>
              <a:rPr lang="de-CH" dirty="0" smtClean="0"/>
              <a:t> </a:t>
            </a:r>
            <a:r>
              <a:rPr lang="de-CH" dirty="0" err="1" smtClean="0"/>
              <a:t>syntax</a:t>
            </a:r>
            <a:endParaRPr lang="de-CH" dirty="0" smtClean="0"/>
          </a:p>
          <a:p>
            <a:r>
              <a:rPr lang="de-CH" dirty="0" smtClean="0"/>
              <a:t>Custom </a:t>
            </a:r>
            <a:r>
              <a:rPr lang="de-CH" dirty="0" err="1" smtClean="0"/>
              <a:t>elements</a:t>
            </a:r>
            <a:endParaRPr lang="de-AT" dirty="0"/>
          </a:p>
        </p:txBody>
      </p:sp>
    </p:spTree>
    <p:extLst>
      <p:ext uri="{BB962C8B-B14F-4D97-AF65-F5344CB8AC3E}">
        <p14:creationId xmlns:p14="http://schemas.microsoft.com/office/powerpoint/2010/main" val="266396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Metadata</a:t>
            </a:r>
            <a:endParaRPr lang="de-AT" dirty="0"/>
          </a:p>
        </p:txBody>
      </p:sp>
      <p:sp>
        <p:nvSpPr>
          <p:cNvPr id="3" name="Inhaltsplatzhalter 2"/>
          <p:cNvSpPr>
            <a:spLocks noGrp="1"/>
          </p:cNvSpPr>
          <p:nvPr>
            <p:ph idx="1"/>
          </p:nvPr>
        </p:nvSpPr>
        <p:spPr/>
        <p:txBody>
          <a:bodyPr/>
          <a:lstStyle/>
          <a:p>
            <a:r>
              <a:rPr lang="de-CH" dirty="0" err="1" smtClean="0"/>
              <a:t>How</a:t>
            </a:r>
            <a:r>
              <a:rPr lang="de-CH" dirty="0" smtClean="0"/>
              <a:t> </a:t>
            </a:r>
            <a:r>
              <a:rPr lang="de-CH" dirty="0" err="1" smtClean="0"/>
              <a:t>to</a:t>
            </a:r>
            <a:r>
              <a:rPr lang="de-CH" dirty="0" smtClean="0"/>
              <a:t> </a:t>
            </a:r>
            <a:r>
              <a:rPr lang="de-CH" dirty="0" err="1" smtClean="0"/>
              <a:t>process</a:t>
            </a:r>
            <a:r>
              <a:rPr lang="de-CH" dirty="0" smtClean="0"/>
              <a:t> a </a:t>
            </a:r>
            <a:r>
              <a:rPr lang="de-CH" dirty="0" err="1" smtClean="0"/>
              <a:t>class</a:t>
            </a:r>
            <a:endParaRPr lang="de-CH" dirty="0" smtClean="0"/>
          </a:p>
          <a:p>
            <a:r>
              <a:rPr lang="de-CH" dirty="0" smtClean="0"/>
              <a:t>Tell Angular </a:t>
            </a:r>
            <a:r>
              <a:rPr lang="de-CH" dirty="0" err="1" smtClean="0"/>
              <a:t>what</a:t>
            </a:r>
            <a:r>
              <a:rPr lang="de-CH" dirty="0" smtClean="0"/>
              <a:t> </a:t>
            </a:r>
            <a:r>
              <a:rPr lang="de-CH" dirty="0" err="1" smtClean="0"/>
              <a:t>to</a:t>
            </a:r>
            <a:r>
              <a:rPr lang="de-CH" dirty="0" smtClean="0"/>
              <a:t> do </a:t>
            </a:r>
            <a:r>
              <a:rPr lang="de-CH" dirty="0" err="1" smtClean="0"/>
              <a:t>with</a:t>
            </a:r>
            <a:r>
              <a:rPr lang="de-CH" dirty="0" smtClean="0"/>
              <a:t> </a:t>
            </a:r>
            <a:r>
              <a:rPr lang="de-CH" dirty="0" err="1" smtClean="0"/>
              <a:t>classes</a:t>
            </a:r>
            <a:endParaRPr lang="de-CH" dirty="0" smtClean="0"/>
          </a:p>
          <a:p>
            <a:r>
              <a:rPr lang="de-CH" dirty="0" err="1" smtClean="0"/>
              <a:t>Attach</a:t>
            </a:r>
            <a:r>
              <a:rPr lang="de-CH" dirty="0" smtClean="0"/>
              <a:t> </a:t>
            </a:r>
            <a:r>
              <a:rPr lang="de-CH" dirty="0" err="1" smtClean="0"/>
              <a:t>metadata</a:t>
            </a:r>
            <a:r>
              <a:rPr lang="de-CH" dirty="0" smtClean="0"/>
              <a:t> </a:t>
            </a:r>
            <a:r>
              <a:rPr lang="de-CH" dirty="0" err="1" smtClean="0"/>
              <a:t>using</a:t>
            </a:r>
            <a:r>
              <a:rPr lang="de-CH" dirty="0" smtClean="0"/>
              <a:t> a </a:t>
            </a:r>
            <a:r>
              <a:rPr lang="de-CH" dirty="0" err="1" smtClean="0"/>
              <a:t>decorator</a:t>
            </a:r>
            <a:endParaRPr lang="de-CH" dirty="0" smtClean="0"/>
          </a:p>
          <a:p>
            <a:r>
              <a:rPr lang="de-CH" dirty="0" err="1" smtClean="0"/>
              <a:t>Annotate</a:t>
            </a:r>
            <a:r>
              <a:rPr lang="de-CH" dirty="0" smtClean="0"/>
              <a:t> </a:t>
            </a:r>
            <a:r>
              <a:rPr lang="de-CH" dirty="0" err="1" smtClean="0"/>
              <a:t>calsses</a:t>
            </a:r>
            <a:endParaRPr lang="de-AT" dirty="0"/>
          </a:p>
        </p:txBody>
      </p:sp>
    </p:spTree>
    <p:extLst>
      <p:ext uri="{BB962C8B-B14F-4D97-AF65-F5344CB8AC3E}">
        <p14:creationId xmlns:p14="http://schemas.microsoft.com/office/powerpoint/2010/main" val="209881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Data Binding</a:t>
            </a:r>
            <a:endParaRPr lang="de-AT" dirty="0"/>
          </a:p>
        </p:txBody>
      </p:sp>
      <p:sp>
        <p:nvSpPr>
          <p:cNvPr id="3" name="Inhaltsplatzhalter 2"/>
          <p:cNvSpPr>
            <a:spLocks noGrp="1"/>
          </p:cNvSpPr>
          <p:nvPr>
            <p:ph idx="1"/>
          </p:nvPr>
        </p:nvSpPr>
        <p:spPr/>
        <p:txBody>
          <a:bodyPr/>
          <a:lstStyle/>
          <a:p>
            <a:endParaRPr lang="de-AT" dirty="0"/>
          </a:p>
        </p:txBody>
      </p:sp>
      <p:pic>
        <p:nvPicPr>
          <p:cNvPr id="4" name="Grafik 3"/>
          <p:cNvPicPr>
            <a:picLocks noChangeAspect="1"/>
          </p:cNvPicPr>
          <p:nvPr/>
        </p:nvPicPr>
        <p:blipFill rotWithShape="1">
          <a:blip r:embed="rId2"/>
          <a:srcRect l="25430" t="32360" r="24013" b="21440"/>
          <a:stretch/>
        </p:blipFill>
        <p:spPr>
          <a:xfrm>
            <a:off x="827584" y="1844824"/>
            <a:ext cx="7704856" cy="3960440"/>
          </a:xfrm>
          <a:prstGeom prst="rect">
            <a:avLst/>
          </a:prstGeom>
        </p:spPr>
      </p:pic>
    </p:spTree>
    <p:extLst>
      <p:ext uri="{BB962C8B-B14F-4D97-AF65-F5344CB8AC3E}">
        <p14:creationId xmlns:p14="http://schemas.microsoft.com/office/powerpoint/2010/main" val="327281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Data Binding</a:t>
            </a:r>
            <a:endParaRPr lang="de-AT" dirty="0"/>
          </a:p>
        </p:txBody>
      </p:sp>
      <p:sp>
        <p:nvSpPr>
          <p:cNvPr id="3" name="Inhaltsplatzhalter 2"/>
          <p:cNvSpPr>
            <a:spLocks noGrp="1"/>
          </p:cNvSpPr>
          <p:nvPr>
            <p:ph idx="1"/>
          </p:nvPr>
        </p:nvSpPr>
        <p:spPr/>
        <p:txBody>
          <a:bodyPr/>
          <a:lstStyle/>
          <a:p>
            <a:r>
              <a:rPr lang="de-CH" dirty="0" err="1" smtClean="0"/>
              <a:t>jQuery</a:t>
            </a:r>
            <a:r>
              <a:rPr lang="de-CH" dirty="0" smtClean="0"/>
              <a:t> -&gt; </a:t>
            </a:r>
            <a:r>
              <a:rPr lang="de-CH" dirty="0" err="1" smtClean="0"/>
              <a:t>own</a:t>
            </a:r>
            <a:r>
              <a:rPr lang="de-CH" dirty="0" smtClean="0"/>
              <a:t> push/pull </a:t>
            </a:r>
            <a:r>
              <a:rPr lang="de-CH" dirty="0" err="1" smtClean="0"/>
              <a:t>logic</a:t>
            </a:r>
            <a:endParaRPr lang="de-CH" dirty="0" smtClean="0"/>
          </a:p>
          <a:p>
            <a:r>
              <a:rPr lang="de-CH" dirty="0" err="1" smtClean="0"/>
              <a:t>Coordinate</a:t>
            </a:r>
            <a:r>
              <a:rPr lang="de-CH" dirty="0" smtClean="0"/>
              <a:t> </a:t>
            </a:r>
            <a:r>
              <a:rPr lang="de-CH" dirty="0" err="1"/>
              <a:t>t</a:t>
            </a:r>
            <a:r>
              <a:rPr lang="de-CH" dirty="0" err="1" smtClean="0"/>
              <a:t>emplate</a:t>
            </a:r>
            <a:r>
              <a:rPr lang="de-CH" dirty="0" smtClean="0"/>
              <a:t> </a:t>
            </a:r>
            <a:r>
              <a:rPr lang="de-CH" dirty="0" err="1" smtClean="0"/>
              <a:t>with</a:t>
            </a:r>
            <a:r>
              <a:rPr lang="de-CH" dirty="0" smtClean="0"/>
              <a:t> </a:t>
            </a:r>
            <a:r>
              <a:rPr lang="de-CH" dirty="0" err="1" smtClean="0"/>
              <a:t>parts</a:t>
            </a:r>
            <a:r>
              <a:rPr lang="de-CH" dirty="0" smtClean="0"/>
              <a:t> </a:t>
            </a:r>
            <a:r>
              <a:rPr lang="de-CH" dirty="0" err="1" smtClean="0"/>
              <a:t>of</a:t>
            </a:r>
            <a:r>
              <a:rPr lang="de-CH" dirty="0" smtClean="0"/>
              <a:t> </a:t>
            </a:r>
            <a:r>
              <a:rPr lang="de-CH" dirty="0" err="1" smtClean="0"/>
              <a:t>component</a:t>
            </a:r>
            <a:endParaRPr lang="de-CH" dirty="0" smtClean="0"/>
          </a:p>
          <a:p>
            <a:endParaRPr lang="de-CH" dirty="0" smtClean="0"/>
          </a:p>
          <a:p>
            <a:r>
              <a:rPr lang="de-CH" dirty="0" smtClean="0"/>
              <a:t>Interpolation</a:t>
            </a:r>
          </a:p>
          <a:p>
            <a:endParaRPr lang="de-CH" dirty="0" smtClean="0"/>
          </a:p>
          <a:p>
            <a:r>
              <a:rPr lang="de-CH" dirty="0" smtClean="0"/>
              <a:t>Property </a:t>
            </a:r>
            <a:r>
              <a:rPr lang="de-CH" dirty="0" err="1" smtClean="0"/>
              <a:t>binding</a:t>
            </a:r>
            <a:endParaRPr lang="de-CH" dirty="0" smtClean="0"/>
          </a:p>
          <a:p>
            <a:endParaRPr lang="de-CH" dirty="0" smtClean="0"/>
          </a:p>
          <a:p>
            <a:r>
              <a:rPr lang="de-CH" dirty="0" smtClean="0"/>
              <a:t>Event </a:t>
            </a:r>
            <a:r>
              <a:rPr lang="de-CH" dirty="0" err="1" smtClean="0"/>
              <a:t>binding</a:t>
            </a:r>
            <a:endParaRPr lang="de-CH" dirty="0" smtClean="0"/>
          </a:p>
          <a:p>
            <a:endParaRPr lang="de-CH" dirty="0"/>
          </a:p>
          <a:p>
            <a:endParaRPr lang="de-CH" dirty="0" smtClean="0"/>
          </a:p>
          <a:p>
            <a:r>
              <a:rPr lang="de-CH" dirty="0" err="1" smtClean="0"/>
              <a:t>Two-way</a:t>
            </a:r>
            <a:r>
              <a:rPr lang="de-CH" dirty="0" smtClean="0"/>
              <a:t> </a:t>
            </a:r>
            <a:r>
              <a:rPr lang="de-CH" dirty="0" err="1" smtClean="0"/>
              <a:t>binding</a:t>
            </a:r>
            <a:endParaRPr lang="de-AT" dirty="0"/>
          </a:p>
        </p:txBody>
      </p:sp>
      <p:pic>
        <p:nvPicPr>
          <p:cNvPr id="3074" name="Picture 2" descr="Data Bi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441238"/>
            <a:ext cx="4392488" cy="408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12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Syntax</a:t>
            </a:r>
            <a:endParaRPr lang="de-AT" dirty="0"/>
          </a:p>
        </p:txBody>
      </p:sp>
      <p:sp>
        <p:nvSpPr>
          <p:cNvPr id="3" name="Inhaltsplatzhalter 2"/>
          <p:cNvSpPr>
            <a:spLocks noGrp="1"/>
          </p:cNvSpPr>
          <p:nvPr>
            <p:ph idx="1"/>
          </p:nvPr>
        </p:nvSpPr>
        <p:spPr/>
        <p:txBody>
          <a:bodyPr/>
          <a:lstStyle/>
          <a:p>
            <a:endParaRPr lang="de-AT"/>
          </a:p>
        </p:txBody>
      </p:sp>
      <p:pic>
        <p:nvPicPr>
          <p:cNvPr id="4" name="Grafik 3"/>
          <p:cNvPicPr>
            <a:picLocks noChangeAspect="1"/>
          </p:cNvPicPr>
          <p:nvPr/>
        </p:nvPicPr>
        <p:blipFill rotWithShape="1">
          <a:blip r:embed="rId2"/>
          <a:srcRect l="16925" t="37400" r="38188" b="10521"/>
          <a:stretch/>
        </p:blipFill>
        <p:spPr>
          <a:xfrm>
            <a:off x="539552" y="1196752"/>
            <a:ext cx="8275645" cy="5400947"/>
          </a:xfrm>
          <a:prstGeom prst="rect">
            <a:avLst/>
          </a:prstGeom>
        </p:spPr>
      </p:pic>
    </p:spTree>
    <p:extLst>
      <p:ext uri="{BB962C8B-B14F-4D97-AF65-F5344CB8AC3E}">
        <p14:creationId xmlns:p14="http://schemas.microsoft.com/office/powerpoint/2010/main" val="140958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Directives</a:t>
            </a:r>
            <a:endParaRPr lang="de-AT" dirty="0"/>
          </a:p>
        </p:txBody>
      </p:sp>
      <p:sp>
        <p:nvSpPr>
          <p:cNvPr id="3" name="Inhaltsplatzhalter 2"/>
          <p:cNvSpPr>
            <a:spLocks noGrp="1"/>
          </p:cNvSpPr>
          <p:nvPr>
            <p:ph idx="1"/>
          </p:nvPr>
        </p:nvSpPr>
        <p:spPr/>
        <p:txBody>
          <a:bodyPr/>
          <a:lstStyle/>
          <a:p>
            <a:r>
              <a:rPr lang="de-CH" dirty="0" smtClean="0"/>
              <a:t>Templates </a:t>
            </a:r>
            <a:r>
              <a:rPr lang="de-CH" dirty="0" err="1" smtClean="0"/>
              <a:t>are</a:t>
            </a:r>
            <a:r>
              <a:rPr lang="de-CH" dirty="0" smtClean="0"/>
              <a:t> </a:t>
            </a:r>
            <a:r>
              <a:rPr lang="de-CH" dirty="0" err="1" smtClean="0"/>
              <a:t>dynamic</a:t>
            </a:r>
            <a:endParaRPr lang="de-CH" dirty="0" smtClean="0"/>
          </a:p>
          <a:p>
            <a:r>
              <a:rPr lang="de-CH" dirty="0" err="1" smtClean="0"/>
              <a:t>Component</a:t>
            </a:r>
            <a:endParaRPr lang="de-CH" dirty="0" smtClean="0"/>
          </a:p>
          <a:p>
            <a:pPr lvl="1"/>
            <a:r>
              <a:rPr lang="de-CH" dirty="0" err="1" smtClean="0"/>
              <a:t>Directive</a:t>
            </a:r>
            <a:r>
              <a:rPr lang="de-CH" dirty="0"/>
              <a:t> </a:t>
            </a:r>
            <a:r>
              <a:rPr lang="de-CH" dirty="0" err="1" smtClean="0"/>
              <a:t>with</a:t>
            </a:r>
            <a:r>
              <a:rPr lang="de-CH" dirty="0"/>
              <a:t> </a:t>
            </a:r>
            <a:r>
              <a:rPr lang="de-CH" dirty="0" smtClean="0"/>
              <a:t>a </a:t>
            </a:r>
            <a:r>
              <a:rPr lang="de-CH" dirty="0" err="1" smtClean="0"/>
              <a:t>template</a:t>
            </a:r>
            <a:endParaRPr lang="de-CH" dirty="0" smtClean="0"/>
          </a:p>
          <a:p>
            <a:pPr lvl="1"/>
            <a:r>
              <a:rPr lang="de-CH" dirty="0" err="1" smtClean="0"/>
              <a:t>Technically</a:t>
            </a:r>
            <a:r>
              <a:rPr lang="de-CH" dirty="0" smtClean="0"/>
              <a:t> a </a:t>
            </a:r>
            <a:r>
              <a:rPr lang="de-CH" dirty="0" err="1" smtClean="0"/>
              <a:t>directive</a:t>
            </a:r>
            <a:endParaRPr lang="de-CH" dirty="0" smtClean="0"/>
          </a:p>
          <a:p>
            <a:pPr lvl="1"/>
            <a:r>
              <a:rPr lang="de-CH" dirty="0" err="1" smtClean="0"/>
              <a:t>Separeted</a:t>
            </a:r>
            <a:r>
              <a:rPr lang="de-CH" dirty="0" smtClean="0"/>
              <a:t> in </a:t>
            </a:r>
            <a:r>
              <a:rPr lang="de-CH" dirty="0" err="1" smtClean="0"/>
              <a:t>architectural</a:t>
            </a:r>
            <a:r>
              <a:rPr lang="de-CH" dirty="0" smtClean="0"/>
              <a:t> </a:t>
            </a:r>
            <a:r>
              <a:rPr lang="de-CH" dirty="0" err="1" smtClean="0"/>
              <a:t>overview</a:t>
            </a:r>
            <a:endParaRPr lang="de-CH" dirty="0" smtClean="0"/>
          </a:p>
          <a:p>
            <a:r>
              <a:rPr lang="de-CH" dirty="0" err="1" smtClean="0"/>
              <a:t>Structural</a:t>
            </a:r>
            <a:r>
              <a:rPr lang="de-CH" dirty="0" smtClean="0"/>
              <a:t> </a:t>
            </a:r>
            <a:r>
              <a:rPr lang="de-CH" dirty="0" err="1" smtClean="0"/>
              <a:t>directives</a:t>
            </a:r>
            <a:endParaRPr lang="de-CH" dirty="0" smtClean="0"/>
          </a:p>
          <a:p>
            <a:pPr lvl="1"/>
            <a:r>
              <a:rPr lang="de-CH" dirty="0" smtClean="0"/>
              <a:t>Alter </a:t>
            </a:r>
            <a:r>
              <a:rPr lang="de-CH" dirty="0" err="1" smtClean="0"/>
              <a:t>layout</a:t>
            </a:r>
            <a:r>
              <a:rPr lang="de-CH" dirty="0" smtClean="0"/>
              <a:t> (DOM-Elements)</a:t>
            </a:r>
          </a:p>
          <a:p>
            <a:pPr lvl="1"/>
            <a:r>
              <a:rPr lang="de-CH" dirty="0" smtClean="0"/>
              <a:t>*</a:t>
            </a:r>
            <a:r>
              <a:rPr lang="de-CH" dirty="0" err="1" smtClean="0"/>
              <a:t>ngFor</a:t>
            </a:r>
            <a:r>
              <a:rPr lang="de-CH" dirty="0" smtClean="0"/>
              <a:t> / *</a:t>
            </a:r>
            <a:r>
              <a:rPr lang="de-CH" dirty="0" err="1" smtClean="0"/>
              <a:t>ngIf</a:t>
            </a:r>
            <a:endParaRPr lang="de-CH" dirty="0" smtClean="0"/>
          </a:p>
          <a:p>
            <a:r>
              <a:rPr lang="de-CH" dirty="0" smtClean="0"/>
              <a:t>Attribute </a:t>
            </a:r>
            <a:r>
              <a:rPr lang="de-CH" dirty="0" err="1" smtClean="0"/>
              <a:t>directives</a:t>
            </a:r>
            <a:endParaRPr lang="de-CH" dirty="0" smtClean="0"/>
          </a:p>
          <a:p>
            <a:pPr lvl="1"/>
            <a:r>
              <a:rPr lang="de-CH" dirty="0" smtClean="0"/>
              <a:t>Alter </a:t>
            </a:r>
            <a:r>
              <a:rPr lang="de-CH" dirty="0" err="1" smtClean="0"/>
              <a:t>the</a:t>
            </a:r>
            <a:r>
              <a:rPr lang="de-CH" dirty="0" smtClean="0"/>
              <a:t> </a:t>
            </a:r>
            <a:r>
              <a:rPr lang="de-CH" dirty="0" err="1" smtClean="0"/>
              <a:t>appearance</a:t>
            </a:r>
            <a:r>
              <a:rPr lang="de-CH" dirty="0" smtClean="0"/>
              <a:t> </a:t>
            </a:r>
            <a:r>
              <a:rPr lang="de-CH" dirty="0" err="1" smtClean="0"/>
              <a:t>or</a:t>
            </a:r>
            <a:r>
              <a:rPr lang="de-CH" dirty="0" smtClean="0"/>
              <a:t> </a:t>
            </a:r>
            <a:r>
              <a:rPr lang="de-CH" dirty="0" err="1" smtClean="0"/>
              <a:t>behavior</a:t>
            </a:r>
            <a:r>
              <a:rPr lang="de-CH" dirty="0"/>
              <a:t> </a:t>
            </a:r>
            <a:r>
              <a:rPr lang="de-CH" dirty="0" err="1" smtClean="0"/>
              <a:t>of</a:t>
            </a:r>
            <a:r>
              <a:rPr lang="de-CH" dirty="0" smtClean="0"/>
              <a:t> an </a:t>
            </a:r>
            <a:r>
              <a:rPr lang="de-CH" dirty="0" err="1" smtClean="0"/>
              <a:t>existing</a:t>
            </a:r>
            <a:r>
              <a:rPr lang="de-CH" dirty="0" smtClean="0"/>
              <a:t> </a:t>
            </a:r>
            <a:r>
              <a:rPr lang="de-CH" dirty="0" err="1" smtClean="0"/>
              <a:t>element</a:t>
            </a:r>
            <a:endParaRPr lang="de-AT" dirty="0"/>
          </a:p>
        </p:txBody>
      </p:sp>
    </p:spTree>
    <p:extLst>
      <p:ext uri="{BB962C8B-B14F-4D97-AF65-F5344CB8AC3E}">
        <p14:creationId xmlns:p14="http://schemas.microsoft.com/office/powerpoint/2010/main" val="383111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Services</a:t>
            </a:r>
            <a:endParaRPr lang="de-AT" dirty="0"/>
          </a:p>
        </p:txBody>
      </p:sp>
      <p:sp>
        <p:nvSpPr>
          <p:cNvPr id="3" name="Inhaltsplatzhalter 2"/>
          <p:cNvSpPr>
            <a:spLocks noGrp="1"/>
          </p:cNvSpPr>
          <p:nvPr>
            <p:ph idx="1"/>
          </p:nvPr>
        </p:nvSpPr>
        <p:spPr/>
        <p:txBody>
          <a:bodyPr/>
          <a:lstStyle/>
          <a:p>
            <a:r>
              <a:rPr lang="de-CH" dirty="0" err="1" smtClean="0"/>
              <a:t>Almost</a:t>
            </a:r>
            <a:r>
              <a:rPr lang="de-CH" dirty="0" smtClean="0"/>
              <a:t> </a:t>
            </a:r>
            <a:r>
              <a:rPr lang="de-CH" dirty="0" err="1" smtClean="0"/>
              <a:t>anything</a:t>
            </a:r>
            <a:r>
              <a:rPr lang="de-CH" dirty="0" smtClean="0"/>
              <a:t> </a:t>
            </a:r>
            <a:r>
              <a:rPr lang="de-CH" dirty="0" err="1" smtClean="0"/>
              <a:t>can</a:t>
            </a:r>
            <a:r>
              <a:rPr lang="de-CH" dirty="0" smtClean="0"/>
              <a:t> </a:t>
            </a:r>
            <a:r>
              <a:rPr lang="de-CH" dirty="0" err="1" smtClean="0"/>
              <a:t>be</a:t>
            </a:r>
            <a:r>
              <a:rPr lang="de-CH" dirty="0" smtClean="0"/>
              <a:t> a </a:t>
            </a:r>
            <a:r>
              <a:rPr lang="de-CH" dirty="0" err="1" smtClean="0"/>
              <a:t>service</a:t>
            </a:r>
            <a:endParaRPr lang="de-CH" dirty="0" smtClean="0"/>
          </a:p>
          <a:p>
            <a:r>
              <a:rPr lang="de-CH" dirty="0" smtClean="0"/>
              <a:t>Narrow, well-</a:t>
            </a:r>
            <a:r>
              <a:rPr lang="de-CH" dirty="0" err="1" smtClean="0"/>
              <a:t>defined</a:t>
            </a:r>
            <a:r>
              <a:rPr lang="de-CH" dirty="0" smtClean="0"/>
              <a:t> </a:t>
            </a:r>
            <a:r>
              <a:rPr lang="de-CH" dirty="0" err="1" smtClean="0"/>
              <a:t>purpose</a:t>
            </a:r>
            <a:endParaRPr lang="de-CH" dirty="0" smtClean="0"/>
          </a:p>
          <a:p>
            <a:pPr lvl="1"/>
            <a:r>
              <a:rPr lang="de-CH" dirty="0" err="1" smtClean="0"/>
              <a:t>Logging</a:t>
            </a:r>
            <a:r>
              <a:rPr lang="de-CH" dirty="0" smtClean="0"/>
              <a:t> </a:t>
            </a:r>
            <a:r>
              <a:rPr lang="de-CH" dirty="0" err="1" smtClean="0"/>
              <a:t>service</a:t>
            </a:r>
            <a:endParaRPr lang="de-CH" dirty="0" smtClean="0"/>
          </a:p>
          <a:p>
            <a:pPr lvl="1"/>
            <a:r>
              <a:rPr lang="de-CH" dirty="0" smtClean="0"/>
              <a:t>Data </a:t>
            </a:r>
            <a:r>
              <a:rPr lang="de-CH" dirty="0" err="1" smtClean="0"/>
              <a:t>service</a:t>
            </a:r>
            <a:endParaRPr lang="de-CH" dirty="0" smtClean="0"/>
          </a:p>
          <a:p>
            <a:pPr lvl="1"/>
            <a:r>
              <a:rPr lang="de-CH" dirty="0" smtClean="0"/>
              <a:t>Message </a:t>
            </a:r>
            <a:r>
              <a:rPr lang="de-CH" dirty="0" err="1" smtClean="0"/>
              <a:t>bus</a:t>
            </a:r>
            <a:endParaRPr lang="de-CH" dirty="0" smtClean="0"/>
          </a:p>
          <a:p>
            <a:pPr lvl="1"/>
            <a:r>
              <a:rPr lang="de-CH" dirty="0" err="1" smtClean="0"/>
              <a:t>Tax</a:t>
            </a:r>
            <a:r>
              <a:rPr lang="de-CH" dirty="0" smtClean="0"/>
              <a:t> </a:t>
            </a:r>
            <a:r>
              <a:rPr lang="de-CH" dirty="0" err="1" smtClean="0"/>
              <a:t>calculator</a:t>
            </a:r>
            <a:endParaRPr lang="de-CH" dirty="0" smtClean="0"/>
          </a:p>
          <a:p>
            <a:pPr lvl="1"/>
            <a:r>
              <a:rPr lang="de-CH" dirty="0" err="1" smtClean="0"/>
              <a:t>Application</a:t>
            </a:r>
            <a:r>
              <a:rPr lang="de-CH" dirty="0" smtClean="0"/>
              <a:t> </a:t>
            </a:r>
            <a:r>
              <a:rPr lang="de-CH" dirty="0" err="1" smtClean="0"/>
              <a:t>configuration</a:t>
            </a:r>
            <a:endParaRPr lang="de-CH" dirty="0" smtClean="0"/>
          </a:p>
          <a:p>
            <a:r>
              <a:rPr lang="de-CH" dirty="0" smtClean="0"/>
              <a:t>Components </a:t>
            </a:r>
            <a:r>
              <a:rPr lang="de-CH" dirty="0" err="1" smtClean="0"/>
              <a:t>consume</a:t>
            </a:r>
            <a:r>
              <a:rPr lang="de-CH" dirty="0" smtClean="0"/>
              <a:t> </a:t>
            </a:r>
            <a:r>
              <a:rPr lang="de-CH" dirty="0" err="1" smtClean="0"/>
              <a:t>services</a:t>
            </a:r>
            <a:endParaRPr lang="de-CH" dirty="0" smtClean="0"/>
          </a:p>
          <a:p>
            <a:endParaRPr lang="de-AT" dirty="0"/>
          </a:p>
        </p:txBody>
      </p:sp>
    </p:spTree>
    <p:extLst>
      <p:ext uri="{BB962C8B-B14F-4D97-AF65-F5344CB8AC3E}">
        <p14:creationId xmlns:p14="http://schemas.microsoft.com/office/powerpoint/2010/main" val="3162128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Dependency</a:t>
            </a:r>
            <a:r>
              <a:rPr lang="de-CH" dirty="0" smtClean="0"/>
              <a:t> </a:t>
            </a:r>
            <a:r>
              <a:rPr lang="de-CH" dirty="0" err="1" smtClean="0"/>
              <a:t>Injection</a:t>
            </a:r>
            <a:endParaRPr lang="de-AT" dirty="0"/>
          </a:p>
        </p:txBody>
      </p:sp>
      <p:sp>
        <p:nvSpPr>
          <p:cNvPr id="3" name="Inhaltsplatzhalter 2"/>
          <p:cNvSpPr>
            <a:spLocks noGrp="1"/>
          </p:cNvSpPr>
          <p:nvPr>
            <p:ph idx="1"/>
          </p:nvPr>
        </p:nvSpPr>
        <p:spPr/>
        <p:txBody>
          <a:bodyPr/>
          <a:lstStyle/>
          <a:p>
            <a:r>
              <a:rPr lang="de-CH" dirty="0" err="1" smtClean="0"/>
              <a:t>Supply</a:t>
            </a:r>
            <a:r>
              <a:rPr lang="de-CH" dirty="0" smtClean="0"/>
              <a:t> </a:t>
            </a:r>
            <a:r>
              <a:rPr lang="de-CH" dirty="0" err="1" smtClean="0"/>
              <a:t>new</a:t>
            </a:r>
            <a:r>
              <a:rPr lang="de-CH" dirty="0" smtClean="0"/>
              <a:t> </a:t>
            </a:r>
            <a:r>
              <a:rPr lang="de-CH" dirty="0" err="1" smtClean="0"/>
              <a:t>instances</a:t>
            </a:r>
            <a:r>
              <a:rPr lang="de-CH" dirty="0" smtClean="0"/>
              <a:t> </a:t>
            </a:r>
            <a:r>
              <a:rPr lang="de-CH" dirty="0" err="1" smtClean="0"/>
              <a:t>of</a:t>
            </a:r>
            <a:r>
              <a:rPr lang="de-CH" dirty="0" smtClean="0"/>
              <a:t> a </a:t>
            </a:r>
            <a:r>
              <a:rPr lang="de-CH" dirty="0" err="1" smtClean="0"/>
              <a:t>class</a:t>
            </a:r>
            <a:endParaRPr lang="de-CH" dirty="0" smtClean="0"/>
          </a:p>
          <a:p>
            <a:r>
              <a:rPr lang="de-CH" dirty="0" smtClean="0"/>
              <a:t>Most </a:t>
            </a:r>
            <a:r>
              <a:rPr lang="de-CH" dirty="0" err="1" smtClean="0"/>
              <a:t>dependencies</a:t>
            </a:r>
            <a:r>
              <a:rPr lang="de-CH" dirty="0" smtClean="0"/>
              <a:t> </a:t>
            </a:r>
            <a:r>
              <a:rPr lang="de-CH" dirty="0" err="1" smtClean="0"/>
              <a:t>are</a:t>
            </a:r>
            <a:r>
              <a:rPr lang="de-CH" dirty="0" smtClean="0"/>
              <a:t> </a:t>
            </a:r>
            <a:r>
              <a:rPr lang="de-CH" dirty="0" err="1" smtClean="0"/>
              <a:t>services</a:t>
            </a:r>
            <a:endParaRPr lang="de-CH" dirty="0" smtClean="0"/>
          </a:p>
          <a:p>
            <a:r>
              <a:rPr lang="de-CH" dirty="0" smtClean="0"/>
              <a:t>In </a:t>
            </a:r>
            <a:r>
              <a:rPr lang="de-CH" dirty="0" err="1" smtClean="0"/>
              <a:t>general</a:t>
            </a:r>
            <a:r>
              <a:rPr lang="de-CH" dirty="0" smtClean="0"/>
              <a:t>, </a:t>
            </a:r>
            <a:r>
              <a:rPr lang="de-CH" dirty="0" err="1" smtClean="0"/>
              <a:t>providers</a:t>
            </a:r>
            <a:r>
              <a:rPr lang="de-CH" dirty="0" smtClean="0"/>
              <a:t> </a:t>
            </a:r>
            <a:r>
              <a:rPr lang="de-CH" dirty="0" err="1" smtClean="0"/>
              <a:t>are</a:t>
            </a:r>
            <a:r>
              <a:rPr lang="de-CH" dirty="0" smtClean="0"/>
              <a:t> </a:t>
            </a:r>
            <a:r>
              <a:rPr lang="de-CH" dirty="0" err="1" smtClean="0"/>
              <a:t>part</a:t>
            </a:r>
            <a:r>
              <a:rPr lang="de-CH" dirty="0" smtClean="0"/>
              <a:t> </a:t>
            </a:r>
            <a:r>
              <a:rPr lang="de-CH" dirty="0" err="1" smtClean="0"/>
              <a:t>of</a:t>
            </a:r>
            <a:r>
              <a:rPr lang="de-CH" dirty="0" smtClean="0"/>
              <a:t> </a:t>
            </a:r>
            <a:r>
              <a:rPr lang="de-CH" dirty="0" err="1" smtClean="0"/>
              <a:t>the</a:t>
            </a:r>
            <a:r>
              <a:rPr lang="de-CH" dirty="0" smtClean="0"/>
              <a:t> </a:t>
            </a:r>
            <a:r>
              <a:rPr lang="de-CH" dirty="0" err="1" smtClean="0"/>
              <a:t>root</a:t>
            </a:r>
            <a:r>
              <a:rPr lang="de-CH" dirty="0" smtClean="0"/>
              <a:t> </a:t>
            </a:r>
            <a:r>
              <a:rPr lang="de-CH" dirty="0" err="1" smtClean="0"/>
              <a:t>module</a:t>
            </a:r>
            <a:endParaRPr lang="de-CH" dirty="0" smtClean="0"/>
          </a:p>
          <a:p>
            <a:endParaRPr lang="de-AT" dirty="0"/>
          </a:p>
        </p:txBody>
      </p:sp>
      <p:pic>
        <p:nvPicPr>
          <p:cNvPr id="2050" name="Picture 2" descr="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996952"/>
            <a:ext cx="7424540" cy="3379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Overview</a:t>
            </a:r>
            <a:endParaRPr lang="de-CH" dirty="0"/>
          </a:p>
        </p:txBody>
      </p:sp>
      <p:sp>
        <p:nvSpPr>
          <p:cNvPr id="3" name="Inhaltsplatzhalter 2"/>
          <p:cNvSpPr>
            <a:spLocks noGrp="1"/>
          </p:cNvSpPr>
          <p:nvPr>
            <p:ph idx="1"/>
          </p:nvPr>
        </p:nvSpPr>
        <p:spPr/>
        <p:txBody>
          <a:bodyPr/>
          <a:lstStyle/>
          <a:p>
            <a:r>
              <a:rPr lang="en-GB" dirty="0"/>
              <a:t>Introduction</a:t>
            </a:r>
          </a:p>
          <a:p>
            <a:r>
              <a:rPr lang="en-GB" dirty="0" err="1"/>
              <a:t>TypeScript</a:t>
            </a:r>
            <a:endParaRPr lang="en-GB" dirty="0"/>
          </a:p>
          <a:p>
            <a:r>
              <a:rPr lang="en-GB" dirty="0"/>
              <a:t>Architecture</a:t>
            </a:r>
          </a:p>
          <a:p>
            <a:r>
              <a:rPr lang="en-GB" dirty="0" smtClean="0"/>
              <a:t>Modules</a:t>
            </a:r>
            <a:endParaRPr lang="en-GB" dirty="0"/>
          </a:p>
          <a:p>
            <a:r>
              <a:rPr lang="en-GB" dirty="0" smtClean="0"/>
              <a:t>Components</a:t>
            </a:r>
          </a:p>
          <a:p>
            <a:r>
              <a:rPr lang="en-GB" dirty="0" smtClean="0"/>
              <a:t>Templates</a:t>
            </a:r>
          </a:p>
          <a:p>
            <a:r>
              <a:rPr lang="en-GB" dirty="0" smtClean="0"/>
              <a:t>Metadata</a:t>
            </a:r>
          </a:p>
          <a:p>
            <a:r>
              <a:rPr lang="en-GB" dirty="0" smtClean="0"/>
              <a:t>Data binding</a:t>
            </a:r>
          </a:p>
          <a:p>
            <a:r>
              <a:rPr lang="en-GB" smtClean="0"/>
              <a:t>Directives</a:t>
            </a:r>
            <a:endParaRPr lang="en-GB" dirty="0"/>
          </a:p>
          <a:p>
            <a:r>
              <a:rPr lang="en-GB" dirty="0"/>
              <a:t>Services</a:t>
            </a:r>
          </a:p>
          <a:p>
            <a:r>
              <a:rPr lang="en-GB" dirty="0"/>
              <a:t>Dependency injection</a:t>
            </a:r>
          </a:p>
          <a:p>
            <a:endParaRPr lang="en-GB" dirty="0"/>
          </a:p>
          <a:p>
            <a:endParaRPr lang="en-GB" dirty="0"/>
          </a:p>
        </p:txBody>
      </p:sp>
    </p:spTree>
    <p:extLst>
      <p:ext uri="{BB962C8B-B14F-4D97-AF65-F5344CB8AC3E}">
        <p14:creationId xmlns:p14="http://schemas.microsoft.com/office/powerpoint/2010/main" val="49985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Your</a:t>
            </a:r>
            <a:r>
              <a:rPr lang="de-CH" dirty="0"/>
              <a:t> </a:t>
            </a:r>
            <a:r>
              <a:rPr lang="de-CH" dirty="0" err="1"/>
              <a:t>experience</a:t>
            </a:r>
            <a:endParaRPr lang="de-CH" dirty="0"/>
          </a:p>
        </p:txBody>
      </p:sp>
      <p:sp>
        <p:nvSpPr>
          <p:cNvPr id="3" name="Inhaltsplatzhalter 2"/>
          <p:cNvSpPr>
            <a:spLocks noGrp="1"/>
          </p:cNvSpPr>
          <p:nvPr>
            <p:ph idx="1"/>
          </p:nvPr>
        </p:nvSpPr>
        <p:spPr/>
        <p:txBody>
          <a:bodyPr/>
          <a:lstStyle/>
          <a:p>
            <a:r>
              <a:rPr lang="de-CH" dirty="0" err="1"/>
              <a:t>jQuery</a:t>
            </a:r>
            <a:endParaRPr lang="de-CH" dirty="0"/>
          </a:p>
          <a:p>
            <a:r>
              <a:rPr lang="de-CH" dirty="0" err="1"/>
              <a:t>AngularJS</a:t>
            </a:r>
            <a:endParaRPr lang="de-CH" dirty="0"/>
          </a:p>
          <a:p>
            <a:r>
              <a:rPr lang="de-CH" dirty="0"/>
              <a:t>Angular 2</a:t>
            </a:r>
          </a:p>
          <a:p>
            <a:r>
              <a:rPr lang="de-CH" dirty="0" err="1"/>
              <a:t>React</a:t>
            </a:r>
            <a:endParaRPr lang="de-CH" dirty="0"/>
          </a:p>
          <a:p>
            <a:r>
              <a:rPr lang="de-CH" dirty="0"/>
              <a:t>Backbone</a:t>
            </a:r>
          </a:p>
          <a:p>
            <a:r>
              <a:rPr lang="de-CH" dirty="0" err="1"/>
              <a:t>Twig</a:t>
            </a:r>
            <a:r>
              <a:rPr lang="de-CH" dirty="0"/>
              <a:t> (PHP)</a:t>
            </a:r>
          </a:p>
          <a:p>
            <a:r>
              <a:rPr lang="de-CH" dirty="0" err="1"/>
              <a:t>Sencha</a:t>
            </a:r>
            <a:endParaRPr lang="de-CH" dirty="0"/>
          </a:p>
          <a:p>
            <a:r>
              <a:rPr lang="de-CH" dirty="0" err="1"/>
              <a:t>Others</a:t>
            </a:r>
            <a:r>
              <a:rPr lang="de-CH" dirty="0"/>
              <a:t>?</a:t>
            </a:r>
          </a:p>
        </p:txBody>
      </p:sp>
    </p:spTree>
    <p:extLst>
      <p:ext uri="{BB962C8B-B14F-4D97-AF65-F5344CB8AC3E}">
        <p14:creationId xmlns:p14="http://schemas.microsoft.com/office/powerpoint/2010/main" val="106285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AngularJS</a:t>
            </a:r>
            <a:r>
              <a:rPr lang="de-CH" dirty="0"/>
              <a:t> 1 </a:t>
            </a:r>
            <a:r>
              <a:rPr lang="de-CH" dirty="0" err="1"/>
              <a:t>vs</a:t>
            </a:r>
            <a:r>
              <a:rPr lang="de-CH" dirty="0"/>
              <a:t> Angular 2</a:t>
            </a:r>
          </a:p>
        </p:txBody>
      </p:sp>
      <p:sp>
        <p:nvSpPr>
          <p:cNvPr id="3" name="Inhaltsplatzhalter 2"/>
          <p:cNvSpPr>
            <a:spLocks noGrp="1"/>
          </p:cNvSpPr>
          <p:nvPr>
            <p:ph idx="1"/>
          </p:nvPr>
        </p:nvSpPr>
        <p:spPr/>
        <p:txBody>
          <a:bodyPr/>
          <a:lstStyle/>
          <a:p>
            <a:r>
              <a:rPr lang="de-CH" dirty="0" err="1"/>
              <a:t>Component-Based</a:t>
            </a:r>
            <a:endParaRPr lang="de-CH" dirty="0"/>
          </a:p>
          <a:p>
            <a:pPr lvl="1"/>
            <a:r>
              <a:rPr lang="de-CH" dirty="0"/>
              <a:t>Controller </a:t>
            </a:r>
            <a:r>
              <a:rPr lang="de-CH" dirty="0" err="1"/>
              <a:t>and</a:t>
            </a:r>
            <a:r>
              <a:rPr lang="de-CH" dirty="0"/>
              <a:t> $</a:t>
            </a:r>
            <a:r>
              <a:rPr lang="de-CH" dirty="0" err="1"/>
              <a:t>scope</a:t>
            </a:r>
            <a:r>
              <a:rPr lang="de-CH" dirty="0"/>
              <a:t> </a:t>
            </a:r>
            <a:r>
              <a:rPr lang="de-CH" dirty="0" err="1"/>
              <a:t>no</a:t>
            </a:r>
            <a:r>
              <a:rPr lang="de-CH" dirty="0"/>
              <a:t> </a:t>
            </a:r>
            <a:r>
              <a:rPr lang="de-CH" dirty="0" err="1"/>
              <a:t>longer</a:t>
            </a:r>
            <a:r>
              <a:rPr lang="de-CH" dirty="0"/>
              <a:t> </a:t>
            </a:r>
            <a:r>
              <a:rPr lang="de-CH" dirty="0" err="1"/>
              <a:t>used</a:t>
            </a:r>
            <a:endParaRPr lang="de-CH" dirty="0"/>
          </a:p>
          <a:p>
            <a:pPr lvl="1"/>
            <a:r>
              <a:rPr lang="de-CH" dirty="0" err="1"/>
              <a:t>Use</a:t>
            </a:r>
            <a:r>
              <a:rPr lang="de-CH" dirty="0"/>
              <a:t> </a:t>
            </a:r>
            <a:r>
              <a:rPr lang="de-CH" dirty="0" err="1"/>
              <a:t>components</a:t>
            </a:r>
            <a:r>
              <a:rPr lang="de-CH" dirty="0"/>
              <a:t> </a:t>
            </a:r>
            <a:r>
              <a:rPr lang="de-CH" dirty="0" err="1"/>
              <a:t>and</a:t>
            </a:r>
            <a:r>
              <a:rPr lang="de-CH" dirty="0"/>
              <a:t> </a:t>
            </a:r>
            <a:r>
              <a:rPr lang="de-CH" dirty="0" err="1"/>
              <a:t>directives</a:t>
            </a:r>
            <a:r>
              <a:rPr lang="de-CH" dirty="0"/>
              <a:t> </a:t>
            </a:r>
            <a:r>
              <a:rPr lang="de-CH" dirty="0" err="1"/>
              <a:t>instead</a:t>
            </a:r>
            <a:endParaRPr lang="de-CH" dirty="0"/>
          </a:p>
          <a:p>
            <a:r>
              <a:rPr lang="de-CH" dirty="0" err="1"/>
              <a:t>Improved</a:t>
            </a:r>
            <a:r>
              <a:rPr lang="de-CH" dirty="0"/>
              <a:t> </a:t>
            </a:r>
            <a:r>
              <a:rPr lang="de-CH" dirty="0" err="1"/>
              <a:t>dependency</a:t>
            </a:r>
            <a:r>
              <a:rPr lang="de-CH" dirty="0"/>
              <a:t> </a:t>
            </a:r>
            <a:r>
              <a:rPr lang="de-CH" dirty="0" err="1"/>
              <a:t>injection</a:t>
            </a:r>
            <a:endParaRPr lang="de-CH" dirty="0"/>
          </a:p>
          <a:p>
            <a:r>
              <a:rPr lang="de-CH" dirty="0" err="1"/>
              <a:t>TypeScript</a:t>
            </a:r>
            <a:endParaRPr lang="de-CH" dirty="0"/>
          </a:p>
          <a:p>
            <a:pPr lvl="1"/>
            <a:r>
              <a:rPr lang="de-CH" dirty="0"/>
              <a:t>ES6 + </a:t>
            </a:r>
            <a:r>
              <a:rPr lang="de-CH" dirty="0" err="1"/>
              <a:t>Types</a:t>
            </a:r>
            <a:r>
              <a:rPr lang="de-CH" dirty="0"/>
              <a:t> + </a:t>
            </a:r>
            <a:r>
              <a:rPr lang="de-CH" dirty="0" err="1"/>
              <a:t>Annotations</a:t>
            </a:r>
            <a:endParaRPr lang="de-CH" dirty="0"/>
          </a:p>
          <a:p>
            <a:pPr lvl="1"/>
            <a:r>
              <a:rPr lang="de-CH" dirty="0"/>
              <a:t>Open Source (Microsoft)</a:t>
            </a:r>
          </a:p>
          <a:p>
            <a:r>
              <a:rPr lang="de-CH" dirty="0"/>
              <a:t>Lambdas</a:t>
            </a:r>
          </a:p>
          <a:p>
            <a:r>
              <a:rPr lang="de-CH" dirty="0"/>
              <a:t>Angular </a:t>
            </a:r>
            <a:r>
              <a:rPr lang="de-CH" dirty="0" err="1"/>
              <a:t>wants</a:t>
            </a:r>
            <a:r>
              <a:rPr lang="de-CH" dirty="0"/>
              <a:t> </a:t>
            </a:r>
            <a:r>
              <a:rPr lang="de-CH" dirty="0" err="1"/>
              <a:t>to</a:t>
            </a:r>
            <a:r>
              <a:rPr lang="de-CH" dirty="0"/>
              <a:t> </a:t>
            </a:r>
            <a:r>
              <a:rPr lang="de-CH" dirty="0" err="1"/>
              <a:t>add</a:t>
            </a:r>
            <a:r>
              <a:rPr lang="de-CH" dirty="0"/>
              <a:t> </a:t>
            </a:r>
            <a:r>
              <a:rPr lang="de-CH" dirty="0" err="1"/>
              <a:t>to</a:t>
            </a:r>
            <a:r>
              <a:rPr lang="de-CH" dirty="0"/>
              <a:t> </a:t>
            </a:r>
            <a:r>
              <a:rPr lang="de-CH" dirty="0" err="1"/>
              <a:t>what</a:t>
            </a:r>
            <a:r>
              <a:rPr lang="de-CH" dirty="0"/>
              <a:t> </a:t>
            </a:r>
            <a:r>
              <a:rPr lang="de-CH" dirty="0" err="1"/>
              <a:t>browsers</a:t>
            </a:r>
            <a:r>
              <a:rPr lang="de-CH" dirty="0"/>
              <a:t> </a:t>
            </a:r>
            <a:r>
              <a:rPr lang="de-CH" dirty="0" err="1"/>
              <a:t>can</a:t>
            </a:r>
            <a:r>
              <a:rPr lang="de-CH" dirty="0"/>
              <a:t> do, not </a:t>
            </a:r>
            <a:r>
              <a:rPr lang="de-CH" dirty="0" err="1"/>
              <a:t>replicate</a:t>
            </a:r>
            <a:r>
              <a:rPr lang="de-CH" dirty="0"/>
              <a:t> </a:t>
            </a:r>
            <a:r>
              <a:rPr lang="de-CH" dirty="0" err="1"/>
              <a:t>it</a:t>
            </a:r>
            <a:endParaRPr lang="de-CH" dirty="0"/>
          </a:p>
          <a:p>
            <a:pPr lvl="1"/>
            <a:r>
              <a:rPr lang="de-CH" dirty="0" err="1"/>
              <a:t>Following</a:t>
            </a:r>
            <a:r>
              <a:rPr lang="de-CH" dirty="0"/>
              <a:t> </a:t>
            </a:r>
            <a:r>
              <a:rPr lang="de-CH" dirty="0" err="1"/>
              <a:t>standardization</a:t>
            </a:r>
            <a:r>
              <a:rPr lang="de-CH" dirty="0"/>
              <a:t> </a:t>
            </a:r>
            <a:r>
              <a:rPr lang="de-CH" dirty="0" err="1"/>
              <a:t>plans</a:t>
            </a:r>
            <a:endParaRPr lang="de-CH" dirty="0"/>
          </a:p>
          <a:p>
            <a:pPr lvl="1"/>
            <a:r>
              <a:rPr lang="de-CH" dirty="0" err="1"/>
              <a:t>Looking</a:t>
            </a:r>
            <a:r>
              <a:rPr lang="de-CH" dirty="0"/>
              <a:t> </a:t>
            </a:r>
            <a:r>
              <a:rPr lang="de-CH" dirty="0" err="1"/>
              <a:t>towards</a:t>
            </a:r>
            <a:r>
              <a:rPr lang="de-CH" dirty="0"/>
              <a:t> </a:t>
            </a:r>
            <a:r>
              <a:rPr lang="de-CH" dirty="0" err="1"/>
              <a:t>the</a:t>
            </a:r>
            <a:r>
              <a:rPr lang="de-CH" dirty="0"/>
              <a:t> </a:t>
            </a:r>
            <a:r>
              <a:rPr lang="de-CH" dirty="0" err="1"/>
              <a:t>future</a:t>
            </a:r>
            <a:endParaRPr lang="de-CH" dirty="0"/>
          </a:p>
        </p:txBody>
      </p:sp>
    </p:spTree>
    <p:extLst>
      <p:ext uri="{BB962C8B-B14F-4D97-AF65-F5344CB8AC3E}">
        <p14:creationId xmlns:p14="http://schemas.microsoft.com/office/powerpoint/2010/main" val="145467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Introduction</a:t>
            </a:r>
            <a:r>
              <a:rPr lang="de-CH" dirty="0"/>
              <a:t> </a:t>
            </a:r>
            <a:r>
              <a:rPr lang="de-CH" dirty="0" err="1"/>
              <a:t>to</a:t>
            </a:r>
            <a:r>
              <a:rPr lang="de-CH" dirty="0"/>
              <a:t> </a:t>
            </a:r>
            <a:r>
              <a:rPr lang="de-CH" dirty="0" err="1"/>
              <a:t>AngularJS</a:t>
            </a:r>
            <a:endParaRPr lang="en-GB" dirty="0"/>
          </a:p>
        </p:txBody>
      </p:sp>
      <p:sp>
        <p:nvSpPr>
          <p:cNvPr id="3" name="Inhaltsplatzhalter 2"/>
          <p:cNvSpPr>
            <a:spLocks noGrp="1"/>
          </p:cNvSpPr>
          <p:nvPr>
            <p:ph idx="1"/>
          </p:nvPr>
        </p:nvSpPr>
        <p:spPr/>
        <p:txBody>
          <a:bodyPr/>
          <a:lstStyle/>
          <a:p>
            <a:r>
              <a:rPr lang="de-CH" dirty="0" err="1"/>
              <a:t>Structural</a:t>
            </a:r>
            <a:r>
              <a:rPr lang="de-CH" dirty="0"/>
              <a:t> </a:t>
            </a:r>
            <a:r>
              <a:rPr lang="de-CH" dirty="0" err="1"/>
              <a:t>framework</a:t>
            </a:r>
            <a:r>
              <a:rPr lang="de-CH" dirty="0"/>
              <a:t> </a:t>
            </a:r>
            <a:r>
              <a:rPr lang="de-CH" dirty="0" err="1"/>
              <a:t>for</a:t>
            </a:r>
            <a:r>
              <a:rPr lang="de-CH" dirty="0"/>
              <a:t> </a:t>
            </a:r>
            <a:r>
              <a:rPr lang="de-CH" dirty="0" err="1"/>
              <a:t>dynamic</a:t>
            </a:r>
            <a:r>
              <a:rPr lang="de-CH" dirty="0"/>
              <a:t> web </a:t>
            </a:r>
            <a:r>
              <a:rPr lang="de-CH" dirty="0" err="1"/>
              <a:t>apps</a:t>
            </a:r>
            <a:endParaRPr lang="de-CH" dirty="0"/>
          </a:p>
          <a:p>
            <a:r>
              <a:rPr lang="de-CH" dirty="0" err="1"/>
              <a:t>Extend</a:t>
            </a:r>
            <a:r>
              <a:rPr lang="de-CH" dirty="0"/>
              <a:t> </a:t>
            </a:r>
            <a:r>
              <a:rPr lang="de-CH" dirty="0" err="1"/>
              <a:t>HTML‘s</a:t>
            </a:r>
            <a:r>
              <a:rPr lang="de-CH" dirty="0"/>
              <a:t> </a:t>
            </a:r>
            <a:r>
              <a:rPr lang="de-CH" dirty="0" err="1"/>
              <a:t>syntax</a:t>
            </a:r>
            <a:endParaRPr lang="de-CH" dirty="0"/>
          </a:p>
          <a:p>
            <a:r>
              <a:rPr lang="de-CH" dirty="0" err="1"/>
              <a:t>Normaly</a:t>
            </a:r>
            <a:endParaRPr lang="de-CH" dirty="0"/>
          </a:p>
          <a:p>
            <a:pPr lvl="1"/>
            <a:r>
              <a:rPr lang="de-CH" dirty="0"/>
              <a:t>Library (</a:t>
            </a:r>
            <a:r>
              <a:rPr lang="de-CH" dirty="0" err="1"/>
              <a:t>jQuery</a:t>
            </a:r>
            <a:r>
              <a:rPr lang="de-CH" dirty="0"/>
              <a:t>)</a:t>
            </a:r>
          </a:p>
          <a:p>
            <a:pPr lvl="1"/>
            <a:r>
              <a:rPr lang="de-CH" dirty="0"/>
              <a:t>Framework (</a:t>
            </a:r>
            <a:r>
              <a:rPr lang="de-CH" dirty="0" err="1"/>
              <a:t>Ember</a:t>
            </a:r>
            <a:r>
              <a:rPr lang="de-CH" dirty="0"/>
              <a:t>)</a:t>
            </a:r>
          </a:p>
          <a:p>
            <a:pPr lvl="1"/>
            <a:r>
              <a:rPr lang="de-CH" dirty="0"/>
              <a:t>Angular </a:t>
            </a:r>
            <a:r>
              <a:rPr lang="de-CH" dirty="0" err="1"/>
              <a:t>creates</a:t>
            </a:r>
            <a:r>
              <a:rPr lang="de-CH" dirty="0"/>
              <a:t> </a:t>
            </a:r>
            <a:r>
              <a:rPr lang="de-CH" dirty="0" err="1"/>
              <a:t>new</a:t>
            </a:r>
            <a:r>
              <a:rPr lang="de-CH" dirty="0"/>
              <a:t> HTML </a:t>
            </a:r>
            <a:r>
              <a:rPr lang="de-CH" dirty="0" err="1"/>
              <a:t>constructs</a:t>
            </a:r>
            <a:endParaRPr lang="de-CH" dirty="0"/>
          </a:p>
          <a:p>
            <a:r>
              <a:rPr lang="de-CH" dirty="0" err="1"/>
              <a:t>Complete</a:t>
            </a:r>
            <a:r>
              <a:rPr lang="de-CH" dirty="0"/>
              <a:t> client-</a:t>
            </a:r>
            <a:r>
              <a:rPr lang="de-CH" dirty="0" err="1"/>
              <a:t>side</a:t>
            </a:r>
            <a:r>
              <a:rPr lang="de-CH" dirty="0"/>
              <a:t> </a:t>
            </a:r>
            <a:r>
              <a:rPr lang="de-CH" dirty="0" err="1" smtClean="0"/>
              <a:t>solution</a:t>
            </a:r>
            <a:endParaRPr lang="de-CH" dirty="0" smtClean="0"/>
          </a:p>
          <a:p>
            <a:r>
              <a:rPr lang="de-CH" dirty="0" smtClean="0"/>
              <a:t>Native mobile </a:t>
            </a:r>
            <a:r>
              <a:rPr lang="de-CH" dirty="0" err="1" smtClean="0"/>
              <a:t>apps</a:t>
            </a:r>
            <a:r>
              <a:rPr lang="de-CH" dirty="0" smtClean="0"/>
              <a:t> -&gt; </a:t>
            </a:r>
            <a:r>
              <a:rPr lang="de-CH" dirty="0" err="1" smtClean="0"/>
              <a:t>Ionic</a:t>
            </a:r>
            <a:r>
              <a:rPr lang="de-CH" dirty="0" smtClean="0"/>
              <a:t> / </a:t>
            </a:r>
            <a:r>
              <a:rPr lang="de-CH" dirty="0" err="1" smtClean="0"/>
              <a:t>NativeScript</a:t>
            </a:r>
            <a:r>
              <a:rPr lang="de-CH" dirty="0" smtClean="0"/>
              <a:t> / </a:t>
            </a:r>
            <a:r>
              <a:rPr lang="de-CH" dirty="0" err="1" smtClean="0"/>
              <a:t>React</a:t>
            </a:r>
            <a:r>
              <a:rPr lang="de-CH" dirty="0" smtClean="0"/>
              <a:t> Native</a:t>
            </a:r>
          </a:p>
          <a:p>
            <a:r>
              <a:rPr lang="de-CH" dirty="0" smtClean="0"/>
              <a:t>Desktop </a:t>
            </a:r>
            <a:r>
              <a:rPr lang="de-CH" dirty="0" err="1" smtClean="0"/>
              <a:t>apps</a:t>
            </a:r>
            <a:r>
              <a:rPr lang="de-CH" dirty="0" smtClean="0"/>
              <a:t> </a:t>
            </a:r>
            <a:r>
              <a:rPr lang="de-CH" dirty="0" err="1" smtClean="0"/>
              <a:t>accross</a:t>
            </a:r>
            <a:r>
              <a:rPr lang="de-CH" dirty="0" smtClean="0"/>
              <a:t> Mac, Windows, Linux</a:t>
            </a:r>
            <a:endParaRPr lang="de-C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Architecture</a:t>
            </a:r>
            <a:endParaRPr lang="de-CH" dirty="0"/>
          </a:p>
        </p:txBody>
      </p:sp>
      <p:sp>
        <p:nvSpPr>
          <p:cNvPr id="3" name="Inhaltsplatzhalter 2"/>
          <p:cNvSpPr>
            <a:spLocks noGrp="1"/>
          </p:cNvSpPr>
          <p:nvPr>
            <p:ph idx="1"/>
          </p:nvPr>
        </p:nvSpPr>
        <p:spPr/>
        <p:txBody>
          <a:bodyPr/>
          <a:lstStyle/>
          <a:p>
            <a:endParaRPr lang="de-CH"/>
          </a:p>
        </p:txBody>
      </p:sp>
      <p:pic>
        <p:nvPicPr>
          <p:cNvPr id="1026" name="Picture 2" descr="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31" y="1988840"/>
            <a:ext cx="798195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44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smtClean="0"/>
              <a:t>TypeScript</a:t>
            </a:r>
            <a:endParaRPr lang="de-AT" dirty="0"/>
          </a:p>
        </p:txBody>
      </p:sp>
      <p:sp>
        <p:nvSpPr>
          <p:cNvPr id="3" name="Inhaltsplatzhalter 2"/>
          <p:cNvSpPr>
            <a:spLocks noGrp="1"/>
          </p:cNvSpPr>
          <p:nvPr>
            <p:ph idx="1"/>
          </p:nvPr>
        </p:nvSpPr>
        <p:spPr/>
        <p:txBody>
          <a:bodyPr/>
          <a:lstStyle/>
          <a:p>
            <a:r>
              <a:rPr lang="de-CH" dirty="0" smtClean="0"/>
              <a:t>Free </a:t>
            </a:r>
            <a:r>
              <a:rPr lang="de-CH" dirty="0" err="1" smtClean="0"/>
              <a:t>and</a:t>
            </a:r>
            <a:r>
              <a:rPr lang="de-CH" dirty="0" smtClean="0"/>
              <a:t> open </a:t>
            </a:r>
            <a:r>
              <a:rPr lang="de-CH" dirty="0" err="1" smtClean="0"/>
              <a:t>source</a:t>
            </a:r>
            <a:endParaRPr lang="de-CH" dirty="0" smtClean="0"/>
          </a:p>
          <a:p>
            <a:r>
              <a:rPr lang="de-CH" dirty="0" smtClean="0"/>
              <a:t>Microsoft</a:t>
            </a:r>
          </a:p>
          <a:p>
            <a:r>
              <a:rPr lang="de-CH" dirty="0" smtClean="0"/>
              <a:t>Type </a:t>
            </a:r>
            <a:r>
              <a:rPr lang="de-CH" dirty="0" err="1" smtClean="0"/>
              <a:t>information</a:t>
            </a:r>
            <a:endParaRPr lang="de-CH" dirty="0" smtClean="0"/>
          </a:p>
          <a:p>
            <a:r>
              <a:rPr lang="de-CH" dirty="0" err="1" smtClean="0"/>
              <a:t>Annotations</a:t>
            </a:r>
            <a:endParaRPr lang="de-CH" dirty="0" smtClean="0"/>
          </a:p>
          <a:p>
            <a:r>
              <a:rPr lang="de-CH" dirty="0" err="1" smtClean="0"/>
              <a:t>Classes</a:t>
            </a:r>
            <a:endParaRPr lang="de-CH" dirty="0" smtClean="0"/>
          </a:p>
          <a:p>
            <a:r>
              <a:rPr lang="de-CH" dirty="0" smtClean="0"/>
              <a:t>Modules</a:t>
            </a:r>
          </a:p>
          <a:p>
            <a:r>
              <a:rPr lang="de-CH" dirty="0" smtClean="0"/>
              <a:t>Arrow </a:t>
            </a:r>
            <a:r>
              <a:rPr lang="de-CH" dirty="0" err="1" smtClean="0"/>
              <a:t>function</a:t>
            </a:r>
            <a:endParaRPr lang="de-CH" dirty="0" smtClean="0"/>
          </a:p>
          <a:p>
            <a:r>
              <a:rPr lang="de-CH" dirty="0" err="1" smtClean="0"/>
              <a:t>Strict</a:t>
            </a:r>
            <a:r>
              <a:rPr lang="de-CH" dirty="0" smtClean="0"/>
              <a:t> </a:t>
            </a:r>
            <a:r>
              <a:rPr lang="de-CH" dirty="0" err="1" smtClean="0"/>
              <a:t>superset</a:t>
            </a:r>
            <a:r>
              <a:rPr lang="de-CH" dirty="0" smtClean="0"/>
              <a:t> </a:t>
            </a:r>
            <a:r>
              <a:rPr lang="de-CH" dirty="0" err="1" smtClean="0"/>
              <a:t>of</a:t>
            </a:r>
            <a:r>
              <a:rPr lang="de-CH" dirty="0" smtClean="0"/>
              <a:t> </a:t>
            </a:r>
            <a:r>
              <a:rPr lang="de-CH" dirty="0" err="1" smtClean="0"/>
              <a:t>ECAMScript</a:t>
            </a:r>
            <a:r>
              <a:rPr lang="de-CH" dirty="0" smtClean="0"/>
              <a:t> 2015 </a:t>
            </a:r>
            <a:r>
              <a:rPr lang="de-CH" dirty="0" err="1" smtClean="0"/>
              <a:t>standard</a:t>
            </a:r>
            <a:endParaRPr lang="de-CH" dirty="0" smtClean="0"/>
          </a:p>
          <a:p>
            <a:r>
              <a:rPr lang="de-CH" dirty="0" smtClean="0"/>
              <a:t>JavaScript </a:t>
            </a:r>
            <a:r>
              <a:rPr lang="de-CH" dirty="0" err="1" smtClean="0"/>
              <a:t>is</a:t>
            </a:r>
            <a:r>
              <a:rPr lang="de-CH" dirty="0" smtClean="0"/>
              <a:t> valid </a:t>
            </a:r>
            <a:r>
              <a:rPr lang="de-CH" dirty="0" err="1" smtClean="0"/>
              <a:t>TypeScript</a:t>
            </a:r>
            <a:endParaRPr lang="de-CH" dirty="0" smtClean="0"/>
          </a:p>
          <a:p>
            <a:r>
              <a:rPr lang="de-CH" dirty="0" err="1" smtClean="0"/>
              <a:t>TypScrip</a:t>
            </a:r>
            <a:r>
              <a:rPr lang="de-CH" dirty="0" smtClean="0"/>
              <a:t> </a:t>
            </a:r>
            <a:r>
              <a:rPr lang="de-CH" dirty="0" err="1" smtClean="0"/>
              <a:t>can</a:t>
            </a:r>
            <a:r>
              <a:rPr lang="de-CH" dirty="0" smtClean="0"/>
              <a:t> </a:t>
            </a:r>
            <a:r>
              <a:rPr lang="de-CH" dirty="0" err="1" smtClean="0"/>
              <a:t>consume</a:t>
            </a:r>
            <a:r>
              <a:rPr lang="de-CH" dirty="0" smtClean="0"/>
              <a:t> JavaScript</a:t>
            </a:r>
          </a:p>
          <a:p>
            <a:r>
              <a:rPr lang="de-CH" dirty="0" err="1" smtClean="0"/>
              <a:t>TypeScript</a:t>
            </a:r>
            <a:r>
              <a:rPr lang="de-CH" dirty="0" smtClean="0"/>
              <a:t> </a:t>
            </a:r>
            <a:r>
              <a:rPr lang="de-CH" dirty="0" err="1" smtClean="0"/>
              <a:t>to</a:t>
            </a:r>
            <a:r>
              <a:rPr lang="de-CH" dirty="0" smtClean="0"/>
              <a:t> JavaScript </a:t>
            </a:r>
            <a:r>
              <a:rPr lang="de-CH" dirty="0" err="1" smtClean="0"/>
              <a:t>compiler</a:t>
            </a:r>
            <a:endParaRPr lang="de-AT" dirty="0"/>
          </a:p>
        </p:txBody>
      </p:sp>
    </p:spTree>
    <p:extLst>
      <p:ext uri="{BB962C8B-B14F-4D97-AF65-F5344CB8AC3E}">
        <p14:creationId xmlns:p14="http://schemas.microsoft.com/office/powerpoint/2010/main" val="343561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Modules</a:t>
            </a:r>
          </a:p>
        </p:txBody>
      </p:sp>
      <p:sp>
        <p:nvSpPr>
          <p:cNvPr id="3" name="Inhaltsplatzhalter 2"/>
          <p:cNvSpPr>
            <a:spLocks noGrp="1"/>
          </p:cNvSpPr>
          <p:nvPr>
            <p:ph idx="1"/>
          </p:nvPr>
        </p:nvSpPr>
        <p:spPr>
          <a:xfrm>
            <a:off x="566738" y="836712"/>
            <a:ext cx="8326437" cy="5256212"/>
          </a:xfrm>
        </p:spPr>
        <p:txBody>
          <a:bodyPr/>
          <a:lstStyle/>
          <a:p>
            <a:r>
              <a:rPr lang="de-CH" dirty="0"/>
              <a:t>Modular</a:t>
            </a:r>
          </a:p>
          <a:p>
            <a:pPr lvl="1"/>
            <a:r>
              <a:rPr lang="de-CH" dirty="0"/>
              <a:t>Root </a:t>
            </a:r>
            <a:r>
              <a:rPr lang="de-CH" dirty="0" err="1"/>
              <a:t>module</a:t>
            </a:r>
            <a:r>
              <a:rPr lang="de-CH" dirty="0"/>
              <a:t> / </a:t>
            </a:r>
            <a:r>
              <a:rPr lang="de-CH" dirty="0" err="1"/>
              <a:t>AppModule</a:t>
            </a:r>
            <a:endParaRPr lang="de-CH" dirty="0"/>
          </a:p>
          <a:p>
            <a:pPr lvl="1"/>
            <a:r>
              <a:rPr lang="de-CH" dirty="0"/>
              <a:t>Feature </a:t>
            </a:r>
            <a:r>
              <a:rPr lang="de-CH" dirty="0" err="1"/>
              <a:t>modules</a:t>
            </a:r>
            <a:endParaRPr lang="de-CH" dirty="0"/>
          </a:p>
          <a:p>
            <a:pPr lvl="2"/>
            <a:r>
              <a:rPr lang="de-CH" dirty="0" err="1"/>
              <a:t>Application</a:t>
            </a:r>
            <a:r>
              <a:rPr lang="de-CH" dirty="0"/>
              <a:t> </a:t>
            </a:r>
            <a:r>
              <a:rPr lang="de-CH" dirty="0" err="1"/>
              <a:t>domain</a:t>
            </a:r>
            <a:endParaRPr lang="de-CH" dirty="0"/>
          </a:p>
          <a:p>
            <a:pPr lvl="2"/>
            <a:r>
              <a:rPr lang="de-CH" dirty="0"/>
              <a:t>Workflow</a:t>
            </a:r>
          </a:p>
          <a:p>
            <a:pPr lvl="2"/>
            <a:r>
              <a:rPr lang="de-CH" dirty="0" err="1"/>
              <a:t>Related</a:t>
            </a:r>
            <a:r>
              <a:rPr lang="de-CH" dirty="0"/>
              <a:t> </a:t>
            </a:r>
            <a:r>
              <a:rPr lang="de-CH" dirty="0" err="1"/>
              <a:t>set</a:t>
            </a:r>
            <a:r>
              <a:rPr lang="de-CH" dirty="0"/>
              <a:t> </a:t>
            </a:r>
            <a:r>
              <a:rPr lang="de-CH" dirty="0" err="1"/>
              <a:t>of</a:t>
            </a:r>
            <a:r>
              <a:rPr lang="de-CH" dirty="0"/>
              <a:t> </a:t>
            </a:r>
            <a:r>
              <a:rPr lang="de-CH" dirty="0" err="1"/>
              <a:t>capabilities</a:t>
            </a:r>
            <a:endParaRPr lang="de-CH" dirty="0"/>
          </a:p>
          <a:p>
            <a:r>
              <a:rPr lang="de-CH" dirty="0"/>
              <a:t>@</a:t>
            </a:r>
            <a:r>
              <a:rPr lang="de-CH" dirty="0" err="1"/>
              <a:t>NgModule</a:t>
            </a:r>
            <a:endParaRPr lang="de-CH" dirty="0"/>
          </a:p>
          <a:p>
            <a:pPr lvl="1"/>
            <a:r>
              <a:rPr lang="de-CH" dirty="0" err="1"/>
              <a:t>Declarations</a:t>
            </a:r>
            <a:endParaRPr lang="de-CH" dirty="0"/>
          </a:p>
          <a:p>
            <a:pPr lvl="1"/>
            <a:r>
              <a:rPr lang="de-CH" dirty="0"/>
              <a:t>Exports</a:t>
            </a:r>
          </a:p>
          <a:p>
            <a:pPr lvl="1"/>
            <a:r>
              <a:rPr lang="de-CH" dirty="0"/>
              <a:t>Imports</a:t>
            </a:r>
          </a:p>
          <a:p>
            <a:pPr lvl="1"/>
            <a:r>
              <a:rPr lang="de-CH" dirty="0"/>
              <a:t>Providers</a:t>
            </a:r>
          </a:p>
          <a:p>
            <a:pPr lvl="1"/>
            <a:r>
              <a:rPr lang="de-CH" dirty="0"/>
              <a:t>Bootstrap</a:t>
            </a:r>
          </a:p>
          <a:p>
            <a:r>
              <a:rPr lang="de-CH" dirty="0" err="1" smtClean="0"/>
              <a:t>Unrelated</a:t>
            </a:r>
            <a:r>
              <a:rPr lang="de-CH" dirty="0" smtClean="0"/>
              <a:t> </a:t>
            </a:r>
            <a:r>
              <a:rPr lang="de-CH" dirty="0" err="1" smtClean="0"/>
              <a:t>to</a:t>
            </a:r>
            <a:r>
              <a:rPr lang="de-CH" dirty="0" smtClean="0"/>
              <a:t> JavaScript </a:t>
            </a:r>
            <a:r>
              <a:rPr lang="de-CH" dirty="0" err="1" smtClean="0"/>
              <a:t>module</a:t>
            </a:r>
            <a:r>
              <a:rPr lang="de-CH" dirty="0" smtClean="0"/>
              <a:t> </a:t>
            </a:r>
            <a:r>
              <a:rPr lang="de-CH" dirty="0" err="1" smtClean="0"/>
              <a:t>managing</a:t>
            </a:r>
            <a:endParaRPr lang="de-CH" dirty="0" smtClean="0"/>
          </a:p>
          <a:p>
            <a:pPr lvl="1"/>
            <a:r>
              <a:rPr lang="de-CH" dirty="0" smtClean="0"/>
              <a:t>JavaScript </a:t>
            </a:r>
            <a:r>
              <a:rPr lang="de-CH" dirty="0" err="1" smtClean="0"/>
              <a:t>each</a:t>
            </a:r>
            <a:r>
              <a:rPr lang="de-CH" dirty="0" smtClean="0"/>
              <a:t> </a:t>
            </a:r>
            <a:r>
              <a:rPr lang="de-CH" dirty="0" err="1" smtClean="0"/>
              <a:t>file</a:t>
            </a:r>
            <a:r>
              <a:rPr lang="de-CH" dirty="0" smtClean="0"/>
              <a:t> </a:t>
            </a:r>
            <a:r>
              <a:rPr lang="de-CH" dirty="0" err="1" smtClean="0"/>
              <a:t>is</a:t>
            </a:r>
            <a:r>
              <a:rPr lang="de-CH" dirty="0" smtClean="0"/>
              <a:t> a </a:t>
            </a:r>
            <a:r>
              <a:rPr lang="de-CH" dirty="0" err="1" smtClean="0"/>
              <a:t>module</a:t>
            </a:r>
            <a:endParaRPr lang="de-CH" dirty="0" smtClean="0"/>
          </a:p>
          <a:p>
            <a:pPr lvl="1"/>
            <a:r>
              <a:rPr lang="de-CH" dirty="0" err="1" smtClean="0"/>
              <a:t>Comlementery</a:t>
            </a:r>
            <a:endParaRPr lang="de-CH" dirty="0"/>
          </a:p>
        </p:txBody>
      </p:sp>
    </p:spTree>
    <p:extLst>
      <p:ext uri="{BB962C8B-B14F-4D97-AF65-F5344CB8AC3E}">
        <p14:creationId xmlns:p14="http://schemas.microsoft.com/office/powerpoint/2010/main" val="280131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Component</a:t>
            </a:r>
            <a:endParaRPr lang="de-CH" dirty="0"/>
          </a:p>
        </p:txBody>
      </p:sp>
      <p:sp>
        <p:nvSpPr>
          <p:cNvPr id="3" name="Inhaltsplatzhalter 2"/>
          <p:cNvSpPr>
            <a:spLocks noGrp="1"/>
          </p:cNvSpPr>
          <p:nvPr>
            <p:ph idx="1"/>
          </p:nvPr>
        </p:nvSpPr>
        <p:spPr>
          <a:xfrm>
            <a:off x="395536" y="1412776"/>
            <a:ext cx="8326437" cy="5256212"/>
          </a:xfrm>
        </p:spPr>
        <p:txBody>
          <a:bodyPr/>
          <a:lstStyle/>
          <a:p>
            <a:r>
              <a:rPr lang="de-CH" dirty="0" err="1" smtClean="0"/>
              <a:t>Controlles</a:t>
            </a:r>
            <a:r>
              <a:rPr lang="de-CH" dirty="0" smtClean="0"/>
              <a:t> a </a:t>
            </a:r>
            <a:r>
              <a:rPr lang="de-CH" dirty="0" err="1" smtClean="0"/>
              <a:t>part</a:t>
            </a:r>
            <a:r>
              <a:rPr lang="de-CH" dirty="0" smtClean="0"/>
              <a:t> </a:t>
            </a:r>
            <a:r>
              <a:rPr lang="de-CH" dirty="0" err="1" smtClean="0"/>
              <a:t>of</a:t>
            </a:r>
            <a:r>
              <a:rPr lang="de-CH" dirty="0" smtClean="0"/>
              <a:t> </a:t>
            </a:r>
            <a:r>
              <a:rPr lang="de-CH" dirty="0" err="1" smtClean="0"/>
              <a:t>the</a:t>
            </a:r>
            <a:r>
              <a:rPr lang="de-CH" dirty="0" smtClean="0"/>
              <a:t> </a:t>
            </a:r>
            <a:r>
              <a:rPr lang="de-CH" dirty="0" err="1" smtClean="0"/>
              <a:t>screen</a:t>
            </a:r>
            <a:r>
              <a:rPr lang="de-CH" dirty="0" smtClean="0"/>
              <a:t> (</a:t>
            </a:r>
            <a:r>
              <a:rPr lang="de-CH" dirty="0" err="1" smtClean="0"/>
              <a:t>view</a:t>
            </a:r>
            <a:r>
              <a:rPr lang="de-CH" dirty="0" smtClean="0"/>
              <a:t>)</a:t>
            </a:r>
          </a:p>
          <a:p>
            <a:r>
              <a:rPr lang="de-CH" dirty="0" err="1" smtClean="0"/>
              <a:t>Application</a:t>
            </a:r>
            <a:r>
              <a:rPr lang="de-CH" dirty="0" smtClean="0"/>
              <a:t> </a:t>
            </a:r>
            <a:r>
              <a:rPr lang="de-CH" dirty="0" err="1" smtClean="0"/>
              <a:t>logic</a:t>
            </a:r>
            <a:endParaRPr lang="de-CH" dirty="0" smtClean="0"/>
          </a:p>
          <a:p>
            <a:r>
              <a:rPr lang="de-CH" dirty="0" smtClean="0"/>
              <a:t>Components </a:t>
            </a:r>
            <a:r>
              <a:rPr lang="de-CH" dirty="0" err="1" smtClean="0"/>
              <a:t>have</a:t>
            </a:r>
            <a:r>
              <a:rPr lang="de-CH" dirty="0" smtClean="0"/>
              <a:t> </a:t>
            </a:r>
            <a:r>
              <a:rPr lang="de-CH" dirty="0" err="1" smtClean="0"/>
              <a:t>lifecyvle</a:t>
            </a:r>
            <a:r>
              <a:rPr lang="de-CH" dirty="0" smtClean="0"/>
              <a:t> </a:t>
            </a:r>
            <a:r>
              <a:rPr lang="de-CH" dirty="0" err="1" smtClean="0"/>
              <a:t>hooks</a:t>
            </a:r>
            <a:endParaRPr lang="de-CH" dirty="0" smtClean="0"/>
          </a:p>
          <a:p>
            <a:endParaRPr lang="de-CH" dirty="0"/>
          </a:p>
          <a:p>
            <a:endParaRPr lang="de-CH" dirty="0"/>
          </a:p>
        </p:txBody>
      </p:sp>
      <p:pic>
        <p:nvPicPr>
          <p:cNvPr id="1026" name="Picture 2" descr="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996952"/>
            <a:ext cx="2286487"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477980"/>
      </p:ext>
    </p:extLst>
  </p:cSld>
  <p:clrMapOvr>
    <a:masterClrMapping/>
  </p:clrMapOvr>
</p:sld>
</file>

<file path=ppt/theme/theme1.xml><?xml version="1.0" encoding="utf-8"?>
<a:theme xmlns:a="http://schemas.openxmlformats.org/drawingml/2006/main" name="1_courses2007-2008">
  <a:themeElements>
    <a:clrScheme name="1_courses2007-2008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courses2007-200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1_courses2007-2008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courses2007-2008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courses2007-2008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courses2007-2008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courses2007-2008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courses2007-2008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courses2007-2008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courses2007-2008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courses2007-2008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lectures-2</Template>
  <TotalTime>0</TotalTime>
  <Words>388</Words>
  <Application>Microsoft Office PowerPoint</Application>
  <PresentationFormat>Bildschirmpräsentation (4:3)</PresentationFormat>
  <Paragraphs>136</Paragraphs>
  <Slides>17</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ＭＳ Ｐゴシック</vt:lpstr>
      <vt:lpstr>ＭＳ Ｐゴシック</vt:lpstr>
      <vt:lpstr>Arial</vt:lpstr>
      <vt:lpstr>Verdana</vt:lpstr>
      <vt:lpstr>Wingdings</vt:lpstr>
      <vt:lpstr>1_courses2007-2008</vt:lpstr>
      <vt:lpstr>AngularJS 2</vt:lpstr>
      <vt:lpstr>Overview</vt:lpstr>
      <vt:lpstr>Your experience</vt:lpstr>
      <vt:lpstr>AngularJS 1 vs Angular 2</vt:lpstr>
      <vt:lpstr>Introduction to AngularJS</vt:lpstr>
      <vt:lpstr>Architecture</vt:lpstr>
      <vt:lpstr>TypeScript</vt:lpstr>
      <vt:lpstr>Modules</vt:lpstr>
      <vt:lpstr>Component</vt:lpstr>
      <vt:lpstr>Template</vt:lpstr>
      <vt:lpstr>Metadata</vt:lpstr>
      <vt:lpstr>Data Binding</vt:lpstr>
      <vt:lpstr>Data Binding</vt:lpstr>
      <vt:lpstr>Syntax</vt:lpstr>
      <vt:lpstr>Directives</vt:lpstr>
      <vt:lpstr>Services</vt:lpstr>
      <vt:lpstr>Dependency Injection</vt:lpstr>
    </vt:vector>
  </TitlesOfParts>
  <Company>EPFL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Michael Schumacher</dc:creator>
  <cp:lastModifiedBy>Fabian</cp:lastModifiedBy>
  <cp:revision>188</cp:revision>
  <dcterms:created xsi:type="dcterms:W3CDTF">2007-07-30T15:20:55Z</dcterms:created>
  <dcterms:modified xsi:type="dcterms:W3CDTF">2016-10-11T06:07:46Z</dcterms:modified>
</cp:coreProperties>
</file>