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rimo" charset="1" panose="020B0604020202020204"/>
      <p:regular r:id="rId23"/>
    </p:embeddedFont>
    <p:embeddedFont>
      <p:font typeface="Noto Sans Arabic SemiCondensed Heavy" charset="1" panose="020B0A02040504020204"/>
      <p:regular r:id="rId24"/>
    </p:embeddedFont>
    <p:embeddedFont>
      <p:font typeface="IBM Plex Sans" charset="1" panose="020B0503050203000203"/>
      <p:regular r:id="rId25"/>
    </p:embeddedFont>
    <p:embeddedFont>
      <p:font typeface="IBM Plex Sans Bold" charset="1" panose="020B0803050203000203"/>
      <p:regular r:id="rId26"/>
    </p:embeddedFont>
    <p:embeddedFont>
      <p:font typeface="Noto Sans Arabic SemiCondensed Bold" charset="1" panose="020B080204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https://www.kaggle.com/datasets/rakeshkapilavai/extrovert-vs-introvert-behavior-data/data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8664" y="6336507"/>
            <a:ext cx="3700462" cy="3543300"/>
          </a:xfrm>
          <a:custGeom>
            <a:avLst/>
            <a:gdLst/>
            <a:ahLst/>
            <a:cxnLst/>
            <a:rect r="r" b="b" t="t" l="l"/>
            <a:pathLst>
              <a:path h="3543300" w="3700462">
                <a:moveTo>
                  <a:pt x="0" y="0"/>
                </a:moveTo>
                <a:lnTo>
                  <a:pt x="3700462" y="0"/>
                </a:lnTo>
                <a:lnTo>
                  <a:pt x="3700462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4" r="0" b="-20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90856" y="4953000"/>
            <a:ext cx="1257300" cy="1485900"/>
          </a:xfrm>
          <a:custGeom>
            <a:avLst/>
            <a:gdLst/>
            <a:ahLst/>
            <a:cxnLst/>
            <a:rect r="r" b="b" t="t" l="l"/>
            <a:pathLst>
              <a:path h="1485900" w="1257300">
                <a:moveTo>
                  <a:pt x="0" y="0"/>
                </a:moveTo>
                <a:lnTo>
                  <a:pt x="1257300" y="0"/>
                </a:lnTo>
                <a:lnTo>
                  <a:pt x="12573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641" r="0" b="-64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53436" y="6169609"/>
            <a:ext cx="4855285" cy="3760207"/>
          </a:xfrm>
          <a:custGeom>
            <a:avLst/>
            <a:gdLst/>
            <a:ahLst/>
            <a:cxnLst/>
            <a:rect r="r" b="b" t="t" l="l"/>
            <a:pathLst>
              <a:path h="3760207" w="4855285">
                <a:moveTo>
                  <a:pt x="0" y="0"/>
                </a:moveTo>
                <a:lnTo>
                  <a:pt x="4855286" y="0"/>
                </a:lnTo>
                <a:lnTo>
                  <a:pt x="4855286" y="3760208"/>
                </a:lnTo>
                <a:lnTo>
                  <a:pt x="0" y="3760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92024" y="4953000"/>
            <a:ext cx="2390172" cy="4979524"/>
          </a:xfrm>
          <a:custGeom>
            <a:avLst/>
            <a:gdLst/>
            <a:ahLst/>
            <a:cxnLst/>
            <a:rect r="r" b="b" t="t" l="l"/>
            <a:pathLst>
              <a:path h="4979524" w="2390172">
                <a:moveTo>
                  <a:pt x="0" y="0"/>
                </a:moveTo>
                <a:lnTo>
                  <a:pt x="2390172" y="0"/>
                </a:lnTo>
                <a:lnTo>
                  <a:pt x="2390172" y="4979524"/>
                </a:lnTo>
                <a:lnTo>
                  <a:pt x="0" y="4979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90" t="0" r="-39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743" y="1386830"/>
            <a:ext cx="642675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rPr>
              <a:t>Personality Type Prediction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26277" y="1747265"/>
            <a:ext cx="11646974" cy="207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6"/>
              </a:lnSpc>
            </a:pPr>
            <a:r>
              <a:rPr lang="en-US" sz="6300" b="true">
                <a:solidFill>
                  <a:srgbClr val="9DA1A2"/>
                </a:solidFill>
                <a:latin typeface="Noto Sans Arabic SemiCondensed Heavy"/>
                <a:ea typeface="Noto Sans Arabic SemiCondensed Heavy"/>
                <a:cs typeface="Noto Sans Arabic SemiCondensed Heavy"/>
                <a:sym typeface="Noto Sans Arabic SemiCondensed Heavy"/>
              </a:rPr>
              <a:t>사회적 행동과 성격으로</a:t>
            </a:r>
          </a:p>
          <a:p>
            <a:pPr algn="l">
              <a:lnSpc>
                <a:spcPts val="8316"/>
              </a:lnSpc>
            </a:pPr>
            <a:r>
              <a:rPr lang="en-US" sz="6300" b="true">
                <a:solidFill>
                  <a:srgbClr val="369496"/>
                </a:solidFill>
                <a:latin typeface="Noto Sans Arabic SemiCondensed Heavy"/>
                <a:ea typeface="Noto Sans Arabic SemiCondensed Heavy"/>
                <a:cs typeface="Noto Sans Arabic SemiCondensed Heavy"/>
                <a:sym typeface="Noto Sans Arabic SemiCondensed Heavy"/>
              </a:rPr>
              <a:t>내향형 &amp; 외향형 예측</a:t>
            </a:r>
          </a:p>
        </p:txBody>
      </p:sp>
      <p:sp>
        <p:nvSpPr>
          <p:cNvPr name="AutoShape 9" id="9"/>
          <p:cNvSpPr/>
          <p:nvPr/>
        </p:nvSpPr>
        <p:spPr>
          <a:xfrm rot="4100">
            <a:off x="-4765" y="4032647"/>
            <a:ext cx="798628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7924365" y="3980259"/>
            <a:ext cx="104775" cy="104775"/>
            <a:chOff x="0" y="0"/>
            <a:chExt cx="139700" cy="1397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2232" y="512444"/>
            <a:ext cx="1938375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399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96048" y="9685488"/>
            <a:ext cx="276862" cy="23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01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13280571" y="1802580"/>
            <a:ext cx="4233522" cy="8193913"/>
          </a:xfrm>
          <a:custGeom>
            <a:avLst/>
            <a:gdLst/>
            <a:ahLst/>
            <a:cxnLst/>
            <a:rect r="r" b="b" t="t" l="l"/>
            <a:pathLst>
              <a:path h="8193913" w="4233522">
                <a:moveTo>
                  <a:pt x="4233522" y="0"/>
                </a:moveTo>
                <a:lnTo>
                  <a:pt x="0" y="0"/>
                </a:lnTo>
                <a:lnTo>
                  <a:pt x="0" y="8193913"/>
                </a:lnTo>
                <a:lnTo>
                  <a:pt x="4233522" y="8193913"/>
                </a:lnTo>
                <a:lnTo>
                  <a:pt x="423352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" t="0" r="-16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63743" y="4171118"/>
            <a:ext cx="11646974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7조: 김태완 박예빈 박정현 이도아 이상재 이솔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47873" y="3421075"/>
            <a:ext cx="6555846" cy="2360104"/>
          </a:xfrm>
          <a:custGeom>
            <a:avLst/>
            <a:gdLst/>
            <a:ahLst/>
            <a:cxnLst/>
            <a:rect r="r" b="b" t="t" l="l"/>
            <a:pathLst>
              <a:path h="2360104" w="6555846">
                <a:moveTo>
                  <a:pt x="0" y="0"/>
                </a:moveTo>
                <a:lnTo>
                  <a:pt x="6555845" y="0"/>
                </a:lnTo>
                <a:lnTo>
                  <a:pt x="6555845" y="2360105"/>
                </a:lnTo>
                <a:lnTo>
                  <a:pt x="0" y="2360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25948" y="3421075"/>
            <a:ext cx="5605248" cy="2360104"/>
          </a:xfrm>
          <a:custGeom>
            <a:avLst/>
            <a:gdLst/>
            <a:ahLst/>
            <a:cxnLst/>
            <a:rect r="r" b="b" t="t" l="l"/>
            <a:pathLst>
              <a:path h="2360104" w="5605248">
                <a:moveTo>
                  <a:pt x="0" y="0"/>
                </a:moveTo>
                <a:lnTo>
                  <a:pt x="5605248" y="0"/>
                </a:lnTo>
                <a:lnTo>
                  <a:pt x="5605248" y="2360105"/>
                </a:lnTo>
                <a:lnTo>
                  <a:pt x="0" y="2360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15021" y="6475652"/>
            <a:ext cx="6221550" cy="3031011"/>
          </a:xfrm>
          <a:custGeom>
            <a:avLst/>
            <a:gdLst/>
            <a:ahLst/>
            <a:cxnLst/>
            <a:rect r="r" b="b" t="t" l="l"/>
            <a:pathLst>
              <a:path h="3031011" w="6221550">
                <a:moveTo>
                  <a:pt x="0" y="0"/>
                </a:moveTo>
                <a:lnTo>
                  <a:pt x="6221549" y="0"/>
                </a:lnTo>
                <a:lnTo>
                  <a:pt x="6221549" y="3031011"/>
                </a:lnTo>
                <a:lnTo>
                  <a:pt x="0" y="3031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3809" y="6475652"/>
            <a:ext cx="6229526" cy="3031011"/>
          </a:xfrm>
          <a:custGeom>
            <a:avLst/>
            <a:gdLst/>
            <a:ahLst/>
            <a:cxnLst/>
            <a:rect r="r" b="b" t="t" l="l"/>
            <a:pathLst>
              <a:path h="3031011" w="6229526">
                <a:moveTo>
                  <a:pt x="0" y="0"/>
                </a:moveTo>
                <a:lnTo>
                  <a:pt x="6229526" y="0"/>
                </a:lnTo>
                <a:lnTo>
                  <a:pt x="6229526" y="3031011"/>
                </a:lnTo>
                <a:lnTo>
                  <a:pt x="0" y="3031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설계 및 학습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1081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 </a:t>
            </a:r>
            <a:r>
              <a:rPr lang="en-US" sz="24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(Logistic Regression)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18304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 </a:t>
            </a:r>
            <a:r>
              <a:rPr lang="en-US" sz="24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(Weighted Average)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1517" y="3273855"/>
            <a:ext cx="16346623" cy="3739290"/>
          </a:xfrm>
          <a:custGeom>
            <a:avLst/>
            <a:gdLst/>
            <a:ahLst/>
            <a:cxnLst/>
            <a:rect r="r" b="b" t="t" l="l"/>
            <a:pathLst>
              <a:path h="3739290" w="16346623">
                <a:moveTo>
                  <a:pt x="0" y="0"/>
                </a:moveTo>
                <a:lnTo>
                  <a:pt x="16346623" y="0"/>
                </a:lnTo>
                <a:lnTo>
                  <a:pt x="16346623" y="3739290"/>
                </a:lnTo>
                <a:lnTo>
                  <a:pt x="0" y="3739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설계 및 학습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결과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232" y="7369507"/>
            <a:ext cx="11240214" cy="230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3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단일 모델</a:t>
            </a:r>
            <a:r>
              <a:rPr lang="en-US" sz="23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3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CatBoost</a:t>
            </a:r>
            <a:r>
              <a:rPr lang="en-US" sz="23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가 좋은 성능을 보여줌</a:t>
            </a:r>
          </a:p>
          <a:p>
            <a:pPr algn="l">
              <a:lnSpc>
                <a:spcPts val="3743"/>
              </a:lnSpc>
            </a:pPr>
          </a:p>
          <a:p>
            <a:pPr algn="l">
              <a:lnSpc>
                <a:spcPts val="3743"/>
              </a:lnSpc>
            </a:pPr>
            <a:r>
              <a:rPr lang="en-US" sz="23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</a:t>
            </a:r>
            <a:r>
              <a:rPr lang="en-US" sz="23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-US" sz="23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Weighted average</a:t>
            </a:r>
            <a:r>
              <a:rPr lang="en-US" sz="23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 모델이 더 좋은 성능을 보여줌</a:t>
            </a:r>
          </a:p>
          <a:p>
            <a:pPr algn="l">
              <a:lnSpc>
                <a:spcPts val="3743"/>
              </a:lnSpc>
            </a:pPr>
          </a:p>
          <a:p>
            <a:pPr algn="l">
              <a:lnSpc>
                <a:spcPts val="3743"/>
              </a:lnSpc>
            </a:pPr>
            <a:r>
              <a:rPr lang="en-US" sz="23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다만 앙상블 모델이 단일모델에 비해 드라마틱한 성능 향상을 보여주지는 못함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0880" y="2808320"/>
            <a:ext cx="8232203" cy="6666379"/>
          </a:xfrm>
          <a:custGeom>
            <a:avLst/>
            <a:gdLst/>
            <a:ahLst/>
            <a:cxnLst/>
            <a:rect r="r" b="b" t="t" l="l"/>
            <a:pathLst>
              <a:path h="6666379" w="8232203">
                <a:moveTo>
                  <a:pt x="0" y="0"/>
                </a:moveTo>
                <a:lnTo>
                  <a:pt x="8232204" y="0"/>
                </a:lnTo>
                <a:lnTo>
                  <a:pt x="8232204" y="6666380"/>
                </a:lnTo>
                <a:lnTo>
                  <a:pt x="0" y="6666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모델의 낮은 성능 향상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43488" y="2971112"/>
            <a:ext cx="8200517" cy="234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sz="25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 가정</a:t>
            </a:r>
          </a:p>
          <a:p>
            <a:pPr algn="l" marL="561336" indent="-280668" lvl="1">
              <a:lnSpc>
                <a:spcPts val="6499"/>
              </a:lnSpc>
              <a:buAutoNum type="arabicPeriod" startAt="1"/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Model is </a:t>
            </a: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Completely Independent</a:t>
            </a: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 classifiers</a:t>
            </a:r>
          </a:p>
          <a:p>
            <a:pPr algn="l" marL="561336" indent="-280668" lvl="1">
              <a:lnSpc>
                <a:spcPts val="6499"/>
              </a:lnSpc>
              <a:buAutoNum type="arabicPeriod" startAt="1"/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Errors are </a:t>
            </a: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uncorrelated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43488" y="6236760"/>
            <a:ext cx="8883446" cy="180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6499"/>
              </a:lnSpc>
              <a:buAutoNum type="arabicPeriod" startAt="1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모델별 독립성 확보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XGBoost / CatBoost / Random Forest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→ 트리 기반 모델이라 데이터의 비슷한 패턴을 잡는 경향이 강함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43488" y="8362314"/>
            <a:ext cx="8883446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2. </a:t>
            </a:r>
            <a:r>
              <a:rPr lang="en-US" sz="2599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오류의 상관성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모든 모델에서 오분류하는 541개의 데이터가 있음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9984347" y="5719565"/>
            <a:ext cx="0" cy="421945"/>
          </a:xfrm>
          <a:prstGeom prst="line">
            <a:avLst/>
          </a:prstGeom>
          <a:ln cap="flat" w="38100">
            <a:solidFill>
              <a:srgbClr val="185E6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278075"/>
            <a:ext cx="7744874" cy="4309622"/>
          </a:xfrm>
          <a:custGeom>
            <a:avLst/>
            <a:gdLst/>
            <a:ahLst/>
            <a:cxnLst/>
            <a:rect r="r" b="b" t="t" l="l"/>
            <a:pathLst>
              <a:path h="4309622" w="7744874">
                <a:moveTo>
                  <a:pt x="0" y="0"/>
                </a:moveTo>
                <a:lnTo>
                  <a:pt x="7744874" y="0"/>
                </a:lnTo>
                <a:lnTo>
                  <a:pt x="7744874" y="4309623"/>
                </a:lnTo>
                <a:lnTo>
                  <a:pt x="0" y="4309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3919" r="0" b="-11159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SHAP value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757658" y="2278075"/>
            <a:ext cx="7300483" cy="4309622"/>
          </a:xfrm>
          <a:custGeom>
            <a:avLst/>
            <a:gdLst/>
            <a:ahLst/>
            <a:cxnLst/>
            <a:rect r="r" b="b" t="t" l="l"/>
            <a:pathLst>
              <a:path h="4309622" w="7300483">
                <a:moveTo>
                  <a:pt x="0" y="0"/>
                </a:moveTo>
                <a:lnTo>
                  <a:pt x="7300482" y="0"/>
                </a:lnTo>
                <a:lnTo>
                  <a:pt x="7300482" y="4309623"/>
                </a:lnTo>
                <a:lnTo>
                  <a:pt x="0" y="43096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1675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8752" y="6095831"/>
            <a:ext cx="16829644" cy="377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Time_spent_Alone: 값이 높을수록(빨강) SHAP이 크게 양수 → 혼자 보내는 시간이 많을수록 모델은 내향 예측에 강하게 기여.</a:t>
            </a: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Drained_after_socializing: 값이 높으면 양수 → 사교 후 쉽게 지치는 성향이 강할수록 모델은 내향으로 예측.</a:t>
            </a: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Stage_fear: 값이 높을 때 양수 → 무대 공포가 크면 내향 예측에 기여.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Friends_circle_size: 값이 낮을 때 SHAP 값 양수 → 친구 규모가 작을수록 내향으로 분류.</a:t>
            </a: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Going_outside / Social_event_attendance: 적을수록 내향형 예측에 기여.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27284" y="3067730"/>
            <a:ext cx="9341263" cy="5197930"/>
          </a:xfrm>
          <a:custGeom>
            <a:avLst/>
            <a:gdLst/>
            <a:ahLst/>
            <a:cxnLst/>
            <a:rect r="r" b="b" t="t" l="l"/>
            <a:pathLst>
              <a:path h="5197930" w="9341263">
                <a:moveTo>
                  <a:pt x="0" y="0"/>
                </a:moveTo>
                <a:lnTo>
                  <a:pt x="9341263" y="0"/>
                </a:lnTo>
                <a:lnTo>
                  <a:pt x="9341263" y="5197930"/>
                </a:lnTo>
                <a:lnTo>
                  <a:pt x="0" y="5197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3919" r="0" b="-1115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61251" y="3067730"/>
            <a:ext cx="8699465" cy="5197930"/>
          </a:xfrm>
          <a:custGeom>
            <a:avLst/>
            <a:gdLst/>
            <a:ahLst/>
            <a:cxnLst/>
            <a:rect r="r" b="b" t="t" l="l"/>
            <a:pathLst>
              <a:path h="5197930" w="8699465">
                <a:moveTo>
                  <a:pt x="0" y="0"/>
                </a:moveTo>
                <a:lnTo>
                  <a:pt x="8699465" y="0"/>
                </a:lnTo>
                <a:lnTo>
                  <a:pt x="8699465" y="5197930"/>
                </a:lnTo>
                <a:lnTo>
                  <a:pt x="0" y="5197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SHAP value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496" y="8391356"/>
            <a:ext cx="16829644" cy="129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모델의 ‘오분류'가 사실은 상식에 부합하는 결과 (TP vs. FP)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1517" y="2930602"/>
            <a:ext cx="9023707" cy="5326876"/>
          </a:xfrm>
          <a:custGeom>
            <a:avLst/>
            <a:gdLst/>
            <a:ahLst/>
            <a:cxnLst/>
            <a:rect r="r" b="b" t="t" l="l"/>
            <a:pathLst>
              <a:path h="5326876" w="9023707">
                <a:moveTo>
                  <a:pt x="0" y="0"/>
                </a:moveTo>
                <a:lnTo>
                  <a:pt x="9023707" y="0"/>
                </a:lnTo>
                <a:lnTo>
                  <a:pt x="9023707" y="5326876"/>
                </a:lnTo>
                <a:lnTo>
                  <a:pt x="0" y="5326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167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59997" y="2930602"/>
            <a:ext cx="9105771" cy="5326876"/>
          </a:xfrm>
          <a:custGeom>
            <a:avLst/>
            <a:gdLst/>
            <a:ahLst/>
            <a:cxnLst/>
            <a:rect r="r" b="b" t="t" l="l"/>
            <a:pathLst>
              <a:path h="5326876" w="9105771">
                <a:moveTo>
                  <a:pt x="0" y="0"/>
                </a:moveTo>
                <a:lnTo>
                  <a:pt x="9105771" y="0"/>
                </a:lnTo>
                <a:lnTo>
                  <a:pt x="9105771" y="5326876"/>
                </a:lnTo>
                <a:lnTo>
                  <a:pt x="0" y="5326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SHAP value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496" y="8391356"/>
            <a:ext cx="16829644" cy="129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모델의 ‘오분류'가 사실은 상식에 부합하는 결과 (TN. vs. FN)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22232" y="2325700"/>
            <a:ext cx="10611232" cy="6486116"/>
          </a:xfrm>
          <a:custGeom>
            <a:avLst/>
            <a:gdLst/>
            <a:ahLst/>
            <a:cxnLst/>
            <a:rect r="r" b="b" t="t" l="l"/>
            <a:pathLst>
              <a:path h="6486116" w="10611232">
                <a:moveTo>
                  <a:pt x="0" y="0"/>
                </a:moveTo>
                <a:lnTo>
                  <a:pt x="10611232" y="0"/>
                </a:lnTo>
                <a:lnTo>
                  <a:pt x="10611232" y="6486116"/>
                </a:lnTo>
                <a:lnTo>
                  <a:pt x="0" y="64861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78885" y="6391084"/>
            <a:ext cx="11971015" cy="2420733"/>
          </a:xfrm>
          <a:custGeom>
            <a:avLst/>
            <a:gdLst/>
            <a:ahLst/>
            <a:cxnLst/>
            <a:rect r="r" b="b" t="t" l="l"/>
            <a:pathLst>
              <a:path h="2420733" w="11971015">
                <a:moveTo>
                  <a:pt x="0" y="0"/>
                </a:moveTo>
                <a:lnTo>
                  <a:pt x="11971015" y="0"/>
                </a:lnTo>
                <a:lnTo>
                  <a:pt x="11971015" y="2420732"/>
                </a:lnTo>
                <a:lnTo>
                  <a:pt x="0" y="24207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65" t="0" r="-565" b="-314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Missclassification Feature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8496" y="8391356"/>
            <a:ext cx="16829644" cy="129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</a:p>
          <a:p>
            <a:pPr algn="l" marL="474978" indent="-237489" lvl="1">
              <a:lnSpc>
                <a:spcPts val="5499"/>
              </a:lnSpc>
              <a:buFont typeface="Arial"/>
              <a:buChar char="•"/>
            </a:pPr>
            <a:r>
              <a:rPr lang="en-US" b="true" sz="21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모델의 ‘오분류'가 사실은 상식에 부합한 결과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0880" y="2808320"/>
            <a:ext cx="8232203" cy="6666379"/>
          </a:xfrm>
          <a:custGeom>
            <a:avLst/>
            <a:gdLst/>
            <a:ahLst/>
            <a:cxnLst/>
            <a:rect r="r" b="b" t="t" l="l"/>
            <a:pathLst>
              <a:path h="6666379" w="8232203">
                <a:moveTo>
                  <a:pt x="0" y="0"/>
                </a:moveTo>
                <a:lnTo>
                  <a:pt x="8232204" y="0"/>
                </a:lnTo>
                <a:lnTo>
                  <a:pt x="8232204" y="6666380"/>
                </a:lnTo>
                <a:lnTo>
                  <a:pt x="0" y="6666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38136" y="6248682"/>
            <a:ext cx="7437504" cy="3226017"/>
          </a:xfrm>
          <a:custGeom>
            <a:avLst/>
            <a:gdLst/>
            <a:ahLst/>
            <a:cxnLst/>
            <a:rect r="r" b="b" t="t" l="l"/>
            <a:pathLst>
              <a:path h="3226017" w="7437504">
                <a:moveTo>
                  <a:pt x="0" y="0"/>
                </a:moveTo>
                <a:lnTo>
                  <a:pt x="7437504" y="0"/>
                </a:lnTo>
                <a:lnTo>
                  <a:pt x="7437504" y="3226018"/>
                </a:lnTo>
                <a:lnTo>
                  <a:pt x="0" y="3226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결론 및 해석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517" y="1847926"/>
            <a:ext cx="581498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한계점 및 향후과제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75966" y="1333576"/>
            <a:ext cx="8200517" cy="152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6499"/>
              </a:lnSpc>
              <a:buFont typeface="Arial"/>
              <a:buChar char="•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앙상블이 불가할 때 성능을 향상시킬 수 있는 방법 모색</a:t>
            </a:r>
          </a:p>
          <a:p>
            <a:pPr algn="l">
              <a:lnSpc>
                <a:spcPts val="64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375966" y="3676841"/>
            <a:ext cx="7961845" cy="234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6499"/>
              </a:lnSpc>
              <a:buFont typeface="Arial"/>
              <a:buChar char="•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전처리 과정 (KNN imputation) 시 데이터에 변형이 생겼을까? </a:t>
            </a:r>
          </a:p>
          <a:p>
            <a:pPr algn="l" marL="561336" indent="-280668" lvl="1">
              <a:lnSpc>
                <a:spcPts val="6499"/>
              </a:lnSpc>
              <a:buFont typeface="Arial"/>
              <a:buChar char="•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KNN imputation 여부에 따른 성능 차이는 크지 않음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75966" y="1938098"/>
            <a:ext cx="7961845" cy="152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6499"/>
              </a:lnSpc>
              <a:buFont typeface="Arial"/>
              <a:buChar char="•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“Garbage in, Garbage Out”</a:t>
            </a:r>
          </a:p>
          <a:p>
            <a:pPr algn="l" marL="561336" indent="-280668" lvl="1">
              <a:lnSpc>
                <a:spcPts val="6499"/>
              </a:lnSpc>
              <a:buFont typeface="Arial"/>
              <a:buChar char="•"/>
            </a:pPr>
            <a:r>
              <a:rPr lang="en-US" b="true" sz="25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라벨링 문제? 또는 7개 설명변수의 부족?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956668" y="5324126"/>
            <a:ext cx="13959992" cy="0"/>
          </a:xfrm>
          <a:prstGeom prst="line">
            <a:avLst/>
          </a:prstGeom>
          <a:ln cap="flat" w="38100">
            <a:solidFill>
              <a:srgbClr val="318E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823535" y="5200301"/>
            <a:ext cx="266266" cy="266266"/>
            <a:chOff x="0" y="0"/>
            <a:chExt cx="355021" cy="35502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55021" cy="355021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18EA5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8836" y="48836"/>
              <a:ext cx="257349" cy="257349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6272803" y="5200301"/>
            <a:ext cx="266266" cy="266266"/>
            <a:chOff x="0" y="0"/>
            <a:chExt cx="355021" cy="355021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55021" cy="35502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18EA5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48836" y="48836"/>
              <a:ext cx="257349" cy="257349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1005717" y="5200301"/>
            <a:ext cx="266266" cy="266266"/>
            <a:chOff x="0" y="0"/>
            <a:chExt cx="355021" cy="355021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355021" cy="355021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18EA5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48836" y="48836"/>
              <a:ext cx="257349" cy="257349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</p:grpSp>
      <p:grpSp>
        <p:nvGrpSpPr>
          <p:cNvPr name="Group 28" id="28"/>
          <p:cNvGrpSpPr/>
          <p:nvPr/>
        </p:nvGrpSpPr>
        <p:grpSpPr>
          <a:xfrm rot="0">
            <a:off x="15783526" y="5200301"/>
            <a:ext cx="266266" cy="266266"/>
            <a:chOff x="0" y="0"/>
            <a:chExt cx="355021" cy="355021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355021" cy="35502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18EA5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48836" y="48836"/>
              <a:ext cx="257349" cy="257349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13620351" y="957381"/>
            <a:ext cx="2919447" cy="3278676"/>
          </a:xfrm>
          <a:custGeom>
            <a:avLst/>
            <a:gdLst/>
            <a:ahLst/>
            <a:cxnLst/>
            <a:rect r="r" b="b" t="t" l="l"/>
            <a:pathLst>
              <a:path h="3278676" w="2919447">
                <a:moveTo>
                  <a:pt x="0" y="0"/>
                </a:moveTo>
                <a:lnTo>
                  <a:pt x="2919447" y="0"/>
                </a:lnTo>
                <a:lnTo>
                  <a:pt x="2919447" y="3278676"/>
                </a:lnTo>
                <a:lnTo>
                  <a:pt x="0" y="3278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711517" y="909756"/>
            <a:ext cx="336558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7471" y="1615472"/>
            <a:ext cx="11141619" cy="430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</a:p>
          <a:p>
            <a:pPr algn="l" marL="431799" indent="-215899" lvl="1">
              <a:lnSpc>
                <a:spcPts val="3119"/>
              </a:lnSpc>
              <a:buFont typeface="Arial"/>
              <a:buChar char="•"/>
            </a:pPr>
            <a:r>
              <a:rPr lang="en-US" sz="19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성격은 개인의 사회적 행동과 사고방식을 결정하는 중요한 요인</a:t>
            </a:r>
          </a:p>
          <a:p>
            <a:pPr algn="l">
              <a:lnSpc>
                <a:spcPts val="3119"/>
              </a:lnSpc>
            </a:pPr>
          </a:p>
          <a:p>
            <a:pPr algn="l" marL="431799" indent="-215899" lvl="1">
              <a:lnSpc>
                <a:spcPts val="3119"/>
              </a:lnSpc>
              <a:buFont typeface="Arial"/>
              <a:buChar char="•"/>
            </a:pPr>
            <a:r>
              <a:rPr lang="en-US" sz="19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특히 </a:t>
            </a:r>
            <a:r>
              <a:rPr lang="en-US" b="true" sz="19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내향형(Introvert)</a:t>
            </a:r>
            <a:r>
              <a:rPr lang="en-US" sz="19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과 </a:t>
            </a:r>
            <a:r>
              <a:rPr lang="en-US" b="true" sz="1999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외향형(Extrovert)</a:t>
            </a:r>
            <a:r>
              <a:rPr lang="en-US" sz="19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의 구분은 인간의 성격을 이해하는 핵심적인 축</a:t>
            </a:r>
          </a:p>
          <a:p>
            <a:pPr algn="l">
              <a:lnSpc>
                <a:spcPts val="3119"/>
              </a:lnSpc>
            </a:pPr>
          </a:p>
          <a:p>
            <a:pPr algn="l" marL="453388" indent="-226694" lvl="1">
              <a:lnSpc>
                <a:spcPts val="3275"/>
              </a:lnSpc>
              <a:buFont typeface="Arial"/>
              <a:buChar char="•"/>
            </a:pPr>
            <a:r>
              <a:rPr lang="en-US" sz="20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개인의 사회적 행동과 성격 특성 데이터를 기반으로 Introvert / Extrovert 분류 모델을 개발하고, 성격 구분에 중요한 요인을 탐구하는 것을 목표로 함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3119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7310126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91470" y="5523716"/>
            <a:ext cx="1530394" cy="43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700" b="true">
                <a:solidFill>
                  <a:srgbClr val="185E60"/>
                </a:solidFill>
                <a:latin typeface="Noto Sans Arabic SemiCondensed Bold"/>
                <a:ea typeface="Noto Sans Arabic SemiCondensed Bold"/>
                <a:cs typeface="Noto Sans Arabic SemiCondensed Bold"/>
                <a:sym typeface="Noto Sans Arabic SemiCondensed Bold"/>
              </a:rPr>
              <a:t>연구 소개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05261" y="5489480"/>
            <a:ext cx="2601351" cy="43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700" b="true">
                <a:solidFill>
                  <a:srgbClr val="185E60"/>
                </a:solidFill>
                <a:latin typeface="Noto Sans Arabic SemiCondensed Bold"/>
                <a:ea typeface="Noto Sans Arabic SemiCondensed Bold"/>
                <a:cs typeface="Noto Sans Arabic SemiCondensed Bold"/>
                <a:sym typeface="Noto Sans Arabic SemiCondensed Bold"/>
              </a:rPr>
              <a:t>전처리 및 EDA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628639" y="5489480"/>
            <a:ext cx="3020422" cy="43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700" b="true">
                <a:solidFill>
                  <a:srgbClr val="185E60"/>
                </a:solidFill>
                <a:latin typeface="Noto Sans Arabic SemiCondensed Bold"/>
                <a:ea typeface="Noto Sans Arabic SemiCondensed Bold"/>
                <a:cs typeface="Noto Sans Arabic SemiCondensed Bold"/>
                <a:sym typeface="Noto Sans Arabic SemiCondensed Bold"/>
              </a:rPr>
              <a:t>모델 설계 &amp; 학습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693589" y="5489480"/>
            <a:ext cx="2446140" cy="43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2700" b="true">
                <a:solidFill>
                  <a:srgbClr val="185E60"/>
                </a:solidFill>
                <a:latin typeface="Noto Sans Arabic SemiCondensed Bold"/>
                <a:ea typeface="Noto Sans Arabic SemiCondensed Bold"/>
                <a:cs typeface="Noto Sans Arabic SemiCondensed Bold"/>
                <a:sym typeface="Noto Sans Arabic SemiCondensed Bold"/>
              </a:rPr>
              <a:t>결론 및 해석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67067" y="5911193"/>
            <a:ext cx="3063796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연구 데이터 설명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연구 목적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연구 프로세스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874039" y="5911193"/>
            <a:ext cx="3063796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데이터셋 개요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결측치 처리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EDA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606952" y="5911193"/>
            <a:ext cx="306379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단일 모델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앙상블 모델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384762" y="5911193"/>
            <a:ext cx="306379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결론</a:t>
            </a:r>
          </a:p>
          <a:p>
            <a:pPr algn="l" marL="431801" indent="-215900" lvl="1">
              <a:lnSpc>
                <a:spcPts val="5000"/>
              </a:lnSpc>
              <a:buFont typeface="Arial"/>
              <a:buChar char="•"/>
            </a:pPr>
            <a:r>
              <a:rPr lang="en-US" sz="2000">
                <a:solidFill>
                  <a:srgbClr val="369496"/>
                </a:solidFill>
                <a:latin typeface="Arimo"/>
                <a:ea typeface="Arimo"/>
                <a:cs typeface="Arimo"/>
                <a:sym typeface="Arimo"/>
              </a:rPr>
              <a:t>한계점 및 향후과제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50102" y="5238750"/>
            <a:ext cx="2493702" cy="4797338"/>
            <a:chOff x="0" y="0"/>
            <a:chExt cx="3324936" cy="639645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77932" y="6028652"/>
              <a:ext cx="2889536" cy="367798"/>
              <a:chOff x="0" y="0"/>
              <a:chExt cx="2889536" cy="3677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89504" cy="367792"/>
              </a:xfrm>
              <a:custGeom>
                <a:avLst/>
                <a:gdLst/>
                <a:ahLst/>
                <a:cxnLst/>
                <a:rect r="r" b="b" t="t" l="l"/>
                <a:pathLst>
                  <a:path h="367792" w="2889504">
                    <a:moveTo>
                      <a:pt x="2889504" y="316992"/>
                    </a:moveTo>
                    <a:lnTo>
                      <a:pt x="2160016" y="0"/>
                    </a:lnTo>
                    <a:lnTo>
                      <a:pt x="0" y="9779"/>
                    </a:lnTo>
                    <a:lnTo>
                      <a:pt x="698119" y="367792"/>
                    </a:lnTo>
                    <a:lnTo>
                      <a:pt x="2889504" y="316992"/>
                    </a:lnTo>
                    <a:close/>
                  </a:path>
                </a:pathLst>
              </a:custGeom>
              <a:solidFill>
                <a:srgbClr val="2B2B2B">
                  <a:alpha val="784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642048" y="5716760"/>
              <a:ext cx="554582" cy="369242"/>
              <a:chOff x="0" y="0"/>
              <a:chExt cx="554582" cy="36924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4609" cy="369189"/>
              </a:xfrm>
              <a:custGeom>
                <a:avLst/>
                <a:gdLst/>
                <a:ahLst/>
                <a:cxnLst/>
                <a:rect r="r" b="b" t="t" l="l"/>
                <a:pathLst>
                  <a:path h="369189" w="554609">
                    <a:moveTo>
                      <a:pt x="0" y="304165"/>
                    </a:moveTo>
                    <a:lnTo>
                      <a:pt x="163576" y="366141"/>
                    </a:lnTo>
                    <a:lnTo>
                      <a:pt x="430276" y="369189"/>
                    </a:lnTo>
                    <a:lnTo>
                      <a:pt x="554609" y="304165"/>
                    </a:lnTo>
                    <a:lnTo>
                      <a:pt x="485902" y="77343"/>
                    </a:lnTo>
                    <a:lnTo>
                      <a:pt x="306705" y="0"/>
                    </a:lnTo>
                    <a:lnTo>
                      <a:pt x="86360" y="61214"/>
                    </a:lnTo>
                    <a:lnTo>
                      <a:pt x="0" y="304165"/>
                    </a:lnTo>
                    <a:close/>
                  </a:path>
                </a:pathLst>
              </a:custGeom>
              <a:solidFill>
                <a:srgbClr val="4F5353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567560" y="4399664"/>
              <a:ext cx="790384" cy="1386298"/>
              <a:chOff x="0" y="0"/>
              <a:chExt cx="790384" cy="138629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90321" cy="1386332"/>
              </a:xfrm>
              <a:custGeom>
                <a:avLst/>
                <a:gdLst/>
                <a:ahLst/>
                <a:cxnLst/>
                <a:rect r="r" b="b" t="t" l="l"/>
                <a:pathLst>
                  <a:path h="1386332" w="790321">
                    <a:moveTo>
                      <a:pt x="557403" y="175387"/>
                    </a:moveTo>
                    <a:lnTo>
                      <a:pt x="790321" y="1294511"/>
                    </a:lnTo>
                    <a:lnTo>
                      <a:pt x="657860" y="1386332"/>
                    </a:lnTo>
                    <a:lnTo>
                      <a:pt x="160782" y="1378331"/>
                    </a:lnTo>
                    <a:lnTo>
                      <a:pt x="0" y="36068"/>
                    </a:lnTo>
                    <a:lnTo>
                      <a:pt x="56515" y="0"/>
                    </a:lnTo>
                    <a:lnTo>
                      <a:pt x="557403" y="175387"/>
                    </a:lnTo>
                    <a:close/>
                  </a:path>
                </a:pathLst>
              </a:custGeom>
              <a:solidFill>
                <a:srgbClr val="474748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2238998" y="2451252"/>
              <a:ext cx="443570" cy="1008566"/>
              <a:chOff x="0" y="0"/>
              <a:chExt cx="443570" cy="10085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43611" cy="1008507"/>
              </a:xfrm>
              <a:custGeom>
                <a:avLst/>
                <a:gdLst/>
                <a:ahLst/>
                <a:cxnLst/>
                <a:rect r="r" b="b" t="t" l="l"/>
                <a:pathLst>
                  <a:path h="1008507" w="443611">
                    <a:moveTo>
                      <a:pt x="443611" y="540004"/>
                    </a:moveTo>
                    <a:lnTo>
                      <a:pt x="53848" y="0"/>
                    </a:lnTo>
                    <a:lnTo>
                      <a:pt x="0" y="167132"/>
                    </a:lnTo>
                    <a:lnTo>
                      <a:pt x="62484" y="854329"/>
                    </a:lnTo>
                    <a:lnTo>
                      <a:pt x="245110" y="1008507"/>
                    </a:lnTo>
                    <a:lnTo>
                      <a:pt x="424180" y="751459"/>
                    </a:lnTo>
                    <a:lnTo>
                      <a:pt x="443611" y="540004"/>
                    </a:lnTo>
                    <a:close/>
                  </a:path>
                </a:pathLst>
              </a:custGeom>
              <a:solidFill>
                <a:srgbClr val="50A8A9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660066" y="2597988"/>
              <a:ext cx="205204" cy="516296"/>
              <a:chOff x="0" y="0"/>
              <a:chExt cx="205204" cy="51629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5232" cy="516255"/>
              </a:xfrm>
              <a:custGeom>
                <a:avLst/>
                <a:gdLst/>
                <a:ahLst/>
                <a:cxnLst/>
                <a:rect r="r" b="b" t="t" l="l"/>
                <a:pathLst>
                  <a:path h="516255" w="205232">
                    <a:moveTo>
                      <a:pt x="205232" y="125476"/>
                    </a:moveTo>
                    <a:lnTo>
                      <a:pt x="205232" y="516255"/>
                    </a:lnTo>
                    <a:lnTo>
                      <a:pt x="0" y="206502"/>
                    </a:lnTo>
                    <a:lnTo>
                      <a:pt x="15240" y="73660"/>
                    </a:lnTo>
                    <a:lnTo>
                      <a:pt x="152019" y="0"/>
                    </a:lnTo>
                    <a:lnTo>
                      <a:pt x="205232" y="125476"/>
                    </a:lnTo>
                    <a:close/>
                  </a:path>
                </a:pathLst>
              </a:custGeom>
              <a:solidFill>
                <a:srgbClr val="CECDCC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325586" y="2597988"/>
              <a:ext cx="296354" cy="479452"/>
              <a:chOff x="0" y="0"/>
              <a:chExt cx="296354" cy="47945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96291" cy="479425"/>
              </a:xfrm>
              <a:custGeom>
                <a:avLst/>
                <a:gdLst/>
                <a:ahLst/>
                <a:cxnLst/>
                <a:rect r="r" b="b" t="t" l="l"/>
                <a:pathLst>
                  <a:path h="479425" w="296291">
                    <a:moveTo>
                      <a:pt x="273558" y="66294"/>
                    </a:moveTo>
                    <a:lnTo>
                      <a:pt x="296291" y="206502"/>
                    </a:lnTo>
                    <a:lnTo>
                      <a:pt x="182372" y="479425"/>
                    </a:lnTo>
                    <a:lnTo>
                      <a:pt x="0" y="177038"/>
                    </a:lnTo>
                    <a:lnTo>
                      <a:pt x="83566" y="0"/>
                    </a:lnTo>
                    <a:lnTo>
                      <a:pt x="273558" y="66294"/>
                    </a:lnTo>
                    <a:close/>
                  </a:path>
                </a:pathLst>
              </a:custGeom>
              <a:solidFill>
                <a:srgbClr val="CECDCC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1069600" y="1976284"/>
              <a:ext cx="872884" cy="612732"/>
              <a:chOff x="0" y="0"/>
              <a:chExt cx="872884" cy="61273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72998" cy="612775"/>
              </a:xfrm>
              <a:custGeom>
                <a:avLst/>
                <a:gdLst/>
                <a:ahLst/>
                <a:cxnLst/>
                <a:rect r="r" b="b" t="t" l="l"/>
                <a:pathLst>
                  <a:path h="612775" w="872998">
                    <a:moveTo>
                      <a:pt x="872871" y="101981"/>
                    </a:moveTo>
                    <a:lnTo>
                      <a:pt x="780034" y="235458"/>
                    </a:lnTo>
                    <a:lnTo>
                      <a:pt x="767842" y="322453"/>
                    </a:lnTo>
                    <a:lnTo>
                      <a:pt x="592709" y="612775"/>
                    </a:lnTo>
                    <a:lnTo>
                      <a:pt x="50419" y="294386"/>
                    </a:lnTo>
                    <a:lnTo>
                      <a:pt x="0" y="0"/>
                    </a:lnTo>
                    <a:lnTo>
                      <a:pt x="175260" y="77470"/>
                    </a:lnTo>
                    <a:lnTo>
                      <a:pt x="864616" y="55753"/>
                    </a:lnTo>
                    <a:lnTo>
                      <a:pt x="872998" y="102108"/>
                    </a:lnTo>
                    <a:close/>
                  </a:path>
                </a:pathLst>
              </a:custGeom>
              <a:solidFill>
                <a:srgbClr val="A8836C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2499470"/>
              <a:ext cx="700036" cy="1247252"/>
              <a:chOff x="0" y="0"/>
              <a:chExt cx="700036" cy="124725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00024" cy="1247267"/>
              </a:xfrm>
              <a:custGeom>
                <a:avLst/>
                <a:gdLst/>
                <a:ahLst/>
                <a:cxnLst/>
                <a:rect r="r" b="b" t="t" l="l"/>
                <a:pathLst>
                  <a:path h="1247267" w="700024">
                    <a:moveTo>
                      <a:pt x="433451" y="64389"/>
                    </a:moveTo>
                    <a:lnTo>
                      <a:pt x="351917" y="0"/>
                    </a:lnTo>
                    <a:lnTo>
                      <a:pt x="0" y="1247267"/>
                    </a:lnTo>
                    <a:lnTo>
                      <a:pt x="700024" y="1079500"/>
                    </a:lnTo>
                    <a:lnTo>
                      <a:pt x="433451" y="64389"/>
                    </a:lnTo>
                    <a:close/>
                  </a:path>
                </a:pathLst>
              </a:custGeom>
              <a:solidFill>
                <a:srgbClr val="369395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758744" y="2273440"/>
              <a:ext cx="594630" cy="1962026"/>
              <a:chOff x="0" y="0"/>
              <a:chExt cx="594630" cy="196202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594614" cy="1962150"/>
              </a:xfrm>
              <a:custGeom>
                <a:avLst/>
                <a:gdLst/>
                <a:ahLst/>
                <a:cxnLst/>
                <a:rect r="r" b="b" t="t" l="l"/>
                <a:pathLst>
                  <a:path h="1962150" w="594614">
                    <a:moveTo>
                      <a:pt x="534035" y="177800"/>
                    </a:moveTo>
                    <a:lnTo>
                      <a:pt x="594614" y="1029589"/>
                    </a:lnTo>
                    <a:lnTo>
                      <a:pt x="592328" y="1899158"/>
                    </a:lnTo>
                    <a:lnTo>
                      <a:pt x="531114" y="1962150"/>
                    </a:lnTo>
                    <a:lnTo>
                      <a:pt x="83566" y="1962150"/>
                    </a:lnTo>
                    <a:lnTo>
                      <a:pt x="0" y="1172718"/>
                    </a:lnTo>
                    <a:lnTo>
                      <a:pt x="53340" y="1113790"/>
                    </a:lnTo>
                    <a:lnTo>
                      <a:pt x="288798" y="494157"/>
                    </a:lnTo>
                    <a:lnTo>
                      <a:pt x="136779" y="0"/>
                    </a:lnTo>
                    <a:lnTo>
                      <a:pt x="534035" y="177800"/>
                    </a:lnTo>
                    <a:close/>
                  </a:path>
                </a:pathLst>
              </a:custGeom>
              <a:solidFill>
                <a:srgbClr val="369395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351942" y="2295546"/>
              <a:ext cx="1489620" cy="2184212"/>
              <a:chOff x="0" y="0"/>
              <a:chExt cx="1489620" cy="218421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89456" cy="2184273"/>
              </a:xfrm>
              <a:custGeom>
                <a:avLst/>
                <a:gdLst/>
                <a:ahLst/>
                <a:cxnLst/>
                <a:rect r="r" b="b" t="t" l="l"/>
                <a:pathLst>
                  <a:path h="2184273" w="1489456">
                    <a:moveTo>
                      <a:pt x="552069" y="381"/>
                    </a:moveTo>
                    <a:lnTo>
                      <a:pt x="0" y="203962"/>
                    </a:lnTo>
                    <a:lnTo>
                      <a:pt x="206756" y="1097153"/>
                    </a:lnTo>
                    <a:lnTo>
                      <a:pt x="277368" y="1310005"/>
                    </a:lnTo>
                    <a:lnTo>
                      <a:pt x="771525" y="1801368"/>
                    </a:lnTo>
                    <a:lnTo>
                      <a:pt x="1064641" y="1726565"/>
                    </a:lnTo>
                    <a:lnTo>
                      <a:pt x="1278382" y="1916684"/>
                    </a:lnTo>
                    <a:lnTo>
                      <a:pt x="1489456" y="1939925"/>
                    </a:lnTo>
                    <a:lnTo>
                      <a:pt x="1459230" y="1091692"/>
                    </a:lnTo>
                    <a:lnTo>
                      <a:pt x="714502" y="434975"/>
                    </a:lnTo>
                    <a:lnTo>
                      <a:pt x="551180" y="0"/>
                    </a:lnTo>
                    <a:lnTo>
                      <a:pt x="551942" y="381"/>
                    </a:lnTo>
                    <a:close/>
                    <a:moveTo>
                      <a:pt x="439928" y="2120646"/>
                    </a:moveTo>
                    <a:lnTo>
                      <a:pt x="336550" y="2184273"/>
                    </a:lnTo>
                    <a:lnTo>
                      <a:pt x="215646" y="2140712"/>
                    </a:lnTo>
                    <a:lnTo>
                      <a:pt x="212471" y="1762379"/>
                    </a:lnTo>
                    <a:lnTo>
                      <a:pt x="308610" y="1726438"/>
                    </a:lnTo>
                    <a:lnTo>
                      <a:pt x="436753" y="1818259"/>
                    </a:lnTo>
                    <a:lnTo>
                      <a:pt x="439928" y="2120646"/>
                    </a:lnTo>
                    <a:close/>
                  </a:path>
                </a:pathLst>
              </a:custGeom>
              <a:solidFill>
                <a:srgbClr val="50A8A9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642048" y="6020964"/>
              <a:ext cx="554582" cy="110852"/>
              <a:chOff x="0" y="0"/>
              <a:chExt cx="554582" cy="11085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554609" cy="110871"/>
              </a:xfrm>
              <a:custGeom>
                <a:avLst/>
                <a:gdLst/>
                <a:ahLst/>
                <a:cxnLst/>
                <a:rect r="r" b="b" t="t" l="l"/>
                <a:pathLst>
                  <a:path h="110871" w="554609">
                    <a:moveTo>
                      <a:pt x="554609" y="109601"/>
                    </a:moveTo>
                    <a:lnTo>
                      <a:pt x="0" y="110871"/>
                    </a:lnTo>
                    <a:lnTo>
                      <a:pt x="0" y="0"/>
                    </a:lnTo>
                    <a:lnTo>
                      <a:pt x="554609" y="0"/>
                    </a:lnTo>
                    <a:lnTo>
                      <a:pt x="554609" y="109601"/>
                    </a:lnTo>
                    <a:close/>
                  </a:path>
                </a:pathLst>
              </a:custGeom>
              <a:solidFill>
                <a:srgbClr val="474748"/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0">
              <a:off x="1036760" y="4523012"/>
              <a:ext cx="479934" cy="1731672"/>
              <a:chOff x="0" y="0"/>
              <a:chExt cx="479934" cy="173167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479933" cy="1731772"/>
              </a:xfrm>
              <a:custGeom>
                <a:avLst/>
                <a:gdLst/>
                <a:ahLst/>
                <a:cxnLst/>
                <a:rect r="r" b="b" t="t" l="l"/>
                <a:pathLst>
                  <a:path h="1731772" w="479933">
                    <a:moveTo>
                      <a:pt x="434086" y="1731645"/>
                    </a:moveTo>
                    <a:lnTo>
                      <a:pt x="479933" y="1625473"/>
                    </a:lnTo>
                    <a:lnTo>
                      <a:pt x="465455" y="72136"/>
                    </a:lnTo>
                    <a:lnTo>
                      <a:pt x="0" y="0"/>
                    </a:lnTo>
                    <a:lnTo>
                      <a:pt x="8763" y="1607566"/>
                    </a:lnTo>
                    <a:lnTo>
                      <a:pt x="434086" y="1731772"/>
                    </a:lnTo>
                    <a:close/>
                  </a:path>
                </a:pathLst>
              </a:custGeom>
              <a:solidFill>
                <a:srgbClr val="318EA5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0">
              <a:off x="1409046" y="4580680"/>
              <a:ext cx="1455500" cy="1674002"/>
              <a:chOff x="0" y="0"/>
              <a:chExt cx="1455500" cy="1674002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455674" cy="1673987"/>
              </a:xfrm>
              <a:custGeom>
                <a:avLst/>
                <a:gdLst/>
                <a:ahLst/>
                <a:cxnLst/>
                <a:rect r="r" b="b" t="t" l="l"/>
                <a:pathLst>
                  <a:path h="1673987" w="1455674">
                    <a:moveTo>
                      <a:pt x="1455547" y="1633347"/>
                    </a:moveTo>
                    <a:lnTo>
                      <a:pt x="61849" y="1673987"/>
                    </a:lnTo>
                    <a:lnTo>
                      <a:pt x="0" y="0"/>
                    </a:lnTo>
                    <a:lnTo>
                      <a:pt x="1337818" y="1397"/>
                    </a:lnTo>
                    <a:lnTo>
                      <a:pt x="1406271" y="52959"/>
                    </a:lnTo>
                    <a:lnTo>
                      <a:pt x="1455674" y="1633220"/>
                    </a:lnTo>
                    <a:close/>
                  </a:path>
                </a:pathLst>
              </a:custGeom>
              <a:solidFill>
                <a:srgbClr val="5EBFD8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688504" y="4154250"/>
              <a:ext cx="637082" cy="523666"/>
              <a:chOff x="0" y="0"/>
              <a:chExt cx="637082" cy="52366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7159" cy="523621"/>
              </a:xfrm>
              <a:custGeom>
                <a:avLst/>
                <a:gdLst/>
                <a:ahLst/>
                <a:cxnLst/>
                <a:rect r="r" b="b" t="t" l="l"/>
                <a:pathLst>
                  <a:path h="523621" w="637159">
                    <a:moveTo>
                      <a:pt x="576326" y="140208"/>
                    </a:moveTo>
                    <a:lnTo>
                      <a:pt x="485013" y="22098"/>
                    </a:lnTo>
                    <a:lnTo>
                      <a:pt x="334391" y="75438"/>
                    </a:lnTo>
                    <a:lnTo>
                      <a:pt x="51943" y="0"/>
                    </a:lnTo>
                    <a:lnTo>
                      <a:pt x="0" y="324993"/>
                    </a:lnTo>
                    <a:lnTo>
                      <a:pt x="545973" y="523621"/>
                    </a:lnTo>
                    <a:lnTo>
                      <a:pt x="637159" y="317119"/>
                    </a:lnTo>
                    <a:lnTo>
                      <a:pt x="576453" y="140081"/>
                    </a:lnTo>
                    <a:close/>
                  </a:path>
                </a:pathLst>
              </a:custGeom>
              <a:solidFill>
                <a:srgbClr val="318EA5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1500356" y="4166104"/>
              <a:ext cx="1580930" cy="202000"/>
              <a:chOff x="0" y="0"/>
              <a:chExt cx="1580930" cy="2020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580896" cy="202057"/>
              </a:xfrm>
              <a:custGeom>
                <a:avLst/>
                <a:gdLst/>
                <a:ahLst/>
                <a:cxnLst/>
                <a:rect r="r" b="b" t="t" l="l"/>
                <a:pathLst>
                  <a:path h="202057" w="1580896">
                    <a:moveTo>
                      <a:pt x="934847" y="25019"/>
                    </a:moveTo>
                    <a:lnTo>
                      <a:pt x="1580896" y="143129"/>
                    </a:lnTo>
                    <a:lnTo>
                      <a:pt x="1375664" y="194691"/>
                    </a:lnTo>
                    <a:lnTo>
                      <a:pt x="0" y="202057"/>
                    </a:lnTo>
                    <a:lnTo>
                      <a:pt x="147320" y="0"/>
                    </a:lnTo>
                    <a:lnTo>
                      <a:pt x="934847" y="25019"/>
                    </a:lnTo>
                    <a:close/>
                  </a:path>
                </a:pathLst>
              </a:custGeom>
              <a:solidFill>
                <a:srgbClr val="74CEE4"/>
              </a:solidFill>
            </p:spPr>
          </p:sp>
        </p:grpSp>
        <p:grpSp>
          <p:nvGrpSpPr>
            <p:cNvPr name="Group 37" id="37"/>
            <p:cNvGrpSpPr/>
            <p:nvPr/>
          </p:nvGrpSpPr>
          <p:grpSpPr>
            <a:xfrm rot="0">
              <a:off x="740408" y="3913162"/>
              <a:ext cx="417938" cy="316538"/>
              <a:chOff x="0" y="0"/>
              <a:chExt cx="417938" cy="31653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417957" cy="316484"/>
              </a:xfrm>
              <a:custGeom>
                <a:avLst/>
                <a:gdLst/>
                <a:ahLst/>
                <a:cxnLst/>
                <a:rect r="r" b="b" t="t" l="l"/>
                <a:pathLst>
                  <a:path h="316484" w="417957">
                    <a:moveTo>
                      <a:pt x="75946" y="78867"/>
                    </a:moveTo>
                    <a:lnTo>
                      <a:pt x="284861" y="0"/>
                    </a:lnTo>
                    <a:lnTo>
                      <a:pt x="417957" y="137795"/>
                    </a:lnTo>
                    <a:lnTo>
                      <a:pt x="282575" y="316484"/>
                    </a:lnTo>
                    <a:lnTo>
                      <a:pt x="0" y="241046"/>
                    </a:lnTo>
                    <a:lnTo>
                      <a:pt x="75946" y="78867"/>
                    </a:lnTo>
                    <a:close/>
                  </a:path>
                </a:pathLst>
              </a:custGeom>
              <a:solidFill>
                <a:srgbClr val="EBEBEA"/>
              </a:solidFill>
            </p:spPr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3392698"/>
              <a:ext cx="1025226" cy="761550"/>
              <a:chOff x="0" y="0"/>
              <a:chExt cx="1025226" cy="76155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025271" cy="761492"/>
              </a:xfrm>
              <a:custGeom>
                <a:avLst/>
                <a:gdLst/>
                <a:ahLst/>
                <a:cxnLst/>
                <a:rect r="r" b="b" t="t" l="l"/>
                <a:pathLst>
                  <a:path h="761492" w="1025271">
                    <a:moveTo>
                      <a:pt x="0" y="354076"/>
                    </a:moveTo>
                    <a:lnTo>
                      <a:pt x="740410" y="761492"/>
                    </a:lnTo>
                    <a:lnTo>
                      <a:pt x="1025271" y="520446"/>
                    </a:lnTo>
                    <a:lnTo>
                      <a:pt x="558800" y="0"/>
                    </a:lnTo>
                    <a:lnTo>
                      <a:pt x="0" y="354076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2301634" y="3541998"/>
              <a:ext cx="118380" cy="693468"/>
              <a:chOff x="0" y="0"/>
              <a:chExt cx="118380" cy="69346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18364" cy="693420"/>
              </a:xfrm>
              <a:custGeom>
                <a:avLst/>
                <a:gdLst/>
                <a:ahLst/>
                <a:cxnLst/>
                <a:rect r="r" b="b" t="t" l="l"/>
                <a:pathLst>
                  <a:path h="693420" w="118364">
                    <a:moveTo>
                      <a:pt x="66294" y="29210"/>
                    </a:moveTo>
                    <a:lnTo>
                      <a:pt x="118364" y="693420"/>
                    </a:lnTo>
                    <a:lnTo>
                      <a:pt x="27178" y="693420"/>
                    </a:lnTo>
                    <a:lnTo>
                      <a:pt x="0" y="33655"/>
                    </a:lnTo>
                    <a:lnTo>
                      <a:pt x="27178" y="0"/>
                    </a:lnTo>
                    <a:lnTo>
                      <a:pt x="66294" y="29210"/>
                    </a:lnTo>
                    <a:close/>
                  </a:path>
                </a:pathLst>
              </a:custGeom>
              <a:solidFill>
                <a:srgbClr val="6F7273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1751216" y="4005432"/>
              <a:ext cx="167720" cy="166758"/>
              <a:chOff x="0" y="0"/>
              <a:chExt cx="167720" cy="166758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67767" cy="166751"/>
              </a:xfrm>
              <a:custGeom>
                <a:avLst/>
                <a:gdLst/>
                <a:ahLst/>
                <a:cxnLst/>
                <a:rect r="r" b="b" t="t" l="l"/>
                <a:pathLst>
                  <a:path h="166751" w="167767">
                    <a:moveTo>
                      <a:pt x="88900" y="166751"/>
                    </a:moveTo>
                    <a:lnTo>
                      <a:pt x="167767" y="82804"/>
                    </a:lnTo>
                    <a:lnTo>
                      <a:pt x="82931" y="0"/>
                    </a:lnTo>
                    <a:lnTo>
                      <a:pt x="0" y="93599"/>
                    </a:lnTo>
                    <a:lnTo>
                      <a:pt x="88900" y="166751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735836" y="3575958"/>
              <a:ext cx="167720" cy="166758"/>
              <a:chOff x="0" y="0"/>
              <a:chExt cx="167720" cy="166758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67767" cy="166751"/>
              </a:xfrm>
              <a:custGeom>
                <a:avLst/>
                <a:gdLst/>
                <a:ahLst/>
                <a:cxnLst/>
                <a:rect r="r" b="b" t="t" l="l"/>
                <a:pathLst>
                  <a:path h="166751" w="167767">
                    <a:moveTo>
                      <a:pt x="88900" y="166751"/>
                    </a:moveTo>
                    <a:lnTo>
                      <a:pt x="167767" y="82804"/>
                    </a:lnTo>
                    <a:lnTo>
                      <a:pt x="82931" y="0"/>
                    </a:lnTo>
                    <a:lnTo>
                      <a:pt x="0" y="93345"/>
                    </a:lnTo>
                    <a:lnTo>
                      <a:pt x="88900" y="166751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47" id="47"/>
            <p:cNvGrpSpPr/>
            <p:nvPr/>
          </p:nvGrpSpPr>
          <p:grpSpPr>
            <a:xfrm rot="0">
              <a:off x="2484092" y="2708040"/>
              <a:ext cx="633076" cy="940164"/>
              <a:chOff x="0" y="0"/>
              <a:chExt cx="633076" cy="940164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632968" cy="940181"/>
              </a:xfrm>
              <a:custGeom>
                <a:avLst/>
                <a:gdLst/>
                <a:ahLst/>
                <a:cxnLst/>
                <a:rect r="r" b="b" t="t" l="l"/>
                <a:pathLst>
                  <a:path h="940181" w="632968">
                    <a:moveTo>
                      <a:pt x="310642" y="6350"/>
                    </a:moveTo>
                    <a:lnTo>
                      <a:pt x="0" y="751840"/>
                    </a:lnTo>
                    <a:lnTo>
                      <a:pt x="535305" y="940181"/>
                    </a:lnTo>
                    <a:lnTo>
                      <a:pt x="632968" y="169672"/>
                    </a:lnTo>
                    <a:lnTo>
                      <a:pt x="495173" y="0"/>
                    </a:lnTo>
                    <a:lnTo>
                      <a:pt x="310642" y="6350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49" id="49"/>
            <p:cNvGrpSpPr/>
            <p:nvPr/>
          </p:nvGrpSpPr>
          <p:grpSpPr>
            <a:xfrm rot="0">
              <a:off x="2794704" y="2532470"/>
              <a:ext cx="353382" cy="345212"/>
              <a:chOff x="0" y="0"/>
              <a:chExt cx="353382" cy="34521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353441" cy="345186"/>
              </a:xfrm>
              <a:custGeom>
                <a:avLst/>
                <a:gdLst/>
                <a:ahLst/>
                <a:cxnLst/>
                <a:rect r="r" b="b" t="t" l="l"/>
                <a:pathLst>
                  <a:path h="345186" w="353441">
                    <a:moveTo>
                      <a:pt x="322453" y="345186"/>
                    </a:moveTo>
                    <a:lnTo>
                      <a:pt x="0" y="181991"/>
                    </a:lnTo>
                    <a:lnTo>
                      <a:pt x="63881" y="23368"/>
                    </a:lnTo>
                    <a:lnTo>
                      <a:pt x="224790" y="0"/>
                    </a:lnTo>
                    <a:lnTo>
                      <a:pt x="353441" y="101346"/>
                    </a:lnTo>
                    <a:lnTo>
                      <a:pt x="322580" y="345186"/>
                    </a:lnTo>
                    <a:close/>
                  </a:path>
                </a:pathLst>
              </a:custGeom>
              <a:solidFill>
                <a:srgbClr val="EBEBEA"/>
              </a:solidFill>
            </p:spPr>
          </p:sp>
        </p:grpSp>
        <p:grpSp>
          <p:nvGrpSpPr>
            <p:cNvPr name="Group 51" id="51"/>
            <p:cNvGrpSpPr/>
            <p:nvPr/>
          </p:nvGrpSpPr>
          <p:grpSpPr>
            <a:xfrm rot="0">
              <a:off x="2925740" y="2212726"/>
              <a:ext cx="399196" cy="421142"/>
              <a:chOff x="0" y="0"/>
              <a:chExt cx="399196" cy="421142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399161" cy="421132"/>
              </a:xfrm>
              <a:custGeom>
                <a:avLst/>
                <a:gdLst/>
                <a:ahLst/>
                <a:cxnLst/>
                <a:rect r="r" b="b" t="t" l="l"/>
                <a:pathLst>
                  <a:path h="421132" w="399161">
                    <a:moveTo>
                      <a:pt x="399161" y="147955"/>
                    </a:moveTo>
                    <a:lnTo>
                      <a:pt x="222377" y="421132"/>
                    </a:lnTo>
                    <a:lnTo>
                      <a:pt x="77470" y="382016"/>
                    </a:lnTo>
                    <a:lnTo>
                      <a:pt x="0" y="56007"/>
                    </a:lnTo>
                    <a:lnTo>
                      <a:pt x="16383" y="0"/>
                    </a:lnTo>
                    <a:lnTo>
                      <a:pt x="206121" y="15367"/>
                    </a:lnTo>
                    <a:lnTo>
                      <a:pt x="399161" y="147955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53" id="53"/>
            <p:cNvGrpSpPr/>
            <p:nvPr/>
          </p:nvGrpSpPr>
          <p:grpSpPr>
            <a:xfrm rot="0">
              <a:off x="2942078" y="1877766"/>
              <a:ext cx="382858" cy="482976"/>
              <a:chOff x="0" y="0"/>
              <a:chExt cx="382858" cy="482976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382905" cy="482981"/>
              </a:xfrm>
              <a:custGeom>
                <a:avLst/>
                <a:gdLst/>
                <a:ahLst/>
                <a:cxnLst/>
                <a:rect r="r" b="b" t="t" l="l"/>
                <a:pathLst>
                  <a:path h="482981" w="382905">
                    <a:moveTo>
                      <a:pt x="382905" y="155194"/>
                    </a:moveTo>
                    <a:lnTo>
                      <a:pt x="382905" y="482981"/>
                    </a:lnTo>
                    <a:lnTo>
                      <a:pt x="0" y="334899"/>
                    </a:lnTo>
                    <a:lnTo>
                      <a:pt x="97028" y="0"/>
                    </a:lnTo>
                    <a:lnTo>
                      <a:pt x="382778" y="155194"/>
                    </a:lnTo>
                    <a:close/>
                  </a:path>
                </a:pathLst>
              </a:custGeom>
              <a:solidFill>
                <a:srgbClr val="EED2C1"/>
              </a:solidFill>
            </p:spPr>
          </p:sp>
        </p:grpSp>
        <p:grpSp>
          <p:nvGrpSpPr>
            <p:cNvPr name="Group 55" id="55"/>
            <p:cNvGrpSpPr/>
            <p:nvPr/>
          </p:nvGrpSpPr>
          <p:grpSpPr>
            <a:xfrm rot="0">
              <a:off x="2754016" y="2142242"/>
              <a:ext cx="305644" cy="452540"/>
              <a:chOff x="0" y="0"/>
              <a:chExt cx="305644" cy="45254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305689" cy="452501"/>
              </a:xfrm>
              <a:custGeom>
                <a:avLst/>
                <a:gdLst/>
                <a:ahLst/>
                <a:cxnLst/>
                <a:rect r="r" b="b" t="t" l="l"/>
                <a:pathLst>
                  <a:path h="452501" w="305689">
                    <a:moveTo>
                      <a:pt x="80391" y="0"/>
                    </a:moveTo>
                    <a:lnTo>
                      <a:pt x="305689" y="312039"/>
                    </a:lnTo>
                    <a:lnTo>
                      <a:pt x="249301" y="452501"/>
                    </a:lnTo>
                    <a:lnTo>
                      <a:pt x="104648" y="413639"/>
                    </a:lnTo>
                    <a:lnTo>
                      <a:pt x="0" y="31242"/>
                    </a:lnTo>
                    <a:lnTo>
                      <a:pt x="80391" y="0"/>
                    </a:lnTo>
                    <a:close/>
                  </a:path>
                </a:pathLst>
              </a:custGeom>
              <a:solidFill>
                <a:srgbClr val="EED2C1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915174" y="2922536"/>
              <a:ext cx="399838" cy="124468"/>
              <a:chOff x="0" y="0"/>
              <a:chExt cx="399838" cy="124468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399796" cy="124460"/>
              </a:xfrm>
              <a:custGeom>
                <a:avLst/>
                <a:gdLst/>
                <a:ahLst/>
                <a:cxnLst/>
                <a:rect r="r" b="b" t="t" l="l"/>
                <a:pathLst>
                  <a:path h="124460" w="399796">
                    <a:moveTo>
                      <a:pt x="399796" y="124460"/>
                    </a:moveTo>
                    <a:lnTo>
                      <a:pt x="0" y="118110"/>
                    </a:lnTo>
                    <a:lnTo>
                      <a:pt x="22733" y="0"/>
                    </a:lnTo>
                    <a:lnTo>
                      <a:pt x="311785" y="6858"/>
                    </a:lnTo>
                    <a:lnTo>
                      <a:pt x="399796" y="124460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59" id="59"/>
            <p:cNvGrpSpPr/>
            <p:nvPr/>
          </p:nvGrpSpPr>
          <p:grpSpPr>
            <a:xfrm rot="0">
              <a:off x="1508044" y="2723418"/>
              <a:ext cx="357226" cy="663834"/>
              <a:chOff x="0" y="0"/>
              <a:chExt cx="357226" cy="663834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357251" cy="663829"/>
              </a:xfrm>
              <a:custGeom>
                <a:avLst/>
                <a:gdLst/>
                <a:ahLst/>
                <a:cxnLst/>
                <a:rect r="r" b="b" t="t" l="l"/>
                <a:pathLst>
                  <a:path h="663829" w="357251">
                    <a:moveTo>
                      <a:pt x="189992" y="36830"/>
                    </a:moveTo>
                    <a:lnTo>
                      <a:pt x="357251" y="390906"/>
                    </a:lnTo>
                    <a:lnTo>
                      <a:pt x="304038" y="663829"/>
                    </a:lnTo>
                    <a:lnTo>
                      <a:pt x="0" y="354076"/>
                    </a:lnTo>
                    <a:lnTo>
                      <a:pt x="83566" y="36830"/>
                    </a:lnTo>
                    <a:lnTo>
                      <a:pt x="129159" y="0"/>
                    </a:lnTo>
                    <a:lnTo>
                      <a:pt x="189992" y="36830"/>
                    </a:lnTo>
                    <a:close/>
                  </a:path>
                </a:pathLst>
              </a:custGeom>
              <a:solidFill>
                <a:srgbClr val="1D7678"/>
              </a:solidFill>
            </p:spPr>
          </p:sp>
        </p:grpSp>
        <p:grpSp>
          <p:nvGrpSpPr>
            <p:cNvPr name="Group 61" id="61"/>
            <p:cNvGrpSpPr/>
            <p:nvPr/>
          </p:nvGrpSpPr>
          <p:grpSpPr>
            <a:xfrm rot="0">
              <a:off x="1409208" y="2502032"/>
              <a:ext cx="402880" cy="258228"/>
              <a:chOff x="0" y="0"/>
              <a:chExt cx="402880" cy="258228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402844" cy="258191"/>
              </a:xfrm>
              <a:custGeom>
                <a:avLst/>
                <a:gdLst/>
                <a:ahLst/>
                <a:cxnLst/>
                <a:rect r="r" b="b" t="t" l="l"/>
                <a:pathLst>
                  <a:path h="258191" w="402844">
                    <a:moveTo>
                      <a:pt x="235585" y="0"/>
                    </a:moveTo>
                    <a:lnTo>
                      <a:pt x="402844" y="96012"/>
                    </a:lnTo>
                    <a:lnTo>
                      <a:pt x="288798" y="258191"/>
                    </a:lnTo>
                    <a:lnTo>
                      <a:pt x="182499" y="258191"/>
                    </a:lnTo>
                    <a:lnTo>
                      <a:pt x="0" y="96012"/>
                    </a:lnTo>
                    <a:lnTo>
                      <a:pt x="235585" y="0"/>
                    </a:lnTo>
                    <a:close/>
                  </a:path>
                </a:pathLst>
              </a:custGeom>
              <a:solidFill>
                <a:srgbClr val="185E60"/>
              </a:solidFill>
            </p:spPr>
          </p:sp>
        </p:grpSp>
        <p:grpSp>
          <p:nvGrpSpPr>
            <p:cNvPr name="Group 63" id="63"/>
            <p:cNvGrpSpPr/>
            <p:nvPr/>
          </p:nvGrpSpPr>
          <p:grpSpPr>
            <a:xfrm rot="0">
              <a:off x="1644848" y="2211766"/>
              <a:ext cx="250698" cy="511652"/>
              <a:chOff x="0" y="0"/>
              <a:chExt cx="250698" cy="511652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250698" cy="511683"/>
              </a:xfrm>
              <a:custGeom>
                <a:avLst/>
                <a:gdLst/>
                <a:ahLst/>
                <a:cxnLst/>
                <a:rect r="r" b="b" t="t" l="l"/>
                <a:pathLst>
                  <a:path h="511683" w="250698">
                    <a:moveTo>
                      <a:pt x="250698" y="61722"/>
                    </a:moveTo>
                    <a:lnTo>
                      <a:pt x="204724" y="0"/>
                    </a:lnTo>
                    <a:lnTo>
                      <a:pt x="0" y="290322"/>
                    </a:lnTo>
                    <a:lnTo>
                      <a:pt x="220472" y="511683"/>
                    </a:lnTo>
                    <a:lnTo>
                      <a:pt x="250698" y="61722"/>
                    </a:lnTo>
                    <a:close/>
                  </a:path>
                </a:pathLst>
              </a:custGeom>
              <a:solidFill>
                <a:srgbClr val="EBEBEA"/>
              </a:solidFill>
            </p:spPr>
          </p:sp>
        </p:grpSp>
        <p:grpSp>
          <p:nvGrpSpPr>
            <p:cNvPr name="Group 65" id="65"/>
            <p:cNvGrpSpPr/>
            <p:nvPr/>
          </p:nvGrpSpPr>
          <p:grpSpPr>
            <a:xfrm rot="0">
              <a:off x="781096" y="896272"/>
              <a:ext cx="748574" cy="1374444"/>
              <a:chOff x="0" y="0"/>
              <a:chExt cx="748574" cy="1374444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748538" cy="1374394"/>
              </a:xfrm>
              <a:custGeom>
                <a:avLst/>
                <a:gdLst/>
                <a:ahLst/>
                <a:cxnLst/>
                <a:rect r="r" b="b" t="t" l="l"/>
                <a:pathLst>
                  <a:path h="1374394" w="748538">
                    <a:moveTo>
                      <a:pt x="187325" y="1251712"/>
                    </a:moveTo>
                    <a:lnTo>
                      <a:pt x="339090" y="1374394"/>
                    </a:lnTo>
                    <a:lnTo>
                      <a:pt x="748538" y="1203960"/>
                    </a:lnTo>
                    <a:lnTo>
                      <a:pt x="732536" y="1127887"/>
                    </a:lnTo>
                    <a:lnTo>
                      <a:pt x="497586" y="964946"/>
                    </a:lnTo>
                    <a:lnTo>
                      <a:pt x="482346" y="237236"/>
                    </a:lnTo>
                    <a:lnTo>
                      <a:pt x="432562" y="97282"/>
                    </a:lnTo>
                    <a:lnTo>
                      <a:pt x="330581" y="0"/>
                    </a:lnTo>
                    <a:lnTo>
                      <a:pt x="70612" y="53975"/>
                    </a:lnTo>
                    <a:lnTo>
                      <a:pt x="0" y="598170"/>
                    </a:lnTo>
                    <a:lnTo>
                      <a:pt x="187325" y="1251712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67" id="67"/>
            <p:cNvGrpSpPr/>
            <p:nvPr/>
          </p:nvGrpSpPr>
          <p:grpSpPr>
            <a:xfrm rot="0">
              <a:off x="903962" y="2148010"/>
              <a:ext cx="740886" cy="626990"/>
              <a:chOff x="0" y="0"/>
              <a:chExt cx="740886" cy="626990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740918" cy="626999"/>
              </a:xfrm>
              <a:custGeom>
                <a:avLst/>
                <a:gdLst/>
                <a:ahLst/>
                <a:cxnLst/>
                <a:rect r="r" b="b" t="t" l="l"/>
                <a:pathLst>
                  <a:path h="626999" w="740918">
                    <a:moveTo>
                      <a:pt x="421640" y="626999"/>
                    </a:moveTo>
                    <a:lnTo>
                      <a:pt x="740918" y="354076"/>
                    </a:lnTo>
                    <a:lnTo>
                      <a:pt x="64389" y="0"/>
                    </a:lnTo>
                    <a:lnTo>
                      <a:pt x="0" y="147828"/>
                    </a:lnTo>
                    <a:lnTo>
                      <a:pt x="421640" y="626999"/>
                    </a:lnTo>
                    <a:close/>
                  </a:path>
                </a:pathLst>
              </a:custGeom>
              <a:solidFill>
                <a:srgbClr val="EBEBEA"/>
              </a:solidFill>
            </p:spPr>
          </p:sp>
        </p:grpSp>
        <p:grpSp>
          <p:nvGrpSpPr>
            <p:cNvPr name="Group 69" id="69"/>
            <p:cNvGrpSpPr/>
            <p:nvPr/>
          </p:nvGrpSpPr>
          <p:grpSpPr>
            <a:xfrm rot="0">
              <a:off x="903962" y="2295866"/>
              <a:ext cx="908126" cy="1091384"/>
              <a:chOff x="0" y="0"/>
              <a:chExt cx="908126" cy="1091384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908177" cy="1091438"/>
              </a:xfrm>
              <a:custGeom>
                <a:avLst/>
                <a:gdLst/>
                <a:ahLst/>
                <a:cxnLst/>
                <a:rect r="r" b="b" t="t" l="l"/>
                <a:pathLst>
                  <a:path h="1091438" w="908177">
                    <a:moveTo>
                      <a:pt x="56896" y="508635"/>
                    </a:moveTo>
                    <a:lnTo>
                      <a:pt x="0" y="0"/>
                    </a:lnTo>
                    <a:lnTo>
                      <a:pt x="448691" y="455930"/>
                    </a:lnTo>
                    <a:lnTo>
                      <a:pt x="908177" y="1091438"/>
                    </a:lnTo>
                    <a:lnTo>
                      <a:pt x="56896" y="508635"/>
                    </a:lnTo>
                    <a:close/>
                  </a:path>
                </a:pathLst>
              </a:custGeom>
              <a:solidFill>
                <a:srgbClr val="369395"/>
              </a:solidFill>
            </p:spPr>
          </p:sp>
        </p:grpSp>
        <p:grpSp>
          <p:nvGrpSpPr>
            <p:cNvPr name="Group 71" id="71"/>
            <p:cNvGrpSpPr/>
            <p:nvPr/>
          </p:nvGrpSpPr>
          <p:grpSpPr>
            <a:xfrm rot="0">
              <a:off x="1812088" y="2273440"/>
              <a:ext cx="357066" cy="1113812"/>
              <a:chOff x="0" y="0"/>
              <a:chExt cx="357066" cy="1113812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357124" cy="1113790"/>
              </a:xfrm>
              <a:custGeom>
                <a:avLst/>
                <a:gdLst/>
                <a:ahLst/>
                <a:cxnLst/>
                <a:rect r="r" b="b" t="t" l="l"/>
                <a:pathLst>
                  <a:path h="1113790" w="357124">
                    <a:moveTo>
                      <a:pt x="357124" y="486791"/>
                    </a:moveTo>
                    <a:lnTo>
                      <a:pt x="0" y="1113790"/>
                    </a:lnTo>
                    <a:lnTo>
                      <a:pt x="31496" y="428371"/>
                    </a:lnTo>
                    <a:lnTo>
                      <a:pt x="83439" y="0"/>
                    </a:lnTo>
                    <a:lnTo>
                      <a:pt x="357124" y="486791"/>
                    </a:lnTo>
                    <a:close/>
                  </a:path>
                </a:pathLst>
              </a:custGeom>
              <a:solidFill>
                <a:srgbClr val="50A8A9"/>
              </a:solidFill>
            </p:spPr>
          </p:sp>
        </p:grpSp>
        <p:grpSp>
          <p:nvGrpSpPr>
            <p:cNvPr name="Group 73" id="73"/>
            <p:cNvGrpSpPr/>
            <p:nvPr/>
          </p:nvGrpSpPr>
          <p:grpSpPr>
            <a:xfrm rot="0">
              <a:off x="632436" y="640766"/>
              <a:ext cx="622504" cy="355304"/>
              <a:chOff x="0" y="0"/>
              <a:chExt cx="622504" cy="355304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622427" cy="355219"/>
              </a:xfrm>
              <a:custGeom>
                <a:avLst/>
                <a:gdLst/>
                <a:ahLst/>
                <a:cxnLst/>
                <a:rect r="r" b="b" t="t" l="l"/>
                <a:pathLst>
                  <a:path h="355219" w="622427">
                    <a:moveTo>
                      <a:pt x="24003" y="0"/>
                    </a:moveTo>
                    <a:lnTo>
                      <a:pt x="0" y="334264"/>
                    </a:lnTo>
                    <a:lnTo>
                      <a:pt x="581152" y="355219"/>
                    </a:lnTo>
                    <a:lnTo>
                      <a:pt x="622427" y="247269"/>
                    </a:lnTo>
                    <a:lnTo>
                      <a:pt x="622427" y="130048"/>
                    </a:lnTo>
                    <a:lnTo>
                      <a:pt x="361188" y="1905"/>
                    </a:lnTo>
                    <a:lnTo>
                      <a:pt x="24003" y="0"/>
                    </a:lnTo>
                    <a:close/>
                  </a:path>
                </a:pathLst>
              </a:custGeom>
              <a:solidFill>
                <a:srgbClr val="A2A1A1"/>
              </a:solidFill>
            </p:spPr>
          </p:sp>
        </p:grpSp>
        <p:grpSp>
          <p:nvGrpSpPr>
            <p:cNvPr name="Group 75" id="75"/>
            <p:cNvGrpSpPr/>
            <p:nvPr/>
          </p:nvGrpSpPr>
          <p:grpSpPr>
            <a:xfrm rot="0">
              <a:off x="744092" y="1286818"/>
              <a:ext cx="255504" cy="207608"/>
              <a:chOff x="0" y="0"/>
              <a:chExt cx="255504" cy="207608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255524" cy="207645"/>
              </a:xfrm>
              <a:custGeom>
                <a:avLst/>
                <a:gdLst/>
                <a:ahLst/>
                <a:cxnLst/>
                <a:rect r="r" b="b" t="t" l="l"/>
                <a:pathLst>
                  <a:path h="207645" w="255524">
                    <a:moveTo>
                      <a:pt x="255524" y="79248"/>
                    </a:moveTo>
                    <a:lnTo>
                      <a:pt x="36957" y="207645"/>
                    </a:lnTo>
                    <a:lnTo>
                      <a:pt x="0" y="78232"/>
                    </a:lnTo>
                    <a:lnTo>
                      <a:pt x="71882" y="0"/>
                    </a:lnTo>
                    <a:lnTo>
                      <a:pt x="255524" y="79248"/>
                    </a:lnTo>
                    <a:close/>
                  </a:path>
                </a:pathLst>
              </a:custGeom>
              <a:solidFill>
                <a:srgbClr val="A8836C"/>
              </a:solidFill>
            </p:spPr>
          </p:sp>
        </p:grpSp>
        <p:grpSp>
          <p:nvGrpSpPr>
            <p:cNvPr name="Group 77" id="77"/>
            <p:cNvGrpSpPr/>
            <p:nvPr/>
          </p:nvGrpSpPr>
          <p:grpSpPr>
            <a:xfrm rot="0">
              <a:off x="656466" y="380774"/>
              <a:ext cx="598474" cy="390066"/>
              <a:chOff x="0" y="0"/>
              <a:chExt cx="598474" cy="390066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598424" cy="390017"/>
              </a:xfrm>
              <a:custGeom>
                <a:avLst/>
                <a:gdLst/>
                <a:ahLst/>
                <a:cxnLst/>
                <a:rect r="r" b="b" t="t" l="l"/>
                <a:pathLst>
                  <a:path h="390017" w="598424">
                    <a:moveTo>
                      <a:pt x="598424" y="390017"/>
                    </a:moveTo>
                    <a:lnTo>
                      <a:pt x="0" y="259969"/>
                    </a:lnTo>
                    <a:lnTo>
                      <a:pt x="21463" y="36957"/>
                    </a:lnTo>
                    <a:lnTo>
                      <a:pt x="345694" y="0"/>
                    </a:lnTo>
                    <a:lnTo>
                      <a:pt x="530987" y="106426"/>
                    </a:lnTo>
                    <a:lnTo>
                      <a:pt x="598424" y="180086"/>
                    </a:lnTo>
                    <a:lnTo>
                      <a:pt x="598424" y="390017"/>
                    </a:lnTo>
                    <a:close/>
                  </a:path>
                </a:pathLst>
              </a:custGeom>
              <a:solidFill>
                <a:srgbClr val="A2A1A1"/>
              </a:solidFill>
            </p:spPr>
          </p:sp>
        </p:grpSp>
        <p:grpSp>
          <p:nvGrpSpPr>
            <p:cNvPr name="Group 79" id="79"/>
            <p:cNvGrpSpPr/>
            <p:nvPr/>
          </p:nvGrpSpPr>
          <p:grpSpPr>
            <a:xfrm rot="0">
              <a:off x="677932" y="4964"/>
              <a:ext cx="863752" cy="498516"/>
              <a:chOff x="0" y="0"/>
              <a:chExt cx="863752" cy="498516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863727" cy="498475"/>
              </a:xfrm>
              <a:custGeom>
                <a:avLst/>
                <a:gdLst/>
                <a:ahLst/>
                <a:cxnLst/>
                <a:rect r="r" b="b" t="t" l="l"/>
                <a:pathLst>
                  <a:path h="498475" w="863727">
                    <a:moveTo>
                      <a:pt x="855218" y="163068"/>
                    </a:moveTo>
                    <a:lnTo>
                      <a:pt x="619252" y="498475"/>
                    </a:lnTo>
                    <a:lnTo>
                      <a:pt x="521081" y="494665"/>
                    </a:lnTo>
                    <a:lnTo>
                      <a:pt x="0" y="412877"/>
                    </a:lnTo>
                    <a:lnTo>
                      <a:pt x="510413" y="0"/>
                    </a:lnTo>
                    <a:lnTo>
                      <a:pt x="863727" y="48514"/>
                    </a:lnTo>
                    <a:lnTo>
                      <a:pt x="855218" y="163068"/>
                    </a:lnTo>
                    <a:close/>
                  </a:path>
                </a:pathLst>
              </a:custGeom>
              <a:solidFill>
                <a:srgbClr val="A2A1A1"/>
              </a:solidFill>
            </p:spPr>
          </p:sp>
        </p:grpSp>
        <p:grpSp>
          <p:nvGrpSpPr>
            <p:cNvPr name="Group 81" id="81"/>
            <p:cNvGrpSpPr/>
            <p:nvPr/>
          </p:nvGrpSpPr>
          <p:grpSpPr>
            <a:xfrm rot="0">
              <a:off x="1188302" y="0"/>
              <a:ext cx="968838" cy="299076"/>
              <a:chOff x="0" y="0"/>
              <a:chExt cx="968838" cy="299076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968883" cy="299085"/>
              </a:xfrm>
              <a:custGeom>
                <a:avLst/>
                <a:gdLst/>
                <a:ahLst/>
                <a:cxnLst/>
                <a:rect r="r" b="b" t="t" l="l"/>
                <a:pathLst>
                  <a:path h="299085" w="968883">
                    <a:moveTo>
                      <a:pt x="968883" y="69850"/>
                    </a:moveTo>
                    <a:lnTo>
                      <a:pt x="968883" y="118999"/>
                    </a:lnTo>
                    <a:lnTo>
                      <a:pt x="749554" y="299085"/>
                    </a:lnTo>
                    <a:lnTo>
                      <a:pt x="322326" y="82042"/>
                    </a:lnTo>
                    <a:lnTo>
                      <a:pt x="0" y="4953"/>
                    </a:lnTo>
                    <a:lnTo>
                      <a:pt x="560959" y="0"/>
                    </a:lnTo>
                    <a:lnTo>
                      <a:pt x="968883" y="69850"/>
                    </a:lnTo>
                    <a:close/>
                  </a:path>
                </a:pathLst>
              </a:custGeom>
              <a:solidFill>
                <a:srgbClr val="A2A1A1"/>
              </a:solidFill>
            </p:spPr>
          </p:sp>
        </p:grpSp>
        <p:grpSp>
          <p:nvGrpSpPr>
            <p:cNvPr name="Group 83" id="83"/>
            <p:cNvGrpSpPr/>
            <p:nvPr/>
          </p:nvGrpSpPr>
          <p:grpSpPr>
            <a:xfrm rot="0">
              <a:off x="1199036" y="69842"/>
              <a:ext cx="1310366" cy="2030428"/>
              <a:chOff x="0" y="0"/>
              <a:chExt cx="1310366" cy="2030428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1310386" cy="2030476"/>
              </a:xfrm>
              <a:custGeom>
                <a:avLst/>
                <a:gdLst/>
                <a:ahLst/>
                <a:cxnLst/>
                <a:rect r="r" b="b" t="t" l="l"/>
                <a:pathLst>
                  <a:path h="2030476" w="1310386">
                    <a:moveTo>
                      <a:pt x="1156462" y="1986534"/>
                    </a:moveTo>
                    <a:lnTo>
                      <a:pt x="1282319" y="1780540"/>
                    </a:lnTo>
                    <a:lnTo>
                      <a:pt x="1310386" y="327279"/>
                    </a:lnTo>
                    <a:lnTo>
                      <a:pt x="958088" y="0"/>
                    </a:lnTo>
                    <a:lnTo>
                      <a:pt x="721995" y="114554"/>
                    </a:lnTo>
                    <a:lnTo>
                      <a:pt x="311531" y="12192"/>
                    </a:lnTo>
                    <a:lnTo>
                      <a:pt x="0" y="429768"/>
                    </a:lnTo>
                    <a:lnTo>
                      <a:pt x="41529" y="1839468"/>
                    </a:lnTo>
                    <a:lnTo>
                      <a:pt x="330708" y="2030476"/>
                    </a:lnTo>
                    <a:lnTo>
                      <a:pt x="743585" y="2008505"/>
                    </a:lnTo>
                    <a:lnTo>
                      <a:pt x="1156589" y="1986534"/>
                    </a:lnTo>
                    <a:close/>
                  </a:path>
                </a:pathLst>
              </a:custGeom>
              <a:solidFill>
                <a:srgbClr val="EED2C1"/>
              </a:solidFill>
            </p:spPr>
          </p:sp>
        </p:grpSp>
        <p:grpSp>
          <p:nvGrpSpPr>
            <p:cNvPr name="Group 85" id="85"/>
            <p:cNvGrpSpPr/>
            <p:nvPr/>
          </p:nvGrpSpPr>
          <p:grpSpPr>
            <a:xfrm rot="0">
              <a:off x="1663910" y="1532072"/>
              <a:ext cx="458628" cy="144652"/>
              <a:chOff x="0" y="0"/>
              <a:chExt cx="458628" cy="144652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458597" cy="144653"/>
              </a:xfrm>
              <a:custGeom>
                <a:avLst/>
                <a:gdLst/>
                <a:ahLst/>
                <a:cxnLst/>
                <a:rect r="r" b="b" t="t" l="l"/>
                <a:pathLst>
                  <a:path h="144653" w="458597">
                    <a:moveTo>
                      <a:pt x="458597" y="96012"/>
                    </a:moveTo>
                    <a:lnTo>
                      <a:pt x="120269" y="69850"/>
                    </a:lnTo>
                    <a:lnTo>
                      <a:pt x="64135" y="8001"/>
                    </a:lnTo>
                    <a:lnTo>
                      <a:pt x="24130" y="0"/>
                    </a:lnTo>
                    <a:lnTo>
                      <a:pt x="0" y="10414"/>
                    </a:lnTo>
                    <a:lnTo>
                      <a:pt x="86487" y="120777"/>
                    </a:lnTo>
                    <a:lnTo>
                      <a:pt x="454406" y="144653"/>
                    </a:lnTo>
                    <a:lnTo>
                      <a:pt x="458597" y="96012"/>
                    </a:lnTo>
                    <a:close/>
                  </a:path>
                </a:pathLst>
              </a:custGeom>
              <a:solidFill>
                <a:srgbClr val="A8836C"/>
              </a:solidFill>
            </p:spPr>
          </p:sp>
        </p:grpSp>
        <p:grpSp>
          <p:nvGrpSpPr>
            <p:cNvPr name="Group 87" id="87"/>
            <p:cNvGrpSpPr/>
            <p:nvPr/>
          </p:nvGrpSpPr>
          <p:grpSpPr>
            <a:xfrm rot="0">
              <a:off x="632438" y="975086"/>
              <a:ext cx="367158" cy="391026"/>
              <a:chOff x="0" y="0"/>
              <a:chExt cx="367158" cy="391026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367157" cy="391033"/>
              </a:xfrm>
              <a:custGeom>
                <a:avLst/>
                <a:gdLst/>
                <a:ahLst/>
                <a:cxnLst/>
                <a:rect r="r" b="b" t="t" l="l"/>
                <a:pathLst>
                  <a:path h="391033" w="367157">
                    <a:moveTo>
                      <a:pt x="301625" y="10922"/>
                    </a:moveTo>
                    <a:lnTo>
                      <a:pt x="367157" y="391033"/>
                    </a:lnTo>
                    <a:lnTo>
                      <a:pt x="111633" y="389890"/>
                    </a:lnTo>
                    <a:lnTo>
                      <a:pt x="0" y="0"/>
                    </a:lnTo>
                    <a:lnTo>
                      <a:pt x="301625" y="10922"/>
                    </a:lnTo>
                    <a:close/>
                  </a:path>
                </a:pathLst>
              </a:custGeom>
              <a:solidFill>
                <a:srgbClr val="EED2C1"/>
              </a:solidFill>
            </p:spPr>
          </p:sp>
        </p:grpSp>
        <p:grpSp>
          <p:nvGrpSpPr>
            <p:cNvPr name="Group 89" id="89"/>
            <p:cNvGrpSpPr/>
            <p:nvPr/>
          </p:nvGrpSpPr>
          <p:grpSpPr>
            <a:xfrm rot="0">
              <a:off x="737042" y="1061590"/>
              <a:ext cx="139686" cy="192550"/>
              <a:chOff x="0" y="0"/>
              <a:chExt cx="139686" cy="192550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139700" cy="192532"/>
              </a:xfrm>
              <a:custGeom>
                <a:avLst/>
                <a:gdLst/>
                <a:ahLst/>
                <a:cxnLst/>
                <a:rect r="r" b="b" t="t" l="l"/>
                <a:pathLst>
                  <a:path h="192532" w="139700">
                    <a:moveTo>
                      <a:pt x="99441" y="5080"/>
                    </a:moveTo>
                    <a:lnTo>
                      <a:pt x="139700" y="192532"/>
                    </a:lnTo>
                    <a:lnTo>
                      <a:pt x="0" y="0"/>
                    </a:lnTo>
                    <a:lnTo>
                      <a:pt x="99441" y="5080"/>
                    </a:lnTo>
                    <a:close/>
                  </a:path>
                </a:pathLst>
              </a:custGeom>
              <a:solidFill>
                <a:srgbClr val="A8836C"/>
              </a:solidFill>
            </p:spPr>
          </p:sp>
        </p:grpSp>
        <p:grpSp>
          <p:nvGrpSpPr>
            <p:cNvPr name="Group 91" id="91"/>
            <p:cNvGrpSpPr/>
            <p:nvPr/>
          </p:nvGrpSpPr>
          <p:grpSpPr>
            <a:xfrm rot="0">
              <a:off x="2001114" y="911650"/>
              <a:ext cx="384780" cy="531996"/>
              <a:chOff x="0" y="0"/>
              <a:chExt cx="384780" cy="531996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384810" cy="532003"/>
              </a:xfrm>
              <a:custGeom>
                <a:avLst/>
                <a:gdLst/>
                <a:ahLst/>
                <a:cxnLst/>
                <a:rect r="r" b="b" t="t" l="l"/>
                <a:pathLst>
                  <a:path h="532003" w="384810">
                    <a:moveTo>
                      <a:pt x="384810" y="60833"/>
                    </a:moveTo>
                    <a:lnTo>
                      <a:pt x="348869" y="0"/>
                    </a:lnTo>
                    <a:lnTo>
                      <a:pt x="222504" y="127"/>
                    </a:lnTo>
                    <a:lnTo>
                      <a:pt x="85344" y="44958"/>
                    </a:lnTo>
                    <a:lnTo>
                      <a:pt x="9652" y="181229"/>
                    </a:lnTo>
                    <a:lnTo>
                      <a:pt x="0" y="319913"/>
                    </a:lnTo>
                    <a:lnTo>
                      <a:pt x="87630" y="532003"/>
                    </a:lnTo>
                    <a:lnTo>
                      <a:pt x="214122" y="180086"/>
                    </a:lnTo>
                    <a:lnTo>
                      <a:pt x="384810" y="60833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93" id="93"/>
            <p:cNvGrpSpPr/>
            <p:nvPr/>
          </p:nvGrpSpPr>
          <p:grpSpPr>
            <a:xfrm rot="0">
              <a:off x="1508204" y="829312"/>
              <a:ext cx="435400" cy="622504"/>
              <a:chOff x="0" y="0"/>
              <a:chExt cx="435400" cy="622504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435356" cy="622554"/>
              </a:xfrm>
              <a:custGeom>
                <a:avLst/>
                <a:gdLst/>
                <a:ahLst/>
                <a:cxnLst/>
                <a:rect r="r" b="b" t="t" l="l"/>
                <a:pathLst>
                  <a:path h="622554" w="435356">
                    <a:moveTo>
                      <a:pt x="337566" y="109347"/>
                    </a:moveTo>
                    <a:lnTo>
                      <a:pt x="389255" y="258064"/>
                    </a:lnTo>
                    <a:lnTo>
                      <a:pt x="435356" y="376809"/>
                    </a:lnTo>
                    <a:lnTo>
                      <a:pt x="319278" y="622554"/>
                    </a:lnTo>
                    <a:lnTo>
                      <a:pt x="159131" y="221488"/>
                    </a:lnTo>
                    <a:lnTo>
                      <a:pt x="0" y="54610"/>
                    </a:lnTo>
                    <a:lnTo>
                      <a:pt x="112141" y="0"/>
                    </a:lnTo>
                    <a:lnTo>
                      <a:pt x="337566" y="109347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95" id="95"/>
            <p:cNvGrpSpPr/>
            <p:nvPr/>
          </p:nvGrpSpPr>
          <p:grpSpPr>
            <a:xfrm rot="0">
              <a:off x="2088740" y="1443646"/>
              <a:ext cx="176530" cy="192710"/>
              <a:chOff x="0" y="0"/>
              <a:chExt cx="176530" cy="192710"/>
            </a:xfrm>
          </p:grpSpPr>
          <p:sp>
            <p:nvSpPr>
              <p:cNvPr name="Freeform 96" id="96"/>
              <p:cNvSpPr/>
              <p:nvPr/>
            </p:nvSpPr>
            <p:spPr>
              <a:xfrm flipH="false" flipV="false" rot="0">
                <a:off x="0" y="0"/>
                <a:ext cx="176530" cy="192659"/>
              </a:xfrm>
              <a:custGeom>
                <a:avLst/>
                <a:gdLst/>
                <a:ahLst/>
                <a:cxnLst/>
                <a:rect r="r" b="b" t="t" l="l"/>
                <a:pathLst>
                  <a:path h="192659" w="176530">
                    <a:moveTo>
                      <a:pt x="176530" y="192659"/>
                    </a:moveTo>
                    <a:lnTo>
                      <a:pt x="29337" y="104902"/>
                    </a:lnTo>
                    <a:lnTo>
                      <a:pt x="0" y="0"/>
                    </a:lnTo>
                    <a:lnTo>
                      <a:pt x="176530" y="192659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97" id="97"/>
            <p:cNvGrpSpPr/>
            <p:nvPr/>
          </p:nvGrpSpPr>
          <p:grpSpPr>
            <a:xfrm rot="0">
              <a:off x="1490264" y="1451816"/>
              <a:ext cx="337202" cy="96916"/>
              <a:chOff x="0" y="0"/>
              <a:chExt cx="337202" cy="96916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337185" cy="96901"/>
              </a:xfrm>
              <a:custGeom>
                <a:avLst/>
                <a:gdLst/>
                <a:ahLst/>
                <a:cxnLst/>
                <a:rect r="r" b="b" t="t" l="l"/>
                <a:pathLst>
                  <a:path h="96901" w="337185">
                    <a:moveTo>
                      <a:pt x="337185" y="0"/>
                    </a:moveTo>
                    <a:lnTo>
                      <a:pt x="237744" y="88265"/>
                    </a:lnTo>
                    <a:lnTo>
                      <a:pt x="0" y="96901"/>
                    </a:lnTo>
                    <a:lnTo>
                      <a:pt x="337185" y="0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99" id="99"/>
            <p:cNvGrpSpPr/>
            <p:nvPr/>
          </p:nvGrpSpPr>
          <p:grpSpPr>
            <a:xfrm rot="0">
              <a:off x="1827466" y="1418976"/>
              <a:ext cx="261272" cy="118700"/>
              <a:chOff x="0" y="0"/>
              <a:chExt cx="261272" cy="1187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261239" cy="118745"/>
              </a:xfrm>
              <a:custGeom>
                <a:avLst/>
                <a:gdLst/>
                <a:ahLst/>
                <a:cxnLst/>
                <a:rect r="r" b="b" t="t" l="l"/>
                <a:pathLst>
                  <a:path h="118745" w="261239">
                    <a:moveTo>
                      <a:pt x="139065" y="118745"/>
                    </a:moveTo>
                    <a:lnTo>
                      <a:pt x="261239" y="24765"/>
                    </a:lnTo>
                    <a:lnTo>
                      <a:pt x="143383" y="0"/>
                    </a:lnTo>
                    <a:lnTo>
                      <a:pt x="0" y="32893"/>
                    </a:lnTo>
                    <a:lnTo>
                      <a:pt x="139065" y="118745"/>
                    </a:lnTo>
                    <a:close/>
                  </a:path>
                </a:pathLst>
              </a:custGeom>
              <a:solidFill>
                <a:srgbClr val="A8836C"/>
              </a:solidFill>
            </p:spPr>
          </p:sp>
        </p:grpSp>
        <p:grpSp>
          <p:nvGrpSpPr>
            <p:cNvPr name="Group 101" id="101"/>
            <p:cNvGrpSpPr/>
            <p:nvPr/>
          </p:nvGrpSpPr>
          <p:grpSpPr>
            <a:xfrm rot="0">
              <a:off x="1827466" y="1087380"/>
              <a:ext cx="261272" cy="364436"/>
              <a:chOff x="0" y="0"/>
              <a:chExt cx="261272" cy="364436"/>
            </a:xfrm>
          </p:grpSpPr>
          <p:sp>
            <p:nvSpPr>
              <p:cNvPr name="Freeform 102" id="102"/>
              <p:cNvSpPr/>
              <p:nvPr/>
            </p:nvSpPr>
            <p:spPr>
              <a:xfrm flipH="false" flipV="false" rot="0">
                <a:off x="0" y="0"/>
                <a:ext cx="261239" cy="364490"/>
              </a:xfrm>
              <a:custGeom>
                <a:avLst/>
                <a:gdLst/>
                <a:ahLst/>
                <a:cxnLst/>
                <a:rect r="r" b="b" t="t" l="l"/>
                <a:pathLst>
                  <a:path h="364490" w="261239">
                    <a:moveTo>
                      <a:pt x="69977" y="0"/>
                    </a:moveTo>
                    <a:lnTo>
                      <a:pt x="0" y="364490"/>
                    </a:lnTo>
                    <a:lnTo>
                      <a:pt x="261239" y="356362"/>
                    </a:lnTo>
                    <a:lnTo>
                      <a:pt x="183261" y="5461"/>
                    </a:lnTo>
                    <a:lnTo>
                      <a:pt x="69977" y="0"/>
                    </a:lnTo>
                    <a:close/>
                  </a:path>
                </a:pathLst>
              </a:custGeom>
              <a:solidFill>
                <a:srgbClr val="F6E5DB"/>
              </a:solidFill>
            </p:spPr>
          </p:sp>
        </p:grpSp>
        <p:grpSp>
          <p:nvGrpSpPr>
            <p:cNvPr name="Group 103" id="103"/>
            <p:cNvGrpSpPr/>
            <p:nvPr/>
          </p:nvGrpSpPr>
          <p:grpSpPr>
            <a:xfrm rot="0">
              <a:off x="2086496" y="871922"/>
              <a:ext cx="339606" cy="100600"/>
              <a:chOff x="0" y="0"/>
              <a:chExt cx="339606" cy="100600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339598" cy="100584"/>
              </a:xfrm>
              <a:custGeom>
                <a:avLst/>
                <a:gdLst/>
                <a:ahLst/>
                <a:cxnLst/>
                <a:rect r="r" b="b" t="t" l="l"/>
                <a:pathLst>
                  <a:path h="100584" w="339598">
                    <a:moveTo>
                      <a:pt x="260477" y="0"/>
                    </a:moveTo>
                    <a:lnTo>
                      <a:pt x="339598" y="72517"/>
                    </a:lnTo>
                    <a:lnTo>
                      <a:pt x="299339" y="100584"/>
                    </a:lnTo>
                    <a:lnTo>
                      <a:pt x="248285" y="65659"/>
                    </a:lnTo>
                    <a:lnTo>
                      <a:pt x="0" y="84709"/>
                    </a:lnTo>
                    <a:lnTo>
                      <a:pt x="9906" y="12954"/>
                    </a:lnTo>
                    <a:lnTo>
                      <a:pt x="260477" y="0"/>
                    </a:lnTo>
                    <a:close/>
                  </a:path>
                </a:pathLst>
              </a:custGeom>
              <a:solidFill>
                <a:srgbClr val="848585"/>
              </a:solidFill>
            </p:spPr>
          </p:sp>
        </p:grpSp>
        <p:grpSp>
          <p:nvGrpSpPr>
            <p:cNvPr name="Group 105" id="105"/>
            <p:cNvGrpSpPr/>
            <p:nvPr/>
          </p:nvGrpSpPr>
          <p:grpSpPr>
            <a:xfrm rot="0">
              <a:off x="1502920" y="794230"/>
              <a:ext cx="354182" cy="144492"/>
              <a:chOff x="0" y="0"/>
              <a:chExt cx="354182" cy="144492"/>
            </a:xfrm>
          </p:grpSpPr>
          <p:sp>
            <p:nvSpPr>
              <p:cNvPr name="Freeform 106" id="106"/>
              <p:cNvSpPr/>
              <p:nvPr/>
            </p:nvSpPr>
            <p:spPr>
              <a:xfrm flipH="false" flipV="false" rot="0">
                <a:off x="0" y="0"/>
                <a:ext cx="354203" cy="144399"/>
              </a:xfrm>
              <a:custGeom>
                <a:avLst/>
                <a:gdLst/>
                <a:ahLst/>
                <a:cxnLst/>
                <a:rect r="r" b="b" t="t" l="l"/>
                <a:pathLst>
                  <a:path h="144399" w="354203">
                    <a:moveTo>
                      <a:pt x="354203" y="67564"/>
                    </a:moveTo>
                    <a:lnTo>
                      <a:pt x="342773" y="144399"/>
                    </a:lnTo>
                    <a:lnTo>
                      <a:pt x="104648" y="65786"/>
                    </a:lnTo>
                    <a:lnTo>
                      <a:pt x="5334" y="89662"/>
                    </a:lnTo>
                    <a:lnTo>
                      <a:pt x="0" y="46609"/>
                    </a:lnTo>
                    <a:lnTo>
                      <a:pt x="127127" y="0"/>
                    </a:lnTo>
                    <a:lnTo>
                      <a:pt x="354203" y="67564"/>
                    </a:lnTo>
                    <a:close/>
                  </a:path>
                </a:pathLst>
              </a:custGeom>
              <a:solidFill>
                <a:srgbClr val="848585"/>
              </a:solidFill>
            </p:spPr>
          </p:sp>
        </p:grpSp>
        <p:grpSp>
          <p:nvGrpSpPr>
            <p:cNvPr name="Group 107" id="107"/>
            <p:cNvGrpSpPr/>
            <p:nvPr/>
          </p:nvGrpSpPr>
          <p:grpSpPr>
            <a:xfrm rot="0">
              <a:off x="2133270" y="1052776"/>
              <a:ext cx="105088" cy="105088"/>
              <a:chOff x="0" y="0"/>
              <a:chExt cx="105088" cy="105088"/>
            </a:xfrm>
          </p:grpSpPr>
          <p:sp>
            <p:nvSpPr>
              <p:cNvPr name="Freeform 108" id="108"/>
              <p:cNvSpPr/>
              <p:nvPr/>
            </p:nvSpPr>
            <p:spPr>
              <a:xfrm flipH="false" flipV="false" rot="0">
                <a:off x="-381" y="-381"/>
                <a:ext cx="105537" cy="105664"/>
              </a:xfrm>
              <a:custGeom>
                <a:avLst/>
                <a:gdLst/>
                <a:ahLst/>
                <a:cxnLst/>
                <a:rect r="r" b="b" t="t" l="l"/>
                <a:pathLst>
                  <a:path h="105664" w="105537">
                    <a:moveTo>
                      <a:pt x="52451" y="105410"/>
                    </a:moveTo>
                    <a:cubicBezTo>
                      <a:pt x="23495" y="105156"/>
                      <a:pt x="0" y="81407"/>
                      <a:pt x="381" y="52451"/>
                    </a:cubicBezTo>
                    <a:cubicBezTo>
                      <a:pt x="762" y="23495"/>
                      <a:pt x="24384" y="0"/>
                      <a:pt x="53467" y="381"/>
                    </a:cubicBezTo>
                    <a:cubicBezTo>
                      <a:pt x="82296" y="762"/>
                      <a:pt x="105537" y="24130"/>
                      <a:pt x="105537" y="52959"/>
                    </a:cubicBezTo>
                    <a:cubicBezTo>
                      <a:pt x="105283" y="82042"/>
                      <a:pt x="81661" y="105664"/>
                      <a:pt x="52451" y="105410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109" id="109"/>
            <p:cNvGrpSpPr/>
            <p:nvPr/>
          </p:nvGrpSpPr>
          <p:grpSpPr>
            <a:xfrm rot="0">
              <a:off x="1663268" y="1025544"/>
              <a:ext cx="115340" cy="115340"/>
              <a:chOff x="0" y="0"/>
              <a:chExt cx="115340" cy="115340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-381" y="-381"/>
                <a:ext cx="115697" cy="115824"/>
              </a:xfrm>
              <a:custGeom>
                <a:avLst/>
                <a:gdLst/>
                <a:ahLst/>
                <a:cxnLst/>
                <a:rect r="r" b="b" t="t" l="l"/>
                <a:pathLst>
                  <a:path h="115824" w="115697">
                    <a:moveTo>
                      <a:pt x="57404" y="115697"/>
                    </a:moveTo>
                    <a:cubicBezTo>
                      <a:pt x="25527" y="115443"/>
                      <a:pt x="0" y="89281"/>
                      <a:pt x="381" y="57404"/>
                    </a:cubicBezTo>
                    <a:cubicBezTo>
                      <a:pt x="762" y="25527"/>
                      <a:pt x="26797" y="0"/>
                      <a:pt x="58674" y="381"/>
                    </a:cubicBezTo>
                    <a:cubicBezTo>
                      <a:pt x="90297" y="762"/>
                      <a:pt x="115697" y="26543"/>
                      <a:pt x="115697" y="58039"/>
                    </a:cubicBezTo>
                    <a:cubicBezTo>
                      <a:pt x="115570" y="90043"/>
                      <a:pt x="89408" y="115824"/>
                      <a:pt x="57404" y="115697"/>
                    </a:cubicBezTo>
                    <a:close/>
                  </a:path>
                </a:pathLst>
              </a:custGeom>
              <a:solidFill>
                <a:srgbClr val="2B2B2B"/>
              </a:solidFill>
            </p:spPr>
          </p:sp>
        </p:grpSp>
        <p:grpSp>
          <p:nvGrpSpPr>
            <p:cNvPr name="Group 111" id="111"/>
            <p:cNvGrpSpPr/>
            <p:nvPr/>
          </p:nvGrpSpPr>
          <p:grpSpPr>
            <a:xfrm rot="0">
              <a:off x="2147210" y="3372354"/>
              <a:ext cx="336882" cy="235802"/>
              <a:chOff x="0" y="0"/>
              <a:chExt cx="336882" cy="235802"/>
            </a:xfrm>
          </p:grpSpPr>
          <p:sp>
            <p:nvSpPr>
              <p:cNvPr name="Freeform 112" id="112"/>
              <p:cNvSpPr/>
              <p:nvPr/>
            </p:nvSpPr>
            <p:spPr>
              <a:xfrm flipH="false" flipV="false" rot="0">
                <a:off x="0" y="0"/>
                <a:ext cx="336931" cy="235839"/>
              </a:xfrm>
              <a:custGeom>
                <a:avLst/>
                <a:gdLst/>
                <a:ahLst/>
                <a:cxnLst/>
                <a:rect r="r" b="b" t="t" l="l"/>
                <a:pathLst>
                  <a:path h="235839" w="336931">
                    <a:moveTo>
                      <a:pt x="336931" y="87503"/>
                    </a:moveTo>
                    <a:lnTo>
                      <a:pt x="270256" y="230886"/>
                    </a:lnTo>
                    <a:lnTo>
                      <a:pt x="96901" y="235839"/>
                    </a:lnTo>
                    <a:lnTo>
                      <a:pt x="0" y="92329"/>
                    </a:lnTo>
                    <a:lnTo>
                      <a:pt x="158877" y="0"/>
                    </a:lnTo>
                    <a:lnTo>
                      <a:pt x="336931" y="87503"/>
                    </a:lnTo>
                    <a:close/>
                  </a:path>
                </a:pathLst>
              </a:custGeom>
              <a:solidFill>
                <a:srgbClr val="474748"/>
              </a:solidFill>
            </p:spPr>
          </p:sp>
        </p:grpSp>
        <p:grpSp>
          <p:nvGrpSpPr>
            <p:cNvPr name="Group 113" id="113"/>
            <p:cNvGrpSpPr/>
            <p:nvPr/>
          </p:nvGrpSpPr>
          <p:grpSpPr>
            <a:xfrm rot="0">
              <a:off x="2147210" y="3301390"/>
              <a:ext cx="336882" cy="163234"/>
              <a:chOff x="0" y="0"/>
              <a:chExt cx="336882" cy="163234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336931" cy="163195"/>
              </a:xfrm>
              <a:custGeom>
                <a:avLst/>
                <a:gdLst/>
                <a:ahLst/>
                <a:cxnLst/>
                <a:rect r="r" b="b" t="t" l="l"/>
                <a:pathLst>
                  <a:path h="163195" w="336931">
                    <a:moveTo>
                      <a:pt x="239649" y="0"/>
                    </a:moveTo>
                    <a:lnTo>
                      <a:pt x="336931" y="158369"/>
                    </a:lnTo>
                    <a:lnTo>
                      <a:pt x="0" y="163195"/>
                    </a:lnTo>
                    <a:lnTo>
                      <a:pt x="77851" y="8001"/>
                    </a:lnTo>
                    <a:lnTo>
                      <a:pt x="239649" y="0"/>
                    </a:lnTo>
                    <a:close/>
                  </a:path>
                </a:pathLst>
              </a:custGeom>
              <a:solidFill>
                <a:srgbClr val="6F7273"/>
              </a:solidFill>
            </p:spPr>
          </p:sp>
        </p:grpSp>
        <p:grpSp>
          <p:nvGrpSpPr>
            <p:cNvPr name="Group 115" id="115"/>
            <p:cNvGrpSpPr/>
            <p:nvPr/>
          </p:nvGrpSpPr>
          <p:grpSpPr>
            <a:xfrm rot="0">
              <a:off x="1234438" y="4183726"/>
              <a:ext cx="1846848" cy="494190"/>
              <a:chOff x="0" y="0"/>
              <a:chExt cx="1846848" cy="494190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1846834" cy="494157"/>
              </a:xfrm>
              <a:custGeom>
                <a:avLst/>
                <a:gdLst/>
                <a:ahLst/>
                <a:cxnLst/>
                <a:rect r="r" b="b" t="t" l="l"/>
                <a:pathLst>
                  <a:path h="494157" w="1846834">
                    <a:moveTo>
                      <a:pt x="1846834" y="125476"/>
                    </a:moveTo>
                    <a:lnTo>
                      <a:pt x="1825625" y="454025"/>
                    </a:lnTo>
                    <a:lnTo>
                      <a:pt x="0" y="494157"/>
                    </a:lnTo>
                    <a:lnTo>
                      <a:pt x="30480" y="110744"/>
                    </a:lnTo>
                    <a:lnTo>
                      <a:pt x="182245" y="0"/>
                    </a:lnTo>
                    <a:lnTo>
                      <a:pt x="366141" y="113411"/>
                    </a:lnTo>
                    <a:lnTo>
                      <a:pt x="1846834" y="125476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17" id="117"/>
            <p:cNvGrpSpPr/>
            <p:nvPr/>
          </p:nvGrpSpPr>
          <p:grpSpPr>
            <a:xfrm rot="0">
              <a:off x="1022984" y="3920850"/>
              <a:ext cx="404804" cy="373566"/>
              <a:chOff x="0" y="0"/>
              <a:chExt cx="404804" cy="373566"/>
            </a:xfrm>
          </p:grpSpPr>
          <p:sp>
            <p:nvSpPr>
              <p:cNvPr name="Freeform 118" id="118"/>
              <p:cNvSpPr/>
              <p:nvPr/>
            </p:nvSpPr>
            <p:spPr>
              <a:xfrm flipH="false" flipV="false" rot="0">
                <a:off x="0" y="0"/>
                <a:ext cx="404749" cy="373507"/>
              </a:xfrm>
              <a:custGeom>
                <a:avLst/>
                <a:gdLst/>
                <a:ahLst/>
                <a:cxnLst/>
                <a:rect r="r" b="b" t="t" l="l"/>
                <a:pathLst>
                  <a:path h="373507" w="404749">
                    <a:moveTo>
                      <a:pt x="0" y="308864"/>
                    </a:moveTo>
                    <a:lnTo>
                      <a:pt x="135382" y="130048"/>
                    </a:lnTo>
                    <a:lnTo>
                      <a:pt x="404749" y="0"/>
                    </a:lnTo>
                    <a:lnTo>
                      <a:pt x="393700" y="262890"/>
                    </a:lnTo>
                    <a:lnTo>
                      <a:pt x="241935" y="373507"/>
                    </a:lnTo>
                    <a:lnTo>
                      <a:pt x="0" y="308864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119" id="119"/>
            <p:cNvGrpSpPr/>
            <p:nvPr/>
          </p:nvGrpSpPr>
          <p:grpSpPr>
            <a:xfrm rot="0">
              <a:off x="1264874" y="3920850"/>
              <a:ext cx="449016" cy="376290"/>
              <a:chOff x="0" y="0"/>
              <a:chExt cx="449016" cy="376290"/>
            </a:xfrm>
          </p:grpSpPr>
          <p:sp>
            <p:nvSpPr>
              <p:cNvPr name="Freeform 120" id="120"/>
              <p:cNvSpPr/>
              <p:nvPr/>
            </p:nvSpPr>
            <p:spPr>
              <a:xfrm flipH="false" flipV="false" rot="0">
                <a:off x="0" y="0"/>
                <a:ext cx="449072" cy="376174"/>
              </a:xfrm>
              <a:custGeom>
                <a:avLst/>
                <a:gdLst/>
                <a:ahLst/>
                <a:cxnLst/>
                <a:rect r="r" b="b" t="t" l="l"/>
                <a:pathLst>
                  <a:path h="376174" w="449072">
                    <a:moveTo>
                      <a:pt x="162941" y="0"/>
                    </a:moveTo>
                    <a:lnTo>
                      <a:pt x="0" y="373507"/>
                    </a:lnTo>
                    <a:lnTo>
                      <a:pt x="335788" y="376174"/>
                    </a:lnTo>
                    <a:lnTo>
                      <a:pt x="449072" y="247269"/>
                    </a:lnTo>
                    <a:lnTo>
                      <a:pt x="162941" y="0"/>
                    </a:lnTo>
                    <a:close/>
                  </a:path>
                </a:pathLst>
              </a:custGeom>
              <a:solidFill>
                <a:srgbClr val="EED2C1"/>
              </a:solidFill>
            </p:spPr>
          </p:sp>
        </p:grpSp>
        <p:grpSp>
          <p:nvGrpSpPr>
            <p:cNvPr name="Group 121" id="121"/>
            <p:cNvGrpSpPr/>
            <p:nvPr/>
          </p:nvGrpSpPr>
          <p:grpSpPr>
            <a:xfrm rot="0">
              <a:off x="1488180" y="560990"/>
              <a:ext cx="876888" cy="153782"/>
              <a:chOff x="0" y="0"/>
              <a:chExt cx="876888" cy="153782"/>
            </a:xfrm>
          </p:grpSpPr>
          <p:sp>
            <p:nvSpPr>
              <p:cNvPr name="Freeform 122" id="122"/>
              <p:cNvSpPr/>
              <p:nvPr/>
            </p:nvSpPr>
            <p:spPr>
              <a:xfrm flipH="false" flipV="false" rot="0">
                <a:off x="0" y="0"/>
                <a:ext cx="876935" cy="153797"/>
              </a:xfrm>
              <a:custGeom>
                <a:avLst/>
                <a:gdLst/>
                <a:ahLst/>
                <a:cxnLst/>
                <a:rect r="r" b="b" t="t" l="l"/>
                <a:pathLst>
                  <a:path h="153797" w="876935">
                    <a:moveTo>
                      <a:pt x="876935" y="82550"/>
                    </a:moveTo>
                    <a:lnTo>
                      <a:pt x="514858" y="109855"/>
                    </a:lnTo>
                    <a:lnTo>
                      <a:pt x="141478" y="0"/>
                    </a:lnTo>
                    <a:lnTo>
                      <a:pt x="0" y="49530"/>
                    </a:lnTo>
                    <a:lnTo>
                      <a:pt x="180975" y="38481"/>
                    </a:lnTo>
                    <a:lnTo>
                      <a:pt x="531749" y="153797"/>
                    </a:lnTo>
                    <a:lnTo>
                      <a:pt x="876935" y="82550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123" id="123"/>
            <p:cNvGrpSpPr/>
            <p:nvPr/>
          </p:nvGrpSpPr>
          <p:grpSpPr>
            <a:xfrm rot="0">
              <a:off x="1708764" y="484098"/>
              <a:ext cx="577170" cy="115336"/>
              <a:chOff x="0" y="0"/>
              <a:chExt cx="577170" cy="115336"/>
            </a:xfrm>
          </p:grpSpPr>
          <p:sp>
            <p:nvSpPr>
              <p:cNvPr name="Freeform 124" id="124"/>
              <p:cNvSpPr/>
              <p:nvPr/>
            </p:nvSpPr>
            <p:spPr>
              <a:xfrm flipH="false" flipV="false" rot="0">
                <a:off x="0" y="0"/>
                <a:ext cx="577215" cy="115316"/>
              </a:xfrm>
              <a:custGeom>
                <a:avLst/>
                <a:gdLst/>
                <a:ahLst/>
                <a:cxnLst/>
                <a:rect r="r" b="b" t="t" l="l"/>
                <a:pathLst>
                  <a:path h="115316" w="577215">
                    <a:moveTo>
                      <a:pt x="577215" y="76835"/>
                    </a:moveTo>
                    <a:lnTo>
                      <a:pt x="305435" y="115316"/>
                    </a:lnTo>
                    <a:lnTo>
                      <a:pt x="0" y="0"/>
                    </a:lnTo>
                    <a:lnTo>
                      <a:pt x="322453" y="71501"/>
                    </a:lnTo>
                    <a:lnTo>
                      <a:pt x="577215" y="76962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125" id="125"/>
            <p:cNvGrpSpPr/>
            <p:nvPr/>
          </p:nvGrpSpPr>
          <p:grpSpPr>
            <a:xfrm rot="0">
              <a:off x="1942484" y="1909004"/>
              <a:ext cx="66638" cy="169322"/>
              <a:chOff x="0" y="0"/>
              <a:chExt cx="66638" cy="169322"/>
            </a:xfrm>
          </p:grpSpPr>
          <p:sp>
            <p:nvSpPr>
              <p:cNvPr name="Freeform 126" id="126"/>
              <p:cNvSpPr/>
              <p:nvPr/>
            </p:nvSpPr>
            <p:spPr>
              <a:xfrm flipH="false" flipV="false" rot="0">
                <a:off x="0" y="0"/>
                <a:ext cx="66675" cy="169291"/>
              </a:xfrm>
              <a:custGeom>
                <a:avLst/>
                <a:gdLst/>
                <a:ahLst/>
                <a:cxnLst/>
                <a:rect r="r" b="b" t="t" l="l"/>
                <a:pathLst>
                  <a:path h="169291" w="66675">
                    <a:moveTo>
                      <a:pt x="12446" y="0"/>
                    </a:moveTo>
                    <a:lnTo>
                      <a:pt x="0" y="169291"/>
                    </a:lnTo>
                    <a:lnTo>
                      <a:pt x="66675" y="82042"/>
                    </a:lnTo>
                    <a:lnTo>
                      <a:pt x="12446" y="0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127" id="127"/>
            <p:cNvGrpSpPr/>
            <p:nvPr/>
          </p:nvGrpSpPr>
          <p:grpSpPr>
            <a:xfrm rot="0">
              <a:off x="1846048" y="808166"/>
              <a:ext cx="122546" cy="139846"/>
              <a:chOff x="0" y="0"/>
              <a:chExt cx="122546" cy="139846"/>
            </a:xfrm>
          </p:grpSpPr>
          <p:sp>
            <p:nvSpPr>
              <p:cNvPr name="Freeform 128" id="128"/>
              <p:cNvSpPr/>
              <p:nvPr/>
            </p:nvSpPr>
            <p:spPr>
              <a:xfrm flipH="false" flipV="false" rot="0">
                <a:off x="0" y="0"/>
                <a:ext cx="122555" cy="139827"/>
              </a:xfrm>
              <a:custGeom>
                <a:avLst/>
                <a:gdLst/>
                <a:ahLst/>
                <a:cxnLst/>
                <a:rect r="r" b="b" t="t" l="l"/>
                <a:pathLst>
                  <a:path h="139827" w="122555">
                    <a:moveTo>
                      <a:pt x="122555" y="0"/>
                    </a:moveTo>
                    <a:lnTo>
                      <a:pt x="111125" y="139827"/>
                    </a:lnTo>
                    <a:lnTo>
                      <a:pt x="0" y="128143"/>
                    </a:lnTo>
                    <a:lnTo>
                      <a:pt x="76200" y="98679"/>
                    </a:lnTo>
                    <a:lnTo>
                      <a:pt x="122555" y="0"/>
                    </a:lnTo>
                    <a:close/>
                  </a:path>
                </a:pathLst>
              </a:custGeom>
              <a:solidFill>
                <a:srgbClr val="D0AE95"/>
              </a:solidFill>
            </p:spPr>
          </p:sp>
        </p:grpSp>
        <p:grpSp>
          <p:nvGrpSpPr>
            <p:cNvPr name="Group 129" id="129"/>
            <p:cNvGrpSpPr/>
            <p:nvPr/>
          </p:nvGrpSpPr>
          <p:grpSpPr>
            <a:xfrm rot="0">
              <a:off x="2012008" y="5562976"/>
              <a:ext cx="253742" cy="202482"/>
              <a:chOff x="0" y="0"/>
              <a:chExt cx="253742" cy="202482"/>
            </a:xfrm>
          </p:grpSpPr>
          <p:sp>
            <p:nvSpPr>
              <p:cNvPr name="Freeform 130" id="130"/>
              <p:cNvSpPr/>
              <p:nvPr/>
            </p:nvSpPr>
            <p:spPr>
              <a:xfrm flipH="false" flipV="false" rot="0">
                <a:off x="0" y="0"/>
                <a:ext cx="253746" cy="202438"/>
              </a:xfrm>
              <a:custGeom>
                <a:avLst/>
                <a:gdLst/>
                <a:ahLst/>
                <a:cxnLst/>
                <a:rect r="r" b="b" t="t" l="l"/>
                <a:pathLst>
                  <a:path h="202438" w="253746">
                    <a:moveTo>
                      <a:pt x="120015" y="202438"/>
                    </a:moveTo>
                    <a:lnTo>
                      <a:pt x="253746" y="104267"/>
                    </a:lnTo>
                    <a:lnTo>
                      <a:pt x="185039" y="6096"/>
                    </a:lnTo>
                    <a:lnTo>
                      <a:pt x="64389" y="0"/>
                    </a:lnTo>
                    <a:lnTo>
                      <a:pt x="0" y="102362"/>
                    </a:lnTo>
                    <a:lnTo>
                      <a:pt x="120015" y="202438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sp>
          <p:nvSpPr>
            <p:cNvPr name="Freeform 131" id="131"/>
            <p:cNvSpPr/>
            <p:nvPr/>
          </p:nvSpPr>
          <p:spPr>
            <a:xfrm flipH="false" flipV="false" rot="0">
              <a:off x="1701718" y="4967382"/>
              <a:ext cx="817456" cy="639644"/>
            </a:xfrm>
            <a:custGeom>
              <a:avLst/>
              <a:gdLst/>
              <a:ahLst/>
              <a:cxnLst/>
              <a:rect r="r" b="b" t="t" l="l"/>
              <a:pathLst>
                <a:path h="639644" w="817456">
                  <a:moveTo>
                    <a:pt x="0" y="0"/>
                  </a:moveTo>
                  <a:lnTo>
                    <a:pt x="817456" y="0"/>
                  </a:lnTo>
                  <a:lnTo>
                    <a:pt x="817456" y="639644"/>
                  </a:lnTo>
                  <a:lnTo>
                    <a:pt x="0" y="639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1879648" y="4824636"/>
              <a:ext cx="453542" cy="161174"/>
            </a:xfrm>
            <a:custGeom>
              <a:avLst/>
              <a:gdLst/>
              <a:ahLst/>
              <a:cxnLst/>
              <a:rect r="r" b="b" t="t" l="l"/>
              <a:pathLst>
                <a:path h="161174" w="453542">
                  <a:moveTo>
                    <a:pt x="0" y="0"/>
                  </a:moveTo>
                  <a:lnTo>
                    <a:pt x="453542" y="0"/>
                  </a:lnTo>
                  <a:lnTo>
                    <a:pt x="453542" y="161174"/>
                  </a:lnTo>
                  <a:lnTo>
                    <a:pt x="0" y="161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33" id="133"/>
            <p:cNvGrpSpPr/>
            <p:nvPr/>
          </p:nvGrpSpPr>
          <p:grpSpPr>
            <a:xfrm rot="0">
              <a:off x="2165152" y="5108672"/>
              <a:ext cx="39886" cy="36842"/>
              <a:chOff x="0" y="0"/>
              <a:chExt cx="39886" cy="36842"/>
            </a:xfrm>
          </p:grpSpPr>
          <p:sp>
            <p:nvSpPr>
              <p:cNvPr name="Freeform 134" id="134"/>
              <p:cNvSpPr/>
              <p:nvPr/>
            </p:nvSpPr>
            <p:spPr>
              <a:xfrm flipH="false" flipV="false" rot="0">
                <a:off x="0" y="0"/>
                <a:ext cx="39878" cy="36830"/>
              </a:xfrm>
              <a:custGeom>
                <a:avLst/>
                <a:gdLst/>
                <a:ahLst/>
                <a:cxnLst/>
                <a:rect r="r" b="b" t="t" l="l"/>
                <a:pathLst>
                  <a:path h="36830" w="39878">
                    <a:moveTo>
                      <a:pt x="39878" y="36830"/>
                    </a:moveTo>
                    <a:lnTo>
                      <a:pt x="32258" y="12192"/>
                    </a:lnTo>
                    <a:lnTo>
                      <a:pt x="0" y="0"/>
                    </a:lnTo>
                    <a:lnTo>
                      <a:pt x="1905" y="36830"/>
                    </a:lnTo>
                    <a:lnTo>
                      <a:pt x="39878" y="36830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35" id="135"/>
            <p:cNvGrpSpPr/>
            <p:nvPr/>
          </p:nvGrpSpPr>
          <p:grpSpPr>
            <a:xfrm rot="0">
              <a:off x="2297470" y="5520044"/>
              <a:ext cx="128632" cy="79614"/>
              <a:chOff x="0" y="0"/>
              <a:chExt cx="128632" cy="79614"/>
            </a:xfrm>
          </p:grpSpPr>
          <p:sp>
            <p:nvSpPr>
              <p:cNvPr name="Freeform 136" id="136"/>
              <p:cNvSpPr/>
              <p:nvPr/>
            </p:nvSpPr>
            <p:spPr>
              <a:xfrm flipH="false" flipV="false" rot="0">
                <a:off x="0" y="0"/>
                <a:ext cx="128651" cy="79629"/>
              </a:xfrm>
              <a:custGeom>
                <a:avLst/>
                <a:gdLst/>
                <a:ahLst/>
                <a:cxnLst/>
                <a:rect r="r" b="b" t="t" l="l"/>
                <a:pathLst>
                  <a:path h="79629" w="128651">
                    <a:moveTo>
                      <a:pt x="128651" y="73533"/>
                    </a:moveTo>
                    <a:lnTo>
                      <a:pt x="97790" y="79629"/>
                    </a:lnTo>
                    <a:lnTo>
                      <a:pt x="57404" y="42926"/>
                    </a:lnTo>
                    <a:lnTo>
                      <a:pt x="0" y="36703"/>
                    </a:lnTo>
                    <a:lnTo>
                      <a:pt x="4318" y="0"/>
                    </a:lnTo>
                    <a:lnTo>
                      <a:pt x="68199" y="12192"/>
                    </a:lnTo>
                    <a:lnTo>
                      <a:pt x="128651" y="73533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37" id="137"/>
            <p:cNvGrpSpPr/>
            <p:nvPr/>
          </p:nvGrpSpPr>
          <p:grpSpPr>
            <a:xfrm rot="0">
              <a:off x="2411044" y="5421686"/>
              <a:ext cx="94032" cy="128954"/>
              <a:chOff x="0" y="0"/>
              <a:chExt cx="94032" cy="128954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93980" cy="128905"/>
              </a:xfrm>
              <a:custGeom>
                <a:avLst/>
                <a:gdLst/>
                <a:ahLst/>
                <a:cxnLst/>
                <a:rect r="r" b="b" t="t" l="l"/>
                <a:pathLst>
                  <a:path h="128905" w="93980">
                    <a:moveTo>
                      <a:pt x="93980" y="0"/>
                    </a:moveTo>
                    <a:lnTo>
                      <a:pt x="87630" y="110490"/>
                    </a:lnTo>
                    <a:lnTo>
                      <a:pt x="0" y="128905"/>
                    </a:lnTo>
                    <a:lnTo>
                      <a:pt x="8382" y="49149"/>
                    </a:lnTo>
                    <a:lnTo>
                      <a:pt x="93980" y="0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39" id="139"/>
            <p:cNvGrpSpPr/>
            <p:nvPr/>
          </p:nvGrpSpPr>
          <p:grpSpPr>
            <a:xfrm rot="0">
              <a:off x="1993586" y="5249000"/>
              <a:ext cx="265756" cy="316698"/>
              <a:chOff x="0" y="0"/>
              <a:chExt cx="265756" cy="316698"/>
            </a:xfrm>
          </p:grpSpPr>
          <p:sp>
            <p:nvSpPr>
              <p:cNvPr name="Freeform 140" id="140"/>
              <p:cNvSpPr/>
              <p:nvPr/>
            </p:nvSpPr>
            <p:spPr>
              <a:xfrm flipH="false" flipV="false" rot="0">
                <a:off x="0" y="0"/>
                <a:ext cx="265811" cy="316738"/>
              </a:xfrm>
              <a:custGeom>
                <a:avLst/>
                <a:gdLst/>
                <a:ahLst/>
                <a:cxnLst/>
                <a:rect r="r" b="b" t="t" l="l"/>
                <a:pathLst>
                  <a:path h="316738" w="265811">
                    <a:moveTo>
                      <a:pt x="261620" y="762"/>
                    </a:moveTo>
                    <a:lnTo>
                      <a:pt x="200914" y="28194"/>
                    </a:lnTo>
                    <a:lnTo>
                      <a:pt x="128778" y="762"/>
                    </a:lnTo>
                    <a:lnTo>
                      <a:pt x="64770" y="24638"/>
                    </a:lnTo>
                    <a:lnTo>
                      <a:pt x="0" y="0"/>
                    </a:lnTo>
                    <a:lnTo>
                      <a:pt x="8382" y="203581"/>
                    </a:lnTo>
                    <a:lnTo>
                      <a:pt x="136398" y="316738"/>
                    </a:lnTo>
                    <a:lnTo>
                      <a:pt x="265811" y="208153"/>
                    </a:lnTo>
                    <a:lnTo>
                      <a:pt x="261620" y="762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41" id="141"/>
            <p:cNvGrpSpPr/>
            <p:nvPr/>
          </p:nvGrpSpPr>
          <p:grpSpPr>
            <a:xfrm rot="0">
              <a:off x="2035716" y="5339668"/>
              <a:ext cx="191748" cy="226670"/>
              <a:chOff x="0" y="0"/>
              <a:chExt cx="191748" cy="226670"/>
            </a:xfrm>
          </p:grpSpPr>
          <p:sp>
            <p:nvSpPr>
              <p:cNvPr name="Freeform 142" id="142"/>
              <p:cNvSpPr/>
              <p:nvPr/>
            </p:nvSpPr>
            <p:spPr>
              <a:xfrm flipH="false" flipV="false" rot="0">
                <a:off x="0" y="0"/>
                <a:ext cx="191643" cy="226695"/>
              </a:xfrm>
              <a:custGeom>
                <a:avLst/>
                <a:gdLst/>
                <a:ahLst/>
                <a:cxnLst/>
                <a:rect r="r" b="b" t="t" l="l"/>
                <a:pathLst>
                  <a:path h="226695" w="191643">
                    <a:moveTo>
                      <a:pt x="4064" y="146304"/>
                    </a:moveTo>
                    <a:lnTo>
                      <a:pt x="43307" y="181356"/>
                    </a:lnTo>
                    <a:lnTo>
                      <a:pt x="37973" y="508"/>
                    </a:lnTo>
                    <a:lnTo>
                      <a:pt x="0" y="508"/>
                    </a:lnTo>
                    <a:lnTo>
                      <a:pt x="3302" y="146050"/>
                    </a:lnTo>
                    <a:lnTo>
                      <a:pt x="4064" y="146050"/>
                    </a:lnTo>
                    <a:close/>
                    <a:moveTo>
                      <a:pt x="94234" y="226187"/>
                    </a:moveTo>
                    <a:lnTo>
                      <a:pt x="122428" y="202438"/>
                    </a:lnTo>
                    <a:lnTo>
                      <a:pt x="111125" y="1016"/>
                    </a:lnTo>
                    <a:lnTo>
                      <a:pt x="73152" y="1016"/>
                    </a:lnTo>
                    <a:lnTo>
                      <a:pt x="76327" y="210693"/>
                    </a:lnTo>
                    <a:lnTo>
                      <a:pt x="94107" y="226695"/>
                    </a:lnTo>
                    <a:lnTo>
                      <a:pt x="94107" y="226314"/>
                    </a:lnTo>
                    <a:close/>
                    <a:moveTo>
                      <a:pt x="155321" y="174625"/>
                    </a:moveTo>
                    <a:lnTo>
                      <a:pt x="191643" y="144145"/>
                    </a:lnTo>
                    <a:lnTo>
                      <a:pt x="183769" y="0"/>
                    </a:lnTo>
                    <a:lnTo>
                      <a:pt x="145796" y="0"/>
                    </a:lnTo>
                    <a:lnTo>
                      <a:pt x="155448" y="174625"/>
                    </a:lnTo>
                    <a:close/>
                  </a:path>
                </a:pathLst>
              </a:custGeom>
              <a:solidFill>
                <a:srgbClr val="5EBFD8"/>
              </a:solidFill>
            </p:spPr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1838040" y="5520044"/>
              <a:ext cx="124468" cy="76090"/>
              <a:chOff x="0" y="0"/>
              <a:chExt cx="124468" cy="76090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124460" cy="76073"/>
              </a:xfrm>
              <a:custGeom>
                <a:avLst/>
                <a:gdLst/>
                <a:ahLst/>
                <a:cxnLst/>
                <a:rect r="r" b="b" t="t" l="l"/>
                <a:pathLst>
                  <a:path h="76073" w="124460">
                    <a:moveTo>
                      <a:pt x="0" y="73533"/>
                    </a:moveTo>
                    <a:lnTo>
                      <a:pt x="34925" y="76073"/>
                    </a:lnTo>
                    <a:lnTo>
                      <a:pt x="67945" y="42926"/>
                    </a:lnTo>
                    <a:lnTo>
                      <a:pt x="124460" y="36703"/>
                    </a:lnTo>
                    <a:lnTo>
                      <a:pt x="116078" y="0"/>
                    </a:lnTo>
                    <a:lnTo>
                      <a:pt x="53467" y="12192"/>
                    </a:lnTo>
                    <a:lnTo>
                      <a:pt x="0" y="73533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45" id="145"/>
            <p:cNvGrpSpPr/>
            <p:nvPr/>
          </p:nvGrpSpPr>
          <p:grpSpPr>
            <a:xfrm rot="0">
              <a:off x="1739842" y="5421686"/>
              <a:ext cx="108448" cy="128954"/>
              <a:chOff x="0" y="0"/>
              <a:chExt cx="108448" cy="128954"/>
            </a:xfrm>
          </p:grpSpPr>
          <p:sp>
            <p:nvSpPr>
              <p:cNvPr name="Freeform 146" id="146"/>
              <p:cNvSpPr/>
              <p:nvPr/>
            </p:nvSpPr>
            <p:spPr>
              <a:xfrm flipH="false" flipV="false" rot="0">
                <a:off x="0" y="0"/>
                <a:ext cx="108458" cy="128905"/>
              </a:xfrm>
              <a:custGeom>
                <a:avLst/>
                <a:gdLst/>
                <a:ahLst/>
                <a:cxnLst/>
                <a:rect r="r" b="b" t="t" l="l"/>
                <a:pathLst>
                  <a:path h="128905" w="108458">
                    <a:moveTo>
                      <a:pt x="0" y="0"/>
                    </a:moveTo>
                    <a:lnTo>
                      <a:pt x="18923" y="110490"/>
                    </a:lnTo>
                    <a:lnTo>
                      <a:pt x="108458" y="128905"/>
                    </a:lnTo>
                    <a:lnTo>
                      <a:pt x="91313" y="491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47" id="147"/>
            <p:cNvGrpSpPr/>
            <p:nvPr/>
          </p:nvGrpSpPr>
          <p:grpSpPr>
            <a:xfrm rot="0">
              <a:off x="1002000" y="3231386"/>
              <a:ext cx="272324" cy="176850"/>
              <a:chOff x="0" y="0"/>
              <a:chExt cx="272324" cy="176850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272288" cy="176784"/>
              </a:xfrm>
              <a:custGeom>
                <a:avLst/>
                <a:gdLst/>
                <a:ahLst/>
                <a:cxnLst/>
                <a:rect r="r" b="b" t="t" l="l"/>
                <a:pathLst>
                  <a:path h="176784" w="272288">
                    <a:moveTo>
                      <a:pt x="237109" y="28194"/>
                    </a:moveTo>
                    <a:lnTo>
                      <a:pt x="270891" y="87884"/>
                    </a:lnTo>
                    <a:lnTo>
                      <a:pt x="272288" y="112014"/>
                    </a:lnTo>
                    <a:lnTo>
                      <a:pt x="247396" y="122428"/>
                    </a:lnTo>
                    <a:lnTo>
                      <a:pt x="271907" y="140081"/>
                    </a:lnTo>
                    <a:lnTo>
                      <a:pt x="271907" y="167005"/>
                    </a:lnTo>
                    <a:lnTo>
                      <a:pt x="2667" y="176784"/>
                    </a:lnTo>
                    <a:lnTo>
                      <a:pt x="2159" y="149860"/>
                    </a:lnTo>
                    <a:lnTo>
                      <a:pt x="13208" y="133477"/>
                    </a:lnTo>
                    <a:lnTo>
                      <a:pt x="1778" y="125603"/>
                    </a:lnTo>
                    <a:lnTo>
                      <a:pt x="1397" y="96393"/>
                    </a:lnTo>
                    <a:lnTo>
                      <a:pt x="12065" y="87630"/>
                    </a:lnTo>
                    <a:lnTo>
                      <a:pt x="1143" y="71247"/>
                    </a:lnTo>
                    <a:lnTo>
                      <a:pt x="635" y="45593"/>
                    </a:lnTo>
                    <a:lnTo>
                      <a:pt x="8001" y="30607"/>
                    </a:lnTo>
                    <a:lnTo>
                      <a:pt x="0" y="24638"/>
                    </a:lnTo>
                    <a:lnTo>
                      <a:pt x="0" y="1143"/>
                    </a:lnTo>
                    <a:lnTo>
                      <a:pt x="154305" y="0"/>
                    </a:lnTo>
                    <a:lnTo>
                      <a:pt x="237109" y="281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49" id="149"/>
            <p:cNvGrpSpPr/>
            <p:nvPr/>
          </p:nvGrpSpPr>
          <p:grpSpPr>
            <a:xfrm rot="0">
              <a:off x="1156264" y="3230424"/>
              <a:ext cx="116618" cy="93070"/>
              <a:chOff x="0" y="0"/>
              <a:chExt cx="116618" cy="93070"/>
            </a:xfrm>
          </p:grpSpPr>
          <p:sp>
            <p:nvSpPr>
              <p:cNvPr name="Freeform 150" id="150"/>
              <p:cNvSpPr/>
              <p:nvPr/>
            </p:nvSpPr>
            <p:spPr>
              <a:xfrm flipH="false" flipV="false" rot="0">
                <a:off x="0" y="0"/>
                <a:ext cx="116586" cy="93091"/>
              </a:xfrm>
              <a:custGeom>
                <a:avLst/>
                <a:gdLst/>
                <a:ahLst/>
                <a:cxnLst/>
                <a:rect r="r" b="b" t="t" l="l"/>
                <a:pathLst>
                  <a:path h="93091" w="116586">
                    <a:moveTo>
                      <a:pt x="0" y="93091"/>
                    </a:moveTo>
                    <a:lnTo>
                      <a:pt x="116586" y="88900"/>
                    </a:lnTo>
                    <a:lnTo>
                      <a:pt x="115316" y="0"/>
                    </a:lnTo>
                    <a:lnTo>
                      <a:pt x="0" y="1016"/>
                    </a:lnTo>
                    <a:lnTo>
                      <a:pt x="0" y="93091"/>
                    </a:lnTo>
                    <a:close/>
                  </a:path>
                </a:pathLst>
              </a:custGeom>
              <a:solidFill>
                <a:srgbClr val="318EA5"/>
              </a:solidFill>
            </p:spPr>
          </p:sp>
        </p:grpSp>
        <p:grpSp>
          <p:nvGrpSpPr>
            <p:cNvPr name="Group 151" id="151"/>
            <p:cNvGrpSpPr/>
            <p:nvPr/>
          </p:nvGrpSpPr>
          <p:grpSpPr>
            <a:xfrm rot="0">
              <a:off x="1003922" y="3343520"/>
              <a:ext cx="270402" cy="37804"/>
              <a:chOff x="0" y="0"/>
              <a:chExt cx="270402" cy="37804"/>
            </a:xfrm>
          </p:grpSpPr>
          <p:sp>
            <p:nvSpPr>
              <p:cNvPr name="Freeform 152" id="152"/>
              <p:cNvSpPr/>
              <p:nvPr/>
            </p:nvSpPr>
            <p:spPr>
              <a:xfrm flipH="false" flipV="false" rot="0">
                <a:off x="0" y="0"/>
                <a:ext cx="270383" cy="37846"/>
              </a:xfrm>
              <a:custGeom>
                <a:avLst/>
                <a:gdLst/>
                <a:ahLst/>
                <a:cxnLst/>
                <a:rect r="r" b="b" t="t" l="l"/>
                <a:pathLst>
                  <a:path h="37846" w="270383">
                    <a:moveTo>
                      <a:pt x="0" y="13589"/>
                    </a:moveTo>
                    <a:lnTo>
                      <a:pt x="270383" y="0"/>
                    </a:lnTo>
                    <a:lnTo>
                      <a:pt x="270002" y="28067"/>
                    </a:lnTo>
                    <a:lnTo>
                      <a:pt x="381" y="37846"/>
                    </a:lnTo>
                    <a:lnTo>
                      <a:pt x="0" y="13589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53" id="153"/>
            <p:cNvGrpSpPr/>
            <p:nvPr/>
          </p:nvGrpSpPr>
          <p:grpSpPr>
            <a:xfrm rot="0">
              <a:off x="1003120" y="3298506"/>
              <a:ext cx="153142" cy="29314"/>
              <a:chOff x="0" y="0"/>
              <a:chExt cx="153142" cy="29314"/>
            </a:xfrm>
          </p:grpSpPr>
          <p:sp>
            <p:nvSpPr>
              <p:cNvPr name="Freeform 154" id="154"/>
              <p:cNvSpPr/>
              <p:nvPr/>
            </p:nvSpPr>
            <p:spPr>
              <a:xfrm flipH="false" flipV="false" rot="0">
                <a:off x="0" y="0"/>
                <a:ext cx="153162" cy="29337"/>
              </a:xfrm>
              <a:custGeom>
                <a:avLst/>
                <a:gdLst/>
                <a:ahLst/>
                <a:cxnLst/>
                <a:rect r="r" b="b" t="t" l="l"/>
                <a:pathLst>
                  <a:path h="29337" w="153162">
                    <a:moveTo>
                      <a:pt x="153162" y="0"/>
                    </a:moveTo>
                    <a:lnTo>
                      <a:pt x="0" y="4191"/>
                    </a:lnTo>
                    <a:lnTo>
                      <a:pt x="381" y="29337"/>
                    </a:lnTo>
                    <a:lnTo>
                      <a:pt x="153162" y="25019"/>
                    </a:lnTo>
                    <a:lnTo>
                      <a:pt x="153162" y="0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  <p:grpSp>
          <p:nvGrpSpPr>
            <p:cNvPr name="Group 155" id="155"/>
            <p:cNvGrpSpPr/>
            <p:nvPr/>
          </p:nvGrpSpPr>
          <p:grpSpPr>
            <a:xfrm rot="0">
              <a:off x="1001998" y="3251410"/>
              <a:ext cx="154264" cy="25630"/>
              <a:chOff x="0" y="0"/>
              <a:chExt cx="154264" cy="25630"/>
            </a:xfrm>
          </p:grpSpPr>
          <p:sp>
            <p:nvSpPr>
              <p:cNvPr name="Freeform 156" id="156"/>
              <p:cNvSpPr/>
              <p:nvPr/>
            </p:nvSpPr>
            <p:spPr>
              <a:xfrm flipH="false" flipV="false" rot="0">
                <a:off x="0" y="0"/>
                <a:ext cx="154305" cy="25654"/>
              </a:xfrm>
              <a:custGeom>
                <a:avLst/>
                <a:gdLst/>
                <a:ahLst/>
                <a:cxnLst/>
                <a:rect r="r" b="b" t="t" l="l"/>
                <a:pathLst>
                  <a:path h="25654" w="154305">
                    <a:moveTo>
                      <a:pt x="154305" y="21336"/>
                    </a:moveTo>
                    <a:lnTo>
                      <a:pt x="635" y="25654"/>
                    </a:lnTo>
                    <a:lnTo>
                      <a:pt x="0" y="4699"/>
                    </a:lnTo>
                    <a:lnTo>
                      <a:pt x="154305" y="0"/>
                    </a:lnTo>
                    <a:lnTo>
                      <a:pt x="154305" y="21336"/>
                    </a:lnTo>
                    <a:close/>
                  </a:path>
                </a:pathLst>
              </a:custGeom>
              <a:solidFill>
                <a:srgbClr val="3A9FB9"/>
              </a:solidFill>
            </p:spPr>
          </p:sp>
        </p:grpSp>
      </p:grpSp>
      <p:grpSp>
        <p:nvGrpSpPr>
          <p:cNvPr name="Group 157" id="157"/>
          <p:cNvGrpSpPr/>
          <p:nvPr/>
        </p:nvGrpSpPr>
        <p:grpSpPr>
          <a:xfrm rot="0">
            <a:off x="3834156" y="5238750"/>
            <a:ext cx="12192158" cy="2601101"/>
            <a:chOff x="0" y="0"/>
            <a:chExt cx="3211103" cy="685064"/>
          </a:xfrm>
        </p:grpSpPr>
        <p:sp>
          <p:nvSpPr>
            <p:cNvPr name="Freeform 158" id="158"/>
            <p:cNvSpPr/>
            <p:nvPr/>
          </p:nvSpPr>
          <p:spPr>
            <a:xfrm flipH="false" flipV="false" rot="0">
              <a:off x="0" y="0"/>
              <a:ext cx="3211103" cy="685064"/>
            </a:xfrm>
            <a:custGeom>
              <a:avLst/>
              <a:gdLst/>
              <a:ahLst/>
              <a:cxnLst/>
              <a:rect r="r" b="b" t="t" l="l"/>
              <a:pathLst>
                <a:path h="685064" w="3211103">
                  <a:moveTo>
                    <a:pt x="3211103" y="0"/>
                  </a:moveTo>
                  <a:lnTo>
                    <a:pt x="0" y="0"/>
                  </a:lnTo>
                  <a:lnTo>
                    <a:pt x="0" y="497104"/>
                  </a:lnTo>
                  <a:lnTo>
                    <a:pt x="157480" y="497104"/>
                  </a:lnTo>
                  <a:lnTo>
                    <a:pt x="157480" y="685064"/>
                  </a:lnTo>
                  <a:lnTo>
                    <a:pt x="463550" y="497104"/>
                  </a:lnTo>
                  <a:lnTo>
                    <a:pt x="3211103" y="497104"/>
                  </a:lnTo>
                  <a:lnTo>
                    <a:pt x="3211103" y="0"/>
                  </a:ln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159" id="159"/>
            <p:cNvSpPr txBox="true"/>
            <p:nvPr/>
          </p:nvSpPr>
          <p:spPr>
            <a:xfrm>
              <a:off x="0" y="-180975"/>
              <a:ext cx="3211103" cy="675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575"/>
                </a:lnSpc>
              </a:pPr>
              <a:r>
                <a:rPr lang="en-US" sz="21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여러 변수들을 통해 이 사람이 외향형인지 내향형인지 예측을 해봐야겠어.</a:t>
              </a:r>
            </a:p>
            <a:p>
              <a:pPr algn="ctr">
                <a:lnSpc>
                  <a:spcPts val="4575"/>
                </a:lnSpc>
              </a:pPr>
              <a:r>
                <a:rPr lang="en-US" sz="21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어떤 방법으로 예측을 할지는 고민을 해봐야겠군</a:t>
              </a:r>
            </a:p>
            <a:p>
              <a:pPr algn="ctr">
                <a:lnSpc>
                  <a:spcPts val="4575"/>
                </a:lnSpc>
              </a:pPr>
              <a:r>
                <a:rPr lang="en-US" sz="21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수업시간에 배웠던 앙상블 기법을 사용해볼까?</a:t>
              </a:r>
              <a:r>
                <a:rPr lang="en-US" sz="21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</a:p>
          </p:txBody>
        </p:sp>
      </p:grpSp>
      <p:sp>
        <p:nvSpPr>
          <p:cNvPr name="TextBox 160" id="160"/>
          <p:cNvSpPr txBox="true"/>
          <p:nvPr/>
        </p:nvSpPr>
        <p:spPr>
          <a:xfrm rot="0">
            <a:off x="711517" y="909756"/>
            <a:ext cx="2532286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연구 소개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711517" y="1847926"/>
            <a:ext cx="17052272" cy="265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KAGGLE · PLAYGROUND PREDICTION COMPETITION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Your Goal:</a:t>
            </a:r>
            <a:r>
              <a:rPr lang="en-US" sz="24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 Your objective is to predict whether a person is an Introvert or Extrovert, given their social behavior and personality traits.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</a:t>
            </a:r>
            <a:r>
              <a:rPr lang="en-US" sz="24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: The dataset was generated from deep learning model trained on the </a:t>
            </a:r>
            <a:r>
              <a:rPr lang="en-US" sz="2400" u="sng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  <a:hlinkClick r:id="rId8" tooltip="https://www.kaggle.com/datasets/rakeshkapilavai/extrovert-vs-introvert-behavior-data/data"/>
              </a:rPr>
              <a:t>Extrovert vs. Introvert Behavior</a:t>
            </a:r>
            <a:r>
              <a:rPr lang="en-US" sz="24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dataset. Feature distributions are close to, but not exactly the same, as the original</a:t>
            </a:r>
          </a:p>
        </p:txBody>
      </p:sp>
      <p:sp>
        <p:nvSpPr>
          <p:cNvPr name="TextBox 162" id="162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전처리 </a:t>
            </a:r>
            <a:r>
              <a:rPr lang="en-US" sz="36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및</a:t>
            </a: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EDA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데이터 개요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517" y="4838925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Features</a:t>
            </a:r>
          </a:p>
        </p:txBody>
      </p:sp>
      <p:sp>
        <p:nvSpPr>
          <p:cNvPr name="AutoShape 6" id="6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11518" y="2464945"/>
            <a:ext cx="3269455" cy="1816024"/>
            <a:chOff x="0" y="0"/>
            <a:chExt cx="4359274" cy="24213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59275" cy="2421382"/>
            </a:xfrm>
            <a:custGeom>
              <a:avLst/>
              <a:gdLst/>
              <a:ahLst/>
              <a:cxnLst/>
              <a:rect r="r" b="b" t="t" l="l"/>
              <a:pathLst>
                <a:path h="2421382" w="4359275">
                  <a:moveTo>
                    <a:pt x="0" y="0"/>
                  </a:moveTo>
                  <a:lnTo>
                    <a:pt x="4359275" y="0"/>
                  </a:lnTo>
                  <a:lnTo>
                    <a:pt x="4359275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01743" y="2909695"/>
            <a:ext cx="2489005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외향  </a:t>
            </a:r>
            <a:r>
              <a:rPr lang="en-US" sz="21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(Extroversion)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5686" y="3502635"/>
            <a:ext cx="212111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자기 외부에 주의 집중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62212" y="3396040"/>
            <a:ext cx="2568066" cy="952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2293857" y="2673855"/>
            <a:ext cx="104775" cy="104775"/>
            <a:chOff x="0" y="0"/>
            <a:chExt cx="139700" cy="139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245517" y="2457802"/>
            <a:ext cx="3283743" cy="1830312"/>
            <a:chOff x="0" y="0"/>
            <a:chExt cx="4378324" cy="24404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9525" y="9525"/>
              <a:ext cx="4359275" cy="2421382"/>
            </a:xfrm>
            <a:custGeom>
              <a:avLst/>
              <a:gdLst/>
              <a:ahLst/>
              <a:cxnLst/>
              <a:rect r="r" b="b" t="t" l="l"/>
              <a:pathLst>
                <a:path h="2421382" w="4359275">
                  <a:moveTo>
                    <a:pt x="0" y="0"/>
                  </a:moveTo>
                  <a:lnTo>
                    <a:pt x="4359275" y="0"/>
                  </a:lnTo>
                  <a:lnTo>
                    <a:pt x="4359275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378325" cy="2440432"/>
            </a:xfrm>
            <a:custGeom>
              <a:avLst/>
              <a:gdLst/>
              <a:ahLst/>
              <a:cxnLst/>
              <a:rect r="r" b="b" t="t" l="l"/>
              <a:pathLst>
                <a:path h="2440432" w="4378325">
                  <a:moveTo>
                    <a:pt x="9525" y="0"/>
                  </a:moveTo>
                  <a:lnTo>
                    <a:pt x="4368800" y="0"/>
                  </a:lnTo>
                  <a:cubicBezTo>
                    <a:pt x="4374007" y="0"/>
                    <a:pt x="4378325" y="4318"/>
                    <a:pt x="4378325" y="9525"/>
                  </a:cubicBezTo>
                  <a:lnTo>
                    <a:pt x="4378325" y="2430907"/>
                  </a:lnTo>
                  <a:cubicBezTo>
                    <a:pt x="4378325" y="2436114"/>
                    <a:pt x="4374007" y="2440432"/>
                    <a:pt x="4368800" y="2440432"/>
                  </a:cubicBezTo>
                  <a:lnTo>
                    <a:pt x="9525" y="2440432"/>
                  </a:lnTo>
                  <a:cubicBezTo>
                    <a:pt x="4318" y="2440432"/>
                    <a:pt x="0" y="2436114"/>
                    <a:pt x="0" y="2430907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430907"/>
                  </a:lnTo>
                  <a:lnTo>
                    <a:pt x="9525" y="2430907"/>
                  </a:lnTo>
                  <a:lnTo>
                    <a:pt x="9525" y="2421382"/>
                  </a:lnTo>
                  <a:lnTo>
                    <a:pt x="4368800" y="2421382"/>
                  </a:lnTo>
                  <a:lnTo>
                    <a:pt x="4368800" y="2430907"/>
                  </a:lnTo>
                  <a:lnTo>
                    <a:pt x="4359275" y="2430907"/>
                  </a:lnTo>
                  <a:lnTo>
                    <a:pt x="4359275" y="9525"/>
                  </a:lnTo>
                  <a:lnTo>
                    <a:pt x="4368800" y="9525"/>
                  </a:lnTo>
                  <a:lnTo>
                    <a:pt x="4368800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835000" y="2673855"/>
            <a:ext cx="104775" cy="104775"/>
            <a:chOff x="0" y="0"/>
            <a:chExt cx="139700" cy="139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701795" y="2909695"/>
            <a:ext cx="2371185" cy="37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내향  </a:t>
            </a:r>
            <a:r>
              <a:rPr lang="en-US" sz="21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(Introversion)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26828" y="3502635"/>
            <a:ext cx="2121117" cy="32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자기 내부에 주의 집중</a:t>
            </a:r>
          </a:p>
        </p:txBody>
      </p:sp>
      <p:sp>
        <p:nvSpPr>
          <p:cNvPr name="AutoShape 24" id="24"/>
          <p:cNvSpPr/>
          <p:nvPr/>
        </p:nvSpPr>
        <p:spPr>
          <a:xfrm>
            <a:off x="4603355" y="3396040"/>
            <a:ext cx="2568066" cy="9525"/>
          </a:xfrm>
          <a:prstGeom prst="line">
            <a:avLst/>
          </a:prstGeom>
          <a:ln cap="rnd" w="9525">
            <a:solidFill>
              <a:srgbClr val="369496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9801958" y="1961148"/>
            <a:ext cx="1214617" cy="265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8"/>
              </a:lnSpc>
            </a:pPr>
            <a:r>
              <a:rPr lang="en-US" sz="14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58898" y="3336714"/>
            <a:ext cx="214861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2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주의초점 (외향) [0]</a:t>
            </a:r>
          </a:p>
          <a:p>
            <a:pPr algn="l">
              <a:lnSpc>
                <a:spcPts val="2178"/>
              </a:lnSpc>
            </a:pPr>
            <a:r>
              <a:rPr lang="en-US" sz="165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에너지의 방향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8353975" y="3110614"/>
            <a:ext cx="524685" cy="524685"/>
          </a:xfrm>
          <a:custGeom>
            <a:avLst/>
            <a:gdLst/>
            <a:ahLst/>
            <a:cxnLst/>
            <a:rect r="r" b="b" t="t" l="l"/>
            <a:pathLst>
              <a:path h="524685" w="524685">
                <a:moveTo>
                  <a:pt x="0" y="0"/>
                </a:moveTo>
                <a:lnTo>
                  <a:pt x="524685" y="0"/>
                </a:lnTo>
                <a:lnTo>
                  <a:pt x="524685" y="524685"/>
                </a:lnTo>
                <a:lnTo>
                  <a:pt x="0" y="5246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73905" y="5504818"/>
            <a:ext cx="3940539" cy="1816024"/>
            <a:chOff x="0" y="0"/>
            <a:chExt cx="5254052" cy="24213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3064486" y="7599568"/>
            <a:ext cx="3940539" cy="1816024"/>
            <a:chOff x="0" y="0"/>
            <a:chExt cx="5254052" cy="242136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9322339" y="5504818"/>
            <a:ext cx="3940539" cy="1816024"/>
            <a:chOff x="0" y="0"/>
            <a:chExt cx="5254052" cy="24213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835350" y="7599568"/>
            <a:ext cx="3940539" cy="1816024"/>
            <a:chOff x="0" y="0"/>
            <a:chExt cx="5254052" cy="242136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538974" y="5902508"/>
            <a:ext cx="237800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Time_spent_Alone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609275" y="8031078"/>
            <a:ext cx="4850961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Drained_after_socializing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24983" y="5902508"/>
            <a:ext cx="3935251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Social_event_attendance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623913" y="7997259"/>
            <a:ext cx="2363414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Post_frequency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707671" y="6495448"/>
            <a:ext cx="207302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혼자 있는 시간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float64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998242" y="8590198"/>
            <a:ext cx="207302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사회생활 이후 기빨림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object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256095" y="6495448"/>
            <a:ext cx="207302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사회적 이벤트 참여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float64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769107" y="8590198"/>
            <a:ext cx="207302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게시물 작성 빈도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float64</a:t>
            </a:r>
          </a:p>
        </p:txBody>
      </p:sp>
      <p:sp>
        <p:nvSpPr>
          <p:cNvPr name="AutoShape 46" id="46"/>
          <p:cNvSpPr/>
          <p:nvPr/>
        </p:nvSpPr>
        <p:spPr>
          <a:xfrm>
            <a:off x="1197560" y="6388853"/>
            <a:ext cx="3093228" cy="952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3488141" y="8483604"/>
            <a:ext cx="3093228" cy="952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9745994" y="6388853"/>
            <a:ext cx="3093228" cy="952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>
            <a:off x="12259006" y="8483604"/>
            <a:ext cx="3093228" cy="9525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2692875" y="5713727"/>
            <a:ext cx="70200" cy="70200"/>
            <a:chOff x="0" y="0"/>
            <a:chExt cx="93600" cy="936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4999655" y="7808478"/>
            <a:ext cx="70200" cy="70200"/>
            <a:chOff x="0" y="0"/>
            <a:chExt cx="93600" cy="936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257508" y="5713727"/>
            <a:ext cx="70200" cy="70200"/>
            <a:chOff x="0" y="0"/>
            <a:chExt cx="93600" cy="936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3770520" y="7808478"/>
            <a:ext cx="70200" cy="70200"/>
            <a:chOff x="0" y="0"/>
            <a:chExt cx="93600" cy="936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5034755" y="5497674"/>
            <a:ext cx="3954826" cy="1830312"/>
            <a:chOff x="0" y="0"/>
            <a:chExt cx="5273102" cy="244041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9525" y="9525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273040" cy="2440432"/>
            </a:xfrm>
            <a:custGeom>
              <a:avLst/>
              <a:gdLst/>
              <a:ahLst/>
              <a:cxnLst/>
              <a:rect r="r" b="b" t="t" l="l"/>
              <a:pathLst>
                <a:path h="2440432" w="5273040">
                  <a:moveTo>
                    <a:pt x="9525" y="0"/>
                  </a:moveTo>
                  <a:lnTo>
                    <a:pt x="5263515" y="0"/>
                  </a:lnTo>
                  <a:cubicBezTo>
                    <a:pt x="5268722" y="0"/>
                    <a:pt x="5273040" y="4318"/>
                    <a:pt x="5273040" y="9525"/>
                  </a:cubicBezTo>
                  <a:lnTo>
                    <a:pt x="5273040" y="2430907"/>
                  </a:lnTo>
                  <a:cubicBezTo>
                    <a:pt x="5273040" y="2436114"/>
                    <a:pt x="5268722" y="2440432"/>
                    <a:pt x="5263515" y="2440432"/>
                  </a:cubicBezTo>
                  <a:lnTo>
                    <a:pt x="9525" y="2440432"/>
                  </a:lnTo>
                  <a:cubicBezTo>
                    <a:pt x="4318" y="2440432"/>
                    <a:pt x="0" y="2436114"/>
                    <a:pt x="0" y="2430907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430907"/>
                  </a:lnTo>
                  <a:lnTo>
                    <a:pt x="9525" y="2430907"/>
                  </a:lnTo>
                  <a:lnTo>
                    <a:pt x="9525" y="2421382"/>
                  </a:lnTo>
                  <a:lnTo>
                    <a:pt x="5263515" y="2421382"/>
                  </a:lnTo>
                  <a:lnTo>
                    <a:pt x="5263515" y="2430907"/>
                  </a:lnTo>
                  <a:lnTo>
                    <a:pt x="5253990" y="2430907"/>
                  </a:lnTo>
                  <a:lnTo>
                    <a:pt x="5253990" y="9525"/>
                  </a:lnTo>
                  <a:lnTo>
                    <a:pt x="5263515" y="9525"/>
                  </a:lnTo>
                  <a:lnTo>
                    <a:pt x="526351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7442374" y="7592425"/>
            <a:ext cx="3954826" cy="1830312"/>
            <a:chOff x="0" y="0"/>
            <a:chExt cx="5273102" cy="244041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9525" y="9525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273040" cy="2440432"/>
            </a:xfrm>
            <a:custGeom>
              <a:avLst/>
              <a:gdLst/>
              <a:ahLst/>
              <a:cxnLst/>
              <a:rect r="r" b="b" t="t" l="l"/>
              <a:pathLst>
                <a:path h="2440432" w="5273040">
                  <a:moveTo>
                    <a:pt x="9525" y="0"/>
                  </a:moveTo>
                  <a:lnTo>
                    <a:pt x="5263515" y="0"/>
                  </a:lnTo>
                  <a:cubicBezTo>
                    <a:pt x="5268722" y="0"/>
                    <a:pt x="5273040" y="4318"/>
                    <a:pt x="5273040" y="9525"/>
                  </a:cubicBezTo>
                  <a:lnTo>
                    <a:pt x="5273040" y="2430907"/>
                  </a:lnTo>
                  <a:cubicBezTo>
                    <a:pt x="5273040" y="2436114"/>
                    <a:pt x="5268722" y="2440432"/>
                    <a:pt x="5263515" y="2440432"/>
                  </a:cubicBezTo>
                  <a:lnTo>
                    <a:pt x="9525" y="2440432"/>
                  </a:lnTo>
                  <a:cubicBezTo>
                    <a:pt x="4318" y="2440432"/>
                    <a:pt x="0" y="2436114"/>
                    <a:pt x="0" y="2430907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430907"/>
                  </a:lnTo>
                  <a:lnTo>
                    <a:pt x="9525" y="2430907"/>
                  </a:lnTo>
                  <a:lnTo>
                    <a:pt x="9525" y="2421382"/>
                  </a:lnTo>
                  <a:lnTo>
                    <a:pt x="5263515" y="2421382"/>
                  </a:lnTo>
                  <a:lnTo>
                    <a:pt x="5263515" y="2430907"/>
                  </a:lnTo>
                  <a:lnTo>
                    <a:pt x="5253990" y="2430907"/>
                  </a:lnTo>
                  <a:lnTo>
                    <a:pt x="5253990" y="9525"/>
                  </a:lnTo>
                  <a:lnTo>
                    <a:pt x="5263515" y="9525"/>
                  </a:lnTo>
                  <a:lnTo>
                    <a:pt x="526351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3638100" y="5497674"/>
            <a:ext cx="3954826" cy="1830312"/>
            <a:chOff x="0" y="0"/>
            <a:chExt cx="5273102" cy="2440416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9525" y="9525"/>
              <a:ext cx="5253990" cy="2421382"/>
            </a:xfrm>
            <a:custGeom>
              <a:avLst/>
              <a:gdLst/>
              <a:ahLst/>
              <a:cxnLst/>
              <a:rect r="r" b="b" t="t" l="l"/>
              <a:pathLst>
                <a:path h="2421382" w="5253990">
                  <a:moveTo>
                    <a:pt x="0" y="0"/>
                  </a:moveTo>
                  <a:lnTo>
                    <a:pt x="5253990" y="0"/>
                  </a:lnTo>
                  <a:lnTo>
                    <a:pt x="5253990" y="2421382"/>
                  </a:lnTo>
                  <a:lnTo>
                    <a:pt x="0" y="24213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5273040" cy="2440432"/>
            </a:xfrm>
            <a:custGeom>
              <a:avLst/>
              <a:gdLst/>
              <a:ahLst/>
              <a:cxnLst/>
              <a:rect r="r" b="b" t="t" l="l"/>
              <a:pathLst>
                <a:path h="2440432" w="5273040">
                  <a:moveTo>
                    <a:pt x="9525" y="0"/>
                  </a:moveTo>
                  <a:lnTo>
                    <a:pt x="5263515" y="0"/>
                  </a:lnTo>
                  <a:cubicBezTo>
                    <a:pt x="5268722" y="0"/>
                    <a:pt x="5273040" y="4318"/>
                    <a:pt x="5273040" y="9525"/>
                  </a:cubicBezTo>
                  <a:lnTo>
                    <a:pt x="5273040" y="2430907"/>
                  </a:lnTo>
                  <a:cubicBezTo>
                    <a:pt x="5273040" y="2436114"/>
                    <a:pt x="5268722" y="2440432"/>
                    <a:pt x="5263515" y="2440432"/>
                  </a:cubicBezTo>
                  <a:lnTo>
                    <a:pt x="9525" y="2440432"/>
                  </a:lnTo>
                  <a:cubicBezTo>
                    <a:pt x="4318" y="2440432"/>
                    <a:pt x="0" y="2436114"/>
                    <a:pt x="0" y="2430907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430907"/>
                  </a:lnTo>
                  <a:lnTo>
                    <a:pt x="9525" y="2430907"/>
                  </a:lnTo>
                  <a:lnTo>
                    <a:pt x="9525" y="2421382"/>
                  </a:lnTo>
                  <a:lnTo>
                    <a:pt x="5263515" y="2421382"/>
                  </a:lnTo>
                  <a:lnTo>
                    <a:pt x="5263515" y="2430907"/>
                  </a:lnTo>
                  <a:lnTo>
                    <a:pt x="5253990" y="2430907"/>
                  </a:lnTo>
                  <a:lnTo>
                    <a:pt x="5253990" y="9525"/>
                  </a:lnTo>
                  <a:lnTo>
                    <a:pt x="5263515" y="9525"/>
                  </a:lnTo>
                  <a:lnTo>
                    <a:pt x="526351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6977068" y="5713727"/>
            <a:ext cx="70200" cy="70200"/>
            <a:chOff x="0" y="0"/>
            <a:chExt cx="93600" cy="936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9384687" y="7808478"/>
            <a:ext cx="70200" cy="70200"/>
            <a:chOff x="0" y="0"/>
            <a:chExt cx="93600" cy="936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5580414" y="5713727"/>
            <a:ext cx="70200" cy="70200"/>
            <a:chOff x="0" y="0"/>
            <a:chExt cx="93600" cy="936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3599" cy="93599"/>
            </a:xfrm>
            <a:custGeom>
              <a:avLst/>
              <a:gdLst/>
              <a:ahLst/>
              <a:cxnLst/>
              <a:rect r="r" b="b" t="t" l="l"/>
              <a:pathLst>
                <a:path h="93599" w="93599">
                  <a:moveTo>
                    <a:pt x="0" y="46863"/>
                  </a:moveTo>
                  <a:cubicBezTo>
                    <a:pt x="0" y="20955"/>
                    <a:pt x="20955" y="0"/>
                    <a:pt x="46863" y="0"/>
                  </a:cubicBezTo>
                  <a:cubicBezTo>
                    <a:pt x="72771" y="0"/>
                    <a:pt x="93599" y="20955"/>
                    <a:pt x="93599" y="46863"/>
                  </a:cubicBezTo>
                  <a:cubicBezTo>
                    <a:pt x="93599" y="72771"/>
                    <a:pt x="72644" y="93599"/>
                    <a:pt x="46863" y="93599"/>
                  </a:cubicBezTo>
                  <a:cubicBezTo>
                    <a:pt x="21082" y="93599"/>
                    <a:pt x="0" y="72644"/>
                    <a:pt x="0" y="46863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TextBox 73" id="73"/>
          <p:cNvSpPr txBox="true"/>
          <p:nvPr/>
        </p:nvSpPr>
        <p:spPr>
          <a:xfrm rot="0">
            <a:off x="6325053" y="5902508"/>
            <a:ext cx="1374231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Stage_fear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8003179" y="7997259"/>
            <a:ext cx="283321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Friends_circle_size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252078" y="5902508"/>
            <a:ext cx="272687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Going_outside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6213699" y="6495448"/>
            <a:ext cx="159693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무대 공포증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object 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621321" y="8590198"/>
            <a:ext cx="159693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친구 수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float64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4817047" y="6495448"/>
            <a:ext cx="159693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외출빈도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type: float64</a:t>
            </a:r>
          </a:p>
        </p:txBody>
      </p:sp>
      <p:sp>
        <p:nvSpPr>
          <p:cNvPr name="AutoShape 79" id="79"/>
          <p:cNvSpPr/>
          <p:nvPr/>
        </p:nvSpPr>
        <p:spPr>
          <a:xfrm>
            <a:off x="5465553" y="6388853"/>
            <a:ext cx="3093228" cy="9525"/>
          </a:xfrm>
          <a:prstGeom prst="line">
            <a:avLst/>
          </a:prstGeom>
          <a:ln cap="rnd" w="9525">
            <a:solidFill>
              <a:srgbClr val="369496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>
            <a:off x="7873173" y="8483604"/>
            <a:ext cx="3093228" cy="9525"/>
          </a:xfrm>
          <a:prstGeom prst="line">
            <a:avLst/>
          </a:prstGeom>
          <a:ln cap="rnd" w="9525">
            <a:solidFill>
              <a:srgbClr val="369496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>
            <a:off x="14068900" y="6388853"/>
            <a:ext cx="3093228" cy="9525"/>
          </a:xfrm>
          <a:prstGeom prst="line">
            <a:avLst/>
          </a:prstGeom>
          <a:ln cap="rnd" w="9525">
            <a:solidFill>
              <a:srgbClr val="369496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2" id="82"/>
          <p:cNvGrpSpPr>
            <a:grpSpLocks noChangeAspect="true"/>
          </p:cNvGrpSpPr>
          <p:nvPr/>
        </p:nvGrpSpPr>
        <p:grpSpPr>
          <a:xfrm rot="0">
            <a:off x="8338458" y="6711998"/>
            <a:ext cx="643980" cy="608844"/>
            <a:chOff x="0" y="0"/>
            <a:chExt cx="858640" cy="811792"/>
          </a:xfrm>
        </p:grpSpPr>
        <p:sp>
          <p:nvSpPr>
            <p:cNvPr name="Freeform 83" id="83" descr="스크린샷, 그래픽, 블랙, 디자인이(가) 표시된 사진  자동 생성된 설명"/>
            <p:cNvSpPr/>
            <p:nvPr/>
          </p:nvSpPr>
          <p:spPr>
            <a:xfrm flipH="false" flipV="false" rot="0">
              <a:off x="0" y="0"/>
              <a:ext cx="858647" cy="811784"/>
            </a:xfrm>
            <a:custGeom>
              <a:avLst/>
              <a:gdLst/>
              <a:ahLst/>
              <a:cxnLst/>
              <a:rect r="r" b="b" t="t" l="l"/>
              <a:pathLst>
                <a:path h="811784" w="858647">
                  <a:moveTo>
                    <a:pt x="0" y="0"/>
                  </a:moveTo>
                  <a:lnTo>
                    <a:pt x="858647" y="0"/>
                  </a:lnTo>
                  <a:lnTo>
                    <a:pt x="858647" y="811784"/>
                  </a:lnTo>
                  <a:lnTo>
                    <a:pt x="0" y="81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25856" b="-33804"/>
              </a:stretch>
            </a:blipFill>
          </p:spPr>
        </p:sp>
      </p:grpSp>
      <p:grpSp>
        <p:nvGrpSpPr>
          <p:cNvPr name="Group 84" id="84"/>
          <p:cNvGrpSpPr>
            <a:grpSpLocks noChangeAspect="true"/>
          </p:cNvGrpSpPr>
          <p:nvPr/>
        </p:nvGrpSpPr>
        <p:grpSpPr>
          <a:xfrm rot="0">
            <a:off x="10522042" y="8806749"/>
            <a:ext cx="643980" cy="608844"/>
            <a:chOff x="0" y="0"/>
            <a:chExt cx="858640" cy="811792"/>
          </a:xfrm>
        </p:grpSpPr>
        <p:sp>
          <p:nvSpPr>
            <p:cNvPr name="Freeform 85" id="85" descr="스크린샷, 그래픽, 블랙, 디자인이(가) 표시된 사진  자동 생성된 설명"/>
            <p:cNvSpPr/>
            <p:nvPr/>
          </p:nvSpPr>
          <p:spPr>
            <a:xfrm flipH="false" flipV="false" rot="0">
              <a:off x="0" y="0"/>
              <a:ext cx="858647" cy="811784"/>
            </a:xfrm>
            <a:custGeom>
              <a:avLst/>
              <a:gdLst/>
              <a:ahLst/>
              <a:cxnLst/>
              <a:rect r="r" b="b" t="t" l="l"/>
              <a:pathLst>
                <a:path h="811784" w="858647">
                  <a:moveTo>
                    <a:pt x="0" y="0"/>
                  </a:moveTo>
                  <a:lnTo>
                    <a:pt x="858647" y="0"/>
                  </a:lnTo>
                  <a:lnTo>
                    <a:pt x="858647" y="811784"/>
                  </a:lnTo>
                  <a:lnTo>
                    <a:pt x="0" y="81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25856" b="-33804"/>
              </a:stretch>
            </a:blipFill>
          </p:spPr>
        </p:sp>
      </p:grpSp>
      <p:grpSp>
        <p:nvGrpSpPr>
          <p:cNvPr name="Group 86" id="86"/>
          <p:cNvGrpSpPr>
            <a:grpSpLocks noChangeAspect="true"/>
          </p:cNvGrpSpPr>
          <p:nvPr/>
        </p:nvGrpSpPr>
        <p:grpSpPr>
          <a:xfrm rot="0">
            <a:off x="16770940" y="6711998"/>
            <a:ext cx="643980" cy="608844"/>
            <a:chOff x="0" y="0"/>
            <a:chExt cx="858640" cy="811792"/>
          </a:xfrm>
        </p:grpSpPr>
        <p:sp>
          <p:nvSpPr>
            <p:cNvPr name="Freeform 87" id="87" descr="스크린샷, 그래픽, 블랙, 디자인이(가) 표시된 사진  자동 생성된 설명"/>
            <p:cNvSpPr/>
            <p:nvPr/>
          </p:nvSpPr>
          <p:spPr>
            <a:xfrm flipH="false" flipV="false" rot="0">
              <a:off x="0" y="0"/>
              <a:ext cx="858647" cy="811784"/>
            </a:xfrm>
            <a:custGeom>
              <a:avLst/>
              <a:gdLst/>
              <a:ahLst/>
              <a:cxnLst/>
              <a:rect r="r" b="b" t="t" l="l"/>
              <a:pathLst>
                <a:path h="811784" w="858647">
                  <a:moveTo>
                    <a:pt x="0" y="0"/>
                  </a:moveTo>
                  <a:lnTo>
                    <a:pt x="858647" y="0"/>
                  </a:lnTo>
                  <a:lnTo>
                    <a:pt x="858647" y="811784"/>
                  </a:lnTo>
                  <a:lnTo>
                    <a:pt x="0" y="81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25856" b="-33804"/>
              </a:stretch>
            </a:blipFill>
          </p:spPr>
        </p:sp>
      </p:grpSp>
      <p:grpSp>
        <p:nvGrpSpPr>
          <p:cNvPr name="Group 88" id="88"/>
          <p:cNvGrpSpPr>
            <a:grpSpLocks noChangeAspect="true"/>
          </p:cNvGrpSpPr>
          <p:nvPr/>
        </p:nvGrpSpPr>
        <p:grpSpPr>
          <a:xfrm rot="0">
            <a:off x="3985337" y="6644785"/>
            <a:ext cx="729108" cy="676057"/>
            <a:chOff x="0" y="0"/>
            <a:chExt cx="972144" cy="901410"/>
          </a:xfrm>
        </p:grpSpPr>
        <p:sp>
          <p:nvSpPr>
            <p:cNvPr name="Freeform 89" id="89" descr="원, 블랙이(가) 표시된 사진  자동 생성된 설명"/>
            <p:cNvSpPr/>
            <p:nvPr/>
          </p:nvSpPr>
          <p:spPr>
            <a:xfrm flipH="false" flipV="false" rot="0">
              <a:off x="0" y="0"/>
              <a:ext cx="972185" cy="901446"/>
            </a:xfrm>
            <a:custGeom>
              <a:avLst/>
              <a:gdLst/>
              <a:ahLst/>
              <a:cxnLst/>
              <a:rect r="r" b="b" t="t" l="l"/>
              <a:pathLst>
                <a:path h="901446" w="972185">
                  <a:moveTo>
                    <a:pt x="0" y="0"/>
                  </a:moveTo>
                  <a:lnTo>
                    <a:pt x="972185" y="0"/>
                  </a:lnTo>
                  <a:lnTo>
                    <a:pt x="972185" y="901446"/>
                  </a:lnTo>
                  <a:lnTo>
                    <a:pt x="0" y="901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5719" b="-24185"/>
              </a:stretch>
            </a:blipFill>
          </p:spPr>
        </p:sp>
      </p:grpSp>
      <p:grpSp>
        <p:nvGrpSpPr>
          <p:cNvPr name="Group 90" id="90"/>
          <p:cNvGrpSpPr>
            <a:grpSpLocks noChangeAspect="true"/>
          </p:cNvGrpSpPr>
          <p:nvPr/>
        </p:nvGrpSpPr>
        <p:grpSpPr>
          <a:xfrm rot="0">
            <a:off x="6168920" y="8739535"/>
            <a:ext cx="729108" cy="676057"/>
            <a:chOff x="0" y="0"/>
            <a:chExt cx="972144" cy="901410"/>
          </a:xfrm>
        </p:grpSpPr>
        <p:sp>
          <p:nvSpPr>
            <p:cNvPr name="Freeform 91" id="91" descr="원, 블랙이(가) 표시된 사진  자동 생성된 설명"/>
            <p:cNvSpPr/>
            <p:nvPr/>
          </p:nvSpPr>
          <p:spPr>
            <a:xfrm flipH="false" flipV="false" rot="0">
              <a:off x="0" y="0"/>
              <a:ext cx="972185" cy="901446"/>
            </a:xfrm>
            <a:custGeom>
              <a:avLst/>
              <a:gdLst/>
              <a:ahLst/>
              <a:cxnLst/>
              <a:rect r="r" b="b" t="t" l="l"/>
              <a:pathLst>
                <a:path h="901446" w="972185">
                  <a:moveTo>
                    <a:pt x="0" y="0"/>
                  </a:moveTo>
                  <a:lnTo>
                    <a:pt x="972185" y="0"/>
                  </a:lnTo>
                  <a:lnTo>
                    <a:pt x="972185" y="901446"/>
                  </a:lnTo>
                  <a:lnTo>
                    <a:pt x="0" y="901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5719" b="-24185"/>
              </a:stretch>
            </a:blipFill>
          </p:spPr>
        </p:sp>
      </p:grpSp>
      <p:grpSp>
        <p:nvGrpSpPr>
          <p:cNvPr name="Group 92" id="92"/>
          <p:cNvGrpSpPr>
            <a:grpSpLocks noChangeAspect="true"/>
          </p:cNvGrpSpPr>
          <p:nvPr/>
        </p:nvGrpSpPr>
        <p:grpSpPr>
          <a:xfrm rot="0">
            <a:off x="12742954" y="6644785"/>
            <a:ext cx="729108" cy="676057"/>
            <a:chOff x="0" y="0"/>
            <a:chExt cx="972144" cy="901410"/>
          </a:xfrm>
        </p:grpSpPr>
        <p:sp>
          <p:nvSpPr>
            <p:cNvPr name="Freeform 93" id="93" descr="원, 블랙이(가) 표시된 사진  자동 생성된 설명"/>
            <p:cNvSpPr/>
            <p:nvPr/>
          </p:nvSpPr>
          <p:spPr>
            <a:xfrm flipH="false" flipV="false" rot="0">
              <a:off x="0" y="0"/>
              <a:ext cx="972185" cy="901446"/>
            </a:xfrm>
            <a:custGeom>
              <a:avLst/>
              <a:gdLst/>
              <a:ahLst/>
              <a:cxnLst/>
              <a:rect r="r" b="b" t="t" l="l"/>
              <a:pathLst>
                <a:path h="901446" w="972185">
                  <a:moveTo>
                    <a:pt x="0" y="0"/>
                  </a:moveTo>
                  <a:lnTo>
                    <a:pt x="972185" y="0"/>
                  </a:lnTo>
                  <a:lnTo>
                    <a:pt x="972185" y="901446"/>
                  </a:lnTo>
                  <a:lnTo>
                    <a:pt x="0" y="901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5719" b="-24185"/>
              </a:stretch>
            </a:blipFill>
          </p:spPr>
        </p:sp>
      </p:grpSp>
      <p:grpSp>
        <p:nvGrpSpPr>
          <p:cNvPr name="Group 94" id="94"/>
          <p:cNvGrpSpPr>
            <a:grpSpLocks noChangeAspect="true"/>
          </p:cNvGrpSpPr>
          <p:nvPr/>
        </p:nvGrpSpPr>
        <p:grpSpPr>
          <a:xfrm rot="0">
            <a:off x="15046781" y="8739535"/>
            <a:ext cx="729108" cy="676057"/>
            <a:chOff x="0" y="0"/>
            <a:chExt cx="972144" cy="901410"/>
          </a:xfrm>
        </p:grpSpPr>
        <p:sp>
          <p:nvSpPr>
            <p:cNvPr name="Freeform 95" id="95" descr="원, 블랙이(가) 표시된 사진  자동 생성된 설명"/>
            <p:cNvSpPr/>
            <p:nvPr/>
          </p:nvSpPr>
          <p:spPr>
            <a:xfrm flipH="false" flipV="false" rot="0">
              <a:off x="0" y="0"/>
              <a:ext cx="972185" cy="901446"/>
            </a:xfrm>
            <a:custGeom>
              <a:avLst/>
              <a:gdLst/>
              <a:ahLst/>
              <a:cxnLst/>
              <a:rect r="r" b="b" t="t" l="l"/>
              <a:pathLst>
                <a:path h="901446" w="972185">
                  <a:moveTo>
                    <a:pt x="0" y="0"/>
                  </a:moveTo>
                  <a:lnTo>
                    <a:pt x="972185" y="0"/>
                  </a:lnTo>
                  <a:lnTo>
                    <a:pt x="972185" y="901446"/>
                  </a:lnTo>
                  <a:lnTo>
                    <a:pt x="0" y="9014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5719" b="-24185"/>
              </a:stretch>
            </a:blipFill>
          </p:spPr>
        </p:sp>
      </p:grpSp>
      <p:sp>
        <p:nvSpPr>
          <p:cNvPr name="TextBox 96" id="96"/>
          <p:cNvSpPr txBox="true"/>
          <p:nvPr/>
        </p:nvSpPr>
        <p:spPr>
          <a:xfrm rot="0">
            <a:off x="13610302" y="1951514"/>
            <a:ext cx="1214617" cy="236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08"/>
              </a:lnSpc>
            </a:pPr>
            <a:r>
              <a:rPr lang="en-US" sz="144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4767242" y="3327080"/>
            <a:ext cx="221170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2"/>
              </a:lnSpc>
            </a:pPr>
            <a:r>
              <a:rPr lang="en-US" sz="21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주의초점 (내향) [1]</a:t>
            </a:r>
          </a:p>
          <a:p>
            <a:pPr algn="l">
              <a:lnSpc>
                <a:spcPts val="2178"/>
              </a:lnSpc>
            </a:pPr>
            <a:r>
              <a:rPr lang="en-US" sz="165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에너지의 방향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770940" y="6711998"/>
            <a:ext cx="643980" cy="608844"/>
            <a:chOff x="0" y="0"/>
            <a:chExt cx="858640" cy="811792"/>
          </a:xfrm>
        </p:grpSpPr>
        <p:sp>
          <p:nvSpPr>
            <p:cNvPr name="Freeform 7" id="7" descr="스크린샷, 그래픽, 블랙, 디자인이(가) 표시된 사진  자동 생성된 설명"/>
            <p:cNvSpPr/>
            <p:nvPr/>
          </p:nvSpPr>
          <p:spPr>
            <a:xfrm flipH="false" flipV="false" rot="0">
              <a:off x="0" y="0"/>
              <a:ext cx="858647" cy="811784"/>
            </a:xfrm>
            <a:custGeom>
              <a:avLst/>
              <a:gdLst/>
              <a:ahLst/>
              <a:cxnLst/>
              <a:rect r="r" b="b" t="t" l="l"/>
              <a:pathLst>
                <a:path h="811784" w="858647">
                  <a:moveTo>
                    <a:pt x="0" y="0"/>
                  </a:moveTo>
                  <a:lnTo>
                    <a:pt x="858647" y="0"/>
                  </a:lnTo>
                  <a:lnTo>
                    <a:pt x="858647" y="811784"/>
                  </a:lnTo>
                  <a:lnTo>
                    <a:pt x="0" y="81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5856" b="-33804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306469" y="3011891"/>
            <a:ext cx="7751671" cy="5225852"/>
          </a:xfrm>
          <a:custGeom>
            <a:avLst/>
            <a:gdLst/>
            <a:ahLst/>
            <a:cxnLst/>
            <a:rect r="r" b="b" t="t" l="l"/>
            <a:pathLst>
              <a:path h="5225852" w="7751671">
                <a:moveTo>
                  <a:pt x="0" y="0"/>
                </a:moveTo>
                <a:lnTo>
                  <a:pt x="7751671" y="0"/>
                </a:lnTo>
                <a:lnTo>
                  <a:pt x="7751671" y="5225852"/>
                </a:lnTo>
                <a:lnTo>
                  <a:pt x="0" y="5225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96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722232" y="2611450"/>
          <a:ext cx="6569260" cy="6997065"/>
        </p:xfrm>
        <a:graphic>
          <a:graphicData uri="http://schemas.openxmlformats.org/drawingml/2006/table">
            <a:tbl>
              <a:tblPr/>
              <a:tblGrid>
                <a:gridCol w="3402244"/>
                <a:gridCol w="3167015"/>
              </a:tblGrid>
              <a:tr h="794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변수명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결측치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</a:tr>
              <a:tr h="800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Stage_fear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1893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Going_outside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1466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Post_frequency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1264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Time_spent_Alone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09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Social_event_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attendance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09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Drained_after_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socializing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1149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49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Friends_circle_size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1054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전처리 </a:t>
            </a:r>
            <a:r>
              <a:rPr lang="en-US" sz="36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및</a:t>
            </a: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EDA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결측치 처리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61292" y="8499151"/>
            <a:ext cx="3642026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KNN imputer (K=5)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40785" y="2468575"/>
            <a:ext cx="8354249" cy="7508381"/>
          </a:xfrm>
          <a:custGeom>
            <a:avLst/>
            <a:gdLst/>
            <a:ahLst/>
            <a:cxnLst/>
            <a:rect r="r" b="b" t="t" l="l"/>
            <a:pathLst>
              <a:path h="7508381" w="8354249">
                <a:moveTo>
                  <a:pt x="0" y="0"/>
                </a:moveTo>
                <a:lnTo>
                  <a:pt x="8354249" y="0"/>
                </a:lnTo>
                <a:lnTo>
                  <a:pt x="8354249" y="7508382"/>
                </a:lnTo>
                <a:lnTo>
                  <a:pt x="0" y="7508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95153" y="6643247"/>
            <a:ext cx="5384666" cy="3223216"/>
          </a:xfrm>
          <a:custGeom>
            <a:avLst/>
            <a:gdLst/>
            <a:ahLst/>
            <a:cxnLst/>
            <a:rect r="r" b="b" t="t" l="l"/>
            <a:pathLst>
              <a:path h="3223216" w="5384666">
                <a:moveTo>
                  <a:pt x="0" y="0"/>
                </a:moveTo>
                <a:lnTo>
                  <a:pt x="5384666" y="0"/>
                </a:lnTo>
                <a:lnTo>
                  <a:pt x="5384666" y="3223216"/>
                </a:lnTo>
                <a:lnTo>
                  <a:pt x="0" y="3223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87731" y="2728248"/>
            <a:ext cx="5392088" cy="3085262"/>
          </a:xfrm>
          <a:custGeom>
            <a:avLst/>
            <a:gdLst/>
            <a:ahLst/>
            <a:cxnLst/>
            <a:rect r="r" b="b" t="t" l="l"/>
            <a:pathLst>
              <a:path h="3085262" w="5392088">
                <a:moveTo>
                  <a:pt x="0" y="0"/>
                </a:moveTo>
                <a:lnTo>
                  <a:pt x="5392088" y="0"/>
                </a:lnTo>
                <a:lnTo>
                  <a:pt x="5392088" y="3085262"/>
                </a:lnTo>
                <a:lnTo>
                  <a:pt x="0" y="30852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전처리 </a:t>
            </a:r>
            <a:r>
              <a:rPr lang="en-US" sz="36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및</a:t>
            </a: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EDA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623221" y="5212816"/>
          <a:ext cx="17041558" cy="4667250"/>
        </p:xfrm>
        <a:graphic>
          <a:graphicData uri="http://schemas.openxmlformats.org/drawingml/2006/table">
            <a:tbl>
              <a:tblPr/>
              <a:tblGrid>
                <a:gridCol w="3623682"/>
                <a:gridCol w="4472625"/>
                <a:gridCol w="4472625"/>
                <a:gridCol w="4472625"/>
              </a:tblGrid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모델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Macro F1 Score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Weighted F1 Score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E60"/>
                    </a:solidFill>
                  </a:tcPr>
                </a:tc>
              </a:tr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0.9595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0.9595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0.9689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0.9595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0.9688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CatBoost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0.9691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0.9598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0.9691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000000"/>
                          </a:solidFill>
                          <a:latin typeface="IBM Plex Sans Bold"/>
                          <a:ea typeface="IBM Plex Sans Bold"/>
                          <a:cs typeface="IBM Plex Sans Bold"/>
                          <a:sym typeface="IBM Plex Sans Bold"/>
                        </a:rPr>
                        <a:t>Linear SVM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0.9674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0.9575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5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0.9674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693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10960697" y="1354643"/>
            <a:ext cx="5913763" cy="3629572"/>
          </a:xfrm>
          <a:custGeom>
            <a:avLst/>
            <a:gdLst/>
            <a:ahLst/>
            <a:cxnLst/>
            <a:rect r="r" b="b" t="t" l="l"/>
            <a:pathLst>
              <a:path h="3629572" w="5913763">
                <a:moveTo>
                  <a:pt x="0" y="0"/>
                </a:moveTo>
                <a:lnTo>
                  <a:pt x="5913764" y="0"/>
                </a:lnTo>
                <a:lnTo>
                  <a:pt x="5913764" y="3629573"/>
                </a:lnTo>
                <a:lnTo>
                  <a:pt x="0" y="3629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50127" y="2208897"/>
            <a:ext cx="1921065" cy="1921065"/>
          </a:xfrm>
          <a:custGeom>
            <a:avLst/>
            <a:gdLst/>
            <a:ahLst/>
            <a:cxnLst/>
            <a:rect r="r" b="b" t="t" l="l"/>
            <a:pathLst>
              <a:path h="1921065" w="1921065">
                <a:moveTo>
                  <a:pt x="0" y="0"/>
                </a:moveTo>
                <a:lnTo>
                  <a:pt x="1921065" y="0"/>
                </a:lnTo>
                <a:lnTo>
                  <a:pt x="1921065" y="1921065"/>
                </a:lnTo>
                <a:lnTo>
                  <a:pt x="0" y="19210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설계 및 학습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단일 모델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AutoShape 14" id="14"/>
          <p:cNvSpPr/>
          <p:nvPr/>
        </p:nvSpPr>
        <p:spPr>
          <a:xfrm>
            <a:off x="8291030" y="3188480"/>
            <a:ext cx="18825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505573" y="4754063"/>
            <a:ext cx="5334237" cy="3273888"/>
          </a:xfrm>
          <a:custGeom>
            <a:avLst/>
            <a:gdLst/>
            <a:ahLst/>
            <a:cxnLst/>
            <a:rect r="r" b="b" t="t" l="l"/>
            <a:pathLst>
              <a:path h="3273888" w="5334237">
                <a:moveTo>
                  <a:pt x="0" y="0"/>
                </a:moveTo>
                <a:lnTo>
                  <a:pt x="5334237" y="0"/>
                </a:lnTo>
                <a:lnTo>
                  <a:pt x="5334237" y="3273888"/>
                </a:lnTo>
                <a:lnTo>
                  <a:pt x="0" y="3273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5070349" y="3776760"/>
            <a:ext cx="1423186" cy="26659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711517" y="3421075"/>
            <a:ext cx="4358832" cy="711369"/>
            <a:chOff x="0" y="0"/>
            <a:chExt cx="1148005" cy="1873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8005" cy="187356"/>
            </a:xfrm>
            <a:custGeom>
              <a:avLst/>
              <a:gdLst/>
              <a:ahLst/>
              <a:cxnLst/>
              <a:rect r="r" b="b" t="t" l="l"/>
              <a:pathLst>
                <a:path h="187356" w="1148005">
                  <a:moveTo>
                    <a:pt x="26642" y="0"/>
                  </a:moveTo>
                  <a:lnTo>
                    <a:pt x="1121363" y="0"/>
                  </a:lnTo>
                  <a:cubicBezTo>
                    <a:pt x="1136077" y="0"/>
                    <a:pt x="1148005" y="11928"/>
                    <a:pt x="1148005" y="26642"/>
                  </a:cubicBezTo>
                  <a:lnTo>
                    <a:pt x="1148005" y="160714"/>
                  </a:lnTo>
                  <a:cubicBezTo>
                    <a:pt x="1148005" y="175428"/>
                    <a:pt x="1136077" y="187356"/>
                    <a:pt x="1121363" y="187356"/>
                  </a:cubicBezTo>
                  <a:lnTo>
                    <a:pt x="26642" y="187356"/>
                  </a:lnTo>
                  <a:cubicBezTo>
                    <a:pt x="11928" y="187356"/>
                    <a:pt x="0" y="175428"/>
                    <a:pt x="0" y="160714"/>
                  </a:cubicBezTo>
                  <a:lnTo>
                    <a:pt x="0" y="26642"/>
                  </a:lnTo>
                  <a:cubicBezTo>
                    <a:pt x="0" y="11928"/>
                    <a:pt x="11928" y="0"/>
                    <a:pt x="26642" y="0"/>
                  </a:cubicBez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148005" cy="1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Logistic Regression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1517" y="4754063"/>
            <a:ext cx="4358832" cy="711369"/>
            <a:chOff x="0" y="0"/>
            <a:chExt cx="1148005" cy="1873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8005" cy="187356"/>
            </a:xfrm>
            <a:custGeom>
              <a:avLst/>
              <a:gdLst/>
              <a:ahLst/>
              <a:cxnLst/>
              <a:rect r="r" b="b" t="t" l="l"/>
              <a:pathLst>
                <a:path h="187356" w="1148005">
                  <a:moveTo>
                    <a:pt x="26642" y="0"/>
                  </a:moveTo>
                  <a:lnTo>
                    <a:pt x="1121363" y="0"/>
                  </a:lnTo>
                  <a:cubicBezTo>
                    <a:pt x="1136077" y="0"/>
                    <a:pt x="1148005" y="11928"/>
                    <a:pt x="1148005" y="26642"/>
                  </a:cubicBezTo>
                  <a:lnTo>
                    <a:pt x="1148005" y="160714"/>
                  </a:lnTo>
                  <a:cubicBezTo>
                    <a:pt x="1148005" y="175428"/>
                    <a:pt x="1136077" y="187356"/>
                    <a:pt x="1121363" y="187356"/>
                  </a:cubicBezTo>
                  <a:lnTo>
                    <a:pt x="26642" y="187356"/>
                  </a:lnTo>
                  <a:cubicBezTo>
                    <a:pt x="11928" y="187356"/>
                    <a:pt x="0" y="175428"/>
                    <a:pt x="0" y="160714"/>
                  </a:cubicBezTo>
                  <a:lnTo>
                    <a:pt x="0" y="26642"/>
                  </a:lnTo>
                  <a:cubicBezTo>
                    <a:pt x="0" y="11928"/>
                    <a:pt x="11928" y="0"/>
                    <a:pt x="26642" y="0"/>
                  </a:cubicBez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148005" cy="1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Random Forest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11517" y="6087051"/>
            <a:ext cx="4358832" cy="711369"/>
            <a:chOff x="0" y="0"/>
            <a:chExt cx="1148005" cy="1873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8005" cy="187356"/>
            </a:xfrm>
            <a:custGeom>
              <a:avLst/>
              <a:gdLst/>
              <a:ahLst/>
              <a:cxnLst/>
              <a:rect r="r" b="b" t="t" l="l"/>
              <a:pathLst>
                <a:path h="187356" w="1148005">
                  <a:moveTo>
                    <a:pt x="26642" y="0"/>
                  </a:moveTo>
                  <a:lnTo>
                    <a:pt x="1121363" y="0"/>
                  </a:lnTo>
                  <a:cubicBezTo>
                    <a:pt x="1136077" y="0"/>
                    <a:pt x="1148005" y="11928"/>
                    <a:pt x="1148005" y="26642"/>
                  </a:cubicBezTo>
                  <a:lnTo>
                    <a:pt x="1148005" y="160714"/>
                  </a:lnTo>
                  <a:cubicBezTo>
                    <a:pt x="1148005" y="175428"/>
                    <a:pt x="1136077" y="187356"/>
                    <a:pt x="1121363" y="187356"/>
                  </a:cubicBezTo>
                  <a:lnTo>
                    <a:pt x="26642" y="187356"/>
                  </a:lnTo>
                  <a:cubicBezTo>
                    <a:pt x="11928" y="187356"/>
                    <a:pt x="0" y="175428"/>
                    <a:pt x="0" y="160714"/>
                  </a:cubicBezTo>
                  <a:lnTo>
                    <a:pt x="0" y="26642"/>
                  </a:lnTo>
                  <a:cubicBezTo>
                    <a:pt x="0" y="11928"/>
                    <a:pt x="11928" y="0"/>
                    <a:pt x="26642" y="0"/>
                  </a:cubicBez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148005" cy="1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XGBoost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1517" y="7420038"/>
            <a:ext cx="4358832" cy="711369"/>
            <a:chOff x="0" y="0"/>
            <a:chExt cx="1148005" cy="1873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48005" cy="187356"/>
            </a:xfrm>
            <a:custGeom>
              <a:avLst/>
              <a:gdLst/>
              <a:ahLst/>
              <a:cxnLst/>
              <a:rect r="r" b="b" t="t" l="l"/>
              <a:pathLst>
                <a:path h="187356" w="1148005">
                  <a:moveTo>
                    <a:pt x="26642" y="0"/>
                  </a:moveTo>
                  <a:lnTo>
                    <a:pt x="1121363" y="0"/>
                  </a:lnTo>
                  <a:cubicBezTo>
                    <a:pt x="1136077" y="0"/>
                    <a:pt x="1148005" y="11928"/>
                    <a:pt x="1148005" y="26642"/>
                  </a:cubicBezTo>
                  <a:lnTo>
                    <a:pt x="1148005" y="160714"/>
                  </a:lnTo>
                  <a:cubicBezTo>
                    <a:pt x="1148005" y="175428"/>
                    <a:pt x="1136077" y="187356"/>
                    <a:pt x="1121363" y="187356"/>
                  </a:cubicBezTo>
                  <a:lnTo>
                    <a:pt x="26642" y="187356"/>
                  </a:lnTo>
                  <a:cubicBezTo>
                    <a:pt x="11928" y="187356"/>
                    <a:pt x="0" y="175428"/>
                    <a:pt x="0" y="160714"/>
                  </a:cubicBezTo>
                  <a:lnTo>
                    <a:pt x="0" y="26642"/>
                  </a:lnTo>
                  <a:cubicBezTo>
                    <a:pt x="0" y="11928"/>
                    <a:pt x="11928" y="0"/>
                    <a:pt x="26642" y="0"/>
                  </a:cubicBez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148005" cy="1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CatBoost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11517" y="8753026"/>
            <a:ext cx="4358832" cy="711369"/>
            <a:chOff x="0" y="0"/>
            <a:chExt cx="1148005" cy="1873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48005" cy="187356"/>
            </a:xfrm>
            <a:custGeom>
              <a:avLst/>
              <a:gdLst/>
              <a:ahLst/>
              <a:cxnLst/>
              <a:rect r="r" b="b" t="t" l="l"/>
              <a:pathLst>
                <a:path h="187356" w="1148005">
                  <a:moveTo>
                    <a:pt x="26642" y="0"/>
                  </a:moveTo>
                  <a:lnTo>
                    <a:pt x="1121363" y="0"/>
                  </a:lnTo>
                  <a:cubicBezTo>
                    <a:pt x="1136077" y="0"/>
                    <a:pt x="1148005" y="11928"/>
                    <a:pt x="1148005" y="26642"/>
                  </a:cubicBezTo>
                  <a:lnTo>
                    <a:pt x="1148005" y="160714"/>
                  </a:lnTo>
                  <a:cubicBezTo>
                    <a:pt x="1148005" y="175428"/>
                    <a:pt x="1136077" y="187356"/>
                    <a:pt x="1121363" y="187356"/>
                  </a:cubicBezTo>
                  <a:lnTo>
                    <a:pt x="26642" y="187356"/>
                  </a:lnTo>
                  <a:cubicBezTo>
                    <a:pt x="11928" y="187356"/>
                    <a:pt x="0" y="175428"/>
                    <a:pt x="0" y="160714"/>
                  </a:cubicBezTo>
                  <a:lnTo>
                    <a:pt x="0" y="26642"/>
                  </a:lnTo>
                  <a:cubicBezTo>
                    <a:pt x="0" y="11928"/>
                    <a:pt x="11928" y="0"/>
                    <a:pt x="26642" y="0"/>
                  </a:cubicBezTo>
                  <a:close/>
                </a:path>
              </a:pathLst>
            </a:custGeom>
            <a:solidFill>
              <a:srgbClr val="185E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148005" cy="1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9"/>
                </a:lnSpc>
              </a:pPr>
              <a:r>
                <a:rPr lang="en-US" sz="22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Linear SVM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5094289" y="6442735"/>
            <a:ext cx="1399246" cy="26659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5105175" y="5263976"/>
            <a:ext cx="1388360" cy="11787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V="true">
            <a:off x="5070349" y="6442735"/>
            <a:ext cx="1423186" cy="629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V="true">
            <a:off x="5070349" y="6442735"/>
            <a:ext cx="1423186" cy="12425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6493535" y="6442735"/>
            <a:ext cx="10419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6308583" y="6257783"/>
            <a:ext cx="369904" cy="369904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B2B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설계 및 학습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296048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7892447" y="5143500"/>
            <a:ext cx="2503106" cy="2503106"/>
          </a:xfrm>
          <a:custGeom>
            <a:avLst/>
            <a:gdLst/>
            <a:ahLst/>
            <a:cxnLst/>
            <a:rect r="r" b="b" t="t" l="l"/>
            <a:pathLst>
              <a:path h="2503106" w="2503106">
                <a:moveTo>
                  <a:pt x="0" y="0"/>
                </a:moveTo>
                <a:lnTo>
                  <a:pt x="2503106" y="0"/>
                </a:lnTo>
                <a:lnTo>
                  <a:pt x="2503106" y="2503106"/>
                </a:lnTo>
                <a:lnTo>
                  <a:pt x="0" y="2503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10895848" y="6461785"/>
            <a:ext cx="102956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17247"/>
            <a:ext cx="18288000" cy="5675968"/>
          </a:xfrm>
          <a:custGeom>
            <a:avLst/>
            <a:gdLst/>
            <a:ahLst/>
            <a:cxnLst/>
            <a:rect r="r" b="b" t="t" l="l"/>
            <a:pathLst>
              <a:path h="5675968" w="18288000">
                <a:moveTo>
                  <a:pt x="0" y="0"/>
                </a:moveTo>
                <a:lnTo>
                  <a:pt x="18288000" y="0"/>
                </a:lnTo>
                <a:lnTo>
                  <a:pt x="18288000" y="5675969"/>
                </a:lnTo>
                <a:lnTo>
                  <a:pt x="0" y="56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8929">
            <a:off x="-4769" y="1595514"/>
            <a:ext cx="366713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605212" y="1543126"/>
            <a:ext cx="104775" cy="104775"/>
            <a:chOff x="0" y="0"/>
            <a:chExt cx="139700" cy="13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700" cy="139700"/>
            </a:xfrm>
            <a:custGeom>
              <a:avLst/>
              <a:gdLst/>
              <a:ahLst/>
              <a:cxnLst/>
              <a:rect r="r" b="b" t="t" l="l"/>
              <a:pathLst>
                <a:path h="139700" w="139700">
                  <a:moveTo>
                    <a:pt x="0" y="69850"/>
                  </a:moveTo>
                  <a:cubicBezTo>
                    <a:pt x="0" y="31242"/>
                    <a:pt x="31242" y="0"/>
                    <a:pt x="69850" y="0"/>
                  </a:cubicBezTo>
                  <a:cubicBezTo>
                    <a:pt x="108458" y="0"/>
                    <a:pt x="139700" y="31242"/>
                    <a:pt x="139700" y="69850"/>
                  </a:cubicBezTo>
                  <a:cubicBezTo>
                    <a:pt x="139700" y="108458"/>
                    <a:pt x="108458" y="139700"/>
                    <a:pt x="69850" y="139700"/>
                  </a:cubicBezTo>
                  <a:cubicBezTo>
                    <a:pt x="31242" y="139700"/>
                    <a:pt x="0" y="108458"/>
                    <a:pt x="0" y="69850"/>
                  </a:cubicBezTo>
                  <a:close/>
                </a:path>
              </a:pathLst>
            </a:custGeom>
            <a:solidFill>
              <a:srgbClr val="369496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22232" y="2754522"/>
            <a:ext cx="10848165" cy="6169392"/>
          </a:xfrm>
          <a:custGeom>
            <a:avLst/>
            <a:gdLst/>
            <a:ahLst/>
            <a:cxnLst/>
            <a:rect r="r" b="b" t="t" l="l"/>
            <a:pathLst>
              <a:path h="6169392" w="10848165">
                <a:moveTo>
                  <a:pt x="0" y="0"/>
                </a:moveTo>
                <a:lnTo>
                  <a:pt x="10848165" y="0"/>
                </a:lnTo>
                <a:lnTo>
                  <a:pt x="10848165" y="6169392"/>
                </a:lnTo>
                <a:lnTo>
                  <a:pt x="0" y="6169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0" t="0" r="-61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517" y="1847926"/>
            <a:ext cx="17052272" cy="39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4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앙상블 모델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676489" y="3864043"/>
            <a:ext cx="3502787" cy="557212"/>
            <a:chOff x="0" y="0"/>
            <a:chExt cx="4670383" cy="74295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670383" cy="742950"/>
              <a:chOff x="0" y="0"/>
              <a:chExt cx="4670383" cy="7429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670442" cy="742950"/>
              </a:xfrm>
              <a:custGeom>
                <a:avLst/>
                <a:gdLst/>
                <a:ahLst/>
                <a:cxnLst/>
                <a:rect r="r" b="b" t="t" l="l"/>
                <a:pathLst>
                  <a:path h="742950" w="4670442">
                    <a:moveTo>
                      <a:pt x="0" y="0"/>
                    </a:moveTo>
                    <a:lnTo>
                      <a:pt x="4670442" y="0"/>
                    </a:lnTo>
                    <a:lnTo>
                      <a:pt x="4670442" y="742950"/>
                    </a:lnTo>
                    <a:lnTo>
                      <a:pt x="0" y="742950"/>
                    </a:lnTo>
                    <a:close/>
                  </a:path>
                </a:pathLst>
              </a:custGeom>
              <a:solidFill>
                <a:srgbClr val="369496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921468" y="155436"/>
              <a:ext cx="2827447" cy="45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9"/>
                </a:lnSpc>
              </a:pPr>
              <a:r>
                <a:rPr lang="en-US" sz="2299" b="true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In Our Model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570397" y="6622387"/>
            <a:ext cx="5873608" cy="1439034"/>
          </a:xfrm>
          <a:custGeom>
            <a:avLst/>
            <a:gdLst/>
            <a:ahLst/>
            <a:cxnLst/>
            <a:rect r="r" b="b" t="t" l="l"/>
            <a:pathLst>
              <a:path h="1439034" w="5873608">
                <a:moveTo>
                  <a:pt x="0" y="0"/>
                </a:moveTo>
                <a:lnTo>
                  <a:pt x="5873608" y="0"/>
                </a:lnTo>
                <a:lnTo>
                  <a:pt x="5873608" y="1439034"/>
                </a:lnTo>
                <a:lnTo>
                  <a:pt x="0" y="1439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1517" y="909756"/>
            <a:ext cx="5605468" cy="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3600" b="true">
                <a:solidFill>
                  <a:srgbClr val="3694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모델 설계 및 학습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05574" y="9685488"/>
            <a:ext cx="276862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09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539798" y="512444"/>
            <a:ext cx="10366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7조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2232" y="512444"/>
            <a:ext cx="193837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"/>
              </a:lnSpc>
            </a:pPr>
            <a:r>
              <a:rPr lang="en-US" sz="12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기계학습과 딥러닝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4818" y="4884610"/>
            <a:ext cx="2386130" cy="47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8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5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32819" y="5488912"/>
            <a:ext cx="459012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899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Theoretical Accuracy</a:t>
            </a:r>
          </a:p>
          <a:p>
            <a:pPr algn="ctr">
              <a:lnSpc>
                <a:spcPts val="2772"/>
              </a:lnSpc>
            </a:pPr>
            <a:r>
              <a:rPr lang="en-US" sz="2100">
                <a:solidFill>
                  <a:srgbClr val="369496"/>
                </a:solidFill>
                <a:latin typeface="IBM Plex Sans"/>
                <a:ea typeface="IBM Plex Sans"/>
                <a:cs typeface="IBM Plex Sans"/>
                <a:sym typeface="IBM Plex Sans"/>
              </a:rPr>
              <a:t>(Assume uncorrelated error)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DAGwNnb6i7M</dc:identifier>
  <dcterms:modified xsi:type="dcterms:W3CDTF">2011-08-01T06:04:30Z</dcterms:modified>
  <cp:revision>1</cp:revision>
  <dc:title>기계학습 딥러닝 피피티.pptx</dc:title>
</cp:coreProperties>
</file>