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9" r:id="rId6"/>
    <p:sldId id="270" r:id="rId7"/>
    <p:sldId id="271" r:id="rId8"/>
    <p:sldId id="268" r:id="rId9"/>
    <p:sldId id="272" r:id="rId10"/>
    <p:sldId id="273" r:id="rId11"/>
    <p:sldId id="261" r:id="rId12"/>
    <p:sldId id="263" r:id="rId13"/>
    <p:sldId id="264" r:id="rId14"/>
    <p:sldId id="265" r:id="rId15"/>
    <p:sldId id="266" r:id="rId16"/>
    <p:sldId id="259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9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8261F-98C7-4A8E-AAE2-07C49DC1D496}" type="datetimeFigureOut">
              <a:rPr lang="ko-KR" altLang="en-US" smtClean="0"/>
              <a:t>2016-05-22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F7DA7-61D0-462B-B1B4-108BD8C5C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183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F7DA7-61D0-462B-B1B4-108BD8C5CFC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137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948DC74-E96D-48E8-BEB3-DC7A9659B031}" type="datetimeFigureOut">
              <a:rPr lang="ko-KR" altLang="en-US" smtClean="0"/>
              <a:t>2016-05-22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46767B8-270A-47CB-A055-237FBF8780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164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DC74-E96D-48E8-BEB3-DC7A9659B031}" type="datetimeFigureOut">
              <a:rPr lang="ko-KR" altLang="en-US" smtClean="0"/>
              <a:t>2016-05-22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67B8-270A-47CB-A055-237FBF8780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00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948DC74-E96D-48E8-BEB3-DC7A9659B031}" type="datetimeFigureOut">
              <a:rPr lang="ko-KR" altLang="en-US" smtClean="0"/>
              <a:t>2016-05-22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46767B8-270A-47CB-A055-237FBF8780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943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DC74-E96D-48E8-BEB3-DC7A9659B031}" type="datetimeFigureOut">
              <a:rPr lang="ko-KR" altLang="en-US" smtClean="0"/>
              <a:t>2016-05-22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046767B8-270A-47CB-A055-237FBF8780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743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948DC74-E96D-48E8-BEB3-DC7A9659B031}" type="datetimeFigureOut">
              <a:rPr lang="ko-KR" altLang="en-US" smtClean="0"/>
              <a:t>2016-05-22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46767B8-270A-47CB-A055-237FBF8780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169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DC74-E96D-48E8-BEB3-DC7A9659B031}" type="datetimeFigureOut">
              <a:rPr lang="ko-KR" altLang="en-US" smtClean="0"/>
              <a:t>2016-05-22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67B8-270A-47CB-A055-237FBF8780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865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DC74-E96D-48E8-BEB3-DC7A9659B031}" type="datetimeFigureOut">
              <a:rPr lang="ko-KR" altLang="en-US" smtClean="0"/>
              <a:t>2016-05-22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67B8-270A-47CB-A055-237FBF8780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328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DC74-E96D-48E8-BEB3-DC7A9659B031}" type="datetimeFigureOut">
              <a:rPr lang="ko-KR" altLang="en-US" smtClean="0"/>
              <a:t>2016-05-22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67B8-270A-47CB-A055-237FBF8780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82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DC74-E96D-48E8-BEB3-DC7A9659B031}" type="datetimeFigureOut">
              <a:rPr lang="ko-KR" altLang="en-US" smtClean="0"/>
              <a:t>2016-05-22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67B8-270A-47CB-A055-237FBF8780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453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948DC74-E96D-48E8-BEB3-DC7A9659B031}" type="datetimeFigureOut">
              <a:rPr lang="ko-KR" altLang="en-US" smtClean="0"/>
              <a:t>2016-05-22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46767B8-270A-47CB-A055-237FBF8780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358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DC74-E96D-48E8-BEB3-DC7A9659B031}" type="datetimeFigureOut">
              <a:rPr lang="ko-KR" altLang="en-US" smtClean="0"/>
              <a:t>2016-05-22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67B8-270A-47CB-A055-237FBF8780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35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948DC74-E96D-48E8-BEB3-DC7A9659B031}" type="datetimeFigureOut">
              <a:rPr lang="ko-KR" altLang="en-US" smtClean="0"/>
              <a:t>2016-05-22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46767B8-270A-47CB-A055-237FBF8780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630" y="40489"/>
            <a:ext cx="372178" cy="372178"/>
          </a:xfrm>
          <a:prstGeom prst="rect">
            <a:avLst/>
          </a:prstGeom>
        </p:spPr>
      </p:pic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0" b="100000" l="0" r="100000">
                        <a14:foregroundMark x1="6452" y1="51485" x2="6452" y2="51485"/>
                        <a14:foregroundMark x1="54839" y1="69307" x2="54839" y2="69307"/>
                        <a14:foregroundMark x1="70161" y1="66337" x2="70161" y2="66337"/>
                        <a14:foregroundMark x1="65323" y1="76238" x2="65323" y2="76238"/>
                        <a14:foregroundMark x1="84677" y1="70297" x2="84677" y2="70297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0664218" y="43528"/>
            <a:ext cx="471234" cy="375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01002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1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Deep Convolutional Neural Networks for Sentiment Analysis of Short Texts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Proceedings of the 25th International Conference on Computational Linguistics (COLING), Dublin, Ireland, 2014</a:t>
            </a:r>
          </a:p>
          <a:p>
            <a:r>
              <a:rPr lang="pt-BR" altLang="ko-KR" dirty="0"/>
              <a:t>Cicero Nogueira dos Santos, Maira Gatti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9250484" y="4945225"/>
            <a:ext cx="2324256" cy="12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IIS Lab.</a:t>
            </a:r>
          </a:p>
          <a:p>
            <a:pPr algn="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Changyong Jeon</a:t>
            </a:r>
          </a:p>
          <a:p>
            <a:pPr algn="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2016.05.23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138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Proposed Methods (cont.)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581192" y="2180496"/>
                <a:ext cx="11029615" cy="4341602"/>
              </a:xfrm>
            </p:spPr>
            <p:txBody>
              <a:bodyPr>
                <a:noAutofit/>
              </a:bodyPr>
              <a:lstStyle/>
              <a:p>
                <a:r>
                  <a:rPr lang="en-US" altLang="ko-KR" dirty="0"/>
                  <a:t>Network Training</a:t>
                </a:r>
              </a:p>
              <a:p>
                <a:pPr lvl="1"/>
                <a:r>
                  <a:rPr lang="en-US" altLang="ko-KR" dirty="0"/>
                  <a:t>Given a sentence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/>
                  <a:t>, the network with parameter set </a:t>
                </a:r>
                <a:r>
                  <a:rPr lang="en-US" altLang="ko-K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θ</a:t>
                </a:r>
                <a:r>
                  <a:rPr lang="en-US" altLang="ko-KR" dirty="0"/>
                  <a:t> computes a score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sub>
                    </m:sSub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ko-KR" dirty="0"/>
                          <m:t>τ</m:t>
                        </m:r>
                      </m:sub>
                    </m:sSub>
                  </m:oMath>
                </a14:m>
                <a:r>
                  <a:rPr lang="en-US" altLang="ko-KR" dirty="0"/>
                  <a:t> for each sentiment label τ ∈ T.</a:t>
                </a:r>
              </a:p>
              <a:p>
                <a:pPr lvl="1"/>
                <a:r>
                  <a:rPr lang="en-US" altLang="ko-KR" dirty="0"/>
                  <a:t>Applies a </a:t>
                </a:r>
                <a:r>
                  <a:rPr lang="en-US" altLang="ko-KR" dirty="0" err="1"/>
                  <a:t>softmax</a:t>
                </a:r>
                <a:r>
                  <a:rPr lang="en-US" altLang="ko-KR" dirty="0"/>
                  <a:t> operation over the scores of all tags τ ∈ T:</a:t>
                </a:r>
              </a:p>
              <a:p>
                <a:pPr marL="630000" lvl="2" indent="0">
                  <a:buNone/>
                </a:pPr>
                <a:r>
                  <a:rPr lang="en-US" altLang="ko-KR" sz="1600" i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 </a:t>
                </a:r>
                <a:r>
                  <a:rPr lang="en-US" altLang="ko-KR" sz="16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l-GR" altLang="ko-KR" sz="1600" i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τ</a:t>
                </a:r>
                <a:r>
                  <a:rPr lang="en-US" altLang="ko-KR" sz="16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|</a:t>
                </a:r>
                <a14:m>
                  <m:oMath xmlns:m="http://schemas.openxmlformats.org/officeDocument/2006/math">
                    <m:r>
                      <a:rPr lang="en-US" altLang="ko-KR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16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l-GR" altLang="ko-KR" sz="1600" i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θ</a:t>
                </a:r>
                <a:r>
                  <a:rPr lang="el-GR" altLang="ko-KR" sz="16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</a:t>
                </a:r>
                <a:r>
                  <a:rPr lang="en-US" altLang="ko-KR" sz="16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altLang="ko-KR" sz="16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altLang="ko-KR" sz="1600" dirty="0">
                                    <a:solidFill>
                                      <a:srgbClr val="C00000"/>
                                    </a:solidFill>
                                  </a:rPr>
                                  <m:t>τ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1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nor/>
                              </m:rPr>
                              <a:rPr lang="en-US" altLang="ko-KR" sz="1600">
                                <a:solidFill>
                                  <a:srgbClr val="C00000"/>
                                </a:solidFill>
                              </a:rPr>
                              <m:t>∀</m:t>
                            </m:r>
                            <m:r>
                              <m:rPr>
                                <m:nor/>
                              </m:rPr>
                              <a:rPr lang="en-US" altLang="ko-KR" sz="1600">
                                <a:solidFill>
                                  <a:srgbClr val="C00000"/>
                                </a:solidFill>
                              </a:rPr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altLang="ko-KR" sz="1600">
                                <a:solidFill>
                                  <a:srgbClr val="C00000"/>
                                </a:solidFill>
                              </a:rPr>
                              <m:t>∈</m:t>
                            </m:r>
                            <m:r>
                              <m:rPr>
                                <m:nor/>
                              </m:rPr>
                              <a:rPr lang="en-US" altLang="ko-KR" sz="1600">
                                <a:solidFill>
                                  <a:srgbClr val="C00000"/>
                                </a:solidFill>
                              </a:rPr>
                              <m:t>T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ko-KR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ko-KR" sz="1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US" altLang="ko-KR" sz="16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θ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US" altLang="ko-KR" sz="1600" b="0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altLang="ko-KR" sz="1600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630000" lvl="2" indent="0">
                  <a:buNone/>
                </a:pPr>
                <a:r>
                  <a:rPr lang="en-US" altLang="ko-KR" sz="1600" dirty="0"/>
                  <a:t>Taking the log, we arrive at the following conditional log-probability:</a:t>
                </a:r>
              </a:p>
              <a:p>
                <a:pPr marL="630000" lvl="2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60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nor/>
                          </m:rPr>
                          <a:rPr lang="en-US" altLang="ko-KR" sz="1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ko-KR" sz="1600" dirty="0">
                            <a:solidFill>
                              <a:srgbClr val="C00000"/>
                            </a:solidFill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l-GR" altLang="ko-KR" sz="1600" dirty="0">
                            <a:solidFill>
                              <a:srgbClr val="C00000"/>
                            </a:solidFill>
                          </a:rPr>
                          <m:t>τ</m:t>
                        </m:r>
                        <m:r>
                          <m:rPr>
                            <m:nor/>
                          </m:rPr>
                          <a:rPr lang="el-GR" altLang="ko-KR" sz="1600" dirty="0">
                            <a:solidFill>
                              <a:srgbClr val="C00000"/>
                            </a:solidFill>
                          </a:rPr>
                          <m:t> |</m:t>
                        </m:r>
                        <m:r>
                          <a:rPr lang="en-US" altLang="ko-KR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altLang="ko-KR" sz="1600" dirty="0">
                            <a:solidFill>
                              <a:srgbClr val="C00000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altLang="ko-KR" sz="1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m:rPr>
                            <m:nor/>
                          </m:rPr>
                          <a:rPr lang="el-GR" altLang="ko-KR" sz="1600" dirty="0">
                            <a:solidFill>
                              <a:srgbClr val="C00000"/>
                            </a:solidFill>
                          </a:rPr>
                          <m:t>)</m:t>
                        </m:r>
                      </m:e>
                    </m:func>
                  </m:oMath>
                </a14:m>
                <a:r>
                  <a:rPr lang="el-GR" altLang="ko-KR" sz="1600" dirty="0">
                    <a:solidFill>
                      <a:srgbClr val="C00000"/>
                    </a:solidFill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ko-KR" sz="1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sub>
                    </m:sSub>
                    <m:sSub>
                      <m:sSubPr>
                        <m:ctrlPr>
                          <a:rPr lang="en-US" altLang="ko-KR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ko-KR" sz="1600" dirty="0">
                            <a:solidFill>
                              <a:srgbClr val="C00000"/>
                            </a:solidFill>
                          </a:rPr>
                          <m:t>τ</m:t>
                        </m:r>
                      </m:sub>
                    </m:sSub>
                  </m:oMath>
                </a14:m>
                <a:r>
                  <a:rPr lang="el-GR" altLang="ko-KR" sz="1600" dirty="0">
                    <a:solidFill>
                      <a:srgbClr val="C00000"/>
                    </a:solidFill>
                  </a:rPr>
                  <a:t> −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60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nor/>
                          </m:rPr>
                          <a:rPr lang="en-US" altLang="ko-KR" sz="1600" dirty="0">
                            <a:solidFill>
                              <a:srgbClr val="C00000"/>
                            </a:solidFill>
                          </a:rPr>
                          <m:t>(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nor/>
                              </m:rPr>
                              <a:rPr lang="en-US" altLang="ko-KR" sz="1600">
                                <a:solidFill>
                                  <a:srgbClr val="C00000"/>
                                </a:solidFill>
                              </a:rPr>
                              <m:t>∀</m:t>
                            </m:r>
                            <m:r>
                              <m:rPr>
                                <m:nor/>
                              </m:rPr>
                              <a:rPr lang="en-US" altLang="ko-KR" sz="1600">
                                <a:solidFill>
                                  <a:srgbClr val="C00000"/>
                                </a:solidFill>
                              </a:rPr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altLang="ko-KR" sz="1600">
                                <a:solidFill>
                                  <a:srgbClr val="C00000"/>
                                </a:solidFill>
                              </a:rPr>
                              <m:t>∈</m:t>
                            </m:r>
                            <m:r>
                              <m:rPr>
                                <m:nor/>
                              </m:rPr>
                              <a:rPr lang="en-US" altLang="ko-KR" sz="1600">
                                <a:solidFill>
                                  <a:srgbClr val="C00000"/>
                                </a:solidFill>
                              </a:rPr>
                              <m:t>T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ko-KR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ko-KR" sz="1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US" altLang="ko-KR" sz="16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θ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US" altLang="ko-KR" sz="16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  <m:r>
                          <m:rPr>
                            <m:nor/>
                          </m:rPr>
                          <a:rPr lang="en-US" altLang="ko-KR" sz="1600" dirty="0">
                            <a:solidFill>
                              <a:srgbClr val="C00000"/>
                            </a:solidFill>
                          </a:rPr>
                          <m:t>)</m:t>
                        </m:r>
                      </m:e>
                    </m:func>
                  </m:oMath>
                </a14:m>
                <a:endParaRPr lang="en-US" altLang="ko-KR" sz="1600" dirty="0">
                  <a:solidFill>
                    <a:srgbClr val="C00000"/>
                  </a:solidFill>
                </a:endParaRPr>
              </a:p>
              <a:p>
                <a:pPr marL="630000" lvl="2" indent="0">
                  <a:buNone/>
                </a:pPr>
                <a:r>
                  <a:rPr lang="en-US" altLang="ko-KR" sz="1600" dirty="0"/>
                  <a:t>Uses stochastic gradient descent (SGD) to minimize the negative log-likelihood with respect to θ:</a:t>
                </a:r>
              </a:p>
              <a:p>
                <a:pPr marL="630000" lvl="2" indent="0">
                  <a:buNone/>
                </a:pPr>
                <a:r>
                  <a:rPr lang="el-GR" altLang="ko-KR" sz="1600" i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Θ</a:t>
                </a:r>
                <a:r>
                  <a:rPr lang="en-US" altLang="ko-KR" sz="1600" i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US" altLang="ko-KR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ko-KR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ko-KR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)∈</m:t>
                        </m:r>
                        <m:r>
                          <m:rPr>
                            <m:nor/>
                          </m:rPr>
                          <a:rPr lang="en-US" altLang="ko-KR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altLang="ko-KR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ko-KR" sz="16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m:rPr>
                                <m:nor/>
                              </m:rPr>
                              <a:rPr lang="en-US" altLang="ko-KR" sz="16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altLang="ko-KR" sz="1600" dirty="0">
                                <a:solidFill>
                                  <a:srgbClr val="C00000"/>
                                </a:solidFill>
                              </a:rPr>
                              <m:t> (</m:t>
                            </m:r>
                            <m:r>
                              <m:rPr>
                                <m:nor/>
                              </m:rPr>
                              <a:rPr lang="el-GR" altLang="ko-KR" sz="1600" dirty="0">
                                <a:solidFill>
                                  <a:srgbClr val="C00000"/>
                                </a:solidFill>
                              </a:rPr>
                              <m:t>τ</m:t>
                            </m:r>
                            <m:r>
                              <m:rPr>
                                <m:nor/>
                              </m:rPr>
                              <a:rPr lang="el-GR" altLang="ko-KR" sz="1600" dirty="0">
                                <a:solidFill>
                                  <a:srgbClr val="C00000"/>
                                </a:solidFill>
                              </a:rPr>
                              <m:t> |</m:t>
                            </m:r>
                            <m:r>
                              <a:rPr lang="en-US" altLang="ko-KR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m:rPr>
                                <m:nor/>
                              </m:rPr>
                              <a:rPr lang="en-US" altLang="ko-KR" sz="1600" dirty="0">
                                <a:solidFill>
                                  <a:srgbClr val="C00000"/>
                                </a:solidFill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el-GR" altLang="ko-KR" sz="16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  <m:r>
                              <m:rPr>
                                <m:nor/>
                              </m:rPr>
                              <a:rPr lang="el-GR" altLang="ko-KR" sz="1600" dirty="0">
                                <a:solidFill>
                                  <a:srgbClr val="C00000"/>
                                </a:solidFill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altLang="ko-KR" sz="1600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180496"/>
                <a:ext cx="11029615" cy="4341602"/>
              </a:xfrm>
              <a:blipFill>
                <a:blip r:embed="rId2"/>
                <a:stretch>
                  <a:fillRect l="-221" t="-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2743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5514807" cy="4014177"/>
          </a:xfrm>
        </p:spPr>
        <p:txBody>
          <a:bodyPr anchor="t">
            <a:normAutofit lnSpcReduction="10000"/>
          </a:bodyPr>
          <a:lstStyle/>
          <a:p>
            <a:r>
              <a:rPr lang="en-US" altLang="ko-KR" dirty="0"/>
              <a:t>Datasets</a:t>
            </a:r>
          </a:p>
          <a:p>
            <a:pPr lvl="1" fontAlgn="base"/>
            <a:r>
              <a:rPr lang="en-US" altLang="ko-KR" dirty="0"/>
              <a:t>Stanford Sentiment Treebank (</a:t>
            </a:r>
            <a:r>
              <a:rPr lang="en-US" altLang="ko-KR" dirty="0" err="1"/>
              <a:t>SSTb</a:t>
            </a:r>
            <a:r>
              <a:rPr lang="en-US" altLang="ko-KR" dirty="0"/>
              <a:t>)</a:t>
            </a:r>
          </a:p>
          <a:p>
            <a:pPr lvl="2" fontAlgn="base"/>
            <a:r>
              <a:rPr lang="en-US" altLang="ko-KR" dirty="0"/>
              <a:t>Includes fine grained sentiment labels for 215,154 phrases in the parse trees of 11,855 sentences.</a:t>
            </a:r>
          </a:p>
          <a:p>
            <a:pPr lvl="2" fontAlgn="base"/>
            <a:r>
              <a:rPr lang="en-US" altLang="ko-KR" dirty="0"/>
              <a:t>Focuses in sentiment prediction of complete sentences.</a:t>
            </a:r>
          </a:p>
          <a:p>
            <a:pPr lvl="1" fontAlgn="base"/>
            <a:r>
              <a:rPr lang="en-US" altLang="ko-KR" dirty="0"/>
              <a:t>Stanford Twitter Sentiment corpus (STS)</a:t>
            </a:r>
          </a:p>
          <a:p>
            <a:pPr lvl="2" fontAlgn="base"/>
            <a:r>
              <a:rPr lang="en-US" altLang="ko-KR" dirty="0"/>
              <a:t>The original training set contains 1.6K tweets that were automatically labeled as positive/negative using emoticons as noisy labels.</a:t>
            </a:r>
          </a:p>
          <a:p>
            <a:pPr lvl="2" fontAlgn="base"/>
            <a:r>
              <a:rPr lang="en-US" altLang="ko-KR" dirty="0"/>
              <a:t>The test set was manually annotated by Go et al. (2009)</a:t>
            </a:r>
          </a:p>
          <a:p>
            <a:pPr lvl="2" fontAlgn="base"/>
            <a:r>
              <a:rPr lang="en-US" altLang="ko-KR" dirty="0"/>
              <a:t>Uses only a sample of the training data consisting of 80K (5%) randomly selected tweets.</a:t>
            </a:r>
          </a:p>
          <a:p>
            <a:pPr lvl="2" fontAlgn="base"/>
            <a:r>
              <a:rPr lang="en-US" altLang="ko-KR" dirty="0"/>
              <a:t>Constructs a development set by randomly selecting 16K tweets from the original training set.</a:t>
            </a:r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98756675"/>
              </p:ext>
            </p:extLst>
          </p:nvPr>
        </p:nvGraphicFramePr>
        <p:xfrm>
          <a:off x="6783677" y="2975091"/>
          <a:ext cx="4590338" cy="2520000"/>
        </p:xfrm>
        <a:graphic>
          <a:graphicData uri="http://schemas.openxmlformats.org/drawingml/2006/table">
            <a:tbl>
              <a:tblPr firstRow="1">
                <a:tableStyleId>{3B4B98B0-60AC-42C2-AFA5-B58CD77FA1E5}</a:tableStyleId>
              </a:tblPr>
              <a:tblGrid>
                <a:gridCol w="902507">
                  <a:extLst>
                    <a:ext uri="{9D8B030D-6E8A-4147-A177-3AD203B41FA5}">
                      <a16:colId xmlns:a16="http://schemas.microsoft.com/office/drawing/2014/main" val="1713955180"/>
                    </a:ext>
                  </a:extLst>
                </a:gridCol>
                <a:gridCol w="637979">
                  <a:extLst>
                    <a:ext uri="{9D8B030D-6E8A-4147-A177-3AD203B41FA5}">
                      <a16:colId xmlns:a16="http://schemas.microsoft.com/office/drawing/2014/main" val="3967800662"/>
                    </a:ext>
                  </a:extLst>
                </a:gridCol>
                <a:gridCol w="2178466">
                  <a:extLst>
                    <a:ext uri="{9D8B030D-6E8A-4147-A177-3AD203B41FA5}">
                      <a16:colId xmlns:a16="http://schemas.microsoft.com/office/drawing/2014/main" val="2305533434"/>
                    </a:ext>
                  </a:extLst>
                </a:gridCol>
                <a:gridCol w="871386">
                  <a:extLst>
                    <a:ext uri="{9D8B030D-6E8A-4147-A177-3AD203B41FA5}">
                      <a16:colId xmlns:a16="http://schemas.microsoft.com/office/drawing/2014/main" val="390600675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Dataset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Set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# sentences / tweets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classes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51734531"/>
                  </a:ext>
                </a:extLst>
              </a:tr>
              <a:tr h="3600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SSTb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Train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8544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8835569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Dev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1101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0880438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Test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2210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4947461"/>
                  </a:ext>
                </a:extLst>
              </a:tr>
              <a:tr h="3600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STS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Train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80K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39858047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Dev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16K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7090662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498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3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10374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467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5514807" cy="4014177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Model Setup</a:t>
            </a:r>
          </a:p>
          <a:p>
            <a:pPr lvl="1"/>
            <a:r>
              <a:rPr lang="en-US" altLang="ko-KR" dirty="0"/>
              <a:t>Uses the </a:t>
            </a:r>
            <a:r>
              <a:rPr lang="en-US" altLang="ko-KR" b="1" dirty="0"/>
              <a:t>development sets</a:t>
            </a:r>
            <a:r>
              <a:rPr lang="en-US" altLang="ko-KR" dirty="0"/>
              <a:t> to tune the neural network hyper-parameters.</a:t>
            </a:r>
          </a:p>
          <a:p>
            <a:pPr lvl="1"/>
            <a:r>
              <a:rPr lang="en-US" altLang="ko-KR" dirty="0"/>
              <a:t>The number of training epochs varies between five and ten.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내용 개체 틀 5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637594842"/>
                  </p:ext>
                </p:extLst>
              </p:nvPr>
            </p:nvGraphicFramePr>
            <p:xfrm>
              <a:off x="6635555" y="2615091"/>
              <a:ext cx="4749357" cy="3240000"/>
            </p:xfrm>
            <a:graphic>
              <a:graphicData uri="http://schemas.openxmlformats.org/drawingml/2006/table">
                <a:tbl>
                  <a:tblPr firstRow="1">
                    <a:tableStyleId>{9D7B26C5-4107-4FEC-AEDC-1716B250A1EF}</a:tableStyleId>
                  </a:tblPr>
                  <a:tblGrid>
                    <a:gridCol w="959295">
                      <a:extLst>
                        <a:ext uri="{9D8B030D-6E8A-4147-A177-3AD203B41FA5}">
                          <a16:colId xmlns:a16="http://schemas.microsoft.com/office/drawing/2014/main" val="1499479721"/>
                        </a:ext>
                      </a:extLst>
                    </a:gridCol>
                    <a:gridCol w="2604834">
                      <a:extLst>
                        <a:ext uri="{9D8B030D-6E8A-4147-A177-3AD203B41FA5}">
                          <a16:colId xmlns:a16="http://schemas.microsoft.com/office/drawing/2014/main" val="2771132593"/>
                        </a:ext>
                      </a:extLst>
                    </a:gridCol>
                    <a:gridCol w="512128">
                      <a:extLst>
                        <a:ext uri="{9D8B030D-6E8A-4147-A177-3AD203B41FA5}">
                          <a16:colId xmlns:a16="http://schemas.microsoft.com/office/drawing/2014/main" val="1526735124"/>
                        </a:ext>
                      </a:extLst>
                    </a:gridCol>
                    <a:gridCol w="673100">
                      <a:extLst>
                        <a:ext uri="{9D8B030D-6E8A-4147-A177-3AD203B41FA5}">
                          <a16:colId xmlns:a16="http://schemas.microsoft.com/office/drawing/2014/main" val="2922203753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400" u="none" strike="noStrike" dirty="0">
                              <a:effectLst/>
                            </a:rPr>
                            <a:t>Parameter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400" u="none" strike="noStrike" dirty="0">
                              <a:effectLst/>
                            </a:rPr>
                            <a:t>Parameter Name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400" u="none" strike="noStrike" dirty="0" err="1">
                              <a:effectLst/>
                            </a:rPr>
                            <a:t>SSTb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400" u="none" strike="noStrike" dirty="0">
                              <a:effectLst/>
                            </a:rPr>
                            <a:t>STS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34718112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altLang="ko-KR" sz="1400" b="0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𝑤𝑟𝑑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400" u="none" strike="noStrike">
                              <a:effectLst/>
                            </a:rPr>
                            <a:t>Word-Level Embeddings dimension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ko-KR" sz="1400" u="none" strike="noStrike" dirty="0">
                              <a:effectLst/>
                            </a:rPr>
                            <a:t>30</a:t>
                          </a:r>
                          <a:endParaRPr lang="en-US" altLang="ko-K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ko-KR" sz="1400" u="none" strike="noStrike">
                              <a:effectLst/>
                            </a:rPr>
                            <a:t>30</a:t>
                          </a:r>
                          <a:endParaRPr lang="en-US" altLang="ko-KR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361215727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altLang="ko-KR" sz="1400" b="0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𝑤𝑟𝑑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400" u="none" strike="noStrike" dirty="0">
                              <a:effectLst/>
                            </a:rPr>
                            <a:t>Word Context window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ko-KR" sz="1400" u="none" strike="noStrike" dirty="0">
                              <a:effectLst/>
                            </a:rPr>
                            <a:t>5</a:t>
                          </a:r>
                          <a:endParaRPr lang="en-US" altLang="ko-K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ko-KR" sz="1400" u="none" strike="noStrike">
                              <a:effectLst/>
                            </a:rPr>
                            <a:t>5</a:t>
                          </a:r>
                          <a:endParaRPr lang="en-US" altLang="ko-KR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3933242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altLang="ko-KR" sz="1400" b="0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𝑐h𝑟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ko-K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400" u="none" strike="noStrike">
                              <a:effectLst/>
                            </a:rPr>
                            <a:t>Char. Embeddings dimension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ko-KR" sz="1400" u="none" strike="noStrike" dirty="0">
                              <a:effectLst/>
                            </a:rPr>
                            <a:t>5</a:t>
                          </a:r>
                          <a:endParaRPr lang="en-US" altLang="ko-K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ko-KR" sz="1400" u="none" strike="noStrike">
                              <a:effectLst/>
                            </a:rPr>
                            <a:t>5</a:t>
                          </a:r>
                          <a:endParaRPr lang="en-US" altLang="ko-KR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816327119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altLang="ko-KR" sz="1400" b="0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𝑐h𝑟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ko-K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400" u="none" strike="noStrike">
                              <a:effectLst/>
                            </a:rPr>
                            <a:t>Char. Context window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ko-KR" sz="1400" u="none" strike="noStrike" dirty="0">
                              <a:effectLst/>
                            </a:rPr>
                            <a:t>3</a:t>
                          </a:r>
                          <a:endParaRPr lang="en-US" altLang="ko-K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ko-KR" sz="1400" u="none" strike="noStrike">
                              <a:effectLst/>
                            </a:rPr>
                            <a:t>3</a:t>
                          </a:r>
                          <a:endParaRPr lang="en-US" altLang="ko-KR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628609635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𝑐𝑙</m:t>
                                    </m:r>
                                  </m:e>
                                  <m:sub>
                                    <m:r>
                                      <a:rPr lang="en-US" altLang="ko-KR" sz="1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𝑢</m:t>
                                    </m:r>
                                  </m:sub>
                                  <m:sup>
                                    <m:r>
                                      <a:rPr lang="en-US" altLang="ko-KR" sz="1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400" u="none" strike="noStrike">
                              <a:effectLst/>
                            </a:rPr>
                            <a:t>Char. Convolution Units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ko-KR" sz="1400" u="none" strike="noStrike">
                              <a:effectLst/>
                            </a:rPr>
                            <a:t>10</a:t>
                          </a:r>
                          <a:endParaRPr lang="en-US" altLang="ko-KR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ko-KR" sz="1400" u="none" strike="noStrike" dirty="0">
                              <a:effectLst/>
                            </a:rPr>
                            <a:t>50</a:t>
                          </a:r>
                          <a:endParaRPr lang="en-US" altLang="ko-K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31775610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𝑐𝑙</m:t>
                                    </m:r>
                                  </m:e>
                                  <m:sub>
                                    <m:r>
                                      <a:rPr lang="en-US" altLang="ko-KR" sz="1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𝑢</m:t>
                                    </m:r>
                                  </m:sub>
                                  <m:sup>
                                    <m:r>
                                      <a:rPr lang="en-US" altLang="ko-KR" sz="1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400" u="none" strike="noStrike">
                              <a:effectLst/>
                            </a:rPr>
                            <a:t>Word Convolution Units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ko-KR" sz="1400" u="none" strike="noStrike">
                              <a:effectLst/>
                            </a:rPr>
                            <a:t>300</a:t>
                          </a:r>
                          <a:endParaRPr lang="en-US" altLang="ko-KR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ko-KR" sz="1400" u="none" strike="noStrike" dirty="0">
                              <a:effectLst/>
                            </a:rPr>
                            <a:t>300</a:t>
                          </a:r>
                          <a:endParaRPr lang="en-US" altLang="ko-K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171885654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h𝑙</m:t>
                                    </m:r>
                                  </m:e>
                                  <m:sub>
                                    <m:r>
                                      <a:rPr lang="en-US" altLang="ko-KR" sz="1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𝑢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400" u="none" strike="noStrike">
                              <a:effectLst/>
                            </a:rPr>
                            <a:t>Hidden Units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ko-KR" sz="1400" u="none" strike="noStrike">
                              <a:effectLst/>
                            </a:rPr>
                            <a:t>300</a:t>
                          </a:r>
                          <a:endParaRPr lang="en-US" altLang="ko-KR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ko-KR" sz="1400" u="none" strike="noStrike" dirty="0">
                              <a:effectLst/>
                            </a:rPr>
                            <a:t>300</a:t>
                          </a:r>
                          <a:endParaRPr lang="en-US" altLang="ko-K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430335942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l-GR" sz="1400" u="none" strike="noStrike" dirty="0">
                              <a:effectLst/>
                            </a:rPr>
                            <a:t>λ</a:t>
                          </a:r>
                          <a:endParaRPr lang="el-G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400" u="none" strike="noStrike" dirty="0">
                              <a:effectLst/>
                            </a:rPr>
                            <a:t>Learning Rate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ko-KR" sz="1400" u="none" strike="noStrike">
                              <a:effectLst/>
                            </a:rPr>
                            <a:t>0.02</a:t>
                          </a:r>
                          <a:endParaRPr lang="en-US" altLang="ko-KR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ko-KR" sz="1400" u="none" strike="noStrike" dirty="0">
                              <a:effectLst/>
                            </a:rPr>
                            <a:t>0.01</a:t>
                          </a:r>
                          <a:endParaRPr lang="en-US" altLang="ko-K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0343884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내용 개체 틀 5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637594842"/>
                  </p:ext>
                </p:extLst>
              </p:nvPr>
            </p:nvGraphicFramePr>
            <p:xfrm>
              <a:off x="6635555" y="2615091"/>
              <a:ext cx="4749357" cy="3240000"/>
            </p:xfrm>
            <a:graphic>
              <a:graphicData uri="http://schemas.openxmlformats.org/drawingml/2006/table">
                <a:tbl>
                  <a:tblPr firstRow="1">
                    <a:tableStyleId>{9D7B26C5-4107-4FEC-AEDC-1716B250A1EF}</a:tableStyleId>
                  </a:tblPr>
                  <a:tblGrid>
                    <a:gridCol w="959295">
                      <a:extLst>
                        <a:ext uri="{9D8B030D-6E8A-4147-A177-3AD203B41FA5}">
                          <a16:colId xmlns:a16="http://schemas.microsoft.com/office/drawing/2014/main" val="1499479721"/>
                        </a:ext>
                      </a:extLst>
                    </a:gridCol>
                    <a:gridCol w="2604834">
                      <a:extLst>
                        <a:ext uri="{9D8B030D-6E8A-4147-A177-3AD203B41FA5}">
                          <a16:colId xmlns:a16="http://schemas.microsoft.com/office/drawing/2014/main" val="2771132593"/>
                        </a:ext>
                      </a:extLst>
                    </a:gridCol>
                    <a:gridCol w="512128">
                      <a:extLst>
                        <a:ext uri="{9D8B030D-6E8A-4147-A177-3AD203B41FA5}">
                          <a16:colId xmlns:a16="http://schemas.microsoft.com/office/drawing/2014/main" val="1526735124"/>
                        </a:ext>
                      </a:extLst>
                    </a:gridCol>
                    <a:gridCol w="673100">
                      <a:extLst>
                        <a:ext uri="{9D8B030D-6E8A-4147-A177-3AD203B41FA5}">
                          <a16:colId xmlns:a16="http://schemas.microsoft.com/office/drawing/2014/main" val="2922203753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400" u="none" strike="noStrike" dirty="0">
                              <a:effectLst/>
                            </a:rPr>
                            <a:t>Parameter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400" u="none" strike="noStrike" dirty="0">
                              <a:effectLst/>
                            </a:rPr>
                            <a:t>Parameter Name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400" u="none" strike="noStrike" dirty="0" err="1">
                              <a:effectLst/>
                            </a:rPr>
                            <a:t>SSTb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400" u="none" strike="noStrike" dirty="0">
                              <a:effectLst/>
                            </a:rPr>
                            <a:t>STS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34718112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620" marR="7620" marT="7620" marB="0" anchor="ctr">
                        <a:blipFill>
                          <a:blip r:embed="rId2"/>
                          <a:stretch>
                            <a:fillRect t="-101695" r="-394304" b="-7135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400" u="none" strike="noStrike">
                              <a:effectLst/>
                            </a:rPr>
                            <a:t>Word-Level Embeddings dimension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ko-KR" sz="1400" u="none" strike="noStrike" dirty="0">
                              <a:effectLst/>
                            </a:rPr>
                            <a:t>30</a:t>
                          </a:r>
                          <a:endParaRPr lang="en-US" altLang="ko-K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ko-KR" sz="1400" u="none" strike="noStrike">
                              <a:effectLst/>
                            </a:rPr>
                            <a:t>30</a:t>
                          </a:r>
                          <a:endParaRPr lang="en-US" altLang="ko-KR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361215727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620" marR="7620" marT="7620" marB="0" anchor="ctr">
                        <a:blipFill>
                          <a:blip r:embed="rId2"/>
                          <a:stretch>
                            <a:fillRect t="-198333" r="-394304" b="-6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400" u="none" strike="noStrike" dirty="0">
                              <a:effectLst/>
                            </a:rPr>
                            <a:t>Word Context window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ko-KR" sz="1400" u="none" strike="noStrike" dirty="0">
                              <a:effectLst/>
                            </a:rPr>
                            <a:t>5</a:t>
                          </a:r>
                          <a:endParaRPr lang="en-US" altLang="ko-K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ko-KR" sz="1400" u="none" strike="noStrike">
                              <a:effectLst/>
                            </a:rPr>
                            <a:t>5</a:t>
                          </a:r>
                          <a:endParaRPr lang="en-US" altLang="ko-KR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3933242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620" marR="7620" marT="7620" marB="0" anchor="ctr">
                        <a:blipFill>
                          <a:blip r:embed="rId2"/>
                          <a:stretch>
                            <a:fillRect t="-303390" r="-394304" b="-511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400" u="none" strike="noStrike">
                              <a:effectLst/>
                            </a:rPr>
                            <a:t>Char. Embeddings dimension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ko-KR" sz="1400" u="none" strike="noStrike" dirty="0">
                              <a:effectLst/>
                            </a:rPr>
                            <a:t>5</a:t>
                          </a:r>
                          <a:endParaRPr lang="en-US" altLang="ko-K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ko-KR" sz="1400" u="none" strike="noStrike">
                              <a:effectLst/>
                            </a:rPr>
                            <a:t>5</a:t>
                          </a:r>
                          <a:endParaRPr lang="en-US" altLang="ko-KR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816327119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620" marR="7620" marT="7620" marB="0" anchor="ctr">
                        <a:blipFill>
                          <a:blip r:embed="rId2"/>
                          <a:stretch>
                            <a:fillRect t="-403390" r="-394304" b="-411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400" u="none" strike="noStrike">
                              <a:effectLst/>
                            </a:rPr>
                            <a:t>Char. Context window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ko-KR" sz="1400" u="none" strike="noStrike" dirty="0">
                              <a:effectLst/>
                            </a:rPr>
                            <a:t>3</a:t>
                          </a:r>
                          <a:endParaRPr lang="en-US" altLang="ko-K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ko-KR" sz="1400" u="none" strike="noStrike">
                              <a:effectLst/>
                            </a:rPr>
                            <a:t>3</a:t>
                          </a:r>
                          <a:endParaRPr lang="en-US" altLang="ko-KR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628609635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620" marR="7620" marT="7620" marB="0" anchor="ctr">
                        <a:blipFill>
                          <a:blip r:embed="rId2"/>
                          <a:stretch>
                            <a:fillRect t="-503390" r="-394304" b="-311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400" u="none" strike="noStrike">
                              <a:effectLst/>
                            </a:rPr>
                            <a:t>Char. Convolution Units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ko-KR" sz="1400" u="none" strike="noStrike">
                              <a:effectLst/>
                            </a:rPr>
                            <a:t>10</a:t>
                          </a:r>
                          <a:endParaRPr lang="en-US" altLang="ko-KR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ko-KR" sz="1400" u="none" strike="noStrike" dirty="0">
                              <a:effectLst/>
                            </a:rPr>
                            <a:t>50</a:t>
                          </a:r>
                          <a:endParaRPr lang="en-US" altLang="ko-K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31775610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620" marR="7620" marT="7620" marB="0" anchor="ctr">
                        <a:blipFill>
                          <a:blip r:embed="rId2"/>
                          <a:stretch>
                            <a:fillRect t="-593333" r="-394304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400" u="none" strike="noStrike">
                              <a:effectLst/>
                            </a:rPr>
                            <a:t>Word Convolution Units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ko-KR" sz="1400" u="none" strike="noStrike">
                              <a:effectLst/>
                            </a:rPr>
                            <a:t>300</a:t>
                          </a:r>
                          <a:endParaRPr lang="en-US" altLang="ko-KR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ko-KR" sz="1400" u="none" strike="noStrike" dirty="0">
                              <a:effectLst/>
                            </a:rPr>
                            <a:t>300</a:t>
                          </a:r>
                          <a:endParaRPr lang="en-US" altLang="ko-K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171885654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620" marR="7620" marT="7620" marB="0" anchor="ctr">
                        <a:blipFill>
                          <a:blip r:embed="rId2"/>
                          <a:stretch>
                            <a:fillRect t="-705085" r="-394304" b="-1101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400" u="none" strike="noStrike">
                              <a:effectLst/>
                            </a:rPr>
                            <a:t>Hidden Units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ko-KR" sz="1400" u="none" strike="noStrike">
                              <a:effectLst/>
                            </a:rPr>
                            <a:t>300</a:t>
                          </a:r>
                          <a:endParaRPr lang="en-US" altLang="ko-KR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ko-KR" sz="1400" u="none" strike="noStrike" dirty="0">
                              <a:effectLst/>
                            </a:rPr>
                            <a:t>300</a:t>
                          </a:r>
                          <a:endParaRPr lang="en-US" altLang="ko-K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430335942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l-GR" sz="1400" u="none" strike="noStrike" dirty="0">
                              <a:effectLst/>
                            </a:rPr>
                            <a:t>λ</a:t>
                          </a:r>
                          <a:endParaRPr lang="el-G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400" u="none" strike="noStrike" dirty="0">
                              <a:effectLst/>
                            </a:rPr>
                            <a:t>Learning Rate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ko-KR" sz="1400" u="none" strike="noStrike">
                              <a:effectLst/>
                            </a:rPr>
                            <a:t>0.02</a:t>
                          </a:r>
                          <a:endParaRPr lang="en-US" altLang="ko-KR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ko-KR" sz="1400" u="none" strike="noStrike" dirty="0">
                              <a:effectLst/>
                            </a:rPr>
                            <a:t>0.01</a:t>
                          </a:r>
                          <a:endParaRPr lang="en-US" altLang="ko-K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03438843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75589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5514807" cy="4014177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Results for </a:t>
            </a:r>
            <a:r>
              <a:rPr lang="en-US" altLang="ko-KR" dirty="0" err="1"/>
              <a:t>SSTb</a:t>
            </a:r>
            <a:r>
              <a:rPr lang="en-US" altLang="ko-KR" dirty="0"/>
              <a:t> Corpus</a:t>
            </a:r>
          </a:p>
          <a:p>
            <a:pPr lvl="1"/>
            <a:r>
              <a:rPr lang="en-US" altLang="ko-KR" dirty="0"/>
              <a:t>The </a:t>
            </a:r>
            <a:r>
              <a:rPr lang="en-US" altLang="ko-KR" i="1" dirty="0"/>
              <a:t>Fine-Grained</a:t>
            </a:r>
            <a:r>
              <a:rPr lang="en-US" altLang="ko-KR" dirty="0"/>
              <a:t> column contains prediction results for the case where 5 sentiment classes are used (very negative, negative, neutral, positive, very positive).</a:t>
            </a:r>
            <a:endParaRPr lang="en-US" altLang="ko-KR" i="1" dirty="0"/>
          </a:p>
          <a:p>
            <a:pPr lvl="1"/>
            <a:r>
              <a:rPr lang="en-US" altLang="ko-KR" dirty="0"/>
              <a:t>The </a:t>
            </a:r>
            <a:r>
              <a:rPr lang="en-US" altLang="ko-KR" i="1" dirty="0"/>
              <a:t>Phrases</a:t>
            </a:r>
            <a:r>
              <a:rPr lang="en-US" altLang="ko-KR" dirty="0"/>
              <a:t> column indicates whether all phrases (yes) or only complete sentences (no) in the corpus are used for training.</a:t>
            </a:r>
          </a:p>
          <a:p>
            <a:pPr lvl="1"/>
            <a:r>
              <a:rPr lang="en-US" altLang="ko-KR" dirty="0" err="1"/>
              <a:t>CharSCN</a:t>
            </a:r>
            <a:r>
              <a:rPr lang="en-US" altLang="ko-KR" dirty="0"/>
              <a:t> and SCNN have very similar results in both fine-grained and binary sentiment prediction.  These results suggest that the character-level information is </a:t>
            </a:r>
            <a:r>
              <a:rPr lang="en-US" altLang="ko-KR" b="1" dirty="0"/>
              <a:t>not much helpful</a:t>
            </a:r>
            <a:r>
              <a:rPr lang="en-US" altLang="ko-KR" dirty="0"/>
              <a:t> for sentiment prediction in the </a:t>
            </a:r>
            <a:r>
              <a:rPr lang="en-US" altLang="ko-KR" dirty="0" err="1"/>
              <a:t>SSTb</a:t>
            </a:r>
            <a:r>
              <a:rPr lang="en-US" altLang="ko-KR" dirty="0"/>
              <a:t> corpus.</a:t>
            </a:r>
          </a:p>
        </p:txBody>
      </p:sp>
      <p:graphicFrame>
        <p:nvGraphicFramePr>
          <p:cNvPr id="10" name="내용 개체 틀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92927757"/>
              </p:ext>
            </p:extLst>
          </p:nvPr>
        </p:nvGraphicFramePr>
        <p:xfrm>
          <a:off x="6405244" y="2380891"/>
          <a:ext cx="5205565" cy="37084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075055">
                  <a:extLst>
                    <a:ext uri="{9D8B030D-6E8A-4147-A177-3AD203B41FA5}">
                      <a16:colId xmlns:a16="http://schemas.microsoft.com/office/drawing/2014/main" val="2906942573"/>
                    </a:ext>
                  </a:extLst>
                </a:gridCol>
                <a:gridCol w="875030">
                  <a:extLst>
                    <a:ext uri="{9D8B030D-6E8A-4147-A177-3AD203B41FA5}">
                      <a16:colId xmlns:a16="http://schemas.microsoft.com/office/drawing/2014/main" val="760265658"/>
                    </a:ext>
                  </a:extLst>
                </a:gridCol>
                <a:gridCol w="1317943">
                  <a:extLst>
                    <a:ext uri="{9D8B030D-6E8A-4147-A177-3AD203B41FA5}">
                      <a16:colId xmlns:a16="http://schemas.microsoft.com/office/drawing/2014/main" val="1569449766"/>
                    </a:ext>
                  </a:extLst>
                </a:gridCol>
                <a:gridCol w="1937537">
                  <a:extLst>
                    <a:ext uri="{9D8B030D-6E8A-4147-A177-3AD203B41FA5}">
                      <a16:colId xmlns:a16="http://schemas.microsoft.com/office/drawing/2014/main" val="21369373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Model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Phrases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Fine-Grained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Positive/Negative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059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CharSCNN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Yes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 dirty="0"/>
                        <a:t>48.3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 dirty="0"/>
                        <a:t>85.7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5634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SCNN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Yes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 dirty="0"/>
                        <a:t>48.3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85.5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2549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CharSCNN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43.5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82.3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5480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SCNN</a:t>
                      </a:r>
                      <a:endParaRPr lang="ko-KR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No</a:t>
                      </a:r>
                      <a:endParaRPr lang="ko-KR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43.5</a:t>
                      </a:r>
                      <a:endParaRPr lang="ko-KR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82.0</a:t>
                      </a:r>
                      <a:endParaRPr lang="ko-KR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3966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RNTN</a:t>
                      </a:r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Yes</a:t>
                      </a:r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45.7 </a:t>
                      </a:r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85.4</a:t>
                      </a:r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37782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MV-RNN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Yes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44.4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82.9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1089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RNN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Yes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43.2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82.4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5912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NB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Yes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41.0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81.8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086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SVM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Yes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40.7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79.4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6735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0213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5514807" cy="4014177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Results for STS Corpus</a:t>
            </a:r>
          </a:p>
          <a:p>
            <a:pPr lvl="1"/>
            <a:r>
              <a:rPr lang="en-US" altLang="ko-KR" dirty="0"/>
              <a:t>As expected, character-level information has a greater impact for Twitter data.</a:t>
            </a:r>
          </a:p>
          <a:p>
            <a:pPr lvl="1"/>
            <a:r>
              <a:rPr lang="en-US" altLang="ko-KR" dirty="0"/>
              <a:t>Initializing word-</a:t>
            </a:r>
            <a:r>
              <a:rPr lang="en-US" altLang="ko-KR" dirty="0" err="1"/>
              <a:t>embeddings</a:t>
            </a:r>
            <a:r>
              <a:rPr lang="en-US" altLang="ko-KR" dirty="0"/>
              <a:t> using unsupervised pre-training gives an absolute accuracy increase of around 4.5 when compared to randomly initializing the word-</a:t>
            </a:r>
            <a:r>
              <a:rPr lang="en-US" altLang="ko-KR" dirty="0" err="1"/>
              <a:t>embeddings</a:t>
            </a:r>
            <a:r>
              <a:rPr lang="en-US" altLang="ko-KR" dirty="0"/>
              <a:t>.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94771023"/>
              </p:ext>
            </p:extLst>
          </p:nvPr>
        </p:nvGraphicFramePr>
        <p:xfrm>
          <a:off x="6187910" y="2665371"/>
          <a:ext cx="5422898" cy="27432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026419">
                  <a:extLst>
                    <a:ext uri="{9D8B030D-6E8A-4147-A177-3AD203B41FA5}">
                      <a16:colId xmlns:a16="http://schemas.microsoft.com/office/drawing/2014/main" val="2850568899"/>
                    </a:ext>
                  </a:extLst>
                </a:gridCol>
                <a:gridCol w="1824031">
                  <a:extLst>
                    <a:ext uri="{9D8B030D-6E8A-4147-A177-3AD203B41FA5}">
                      <a16:colId xmlns:a16="http://schemas.microsoft.com/office/drawing/2014/main" val="1751007806"/>
                    </a:ext>
                  </a:extLst>
                </a:gridCol>
                <a:gridCol w="2572448">
                  <a:extLst>
                    <a:ext uri="{9D8B030D-6E8A-4147-A177-3AD203B41FA5}">
                      <a16:colId xmlns:a16="http://schemas.microsoft.com/office/drawing/2014/main" val="3288157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Model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Accuracy</a:t>
                      </a:r>
                      <a:endParaRPr lang="en-US" altLang="ko-KR" sz="1400" baseline="0" dirty="0"/>
                    </a:p>
                    <a:p>
                      <a:pPr algn="ctr" latinLnBrk="1"/>
                      <a:r>
                        <a:rPr lang="en-US" altLang="ko-KR" sz="1400" dirty="0"/>
                        <a:t>(</a:t>
                      </a:r>
                      <a:r>
                        <a:rPr lang="en-US" altLang="ko-KR" sz="1400" dirty="0" err="1"/>
                        <a:t>unsup</a:t>
                      </a:r>
                      <a:r>
                        <a:rPr lang="en-US" altLang="ko-KR" sz="1400" dirty="0"/>
                        <a:t>. pre-training)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Accuracy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(random word </a:t>
                      </a:r>
                      <a:r>
                        <a:rPr lang="en-US" altLang="ko-KR" sz="1400" dirty="0" err="1"/>
                        <a:t>embeddings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2924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CharSCNN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86.4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81.9 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7177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SCNN</a:t>
                      </a:r>
                      <a:endParaRPr lang="ko-KR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85.2</a:t>
                      </a:r>
                      <a:endParaRPr lang="ko-KR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82.2</a:t>
                      </a:r>
                      <a:endParaRPr lang="ko-KR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3416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LProp</a:t>
                      </a:r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84.7</a:t>
                      </a:r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751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MaxEnt</a:t>
                      </a:r>
                      <a:endParaRPr lang="ko-KR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83.0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085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NB</a:t>
                      </a:r>
                      <a:endParaRPr lang="ko-KR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82.7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494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SVM</a:t>
                      </a:r>
                      <a:endParaRPr lang="ko-KR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82.2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634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7471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11029617" cy="1821483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Sentence-level features</a:t>
            </a:r>
          </a:p>
          <a:p>
            <a:pPr lvl="1"/>
            <a:r>
              <a:rPr lang="en-US" altLang="ko-KR" dirty="0"/>
              <a:t>In figures 2 and 3, presents the behavior of </a:t>
            </a:r>
            <a:r>
              <a:rPr lang="en-US" altLang="ko-KR" dirty="0" err="1"/>
              <a:t>CharSCNN</a:t>
            </a:r>
            <a:r>
              <a:rPr lang="en-US" altLang="ko-KR" dirty="0"/>
              <a:t> regarding the sentence-level features extracted </a:t>
            </a:r>
            <a:br>
              <a:rPr lang="en-US" altLang="ko-KR" dirty="0"/>
            </a:br>
            <a:r>
              <a:rPr lang="en-US" altLang="ko-KR" dirty="0"/>
              <a:t>for two cases of negation, which are correctly predicted by </a:t>
            </a:r>
            <a:r>
              <a:rPr lang="en-US" altLang="ko-KR" dirty="0" err="1"/>
              <a:t>CharSCNN</a:t>
            </a:r>
            <a:r>
              <a:rPr lang="en-US" altLang="ko-KR" dirty="0"/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3881534"/>
            <a:ext cx="5165772" cy="1872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b="8144"/>
          <a:stretch/>
        </p:blipFill>
        <p:spPr>
          <a:xfrm>
            <a:off x="6312961" y="3957767"/>
            <a:ext cx="5165771" cy="17195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3888" y="5921486"/>
            <a:ext cx="5686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Figure 2: Number of local features selected at each word when forming the sentence-level representation.</a:t>
            </a:r>
          </a:p>
          <a:p>
            <a:r>
              <a:rPr lang="en-US" altLang="ko-KR" sz="1000" dirty="0"/>
              <a:t>In this example, we have a </a:t>
            </a:r>
            <a:r>
              <a:rPr lang="en-US" altLang="ko-KR" sz="1000" b="1" dirty="0"/>
              <a:t>positive</a:t>
            </a:r>
            <a:r>
              <a:rPr lang="en-US" altLang="ko-KR" sz="1000" dirty="0"/>
              <a:t> sentence (left) and its </a:t>
            </a:r>
            <a:r>
              <a:rPr lang="en-US" altLang="ko-KR" sz="1000" b="1" dirty="0"/>
              <a:t>negation</a:t>
            </a:r>
            <a:r>
              <a:rPr lang="en-US" altLang="ko-KR" sz="1000" dirty="0"/>
              <a:t> (right).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40971" y="5921486"/>
            <a:ext cx="5715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Figure 3: Number of local features selected at each word when forming the sentence-level representation.</a:t>
            </a:r>
          </a:p>
          <a:p>
            <a:r>
              <a:rPr lang="en-US" altLang="ko-KR" sz="1000" dirty="0"/>
              <a:t>In this example, we have a </a:t>
            </a:r>
            <a:r>
              <a:rPr lang="en-US" altLang="ko-KR" sz="1000" b="1" dirty="0"/>
              <a:t>negative</a:t>
            </a:r>
            <a:r>
              <a:rPr lang="en-US" altLang="ko-KR" sz="1000" dirty="0"/>
              <a:t> sentence (left) and its </a:t>
            </a:r>
            <a:r>
              <a:rPr lang="en-US" altLang="ko-KR" sz="1000" b="1" dirty="0"/>
              <a:t>negation</a:t>
            </a:r>
            <a:r>
              <a:rPr lang="en-US" altLang="ko-KR" sz="1000" dirty="0"/>
              <a:t> (right).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40851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The idea of using convolutional neural networks to extract from </a:t>
            </a:r>
            <a:r>
              <a:rPr lang="en-US" altLang="ko-KR" b="1" dirty="0"/>
              <a:t>character- to sentence level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The demonstration that </a:t>
            </a:r>
            <a:r>
              <a:rPr lang="en-US" altLang="ko-KR" b="1" dirty="0"/>
              <a:t>a feed-forward neural network architecture</a:t>
            </a:r>
            <a:r>
              <a:rPr lang="en-US" altLang="ko-KR" dirty="0"/>
              <a:t> can be as effective as RNTN for sentiment analysis of sentences.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The definition of </a:t>
            </a:r>
            <a:r>
              <a:rPr lang="en-US" altLang="ko-KR" b="1" dirty="0"/>
              <a:t>new state-of-the-art results</a:t>
            </a:r>
            <a:r>
              <a:rPr lang="en-US" altLang="ko-KR" dirty="0"/>
              <a:t> for </a:t>
            </a:r>
            <a:r>
              <a:rPr lang="en-US" altLang="ko-KR" dirty="0" err="1"/>
              <a:t>SSTb</a:t>
            </a:r>
            <a:r>
              <a:rPr lang="en-US" altLang="ko-KR" dirty="0"/>
              <a:t> and STS corpora.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4823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5879" y="2921169"/>
            <a:ext cx="34602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Thank you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010399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ko-KR" dirty="0"/>
              <a:t>Introduction</a:t>
            </a:r>
          </a:p>
          <a:p>
            <a:r>
              <a:rPr lang="en-US" altLang="ko-KR" dirty="0"/>
              <a:t>Proposed Methods</a:t>
            </a:r>
          </a:p>
          <a:p>
            <a:r>
              <a:rPr lang="en-US" altLang="ko-KR" dirty="0"/>
              <a:t>Experiments</a:t>
            </a:r>
          </a:p>
          <a:p>
            <a:r>
              <a:rPr lang="en-US" altLang="ko-KR" dirty="0"/>
              <a:t>Conclusion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2614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Sentiment analysis of short texts is challenging because of the </a:t>
            </a:r>
            <a:r>
              <a:rPr lang="en-US" altLang="ko-KR" b="1" dirty="0"/>
              <a:t>limited contextual information</a:t>
            </a:r>
            <a:r>
              <a:rPr lang="en-US" altLang="ko-KR" dirty="0"/>
              <a:t> that they normally contain.</a:t>
            </a:r>
          </a:p>
          <a:p>
            <a:r>
              <a:rPr lang="en-US" altLang="ko-KR" dirty="0"/>
              <a:t>Proposes a deep convolutional neural network  that exploits from character- to sentence level information to perform sentiment analysis of short texts.</a:t>
            </a:r>
          </a:p>
          <a:p>
            <a:r>
              <a:rPr lang="en-US" altLang="ko-KR" dirty="0"/>
              <a:t>Character to Sentence Convolutional Neural Network (</a:t>
            </a:r>
            <a:r>
              <a:rPr lang="en-US" altLang="ko-KR" b="1" dirty="0" err="1"/>
              <a:t>CharSCNN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Uses two convolutional layers to extract relevant features from words and sentences of any size.</a:t>
            </a:r>
          </a:p>
        </p:txBody>
      </p:sp>
    </p:spTree>
    <p:extLst>
      <p:ext uri="{BB962C8B-B14F-4D97-AF65-F5344CB8AC3E}">
        <p14:creationId xmlns:p14="http://schemas.microsoft.com/office/powerpoint/2010/main" val="1485687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Proposed Methods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altLang="ko-KR" dirty="0"/>
                  <a:t>Initial Representation Levels</a:t>
                </a:r>
              </a:p>
              <a:p>
                <a:pPr lvl="1"/>
                <a:r>
                  <a:rPr lang="en-US" altLang="ko-KR" dirty="0"/>
                  <a:t>Transforms words into real-valued feature vectors (</a:t>
                </a:r>
                <a:r>
                  <a:rPr lang="en-US" altLang="ko-KR" dirty="0" err="1"/>
                  <a:t>embeddings</a:t>
                </a:r>
                <a:r>
                  <a:rPr lang="en-US" altLang="ko-KR" dirty="0"/>
                  <a:t>) that capture morphological, syntactic and semantic information about the words.</a:t>
                </a:r>
              </a:p>
              <a:p>
                <a:pPr lvl="1"/>
                <a:r>
                  <a:rPr lang="en-US" altLang="ko-KR" dirty="0"/>
                  <a:t>Given a sentence consisting of N words {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ko-KR" dirty="0"/>
                  <a:t> }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/>
                  <a:t> is converted into a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/>
                  <a:t> = 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𝑤𝑟𝑑</m:t>
                        </m:r>
                      </m:sup>
                    </m:sSup>
                  </m:oMath>
                </a14:m>
                <a:r>
                  <a:rPr lang="en-US" altLang="ko-KR" dirty="0"/>
                  <a:t>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𝑤𝑐h</m:t>
                        </m:r>
                      </m:sup>
                    </m:sSup>
                  </m:oMath>
                </a14:m>
                <a:r>
                  <a:rPr lang="en-US" altLang="ko-KR" dirty="0"/>
                  <a:t>] 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𝑤𝑟𝑑</m:t>
                        </m:r>
                      </m:sup>
                    </m:sSup>
                  </m:oMath>
                </a14:m>
                <a:r>
                  <a:rPr lang="en-US" altLang="ko-KR" dirty="0"/>
                  <a:t> : the word-level embedding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𝑤𝑐h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: the character-level embedding</a:t>
                </a:r>
              </a:p>
              <a:p>
                <a:pPr marL="0" indent="0">
                  <a:buNone/>
                </a:pPr>
                <a:br>
                  <a:rPr lang="en-US" altLang="ko-KR" dirty="0"/>
                </a:br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1" t="-9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5532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Proposed Methods (cont.)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581192" y="2180496"/>
                <a:ext cx="11029615" cy="4229635"/>
              </a:xfrm>
            </p:spPr>
            <p:txBody>
              <a:bodyPr>
                <a:noAutofit/>
              </a:bodyPr>
              <a:lstStyle/>
              <a:p>
                <a:r>
                  <a:rPr lang="en-US" altLang="ko-KR" dirty="0"/>
                  <a:t>Word-Level </a:t>
                </a:r>
                <a:r>
                  <a:rPr lang="en-US" altLang="ko-KR" dirty="0" err="1"/>
                  <a:t>Embeddings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Captures syntactic and semantic information.</a:t>
                </a:r>
              </a:p>
              <a:p>
                <a:pPr lvl="1"/>
                <a:r>
                  <a:rPr lang="en-US" altLang="ko-KR" dirty="0"/>
                  <a:t>Transforms a word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ko-KR" dirty="0"/>
                  <a:t> into its word-level embedding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𝑤𝑟𝑑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as follows:</a:t>
                </a:r>
              </a:p>
              <a:p>
                <a:pPr marL="630000" lvl="2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𝑤𝑟𝑑</m:t>
                        </m:r>
                      </m:sup>
                    </m:sSup>
                  </m:oMath>
                </a14:m>
                <a:r>
                  <a:rPr lang="en-US" altLang="ko-KR" sz="1600" dirty="0">
                    <a:solidFill>
                      <a:srgbClr val="C00000"/>
                    </a:solidFill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ko-KR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𝑤𝑟𝑑</m:t>
                        </m:r>
                      </m:sup>
                    </m:sSup>
                    <m:sSup>
                      <m:sSupPr>
                        <m:ctrlPr>
                          <a:rPr lang="en-US" altLang="ko-KR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ko-KR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p>
                  </m:oMath>
                </a14:m>
                <a:endParaRPr lang="en-US" altLang="ko-KR" sz="1600" dirty="0">
                  <a:solidFill>
                    <a:srgbClr val="C0000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𝑤𝑟𝑑</m:t>
                        </m:r>
                      </m:sup>
                    </m:sSup>
                  </m:oMath>
                </a14:m>
                <a:r>
                  <a:rPr lang="en-US" altLang="ko-KR" dirty="0"/>
                  <a:t> : a parameter to be learned, encoded by column vectors in an embedding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𝑤𝑟𝑑</m:t>
                        </m:r>
                      </m:sup>
                    </m:sSup>
                  </m:oMath>
                </a14:m>
                <a:r>
                  <a:rPr lang="en-US" altLang="ko-KR" dirty="0"/>
                  <a:t> 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𝑤𝑟𝑑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ko-KR" dirty="0"/>
                  <a:t> × |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𝑤𝑟𝑑</m:t>
                        </m:r>
                      </m:sup>
                    </m:sSup>
                  </m:oMath>
                </a14:m>
                <a:r>
                  <a:rPr lang="en-US" altLang="ko-KR" dirty="0"/>
                  <a:t> |</a:t>
                </a:r>
              </a:p>
              <a:p>
                <a:pPr lvl="3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𝑤𝑟𝑑</m:t>
                        </m:r>
                      </m:sup>
                    </m:sSup>
                  </m:oMath>
                </a14:m>
                <a:r>
                  <a:rPr lang="en-US" altLang="ko-KR" i="1" dirty="0"/>
                  <a:t> </a:t>
                </a:r>
                <a:r>
                  <a:rPr lang="en-US" altLang="ko-KR" dirty="0"/>
                  <a:t>: a hyper parameter to be chosen by the user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p>
                  </m:oMath>
                </a14:m>
                <a:r>
                  <a:rPr lang="en-US" altLang="ko-KR" dirty="0"/>
                  <a:t> :  a vector of size |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𝑤𝑟𝑑</m:t>
                        </m:r>
                      </m:sup>
                    </m:sSup>
                  </m:oMath>
                </a14:m>
                <a:r>
                  <a:rPr lang="en-US" altLang="ko-KR" dirty="0"/>
                  <a:t> | which has value 1 at index w and zero in all other positions</a:t>
                </a:r>
              </a:p>
              <a:p>
                <a:pPr lvl="3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𝑟𝑑</m:t>
                        </m:r>
                      </m:sup>
                    </m:sSup>
                  </m:oMath>
                </a14:m>
                <a:r>
                  <a:rPr lang="en-US" altLang="ko-KR" dirty="0"/>
                  <a:t> : a fixed-sized word vocabulary</a:t>
                </a:r>
              </a:p>
              <a:p>
                <a:pPr lvl="2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0" indent="0">
                  <a:buNone/>
                </a:pPr>
                <a:br>
                  <a:rPr lang="en-US" altLang="ko-KR" dirty="0"/>
                </a:br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180496"/>
                <a:ext cx="11029615" cy="4229635"/>
              </a:xfrm>
              <a:blipFill>
                <a:blip r:embed="rId2"/>
                <a:stretch>
                  <a:fillRect l="-221" t="-8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6678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Proposed Methods (cont.)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581192" y="2180496"/>
                <a:ext cx="11029615" cy="4229635"/>
              </a:xfrm>
            </p:spPr>
            <p:txBody>
              <a:bodyPr>
                <a:noAutofit/>
              </a:bodyPr>
              <a:lstStyle/>
              <a:p>
                <a:r>
                  <a:rPr lang="en-US" altLang="ko-KR" dirty="0"/>
                  <a:t>Character-Level </a:t>
                </a:r>
                <a:r>
                  <a:rPr lang="en-US" altLang="ko-KR" dirty="0" err="1"/>
                  <a:t>Embeddings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Captures morphological and shape information.</a:t>
                </a:r>
              </a:p>
              <a:p>
                <a:pPr lvl="1"/>
                <a:r>
                  <a:rPr lang="en-US" altLang="ko-KR" dirty="0"/>
                  <a:t>Given a word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ko-KR" dirty="0"/>
                  <a:t> consisting of M characters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}</a:t>
                </a:r>
              </a:p>
              <a:p>
                <a:pPr lvl="1"/>
                <a:r>
                  <a:rPr lang="en-US" altLang="ko-KR" dirty="0"/>
                  <a:t>Transforms each character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dirty="0"/>
                  <a:t> into a character embedding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𝑐h𝑟</m:t>
                        </m:r>
                      </m:sup>
                    </m:sSubSup>
                  </m:oMath>
                </a14:m>
                <a:r>
                  <a:rPr lang="en-US" altLang="ko-KR" dirty="0"/>
                  <a:t> as follows:</a:t>
                </a:r>
              </a:p>
              <a:p>
                <a:pPr marL="630000" lvl="2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𝑐h𝑟</m:t>
                        </m:r>
                      </m:sup>
                    </m:sSup>
                  </m:oMath>
                </a14:m>
                <a:r>
                  <a:rPr lang="en-US" altLang="ko-KR" sz="1600" dirty="0">
                    <a:solidFill>
                      <a:srgbClr val="C00000"/>
                    </a:solidFill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ko-K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𝑐h𝑟</m:t>
                        </m:r>
                      </m:sup>
                    </m:sSup>
                    <m:sSup>
                      <m:sSupPr>
                        <m:ctrlPr>
                          <a:rPr lang="en-US" altLang="ko-KR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ko-K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endParaRPr lang="en-US" altLang="ko-KR" sz="1600" dirty="0">
                  <a:solidFill>
                    <a:srgbClr val="C0000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𝑐h𝑟</m:t>
                        </m:r>
                      </m:sup>
                    </m:sSup>
                  </m:oMath>
                </a14:m>
                <a:r>
                  <a:rPr lang="en-US" altLang="ko-KR" dirty="0"/>
                  <a:t> : a parameter to be learned, encoded by column vectors in an embedding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𝑐h𝑟</m:t>
                        </m:r>
                      </m:sup>
                    </m:sSup>
                  </m:oMath>
                </a14:m>
                <a:r>
                  <a:rPr lang="en-US" altLang="ko-KR" dirty="0"/>
                  <a:t> 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𝑐h𝑟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ko-KR" dirty="0"/>
                  <a:t> × |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𝑐h𝑟</m:t>
                        </m:r>
                      </m:sup>
                    </m:sSup>
                  </m:oMath>
                </a14:m>
                <a:r>
                  <a:rPr lang="en-US" altLang="ko-KR" dirty="0"/>
                  <a:t> |</a:t>
                </a:r>
              </a:p>
              <a:p>
                <a:pPr lvl="3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𝑐h𝑟</m:t>
                        </m:r>
                      </m:sup>
                    </m:sSup>
                  </m:oMath>
                </a14:m>
                <a:r>
                  <a:rPr lang="en-US" altLang="ko-KR" i="1" dirty="0"/>
                  <a:t> </a:t>
                </a:r>
                <a:r>
                  <a:rPr lang="en-US" altLang="ko-KR" dirty="0"/>
                  <a:t>: a hyper parameter to be chosen by the user</a:t>
                </a:r>
                <a:endParaRPr lang="en-US" altLang="ko-KR" i="1" dirty="0"/>
              </a:p>
              <a:p>
                <a:pPr lvl="3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𝑐h𝑟</m:t>
                        </m:r>
                      </m:sup>
                    </m:sSup>
                  </m:oMath>
                </a14:m>
                <a:r>
                  <a:rPr lang="en-US" altLang="ko-KR" dirty="0"/>
                  <a:t> : a fixed-sized character vocabulary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altLang="ko-KR" dirty="0"/>
                  <a:t> :  a vector of size |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𝑐h𝑟</m:t>
                        </m:r>
                      </m:sup>
                    </m:sSup>
                  </m:oMath>
                </a14:m>
                <a:r>
                  <a:rPr lang="en-US" altLang="ko-KR" dirty="0"/>
                  <a:t> | which has value 1 at index w and zero in all other positions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0" indent="0">
                  <a:buNone/>
                </a:pPr>
                <a:br>
                  <a:rPr lang="en-US" altLang="ko-KR" dirty="0"/>
                </a:br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180496"/>
                <a:ext cx="11029615" cy="4229635"/>
              </a:xfrm>
              <a:blipFill>
                <a:blip r:embed="rId2"/>
                <a:stretch>
                  <a:fillRect l="-221" t="-8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2164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Proposed Methods (cont.)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581192" y="2180496"/>
                <a:ext cx="7219199" cy="4677504"/>
              </a:xfrm>
            </p:spPr>
            <p:txBody>
              <a:bodyPr>
                <a:noAutofit/>
              </a:bodyPr>
              <a:lstStyle/>
              <a:p>
                <a:r>
                  <a:rPr lang="en-US" altLang="ko-KR" dirty="0"/>
                  <a:t>Character-Level </a:t>
                </a:r>
                <a:r>
                  <a:rPr lang="en-US" altLang="ko-KR" dirty="0" err="1"/>
                  <a:t>Embeddings</a:t>
                </a:r>
                <a:r>
                  <a:rPr lang="en-US" altLang="ko-KR" dirty="0"/>
                  <a:t> (cont.)</a:t>
                </a:r>
              </a:p>
              <a:p>
                <a:pPr lvl="1"/>
                <a:r>
                  <a:rPr lang="en-US" altLang="ko-KR" dirty="0"/>
                  <a:t>The convolutional layer applies a matrix-vector operation to each window of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𝑐h𝑟</m:t>
                        </m:r>
                      </m:sup>
                    </m:sSup>
                  </m:oMath>
                </a14:m>
                <a:r>
                  <a:rPr lang="en-US" altLang="ko-KR" dirty="0"/>
                  <a:t> of successive windows in the sequence {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𝑐h𝑟</m:t>
                        </m:r>
                      </m:sup>
                    </m:sSubSup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𝑐h𝑟</m:t>
                        </m:r>
                      </m:sup>
                    </m:sSubSup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𝑐h𝑟</m:t>
                        </m:r>
                      </m:sup>
                    </m:sSubSup>
                  </m:oMath>
                </a14:m>
                <a:r>
                  <a:rPr lang="en-US" altLang="ko-KR" dirty="0"/>
                  <a:t>, …,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𝑐h𝑟</m:t>
                        </m:r>
                      </m:sup>
                    </m:sSubSup>
                  </m:oMath>
                </a14:m>
                <a:r>
                  <a:rPr lang="en-US" altLang="ko-KR" dirty="0"/>
                  <a:t> }.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𝑐h𝑟</m:t>
                        </m:r>
                      </m:sup>
                    </m:sSup>
                  </m:oMath>
                </a14:m>
                <a:r>
                  <a:rPr lang="en-US" altLang="ko-KR" dirty="0"/>
                  <a:t> :  a hyper parameter to be chosen by the user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ko-KR" dirty="0"/>
                  <a:t>Defines the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dirty="0"/>
                  <a:t> 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𝑐h𝑟</m:t>
                            </m:r>
                          </m:sup>
                        </m:sSup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𝑐h𝑟</m:t>
                        </m:r>
                      </m:sup>
                    </m:sSup>
                  </m:oMath>
                </a14:m>
                <a:r>
                  <a:rPr lang="en-US" altLang="ko-KR" dirty="0"/>
                  <a:t> as the concatenation of the character embedding m, its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𝑐h𝑟</m:t>
                        </m:r>
                      </m:sup>
                    </m:sSup>
                  </m:oMath>
                </a14:m>
                <a:r>
                  <a:rPr lang="en-US" altLang="ko-KR" dirty="0"/>
                  <a:t>−1)/2 left neighbors, and its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𝑐h𝑟</m:t>
                        </m:r>
                      </m:sup>
                    </m:sSup>
                  </m:oMath>
                </a14:m>
                <a:r>
                  <a:rPr lang="en-US" altLang="ko-KR" dirty="0"/>
                  <a:t>−1)/2 right neighbors.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630000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sz="1600" dirty="0">
                    <a:solidFill>
                      <a:srgbClr val="C00000"/>
                    </a:solidFill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60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sz="16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6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sz="16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6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−(</m:t>
                                </m:r>
                                <m:sSup>
                                  <m:sSupPr>
                                    <m:ctrlPr>
                                      <a:rPr lang="en-US" altLang="ko-KR" sz="16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altLang="ko-KR" sz="16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𝑐h𝑟</m:t>
                                    </m:r>
                                  </m:sup>
                                </m:sSup>
                                <m:r>
                                  <a:rPr lang="en-US" altLang="ko-KR" sz="16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−1)/2</m:t>
                                </m:r>
                              </m:sub>
                              <m:sup>
                                <m:r>
                                  <a:rPr lang="en-US" altLang="ko-KR" sz="16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𝑐h𝑟</m:t>
                                </m:r>
                              </m:sup>
                            </m:sSubSup>
                            <m:r>
                              <a:rPr lang="en-US" altLang="ko-KR" sz="16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…,</m:t>
                            </m:r>
                            <m:sSubSup>
                              <m:sSubSupPr>
                                <m:ctrlPr>
                                  <a:rPr lang="en-US" altLang="ko-KR" sz="16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6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sz="16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6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ko-KR" sz="16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altLang="ko-KR" sz="16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𝑐h𝑟</m:t>
                                    </m:r>
                                  </m:sup>
                                </m:sSup>
                                <m:r>
                                  <a:rPr lang="en-US" altLang="ko-KR" sz="16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−1)/2</m:t>
                                </m:r>
                              </m:sub>
                              <m:sup>
                                <m:r>
                                  <a:rPr lang="en-US" altLang="ko-KR" sz="16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𝑐h𝑟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altLang="ko-KR" sz="16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ko-KR" sz="1600" dirty="0"/>
              </a:p>
              <a:p>
                <a:pPr lvl="1"/>
                <a:r>
                  <a:rPr lang="en-US" altLang="ko-KR" dirty="0"/>
                  <a:t>The convolutional layer computes the </a:t>
                </a:r>
                <a:r>
                  <a:rPr lang="en-US" altLang="ko-K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</a:t>
                </a:r>
                <a:r>
                  <a:rPr lang="en-US" altLang="ko-KR" dirty="0"/>
                  <a:t>-</a:t>
                </a:r>
                <a:r>
                  <a:rPr lang="en-US" altLang="ko-KR" dirty="0" err="1"/>
                  <a:t>th</a:t>
                </a:r>
                <a:r>
                  <a:rPr lang="en-US" altLang="ko-KR" dirty="0"/>
                  <a:t> element of the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𝑤𝑐h</m:t>
                        </m:r>
                      </m:sup>
                    </m:sSup>
                  </m:oMath>
                </a14:m>
                <a:r>
                  <a:rPr lang="en-US" altLang="ko-KR" dirty="0"/>
                  <a:t> 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𝑐𝑙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sup>
                    </m:sSup>
                  </m:oMath>
                </a14:m>
                <a:r>
                  <a:rPr lang="en-US" altLang="ko-KR" dirty="0"/>
                  <a:t>, which is the character-level embedding of </a:t>
                </a:r>
                <a:r>
                  <a:rPr lang="en-US" altLang="ko-K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as follows:</a:t>
                </a:r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630000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altLang="ko-KR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𝑤𝑐h</m:t>
                            </m:r>
                          </m:sup>
                        </m:sSup>
                        <m:r>
                          <a:rPr lang="en-US" altLang="ko-K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1600" dirty="0">
                    <a:solidFill>
                      <a:srgbClr val="C00000"/>
                    </a:solidFill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1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160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1&lt;</m:t>
                            </m:r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ko-KR" sz="1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sSup>
                              <m:sSupPr>
                                <m:ctrlPr>
                                  <a:rPr lang="en-US" altLang="ko-KR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altLang="ko-KR" sz="1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ko-KR" sz="1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func>
                  </m:oMath>
                </a14:m>
                <a:endParaRPr lang="en-US" altLang="ko-KR" sz="16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  <a:r>
                  <a:rPr lang="pl-PL" altLang="ko-KR" dirty="0"/>
                  <a:t>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𝑐𝑙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𝑐h𝑟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𝑐h𝑟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is </a:t>
                </a:r>
                <a:r>
                  <a:rPr lang="en-US" altLang="ko-KR" dirty="0"/>
                  <a:t>the weight matrix of the convolutional layer.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altLang="ko-KR" dirty="0"/>
                  <a:t> :  the number of convolutional units which corresponds to the size of the character-level embedding of a word.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0" indent="0">
                  <a:buNone/>
                </a:pPr>
                <a:br>
                  <a:rPr lang="en-US" altLang="ko-KR" dirty="0"/>
                </a:br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180496"/>
                <a:ext cx="7219199" cy="4677504"/>
              </a:xfrm>
              <a:blipFill>
                <a:blip r:embed="rId3"/>
                <a:stretch>
                  <a:fillRect l="-338" t="-782" r="-10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3228" y="2180496"/>
            <a:ext cx="3617580" cy="417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539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Proposed Methods (cont.)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581192" y="2180496"/>
                <a:ext cx="11029615" cy="4341602"/>
              </a:xfrm>
            </p:spPr>
            <p:txBody>
              <a:bodyPr>
                <a:noAutofit/>
              </a:bodyPr>
              <a:lstStyle/>
              <a:p>
                <a:r>
                  <a:rPr lang="en-US" altLang="ko-KR" dirty="0"/>
                  <a:t>Sentence-Level Representation and Scoring</a:t>
                </a:r>
              </a:p>
              <a:p>
                <a:pPr lvl="1"/>
                <a:r>
                  <a:rPr lang="en-US" altLang="ko-KR" dirty="0"/>
                  <a:t>Given a sentence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/>
                  <a:t> with </a:t>
                </a:r>
                <a:r>
                  <a:rPr lang="en-US" altLang="ko-K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en-US" altLang="ko-KR" dirty="0"/>
                  <a:t> words {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ko-KR" dirty="0"/>
                  <a:t> }, which have been converted to joint word-level and character-level embedding {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ko-KR" dirty="0"/>
                  <a:t> }, the next step in </a:t>
                </a:r>
                <a:r>
                  <a:rPr lang="en-US" altLang="ko-KR" dirty="0" err="1"/>
                  <a:t>CharSCNN</a:t>
                </a:r>
                <a:r>
                  <a:rPr lang="en-US" altLang="ko-KR" dirty="0"/>
                  <a:t> consists in extracting a sentence-level representation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𝑠𝑒𝑛𝑡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b="0" dirty="0"/>
              </a:p>
              <a:p>
                <a:pPr lvl="1"/>
                <a:r>
                  <a:rPr lang="en-US" altLang="ko-KR" dirty="0"/>
                  <a:t>The second convolutional layer applies a matrix-vector operation to each window of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𝑤𝑟𝑑</m:t>
                        </m:r>
                      </m:sup>
                    </m:sSup>
                  </m:oMath>
                </a14:m>
                <a:r>
                  <a:rPr lang="en-US" altLang="ko-KR" dirty="0"/>
                  <a:t> of successive windows in the sequence {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ko-KR" dirty="0"/>
                  <a:t> }.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𝑤𝑟𝑑</m:t>
                        </m:r>
                      </m:sup>
                    </m:sSup>
                  </m:oMath>
                </a14:m>
                <a:r>
                  <a:rPr lang="en-US" altLang="ko-KR" dirty="0"/>
                  <a:t> :  a hyper parameter to be chosen by the user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ko-KR" dirty="0"/>
                  <a:t>Defines the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/>
                  <a:t> 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𝑤𝑟𝑑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𝑐𝑙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𝑤𝑟𝑑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ko-KR" dirty="0"/>
                  <a:t> as the concatenation of a sequence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𝑤𝑟𝑑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 err="1"/>
                  <a:t>embeddings</a:t>
                </a:r>
                <a:r>
                  <a:rPr lang="en-US" altLang="ko-KR" dirty="0"/>
                  <a:t>, centralized in the </a:t>
                </a:r>
                <a:r>
                  <a:rPr lang="en-US" altLang="ko-K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en-US" altLang="ko-KR" dirty="0"/>
                  <a:t>-</a:t>
                </a:r>
                <a:r>
                  <a:rPr lang="en-US" altLang="ko-KR" dirty="0" err="1"/>
                  <a:t>th</a:t>
                </a:r>
                <a:r>
                  <a:rPr lang="en-US" altLang="ko-KR" dirty="0"/>
                  <a:t> word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630000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600" dirty="0">
                    <a:solidFill>
                      <a:srgbClr val="C00000"/>
                    </a:solidFill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6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−(</m:t>
                                </m:r>
                                <m:sSup>
                                  <m:sSupPr>
                                    <m:ctrlPr>
                                      <a:rPr lang="en-US" altLang="ko-KR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altLang="ko-KR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𝑤𝑟𝑑</m:t>
                                    </m:r>
                                  </m:sup>
                                </m:sSup>
                                <m:r>
                                  <a:rPr lang="en-US" altLang="ko-KR" sz="1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−1)/2</m:t>
                                </m:r>
                              </m:sub>
                            </m:sSub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…,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ko-KR" sz="1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altLang="ko-KR" sz="1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𝑤𝑟𝑑</m:t>
                                    </m:r>
                                  </m:sup>
                                </m:sSup>
                                <m:r>
                                  <a:rPr lang="en-US" altLang="ko-KR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−1)/2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sz="1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ko-KR" sz="1600" dirty="0">
                  <a:solidFill>
                    <a:srgbClr val="C00000"/>
                  </a:solidFill>
                </a:endParaRPr>
              </a:p>
              <a:p>
                <a:pPr marL="630000" lvl="2" indent="0">
                  <a:buNone/>
                </a:pPr>
                <a:endParaRPr lang="en-US" altLang="ko-KR" sz="16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180496"/>
                <a:ext cx="11029615" cy="4341602"/>
              </a:xfrm>
              <a:blipFill>
                <a:blip r:embed="rId2"/>
                <a:stretch>
                  <a:fillRect l="-221" t="-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0648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Proposed Methods (cont.)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581192" y="2180496"/>
                <a:ext cx="11029615" cy="4341602"/>
              </a:xfrm>
            </p:spPr>
            <p:txBody>
              <a:bodyPr>
                <a:noAutofit/>
              </a:bodyPr>
              <a:lstStyle/>
              <a:p>
                <a:r>
                  <a:rPr lang="en-US" altLang="ko-KR" dirty="0"/>
                  <a:t>Sentence-Level Representation and Scoring (cont.)</a:t>
                </a:r>
                <a:endParaRPr lang="en-US" altLang="ko-KR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en-US" altLang="ko-KR" dirty="0"/>
                  <a:t>The convolutional layer computes the </a:t>
                </a:r>
                <a:r>
                  <a:rPr lang="en-US" altLang="ko-K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</a:t>
                </a:r>
                <a:r>
                  <a:rPr lang="en-US" altLang="ko-KR" dirty="0"/>
                  <a:t>-</a:t>
                </a:r>
                <a:r>
                  <a:rPr lang="en-US" altLang="ko-KR" dirty="0" err="1"/>
                  <a:t>th</a:t>
                </a:r>
                <a:r>
                  <a:rPr lang="en-US" altLang="ko-KR" dirty="0"/>
                  <a:t> element of the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𝑠𝑒𝑛𝑡</m:t>
                        </m:r>
                      </m:sup>
                    </m:sSup>
                  </m:oMath>
                </a14:m>
                <a:r>
                  <a:rPr lang="en-US" altLang="ko-KR" dirty="0"/>
                  <a:t> 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𝑐𝑙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sup>
                    </m:sSup>
                  </m:oMath>
                </a14:m>
                <a:r>
                  <a:rPr lang="en-US" altLang="ko-KR" dirty="0"/>
                  <a:t> as follows:</a:t>
                </a:r>
                <a:endParaRPr lang="en-US" altLang="ko-KR" dirty="0">
                  <a:solidFill>
                    <a:srgbClr val="C00000"/>
                  </a:solidFill>
                </a:endParaRPr>
              </a:p>
              <a:p>
                <a:pPr marL="630000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altLang="ko-KR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ko-KR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𝑠𝑒𝑛𝑡</m:t>
                            </m:r>
                          </m:sup>
                        </m:sSup>
                        <m:r>
                          <a:rPr lang="en-US" altLang="ko-KR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1600" dirty="0">
                    <a:solidFill>
                      <a:srgbClr val="C00000"/>
                    </a:solidFill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16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1&lt;</m:t>
                            </m:r>
                            <m:r>
                              <a:rPr lang="en-US" altLang="ko-KR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ko-KR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ko-KR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sSup>
                              <m:sSupPr>
                                <m:ctrlPr>
                                  <a:rPr lang="en-US" altLang="ko-KR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altLang="ko-KR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ko-KR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altLang="ko-KR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func>
                  </m:oMath>
                </a14:m>
                <a:endParaRPr lang="en-US" altLang="ko-KR" sz="16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  <a:r>
                  <a:rPr lang="pl-PL" altLang="ko-KR" dirty="0"/>
                  <a:t>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𝑐𝑙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𝑤𝑟𝑑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𝑐𝑙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𝑤𝑟𝑑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is </a:t>
                </a:r>
                <a:r>
                  <a:rPr lang="en-US" altLang="ko-KR" dirty="0"/>
                  <a:t>the weight matrix of the convolutional layer.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𝑐𝑙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ko-KR" dirty="0"/>
                  <a:t> :  the number of convolutional units which corresponds to the size of the sentence-level feature vector.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dirty="0"/>
                  <a:t>Finally, the vector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𝑠𝑒𝑛𝑡</m:t>
                        </m:r>
                      </m:sup>
                    </m:sSubSup>
                  </m:oMath>
                </a14:m>
                <a:r>
                  <a:rPr lang="en-US" altLang="ko-KR" dirty="0"/>
                  <a:t> is processed by two usual neural network layers, which extract one more level of representation and compute a score for each sentiment label τ ∈ T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as follows:</a:t>
                </a:r>
                <a:endParaRPr lang="en-US" altLang="ko-K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630000" lvl="2" indent="0">
                  <a:buNone/>
                </a:pPr>
                <a:r>
                  <a:rPr lang="en-US" altLang="ko-KR" sz="1600" b="0" i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s(x)</a:t>
                </a:r>
                <a:r>
                  <a:rPr lang="en-US" altLang="ko-KR" sz="1600" b="0" dirty="0">
                    <a:solidFill>
                      <a:srgbClr val="C00000"/>
                    </a:solidFill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ko-K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Sup>
                          <m:sSubSupPr>
                            <m:ctrlPr>
                              <a:rPr lang="en-US" altLang="ko-KR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ko-KR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𝑠𝑒𝑛𝑡</m:t>
                            </m:r>
                          </m:sup>
                        </m:sSubSup>
                        <m:r>
                          <a:rPr lang="en-US" altLang="ko-KR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ko-K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ko-KR" sz="1600" b="0" dirty="0">
                  <a:solidFill>
                    <a:srgbClr val="C0000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m:rPr>
                        <m:nor/>
                      </m:rPr>
                      <a:rPr lang="en-US" altLang="ko-KR"/>
                      <m:t>the</m:t>
                    </m:r>
                    <m:r>
                      <m:rPr>
                        <m:nor/>
                      </m:rPr>
                      <a:rPr lang="en-US" altLang="ko-KR"/>
                      <m:t> </m:t>
                    </m:r>
                    <m:r>
                      <m:rPr>
                        <m:nor/>
                      </m:rPr>
                      <a:rPr lang="en-US" altLang="ko-KR"/>
                      <m:t>hyperbolic</m:t>
                    </m:r>
                    <m:r>
                      <m:rPr>
                        <m:nor/>
                      </m:rPr>
                      <a:rPr lang="en-US" altLang="ko-KR"/>
                      <m:t> </m:t>
                    </m:r>
                    <m:r>
                      <m:rPr>
                        <m:nor/>
                      </m:rPr>
                      <a:rPr lang="en-US" altLang="ko-KR"/>
                      <m:t>tangent</m:t>
                    </m:r>
                  </m:oMath>
                </a14:m>
                <a:r>
                  <a:rPr lang="en-US" altLang="ko-KR" dirty="0"/>
                  <a:t> function</a:t>
                </a:r>
              </a:p>
              <a:p>
                <a:pPr lvl="2"/>
                <a:r>
                  <a:rPr lang="en-US" altLang="ko-KR" dirty="0"/>
                  <a:t>Matrices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 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h𝑙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×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𝑐𝑙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sup>
                    </m:sSup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dirty="0"/>
                  <a:t> 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|×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h𝑙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dirty="0"/>
                  <a:t>, and vectors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 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h𝑙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dirty="0"/>
                  <a:t> 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altLang="ko-KR" dirty="0"/>
                  <a:t> are parameters to be learned.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h𝑙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ko-KR" dirty="0"/>
                  <a:t> :  a hyper-parameter to be chosen by the user</a:t>
                </a: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180496"/>
                <a:ext cx="11029615" cy="4341602"/>
              </a:xfrm>
              <a:blipFill>
                <a:blip r:embed="rId2"/>
                <a:stretch>
                  <a:fillRect l="-221" t="-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9282798"/>
      </p:ext>
    </p:extLst>
  </p:cSld>
  <p:clrMapOvr>
    <a:masterClrMapping/>
  </p:clrMapOvr>
</p:sld>
</file>

<file path=ppt/theme/theme1.xml><?xml version="1.0" encoding="utf-8"?>
<a:theme xmlns:a="http://schemas.openxmlformats.org/drawingml/2006/main" name="분할">
  <a:themeElements>
    <a:clrScheme name="분할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분할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분할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TM03457464[[fn=분할]]</Template>
  <TotalTime>1894</TotalTime>
  <Words>829</Words>
  <Application>Microsoft Office PowerPoint</Application>
  <PresentationFormat>와이드스크린</PresentationFormat>
  <Paragraphs>249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맑은 고딕</vt:lpstr>
      <vt:lpstr>휴먼매직체</vt:lpstr>
      <vt:lpstr>Arial</vt:lpstr>
      <vt:lpstr>Cambria Math</vt:lpstr>
      <vt:lpstr>Corbel</vt:lpstr>
      <vt:lpstr>Gill Sans MT</vt:lpstr>
      <vt:lpstr>Wingdings 2</vt:lpstr>
      <vt:lpstr>분할</vt:lpstr>
      <vt:lpstr>Deep Convolutional Neural Networks for Sentiment Analysis of Short Texts </vt:lpstr>
      <vt:lpstr>Contents</vt:lpstr>
      <vt:lpstr>Introduction</vt:lpstr>
      <vt:lpstr>Proposed Methods</vt:lpstr>
      <vt:lpstr>Proposed Methods (cont.)</vt:lpstr>
      <vt:lpstr>Proposed Methods (cont.)</vt:lpstr>
      <vt:lpstr>Proposed Methods (cont.)</vt:lpstr>
      <vt:lpstr>Proposed Methods (cont.)</vt:lpstr>
      <vt:lpstr>Proposed Methods (cont.)</vt:lpstr>
      <vt:lpstr>Proposed Methods (cont.)</vt:lpstr>
      <vt:lpstr>Experiments</vt:lpstr>
      <vt:lpstr>Experiments (cont.)</vt:lpstr>
      <vt:lpstr>Experiments (cont.)</vt:lpstr>
      <vt:lpstr>Experiments (cont.)</vt:lpstr>
      <vt:lpstr>Experiments (cont.)</vt:lpstr>
      <vt:lpstr>conclusion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Convolutional Neural Networks for Sentiment Analysis of Short Texts </dc:title>
  <dc:creator>Changyong Jeon</dc:creator>
  <cp:lastModifiedBy>Changyong Jeon</cp:lastModifiedBy>
  <cp:revision>67</cp:revision>
  <dcterms:created xsi:type="dcterms:W3CDTF">2016-05-21T04:20:16Z</dcterms:created>
  <dcterms:modified xsi:type="dcterms:W3CDTF">2016-05-22T14:13:10Z</dcterms:modified>
</cp:coreProperties>
</file>