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57" r:id="rId3"/>
    <p:sldId id="258" r:id="rId4"/>
    <p:sldId id="276" r:id="rId5"/>
    <p:sldId id="278" r:id="rId6"/>
    <p:sldId id="260" r:id="rId7"/>
    <p:sldId id="277" r:id="rId8"/>
    <p:sldId id="261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67" autoAdjust="0"/>
  </p:normalViewPr>
  <p:slideViewPr>
    <p:cSldViewPr snapToGrid="0" showGuides="1">
      <p:cViewPr varScale="1">
        <p:scale>
          <a:sx n="77" d="100"/>
          <a:sy n="77" d="100"/>
        </p:scale>
        <p:origin x="883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BBAE5-81B2-4A0B-9692-3DADD4E6D5AB}" type="doc">
      <dgm:prSet loTypeId="urn:microsoft.com/office/officeart/2005/8/layout/process1" loCatId="process" qsTypeId="urn:microsoft.com/office/officeart/2005/8/quickstyle/simple4" qsCatId="simple" csTypeId="urn:microsoft.com/office/officeart/2005/8/colors/accent1_1" csCatId="accent1" phldr="1"/>
      <dgm:spPr/>
    </dgm:pt>
    <dgm:pt modelId="{B2A3D125-AC8E-46E1-89CD-2C232323B49F}">
      <dgm:prSet phldrT="[텍스트]" custT="1"/>
      <dgm:spPr/>
      <dgm:t>
        <a:bodyPr/>
        <a:lstStyle/>
        <a:p>
          <a:pPr latinLnBrk="1"/>
          <a:r>
            <a:rPr lang="en-US" altLang="ko-KR" sz="2800" dirty="0">
              <a:solidFill>
                <a:schemeClr val="accent2"/>
              </a:solidFill>
              <a:latin typeface="+mj-lt"/>
            </a:rPr>
            <a:t>Domain classification</a:t>
          </a:r>
          <a:endParaRPr lang="ko-KR" altLang="en-US" sz="2800" dirty="0">
            <a:solidFill>
              <a:schemeClr val="accent2"/>
            </a:solidFill>
            <a:latin typeface="+mj-lt"/>
          </a:endParaRPr>
        </a:p>
      </dgm:t>
    </dgm:pt>
    <dgm:pt modelId="{6A106C40-71D1-4BC9-8FF0-289EC74FAAB5}" type="parTrans" cxnId="{24718503-2E62-415C-AAF3-4259E0034614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745C6192-A163-429C-BC47-B568B1B9B179}" type="sibTrans" cxnId="{24718503-2E62-415C-AAF3-4259E0034614}">
      <dgm:prSet custT="1"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C3A8E829-0269-40BD-BCA0-2443EFB6EAE1}">
      <dgm:prSet phldrT="[텍스트]" custT="1"/>
      <dgm:spPr/>
      <dgm:t>
        <a:bodyPr/>
        <a:lstStyle/>
        <a:p>
          <a:pPr latinLnBrk="1"/>
          <a:r>
            <a:rPr lang="en-US" altLang="ko-KR" sz="2800" dirty="0">
              <a:latin typeface="+mj-lt"/>
            </a:rPr>
            <a:t>Slot filling</a:t>
          </a:r>
          <a:endParaRPr lang="ko-KR" altLang="en-US" sz="2800" dirty="0">
            <a:latin typeface="+mj-lt"/>
          </a:endParaRPr>
        </a:p>
      </dgm:t>
    </dgm:pt>
    <dgm:pt modelId="{9EF64D9E-6120-412A-B208-702ED8E7F94E}" type="parTrans" cxnId="{ED9DB14D-4C78-4C5B-8D41-BC924EB40C26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9E53D038-5BE2-4CAC-94B9-DF59D9742464}" type="sibTrans" cxnId="{ED9DB14D-4C78-4C5B-8D41-BC924EB40C26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8C4A9D69-F11D-4CFA-806D-F9815C9BB995}">
      <dgm:prSet phldrT="[텍스트]" custT="1"/>
      <dgm:spPr/>
      <dgm:t>
        <a:bodyPr/>
        <a:lstStyle/>
        <a:p>
          <a:pPr latinLnBrk="1"/>
          <a:r>
            <a:rPr lang="en-US" altLang="ko-KR" sz="2800" dirty="0">
              <a:latin typeface="+mj-lt"/>
            </a:rPr>
            <a:t>Intent classification</a:t>
          </a:r>
          <a:endParaRPr lang="ko-KR" altLang="en-US" sz="2800" dirty="0">
            <a:latin typeface="+mj-lt"/>
          </a:endParaRPr>
        </a:p>
      </dgm:t>
    </dgm:pt>
    <dgm:pt modelId="{D4ABE93F-BD9F-492C-9605-83B200FF7C1F}" type="parTrans" cxnId="{8CA68929-E58D-4FF5-A491-A8961D593DB3}">
      <dgm:prSet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0841CE19-4744-4DF5-9542-DBA743F2C04D}" type="sibTrans" cxnId="{8CA68929-E58D-4FF5-A491-A8961D593DB3}">
      <dgm:prSet custT="1"/>
      <dgm:spPr/>
      <dgm:t>
        <a:bodyPr/>
        <a:lstStyle/>
        <a:p>
          <a:pPr latinLnBrk="1"/>
          <a:endParaRPr lang="ko-KR" altLang="en-US" sz="2800">
            <a:latin typeface="+mj-lt"/>
          </a:endParaRPr>
        </a:p>
      </dgm:t>
    </dgm:pt>
    <dgm:pt modelId="{173FC51E-2A93-4A32-B8B5-06B797F34556}" type="pres">
      <dgm:prSet presAssocID="{053BBAE5-81B2-4A0B-9692-3DADD4E6D5AB}" presName="Name0" presStyleCnt="0">
        <dgm:presLayoutVars>
          <dgm:dir/>
          <dgm:resizeHandles val="exact"/>
        </dgm:presLayoutVars>
      </dgm:prSet>
      <dgm:spPr/>
    </dgm:pt>
    <dgm:pt modelId="{202A962C-550C-4CDD-8BC5-ED2D69095B6C}" type="pres">
      <dgm:prSet presAssocID="{B2A3D125-AC8E-46E1-89CD-2C232323B49F}" presName="node" presStyleLbl="node1" presStyleIdx="0" presStyleCnt="3">
        <dgm:presLayoutVars>
          <dgm:bulletEnabled val="1"/>
        </dgm:presLayoutVars>
      </dgm:prSet>
      <dgm:spPr/>
    </dgm:pt>
    <dgm:pt modelId="{EA8FD51F-3DE4-4BBE-9961-D926F3A333C3}" type="pres">
      <dgm:prSet presAssocID="{745C6192-A163-429C-BC47-B568B1B9B179}" presName="sibTrans" presStyleLbl="sibTrans2D1" presStyleIdx="0" presStyleCnt="2"/>
      <dgm:spPr/>
    </dgm:pt>
    <dgm:pt modelId="{CDFEBF49-67AE-4807-9AE3-3D12F5680231}" type="pres">
      <dgm:prSet presAssocID="{745C6192-A163-429C-BC47-B568B1B9B179}" presName="connectorText" presStyleLbl="sibTrans2D1" presStyleIdx="0" presStyleCnt="2"/>
      <dgm:spPr/>
    </dgm:pt>
    <dgm:pt modelId="{C30FAC1D-7CA2-486C-9673-CB942FC28CC3}" type="pres">
      <dgm:prSet presAssocID="{8C4A9D69-F11D-4CFA-806D-F9815C9BB995}" presName="node" presStyleLbl="node1" presStyleIdx="1" presStyleCnt="3">
        <dgm:presLayoutVars>
          <dgm:bulletEnabled val="1"/>
        </dgm:presLayoutVars>
      </dgm:prSet>
      <dgm:spPr/>
    </dgm:pt>
    <dgm:pt modelId="{EBEB267F-07E8-4940-A286-AD95EC0FD2F4}" type="pres">
      <dgm:prSet presAssocID="{0841CE19-4744-4DF5-9542-DBA743F2C04D}" presName="sibTrans" presStyleLbl="sibTrans2D1" presStyleIdx="1" presStyleCnt="2"/>
      <dgm:spPr/>
    </dgm:pt>
    <dgm:pt modelId="{6F9DBFF2-33D7-44E5-80AF-6D6A68AACFA6}" type="pres">
      <dgm:prSet presAssocID="{0841CE19-4744-4DF5-9542-DBA743F2C04D}" presName="connectorText" presStyleLbl="sibTrans2D1" presStyleIdx="1" presStyleCnt="2"/>
      <dgm:spPr/>
    </dgm:pt>
    <dgm:pt modelId="{868A68B1-205D-40C7-B1B5-99F12F905658}" type="pres">
      <dgm:prSet presAssocID="{C3A8E829-0269-40BD-BCA0-2443EFB6EAE1}" presName="node" presStyleLbl="node1" presStyleIdx="2" presStyleCnt="3">
        <dgm:presLayoutVars>
          <dgm:bulletEnabled val="1"/>
        </dgm:presLayoutVars>
      </dgm:prSet>
      <dgm:spPr/>
    </dgm:pt>
  </dgm:ptLst>
  <dgm:cxnLst>
    <dgm:cxn modelId="{ED9DB14D-4C78-4C5B-8D41-BC924EB40C26}" srcId="{053BBAE5-81B2-4A0B-9692-3DADD4E6D5AB}" destId="{C3A8E829-0269-40BD-BCA0-2443EFB6EAE1}" srcOrd="2" destOrd="0" parTransId="{9EF64D9E-6120-412A-B208-702ED8E7F94E}" sibTransId="{9E53D038-5BE2-4CAC-94B9-DF59D9742464}"/>
    <dgm:cxn modelId="{C198FE5F-4438-423F-A2B3-0A2FE5EE3FFC}" type="presOf" srcId="{8C4A9D69-F11D-4CFA-806D-F9815C9BB995}" destId="{C30FAC1D-7CA2-486C-9673-CB942FC28CC3}" srcOrd="0" destOrd="0" presId="urn:microsoft.com/office/officeart/2005/8/layout/process1"/>
    <dgm:cxn modelId="{6C2B50D9-28ED-4D29-AF5B-23387C995076}" type="presOf" srcId="{053BBAE5-81B2-4A0B-9692-3DADD4E6D5AB}" destId="{173FC51E-2A93-4A32-B8B5-06B797F34556}" srcOrd="0" destOrd="0" presId="urn:microsoft.com/office/officeart/2005/8/layout/process1"/>
    <dgm:cxn modelId="{B58CBBB4-508C-4092-85EE-8BE50BCABCF8}" type="presOf" srcId="{0841CE19-4744-4DF5-9542-DBA743F2C04D}" destId="{6F9DBFF2-33D7-44E5-80AF-6D6A68AACFA6}" srcOrd="1" destOrd="0" presId="urn:microsoft.com/office/officeart/2005/8/layout/process1"/>
    <dgm:cxn modelId="{7BB038BA-3536-48B1-B55A-2EA0FBB9A921}" type="presOf" srcId="{745C6192-A163-429C-BC47-B568B1B9B179}" destId="{CDFEBF49-67AE-4807-9AE3-3D12F5680231}" srcOrd="1" destOrd="0" presId="urn:microsoft.com/office/officeart/2005/8/layout/process1"/>
    <dgm:cxn modelId="{2F325390-DD17-4911-8DCE-4AE4EA106E6E}" type="presOf" srcId="{B2A3D125-AC8E-46E1-89CD-2C232323B49F}" destId="{202A962C-550C-4CDD-8BC5-ED2D69095B6C}" srcOrd="0" destOrd="0" presId="urn:microsoft.com/office/officeart/2005/8/layout/process1"/>
    <dgm:cxn modelId="{2ECC915E-E61E-4C12-A810-27BC6C3FC85C}" type="presOf" srcId="{0841CE19-4744-4DF5-9542-DBA743F2C04D}" destId="{EBEB267F-07E8-4940-A286-AD95EC0FD2F4}" srcOrd="0" destOrd="0" presId="urn:microsoft.com/office/officeart/2005/8/layout/process1"/>
    <dgm:cxn modelId="{AFDF6D15-5720-48AA-AE66-A735641A53E4}" type="presOf" srcId="{C3A8E829-0269-40BD-BCA0-2443EFB6EAE1}" destId="{868A68B1-205D-40C7-B1B5-99F12F905658}" srcOrd="0" destOrd="0" presId="urn:microsoft.com/office/officeart/2005/8/layout/process1"/>
    <dgm:cxn modelId="{3CC1EF84-756F-4A6B-A1D9-1AA3F783423E}" type="presOf" srcId="{745C6192-A163-429C-BC47-B568B1B9B179}" destId="{EA8FD51F-3DE4-4BBE-9961-D926F3A333C3}" srcOrd="0" destOrd="0" presId="urn:microsoft.com/office/officeart/2005/8/layout/process1"/>
    <dgm:cxn modelId="{24718503-2E62-415C-AAF3-4259E0034614}" srcId="{053BBAE5-81B2-4A0B-9692-3DADD4E6D5AB}" destId="{B2A3D125-AC8E-46E1-89CD-2C232323B49F}" srcOrd="0" destOrd="0" parTransId="{6A106C40-71D1-4BC9-8FF0-289EC74FAAB5}" sibTransId="{745C6192-A163-429C-BC47-B568B1B9B179}"/>
    <dgm:cxn modelId="{8CA68929-E58D-4FF5-A491-A8961D593DB3}" srcId="{053BBAE5-81B2-4A0B-9692-3DADD4E6D5AB}" destId="{8C4A9D69-F11D-4CFA-806D-F9815C9BB995}" srcOrd="1" destOrd="0" parTransId="{D4ABE93F-BD9F-492C-9605-83B200FF7C1F}" sibTransId="{0841CE19-4744-4DF5-9542-DBA743F2C04D}"/>
    <dgm:cxn modelId="{4680F585-54B6-4099-8624-E0CA3F5D482E}" type="presParOf" srcId="{173FC51E-2A93-4A32-B8B5-06B797F34556}" destId="{202A962C-550C-4CDD-8BC5-ED2D69095B6C}" srcOrd="0" destOrd="0" presId="urn:microsoft.com/office/officeart/2005/8/layout/process1"/>
    <dgm:cxn modelId="{4569EECA-9913-42FC-A56A-AF12253A6693}" type="presParOf" srcId="{173FC51E-2A93-4A32-B8B5-06B797F34556}" destId="{EA8FD51F-3DE4-4BBE-9961-D926F3A333C3}" srcOrd="1" destOrd="0" presId="urn:microsoft.com/office/officeart/2005/8/layout/process1"/>
    <dgm:cxn modelId="{E2EDBD38-5365-4C79-AD8F-B8C6649724A2}" type="presParOf" srcId="{EA8FD51F-3DE4-4BBE-9961-D926F3A333C3}" destId="{CDFEBF49-67AE-4807-9AE3-3D12F5680231}" srcOrd="0" destOrd="0" presId="urn:microsoft.com/office/officeart/2005/8/layout/process1"/>
    <dgm:cxn modelId="{AF019DEA-EB5F-4DA3-B575-87A5329BA4DF}" type="presParOf" srcId="{173FC51E-2A93-4A32-B8B5-06B797F34556}" destId="{C30FAC1D-7CA2-486C-9673-CB942FC28CC3}" srcOrd="2" destOrd="0" presId="urn:microsoft.com/office/officeart/2005/8/layout/process1"/>
    <dgm:cxn modelId="{077ABCFF-28D8-4380-A868-7D443D0BB602}" type="presParOf" srcId="{173FC51E-2A93-4A32-B8B5-06B797F34556}" destId="{EBEB267F-07E8-4940-A286-AD95EC0FD2F4}" srcOrd="3" destOrd="0" presId="urn:microsoft.com/office/officeart/2005/8/layout/process1"/>
    <dgm:cxn modelId="{49F6269D-D6BD-483C-921D-FD4694461C97}" type="presParOf" srcId="{EBEB267F-07E8-4940-A286-AD95EC0FD2F4}" destId="{6F9DBFF2-33D7-44E5-80AF-6D6A68AACFA6}" srcOrd="0" destOrd="0" presId="urn:microsoft.com/office/officeart/2005/8/layout/process1"/>
    <dgm:cxn modelId="{612DCC94-8259-4412-B8BF-BD0C861C9F97}" type="presParOf" srcId="{173FC51E-2A93-4A32-B8B5-06B797F34556}" destId="{868A68B1-205D-40C7-B1B5-99F12F9056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A962C-550C-4CDD-8BC5-ED2D69095B6C}">
      <dsp:nvSpPr>
        <dsp:cNvPr id="0" name=""/>
        <dsp:cNvSpPr/>
      </dsp:nvSpPr>
      <dsp:spPr>
        <a:xfrm>
          <a:off x="7275" y="0"/>
          <a:ext cx="2174677" cy="998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solidFill>
                <a:schemeClr val="accent2"/>
              </a:solidFill>
              <a:latin typeface="+mj-lt"/>
            </a:rPr>
            <a:t>Domain classification</a:t>
          </a:r>
          <a:endParaRPr lang="ko-KR" altLang="en-US" sz="2800" kern="1200" dirty="0">
            <a:solidFill>
              <a:schemeClr val="accent2"/>
            </a:solidFill>
            <a:latin typeface="+mj-lt"/>
          </a:endParaRPr>
        </a:p>
      </dsp:txBody>
      <dsp:txXfrm>
        <a:off x="36516" y="29241"/>
        <a:ext cx="2116195" cy="939893"/>
      </dsp:txXfrm>
    </dsp:sp>
    <dsp:sp modelId="{EA8FD51F-3DE4-4BBE-9961-D926F3A333C3}">
      <dsp:nvSpPr>
        <dsp:cNvPr id="0" name=""/>
        <dsp:cNvSpPr/>
      </dsp:nvSpPr>
      <dsp:spPr>
        <a:xfrm>
          <a:off x="2399421" y="229527"/>
          <a:ext cx="461031" cy="5393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>
            <a:latin typeface="+mj-lt"/>
          </a:endParaRPr>
        </a:p>
      </dsp:txBody>
      <dsp:txXfrm>
        <a:off x="2399421" y="337391"/>
        <a:ext cx="322722" cy="323592"/>
      </dsp:txXfrm>
    </dsp:sp>
    <dsp:sp modelId="{C30FAC1D-7CA2-486C-9673-CB942FC28CC3}">
      <dsp:nvSpPr>
        <dsp:cNvPr id="0" name=""/>
        <dsp:cNvSpPr/>
      </dsp:nvSpPr>
      <dsp:spPr>
        <a:xfrm>
          <a:off x="3051825" y="0"/>
          <a:ext cx="2174677" cy="998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lt"/>
            </a:rPr>
            <a:t>Intent classification</a:t>
          </a:r>
          <a:endParaRPr lang="ko-KR" altLang="en-US" sz="2800" kern="1200" dirty="0">
            <a:latin typeface="+mj-lt"/>
          </a:endParaRPr>
        </a:p>
      </dsp:txBody>
      <dsp:txXfrm>
        <a:off x="3081066" y="29241"/>
        <a:ext cx="2116195" cy="939893"/>
      </dsp:txXfrm>
    </dsp:sp>
    <dsp:sp modelId="{EBEB267F-07E8-4940-A286-AD95EC0FD2F4}">
      <dsp:nvSpPr>
        <dsp:cNvPr id="0" name=""/>
        <dsp:cNvSpPr/>
      </dsp:nvSpPr>
      <dsp:spPr>
        <a:xfrm>
          <a:off x="5443970" y="229527"/>
          <a:ext cx="461031" cy="5393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>
            <a:latin typeface="+mj-lt"/>
          </a:endParaRPr>
        </a:p>
      </dsp:txBody>
      <dsp:txXfrm>
        <a:off x="5443970" y="337391"/>
        <a:ext cx="322722" cy="323592"/>
      </dsp:txXfrm>
    </dsp:sp>
    <dsp:sp modelId="{868A68B1-205D-40C7-B1B5-99F12F905658}">
      <dsp:nvSpPr>
        <dsp:cNvPr id="0" name=""/>
        <dsp:cNvSpPr/>
      </dsp:nvSpPr>
      <dsp:spPr>
        <a:xfrm>
          <a:off x="6096374" y="0"/>
          <a:ext cx="2174677" cy="998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lt"/>
            </a:rPr>
            <a:t>Slot filling</a:t>
          </a:r>
          <a:endParaRPr lang="ko-KR" altLang="en-US" sz="2800" kern="1200" dirty="0">
            <a:latin typeface="+mj-lt"/>
          </a:endParaRPr>
        </a:p>
      </dsp:txBody>
      <dsp:txXfrm>
        <a:off x="6125615" y="29241"/>
        <a:ext cx="2116195" cy="93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261F-98C7-4A8E-AAE2-07C49DC1D496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7DA7-61D0-462B-B1B4-108BD8C5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user starts with two weather queries, then checks the calendar to make sure she has free time, and eventually asks the system to provide information about </a:t>
            </a:r>
            <a:r>
              <a:rPr lang="en-US" altLang="ko-KR" dirty="0" err="1"/>
              <a:t>disney</a:t>
            </a:r>
            <a:r>
              <a:rPr lang="en-US" altLang="ko-KR" dirty="0"/>
              <a:t> world, which is potentially her travel destination for tomorrow.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F7DA7-61D0-462B-B1B4-108BD8C5CF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7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21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48DC74-E96D-48E8-BEB3-DC7A9659B031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911" y="119620"/>
            <a:ext cx="372178" cy="37217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452" y1="51485" x2="6452" y2="51485"/>
                        <a14:foregroundMark x1="54839" y1="69307" x2="54839" y2="69307"/>
                        <a14:foregroundMark x1="70161" y1="66337" x2="70161" y2="66337"/>
                        <a14:foregroundMark x1="65323" y1="76238" x2="65323" y2="76238"/>
                        <a14:foregroundMark x1="84677" y1="70297" x2="84677" y2="7029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50499" y="122659"/>
            <a:ext cx="471234" cy="37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3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Contextual domain classification in spoken language understanding systems using recurrent neural network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International Conference on Acoustics, Speech and Signal Processing (ICASSP), 2014</a:t>
            </a:r>
          </a:p>
          <a:p>
            <a:r>
              <a:rPr lang="en-US" altLang="ko-KR" dirty="0" err="1"/>
              <a:t>Puyang</a:t>
            </a:r>
            <a:r>
              <a:rPr lang="en-US" altLang="ko-KR" dirty="0"/>
              <a:t> Xu, </a:t>
            </a:r>
            <a:r>
              <a:rPr lang="en-US" altLang="ko-KR" dirty="0" err="1"/>
              <a:t>Ruhi</a:t>
            </a:r>
            <a:r>
              <a:rPr lang="en-US" altLang="ko-KR" dirty="0"/>
              <a:t> </a:t>
            </a:r>
            <a:r>
              <a:rPr lang="en-US" altLang="ko-KR" dirty="0" err="1"/>
              <a:t>Sarikaya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9698353" y="3097763"/>
            <a:ext cx="23242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IIS Lab.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Changyong Jeon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2016.07.15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3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0619" y="2957681"/>
            <a:ext cx="3250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Thank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103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Contents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Proposed Methods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Introduction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85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Spoken Language Understanding pipelines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170255176"/>
              </p:ext>
            </p:extLst>
          </p:nvPr>
        </p:nvGraphicFramePr>
        <p:xfrm>
          <a:off x="1024128" y="2972360"/>
          <a:ext cx="8278328" cy="99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024128" y="4350807"/>
            <a:ext cx="10256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In such pipelines, domain classification is the first step of the semantic analysis. While it is a standard classification task and seemingly </a:t>
            </a:r>
            <a:r>
              <a:rPr lang="en-US" altLang="ko-KR" sz="2000" dirty="0">
                <a:solidFill>
                  <a:schemeClr val="accent2"/>
                </a:solidFill>
              </a:rPr>
              <a:t>less complex</a:t>
            </a:r>
            <a:r>
              <a:rPr lang="en-US" altLang="ko-KR" sz="2000" dirty="0"/>
              <a:t> than other semantic analysis, the errors made by a domain classifier often lead to clearly </a:t>
            </a:r>
            <a:r>
              <a:rPr lang="en-US" altLang="ko-KR" sz="2000" dirty="0">
                <a:solidFill>
                  <a:schemeClr val="accent2"/>
                </a:solidFill>
              </a:rPr>
              <a:t>wrong system responses</a:t>
            </a:r>
            <a:r>
              <a:rPr lang="en-US" altLang="ko-KR" sz="2000" dirty="0"/>
              <a:t> such as invoking a wrong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56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dirty="0"/>
              <a:t>Introduction (cont.)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The multi-turn multi-domain classification problem in the context of a conversational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T1: How is the weather in Houston (weather domain)</a:t>
            </a:r>
            <a:br>
              <a:rPr lang="en-US" altLang="ko-KR" sz="2000" dirty="0"/>
            </a:br>
            <a:r>
              <a:rPr lang="en-US" altLang="ko-KR" sz="2000" dirty="0"/>
              <a:t>T2: How about Orlando (weather domain)</a:t>
            </a:r>
            <a:br>
              <a:rPr lang="en-US" altLang="ko-KR" sz="2000" dirty="0"/>
            </a:br>
            <a:r>
              <a:rPr lang="en-US" altLang="ko-KR" sz="2000" dirty="0"/>
              <a:t>T3: Am I free tomorrow (calendar domain)</a:t>
            </a:r>
            <a:br>
              <a:rPr lang="en-US" altLang="ko-KR" sz="2000" dirty="0"/>
            </a:br>
            <a:r>
              <a:rPr lang="en-US" altLang="ko-KR" sz="2000" dirty="0"/>
              <a:t>T4: Find hours for Disney world (places domain)</a:t>
            </a:r>
            <a:br>
              <a:rPr lang="en-US" altLang="ko-KR" sz="2000" dirty="0"/>
            </a:br>
            <a:r>
              <a:rPr lang="en-US" altLang="ko-KR" sz="2000" dirty="0"/>
              <a:t>T5: Get driving directions (places domain)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The users tend to follow an </a:t>
            </a:r>
            <a:r>
              <a:rPr lang="en-US" altLang="ko-KR" sz="2000" dirty="0">
                <a:solidFill>
                  <a:schemeClr val="accent2"/>
                </a:solidFill>
              </a:rPr>
              <a:t>intuitive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chemeClr val="accent2"/>
                </a:solidFill>
              </a:rPr>
              <a:t>predictable</a:t>
            </a:r>
            <a:r>
              <a:rPr lang="en-US" altLang="ko-KR" sz="2000" dirty="0"/>
              <a:t> thought process, resulting in exploitable patterns in the domain sequence.</a:t>
            </a:r>
            <a:endParaRPr lang="en-US" altLang="ko-KR" sz="2000" b="1" dirty="0"/>
          </a:p>
          <a:p>
            <a:pPr latinLnBrk="0"/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890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89" y="2620305"/>
            <a:ext cx="4525518" cy="21383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4400" dirty="0"/>
              <a:t>Introduction (cont.)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The benefit of context</a:t>
            </a:r>
          </a:p>
          <a:p>
            <a:pPr marL="0" indent="0">
              <a:buNone/>
            </a:pPr>
            <a:r>
              <a:rPr lang="en-US" altLang="ko-KR" sz="2000" dirty="0"/>
              <a:t>The error rate using only non-contextual (n-gram) features increases monotonically as the conversation evolves, while the room for improvement provided by the previous domain label also grows monotonically.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0733" y="4758611"/>
            <a:ext cx="475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/>
              <a:t>Per-turn classification error rate (%) before and after </a:t>
            </a:r>
            <a:br>
              <a:rPr lang="en-US" altLang="ko-KR" sz="1600" i="1" dirty="0"/>
            </a:br>
            <a:r>
              <a:rPr lang="en-US" altLang="ko-KR" sz="1600" i="1" dirty="0"/>
              <a:t>adding the TRUE previous domain label as feature (SVM).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4597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dirty="0"/>
              <a:t>Proposed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9" y="2286000"/>
                <a:ext cx="4389120" cy="3931920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0" indent="0" latinLnBrk="0">
                  <a:buNone/>
                </a:pPr>
                <a:r>
                  <a:rPr lang="en-US" altLang="ko-KR" sz="2400" b="1" dirty="0"/>
                  <a:t>CNN based classification</a:t>
                </a:r>
              </a:p>
              <a:p>
                <a:pPr marL="0" indent="0" latinLnBrk="0">
                  <a:buNone/>
                </a:pP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ko-KR" sz="1800" dirty="0"/>
                  <a:t> : The transform spans over each n-gram window and slides over the whole sentence.</a:t>
                </a:r>
              </a:p>
              <a:p>
                <a:pPr marL="0" indent="0" latinLnBrk="0">
                  <a:buNone/>
                </a:pP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ko-KR" sz="1800" dirty="0"/>
                  <a:t> : The resulting feature vectors.</a:t>
                </a:r>
              </a:p>
              <a:p>
                <a:pPr marL="0" indent="0" latinLnBrk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800" dirty="0"/>
                  <a:t> : A fixed-dimensional feature vector</a:t>
                </a:r>
              </a:p>
              <a:p>
                <a:pPr marL="0" indent="0" latinLnBrk="0">
                  <a:buNone/>
                </a:pP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altLang="ko-KR" sz="1800" dirty="0"/>
                  <a:t> : The transform constructs a multinomial output distribution at the </a:t>
                </a:r>
                <a:r>
                  <a:rPr lang="en-US" altLang="ko-KR" sz="1800" dirty="0" err="1"/>
                  <a:t>softmax</a:t>
                </a:r>
                <a:r>
                  <a:rPr lang="en-US" altLang="ko-KR" sz="1800" dirty="0"/>
                  <a:t> layer </a:t>
                </a:r>
                <a:r>
                  <a:rPr lang="en-US" altLang="ko-KR" sz="1800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9" y="2286000"/>
                <a:ext cx="4389120" cy="3931920"/>
              </a:xfrm>
              <a:blipFill>
                <a:blip r:embed="rId2"/>
                <a:stretch>
                  <a:fillRect l="-3194" t="-2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651" y="2286000"/>
            <a:ext cx="5760001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3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5814894" cy="31255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4400" dirty="0"/>
              <a:t>Proposed Methods (cont.)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CNN based classification with recurrent connections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39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dirty="0"/>
              <a:t>Experiments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90206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b="1" dirty="0"/>
              <a:t>The Dataset</a:t>
            </a: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1461</a:t>
            </a:r>
            <a:r>
              <a:rPr lang="en-US" altLang="ko-KR" dirty="0"/>
              <a:t> natural language query sessions.</a:t>
            </a:r>
          </a:p>
          <a:p>
            <a:pPr marL="0" indent="0" latinLnBrk="0">
              <a:buNone/>
            </a:pPr>
            <a:r>
              <a:rPr lang="en-US" altLang="ko-KR" dirty="0"/>
              <a:t>Each session consists of </a:t>
            </a:r>
            <a:r>
              <a:rPr lang="en-US" altLang="ko-KR" dirty="0">
                <a:solidFill>
                  <a:schemeClr val="accent2"/>
                </a:solidFill>
              </a:rPr>
              <a:t>5</a:t>
            </a:r>
            <a:r>
              <a:rPr lang="en-US" altLang="ko-KR" dirty="0"/>
              <a:t> turns on average.</a:t>
            </a: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9</a:t>
            </a:r>
            <a:r>
              <a:rPr lang="en-US" altLang="ko-KR" dirty="0"/>
              <a:t> different domains.</a:t>
            </a:r>
          </a:p>
          <a:p>
            <a:pPr latinLnBrk="0"/>
            <a:endParaRPr lang="en-US" altLang="ko-KR" dirty="0"/>
          </a:p>
          <a:p>
            <a:pPr marL="0" indent="0" latinLnBrk="0">
              <a:buNone/>
            </a:pPr>
            <a:r>
              <a:rPr lang="en-US" altLang="ko-KR" b="1" dirty="0"/>
              <a:t>Pre-training</a:t>
            </a:r>
          </a:p>
          <a:p>
            <a:pPr marL="0" indent="0" latinLnBrk="0">
              <a:buNone/>
            </a:pPr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2"/>
                </a:solidFill>
              </a:rPr>
              <a:t>SENNA</a:t>
            </a:r>
            <a:r>
              <a:rPr lang="en-US" altLang="ko-KR" dirty="0"/>
              <a:t> embedding obtained from an LM task on Wikipedia.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4642" y="2565917"/>
            <a:ext cx="4794904" cy="17261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61642" y="4292083"/>
            <a:ext cx="4794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/>
              <a:t>Per-turn comparison of RNN and SVM (column 3 and 4), as well as using true and predicted label for RNN (column 2 and 3)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4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conclusion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Proposes the recurrent neural network for contextual domain classification in a multi-turn multi-domain SLU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resulting model outperforms SVM with contextual features by significant margins.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82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2248</TotalTime>
  <Words>355</Words>
  <Application>Microsoft Office PowerPoint</Application>
  <PresentationFormat>와이드스크린</PresentationFormat>
  <Paragraphs>48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HY얕은샘물M</vt:lpstr>
      <vt:lpstr>맑은 고딕</vt:lpstr>
      <vt:lpstr>Arial</vt:lpstr>
      <vt:lpstr>Cambria Math</vt:lpstr>
      <vt:lpstr>Tw Cen MT</vt:lpstr>
      <vt:lpstr>Tw Cen MT Condensed</vt:lpstr>
      <vt:lpstr>Wingdings 3</vt:lpstr>
      <vt:lpstr>전체</vt:lpstr>
      <vt:lpstr>Contextual domain classification in spoken language understanding systems using recurrent neural network</vt:lpstr>
      <vt:lpstr>Contents</vt:lpstr>
      <vt:lpstr>Introduction</vt:lpstr>
      <vt:lpstr>Introduction (cont.)</vt:lpstr>
      <vt:lpstr>Introduction (cont.)</vt:lpstr>
      <vt:lpstr>Proposed Methods</vt:lpstr>
      <vt:lpstr>Proposed Methods (cont.)</vt:lpstr>
      <vt:lpstr>Experiments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Convolutional Neural Networks for Sentiment Analysis of Short Texts </dc:title>
  <dc:creator>Changyong Jeon</dc:creator>
  <cp:lastModifiedBy>Changyong Jeon</cp:lastModifiedBy>
  <cp:revision>86</cp:revision>
  <dcterms:created xsi:type="dcterms:W3CDTF">2016-05-21T04:20:16Z</dcterms:created>
  <dcterms:modified xsi:type="dcterms:W3CDTF">2016-07-15T12:09:16Z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https://d.docs.live.net/5c8f90c94edd136b/문서/성균관대학교/세미나/160715_전창용.pptx</vt:lpwstr>
  </property>
</Properties>
</file>