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4" r:id="rId2"/>
    <p:sldId id="313" r:id="rId3"/>
    <p:sldId id="312" r:id="rId4"/>
    <p:sldId id="300" r:id="rId5"/>
    <p:sldId id="301" r:id="rId6"/>
    <p:sldId id="306" r:id="rId7"/>
    <p:sldId id="314" r:id="rId8"/>
    <p:sldId id="315" r:id="rId9"/>
    <p:sldId id="316" r:id="rId10"/>
    <p:sldId id="321" r:id="rId11"/>
    <p:sldId id="322" r:id="rId12"/>
    <p:sldId id="323" r:id="rId13"/>
    <p:sldId id="325" r:id="rId14"/>
    <p:sldId id="326" r:id="rId15"/>
    <p:sldId id="324" r:id="rId16"/>
    <p:sldId id="317" r:id="rId17"/>
    <p:sldId id="328" r:id="rId18"/>
    <p:sldId id="327" r:id="rId19"/>
    <p:sldId id="329" r:id="rId20"/>
    <p:sldId id="330" r:id="rId21"/>
    <p:sldId id="318" r:id="rId22"/>
    <p:sldId id="319" r:id="rId23"/>
    <p:sldId id="320" r:id="rId24"/>
    <p:sldId id="332" r:id="rId25"/>
    <p:sldId id="333" r:id="rId26"/>
    <p:sldId id="33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5F72"/>
    <a:srgbClr val="17232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snapToGrid="0" showGuides="1">
      <p:cViewPr>
        <p:scale>
          <a:sx n="75" d="100"/>
          <a:sy n="75" d="100"/>
        </p:scale>
        <p:origin x="-510" y="-72"/>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968EC-F444-4723-A295-918069CE0724}"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EE461-41DB-4DF9-A1AC-E0AD990EAB72}" type="slidenum">
              <a:rPr lang="zh-CN" altLang="en-US" smtClean="0"/>
              <a:t>‹#›</a:t>
            </a:fld>
            <a:endParaRPr lang="zh-CN" altLang="en-US"/>
          </a:p>
        </p:txBody>
      </p:sp>
    </p:spTree>
    <p:extLst>
      <p:ext uri="{BB962C8B-B14F-4D97-AF65-F5344CB8AC3E}">
        <p14:creationId xmlns:p14="http://schemas.microsoft.com/office/powerpoint/2010/main" val="199851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a:t>
            </a:fld>
            <a:endParaRPr lang="zh-CN" altLang="en-US"/>
          </a:p>
        </p:txBody>
      </p:sp>
    </p:spTree>
    <p:extLst>
      <p:ext uri="{BB962C8B-B14F-4D97-AF65-F5344CB8AC3E}">
        <p14:creationId xmlns:p14="http://schemas.microsoft.com/office/powerpoint/2010/main" val="3281762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26</a:t>
            </a:fld>
            <a:endParaRPr lang="zh-CN" altLang="en-US"/>
          </a:p>
        </p:txBody>
      </p:sp>
    </p:spTree>
    <p:extLst>
      <p:ext uri="{BB962C8B-B14F-4D97-AF65-F5344CB8AC3E}">
        <p14:creationId xmlns:p14="http://schemas.microsoft.com/office/powerpoint/2010/main" val="247727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2</a:t>
            </a:fld>
            <a:endParaRPr lang="zh-CN" altLang="en-US"/>
          </a:p>
        </p:txBody>
      </p:sp>
    </p:spTree>
    <p:extLst>
      <p:ext uri="{BB962C8B-B14F-4D97-AF65-F5344CB8AC3E}">
        <p14:creationId xmlns:p14="http://schemas.microsoft.com/office/powerpoint/2010/main" val="331775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3</a:t>
            </a:fld>
            <a:endParaRPr lang="zh-CN" altLang="en-US"/>
          </a:p>
        </p:txBody>
      </p:sp>
    </p:spTree>
    <p:extLst>
      <p:ext uri="{BB962C8B-B14F-4D97-AF65-F5344CB8AC3E}">
        <p14:creationId xmlns:p14="http://schemas.microsoft.com/office/powerpoint/2010/main" val="115932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4</a:t>
            </a:fld>
            <a:endParaRPr lang="zh-CN" altLang="en-US"/>
          </a:p>
        </p:txBody>
      </p:sp>
    </p:spTree>
    <p:extLst>
      <p:ext uri="{BB962C8B-B14F-4D97-AF65-F5344CB8AC3E}">
        <p14:creationId xmlns:p14="http://schemas.microsoft.com/office/powerpoint/2010/main" val="115932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5</a:t>
            </a:fld>
            <a:endParaRPr lang="zh-CN" altLang="en-US"/>
          </a:p>
        </p:txBody>
      </p:sp>
    </p:spTree>
    <p:extLst>
      <p:ext uri="{BB962C8B-B14F-4D97-AF65-F5344CB8AC3E}">
        <p14:creationId xmlns:p14="http://schemas.microsoft.com/office/powerpoint/2010/main" val="54036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6</a:t>
            </a:fld>
            <a:endParaRPr lang="zh-CN" altLang="en-US"/>
          </a:p>
        </p:txBody>
      </p:sp>
    </p:spTree>
    <p:extLst>
      <p:ext uri="{BB962C8B-B14F-4D97-AF65-F5344CB8AC3E}">
        <p14:creationId xmlns:p14="http://schemas.microsoft.com/office/powerpoint/2010/main" val="4945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7</a:t>
            </a:fld>
            <a:endParaRPr lang="zh-CN" altLang="en-US"/>
          </a:p>
        </p:txBody>
      </p:sp>
    </p:spTree>
    <p:extLst>
      <p:ext uri="{BB962C8B-B14F-4D97-AF65-F5344CB8AC3E}">
        <p14:creationId xmlns:p14="http://schemas.microsoft.com/office/powerpoint/2010/main" val="2205131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8</a:t>
            </a:fld>
            <a:endParaRPr lang="zh-CN" altLang="en-US"/>
          </a:p>
        </p:txBody>
      </p:sp>
    </p:spTree>
    <p:extLst>
      <p:ext uri="{BB962C8B-B14F-4D97-AF65-F5344CB8AC3E}">
        <p14:creationId xmlns:p14="http://schemas.microsoft.com/office/powerpoint/2010/main" val="415769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9</a:t>
            </a:fld>
            <a:endParaRPr lang="zh-CN" altLang="en-US"/>
          </a:p>
        </p:txBody>
      </p:sp>
    </p:spTree>
    <p:extLst>
      <p:ext uri="{BB962C8B-B14F-4D97-AF65-F5344CB8AC3E}">
        <p14:creationId xmlns:p14="http://schemas.microsoft.com/office/powerpoint/2010/main" val="415769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4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565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5654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565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3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685643" y="1854200"/>
            <a:ext cx="4151084" cy="1937771"/>
          </a:xfrm>
          <a:custGeom>
            <a:avLst/>
            <a:gdLst>
              <a:gd name="connsiteX0" fmla="*/ 0 w 4151084"/>
              <a:gd name="connsiteY0" fmla="*/ 0 h 1937771"/>
              <a:gd name="connsiteX1" fmla="*/ 4151084 w 4151084"/>
              <a:gd name="connsiteY1" fmla="*/ 0 h 1937771"/>
              <a:gd name="connsiteX2" fmla="*/ 4151084 w 4151084"/>
              <a:gd name="connsiteY2" fmla="*/ 1937771 h 1937771"/>
              <a:gd name="connsiteX3" fmla="*/ 0 w 4151084"/>
              <a:gd name="connsiteY3" fmla="*/ 1937771 h 1937771"/>
            </a:gdLst>
            <a:ahLst/>
            <a:cxnLst>
              <a:cxn ang="0">
                <a:pos x="connsiteX0" y="connsiteY0"/>
              </a:cxn>
              <a:cxn ang="0">
                <a:pos x="connsiteX1" y="connsiteY1"/>
              </a:cxn>
              <a:cxn ang="0">
                <a:pos x="connsiteX2" y="connsiteY2"/>
              </a:cxn>
              <a:cxn ang="0">
                <a:pos x="connsiteX3" y="connsiteY3"/>
              </a:cxn>
            </a:cxnLst>
            <a:rect l="l" t="t" r="r" b="b"/>
            <a:pathLst>
              <a:path w="4151084" h="1937771">
                <a:moveTo>
                  <a:pt x="0" y="0"/>
                </a:moveTo>
                <a:lnTo>
                  <a:pt x="4151084" y="0"/>
                </a:lnTo>
                <a:lnTo>
                  <a:pt x="4151084" y="1937771"/>
                </a:lnTo>
                <a:lnTo>
                  <a:pt x="0" y="193777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1615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4147615" y="2146908"/>
            <a:ext cx="1629070" cy="1573358"/>
          </a:xfrm>
          <a:custGeom>
            <a:avLst/>
            <a:gdLst>
              <a:gd name="connsiteX0" fmla="*/ 0 w 1629070"/>
              <a:gd name="connsiteY0" fmla="*/ 0 h 1573358"/>
              <a:gd name="connsiteX1" fmla="*/ 1629070 w 1629070"/>
              <a:gd name="connsiteY1" fmla="*/ 0 h 1573358"/>
              <a:gd name="connsiteX2" fmla="*/ 1629070 w 1629070"/>
              <a:gd name="connsiteY2" fmla="*/ 1573358 h 1573358"/>
              <a:gd name="connsiteX3" fmla="*/ 0 w 1629070"/>
              <a:gd name="connsiteY3" fmla="*/ 1573358 h 1573358"/>
            </a:gdLst>
            <a:ahLst/>
            <a:cxnLst>
              <a:cxn ang="0">
                <a:pos x="connsiteX0" y="connsiteY0"/>
              </a:cxn>
              <a:cxn ang="0">
                <a:pos x="connsiteX1" y="connsiteY1"/>
              </a:cxn>
              <a:cxn ang="0">
                <a:pos x="connsiteX2" y="connsiteY2"/>
              </a:cxn>
              <a:cxn ang="0">
                <a:pos x="connsiteX3" y="connsiteY3"/>
              </a:cxn>
            </a:cxnLst>
            <a:rect l="l" t="t" r="r" b="b"/>
            <a:pathLst>
              <a:path w="1629070" h="1573358">
                <a:moveTo>
                  <a:pt x="0" y="0"/>
                </a:moveTo>
                <a:lnTo>
                  <a:pt x="1629070" y="0"/>
                </a:lnTo>
                <a:lnTo>
                  <a:pt x="1629070" y="1573358"/>
                </a:lnTo>
                <a:lnTo>
                  <a:pt x="0" y="1573358"/>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4147615" y="4105202"/>
            <a:ext cx="1629070" cy="1573358"/>
          </a:xfrm>
          <a:custGeom>
            <a:avLst/>
            <a:gdLst>
              <a:gd name="connsiteX0" fmla="*/ 0 w 1629070"/>
              <a:gd name="connsiteY0" fmla="*/ 0 h 1573358"/>
              <a:gd name="connsiteX1" fmla="*/ 1629070 w 1629070"/>
              <a:gd name="connsiteY1" fmla="*/ 0 h 1573358"/>
              <a:gd name="connsiteX2" fmla="*/ 1629070 w 1629070"/>
              <a:gd name="connsiteY2" fmla="*/ 1573358 h 1573358"/>
              <a:gd name="connsiteX3" fmla="*/ 0 w 1629070"/>
              <a:gd name="connsiteY3" fmla="*/ 1573358 h 1573358"/>
            </a:gdLst>
            <a:ahLst/>
            <a:cxnLst>
              <a:cxn ang="0">
                <a:pos x="connsiteX0" y="connsiteY0"/>
              </a:cxn>
              <a:cxn ang="0">
                <a:pos x="connsiteX1" y="connsiteY1"/>
              </a:cxn>
              <a:cxn ang="0">
                <a:pos x="connsiteX2" y="connsiteY2"/>
              </a:cxn>
              <a:cxn ang="0">
                <a:pos x="connsiteX3" y="connsiteY3"/>
              </a:cxn>
            </a:cxnLst>
            <a:rect l="l" t="t" r="r" b="b"/>
            <a:pathLst>
              <a:path w="1629070" h="1573358">
                <a:moveTo>
                  <a:pt x="0" y="0"/>
                </a:moveTo>
                <a:lnTo>
                  <a:pt x="1629070" y="0"/>
                </a:lnTo>
                <a:lnTo>
                  <a:pt x="1629070" y="1573358"/>
                </a:lnTo>
                <a:lnTo>
                  <a:pt x="0" y="1573358"/>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9185694" y="2146908"/>
            <a:ext cx="1629070" cy="1573358"/>
          </a:xfrm>
          <a:custGeom>
            <a:avLst/>
            <a:gdLst>
              <a:gd name="connsiteX0" fmla="*/ 0 w 1629070"/>
              <a:gd name="connsiteY0" fmla="*/ 0 h 1573358"/>
              <a:gd name="connsiteX1" fmla="*/ 1629070 w 1629070"/>
              <a:gd name="connsiteY1" fmla="*/ 0 h 1573358"/>
              <a:gd name="connsiteX2" fmla="*/ 1629070 w 1629070"/>
              <a:gd name="connsiteY2" fmla="*/ 1573358 h 1573358"/>
              <a:gd name="connsiteX3" fmla="*/ 0 w 1629070"/>
              <a:gd name="connsiteY3" fmla="*/ 1573358 h 1573358"/>
            </a:gdLst>
            <a:ahLst/>
            <a:cxnLst>
              <a:cxn ang="0">
                <a:pos x="connsiteX0" y="connsiteY0"/>
              </a:cxn>
              <a:cxn ang="0">
                <a:pos x="connsiteX1" y="connsiteY1"/>
              </a:cxn>
              <a:cxn ang="0">
                <a:pos x="connsiteX2" y="connsiteY2"/>
              </a:cxn>
              <a:cxn ang="0">
                <a:pos x="connsiteX3" y="connsiteY3"/>
              </a:cxn>
            </a:cxnLst>
            <a:rect l="l" t="t" r="r" b="b"/>
            <a:pathLst>
              <a:path w="1629070" h="1573358">
                <a:moveTo>
                  <a:pt x="0" y="0"/>
                </a:moveTo>
                <a:lnTo>
                  <a:pt x="1629070" y="0"/>
                </a:lnTo>
                <a:lnTo>
                  <a:pt x="1629070" y="1573358"/>
                </a:lnTo>
                <a:lnTo>
                  <a:pt x="0" y="1573358"/>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9185694" y="4105202"/>
            <a:ext cx="1629070" cy="1573358"/>
          </a:xfrm>
          <a:custGeom>
            <a:avLst/>
            <a:gdLst>
              <a:gd name="connsiteX0" fmla="*/ 0 w 1629070"/>
              <a:gd name="connsiteY0" fmla="*/ 0 h 1573358"/>
              <a:gd name="connsiteX1" fmla="*/ 1629070 w 1629070"/>
              <a:gd name="connsiteY1" fmla="*/ 0 h 1573358"/>
              <a:gd name="connsiteX2" fmla="*/ 1629070 w 1629070"/>
              <a:gd name="connsiteY2" fmla="*/ 1573358 h 1573358"/>
              <a:gd name="connsiteX3" fmla="*/ 0 w 1629070"/>
              <a:gd name="connsiteY3" fmla="*/ 1573358 h 1573358"/>
            </a:gdLst>
            <a:ahLst/>
            <a:cxnLst>
              <a:cxn ang="0">
                <a:pos x="connsiteX0" y="connsiteY0"/>
              </a:cxn>
              <a:cxn ang="0">
                <a:pos x="connsiteX1" y="connsiteY1"/>
              </a:cxn>
              <a:cxn ang="0">
                <a:pos x="connsiteX2" y="connsiteY2"/>
              </a:cxn>
              <a:cxn ang="0">
                <a:pos x="connsiteX3" y="connsiteY3"/>
              </a:cxn>
            </a:cxnLst>
            <a:rect l="l" t="t" r="r" b="b"/>
            <a:pathLst>
              <a:path w="1629070" h="1573358">
                <a:moveTo>
                  <a:pt x="0" y="0"/>
                </a:moveTo>
                <a:lnTo>
                  <a:pt x="1629070" y="0"/>
                </a:lnTo>
                <a:lnTo>
                  <a:pt x="1629070" y="1573358"/>
                </a:lnTo>
                <a:lnTo>
                  <a:pt x="0" y="157335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4899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720114" y="1873478"/>
            <a:ext cx="3831772" cy="3831770"/>
          </a:xfrm>
          <a:custGeom>
            <a:avLst/>
            <a:gdLst>
              <a:gd name="connsiteX0" fmla="*/ 0 w 3831772"/>
              <a:gd name="connsiteY0" fmla="*/ 0 h 3831770"/>
              <a:gd name="connsiteX1" fmla="*/ 3831772 w 3831772"/>
              <a:gd name="connsiteY1" fmla="*/ 0 h 3831770"/>
              <a:gd name="connsiteX2" fmla="*/ 3831772 w 3831772"/>
              <a:gd name="connsiteY2" fmla="*/ 3831770 h 3831770"/>
              <a:gd name="connsiteX3" fmla="*/ 0 w 3831772"/>
              <a:gd name="connsiteY3" fmla="*/ 3831770 h 3831770"/>
            </a:gdLst>
            <a:ahLst/>
            <a:cxnLst>
              <a:cxn ang="0">
                <a:pos x="connsiteX0" y="connsiteY0"/>
              </a:cxn>
              <a:cxn ang="0">
                <a:pos x="connsiteX1" y="connsiteY1"/>
              </a:cxn>
              <a:cxn ang="0">
                <a:pos x="connsiteX2" y="connsiteY2"/>
              </a:cxn>
              <a:cxn ang="0">
                <a:pos x="connsiteX3" y="connsiteY3"/>
              </a:cxn>
            </a:cxnLst>
            <a:rect l="l" t="t" r="r" b="b"/>
            <a:pathLst>
              <a:path w="3831772" h="3831770">
                <a:moveTo>
                  <a:pt x="0" y="0"/>
                </a:moveTo>
                <a:lnTo>
                  <a:pt x="3831772" y="0"/>
                </a:lnTo>
                <a:lnTo>
                  <a:pt x="3831772" y="3831770"/>
                </a:lnTo>
                <a:lnTo>
                  <a:pt x="0" y="38317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4995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2786085" y="2190524"/>
            <a:ext cx="1685924" cy="1685924"/>
          </a:xfrm>
          <a:custGeom>
            <a:avLst/>
            <a:gdLst>
              <a:gd name="connsiteX0" fmla="*/ 842962 w 1685924"/>
              <a:gd name="connsiteY0" fmla="*/ 0 h 1685924"/>
              <a:gd name="connsiteX1" fmla="*/ 1685924 w 1685924"/>
              <a:gd name="connsiteY1" fmla="*/ 842962 h 1685924"/>
              <a:gd name="connsiteX2" fmla="*/ 842962 w 1685924"/>
              <a:gd name="connsiteY2" fmla="*/ 1685924 h 1685924"/>
              <a:gd name="connsiteX3" fmla="*/ 0 w 1685924"/>
              <a:gd name="connsiteY3" fmla="*/ 842962 h 1685924"/>
              <a:gd name="connsiteX4" fmla="*/ 842962 w 1685924"/>
              <a:gd name="connsiteY4" fmla="*/ 0 h 168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4" h="1685924">
                <a:moveTo>
                  <a:pt x="842962" y="0"/>
                </a:moveTo>
                <a:cubicBezTo>
                  <a:pt x="1308517" y="0"/>
                  <a:pt x="1685924" y="377407"/>
                  <a:pt x="1685924" y="842962"/>
                </a:cubicBezTo>
                <a:cubicBezTo>
                  <a:pt x="1685924" y="1308517"/>
                  <a:pt x="1308517" y="1685924"/>
                  <a:pt x="842962" y="1685924"/>
                </a:cubicBezTo>
                <a:cubicBezTo>
                  <a:pt x="377407" y="1685924"/>
                  <a:pt x="0" y="1308517"/>
                  <a:pt x="0" y="842962"/>
                </a:cubicBezTo>
                <a:cubicBezTo>
                  <a:pt x="0" y="377407"/>
                  <a:pt x="377407" y="0"/>
                  <a:pt x="842962" y="0"/>
                </a:cubicBez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5253038" y="2190524"/>
            <a:ext cx="1685924" cy="1685924"/>
          </a:xfrm>
          <a:custGeom>
            <a:avLst/>
            <a:gdLst>
              <a:gd name="connsiteX0" fmla="*/ 842962 w 1685924"/>
              <a:gd name="connsiteY0" fmla="*/ 0 h 1685924"/>
              <a:gd name="connsiteX1" fmla="*/ 1685924 w 1685924"/>
              <a:gd name="connsiteY1" fmla="*/ 842962 h 1685924"/>
              <a:gd name="connsiteX2" fmla="*/ 842962 w 1685924"/>
              <a:gd name="connsiteY2" fmla="*/ 1685924 h 1685924"/>
              <a:gd name="connsiteX3" fmla="*/ 0 w 1685924"/>
              <a:gd name="connsiteY3" fmla="*/ 842962 h 1685924"/>
              <a:gd name="connsiteX4" fmla="*/ 842962 w 1685924"/>
              <a:gd name="connsiteY4" fmla="*/ 0 h 168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4" h="1685924">
                <a:moveTo>
                  <a:pt x="842962" y="0"/>
                </a:moveTo>
                <a:cubicBezTo>
                  <a:pt x="1308517" y="0"/>
                  <a:pt x="1685924" y="377407"/>
                  <a:pt x="1685924" y="842962"/>
                </a:cubicBezTo>
                <a:cubicBezTo>
                  <a:pt x="1685924" y="1308517"/>
                  <a:pt x="1308517" y="1685924"/>
                  <a:pt x="842962" y="1685924"/>
                </a:cubicBezTo>
                <a:cubicBezTo>
                  <a:pt x="377407" y="1685924"/>
                  <a:pt x="0" y="1308517"/>
                  <a:pt x="0" y="842962"/>
                </a:cubicBezTo>
                <a:cubicBezTo>
                  <a:pt x="0" y="377407"/>
                  <a:pt x="377407" y="0"/>
                  <a:pt x="842962"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7719992" y="2190524"/>
            <a:ext cx="1685924" cy="1685924"/>
          </a:xfrm>
          <a:custGeom>
            <a:avLst/>
            <a:gdLst>
              <a:gd name="connsiteX0" fmla="*/ 842962 w 1685924"/>
              <a:gd name="connsiteY0" fmla="*/ 0 h 1685924"/>
              <a:gd name="connsiteX1" fmla="*/ 1685924 w 1685924"/>
              <a:gd name="connsiteY1" fmla="*/ 842962 h 1685924"/>
              <a:gd name="connsiteX2" fmla="*/ 842962 w 1685924"/>
              <a:gd name="connsiteY2" fmla="*/ 1685924 h 1685924"/>
              <a:gd name="connsiteX3" fmla="*/ 0 w 1685924"/>
              <a:gd name="connsiteY3" fmla="*/ 842962 h 1685924"/>
              <a:gd name="connsiteX4" fmla="*/ 842962 w 1685924"/>
              <a:gd name="connsiteY4" fmla="*/ 0 h 168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4" h="1685924">
                <a:moveTo>
                  <a:pt x="842962" y="0"/>
                </a:moveTo>
                <a:cubicBezTo>
                  <a:pt x="1308517" y="0"/>
                  <a:pt x="1685924" y="377407"/>
                  <a:pt x="1685924" y="842962"/>
                </a:cubicBezTo>
                <a:cubicBezTo>
                  <a:pt x="1685924" y="1308517"/>
                  <a:pt x="1308517" y="1685924"/>
                  <a:pt x="842962" y="1685924"/>
                </a:cubicBezTo>
                <a:cubicBezTo>
                  <a:pt x="377407" y="1685924"/>
                  <a:pt x="0" y="1308517"/>
                  <a:pt x="0" y="842962"/>
                </a:cubicBezTo>
                <a:cubicBezTo>
                  <a:pt x="0" y="377407"/>
                  <a:pt x="377407" y="0"/>
                  <a:pt x="842962"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950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8385629" y="2148114"/>
            <a:ext cx="2492828" cy="1826987"/>
          </a:xfrm>
          <a:custGeom>
            <a:avLst/>
            <a:gdLst>
              <a:gd name="connsiteX0" fmla="*/ 0 w 2492828"/>
              <a:gd name="connsiteY0" fmla="*/ 0 h 1826987"/>
              <a:gd name="connsiteX1" fmla="*/ 2492828 w 2492828"/>
              <a:gd name="connsiteY1" fmla="*/ 0 h 1826987"/>
              <a:gd name="connsiteX2" fmla="*/ 2492828 w 2492828"/>
              <a:gd name="connsiteY2" fmla="*/ 1826987 h 1826987"/>
              <a:gd name="connsiteX3" fmla="*/ 0 w 2492828"/>
              <a:gd name="connsiteY3" fmla="*/ 1826987 h 1826987"/>
            </a:gdLst>
            <a:ahLst/>
            <a:cxnLst>
              <a:cxn ang="0">
                <a:pos x="connsiteX0" y="connsiteY0"/>
              </a:cxn>
              <a:cxn ang="0">
                <a:pos x="connsiteX1" y="connsiteY1"/>
              </a:cxn>
              <a:cxn ang="0">
                <a:pos x="connsiteX2" y="connsiteY2"/>
              </a:cxn>
              <a:cxn ang="0">
                <a:pos x="connsiteX3" y="connsiteY3"/>
              </a:cxn>
            </a:cxnLst>
            <a:rect l="l" t="t" r="r" b="b"/>
            <a:pathLst>
              <a:path w="2492828" h="1826987">
                <a:moveTo>
                  <a:pt x="0" y="0"/>
                </a:moveTo>
                <a:lnTo>
                  <a:pt x="2492828" y="0"/>
                </a:lnTo>
                <a:lnTo>
                  <a:pt x="2492828" y="1826987"/>
                </a:lnTo>
                <a:lnTo>
                  <a:pt x="0" y="1826987"/>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4902201" y="2148114"/>
            <a:ext cx="2492828" cy="1826987"/>
          </a:xfrm>
          <a:custGeom>
            <a:avLst/>
            <a:gdLst>
              <a:gd name="connsiteX0" fmla="*/ 0 w 2492828"/>
              <a:gd name="connsiteY0" fmla="*/ 0 h 1826987"/>
              <a:gd name="connsiteX1" fmla="*/ 2492828 w 2492828"/>
              <a:gd name="connsiteY1" fmla="*/ 0 h 1826987"/>
              <a:gd name="connsiteX2" fmla="*/ 2492828 w 2492828"/>
              <a:gd name="connsiteY2" fmla="*/ 1826987 h 1826987"/>
              <a:gd name="connsiteX3" fmla="*/ 0 w 2492828"/>
              <a:gd name="connsiteY3" fmla="*/ 1826987 h 1826987"/>
            </a:gdLst>
            <a:ahLst/>
            <a:cxnLst>
              <a:cxn ang="0">
                <a:pos x="connsiteX0" y="connsiteY0"/>
              </a:cxn>
              <a:cxn ang="0">
                <a:pos x="connsiteX1" y="connsiteY1"/>
              </a:cxn>
              <a:cxn ang="0">
                <a:pos x="connsiteX2" y="connsiteY2"/>
              </a:cxn>
              <a:cxn ang="0">
                <a:pos x="connsiteX3" y="connsiteY3"/>
              </a:cxn>
            </a:cxnLst>
            <a:rect l="l" t="t" r="r" b="b"/>
            <a:pathLst>
              <a:path w="2492828" h="1826987">
                <a:moveTo>
                  <a:pt x="0" y="0"/>
                </a:moveTo>
                <a:lnTo>
                  <a:pt x="2492828" y="0"/>
                </a:lnTo>
                <a:lnTo>
                  <a:pt x="2492828" y="1826987"/>
                </a:lnTo>
                <a:lnTo>
                  <a:pt x="0" y="1826987"/>
                </a:lnTo>
                <a:close/>
              </a:path>
            </a:pathLst>
          </a:custGeom>
        </p:spPr>
        <p:txBody>
          <a:bodyPr wrap="square">
            <a:noAutofit/>
          </a:bodyPr>
          <a:lstStyle/>
          <a:p>
            <a:endParaRPr lang="zh-CN" altLang="en-US"/>
          </a:p>
        </p:txBody>
      </p:sp>
      <p:sp>
        <p:nvSpPr>
          <p:cNvPr id="9" name="图片占位符 8"/>
          <p:cNvSpPr>
            <a:spLocks noGrp="1"/>
          </p:cNvSpPr>
          <p:nvPr>
            <p:ph type="pic" sz="quarter" idx="12"/>
          </p:nvPr>
        </p:nvSpPr>
        <p:spPr>
          <a:xfrm>
            <a:off x="1418772" y="2148114"/>
            <a:ext cx="2492828" cy="1826987"/>
          </a:xfrm>
          <a:custGeom>
            <a:avLst/>
            <a:gdLst>
              <a:gd name="connsiteX0" fmla="*/ 0 w 2492828"/>
              <a:gd name="connsiteY0" fmla="*/ 0 h 1826987"/>
              <a:gd name="connsiteX1" fmla="*/ 2492828 w 2492828"/>
              <a:gd name="connsiteY1" fmla="*/ 0 h 1826987"/>
              <a:gd name="connsiteX2" fmla="*/ 2492828 w 2492828"/>
              <a:gd name="connsiteY2" fmla="*/ 1826987 h 1826987"/>
              <a:gd name="connsiteX3" fmla="*/ 0 w 2492828"/>
              <a:gd name="connsiteY3" fmla="*/ 1826987 h 1826987"/>
            </a:gdLst>
            <a:ahLst/>
            <a:cxnLst>
              <a:cxn ang="0">
                <a:pos x="connsiteX0" y="connsiteY0"/>
              </a:cxn>
              <a:cxn ang="0">
                <a:pos x="connsiteX1" y="connsiteY1"/>
              </a:cxn>
              <a:cxn ang="0">
                <a:pos x="connsiteX2" y="connsiteY2"/>
              </a:cxn>
              <a:cxn ang="0">
                <a:pos x="connsiteX3" y="connsiteY3"/>
              </a:cxn>
            </a:cxnLst>
            <a:rect l="l" t="t" r="r" b="b"/>
            <a:pathLst>
              <a:path w="2492828" h="1826987">
                <a:moveTo>
                  <a:pt x="0" y="0"/>
                </a:moveTo>
                <a:lnTo>
                  <a:pt x="2492828" y="0"/>
                </a:lnTo>
                <a:lnTo>
                  <a:pt x="2492828" y="1826987"/>
                </a:lnTo>
                <a:lnTo>
                  <a:pt x="0" y="182698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8856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248411" y="1930399"/>
            <a:ext cx="4325075" cy="2565401"/>
          </a:xfrm>
          <a:custGeom>
            <a:avLst/>
            <a:gdLst>
              <a:gd name="connsiteX0" fmla="*/ 0 w 4325075"/>
              <a:gd name="connsiteY0" fmla="*/ 0 h 2565401"/>
              <a:gd name="connsiteX1" fmla="*/ 4325075 w 4325075"/>
              <a:gd name="connsiteY1" fmla="*/ 0 h 2565401"/>
              <a:gd name="connsiteX2" fmla="*/ 4325075 w 4325075"/>
              <a:gd name="connsiteY2" fmla="*/ 2565401 h 2565401"/>
              <a:gd name="connsiteX3" fmla="*/ 0 w 4325075"/>
              <a:gd name="connsiteY3" fmla="*/ 2565401 h 2565401"/>
            </a:gdLst>
            <a:ahLst/>
            <a:cxnLst>
              <a:cxn ang="0">
                <a:pos x="connsiteX0" y="connsiteY0"/>
              </a:cxn>
              <a:cxn ang="0">
                <a:pos x="connsiteX1" y="connsiteY1"/>
              </a:cxn>
              <a:cxn ang="0">
                <a:pos x="connsiteX2" y="connsiteY2"/>
              </a:cxn>
              <a:cxn ang="0">
                <a:pos x="connsiteX3" y="connsiteY3"/>
              </a:cxn>
            </a:cxnLst>
            <a:rect l="l" t="t" r="r" b="b"/>
            <a:pathLst>
              <a:path w="4325075" h="2565401">
                <a:moveTo>
                  <a:pt x="0" y="0"/>
                </a:moveTo>
                <a:lnTo>
                  <a:pt x="4325075" y="0"/>
                </a:lnTo>
                <a:lnTo>
                  <a:pt x="4325075" y="2565401"/>
                </a:lnTo>
                <a:lnTo>
                  <a:pt x="0" y="256540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2958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565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582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600450" y="933450"/>
            <a:ext cx="4991100" cy="49911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 name="椭圆 4"/>
          <p:cNvSpPr/>
          <p:nvPr/>
        </p:nvSpPr>
        <p:spPr>
          <a:xfrm>
            <a:off x="4114800" y="1447800"/>
            <a:ext cx="3962400" cy="3962400"/>
          </a:xfrm>
          <a:prstGeom prst="ellipse">
            <a:avLst/>
          </a:prstGeom>
          <a:noFill/>
          <a:ln>
            <a:solidFill>
              <a:srgbClr val="F8F8F8"/>
            </a:solidFill>
          </a:ln>
          <a:scene3d>
            <a:camera prst="orthographicFront"/>
            <a:lightRig rig="threePt" dir="t"/>
          </a:scene3d>
          <a:sp3d>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文本框 10"/>
          <p:cNvSpPr txBox="1"/>
          <p:nvPr/>
        </p:nvSpPr>
        <p:spPr>
          <a:xfrm>
            <a:off x="4540500" y="2551837"/>
            <a:ext cx="3111000" cy="120032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b="1" noProof="0" dirty="0">
                <a:solidFill>
                  <a:schemeClr val="bg1"/>
                </a:solidFill>
                <a:latin typeface="方正兰亭中黑_GBK" panose="02000000000000000000" pitchFamily="2" charset="-122"/>
                <a:ea typeface="方正兰亭中黑_GBK" panose="02000000000000000000" pitchFamily="2" charset="-122"/>
              </a:rPr>
              <a:t>需求工程</a:t>
            </a:r>
            <a:r>
              <a:rPr lang="zh-CN" altLang="en-US" sz="3600" b="1" noProof="0" dirty="0" smtClean="0">
                <a:solidFill>
                  <a:schemeClr val="bg1"/>
                </a:solidFill>
                <a:latin typeface="方正兰亭中黑_GBK" panose="02000000000000000000" pitchFamily="2" charset="-122"/>
                <a:ea typeface="方正兰亭中黑_GBK" panose="02000000000000000000" pitchFamily="2" charset="-122"/>
              </a:rPr>
              <a:t>计划评审</a:t>
            </a:r>
            <a:endParaRPr kumimoji="0" lang="zh-CN" altLang="en-US" sz="3600" b="1" i="0" u="none" strike="noStrike" kern="1200" cap="none" spc="0" normalizeH="0" baseline="0" noProof="0" dirty="0">
              <a:ln>
                <a:noFill/>
              </a:ln>
              <a:solidFill>
                <a:schemeClr val="bg1"/>
              </a:solidFill>
              <a:effectLst/>
              <a:uLnTx/>
              <a:uFillTx/>
              <a:latin typeface="方正兰亭中黑_GBK" panose="02000000000000000000" pitchFamily="2" charset="-122"/>
              <a:ea typeface="方正兰亭中黑_GBK" panose="020000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250" y="0"/>
            <a:ext cx="3603048" cy="3596952"/>
          </a:xfrm>
          <a:prstGeom prst="rect">
            <a:avLst/>
          </a:prstGeom>
        </p:spPr>
      </p:pic>
      <p:sp>
        <p:nvSpPr>
          <p:cNvPr id="6" name="TextBox 5"/>
          <p:cNvSpPr txBox="1"/>
          <p:nvPr/>
        </p:nvSpPr>
        <p:spPr>
          <a:xfrm>
            <a:off x="5210628" y="4173639"/>
            <a:ext cx="1741715" cy="369332"/>
          </a:xfrm>
          <a:prstGeom prst="rect">
            <a:avLst/>
          </a:prstGeom>
          <a:noFill/>
        </p:spPr>
        <p:txBody>
          <a:bodyPr wrap="square" rtlCol="0">
            <a:spAutoFit/>
          </a:bodyPr>
          <a:lstStyle/>
          <a:p>
            <a:r>
              <a:rPr lang="en-US" altLang="zh-CN" dirty="0" smtClean="0">
                <a:solidFill>
                  <a:schemeClr val="bg1"/>
                </a:solidFill>
              </a:rPr>
              <a:t>PRD-G19</a:t>
            </a:r>
            <a:r>
              <a:rPr lang="zh-CN" altLang="en-US" dirty="0" smtClean="0">
                <a:solidFill>
                  <a:schemeClr val="bg1"/>
                </a:solidFill>
              </a:rPr>
              <a:t>小组</a:t>
            </a:r>
            <a:endParaRPr lang="zh-CN" altLang="en-US" dirty="0">
              <a:solidFill>
                <a:schemeClr val="bg1"/>
              </a:solidFill>
            </a:endParaRPr>
          </a:p>
        </p:txBody>
      </p:sp>
    </p:spTree>
    <p:extLst>
      <p:ext uri="{BB962C8B-B14F-4D97-AF65-F5344CB8AC3E}">
        <p14:creationId xmlns:p14="http://schemas.microsoft.com/office/powerpoint/2010/main" val="50630761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工作分解</a:t>
            </a:r>
            <a:endParaRPr lang="zh-CN" altLang="en-US" sz="2400" b="1" dirty="0">
              <a:solidFill>
                <a:schemeClr val="tx1">
                  <a:lumMod val="85000"/>
                  <a:lumOff val="15000"/>
                </a:schemeClr>
              </a:solidFill>
              <a:latin typeface="+mn-ea"/>
            </a:endParaRPr>
          </a:p>
        </p:txBody>
      </p:sp>
      <p:grpSp>
        <p:nvGrpSpPr>
          <p:cNvPr id="22" name="组合 21"/>
          <p:cNvGrpSpPr/>
          <p:nvPr/>
        </p:nvGrpSpPr>
        <p:grpSpPr>
          <a:xfrm>
            <a:off x="1303338" y="1066800"/>
            <a:ext cx="10228262" cy="5547274"/>
            <a:chOff x="1303338" y="1066800"/>
            <a:chExt cx="10228262" cy="5547274"/>
          </a:xfrm>
        </p:grpSpPr>
        <p:pic>
          <p:nvPicPr>
            <p:cNvPr id="11266" name="Picture 2" descr="WBBH0Z0{I~8LMKL~U~$%ZQW"/>
            <p:cNvPicPr>
              <a:picLocks noChangeAspect="1" noChangeArrowheads="1"/>
            </p:cNvPicPr>
            <p:nvPr/>
          </p:nvPicPr>
          <p:blipFill>
            <a:blip r:embed="rId3">
              <a:extLst>
                <a:ext uri="{28A0092B-C50C-407E-A947-70E740481C1C}">
                  <a14:useLocalDpi xmlns:a14="http://schemas.microsoft.com/office/drawing/2010/main" val="0"/>
                </a:ext>
              </a:extLst>
            </a:blip>
            <a:srcRect l="11615" t="17130" r="17242" b="14455"/>
            <a:stretch>
              <a:fillRect/>
            </a:stretch>
          </p:blipFill>
          <p:spPr bwMode="auto">
            <a:xfrm>
              <a:off x="1303338" y="1066800"/>
              <a:ext cx="10228262" cy="5547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7"/>
            <p:cNvCxnSpPr/>
            <p:nvPr/>
          </p:nvCxnSpPr>
          <p:spPr>
            <a:xfrm>
              <a:off x="2006600" y="1346200"/>
              <a:ext cx="812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429000" y="1346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813770" y="1346200"/>
              <a:ext cx="7488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417469" y="1346200"/>
              <a:ext cx="56753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645400" y="13462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661400" y="1346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0033000" y="1346200"/>
              <a:ext cx="78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07103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06220" y="455295"/>
            <a:ext cx="4666615" cy="830997"/>
          </a:xfrm>
          <a:prstGeom prst="rect">
            <a:avLst/>
          </a:prstGeom>
          <a:noFill/>
        </p:spPr>
        <p:txBody>
          <a:bodyPr wrap="square" rtlCol="0">
            <a:spAutoFit/>
            <a:scene3d>
              <a:camera prst="orthographicFront"/>
              <a:lightRig rig="threePt" dir="t"/>
            </a:scene3d>
            <a:sp3d contourW="12700"/>
          </a:bodyPr>
          <a:lstStyle/>
          <a:p>
            <a:r>
              <a:rPr lang="en-US" altLang="zh-CN" sz="2400" b="1" dirty="0" err="1" smtClean="0">
                <a:solidFill>
                  <a:schemeClr val="tx1">
                    <a:lumMod val="85000"/>
                    <a:lumOff val="15000"/>
                  </a:schemeClr>
                </a:solidFill>
                <a:latin typeface="+mn-ea"/>
                <a:sym typeface="+mn-ea"/>
              </a:rPr>
              <a:t>任务详细</a:t>
            </a:r>
            <a:r>
              <a:rPr lang="zh-CN" altLang="en-US" sz="2400" b="1" dirty="0">
                <a:solidFill>
                  <a:schemeClr val="tx1">
                    <a:lumMod val="85000"/>
                    <a:lumOff val="15000"/>
                  </a:schemeClr>
                </a:solidFill>
                <a:latin typeface="+mn-ea"/>
                <a:sym typeface="+mn-ea"/>
              </a:rPr>
              <a:t>（参见甘特图）</a:t>
            </a:r>
          </a:p>
          <a:p>
            <a:endParaRPr lang="zh-CN" altLang="en-US" sz="2400" b="1" dirty="0">
              <a:solidFill>
                <a:schemeClr val="tx1">
                  <a:lumMod val="85000"/>
                  <a:lumOff val="15000"/>
                </a:schemeClr>
              </a:solidFill>
              <a:latin typeface="+mn-ea"/>
            </a:endParaRPr>
          </a:p>
        </p:txBody>
      </p:sp>
      <p:pic>
        <p:nvPicPr>
          <p:cNvPr id="5" name="图片 1"/>
          <p:cNvPicPr>
            <a:picLocks noChangeAspect="1"/>
          </p:cNvPicPr>
          <p:nvPr/>
        </p:nvPicPr>
        <p:blipFill>
          <a:blip r:embed="rId3"/>
          <a:stretch>
            <a:fillRect/>
          </a:stretch>
        </p:blipFill>
        <p:spPr>
          <a:xfrm>
            <a:off x="1506220" y="1382395"/>
            <a:ext cx="9080500" cy="5107940"/>
          </a:xfrm>
          <a:prstGeom prst="rect">
            <a:avLst/>
          </a:prstGeom>
          <a:noFill/>
          <a:ln w="9525">
            <a:noFill/>
          </a:ln>
        </p:spPr>
      </p:pic>
    </p:spTree>
    <p:extLst>
      <p:ext uri="{BB962C8B-B14F-4D97-AF65-F5344CB8AC3E}">
        <p14:creationId xmlns:p14="http://schemas.microsoft.com/office/powerpoint/2010/main" val="11116227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06220" y="455295"/>
            <a:ext cx="4666615" cy="830997"/>
          </a:xfrm>
          <a:prstGeom prst="rect">
            <a:avLst/>
          </a:prstGeom>
          <a:noFill/>
        </p:spPr>
        <p:txBody>
          <a:bodyPr wrap="square" rtlCol="0">
            <a:spAutoFit/>
            <a:scene3d>
              <a:camera prst="orthographicFront"/>
              <a:lightRig rig="threePt" dir="t"/>
            </a:scene3d>
            <a:sp3d contourW="12700"/>
          </a:bodyPr>
          <a:lstStyle/>
          <a:p>
            <a:r>
              <a:rPr lang="en-US" altLang="zh-CN" sz="2400" b="1" dirty="0" err="1" smtClean="0">
                <a:solidFill>
                  <a:schemeClr val="tx1">
                    <a:lumMod val="85000"/>
                    <a:lumOff val="15000"/>
                  </a:schemeClr>
                </a:solidFill>
                <a:latin typeface="+mn-ea"/>
                <a:sym typeface="+mn-ea"/>
              </a:rPr>
              <a:t>任务进度</a:t>
            </a:r>
            <a:r>
              <a:rPr lang="zh-CN" altLang="en-US" sz="2400" b="1" dirty="0">
                <a:solidFill>
                  <a:schemeClr val="tx1">
                    <a:lumMod val="85000"/>
                    <a:lumOff val="15000"/>
                  </a:schemeClr>
                </a:solidFill>
                <a:latin typeface="+mn-ea"/>
                <a:sym typeface="+mn-ea"/>
              </a:rPr>
              <a:t>（具体参见文档）</a:t>
            </a:r>
          </a:p>
          <a:p>
            <a:endParaRPr lang="zh-CN" altLang="en-US" sz="2400" b="1" dirty="0">
              <a:solidFill>
                <a:schemeClr val="tx1">
                  <a:lumMod val="85000"/>
                  <a:lumOff val="15000"/>
                </a:schemeClr>
              </a:solidFill>
              <a:latin typeface="+mn-ea"/>
            </a:endParaRPr>
          </a:p>
        </p:txBody>
      </p:sp>
      <p:graphicFrame>
        <p:nvGraphicFramePr>
          <p:cNvPr id="16" name="表格 15"/>
          <p:cNvGraphicFramePr>
            <a:graphicFrameLocks noGrp="1"/>
          </p:cNvGraphicFramePr>
          <p:nvPr>
            <p:extLst>
              <p:ext uri="{D42A27DB-BD31-4B8C-83A1-F6EECF244321}">
                <p14:modId xmlns:p14="http://schemas.microsoft.com/office/powerpoint/2010/main" val="435076666"/>
              </p:ext>
            </p:extLst>
          </p:nvPr>
        </p:nvGraphicFramePr>
        <p:xfrm>
          <a:off x="1436038" y="1701799"/>
          <a:ext cx="9473593" cy="3962400"/>
        </p:xfrm>
        <a:graphic>
          <a:graphicData uri="http://schemas.openxmlformats.org/drawingml/2006/table">
            <a:tbl>
              <a:tblPr firstRow="1" firstCol="1" bandRow="1"/>
              <a:tblGrid>
                <a:gridCol w="1664268"/>
                <a:gridCol w="1664268"/>
                <a:gridCol w="1408712"/>
                <a:gridCol w="1408712"/>
                <a:gridCol w="1407811"/>
                <a:gridCol w="1019511"/>
                <a:gridCol w="900311"/>
              </a:tblGrid>
              <a:tr h="495300">
                <a:tc>
                  <a:txBody>
                    <a:bodyPr/>
                    <a:lstStyle/>
                    <a:p>
                      <a:pPr algn="ctr">
                        <a:spcAft>
                          <a:spcPts val="0"/>
                        </a:spcAft>
                      </a:pPr>
                      <a:r>
                        <a:rPr lang="zh-CN" sz="1600" kern="100" dirty="0">
                          <a:effectLst/>
                          <a:latin typeface="Times New Roman"/>
                          <a:ea typeface="宋体"/>
                        </a:rPr>
                        <a:t>阶段</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spcAft>
                          <a:spcPts val="0"/>
                        </a:spcAft>
                      </a:pPr>
                      <a:r>
                        <a:rPr lang="zh-CN" sz="1600" kern="100" dirty="0">
                          <a:effectLst/>
                          <a:latin typeface="Times New Roman"/>
                          <a:ea typeface="宋体"/>
                        </a:rPr>
                        <a:t>名称</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spcAft>
                          <a:spcPts val="0"/>
                        </a:spcAft>
                      </a:pPr>
                      <a:r>
                        <a:rPr lang="zh-CN" sz="1600" kern="100" dirty="0">
                          <a:effectLst/>
                          <a:latin typeface="Times New Roman"/>
                          <a:ea typeface="宋体"/>
                        </a:rPr>
                        <a:t>工期</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spcAft>
                          <a:spcPts val="0"/>
                        </a:spcAft>
                      </a:pPr>
                      <a:r>
                        <a:rPr lang="zh-CN" sz="1600" kern="100" dirty="0">
                          <a:effectLst/>
                          <a:latin typeface="Times New Roman"/>
                          <a:ea typeface="宋体"/>
                        </a:rPr>
                        <a:t>开始时间</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spcAft>
                          <a:spcPts val="0"/>
                        </a:spcAft>
                      </a:pPr>
                      <a:r>
                        <a:rPr lang="zh-CN" sz="1600" kern="100" dirty="0">
                          <a:effectLst/>
                          <a:latin typeface="Times New Roman"/>
                          <a:ea typeface="宋体"/>
                        </a:rPr>
                        <a:t>完成时间</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spcAft>
                          <a:spcPts val="0"/>
                        </a:spcAft>
                      </a:pPr>
                      <a:r>
                        <a:rPr lang="zh-CN" sz="1600" kern="100" dirty="0">
                          <a:effectLst/>
                          <a:latin typeface="Times New Roman"/>
                          <a:ea typeface="宋体"/>
                        </a:rPr>
                        <a:t>工作负责人</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spcAft>
                          <a:spcPts val="0"/>
                        </a:spcAft>
                      </a:pPr>
                      <a:r>
                        <a:rPr lang="zh-CN" sz="1600" kern="100" dirty="0">
                          <a:effectLst/>
                          <a:latin typeface="Times New Roman"/>
                          <a:ea typeface="宋体"/>
                        </a:rPr>
                        <a:t>任务进度</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r>
              <a:tr h="495300">
                <a:tc rowSpan="7">
                  <a:txBody>
                    <a:bodyPr/>
                    <a:lstStyle/>
                    <a:p>
                      <a:pPr algn="ctr">
                        <a:spcAft>
                          <a:spcPts val="0"/>
                        </a:spcAft>
                      </a:pPr>
                      <a:r>
                        <a:rPr lang="zh-CN" sz="1600" kern="100">
                          <a:effectLst/>
                          <a:latin typeface="Times New Roman"/>
                          <a:ea typeface="宋体"/>
                        </a:rPr>
                        <a:t>准备阶段</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Times New Roman"/>
                          <a:ea typeface="宋体"/>
                        </a:rPr>
                        <a:t>准备阶段</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600" kern="100" dirty="0">
                          <a:effectLst/>
                          <a:latin typeface="Times New Roman"/>
                          <a:ea typeface="宋体"/>
                        </a:rPr>
                        <a:t>11 </a:t>
                      </a:r>
                      <a:r>
                        <a:rPr lang="zh-CN" sz="1600" kern="100" dirty="0">
                          <a:effectLst/>
                          <a:latin typeface="Times New Roman"/>
                          <a:ea typeface="宋体"/>
                        </a:rPr>
                        <a:t>个工作日</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600" kern="100" dirty="0">
                          <a:effectLst/>
                          <a:latin typeface="Times New Roman"/>
                          <a:ea typeface="宋体"/>
                        </a:rPr>
                        <a:t>2017</a:t>
                      </a:r>
                      <a:r>
                        <a:rPr lang="zh-CN" sz="1600" kern="100" dirty="0">
                          <a:effectLst/>
                          <a:latin typeface="Times New Roman"/>
                          <a:ea typeface="宋体"/>
                        </a:rPr>
                        <a:t>年</a:t>
                      </a:r>
                      <a:r>
                        <a:rPr lang="en-US" sz="1600" kern="100" dirty="0">
                          <a:effectLst/>
                          <a:latin typeface="Times New Roman"/>
                          <a:ea typeface="宋体"/>
                        </a:rPr>
                        <a:t>9</a:t>
                      </a:r>
                      <a:r>
                        <a:rPr lang="zh-CN" sz="1600" kern="100" dirty="0">
                          <a:effectLst/>
                          <a:latin typeface="Times New Roman"/>
                          <a:ea typeface="宋体"/>
                        </a:rPr>
                        <a:t>月</a:t>
                      </a:r>
                      <a:r>
                        <a:rPr lang="en-US" sz="1600" kern="100" dirty="0">
                          <a:effectLst/>
                          <a:latin typeface="Times New Roman"/>
                          <a:ea typeface="宋体"/>
                        </a:rPr>
                        <a:t>28</a:t>
                      </a:r>
                      <a:r>
                        <a:rPr lang="zh-CN" sz="1600" kern="100" dirty="0">
                          <a:effectLst/>
                          <a:latin typeface="Times New Roman"/>
                          <a:ea typeface="宋体"/>
                        </a:rPr>
                        <a:t>日</a:t>
                      </a:r>
                      <a:r>
                        <a:rPr lang="en-US" sz="1600" kern="100" dirty="0">
                          <a:effectLst/>
                          <a:latin typeface="Times New Roman"/>
                          <a:ea typeface="宋体"/>
                        </a:rPr>
                        <a:t> 8:00</a:t>
                      </a:r>
                      <a:endParaRPr lang="zh-CN" sz="1600" kern="100" dirty="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600" kern="100" dirty="0">
                          <a:effectLst/>
                          <a:latin typeface="Times New Roman"/>
                          <a:ea typeface="宋体"/>
                        </a:rPr>
                        <a:t>2017</a:t>
                      </a:r>
                      <a:r>
                        <a:rPr lang="zh-CN" sz="1600" kern="100" dirty="0">
                          <a:effectLst/>
                          <a:latin typeface="Times New Roman"/>
                          <a:ea typeface="宋体"/>
                        </a:rPr>
                        <a:t>年</a:t>
                      </a:r>
                      <a:r>
                        <a:rPr lang="en-US" sz="1600" kern="100" dirty="0">
                          <a:effectLst/>
                          <a:latin typeface="Times New Roman"/>
                          <a:ea typeface="宋体"/>
                        </a:rPr>
                        <a:t>10</a:t>
                      </a:r>
                      <a:r>
                        <a:rPr lang="zh-CN" sz="1600" kern="100" dirty="0">
                          <a:effectLst/>
                          <a:latin typeface="Times New Roman"/>
                          <a:ea typeface="宋体"/>
                        </a:rPr>
                        <a:t>月</a:t>
                      </a:r>
                      <a:r>
                        <a:rPr lang="en-US" sz="1600" kern="100" dirty="0">
                          <a:effectLst/>
                          <a:latin typeface="Times New Roman"/>
                          <a:ea typeface="宋体"/>
                        </a:rPr>
                        <a:t>8</a:t>
                      </a:r>
                      <a:r>
                        <a:rPr lang="zh-CN" sz="1600" kern="100" dirty="0">
                          <a:effectLst/>
                          <a:latin typeface="Times New Roman"/>
                          <a:ea typeface="宋体"/>
                        </a:rPr>
                        <a:t>日</a:t>
                      </a:r>
                      <a:r>
                        <a:rPr lang="en-US" sz="1600" kern="100" dirty="0">
                          <a:effectLst/>
                          <a:latin typeface="Times New Roman"/>
                          <a:ea typeface="宋体"/>
                        </a:rPr>
                        <a:t> 17:00</a:t>
                      </a:r>
                      <a:endParaRPr lang="zh-CN" sz="1600" kern="100" dirty="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600" kern="100" dirty="0">
                          <a:effectLst/>
                          <a:latin typeface="Times New Roman"/>
                          <a:ea typeface="宋体"/>
                        </a:rPr>
                        <a:t> </a:t>
                      </a:r>
                      <a:endParaRPr lang="zh-CN" sz="1600" kern="100" dirty="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600" kern="100" dirty="0">
                          <a:effectLst/>
                          <a:latin typeface="Times New Roman"/>
                          <a:ea typeface="宋体"/>
                        </a:rPr>
                        <a:t>完成</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495300">
                <a:tc vMerge="1">
                  <a:txBody>
                    <a:bodyPr/>
                    <a:lstStyle/>
                    <a:p>
                      <a:endParaRPr lang="zh-CN" altLang="en-US"/>
                    </a:p>
                  </a:txBody>
                  <a:tcPr/>
                </a:tc>
                <a:tc>
                  <a:txBody>
                    <a:bodyPr/>
                    <a:lstStyle/>
                    <a:p>
                      <a:pPr algn="ctr">
                        <a:spcAft>
                          <a:spcPts val="0"/>
                        </a:spcAft>
                      </a:pPr>
                      <a:r>
                        <a:rPr lang="zh-CN" sz="1600" kern="100">
                          <a:effectLst/>
                          <a:latin typeface="Times New Roman"/>
                          <a:ea typeface="宋体"/>
                        </a:rPr>
                        <a:t>第一次例会</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rPr>
                        <a:t>1 </a:t>
                      </a:r>
                      <a:r>
                        <a:rPr lang="zh-CN" sz="1600" kern="100" dirty="0">
                          <a:effectLst/>
                          <a:latin typeface="Times New Roman"/>
                          <a:ea typeface="宋体"/>
                        </a:rPr>
                        <a:t>个工作日</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9</a:t>
                      </a:r>
                      <a:r>
                        <a:rPr lang="zh-CN" sz="1600" kern="100">
                          <a:effectLst/>
                          <a:latin typeface="Times New Roman"/>
                          <a:ea typeface="宋体"/>
                        </a:rPr>
                        <a:t>月</a:t>
                      </a:r>
                      <a:r>
                        <a:rPr lang="en-US" sz="1600" kern="100">
                          <a:effectLst/>
                          <a:latin typeface="Times New Roman"/>
                          <a:ea typeface="宋体"/>
                        </a:rPr>
                        <a:t>28</a:t>
                      </a:r>
                      <a:r>
                        <a:rPr lang="zh-CN" sz="1600" kern="100">
                          <a:effectLst/>
                          <a:latin typeface="Times New Roman"/>
                          <a:ea typeface="宋体"/>
                        </a:rPr>
                        <a:t>日</a:t>
                      </a:r>
                      <a:r>
                        <a:rPr lang="en-US" sz="1600" kern="100">
                          <a:effectLst/>
                          <a:latin typeface="Times New Roman"/>
                          <a:ea typeface="宋体"/>
                        </a:rPr>
                        <a:t> 8:00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9</a:t>
                      </a:r>
                      <a:r>
                        <a:rPr lang="zh-CN" sz="1600" kern="100">
                          <a:effectLst/>
                          <a:latin typeface="Times New Roman"/>
                          <a:ea typeface="宋体"/>
                        </a:rPr>
                        <a:t>月</a:t>
                      </a:r>
                      <a:r>
                        <a:rPr lang="en-US" sz="1600" kern="100">
                          <a:effectLst/>
                          <a:latin typeface="Times New Roman"/>
                          <a:ea typeface="宋体"/>
                        </a:rPr>
                        <a:t>28</a:t>
                      </a:r>
                      <a:r>
                        <a:rPr lang="zh-CN" sz="1600" kern="100">
                          <a:effectLst/>
                          <a:latin typeface="Times New Roman"/>
                          <a:ea typeface="宋体"/>
                        </a:rPr>
                        <a:t>日</a:t>
                      </a:r>
                      <a:r>
                        <a:rPr lang="en-US" sz="1600" kern="100">
                          <a:effectLst/>
                          <a:latin typeface="Times New Roman"/>
                          <a:ea typeface="宋体"/>
                        </a:rPr>
                        <a:t> 17:00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rPr>
                        <a:t> </a:t>
                      </a:r>
                      <a:r>
                        <a:rPr lang="zh-CN" altLang="en-US" sz="1600" kern="100" dirty="0" smtClean="0">
                          <a:effectLst/>
                          <a:latin typeface="Times New Roman"/>
                          <a:ea typeface="宋体"/>
                        </a:rPr>
                        <a:t>孟玉盛</a:t>
                      </a:r>
                      <a:endParaRPr lang="zh-CN" sz="1600" kern="100" dirty="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完成</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vMerge="1">
                  <a:txBody>
                    <a:bodyPr/>
                    <a:lstStyle/>
                    <a:p>
                      <a:endParaRPr lang="zh-CN" altLang="en-US"/>
                    </a:p>
                  </a:txBody>
                  <a:tcPr/>
                </a:tc>
                <a:tc>
                  <a:txBody>
                    <a:bodyPr/>
                    <a:lstStyle/>
                    <a:p>
                      <a:pPr algn="ctr">
                        <a:spcAft>
                          <a:spcPts val="0"/>
                        </a:spcAft>
                      </a:pPr>
                      <a:r>
                        <a:rPr lang="zh-CN" sz="1600" kern="100">
                          <a:effectLst/>
                          <a:latin typeface="Times New Roman"/>
                          <a:ea typeface="宋体"/>
                        </a:rPr>
                        <a:t>安装应用到的软件</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rPr>
                        <a:t>7 </a:t>
                      </a:r>
                      <a:r>
                        <a:rPr lang="zh-CN" sz="1600" kern="100" dirty="0">
                          <a:effectLst/>
                          <a:latin typeface="Times New Roman"/>
                          <a:ea typeface="宋体"/>
                        </a:rPr>
                        <a:t>个工作日</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9</a:t>
                      </a:r>
                      <a:r>
                        <a:rPr lang="zh-CN" sz="1600" kern="100">
                          <a:effectLst/>
                          <a:latin typeface="Times New Roman"/>
                          <a:ea typeface="宋体"/>
                        </a:rPr>
                        <a:t>月</a:t>
                      </a:r>
                      <a:r>
                        <a:rPr lang="en-US" sz="1600" kern="100">
                          <a:effectLst/>
                          <a:latin typeface="Times New Roman"/>
                          <a:ea typeface="宋体"/>
                        </a:rPr>
                        <a:t>28</a:t>
                      </a:r>
                      <a:r>
                        <a:rPr lang="zh-CN" sz="1600" kern="100">
                          <a:effectLst/>
                          <a:latin typeface="Times New Roman"/>
                          <a:ea typeface="宋体"/>
                        </a:rPr>
                        <a:t>日</a:t>
                      </a:r>
                      <a:r>
                        <a:rPr lang="en-US" sz="1600" kern="100">
                          <a:effectLst/>
                          <a:latin typeface="Times New Roman"/>
                          <a:ea typeface="宋体"/>
                        </a:rPr>
                        <a:t> 8:00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10</a:t>
                      </a:r>
                      <a:r>
                        <a:rPr lang="zh-CN" sz="1600" kern="100">
                          <a:effectLst/>
                          <a:latin typeface="Times New Roman"/>
                          <a:ea typeface="宋体"/>
                        </a:rPr>
                        <a:t>月</a:t>
                      </a:r>
                      <a:r>
                        <a:rPr lang="en-US" sz="1600" kern="100">
                          <a:effectLst/>
                          <a:latin typeface="Times New Roman"/>
                          <a:ea typeface="宋体"/>
                        </a:rPr>
                        <a:t>4</a:t>
                      </a:r>
                      <a:r>
                        <a:rPr lang="zh-CN" sz="1600" kern="100">
                          <a:effectLst/>
                          <a:latin typeface="Times New Roman"/>
                          <a:ea typeface="宋体"/>
                        </a:rPr>
                        <a:t>日</a:t>
                      </a:r>
                      <a:r>
                        <a:rPr lang="en-US" sz="1600" kern="100">
                          <a:effectLst/>
                          <a:latin typeface="Times New Roman"/>
                          <a:ea typeface="宋体"/>
                        </a:rPr>
                        <a:t> 17:00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瞿达晨</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完成</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vMerge="1">
                  <a:txBody>
                    <a:bodyPr/>
                    <a:lstStyle/>
                    <a:p>
                      <a:endParaRPr lang="zh-CN" altLang="en-US"/>
                    </a:p>
                  </a:txBody>
                  <a:tcPr/>
                </a:tc>
                <a:tc>
                  <a:txBody>
                    <a:bodyPr/>
                    <a:lstStyle/>
                    <a:p>
                      <a:pPr algn="ctr">
                        <a:spcAft>
                          <a:spcPts val="0"/>
                        </a:spcAft>
                      </a:pPr>
                      <a:r>
                        <a:rPr lang="zh-CN" sz="1600" kern="100">
                          <a:effectLst/>
                          <a:latin typeface="Times New Roman"/>
                          <a:ea typeface="宋体"/>
                        </a:rPr>
                        <a:t>学习配置管理系统</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3 </a:t>
                      </a:r>
                      <a:r>
                        <a:rPr lang="zh-CN" sz="1600" kern="100">
                          <a:effectLst/>
                          <a:latin typeface="Times New Roman"/>
                          <a:ea typeface="宋体"/>
                        </a:rPr>
                        <a:t>个工作日</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9</a:t>
                      </a:r>
                      <a:r>
                        <a:rPr lang="zh-CN" sz="1600" kern="100">
                          <a:effectLst/>
                          <a:latin typeface="Times New Roman"/>
                          <a:ea typeface="宋体"/>
                        </a:rPr>
                        <a:t>月</a:t>
                      </a:r>
                      <a:r>
                        <a:rPr lang="en-US" sz="1600" kern="100">
                          <a:effectLst/>
                          <a:latin typeface="Times New Roman"/>
                          <a:ea typeface="宋体"/>
                        </a:rPr>
                        <a:t>30</a:t>
                      </a:r>
                      <a:r>
                        <a:rPr lang="zh-CN" sz="1600" kern="100">
                          <a:effectLst/>
                          <a:latin typeface="Times New Roman"/>
                          <a:ea typeface="宋体"/>
                        </a:rPr>
                        <a:t>日</a:t>
                      </a:r>
                      <a:r>
                        <a:rPr lang="en-US" sz="1600" kern="100">
                          <a:effectLst/>
                          <a:latin typeface="Times New Roman"/>
                          <a:ea typeface="宋体"/>
                        </a:rPr>
                        <a:t> 8:00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10</a:t>
                      </a:r>
                      <a:r>
                        <a:rPr lang="zh-CN" sz="1600" kern="100">
                          <a:effectLst/>
                          <a:latin typeface="Times New Roman"/>
                          <a:ea typeface="宋体"/>
                        </a:rPr>
                        <a:t>月</a:t>
                      </a:r>
                      <a:r>
                        <a:rPr lang="en-US" sz="1600" kern="100">
                          <a:effectLst/>
                          <a:latin typeface="Times New Roman"/>
                          <a:ea typeface="宋体"/>
                        </a:rPr>
                        <a:t>2</a:t>
                      </a:r>
                      <a:r>
                        <a:rPr lang="zh-CN" sz="1600" kern="100">
                          <a:effectLst/>
                          <a:latin typeface="Times New Roman"/>
                          <a:ea typeface="宋体"/>
                        </a:rPr>
                        <a:t>日</a:t>
                      </a:r>
                      <a:r>
                        <a:rPr lang="en-US" sz="1600" kern="100">
                          <a:effectLst/>
                          <a:latin typeface="Times New Roman"/>
                          <a:ea typeface="宋体"/>
                        </a:rPr>
                        <a:t> 17:00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黄枭帅</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完成</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vMerge="1">
                  <a:txBody>
                    <a:bodyPr/>
                    <a:lstStyle/>
                    <a:p>
                      <a:endParaRPr lang="zh-CN" altLang="en-US"/>
                    </a:p>
                  </a:txBody>
                  <a:tcPr/>
                </a:tc>
                <a:tc>
                  <a:txBody>
                    <a:bodyPr/>
                    <a:lstStyle/>
                    <a:p>
                      <a:pPr algn="ctr">
                        <a:spcAft>
                          <a:spcPts val="0"/>
                        </a:spcAft>
                      </a:pPr>
                      <a:r>
                        <a:rPr lang="zh-CN" sz="1600" kern="100">
                          <a:effectLst/>
                          <a:latin typeface="Times New Roman"/>
                          <a:ea typeface="宋体"/>
                        </a:rPr>
                        <a:t>找</a:t>
                      </a:r>
                      <a:r>
                        <a:rPr lang="en-US" sz="1600" kern="100">
                          <a:effectLst/>
                          <a:latin typeface="Times New Roman"/>
                          <a:ea typeface="宋体"/>
                        </a:rPr>
                        <a:t>ppt</a:t>
                      </a:r>
                      <a:r>
                        <a:rPr lang="zh-CN" sz="1600" kern="100">
                          <a:effectLst/>
                          <a:latin typeface="Times New Roman"/>
                          <a:ea typeface="宋体"/>
                        </a:rPr>
                        <a:t>模板，设计</a:t>
                      </a:r>
                      <a:r>
                        <a:rPr lang="en-US" sz="1600" kern="100">
                          <a:effectLst/>
                          <a:latin typeface="Times New Roman"/>
                          <a:ea typeface="宋体"/>
                        </a:rPr>
                        <a:t>logo</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 </a:t>
                      </a:r>
                      <a:r>
                        <a:rPr lang="zh-CN" sz="1600" kern="100">
                          <a:effectLst/>
                          <a:latin typeface="Times New Roman"/>
                          <a:ea typeface="宋体"/>
                        </a:rPr>
                        <a:t>个工作日</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9</a:t>
                      </a:r>
                      <a:r>
                        <a:rPr lang="zh-CN" sz="1600" kern="100">
                          <a:effectLst/>
                          <a:latin typeface="Times New Roman"/>
                          <a:ea typeface="宋体"/>
                        </a:rPr>
                        <a:t>月</a:t>
                      </a:r>
                      <a:r>
                        <a:rPr lang="en-US" sz="1600" kern="100">
                          <a:effectLst/>
                          <a:latin typeface="Times New Roman"/>
                          <a:ea typeface="宋体"/>
                        </a:rPr>
                        <a:t>30</a:t>
                      </a:r>
                      <a:r>
                        <a:rPr lang="zh-CN" sz="1600" kern="100">
                          <a:effectLst/>
                          <a:latin typeface="Times New Roman"/>
                          <a:ea typeface="宋体"/>
                        </a:rPr>
                        <a:t>日</a:t>
                      </a:r>
                      <a:r>
                        <a:rPr lang="en-US" sz="1600" kern="100">
                          <a:effectLst/>
                          <a:latin typeface="Times New Roman"/>
                          <a:ea typeface="宋体"/>
                        </a:rPr>
                        <a:t> 8:00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10</a:t>
                      </a:r>
                      <a:r>
                        <a:rPr lang="zh-CN" sz="1600" kern="100">
                          <a:effectLst/>
                          <a:latin typeface="Times New Roman"/>
                          <a:ea typeface="宋体"/>
                        </a:rPr>
                        <a:t>月</a:t>
                      </a:r>
                      <a:r>
                        <a:rPr lang="en-US" sz="1600" kern="100">
                          <a:effectLst/>
                          <a:latin typeface="Times New Roman"/>
                          <a:ea typeface="宋体"/>
                        </a:rPr>
                        <a:t>1</a:t>
                      </a:r>
                      <a:r>
                        <a:rPr lang="zh-CN" sz="1600" kern="100">
                          <a:effectLst/>
                          <a:latin typeface="Times New Roman"/>
                          <a:ea typeface="宋体"/>
                        </a:rPr>
                        <a:t>日</a:t>
                      </a:r>
                      <a:r>
                        <a:rPr lang="en-US" sz="1600" kern="100">
                          <a:effectLst/>
                          <a:latin typeface="Times New Roman"/>
                          <a:ea typeface="宋体"/>
                        </a:rPr>
                        <a:t> 17:00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潘国强</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完成</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vMerge="1">
                  <a:txBody>
                    <a:bodyPr/>
                    <a:lstStyle/>
                    <a:p>
                      <a:endParaRPr lang="zh-CN" altLang="en-US"/>
                    </a:p>
                  </a:txBody>
                  <a:tcPr/>
                </a:tc>
                <a:tc>
                  <a:txBody>
                    <a:bodyPr/>
                    <a:lstStyle/>
                    <a:p>
                      <a:pPr algn="ctr">
                        <a:spcAft>
                          <a:spcPts val="0"/>
                        </a:spcAft>
                      </a:pPr>
                      <a:r>
                        <a:rPr lang="zh-CN" sz="1600" kern="100">
                          <a:effectLst/>
                          <a:latin typeface="Times New Roman"/>
                          <a:ea typeface="宋体"/>
                        </a:rPr>
                        <a:t>完成第一次翻转课堂草稿版</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 </a:t>
                      </a:r>
                      <a:r>
                        <a:rPr lang="zh-CN" sz="1600" kern="100">
                          <a:effectLst/>
                          <a:latin typeface="Times New Roman"/>
                          <a:ea typeface="宋体"/>
                        </a:rPr>
                        <a:t>个工作日</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9</a:t>
                      </a:r>
                      <a:r>
                        <a:rPr lang="zh-CN" sz="1600" kern="100">
                          <a:effectLst/>
                          <a:latin typeface="Times New Roman"/>
                          <a:ea typeface="宋体"/>
                        </a:rPr>
                        <a:t>月</a:t>
                      </a:r>
                      <a:r>
                        <a:rPr lang="en-US" sz="1600" kern="100">
                          <a:effectLst/>
                          <a:latin typeface="Times New Roman"/>
                          <a:ea typeface="宋体"/>
                        </a:rPr>
                        <a:t>30</a:t>
                      </a:r>
                      <a:r>
                        <a:rPr lang="zh-CN" sz="1600" kern="100">
                          <a:effectLst/>
                          <a:latin typeface="Times New Roman"/>
                          <a:ea typeface="宋体"/>
                        </a:rPr>
                        <a:t>日</a:t>
                      </a:r>
                      <a:r>
                        <a:rPr lang="en-US" sz="1600" kern="100">
                          <a:effectLst/>
                          <a:latin typeface="Times New Roman"/>
                          <a:ea typeface="宋体"/>
                        </a:rPr>
                        <a:t> 8:00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10</a:t>
                      </a:r>
                      <a:r>
                        <a:rPr lang="zh-CN" sz="1600" kern="100">
                          <a:effectLst/>
                          <a:latin typeface="Times New Roman"/>
                          <a:ea typeface="宋体"/>
                        </a:rPr>
                        <a:t>月</a:t>
                      </a:r>
                      <a:r>
                        <a:rPr lang="en-US" sz="1600" kern="100">
                          <a:effectLst/>
                          <a:latin typeface="Times New Roman"/>
                          <a:ea typeface="宋体"/>
                        </a:rPr>
                        <a:t>1</a:t>
                      </a:r>
                      <a:r>
                        <a:rPr lang="zh-CN" sz="1600" kern="100">
                          <a:effectLst/>
                          <a:latin typeface="Times New Roman"/>
                          <a:ea typeface="宋体"/>
                        </a:rPr>
                        <a:t>日</a:t>
                      </a:r>
                      <a:r>
                        <a:rPr lang="en-US" sz="1600" kern="100">
                          <a:effectLst/>
                          <a:latin typeface="Times New Roman"/>
                          <a:ea typeface="宋体"/>
                        </a:rPr>
                        <a:t> 17:00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钱智凯</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完成</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vMerge="1">
                  <a:txBody>
                    <a:bodyPr/>
                    <a:lstStyle/>
                    <a:p>
                      <a:endParaRPr lang="zh-CN" altLang="en-US"/>
                    </a:p>
                  </a:txBody>
                  <a:tcPr/>
                </a:tc>
                <a:tc>
                  <a:txBody>
                    <a:bodyPr/>
                    <a:lstStyle/>
                    <a:p>
                      <a:pPr algn="ctr">
                        <a:spcAft>
                          <a:spcPts val="0"/>
                        </a:spcAft>
                      </a:pPr>
                      <a:r>
                        <a:rPr lang="zh-CN" sz="1600" kern="100">
                          <a:effectLst/>
                          <a:latin typeface="Times New Roman"/>
                          <a:ea typeface="宋体"/>
                        </a:rPr>
                        <a:t>完成配置管理系统</a:t>
                      </a:r>
                      <a:r>
                        <a:rPr lang="en-US" sz="1600" kern="100">
                          <a:effectLst/>
                          <a:latin typeface="Times New Roman"/>
                          <a:ea typeface="宋体"/>
                        </a:rPr>
                        <a:t>ppt</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7 </a:t>
                      </a:r>
                      <a:r>
                        <a:rPr lang="zh-CN" sz="1600" kern="100">
                          <a:effectLst/>
                          <a:latin typeface="Times New Roman"/>
                          <a:ea typeface="宋体"/>
                        </a:rPr>
                        <a:t>个工作日</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10</a:t>
                      </a:r>
                      <a:r>
                        <a:rPr lang="zh-CN" sz="1600" kern="100">
                          <a:effectLst/>
                          <a:latin typeface="Times New Roman"/>
                          <a:ea typeface="宋体"/>
                        </a:rPr>
                        <a:t>月</a:t>
                      </a:r>
                      <a:r>
                        <a:rPr lang="en-US" sz="1600" kern="100">
                          <a:effectLst/>
                          <a:latin typeface="Times New Roman"/>
                          <a:ea typeface="宋体"/>
                        </a:rPr>
                        <a:t>2</a:t>
                      </a:r>
                      <a:r>
                        <a:rPr lang="zh-CN" sz="1600" kern="100">
                          <a:effectLst/>
                          <a:latin typeface="Times New Roman"/>
                          <a:ea typeface="宋体"/>
                        </a:rPr>
                        <a:t>日</a:t>
                      </a:r>
                      <a:r>
                        <a:rPr lang="en-US" sz="1600" kern="100">
                          <a:effectLst/>
                          <a:latin typeface="Times New Roman"/>
                          <a:ea typeface="宋体"/>
                        </a:rPr>
                        <a:t> 8:00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2017</a:t>
                      </a:r>
                      <a:r>
                        <a:rPr lang="zh-CN" sz="1600" kern="100">
                          <a:effectLst/>
                          <a:latin typeface="Times New Roman"/>
                          <a:ea typeface="宋体"/>
                        </a:rPr>
                        <a:t>年</a:t>
                      </a:r>
                      <a:r>
                        <a:rPr lang="en-US" sz="1600" kern="100">
                          <a:effectLst/>
                          <a:latin typeface="Times New Roman"/>
                          <a:ea typeface="宋体"/>
                        </a:rPr>
                        <a:t>10</a:t>
                      </a:r>
                      <a:r>
                        <a:rPr lang="zh-CN" sz="1600" kern="100">
                          <a:effectLst/>
                          <a:latin typeface="Times New Roman"/>
                          <a:ea typeface="宋体"/>
                        </a:rPr>
                        <a:t>月</a:t>
                      </a:r>
                      <a:r>
                        <a:rPr lang="en-US" sz="1600" kern="100">
                          <a:effectLst/>
                          <a:latin typeface="Times New Roman"/>
                          <a:ea typeface="宋体"/>
                        </a:rPr>
                        <a:t>8</a:t>
                      </a:r>
                      <a:r>
                        <a:rPr lang="zh-CN" sz="1600" kern="100">
                          <a:effectLst/>
                          <a:latin typeface="Times New Roman"/>
                          <a:ea typeface="宋体"/>
                        </a:rPr>
                        <a:t>日</a:t>
                      </a:r>
                      <a:r>
                        <a:rPr lang="en-US" sz="1600" kern="100">
                          <a:effectLst/>
                          <a:latin typeface="Times New Roman"/>
                          <a:ea typeface="宋体"/>
                        </a:rPr>
                        <a:t> 17:00</a:t>
                      </a:r>
                      <a:endParaRPr lang="zh-CN" sz="1600" kern="100">
                        <a:effectLst/>
                        <a:latin typeface="Times New Roman"/>
                        <a:ea typeface="宋体"/>
                      </a:endParaRP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孟玉盛</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Times New Roman"/>
                          <a:ea typeface="宋体"/>
                        </a:rPr>
                        <a:t>完成</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87388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06220" y="455295"/>
            <a:ext cx="4666615" cy="830997"/>
          </a:xfrm>
          <a:prstGeom prst="rect">
            <a:avLst/>
          </a:prstGeom>
          <a:noFill/>
        </p:spPr>
        <p:txBody>
          <a:bodyPr wrap="square" rtlCol="0">
            <a:spAutoFit/>
            <a:scene3d>
              <a:camera prst="orthographicFront"/>
              <a:lightRig rig="threePt" dir="t"/>
            </a:scene3d>
            <a:sp3d contourW="12700"/>
          </a:bodyPr>
          <a:lstStyle/>
          <a:p>
            <a:r>
              <a:rPr lang="en-US" altLang="zh-CN" sz="2400" b="1" dirty="0" err="1" smtClean="0">
                <a:solidFill>
                  <a:schemeClr val="tx1">
                    <a:lumMod val="85000"/>
                    <a:lumOff val="15000"/>
                  </a:schemeClr>
                </a:solidFill>
                <a:latin typeface="+mn-ea"/>
                <a:sym typeface="+mn-ea"/>
              </a:rPr>
              <a:t>任务进度</a:t>
            </a:r>
            <a:r>
              <a:rPr lang="zh-CN" altLang="en-US" sz="2400" b="1" dirty="0">
                <a:solidFill>
                  <a:schemeClr val="tx1">
                    <a:lumMod val="85000"/>
                    <a:lumOff val="15000"/>
                  </a:schemeClr>
                </a:solidFill>
                <a:latin typeface="+mn-ea"/>
                <a:sym typeface="+mn-ea"/>
              </a:rPr>
              <a:t>（具体参见文档）</a:t>
            </a:r>
          </a:p>
          <a:p>
            <a:endParaRPr lang="zh-CN" altLang="en-US" sz="2400" b="1" dirty="0">
              <a:solidFill>
                <a:schemeClr val="tx1">
                  <a:lumMod val="85000"/>
                  <a:lumOff val="15000"/>
                </a:schemeClr>
              </a:solidFill>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084886706"/>
              </p:ext>
            </p:extLst>
          </p:nvPr>
        </p:nvGraphicFramePr>
        <p:xfrm>
          <a:off x="1303338" y="936337"/>
          <a:ext cx="9982200" cy="5545755"/>
        </p:xfrm>
        <a:graphic>
          <a:graphicData uri="http://schemas.openxmlformats.org/drawingml/2006/table">
            <a:tbl>
              <a:tblPr firstRow="1" firstCol="1" bandRow="1"/>
              <a:tblGrid>
                <a:gridCol w="1168400"/>
                <a:gridCol w="2032000"/>
                <a:gridCol w="1117600"/>
                <a:gridCol w="1681508"/>
                <a:gridCol w="1703292"/>
                <a:gridCol w="1336200"/>
                <a:gridCol w="943200"/>
              </a:tblGrid>
              <a:tr h="449606">
                <a:tc>
                  <a:txBody>
                    <a:bodyPr/>
                    <a:lstStyle/>
                    <a:p>
                      <a:pPr algn="ctr">
                        <a:spcAft>
                          <a:spcPts val="0"/>
                        </a:spcAft>
                      </a:pPr>
                      <a:r>
                        <a:rPr lang="zh-CN" sz="1600" kern="100" dirty="0">
                          <a:effectLst/>
                          <a:latin typeface="Times New Roman"/>
                          <a:ea typeface="宋体"/>
                        </a:rPr>
                        <a:t>阶段</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名称</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工期</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开始时间</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完成时间</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工作负责人</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任务进度</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337205">
                <a:tc rowSpan="15">
                  <a:txBody>
                    <a:bodyPr/>
                    <a:lstStyle/>
                    <a:p>
                      <a:pPr algn="ctr">
                        <a:spcAft>
                          <a:spcPts val="0"/>
                        </a:spcAft>
                      </a:pPr>
                      <a:r>
                        <a:rPr lang="zh-CN" sz="1200" kern="100" dirty="0">
                          <a:effectLst/>
                          <a:latin typeface="Times New Roman"/>
                          <a:ea typeface="宋体"/>
                        </a:rPr>
                        <a:t>需求</a:t>
                      </a:r>
                      <a:r>
                        <a:rPr lang="zh-CN" sz="1200" kern="100" dirty="0" smtClean="0">
                          <a:effectLst/>
                          <a:latin typeface="Times New Roman"/>
                          <a:ea typeface="宋体"/>
                        </a:rPr>
                        <a:t>获取</a:t>
                      </a:r>
                      <a:r>
                        <a:rPr lang="zh-CN" altLang="en-US" sz="1200" kern="100" dirty="0" smtClean="0">
                          <a:effectLst/>
                          <a:latin typeface="Times New Roman"/>
                          <a:ea typeface="宋体"/>
                        </a:rPr>
                        <a:t>阶段</a:t>
                      </a:r>
                      <a:endParaRPr lang="zh-CN" sz="1200" kern="100" dirty="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effectLst/>
                          <a:latin typeface="Times New Roman"/>
                          <a:ea typeface="宋体"/>
                        </a:rPr>
                        <a:t>需求获取</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200" kern="100" dirty="0">
                          <a:effectLst/>
                          <a:latin typeface="Times New Roman"/>
                          <a:ea typeface="宋体"/>
                        </a:rPr>
                        <a:t>31 </a:t>
                      </a:r>
                      <a:r>
                        <a:rPr lang="zh-CN" sz="1200" kern="100" dirty="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200" kern="100" dirty="0">
                          <a:effectLst/>
                          <a:latin typeface="Times New Roman"/>
                          <a:ea typeface="宋体"/>
                        </a:rPr>
                        <a:t>2017</a:t>
                      </a:r>
                      <a:r>
                        <a:rPr lang="zh-CN" sz="1200" kern="100" dirty="0">
                          <a:effectLst/>
                          <a:latin typeface="Times New Roman"/>
                          <a:ea typeface="宋体"/>
                        </a:rPr>
                        <a:t>年</a:t>
                      </a:r>
                      <a:r>
                        <a:rPr lang="en-US" sz="1200" kern="100" dirty="0">
                          <a:effectLst/>
                          <a:latin typeface="Times New Roman"/>
                          <a:ea typeface="宋体"/>
                        </a:rPr>
                        <a:t>10</a:t>
                      </a:r>
                      <a:r>
                        <a:rPr lang="zh-CN" sz="1200" kern="100" dirty="0">
                          <a:effectLst/>
                          <a:latin typeface="Times New Roman"/>
                          <a:ea typeface="宋体"/>
                        </a:rPr>
                        <a:t>月</a:t>
                      </a:r>
                      <a:r>
                        <a:rPr lang="en-US" sz="1200" kern="100" dirty="0">
                          <a:effectLst/>
                          <a:latin typeface="Times New Roman"/>
                          <a:ea typeface="宋体"/>
                        </a:rPr>
                        <a:t>2</a:t>
                      </a:r>
                      <a:r>
                        <a:rPr lang="zh-CN" sz="1200" kern="100" dirty="0">
                          <a:effectLst/>
                          <a:latin typeface="Times New Roman"/>
                          <a:ea typeface="宋体"/>
                        </a:rPr>
                        <a:t>日</a:t>
                      </a:r>
                      <a:r>
                        <a:rPr lang="en-US" sz="1200" kern="100" dirty="0">
                          <a:effectLst/>
                          <a:latin typeface="Times New Roman"/>
                          <a:ea typeface="宋体"/>
                        </a:rPr>
                        <a:t> 8:00</a:t>
                      </a:r>
                      <a:endParaRPr lang="zh-CN" sz="1200" kern="100" dirty="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200" kern="100" dirty="0">
                          <a:effectLst/>
                          <a:latin typeface="Times New Roman"/>
                          <a:ea typeface="宋体"/>
                        </a:rPr>
                        <a:t>2017</a:t>
                      </a:r>
                      <a:r>
                        <a:rPr lang="zh-CN" sz="1200" kern="100" dirty="0">
                          <a:effectLst/>
                          <a:latin typeface="Times New Roman"/>
                          <a:ea typeface="宋体"/>
                        </a:rPr>
                        <a:t>年</a:t>
                      </a:r>
                      <a:r>
                        <a:rPr lang="en-US" sz="1200" kern="100" dirty="0">
                          <a:effectLst/>
                          <a:latin typeface="Times New Roman"/>
                          <a:ea typeface="宋体"/>
                        </a:rPr>
                        <a:t>11</a:t>
                      </a:r>
                      <a:r>
                        <a:rPr lang="zh-CN" sz="1200" kern="100" dirty="0">
                          <a:effectLst/>
                          <a:latin typeface="Times New Roman"/>
                          <a:ea typeface="宋体"/>
                        </a:rPr>
                        <a:t>月</a:t>
                      </a:r>
                      <a:r>
                        <a:rPr lang="en-US" sz="1200" kern="100" dirty="0">
                          <a:effectLst/>
                          <a:latin typeface="Times New Roman"/>
                          <a:ea typeface="宋体"/>
                        </a:rPr>
                        <a:t>1</a:t>
                      </a:r>
                      <a:r>
                        <a:rPr lang="zh-CN" sz="1200" kern="100" dirty="0">
                          <a:effectLst/>
                          <a:latin typeface="Times New Roman"/>
                          <a:ea typeface="宋体"/>
                        </a:rPr>
                        <a:t>日</a:t>
                      </a:r>
                      <a:r>
                        <a:rPr lang="en-US" sz="1200" kern="100" dirty="0">
                          <a:effectLst/>
                          <a:latin typeface="Times New Roman"/>
                          <a:ea typeface="宋体"/>
                        </a:rPr>
                        <a:t> 17:00</a:t>
                      </a:r>
                      <a:endParaRPr lang="zh-CN" sz="1200" kern="100" dirty="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200" kern="100" dirty="0">
                          <a:effectLst/>
                          <a:latin typeface="Times New Roman"/>
                          <a:ea typeface="宋体"/>
                        </a:rPr>
                        <a:t> </a:t>
                      </a:r>
                      <a:endParaRPr lang="zh-CN" sz="1200" kern="100" dirty="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200" kern="100" dirty="0">
                          <a:effectLst/>
                          <a:latin typeface="Times New Roman"/>
                          <a:ea typeface="宋体"/>
                        </a:rPr>
                        <a:t>进行中</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337205">
                <a:tc vMerge="1">
                  <a:txBody>
                    <a:bodyPr/>
                    <a:lstStyle/>
                    <a:p>
                      <a:endParaRPr lang="zh-CN" altLang="en-US"/>
                    </a:p>
                  </a:txBody>
                  <a:tcPr/>
                </a:tc>
                <a:tc>
                  <a:txBody>
                    <a:bodyPr/>
                    <a:lstStyle/>
                    <a:p>
                      <a:pPr algn="ctr">
                        <a:spcAft>
                          <a:spcPts val="0"/>
                        </a:spcAft>
                      </a:pPr>
                      <a:r>
                        <a:rPr lang="zh-CN" sz="1200" kern="100">
                          <a:effectLst/>
                          <a:latin typeface="Times New Roman"/>
                          <a:ea typeface="宋体"/>
                        </a:rPr>
                        <a:t>定义愿景和范围</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1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2</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2</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钱智凯</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dirty="0">
                          <a:effectLst/>
                          <a:latin typeface="Times New Roman"/>
                          <a:ea typeface="宋体"/>
                        </a:rPr>
                        <a:t>识别用户群</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3</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4</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瞿达晨</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a:effectLst/>
                          <a:latin typeface="Times New Roman"/>
                          <a:ea typeface="宋体"/>
                        </a:rPr>
                        <a:t>组织焦点小组</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3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5</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7</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孟玉盛</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a:effectLst/>
                          <a:latin typeface="Times New Roman"/>
                          <a:ea typeface="宋体"/>
                        </a:rPr>
                        <a:t>识别用户需求</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1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8</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8</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潘国强</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dirty="0">
                          <a:effectLst/>
                          <a:latin typeface="Times New Roman"/>
                          <a:ea typeface="宋体"/>
                        </a:rPr>
                        <a:t>识别系统事件和响应</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1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9</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9</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黄枭帅</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未完成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dirty="0">
                          <a:effectLst/>
                          <a:latin typeface="Times New Roman"/>
                          <a:ea typeface="宋体"/>
                        </a:rPr>
                        <a:t>需求获取访谈</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1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30</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30</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钱智凯</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未完成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dirty="0">
                          <a:effectLst/>
                          <a:latin typeface="Times New Roman"/>
                          <a:ea typeface="宋体"/>
                        </a:rPr>
                        <a:t>举行引导式需求获取讨论会</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1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12</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12</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瞿达晨</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未完成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a:effectLst/>
                          <a:latin typeface="Times New Roman"/>
                          <a:ea typeface="宋体"/>
                        </a:rPr>
                        <a:t>观察用户如何完成工作</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13</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14</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潘国强</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a:effectLst/>
                          <a:latin typeface="Times New Roman"/>
                          <a:ea typeface="宋体"/>
                        </a:rPr>
                        <a:t>第二次例会</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1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14</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14</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200" kern="100" dirty="0" smtClean="0">
                          <a:effectLst/>
                          <a:latin typeface="Times New Roman"/>
                          <a:ea typeface="宋体"/>
                        </a:rPr>
                        <a:t>孟玉盛</a:t>
                      </a:r>
                      <a:r>
                        <a:rPr lang="en-US" sz="1200" kern="100" dirty="0">
                          <a:effectLst/>
                          <a:latin typeface="Times New Roman"/>
                          <a:ea typeface="宋体"/>
                        </a:rPr>
                        <a:t> </a:t>
                      </a:r>
                      <a:endParaRPr lang="zh-CN" sz="1200" kern="100" dirty="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a:effectLst/>
                          <a:latin typeface="Times New Roman"/>
                          <a:ea typeface="宋体"/>
                        </a:rPr>
                        <a:t>分析文档</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15</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16</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瞿达晨</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dirty="0">
                          <a:effectLst/>
                          <a:latin typeface="Times New Roman"/>
                          <a:ea typeface="宋体"/>
                        </a:rPr>
                        <a:t>检查问题报告</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17</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18</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潘国强</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未完成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dirty="0">
                          <a:effectLst/>
                          <a:latin typeface="Times New Roman"/>
                          <a:ea typeface="宋体"/>
                        </a:rPr>
                        <a:t>重用已有的需求</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1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19</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19</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钱智凯</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未完成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dirty="0">
                          <a:effectLst/>
                          <a:latin typeface="Times New Roman"/>
                          <a:ea typeface="宋体"/>
                        </a:rPr>
                        <a:t>完成《项目可行性报告》</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3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20</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22</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孟玉盛、黄枭帅</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205">
                <a:tc vMerge="1">
                  <a:txBody>
                    <a:bodyPr/>
                    <a:lstStyle/>
                    <a:p>
                      <a:endParaRPr lang="zh-CN" altLang="en-US"/>
                    </a:p>
                  </a:txBody>
                  <a:tcPr/>
                </a:tc>
                <a:tc>
                  <a:txBody>
                    <a:bodyPr/>
                    <a:lstStyle/>
                    <a:p>
                      <a:pPr algn="ctr">
                        <a:spcAft>
                          <a:spcPts val="0"/>
                        </a:spcAft>
                      </a:pPr>
                      <a:r>
                        <a:rPr lang="zh-CN" sz="1200" kern="100" dirty="0">
                          <a:effectLst/>
                          <a:latin typeface="Times New Roman"/>
                          <a:ea typeface="宋体"/>
                        </a:rPr>
                        <a:t>第三次例会</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1 </a:t>
                      </a:r>
                      <a:r>
                        <a:rPr lang="zh-CN" sz="1200" kern="100">
                          <a:effectLst/>
                          <a:latin typeface="Times New Roman"/>
                          <a:ea typeface="宋体"/>
                        </a:rPr>
                        <a:t>个工作日</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21</a:t>
                      </a:r>
                      <a:r>
                        <a:rPr lang="zh-CN" sz="1200" kern="100">
                          <a:effectLst/>
                          <a:latin typeface="Times New Roman"/>
                          <a:ea typeface="宋体"/>
                        </a:rPr>
                        <a:t>日</a:t>
                      </a:r>
                      <a:r>
                        <a:rPr lang="en-US" sz="1200" kern="100">
                          <a:effectLst/>
                          <a:latin typeface="Times New Roman"/>
                          <a:ea typeface="宋体"/>
                        </a:rPr>
                        <a:t> 8:00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a:ea typeface="宋体"/>
                        </a:rPr>
                        <a:t>2017</a:t>
                      </a:r>
                      <a:r>
                        <a:rPr lang="zh-CN" sz="1200" kern="100">
                          <a:effectLst/>
                          <a:latin typeface="Times New Roman"/>
                          <a:ea typeface="宋体"/>
                        </a:rPr>
                        <a:t>年</a:t>
                      </a:r>
                      <a:r>
                        <a:rPr lang="en-US" sz="1200" kern="100">
                          <a:effectLst/>
                          <a:latin typeface="Times New Roman"/>
                          <a:ea typeface="宋体"/>
                        </a:rPr>
                        <a:t>10</a:t>
                      </a:r>
                      <a:r>
                        <a:rPr lang="zh-CN" sz="1200" kern="100">
                          <a:effectLst/>
                          <a:latin typeface="Times New Roman"/>
                          <a:ea typeface="宋体"/>
                        </a:rPr>
                        <a:t>月</a:t>
                      </a:r>
                      <a:r>
                        <a:rPr lang="en-US" sz="1200" kern="100">
                          <a:effectLst/>
                          <a:latin typeface="Times New Roman"/>
                          <a:ea typeface="宋体"/>
                        </a:rPr>
                        <a:t>21</a:t>
                      </a:r>
                      <a:r>
                        <a:rPr lang="zh-CN" sz="1200" kern="100">
                          <a:effectLst/>
                          <a:latin typeface="Times New Roman"/>
                          <a:ea typeface="宋体"/>
                        </a:rPr>
                        <a:t>日</a:t>
                      </a:r>
                      <a:r>
                        <a:rPr lang="en-US" sz="1200" kern="100">
                          <a:effectLst/>
                          <a:latin typeface="Times New Roman"/>
                          <a:ea typeface="宋体"/>
                        </a:rPr>
                        <a:t> 17:00</a:t>
                      </a:r>
                      <a:endParaRPr lang="zh-CN" sz="1200" kern="10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effectLst/>
                          <a:latin typeface="Times New Roman"/>
                          <a:ea typeface="宋体"/>
                        </a:rPr>
                        <a:t> </a:t>
                      </a:r>
                      <a:r>
                        <a:rPr lang="zh-CN" altLang="en-US" sz="1200" kern="100" dirty="0" smtClean="0">
                          <a:effectLst/>
                          <a:latin typeface="Times New Roman"/>
                          <a:ea typeface="宋体"/>
                        </a:rPr>
                        <a:t>孟玉盛</a:t>
                      </a:r>
                      <a:endParaRPr lang="zh-CN" sz="1200" kern="100" dirty="0">
                        <a:effectLst/>
                        <a:latin typeface="Times New Roman"/>
                        <a:ea typeface="宋体"/>
                      </a:endParaRP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effectLst/>
                          <a:latin typeface="Times New Roman"/>
                          <a:ea typeface="宋体"/>
                        </a:rPr>
                        <a:t>完成</a:t>
                      </a:r>
                    </a:p>
                  </a:txBody>
                  <a:tcPr marL="75978" marR="759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2198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06220" y="455295"/>
            <a:ext cx="4666615" cy="830997"/>
          </a:xfrm>
          <a:prstGeom prst="rect">
            <a:avLst/>
          </a:prstGeom>
          <a:noFill/>
        </p:spPr>
        <p:txBody>
          <a:bodyPr wrap="square" rtlCol="0">
            <a:spAutoFit/>
            <a:scene3d>
              <a:camera prst="orthographicFront"/>
              <a:lightRig rig="threePt" dir="t"/>
            </a:scene3d>
            <a:sp3d contourW="12700"/>
          </a:bodyPr>
          <a:lstStyle/>
          <a:p>
            <a:r>
              <a:rPr lang="en-US" altLang="zh-CN" sz="2400" b="1" dirty="0" err="1" smtClean="0">
                <a:solidFill>
                  <a:schemeClr val="tx1">
                    <a:lumMod val="85000"/>
                    <a:lumOff val="15000"/>
                  </a:schemeClr>
                </a:solidFill>
                <a:latin typeface="+mn-ea"/>
                <a:sym typeface="+mn-ea"/>
              </a:rPr>
              <a:t>任务进度</a:t>
            </a:r>
            <a:r>
              <a:rPr lang="zh-CN" altLang="en-US" sz="2400" b="1" dirty="0">
                <a:solidFill>
                  <a:schemeClr val="tx1">
                    <a:lumMod val="85000"/>
                    <a:lumOff val="15000"/>
                  </a:schemeClr>
                </a:solidFill>
                <a:latin typeface="+mn-ea"/>
                <a:sym typeface="+mn-ea"/>
              </a:rPr>
              <a:t>（具体参见文档）</a:t>
            </a:r>
          </a:p>
          <a:p>
            <a:endParaRPr lang="zh-CN" altLang="en-US" sz="2400" b="1" dirty="0">
              <a:solidFill>
                <a:schemeClr val="tx1">
                  <a:lumMod val="85000"/>
                  <a:lumOff val="15000"/>
                </a:schemeClr>
              </a:solidFill>
              <a:latin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732048301"/>
              </p:ext>
            </p:extLst>
          </p:nvPr>
        </p:nvGraphicFramePr>
        <p:xfrm>
          <a:off x="1867535" y="1286292"/>
          <a:ext cx="8610599" cy="5214572"/>
        </p:xfrm>
        <a:graphic>
          <a:graphicData uri="http://schemas.openxmlformats.org/drawingml/2006/table">
            <a:tbl>
              <a:tblPr firstRow="1" firstCol="1" bandRow="1"/>
              <a:tblGrid>
                <a:gridCol w="1512662"/>
                <a:gridCol w="1512662"/>
                <a:gridCol w="1280386"/>
                <a:gridCol w="1280386"/>
                <a:gridCol w="1279566"/>
                <a:gridCol w="926639"/>
                <a:gridCol w="818298"/>
              </a:tblGrid>
              <a:tr h="450180">
                <a:tc>
                  <a:txBody>
                    <a:bodyPr/>
                    <a:lstStyle/>
                    <a:p>
                      <a:pPr algn="ctr">
                        <a:spcAft>
                          <a:spcPts val="0"/>
                        </a:spcAft>
                      </a:pPr>
                      <a:r>
                        <a:rPr lang="zh-CN" sz="1600" kern="100" dirty="0">
                          <a:effectLst/>
                          <a:latin typeface="Times New Roman"/>
                          <a:ea typeface="宋体"/>
                        </a:rPr>
                        <a:t>阶段</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名称</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工期</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开始时间</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完成时间</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工作负责人</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zh-CN" sz="1600" kern="100" dirty="0">
                          <a:effectLst/>
                          <a:latin typeface="Times New Roman"/>
                          <a:ea typeface="宋体"/>
                        </a:rPr>
                        <a:t>任务进度</a:t>
                      </a:r>
                    </a:p>
                  </a:txBody>
                  <a:tcPr marL="106136" marR="1061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450180">
                <a:tc rowSpan="9">
                  <a:txBody>
                    <a:bodyPr/>
                    <a:lstStyle/>
                    <a:p>
                      <a:pPr algn="ctr">
                        <a:spcAft>
                          <a:spcPts val="0"/>
                        </a:spcAft>
                      </a:pPr>
                      <a:r>
                        <a:rPr lang="zh-CN" sz="1400" kern="100" dirty="0" smtClean="0">
                          <a:effectLst/>
                          <a:latin typeface="Times New Roman"/>
                          <a:ea typeface="宋体"/>
                        </a:rPr>
                        <a:t>需求分析</a:t>
                      </a:r>
                      <a:r>
                        <a:rPr lang="zh-CN" altLang="en-US" sz="1400" kern="100" dirty="0" smtClean="0">
                          <a:effectLst/>
                          <a:latin typeface="Times New Roman"/>
                          <a:ea typeface="宋体"/>
                        </a:rPr>
                        <a:t>阶段</a:t>
                      </a:r>
                      <a:endParaRPr lang="zh-CN" sz="1400" kern="100" dirty="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effectLst/>
                          <a:latin typeface="Times New Roman"/>
                          <a:ea typeface="宋体"/>
                        </a:rPr>
                        <a:t>需求分析</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400" kern="100" dirty="0">
                          <a:effectLst/>
                          <a:latin typeface="Times New Roman"/>
                          <a:ea typeface="宋体"/>
                        </a:rPr>
                        <a:t>14 </a:t>
                      </a:r>
                      <a:r>
                        <a:rPr lang="zh-CN" sz="1400" kern="100" dirty="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400" kern="100" dirty="0">
                          <a:effectLst/>
                          <a:latin typeface="Times New Roman"/>
                          <a:ea typeface="宋体"/>
                        </a:rPr>
                        <a:t>2017</a:t>
                      </a:r>
                      <a:r>
                        <a:rPr lang="zh-CN" sz="1400" kern="100" dirty="0">
                          <a:effectLst/>
                          <a:latin typeface="Times New Roman"/>
                          <a:ea typeface="宋体"/>
                        </a:rPr>
                        <a:t>年</a:t>
                      </a:r>
                      <a:r>
                        <a:rPr lang="en-US" sz="1400" kern="100" dirty="0">
                          <a:effectLst/>
                          <a:latin typeface="Times New Roman"/>
                          <a:ea typeface="宋体"/>
                        </a:rPr>
                        <a:t>10</a:t>
                      </a:r>
                      <a:r>
                        <a:rPr lang="zh-CN" sz="1400" kern="100" dirty="0">
                          <a:effectLst/>
                          <a:latin typeface="Times New Roman"/>
                          <a:ea typeface="宋体"/>
                        </a:rPr>
                        <a:t>月</a:t>
                      </a:r>
                      <a:r>
                        <a:rPr lang="en-US" sz="1400" kern="100" dirty="0">
                          <a:effectLst/>
                          <a:latin typeface="Times New Roman"/>
                          <a:ea typeface="宋体"/>
                        </a:rPr>
                        <a:t>23</a:t>
                      </a:r>
                      <a:r>
                        <a:rPr lang="zh-CN" sz="1400" kern="100" dirty="0">
                          <a:effectLst/>
                          <a:latin typeface="Times New Roman"/>
                          <a:ea typeface="宋体"/>
                        </a:rPr>
                        <a:t>日</a:t>
                      </a:r>
                      <a:r>
                        <a:rPr lang="en-US" sz="1400" kern="100" dirty="0">
                          <a:effectLst/>
                          <a:latin typeface="Times New Roman"/>
                          <a:ea typeface="宋体"/>
                        </a:rPr>
                        <a:t> 8:00</a:t>
                      </a:r>
                      <a:endParaRPr lang="zh-CN" sz="1400" kern="100" dirty="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400" kern="100" dirty="0">
                          <a:effectLst/>
                          <a:latin typeface="Times New Roman"/>
                          <a:ea typeface="宋体"/>
                        </a:rPr>
                        <a:t>2017</a:t>
                      </a:r>
                      <a:r>
                        <a:rPr lang="zh-CN" sz="1400" kern="100" dirty="0">
                          <a:effectLst/>
                          <a:latin typeface="Times New Roman"/>
                          <a:ea typeface="宋体"/>
                        </a:rPr>
                        <a:t>年</a:t>
                      </a:r>
                      <a:r>
                        <a:rPr lang="en-US" sz="1400" kern="100" dirty="0">
                          <a:effectLst/>
                          <a:latin typeface="Times New Roman"/>
                          <a:ea typeface="宋体"/>
                        </a:rPr>
                        <a:t>11</a:t>
                      </a:r>
                      <a:r>
                        <a:rPr lang="zh-CN" sz="1400" kern="100" dirty="0">
                          <a:effectLst/>
                          <a:latin typeface="Times New Roman"/>
                          <a:ea typeface="宋体"/>
                        </a:rPr>
                        <a:t>月</a:t>
                      </a:r>
                      <a:r>
                        <a:rPr lang="en-US" sz="1400" kern="100" dirty="0">
                          <a:effectLst/>
                          <a:latin typeface="Times New Roman"/>
                          <a:ea typeface="宋体"/>
                        </a:rPr>
                        <a:t>5</a:t>
                      </a:r>
                      <a:r>
                        <a:rPr lang="zh-CN" sz="1400" kern="100" dirty="0">
                          <a:effectLst/>
                          <a:latin typeface="Times New Roman"/>
                          <a:ea typeface="宋体"/>
                        </a:rPr>
                        <a:t>日</a:t>
                      </a:r>
                      <a:r>
                        <a:rPr lang="en-US" sz="1400" kern="100" dirty="0">
                          <a:effectLst/>
                          <a:latin typeface="Times New Roman"/>
                          <a:ea typeface="宋体"/>
                        </a:rPr>
                        <a:t> 17:00</a:t>
                      </a:r>
                      <a:endParaRPr lang="zh-CN" sz="1400" kern="100" dirty="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n-US" sz="1400" kern="100" dirty="0">
                          <a:effectLst/>
                          <a:latin typeface="Times New Roman"/>
                          <a:ea typeface="宋体"/>
                        </a:rPr>
                        <a:t> </a:t>
                      </a:r>
                      <a:endParaRPr lang="zh-CN" sz="1400" kern="100" dirty="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400" kern="100" dirty="0">
                          <a:effectLst/>
                          <a:latin typeface="Times New Roman"/>
                          <a:ea typeface="宋体"/>
                        </a:rPr>
                        <a:t>进行中</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450180">
                <a:tc vMerge="1">
                  <a:txBody>
                    <a:bodyPr/>
                    <a:lstStyle/>
                    <a:p>
                      <a:endParaRPr lang="zh-CN" altLang="en-US"/>
                    </a:p>
                  </a:txBody>
                  <a:tcPr/>
                </a:tc>
                <a:tc>
                  <a:txBody>
                    <a:bodyPr/>
                    <a:lstStyle/>
                    <a:p>
                      <a:pPr algn="ctr">
                        <a:spcAft>
                          <a:spcPts val="0"/>
                        </a:spcAft>
                      </a:pPr>
                      <a:r>
                        <a:rPr lang="zh-CN" sz="1400" kern="100" dirty="0">
                          <a:effectLst/>
                          <a:latin typeface="Times New Roman"/>
                          <a:ea typeface="宋体"/>
                        </a:rPr>
                        <a:t>应用环境建模</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1 </a:t>
                      </a:r>
                      <a:r>
                        <a:rPr lang="zh-CN" sz="1400" kern="10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23</a:t>
                      </a:r>
                      <a:r>
                        <a:rPr lang="zh-CN" sz="1400" kern="100">
                          <a:effectLst/>
                          <a:latin typeface="Times New Roman"/>
                          <a:ea typeface="宋体"/>
                        </a:rPr>
                        <a:t>日</a:t>
                      </a:r>
                      <a:r>
                        <a:rPr lang="en-US" sz="1400" kern="100">
                          <a:effectLst/>
                          <a:latin typeface="Times New Roman"/>
                          <a:ea typeface="宋体"/>
                        </a:rPr>
                        <a:t> 8:00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23</a:t>
                      </a:r>
                      <a:r>
                        <a:rPr lang="zh-CN" sz="1400" kern="100">
                          <a:effectLst/>
                          <a:latin typeface="Times New Roman"/>
                          <a:ea typeface="宋体"/>
                        </a:rPr>
                        <a:t>日</a:t>
                      </a:r>
                      <a:r>
                        <a:rPr lang="en-US" sz="1400" kern="100">
                          <a:effectLst/>
                          <a:latin typeface="Times New Roman"/>
                          <a:ea typeface="宋体"/>
                        </a:rPr>
                        <a:t> 17:00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孟玉盛</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未完成</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80">
                <a:tc vMerge="1">
                  <a:txBody>
                    <a:bodyPr/>
                    <a:lstStyle/>
                    <a:p>
                      <a:endParaRPr lang="zh-CN" altLang="en-US"/>
                    </a:p>
                  </a:txBody>
                  <a:tcPr/>
                </a:tc>
                <a:tc>
                  <a:txBody>
                    <a:bodyPr/>
                    <a:lstStyle/>
                    <a:p>
                      <a:pPr algn="ctr">
                        <a:spcAft>
                          <a:spcPts val="0"/>
                        </a:spcAft>
                      </a:pPr>
                      <a:r>
                        <a:rPr lang="zh-CN" sz="1400" kern="100">
                          <a:effectLst/>
                          <a:latin typeface="Times New Roman"/>
                          <a:ea typeface="宋体"/>
                        </a:rPr>
                        <a:t>创建原型</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rPr>
                        <a:t>1 </a:t>
                      </a:r>
                      <a:r>
                        <a:rPr lang="zh-CN" sz="1400" kern="100" dirty="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24</a:t>
                      </a:r>
                      <a:r>
                        <a:rPr lang="zh-CN" sz="1400" kern="100">
                          <a:effectLst/>
                          <a:latin typeface="Times New Roman"/>
                          <a:ea typeface="宋体"/>
                        </a:rPr>
                        <a:t>日</a:t>
                      </a:r>
                      <a:r>
                        <a:rPr lang="en-US" sz="1400" kern="100">
                          <a:effectLst/>
                          <a:latin typeface="Times New Roman"/>
                          <a:ea typeface="宋体"/>
                        </a:rPr>
                        <a:t> 8:00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24</a:t>
                      </a:r>
                      <a:r>
                        <a:rPr lang="zh-CN" sz="1400" kern="100">
                          <a:effectLst/>
                          <a:latin typeface="Times New Roman"/>
                          <a:ea typeface="宋体"/>
                        </a:rPr>
                        <a:t>日</a:t>
                      </a:r>
                      <a:r>
                        <a:rPr lang="en-US" sz="1400" kern="100">
                          <a:effectLst/>
                          <a:latin typeface="Times New Roman"/>
                          <a:ea typeface="宋体"/>
                        </a:rPr>
                        <a:t> 17:00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潘国强</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未完成</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80">
                <a:tc vMerge="1">
                  <a:txBody>
                    <a:bodyPr/>
                    <a:lstStyle/>
                    <a:p>
                      <a:endParaRPr lang="zh-CN" altLang="en-US"/>
                    </a:p>
                  </a:txBody>
                  <a:tcPr/>
                </a:tc>
                <a:tc>
                  <a:txBody>
                    <a:bodyPr/>
                    <a:lstStyle/>
                    <a:p>
                      <a:pPr algn="ctr">
                        <a:spcAft>
                          <a:spcPts val="0"/>
                        </a:spcAft>
                      </a:pPr>
                      <a:r>
                        <a:rPr lang="zh-CN" sz="1400" kern="100">
                          <a:effectLst/>
                          <a:latin typeface="Times New Roman"/>
                          <a:ea typeface="宋体"/>
                        </a:rPr>
                        <a:t>分析可实现性</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 </a:t>
                      </a:r>
                      <a:r>
                        <a:rPr lang="zh-CN" sz="1400" kern="10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25</a:t>
                      </a:r>
                      <a:r>
                        <a:rPr lang="zh-CN" sz="1400" kern="100">
                          <a:effectLst/>
                          <a:latin typeface="Times New Roman"/>
                          <a:ea typeface="宋体"/>
                        </a:rPr>
                        <a:t>日</a:t>
                      </a:r>
                      <a:r>
                        <a:rPr lang="en-US" sz="1400" kern="100">
                          <a:effectLst/>
                          <a:latin typeface="Times New Roman"/>
                          <a:ea typeface="宋体"/>
                        </a:rPr>
                        <a:t> 8:00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26</a:t>
                      </a:r>
                      <a:r>
                        <a:rPr lang="zh-CN" sz="1400" kern="100">
                          <a:effectLst/>
                          <a:latin typeface="Times New Roman"/>
                          <a:ea typeface="宋体"/>
                        </a:rPr>
                        <a:t>日</a:t>
                      </a:r>
                      <a:r>
                        <a:rPr lang="en-US" sz="1400" kern="100">
                          <a:effectLst/>
                          <a:latin typeface="Times New Roman"/>
                          <a:ea typeface="宋体"/>
                        </a:rPr>
                        <a:t> 17:00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瞿达晨</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完成</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80">
                <a:tc vMerge="1">
                  <a:txBody>
                    <a:bodyPr/>
                    <a:lstStyle/>
                    <a:p>
                      <a:endParaRPr lang="zh-CN" altLang="en-US"/>
                    </a:p>
                  </a:txBody>
                  <a:tcPr/>
                </a:tc>
                <a:tc>
                  <a:txBody>
                    <a:bodyPr/>
                    <a:lstStyle/>
                    <a:p>
                      <a:pPr algn="ctr">
                        <a:spcAft>
                          <a:spcPts val="0"/>
                        </a:spcAft>
                      </a:pPr>
                      <a:r>
                        <a:rPr lang="zh-CN" sz="1400" kern="100">
                          <a:effectLst/>
                          <a:latin typeface="Times New Roman"/>
                          <a:ea typeface="宋体"/>
                        </a:rPr>
                        <a:t>完成第一次翻转课堂作业</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1 </a:t>
                      </a:r>
                      <a:r>
                        <a:rPr lang="zh-CN" sz="1400" kern="10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27</a:t>
                      </a:r>
                      <a:r>
                        <a:rPr lang="zh-CN" sz="1400" kern="100">
                          <a:effectLst/>
                          <a:latin typeface="Times New Roman"/>
                          <a:ea typeface="宋体"/>
                        </a:rPr>
                        <a:t>日</a:t>
                      </a:r>
                      <a:r>
                        <a:rPr lang="en-US" sz="1400" kern="100">
                          <a:effectLst/>
                          <a:latin typeface="Times New Roman"/>
                          <a:ea typeface="宋体"/>
                        </a:rPr>
                        <a:t> 8:00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27</a:t>
                      </a:r>
                      <a:r>
                        <a:rPr lang="zh-CN" sz="1400" kern="100">
                          <a:effectLst/>
                          <a:latin typeface="Times New Roman"/>
                          <a:ea typeface="宋体"/>
                        </a:rPr>
                        <a:t>日</a:t>
                      </a:r>
                      <a:r>
                        <a:rPr lang="en-US" sz="1400" kern="100">
                          <a:effectLst/>
                          <a:latin typeface="Times New Roman"/>
                          <a:ea typeface="宋体"/>
                        </a:rPr>
                        <a:t> 17:00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孟玉盛、钱智凯</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完成</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80">
                <a:tc vMerge="1">
                  <a:txBody>
                    <a:bodyPr/>
                    <a:lstStyle/>
                    <a:p>
                      <a:endParaRPr lang="zh-CN" altLang="en-US"/>
                    </a:p>
                  </a:txBody>
                  <a:tcPr/>
                </a:tc>
                <a:tc>
                  <a:txBody>
                    <a:bodyPr/>
                    <a:lstStyle/>
                    <a:p>
                      <a:pPr algn="ctr">
                        <a:spcAft>
                          <a:spcPts val="0"/>
                        </a:spcAft>
                      </a:pPr>
                      <a:r>
                        <a:rPr lang="zh-CN" sz="1400" kern="100">
                          <a:effectLst/>
                          <a:latin typeface="Times New Roman"/>
                          <a:ea typeface="宋体"/>
                        </a:rPr>
                        <a:t>第四次例会</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1 </a:t>
                      </a:r>
                      <a:r>
                        <a:rPr lang="zh-CN" sz="1400" kern="10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28</a:t>
                      </a:r>
                      <a:r>
                        <a:rPr lang="zh-CN" sz="1400" kern="100">
                          <a:effectLst/>
                          <a:latin typeface="Times New Roman"/>
                          <a:ea typeface="宋体"/>
                        </a:rPr>
                        <a:t>日</a:t>
                      </a:r>
                      <a:r>
                        <a:rPr lang="en-US" sz="1400" kern="100">
                          <a:effectLst/>
                          <a:latin typeface="Times New Roman"/>
                          <a:ea typeface="宋体"/>
                        </a:rPr>
                        <a:t> 8:00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28</a:t>
                      </a:r>
                      <a:r>
                        <a:rPr lang="zh-CN" sz="1400" kern="100">
                          <a:effectLst/>
                          <a:latin typeface="Times New Roman"/>
                          <a:ea typeface="宋体"/>
                        </a:rPr>
                        <a:t>日</a:t>
                      </a:r>
                      <a:r>
                        <a:rPr lang="en-US" sz="1400" kern="100">
                          <a:effectLst/>
                          <a:latin typeface="Times New Roman"/>
                          <a:ea typeface="宋体"/>
                        </a:rPr>
                        <a:t> 17:00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rPr>
                        <a:t> </a:t>
                      </a:r>
                      <a:r>
                        <a:rPr lang="zh-CN" altLang="en-US" sz="1400" kern="100" dirty="0" smtClean="0">
                          <a:effectLst/>
                          <a:latin typeface="Times New Roman"/>
                          <a:ea typeface="宋体"/>
                        </a:rPr>
                        <a:t>孟玉盛</a:t>
                      </a:r>
                      <a:endParaRPr lang="zh-CN" sz="1400" kern="100" dirty="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完成</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5452">
                <a:tc vMerge="1">
                  <a:txBody>
                    <a:bodyPr/>
                    <a:lstStyle/>
                    <a:p>
                      <a:endParaRPr lang="zh-CN" altLang="en-US"/>
                    </a:p>
                  </a:txBody>
                  <a:tcPr/>
                </a:tc>
                <a:tc>
                  <a:txBody>
                    <a:bodyPr/>
                    <a:lstStyle/>
                    <a:p>
                      <a:pPr algn="ctr">
                        <a:spcAft>
                          <a:spcPts val="0"/>
                        </a:spcAft>
                      </a:pPr>
                      <a:r>
                        <a:rPr lang="zh-CN" sz="1400" kern="100">
                          <a:effectLst/>
                          <a:latin typeface="Times New Roman"/>
                          <a:ea typeface="宋体"/>
                        </a:rPr>
                        <a:t>完成《项目章程》，《项目总体计划》，《需求工程计划</a:t>
                      </a:r>
                      <a:r>
                        <a:rPr lang="en-US" sz="1400" kern="100">
                          <a:effectLst/>
                          <a:latin typeface="Times New Roman"/>
                          <a:ea typeface="宋体"/>
                        </a:rPr>
                        <a:t>-</a:t>
                      </a:r>
                      <a:r>
                        <a:rPr lang="zh-CN" sz="1400" kern="100">
                          <a:effectLst/>
                          <a:latin typeface="Times New Roman"/>
                          <a:ea typeface="宋体"/>
                        </a:rPr>
                        <a:t>初步》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 </a:t>
                      </a:r>
                      <a:r>
                        <a:rPr lang="zh-CN" sz="1400" kern="10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28</a:t>
                      </a:r>
                      <a:r>
                        <a:rPr lang="zh-CN" sz="1400" kern="100">
                          <a:effectLst/>
                          <a:latin typeface="Times New Roman"/>
                          <a:ea typeface="宋体"/>
                        </a:rPr>
                        <a:t>日</a:t>
                      </a:r>
                      <a:r>
                        <a:rPr lang="en-US" sz="1400" kern="100">
                          <a:effectLst/>
                          <a:latin typeface="Times New Roman"/>
                          <a:ea typeface="宋体"/>
                        </a:rPr>
                        <a:t> 8:00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29</a:t>
                      </a:r>
                      <a:r>
                        <a:rPr lang="zh-CN" sz="1400" kern="100">
                          <a:effectLst/>
                          <a:latin typeface="Times New Roman"/>
                          <a:ea typeface="宋体"/>
                        </a:rPr>
                        <a:t>日</a:t>
                      </a:r>
                      <a:r>
                        <a:rPr lang="en-US" sz="1400" kern="100">
                          <a:effectLst/>
                          <a:latin typeface="Times New Roman"/>
                          <a:ea typeface="宋体"/>
                        </a:rPr>
                        <a:t> 17:00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黄枭帅、瞿达晨、潘国强、孟玉盛</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完成</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80">
                <a:tc vMerge="1">
                  <a:txBody>
                    <a:bodyPr/>
                    <a:lstStyle/>
                    <a:p>
                      <a:endParaRPr lang="zh-CN" altLang="en-US"/>
                    </a:p>
                  </a:txBody>
                  <a:tcPr/>
                </a:tc>
                <a:tc>
                  <a:txBody>
                    <a:bodyPr/>
                    <a:lstStyle/>
                    <a:p>
                      <a:pPr algn="ctr">
                        <a:spcAft>
                          <a:spcPts val="0"/>
                        </a:spcAft>
                      </a:pPr>
                      <a:r>
                        <a:rPr lang="zh-CN" sz="1400" kern="100">
                          <a:effectLst/>
                          <a:latin typeface="Times New Roman"/>
                          <a:ea typeface="宋体"/>
                        </a:rPr>
                        <a:t>排列需求优先级</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1 </a:t>
                      </a:r>
                      <a:r>
                        <a:rPr lang="zh-CN" sz="1400" kern="10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30</a:t>
                      </a:r>
                      <a:r>
                        <a:rPr lang="zh-CN" sz="1400" kern="100">
                          <a:effectLst/>
                          <a:latin typeface="Times New Roman"/>
                          <a:ea typeface="宋体"/>
                        </a:rPr>
                        <a:t>日</a:t>
                      </a:r>
                      <a:r>
                        <a:rPr lang="en-US" sz="1400" kern="100">
                          <a:effectLst/>
                          <a:latin typeface="Times New Roman"/>
                          <a:ea typeface="宋体"/>
                        </a:rPr>
                        <a:t> 8:00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30</a:t>
                      </a:r>
                      <a:r>
                        <a:rPr lang="zh-CN" sz="1400" kern="100">
                          <a:effectLst/>
                          <a:latin typeface="Times New Roman"/>
                          <a:ea typeface="宋体"/>
                        </a:rPr>
                        <a:t>日</a:t>
                      </a:r>
                      <a:r>
                        <a:rPr lang="en-US" sz="1400" kern="100">
                          <a:effectLst/>
                          <a:latin typeface="Times New Roman"/>
                          <a:ea typeface="宋体"/>
                        </a:rPr>
                        <a:t> 17:00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钱智凯</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进行中</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180">
                <a:tc vMerge="1">
                  <a:txBody>
                    <a:bodyPr/>
                    <a:lstStyle/>
                    <a:p>
                      <a:endParaRPr lang="zh-CN" altLang="en-US"/>
                    </a:p>
                  </a:txBody>
                  <a:tcPr/>
                </a:tc>
                <a:tc>
                  <a:txBody>
                    <a:bodyPr/>
                    <a:lstStyle/>
                    <a:p>
                      <a:pPr algn="ctr">
                        <a:spcAft>
                          <a:spcPts val="0"/>
                        </a:spcAft>
                      </a:pPr>
                      <a:r>
                        <a:rPr lang="zh-CN" sz="1400" kern="100">
                          <a:effectLst/>
                          <a:latin typeface="Times New Roman"/>
                          <a:ea typeface="宋体"/>
                        </a:rPr>
                        <a:t>创建数据字典</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1 </a:t>
                      </a:r>
                      <a:r>
                        <a:rPr lang="zh-CN" sz="1400" kern="100">
                          <a:effectLst/>
                          <a:latin typeface="Times New Roman"/>
                          <a:ea typeface="宋体"/>
                        </a:rPr>
                        <a:t>个工作日</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31</a:t>
                      </a:r>
                      <a:r>
                        <a:rPr lang="zh-CN" sz="1400" kern="100">
                          <a:effectLst/>
                          <a:latin typeface="Times New Roman"/>
                          <a:ea typeface="宋体"/>
                        </a:rPr>
                        <a:t>日</a:t>
                      </a:r>
                      <a:r>
                        <a:rPr lang="en-US" sz="1400" kern="100">
                          <a:effectLst/>
                          <a:latin typeface="Times New Roman"/>
                          <a:ea typeface="宋体"/>
                        </a:rPr>
                        <a:t> 8:00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rPr>
                        <a:t>2017</a:t>
                      </a:r>
                      <a:r>
                        <a:rPr lang="zh-CN" sz="1400" kern="100">
                          <a:effectLst/>
                          <a:latin typeface="Times New Roman"/>
                          <a:ea typeface="宋体"/>
                        </a:rPr>
                        <a:t>年</a:t>
                      </a:r>
                      <a:r>
                        <a:rPr lang="en-US" sz="1400" kern="100">
                          <a:effectLst/>
                          <a:latin typeface="Times New Roman"/>
                          <a:ea typeface="宋体"/>
                        </a:rPr>
                        <a:t>10</a:t>
                      </a:r>
                      <a:r>
                        <a:rPr lang="zh-CN" sz="1400" kern="100">
                          <a:effectLst/>
                          <a:latin typeface="Times New Roman"/>
                          <a:ea typeface="宋体"/>
                        </a:rPr>
                        <a:t>月</a:t>
                      </a:r>
                      <a:r>
                        <a:rPr lang="en-US" sz="1400" kern="100">
                          <a:effectLst/>
                          <a:latin typeface="Times New Roman"/>
                          <a:ea typeface="宋体"/>
                        </a:rPr>
                        <a:t>31</a:t>
                      </a:r>
                      <a:r>
                        <a:rPr lang="zh-CN" sz="1400" kern="100">
                          <a:effectLst/>
                          <a:latin typeface="Times New Roman"/>
                          <a:ea typeface="宋体"/>
                        </a:rPr>
                        <a:t>日</a:t>
                      </a:r>
                      <a:r>
                        <a:rPr lang="en-US" sz="1400" kern="100">
                          <a:effectLst/>
                          <a:latin typeface="Times New Roman"/>
                          <a:ea typeface="宋体"/>
                        </a:rPr>
                        <a:t> 17:00</a:t>
                      </a:r>
                      <a:endParaRPr lang="zh-CN" sz="1400" kern="100">
                        <a:effectLst/>
                        <a:latin typeface="Times New Roman"/>
                        <a:ea typeface="宋体"/>
                      </a:endParaRP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rPr>
                        <a:t>黄枭帅</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effectLst/>
                          <a:latin typeface="Times New Roman"/>
                          <a:ea typeface="宋体"/>
                        </a:rPr>
                        <a:t>进行中</a:t>
                      </a:r>
                    </a:p>
                  </a:txBody>
                  <a:tcPr marL="96468" marR="964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334789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037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预算计划</a:t>
            </a:r>
          </a:p>
        </p:txBody>
      </p:sp>
      <p:graphicFrame>
        <p:nvGraphicFramePr>
          <p:cNvPr id="8" name="表格 7"/>
          <p:cNvGraphicFramePr>
            <a:graphicFrameLocks noGrp="1"/>
          </p:cNvGraphicFramePr>
          <p:nvPr>
            <p:extLst>
              <p:ext uri="{D42A27DB-BD31-4B8C-83A1-F6EECF244321}">
                <p14:modId xmlns:p14="http://schemas.microsoft.com/office/powerpoint/2010/main" val="3221504742"/>
              </p:ext>
            </p:extLst>
          </p:nvPr>
        </p:nvGraphicFramePr>
        <p:xfrm>
          <a:off x="1932535" y="1840358"/>
          <a:ext cx="8557665" cy="3546823"/>
        </p:xfrm>
        <a:graphic>
          <a:graphicData uri="http://schemas.openxmlformats.org/drawingml/2006/table">
            <a:tbl>
              <a:tblPr firstRow="1" firstCol="1" bandRow="1"/>
              <a:tblGrid>
                <a:gridCol w="2851901"/>
                <a:gridCol w="2852882"/>
                <a:gridCol w="2852882"/>
              </a:tblGrid>
              <a:tr h="247309">
                <a:tc>
                  <a:txBody>
                    <a:bodyPr/>
                    <a:lstStyle/>
                    <a:p>
                      <a:pPr algn="ctr">
                        <a:spcAft>
                          <a:spcPts val="0"/>
                        </a:spcAft>
                      </a:pPr>
                      <a:r>
                        <a:rPr lang="zh-CN" sz="1600" kern="100" dirty="0">
                          <a:effectLst/>
                          <a:latin typeface="Times New Roman"/>
                          <a:ea typeface="宋体"/>
                        </a:rPr>
                        <a:t>费用名称</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600" kern="100">
                          <a:effectLst/>
                          <a:latin typeface="Times New Roman"/>
                          <a:ea typeface="宋体"/>
                        </a:rPr>
                        <a:t>预计花费（元）</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600" kern="100">
                          <a:effectLst/>
                          <a:latin typeface="Times New Roman"/>
                          <a:ea typeface="宋体"/>
                        </a:rPr>
                        <a:t>备注</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94617">
                <a:tc>
                  <a:txBody>
                    <a:bodyPr/>
                    <a:lstStyle/>
                    <a:p>
                      <a:pPr algn="ctr">
                        <a:spcAft>
                          <a:spcPts val="0"/>
                        </a:spcAft>
                      </a:pPr>
                      <a:r>
                        <a:rPr lang="zh-CN" sz="1600" kern="100">
                          <a:effectLst/>
                          <a:latin typeface="Times New Roman"/>
                          <a:ea typeface="宋体"/>
                        </a:rPr>
                        <a:t>硬件费用</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0</a:t>
                      </a:r>
                      <a:endParaRPr lang="zh-CN" sz="1600" kern="10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5</a:t>
                      </a:r>
                      <a:r>
                        <a:rPr lang="zh-CN" sz="1600" kern="100">
                          <a:effectLst/>
                          <a:latin typeface="Times New Roman"/>
                          <a:ea typeface="宋体"/>
                        </a:rPr>
                        <a:t>台笔记本及相关硬件设备的配置</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5277">
                <a:tc>
                  <a:txBody>
                    <a:bodyPr/>
                    <a:lstStyle/>
                    <a:p>
                      <a:pPr algn="ctr">
                        <a:spcAft>
                          <a:spcPts val="0"/>
                        </a:spcAft>
                      </a:pPr>
                      <a:r>
                        <a:rPr lang="zh-CN" sz="1600" kern="100">
                          <a:effectLst/>
                          <a:latin typeface="Times New Roman"/>
                          <a:ea typeface="宋体"/>
                        </a:rPr>
                        <a:t>软件费用</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0</a:t>
                      </a:r>
                      <a:endParaRPr lang="zh-CN" sz="1600" kern="10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Microsoft Office</a:t>
                      </a:r>
                      <a:r>
                        <a:rPr lang="zh-CN" sz="1600" kern="100">
                          <a:effectLst/>
                          <a:latin typeface="Times New Roman"/>
                          <a:ea typeface="宋体"/>
                        </a:rPr>
                        <a:t>，</a:t>
                      </a:r>
                      <a:r>
                        <a:rPr lang="en-US" sz="1900" kern="100">
                          <a:solidFill>
                            <a:srgbClr val="000000"/>
                          </a:solidFill>
                          <a:effectLst/>
                          <a:latin typeface="宋体"/>
                          <a:ea typeface="宋体"/>
                        </a:rPr>
                        <a:t>Visio</a:t>
                      </a:r>
                      <a:r>
                        <a:rPr lang="zh-CN" sz="1900" kern="100">
                          <a:solidFill>
                            <a:srgbClr val="000000"/>
                          </a:solidFill>
                          <a:effectLst/>
                          <a:latin typeface="Times New Roman"/>
                          <a:ea typeface="宋体"/>
                        </a:rPr>
                        <a:t>等软件工具的购买及授权</a:t>
                      </a:r>
                      <a:endParaRPr lang="zh-CN" sz="1600" kern="10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617">
                <a:tc>
                  <a:txBody>
                    <a:bodyPr/>
                    <a:lstStyle/>
                    <a:p>
                      <a:pPr algn="ctr">
                        <a:spcAft>
                          <a:spcPts val="0"/>
                        </a:spcAft>
                      </a:pPr>
                      <a:r>
                        <a:rPr lang="zh-CN" sz="1600" kern="100">
                          <a:effectLst/>
                          <a:latin typeface="Times New Roman"/>
                          <a:ea typeface="宋体"/>
                        </a:rPr>
                        <a:t>人工费用</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smtClean="0">
                          <a:effectLst/>
                          <a:latin typeface="Times New Roman"/>
                          <a:ea typeface="宋体"/>
                        </a:rPr>
                        <a:t>8494</a:t>
                      </a:r>
                      <a:endParaRPr lang="zh-CN" sz="1600" kern="100" dirty="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Times New Roman"/>
                          <a:ea typeface="宋体"/>
                        </a:rPr>
                        <a:t>工资</a:t>
                      </a:r>
                      <a:r>
                        <a:rPr lang="en-US" sz="1600" kern="100" dirty="0">
                          <a:effectLst/>
                          <a:latin typeface="Times New Roman"/>
                          <a:ea typeface="宋体"/>
                        </a:rPr>
                        <a:t>30.97</a:t>
                      </a:r>
                      <a:r>
                        <a:rPr lang="zh-CN" sz="1600" kern="100" dirty="0" smtClean="0">
                          <a:effectLst/>
                          <a:latin typeface="Times New Roman"/>
                          <a:ea typeface="宋体"/>
                        </a:rPr>
                        <a:t>元</a:t>
                      </a:r>
                      <a:r>
                        <a:rPr lang="zh-CN" altLang="en-US" sz="1600" kern="100" dirty="0" smtClean="0">
                          <a:effectLst/>
                          <a:latin typeface="Times New Roman"/>
                          <a:ea typeface="宋体"/>
                        </a:rPr>
                        <a:t>每工时</a:t>
                      </a:r>
                      <a:r>
                        <a:rPr lang="zh-CN" sz="1600" kern="100" dirty="0" smtClean="0">
                          <a:effectLst/>
                          <a:latin typeface="Times New Roman"/>
                          <a:ea typeface="宋体"/>
                        </a:rPr>
                        <a:t>，共计</a:t>
                      </a:r>
                      <a:r>
                        <a:rPr lang="en-US" sz="1600" kern="100" dirty="0" smtClean="0">
                          <a:effectLst/>
                          <a:latin typeface="Times New Roman"/>
                          <a:ea typeface="宋体"/>
                        </a:rPr>
                        <a:t>274.26</a:t>
                      </a:r>
                      <a:r>
                        <a:rPr lang="zh-CN" altLang="en-US" sz="1600" kern="100" smtClean="0">
                          <a:effectLst/>
                          <a:latin typeface="Times New Roman"/>
                          <a:ea typeface="宋体"/>
                        </a:rPr>
                        <a:t>工</a:t>
                      </a:r>
                      <a:r>
                        <a:rPr lang="zh-CN" sz="1600" kern="100" smtClean="0">
                          <a:effectLst/>
                          <a:latin typeface="Times New Roman"/>
                          <a:ea typeface="宋体"/>
                        </a:rPr>
                        <a:t>时</a:t>
                      </a:r>
                      <a:endParaRPr lang="zh-CN" sz="1600" kern="100" dirty="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617">
                <a:tc>
                  <a:txBody>
                    <a:bodyPr/>
                    <a:lstStyle/>
                    <a:p>
                      <a:pPr algn="ctr">
                        <a:spcAft>
                          <a:spcPts val="0"/>
                        </a:spcAft>
                      </a:pPr>
                      <a:r>
                        <a:rPr lang="zh-CN" sz="1600" kern="100">
                          <a:effectLst/>
                          <a:latin typeface="Times New Roman"/>
                          <a:ea typeface="宋体"/>
                        </a:rPr>
                        <a:t>场地费用</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0</a:t>
                      </a:r>
                      <a:endParaRPr lang="zh-CN" sz="1600" kern="10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工作场地租用费用</a:t>
                      </a:r>
                      <a:r>
                        <a:rPr lang="en-US" sz="1600" kern="100">
                          <a:effectLst/>
                          <a:latin typeface="Times New Roman"/>
                          <a:ea typeface="宋体"/>
                        </a:rPr>
                        <a:t>xx</a:t>
                      </a:r>
                      <a:r>
                        <a:rPr lang="zh-CN" sz="1600" kern="100">
                          <a:effectLst/>
                          <a:latin typeface="Times New Roman"/>
                          <a:ea typeface="宋体"/>
                        </a:rPr>
                        <a:t>元每人每月，共计</a:t>
                      </a:r>
                      <a:r>
                        <a:rPr lang="en-US" sz="1600" kern="100">
                          <a:effectLst/>
                          <a:latin typeface="Times New Roman"/>
                          <a:ea typeface="宋体"/>
                        </a:rPr>
                        <a:t>xx</a:t>
                      </a:r>
                      <a:r>
                        <a:rPr lang="zh-CN" sz="1600" kern="100">
                          <a:effectLst/>
                          <a:latin typeface="Times New Roman"/>
                          <a:ea typeface="宋体"/>
                        </a:rPr>
                        <a:t>月</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617">
                <a:tc>
                  <a:txBody>
                    <a:bodyPr/>
                    <a:lstStyle/>
                    <a:p>
                      <a:pPr algn="ctr">
                        <a:spcAft>
                          <a:spcPts val="0"/>
                        </a:spcAft>
                      </a:pPr>
                      <a:r>
                        <a:rPr lang="zh-CN" sz="1600" kern="100">
                          <a:effectLst/>
                          <a:latin typeface="Times New Roman"/>
                          <a:ea typeface="宋体"/>
                        </a:rPr>
                        <a:t>水电费用</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1000</a:t>
                      </a:r>
                      <a:endParaRPr lang="zh-CN" sz="1600" kern="10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预计水电费</a:t>
                      </a:r>
                      <a:r>
                        <a:rPr lang="en-US" sz="1600" kern="100">
                          <a:effectLst/>
                          <a:latin typeface="Times New Roman"/>
                          <a:ea typeface="宋体"/>
                        </a:rPr>
                        <a:t>200</a:t>
                      </a:r>
                      <a:r>
                        <a:rPr lang="zh-CN" sz="1600" kern="100">
                          <a:effectLst/>
                          <a:latin typeface="Times New Roman"/>
                          <a:ea typeface="宋体"/>
                        </a:rPr>
                        <a:t>元每月，共计</a:t>
                      </a:r>
                      <a:r>
                        <a:rPr lang="en-US" sz="1600" kern="100">
                          <a:effectLst/>
                          <a:latin typeface="Times New Roman"/>
                          <a:ea typeface="宋体"/>
                        </a:rPr>
                        <a:t>5</a:t>
                      </a:r>
                      <a:r>
                        <a:rPr lang="zh-CN" sz="1600" kern="100">
                          <a:effectLst/>
                          <a:latin typeface="Times New Roman"/>
                          <a:ea typeface="宋体"/>
                        </a:rPr>
                        <a:t>个月</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617">
                <a:tc>
                  <a:txBody>
                    <a:bodyPr/>
                    <a:lstStyle/>
                    <a:p>
                      <a:pPr algn="ctr">
                        <a:spcAft>
                          <a:spcPts val="0"/>
                        </a:spcAft>
                      </a:pPr>
                      <a:r>
                        <a:rPr lang="zh-CN" sz="1600" kern="100">
                          <a:effectLst/>
                          <a:latin typeface="Times New Roman"/>
                          <a:ea typeface="宋体"/>
                        </a:rPr>
                        <a:t>其它</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rPr>
                        <a:t>0</a:t>
                      </a:r>
                      <a:endParaRPr lang="zh-CN" sz="1600" kern="10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a:ea typeface="宋体"/>
                        </a:rPr>
                        <a:t>除上述项外其他与本计划相关的花费</a:t>
                      </a: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309">
                <a:tc gridSpan="3">
                  <a:txBody>
                    <a:bodyPr/>
                    <a:lstStyle/>
                    <a:p>
                      <a:pPr algn="ctr">
                        <a:spcAft>
                          <a:spcPts val="0"/>
                        </a:spcAft>
                      </a:pPr>
                      <a:r>
                        <a:rPr lang="zh-CN" sz="1600" kern="100" dirty="0">
                          <a:effectLst/>
                          <a:latin typeface="Times New Roman"/>
                          <a:ea typeface="宋体"/>
                        </a:rPr>
                        <a:t>总计（元）</a:t>
                      </a:r>
                      <a:r>
                        <a:rPr lang="zh-CN" sz="1600" kern="100" dirty="0" smtClean="0">
                          <a:effectLst/>
                          <a:latin typeface="Times New Roman"/>
                          <a:ea typeface="宋体"/>
                        </a:rPr>
                        <a:t>：</a:t>
                      </a:r>
                      <a:r>
                        <a:rPr lang="en-US" sz="1600" kern="100" dirty="0" smtClean="0">
                          <a:effectLst/>
                          <a:latin typeface="Times New Roman"/>
                          <a:ea typeface="宋体"/>
                        </a:rPr>
                        <a:t>9494</a:t>
                      </a:r>
                      <a:endParaRPr lang="zh-CN" sz="1600" kern="100" dirty="0">
                        <a:effectLst/>
                        <a:latin typeface="Times New Roman"/>
                        <a:ea typeface="宋体"/>
                      </a:endParaRPr>
                    </a:p>
                  </a:txBody>
                  <a:tcPr marL="105989" marR="10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176860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配置</a:t>
              </a:r>
              <a:r>
                <a:rPr lang="zh-CN" altLang="en-US" sz="2400" b="1" dirty="0">
                  <a:solidFill>
                    <a:srgbClr val="262626"/>
                  </a:solidFill>
                  <a:latin typeface="微软雅黑" pitchFamily="34" charset="-122"/>
                  <a:ea typeface="微软雅黑" pitchFamily="34" charset="-122"/>
                  <a:sym typeface="微软雅黑" pitchFamily="34" charset="-122"/>
                </a:rPr>
                <a:t>系统管理子计划</a:t>
              </a:r>
              <a:r>
                <a:rPr lang="zh-CN" altLang="en-US" sz="2400" b="1" dirty="0" smtClean="0">
                  <a:solidFill>
                    <a:srgbClr val="262626"/>
                  </a:solidFill>
                  <a:latin typeface="微软雅黑" pitchFamily="34" charset="-122"/>
                  <a:ea typeface="微软雅黑" pitchFamily="34" charset="-122"/>
                  <a:sym typeface="微软雅黑" pitchFamily="34" charset="-122"/>
                </a:rPr>
                <a:t>-版本</a:t>
              </a:r>
              <a:r>
                <a:rPr lang="zh-CN" altLang="en-US" sz="2400" b="1" dirty="0">
                  <a:solidFill>
                    <a:srgbClr val="262626"/>
                  </a:solidFill>
                  <a:latin typeface="微软雅黑" pitchFamily="34" charset="-122"/>
                  <a:ea typeface="微软雅黑" pitchFamily="34" charset="-122"/>
                  <a:sym typeface="微软雅黑" pitchFamily="34" charset="-122"/>
                </a:rPr>
                <a:t>管理</a:t>
              </a: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sp>
        <p:nvSpPr>
          <p:cNvPr id="7174" name="文本框 9"/>
          <p:cNvSpPr>
            <a:spLocks noChangeArrowheads="1"/>
          </p:cNvSpPr>
          <p:nvPr/>
        </p:nvSpPr>
        <p:spPr bwMode="auto">
          <a:xfrm>
            <a:off x="1079976" y="1955800"/>
            <a:ext cx="106294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400" dirty="0" smtClean="0"/>
              <a:t>1.    </a:t>
            </a:r>
            <a:r>
              <a:rPr lang="zh-CN" altLang="zh-CN" sz="2400" dirty="0" smtClean="0"/>
              <a:t>在</a:t>
            </a:r>
            <a:r>
              <a:rPr lang="en-US" altLang="zh-CN" sz="2400" dirty="0" err="1"/>
              <a:t>GitHub</a:t>
            </a:r>
            <a:r>
              <a:rPr lang="zh-CN" altLang="zh-CN" sz="2400" dirty="0"/>
              <a:t>上新建一个组织，加入所有项目开发成员</a:t>
            </a:r>
            <a:r>
              <a:rPr lang="zh-CN" altLang="zh-CN" sz="2400" dirty="0" smtClean="0"/>
              <a:t>。组织</a:t>
            </a:r>
            <a:r>
              <a:rPr lang="zh-CN" altLang="zh-CN" sz="2400" dirty="0"/>
              <a:t>之下有名为</a:t>
            </a:r>
            <a:r>
              <a:rPr lang="en-US" altLang="zh-CN" sz="2400" dirty="0"/>
              <a:t>g19</a:t>
            </a:r>
            <a:r>
              <a:rPr lang="zh-CN" altLang="zh-CN" sz="2400" dirty="0"/>
              <a:t>的仓库，作为本次项目的主仓库</a:t>
            </a:r>
            <a:r>
              <a:rPr lang="zh-CN" altLang="zh-CN" sz="2400" dirty="0" smtClean="0"/>
              <a:t>。</a:t>
            </a:r>
            <a:endParaRPr lang="zh-CN" altLang="zh-CN" sz="2400" dirty="0"/>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976" y="1638300"/>
            <a:ext cx="10558398"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67172" y="5738813"/>
            <a:ext cx="1329751" cy="369332"/>
          </a:xfrm>
          <a:prstGeom prst="rect">
            <a:avLst/>
          </a:prstGeom>
          <a:noFill/>
        </p:spPr>
        <p:txBody>
          <a:bodyPr wrap="square" rtlCol="0">
            <a:spAutoFit/>
          </a:bodyPr>
          <a:lstStyle/>
          <a:p>
            <a:r>
              <a:rPr lang="en-US" altLang="zh-CN" b="1" dirty="0" smtClean="0"/>
              <a:t>G19</a:t>
            </a:r>
            <a:r>
              <a:rPr lang="zh-CN" altLang="en-US" b="1" dirty="0" smtClean="0"/>
              <a:t>仓库</a:t>
            </a:r>
            <a:endParaRPr lang="zh-CN" altLang="en-US" b="1" dirty="0"/>
          </a:p>
        </p:txBody>
      </p:sp>
    </p:spTree>
    <p:extLst>
      <p:ext uri="{BB962C8B-B14F-4D97-AF65-F5344CB8AC3E}">
        <p14:creationId xmlns:p14="http://schemas.microsoft.com/office/powerpoint/2010/main" val="32734374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ppt_x"/>
                                          </p:val>
                                        </p:tav>
                                        <p:tav tm="100000">
                                          <p:val>
                                            <p:strVal val="#ppt_x"/>
                                          </p:val>
                                        </p:tav>
                                      </p:tavLst>
                                    </p:anim>
                                    <p:anim calcmode="lin" valueType="num">
                                      <p:cBhvr additive="base">
                                        <p:cTn id="8"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121"/>
                                        </p:tgtEl>
                                        <p:attrNameLst>
                                          <p:attrName>style.visibility</p:attrName>
                                        </p:attrNameLst>
                                      </p:cBhvr>
                                      <p:to>
                                        <p:strVal val="visible"/>
                                      </p:to>
                                    </p:set>
                                    <p:animEffect transition="in" filter="fade">
                                      <p:cBhvr>
                                        <p:cTn id="13" dur="500"/>
                                        <p:tgtEl>
                                          <p:spTgt spid="51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配置</a:t>
              </a:r>
              <a:r>
                <a:rPr lang="zh-CN" altLang="en-US" sz="2400" b="1" dirty="0">
                  <a:solidFill>
                    <a:srgbClr val="262626"/>
                  </a:solidFill>
                  <a:latin typeface="微软雅黑" pitchFamily="34" charset="-122"/>
                  <a:ea typeface="微软雅黑" pitchFamily="34" charset="-122"/>
                  <a:sym typeface="微软雅黑" pitchFamily="34" charset="-122"/>
                </a:rPr>
                <a:t>系统管理子计划</a:t>
              </a:r>
              <a:r>
                <a:rPr lang="zh-CN" altLang="en-US" sz="2400" b="1" dirty="0" smtClean="0">
                  <a:solidFill>
                    <a:srgbClr val="262626"/>
                  </a:solidFill>
                  <a:latin typeface="微软雅黑" pitchFamily="34" charset="-122"/>
                  <a:ea typeface="微软雅黑" pitchFamily="34" charset="-122"/>
                  <a:sym typeface="微软雅黑" pitchFamily="34" charset="-122"/>
                </a:rPr>
                <a:t>-版本</a:t>
              </a:r>
              <a:r>
                <a:rPr lang="zh-CN" altLang="en-US" sz="2400" b="1" dirty="0">
                  <a:solidFill>
                    <a:srgbClr val="262626"/>
                  </a:solidFill>
                  <a:latin typeface="微软雅黑" pitchFamily="34" charset="-122"/>
                  <a:ea typeface="微软雅黑" pitchFamily="34" charset="-122"/>
                  <a:sym typeface="微软雅黑" pitchFamily="34" charset="-122"/>
                </a:rPr>
                <a:t>管理</a:t>
              </a: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3" name="矩形 2"/>
          <p:cNvSpPr/>
          <p:nvPr/>
        </p:nvSpPr>
        <p:spPr>
          <a:xfrm>
            <a:off x="1517651" y="1940811"/>
            <a:ext cx="9245600" cy="3139321"/>
          </a:xfrm>
          <a:prstGeom prst="rect">
            <a:avLst/>
          </a:prstGeom>
        </p:spPr>
        <p:txBody>
          <a:bodyPr wrap="square">
            <a:spAutoFit/>
          </a:bodyPr>
          <a:lstStyle/>
          <a:p>
            <a:r>
              <a:rPr lang="en-US" altLang="zh-CN" dirty="0" smtClean="0"/>
              <a:t>        </a:t>
            </a:r>
            <a:r>
              <a:rPr lang="zh-CN" altLang="zh-CN" dirty="0" smtClean="0"/>
              <a:t>配置标识</a:t>
            </a:r>
            <a:r>
              <a:rPr lang="zh-CN" altLang="zh-CN" dirty="0"/>
              <a:t>为：项目编号名</a:t>
            </a:r>
            <a:r>
              <a:rPr lang="en-US" altLang="zh-CN" dirty="0"/>
              <a:t>-</a:t>
            </a:r>
            <a:r>
              <a:rPr lang="zh-CN" altLang="zh-CN" dirty="0"/>
              <a:t>文件夹名</a:t>
            </a:r>
            <a:r>
              <a:rPr lang="en-US" altLang="zh-CN" dirty="0"/>
              <a:t>-</a:t>
            </a:r>
            <a:r>
              <a:rPr lang="zh-CN" altLang="zh-CN" dirty="0"/>
              <a:t>文件名</a:t>
            </a:r>
            <a:r>
              <a:rPr lang="zh-CN" altLang="zh-CN" dirty="0" smtClean="0"/>
              <a:t>版本号</a:t>
            </a:r>
            <a:endParaRPr lang="en-US" altLang="zh-CN" dirty="0" smtClean="0"/>
          </a:p>
          <a:p>
            <a:endParaRPr lang="zh-CN" altLang="zh-CN" dirty="0"/>
          </a:p>
          <a:p>
            <a:r>
              <a:rPr lang="en-US" altLang="zh-CN" dirty="0" smtClean="0"/>
              <a:t>        </a:t>
            </a:r>
            <a:r>
              <a:rPr lang="en-US" altLang="zh-CN" dirty="0" err="1" smtClean="0"/>
              <a:t>Eg</a:t>
            </a:r>
            <a:r>
              <a:rPr lang="en-US" altLang="zh-CN" dirty="0"/>
              <a:t>. </a:t>
            </a:r>
            <a:r>
              <a:rPr lang="zh-CN" altLang="zh-CN" dirty="0"/>
              <a:t>软件工程系列课程教学辅助网站</a:t>
            </a:r>
            <a:r>
              <a:rPr lang="en-US" altLang="zh-CN" dirty="0"/>
              <a:t>-</a:t>
            </a:r>
            <a:r>
              <a:rPr lang="zh-CN" altLang="zh-CN" dirty="0"/>
              <a:t>分析设计</a:t>
            </a:r>
            <a:r>
              <a:rPr lang="en-US" altLang="zh-CN" dirty="0"/>
              <a:t>-</a:t>
            </a:r>
            <a:r>
              <a:rPr lang="zh-CN" altLang="zh-CN" dirty="0"/>
              <a:t>软件需求规格说明</a:t>
            </a:r>
            <a:r>
              <a:rPr lang="en-US" altLang="zh-CN" dirty="0" smtClean="0"/>
              <a:t>v1.0</a:t>
            </a:r>
          </a:p>
          <a:p>
            <a:endParaRPr lang="zh-CN" altLang="zh-CN" dirty="0"/>
          </a:p>
          <a:p>
            <a:r>
              <a:rPr lang="zh-CN" altLang="zh-CN" dirty="0"/>
              <a:t>文件目录结构说明：</a:t>
            </a:r>
          </a:p>
          <a:p>
            <a:r>
              <a:rPr lang="en-US" altLang="zh-CN" dirty="0" smtClean="0"/>
              <a:t>       </a:t>
            </a:r>
            <a:r>
              <a:rPr lang="zh-CN" altLang="zh-CN" dirty="0" smtClean="0"/>
              <a:t>未经</a:t>
            </a:r>
            <a:r>
              <a:rPr lang="zh-CN" altLang="zh-CN" dirty="0"/>
              <a:t>受评审的不正式文档保存在非受控文档目录下相应位置，经受评审之后的正式版本保存在受控文档目录下的相应位置，并且不能修改但可上产更新版本。</a:t>
            </a:r>
          </a:p>
          <a:p>
            <a:r>
              <a:rPr lang="zh-CN" altLang="zh-CN" dirty="0"/>
              <a:t>受控文档目录或非受控文档目录下分有分析设计、编码、测试、产品目录，以对产出物进行区分，便于查找。</a:t>
            </a:r>
          </a:p>
          <a:p>
            <a:r>
              <a:rPr lang="en-US" altLang="zh-CN" dirty="0" smtClean="0"/>
              <a:t>       </a:t>
            </a:r>
            <a:r>
              <a:rPr lang="zh-CN" altLang="zh-CN" dirty="0" smtClean="0"/>
              <a:t>所有</a:t>
            </a:r>
            <a:r>
              <a:rPr lang="zh-CN" altLang="zh-CN" dirty="0"/>
              <a:t>项目成员都复制主仓库到自己账户的私有仓库下，可以查看主仓库的所有内容，并随时同步主仓库的内容到自己的仓库下。</a:t>
            </a:r>
          </a:p>
        </p:txBody>
      </p:sp>
    </p:spTree>
    <p:extLst>
      <p:ext uri="{BB962C8B-B14F-4D97-AF65-F5344CB8AC3E}">
        <p14:creationId xmlns:p14="http://schemas.microsoft.com/office/powerpoint/2010/main" val="65381693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配置</a:t>
              </a:r>
              <a:r>
                <a:rPr lang="zh-CN" altLang="en-US" sz="2400" b="1" dirty="0">
                  <a:solidFill>
                    <a:srgbClr val="262626"/>
                  </a:solidFill>
                  <a:latin typeface="微软雅黑" pitchFamily="34" charset="-122"/>
                  <a:ea typeface="微软雅黑" pitchFamily="34" charset="-122"/>
                  <a:sym typeface="微软雅黑" pitchFamily="34" charset="-122"/>
                </a:rPr>
                <a:t>系统管理子计划</a:t>
              </a:r>
              <a:r>
                <a:rPr lang="zh-CN" altLang="en-US" sz="2400" b="1" dirty="0" smtClean="0">
                  <a:solidFill>
                    <a:srgbClr val="262626"/>
                  </a:solidFill>
                  <a:latin typeface="微软雅黑" pitchFamily="34" charset="-122"/>
                  <a:ea typeface="微软雅黑" pitchFamily="34" charset="-122"/>
                  <a:sym typeface="微软雅黑" pitchFamily="34" charset="-122"/>
                </a:rPr>
                <a:t>-版本</a:t>
              </a:r>
              <a:r>
                <a:rPr lang="zh-CN" altLang="en-US" sz="2400" b="1" dirty="0">
                  <a:solidFill>
                    <a:srgbClr val="262626"/>
                  </a:solidFill>
                  <a:latin typeface="微软雅黑" pitchFamily="34" charset="-122"/>
                  <a:ea typeface="微软雅黑" pitchFamily="34" charset="-122"/>
                  <a:sym typeface="微软雅黑" pitchFamily="34" charset="-122"/>
                </a:rPr>
                <a:t>管理</a:t>
              </a: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pic>
        <p:nvPicPr>
          <p:cNvPr id="10242"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400" y="917278"/>
            <a:ext cx="4927600" cy="578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247521" y="3438173"/>
            <a:ext cx="2954655" cy="369332"/>
          </a:xfrm>
          <a:prstGeom prst="rect">
            <a:avLst/>
          </a:prstGeom>
        </p:spPr>
        <p:txBody>
          <a:bodyPr wrap="none">
            <a:spAutoFit/>
          </a:bodyPr>
          <a:lstStyle/>
          <a:p>
            <a:r>
              <a:rPr lang="zh-CN" altLang="zh-CN" b="1" dirty="0"/>
              <a:t>主仓库的目录</a:t>
            </a:r>
            <a:r>
              <a:rPr lang="zh-CN" altLang="zh-CN" b="1" dirty="0" smtClean="0"/>
              <a:t>与</a:t>
            </a:r>
            <a:r>
              <a:rPr lang="zh-CN" altLang="en-US" b="1" dirty="0" smtClean="0"/>
              <a:t>右</a:t>
            </a:r>
            <a:r>
              <a:rPr lang="zh-CN" altLang="zh-CN" b="1" dirty="0" smtClean="0"/>
              <a:t>图</a:t>
            </a:r>
            <a:r>
              <a:rPr lang="zh-CN" altLang="zh-CN" b="1" dirty="0"/>
              <a:t>类似：</a:t>
            </a:r>
          </a:p>
        </p:txBody>
      </p:sp>
    </p:spTree>
    <p:extLst>
      <p:ext uri="{BB962C8B-B14F-4D97-AF65-F5344CB8AC3E}">
        <p14:creationId xmlns:p14="http://schemas.microsoft.com/office/powerpoint/2010/main" val="463947273"/>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配置系统管理子计划-版本管理</a:t>
              </a:r>
              <a:endParaRPr lang="zh-CN" altLang="en-US" sz="2400" b="1" dirty="0">
                <a:solidFill>
                  <a:srgbClr val="262626"/>
                </a:solidFill>
                <a:latin typeface="微软雅黑" pitchFamily="34" charset="-122"/>
                <a:ea typeface="微软雅黑" pitchFamily="34" charset="-122"/>
                <a:sym typeface="微软雅黑" pitchFamily="34" charset="-122"/>
              </a:endParaRP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3" name="矩形 2"/>
          <p:cNvSpPr/>
          <p:nvPr/>
        </p:nvSpPr>
        <p:spPr>
          <a:xfrm>
            <a:off x="1517651" y="1940811"/>
            <a:ext cx="9245600" cy="2862322"/>
          </a:xfrm>
          <a:prstGeom prst="rect">
            <a:avLst/>
          </a:prstGeom>
        </p:spPr>
        <p:txBody>
          <a:bodyPr wrap="square">
            <a:spAutoFit/>
          </a:bodyPr>
          <a:lstStyle/>
          <a:p>
            <a:pPr lvl="0"/>
            <a:r>
              <a:rPr lang="en-US" altLang="zh-CN" dirty="0" smtClean="0"/>
              <a:t>2.     </a:t>
            </a:r>
            <a:r>
              <a:rPr lang="zh-CN" altLang="zh-CN" dirty="0" smtClean="0"/>
              <a:t>主仓</a:t>
            </a:r>
            <a:r>
              <a:rPr lang="zh-CN" altLang="zh-CN" dirty="0"/>
              <a:t>库只有项目经理具有修改权限，当成员需要提交修改时，可以提出一个</a:t>
            </a:r>
            <a:r>
              <a:rPr lang="en-US" altLang="zh-CN" dirty="0" err="1" smtClean="0"/>
              <a:t>pullrequest</a:t>
            </a:r>
            <a:r>
              <a:rPr lang="zh-CN" altLang="zh-CN" dirty="0"/>
              <a:t>请求，项目经理在收到请求，确认修改之后，可以将更改合并到主仓库中</a:t>
            </a:r>
            <a:r>
              <a:rPr lang="zh-CN" altLang="zh-CN" dirty="0" smtClean="0"/>
              <a:t>。</a:t>
            </a:r>
            <a:endParaRPr lang="en-US" altLang="zh-CN" dirty="0" smtClean="0"/>
          </a:p>
          <a:p>
            <a:pPr lvl="0"/>
            <a:r>
              <a:rPr lang="en-US" altLang="zh-CN" dirty="0" smtClean="0"/>
              <a:t>3.     </a:t>
            </a:r>
            <a:r>
              <a:rPr lang="zh-CN" altLang="zh-CN" dirty="0" smtClean="0"/>
              <a:t>所有</a:t>
            </a:r>
            <a:r>
              <a:rPr lang="zh-CN" altLang="zh-CN" dirty="0"/>
              <a:t>中间产物将保存到未受控文档目录下。</a:t>
            </a:r>
          </a:p>
          <a:p>
            <a:pPr lvl="0"/>
            <a:r>
              <a:rPr lang="en-US" altLang="zh-CN" dirty="0" smtClean="0"/>
              <a:t>4.     </a:t>
            </a:r>
            <a:r>
              <a:rPr lang="zh-CN" altLang="zh-CN" dirty="0" smtClean="0"/>
              <a:t>在</a:t>
            </a:r>
            <a:r>
              <a:rPr lang="zh-CN" altLang="zh-CN" dirty="0"/>
              <a:t>项目开发的某一阶段结束时，通过了该阶段评审的这些开发文档交配置管理员保存到受控目录下，做为正式版本的第一版——</a:t>
            </a:r>
            <a:r>
              <a:rPr lang="en-US" altLang="zh-CN" dirty="0"/>
              <a:t>1.0</a:t>
            </a:r>
            <a:r>
              <a:rPr lang="zh-CN" altLang="zh-CN" dirty="0"/>
              <a:t>版本。</a:t>
            </a:r>
          </a:p>
          <a:p>
            <a:pPr lvl="0"/>
            <a:r>
              <a:rPr lang="en-US" altLang="zh-CN" dirty="0" smtClean="0"/>
              <a:t>5.     </a:t>
            </a:r>
            <a:r>
              <a:rPr lang="zh-CN" altLang="zh-CN" dirty="0" smtClean="0"/>
              <a:t>在</a:t>
            </a:r>
            <a:r>
              <a:rPr lang="zh-CN" altLang="zh-CN" dirty="0"/>
              <a:t>以后的开发中，如果软件需要修改，那修改后的软件可用多级编号来表示新版本——</a:t>
            </a:r>
            <a:r>
              <a:rPr lang="en-US" altLang="zh-CN" dirty="0"/>
              <a:t>1.1</a:t>
            </a:r>
            <a:r>
              <a:rPr lang="zh-CN" altLang="zh-CN" dirty="0"/>
              <a:t>、</a:t>
            </a:r>
            <a:r>
              <a:rPr lang="en-US" altLang="zh-CN" dirty="0"/>
              <a:t>1.2</a:t>
            </a:r>
            <a:r>
              <a:rPr lang="zh-CN" altLang="zh-CN" dirty="0"/>
              <a:t>等加以区别标识。</a:t>
            </a:r>
          </a:p>
          <a:p>
            <a:pPr lvl="0"/>
            <a:r>
              <a:rPr lang="en-US" altLang="zh-CN" dirty="0" smtClean="0"/>
              <a:t>6.      </a:t>
            </a:r>
            <a:r>
              <a:rPr lang="zh-CN" altLang="zh-CN" dirty="0" smtClean="0"/>
              <a:t>在</a:t>
            </a:r>
            <a:r>
              <a:rPr lang="zh-CN" altLang="zh-CN" dirty="0"/>
              <a:t>各个评审阶段产生的所有评审报告和修改报告都要进行编号保存，编号与相应文档的编号要对应。</a:t>
            </a:r>
          </a:p>
          <a:p>
            <a:pPr lvl="0"/>
            <a:endParaRPr lang="en-US" altLang="zh-CN" dirty="0" smtClean="0"/>
          </a:p>
        </p:txBody>
      </p:sp>
    </p:spTree>
    <p:extLst>
      <p:ext uri="{BB962C8B-B14F-4D97-AF65-F5344CB8AC3E}">
        <p14:creationId xmlns:p14="http://schemas.microsoft.com/office/powerpoint/2010/main" val="295629753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52438" y="317500"/>
            <a:ext cx="850900" cy="850900"/>
            <a:chOff x="2959100" y="1866900"/>
            <a:chExt cx="1536700" cy="1536700"/>
          </a:xfrm>
        </p:grpSpPr>
        <p:sp>
          <p:nvSpPr>
            <p:cNvPr id="2" name="椭圆 1"/>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组合 7"/>
          <p:cNvGrpSpPr/>
          <p:nvPr/>
        </p:nvGrpSpPr>
        <p:grpSpPr>
          <a:xfrm>
            <a:off x="1518453" y="455343"/>
            <a:ext cx="4885993" cy="632939"/>
            <a:chOff x="1518453" y="442643"/>
            <a:chExt cx="4885993" cy="632939"/>
          </a:xfrm>
        </p:grpSpPr>
        <p:sp>
          <p:nvSpPr>
            <p:cNvPr id="6" name="文本框 5"/>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目录</a:t>
              </a:r>
              <a:endParaRPr lang="en-US" altLang="zh-CN" sz="2400" b="1" dirty="0" smtClean="0">
                <a:solidFill>
                  <a:schemeClr val="tx1">
                    <a:lumMod val="85000"/>
                    <a:lumOff val="15000"/>
                  </a:schemeClr>
                </a:solidFill>
                <a:latin typeface="+mn-ea"/>
              </a:endParaRPr>
            </a:p>
          </p:txBody>
        </p:sp>
        <p:sp>
          <p:nvSpPr>
            <p:cNvPr id="7" name="文本框 6"/>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sp>
        <p:nvSpPr>
          <p:cNvPr id="9" name="任意多边形 8"/>
          <p:cNvSpPr/>
          <p:nvPr/>
        </p:nvSpPr>
        <p:spPr>
          <a:xfrm>
            <a:off x="0" y="2269415"/>
            <a:ext cx="12192000" cy="552716"/>
          </a:xfrm>
          <a:custGeom>
            <a:avLst/>
            <a:gdLst>
              <a:gd name="connsiteX0" fmla="*/ 0 w 11106150"/>
              <a:gd name="connsiteY0" fmla="*/ 228733 h 552716"/>
              <a:gd name="connsiteX1" fmla="*/ 1028700 w 11106150"/>
              <a:gd name="connsiteY1" fmla="*/ 19183 h 552716"/>
              <a:gd name="connsiteX2" fmla="*/ 2324100 w 11106150"/>
              <a:gd name="connsiteY2" fmla="*/ 476383 h 552716"/>
              <a:gd name="connsiteX3" fmla="*/ 3771900 w 11106150"/>
              <a:gd name="connsiteY3" fmla="*/ 19183 h 552716"/>
              <a:gd name="connsiteX4" fmla="*/ 5162550 w 11106150"/>
              <a:gd name="connsiteY4" fmla="*/ 552583 h 552716"/>
              <a:gd name="connsiteX5" fmla="*/ 6305550 w 11106150"/>
              <a:gd name="connsiteY5" fmla="*/ 57283 h 552716"/>
              <a:gd name="connsiteX6" fmla="*/ 7753350 w 11106150"/>
              <a:gd name="connsiteY6" fmla="*/ 552583 h 552716"/>
              <a:gd name="connsiteX7" fmla="*/ 8877300 w 11106150"/>
              <a:gd name="connsiteY7" fmla="*/ 133 h 552716"/>
              <a:gd name="connsiteX8" fmla="*/ 10077450 w 11106150"/>
              <a:gd name="connsiteY8" fmla="*/ 495433 h 552716"/>
              <a:gd name="connsiteX9" fmla="*/ 11106150 w 11106150"/>
              <a:gd name="connsiteY9" fmla="*/ 19183 h 552716"/>
              <a:gd name="connsiteX0" fmla="*/ 0 w 10077450"/>
              <a:gd name="connsiteY0" fmla="*/ 228733 h 552716"/>
              <a:gd name="connsiteX1" fmla="*/ 1028700 w 10077450"/>
              <a:gd name="connsiteY1" fmla="*/ 19183 h 552716"/>
              <a:gd name="connsiteX2" fmla="*/ 2324100 w 10077450"/>
              <a:gd name="connsiteY2" fmla="*/ 476383 h 552716"/>
              <a:gd name="connsiteX3" fmla="*/ 3771900 w 10077450"/>
              <a:gd name="connsiteY3" fmla="*/ 19183 h 552716"/>
              <a:gd name="connsiteX4" fmla="*/ 5162550 w 10077450"/>
              <a:gd name="connsiteY4" fmla="*/ 552583 h 552716"/>
              <a:gd name="connsiteX5" fmla="*/ 6305550 w 10077450"/>
              <a:gd name="connsiteY5" fmla="*/ 57283 h 552716"/>
              <a:gd name="connsiteX6" fmla="*/ 7753350 w 10077450"/>
              <a:gd name="connsiteY6" fmla="*/ 552583 h 552716"/>
              <a:gd name="connsiteX7" fmla="*/ 8877300 w 10077450"/>
              <a:gd name="connsiteY7" fmla="*/ 133 h 552716"/>
              <a:gd name="connsiteX8" fmla="*/ 10077450 w 10077450"/>
              <a:gd name="connsiteY8" fmla="*/ 495433 h 55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7450" h="552716">
                <a:moveTo>
                  <a:pt x="0" y="228733"/>
                </a:moveTo>
                <a:cubicBezTo>
                  <a:pt x="320675" y="103320"/>
                  <a:pt x="641350" y="-22092"/>
                  <a:pt x="1028700" y="19183"/>
                </a:cubicBezTo>
                <a:cubicBezTo>
                  <a:pt x="1416050" y="60458"/>
                  <a:pt x="1866900" y="476383"/>
                  <a:pt x="2324100" y="476383"/>
                </a:cubicBezTo>
                <a:cubicBezTo>
                  <a:pt x="2781300" y="476383"/>
                  <a:pt x="3298825" y="6483"/>
                  <a:pt x="3771900" y="19183"/>
                </a:cubicBezTo>
                <a:cubicBezTo>
                  <a:pt x="4244975" y="31883"/>
                  <a:pt x="4740275" y="546233"/>
                  <a:pt x="5162550" y="552583"/>
                </a:cubicBezTo>
                <a:cubicBezTo>
                  <a:pt x="5584825" y="558933"/>
                  <a:pt x="5873750" y="57283"/>
                  <a:pt x="6305550" y="57283"/>
                </a:cubicBezTo>
                <a:cubicBezTo>
                  <a:pt x="6737350" y="57283"/>
                  <a:pt x="7324725" y="562108"/>
                  <a:pt x="7753350" y="552583"/>
                </a:cubicBezTo>
                <a:cubicBezTo>
                  <a:pt x="8181975" y="543058"/>
                  <a:pt x="8489950" y="9658"/>
                  <a:pt x="8877300" y="133"/>
                </a:cubicBezTo>
                <a:cubicBezTo>
                  <a:pt x="9264650" y="-9392"/>
                  <a:pt x="9705975" y="492258"/>
                  <a:pt x="10077450" y="495433"/>
                </a:cubicBezTo>
              </a:path>
            </a:pathLst>
          </a:custGeom>
          <a:no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72073" y="2101501"/>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345367" y="2570739"/>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502327" y="2082670"/>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552941" y="2124276"/>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457273" y="2433670"/>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37318" y="174928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项目干系人</a:t>
            </a:r>
            <a:endParaRPr lang="zh-CN" altLang="en-US" sz="1600" b="1" dirty="0">
              <a:latin typeface="+mn-ea"/>
            </a:endParaRPr>
          </a:p>
        </p:txBody>
      </p:sp>
      <p:sp>
        <p:nvSpPr>
          <p:cNvPr id="20" name="矩形 19"/>
          <p:cNvSpPr/>
          <p:nvPr/>
        </p:nvSpPr>
        <p:spPr>
          <a:xfrm>
            <a:off x="7636152" y="2071196"/>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项目组织结构</a:t>
            </a:r>
            <a:endParaRPr lang="zh-CN" altLang="en-US" sz="1600" b="1" dirty="0">
              <a:latin typeface="+mn-ea"/>
            </a:endParaRPr>
          </a:p>
        </p:txBody>
      </p:sp>
      <p:sp>
        <p:nvSpPr>
          <p:cNvPr id="23" name="矩形 22"/>
          <p:cNvSpPr/>
          <p:nvPr/>
        </p:nvSpPr>
        <p:spPr>
          <a:xfrm>
            <a:off x="2043377" y="282446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项目介绍</a:t>
            </a:r>
            <a:endParaRPr lang="zh-CN" altLang="en-US" sz="1600" b="1" dirty="0">
              <a:latin typeface="+mn-ea"/>
            </a:endParaRPr>
          </a:p>
        </p:txBody>
      </p:sp>
      <p:sp>
        <p:nvSpPr>
          <p:cNvPr id="26" name="矩形 25"/>
          <p:cNvSpPr/>
          <p:nvPr/>
        </p:nvSpPr>
        <p:spPr>
          <a:xfrm>
            <a:off x="5529744" y="294497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项目过程模型</a:t>
            </a:r>
            <a:endParaRPr lang="zh-CN" altLang="en-US" sz="1600" b="1" dirty="0">
              <a:latin typeface="+mn-ea"/>
            </a:endParaRPr>
          </a:p>
        </p:txBody>
      </p:sp>
      <p:sp>
        <p:nvSpPr>
          <p:cNvPr id="29" name="矩形 28"/>
          <p:cNvSpPr/>
          <p:nvPr/>
        </p:nvSpPr>
        <p:spPr>
          <a:xfrm>
            <a:off x="9753490" y="2480658"/>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项目组织人员</a:t>
            </a:r>
            <a:endParaRPr lang="zh-CN" altLang="en-US" sz="1600" b="1" dirty="0">
              <a:latin typeface="+mn-ea"/>
            </a:endParaRPr>
          </a:p>
        </p:txBody>
      </p:sp>
      <p:sp>
        <p:nvSpPr>
          <p:cNvPr id="38" name="任意多边形 37"/>
          <p:cNvSpPr/>
          <p:nvPr/>
        </p:nvSpPr>
        <p:spPr>
          <a:xfrm>
            <a:off x="-4859" y="4326483"/>
            <a:ext cx="12192000" cy="552716"/>
          </a:xfrm>
          <a:custGeom>
            <a:avLst/>
            <a:gdLst>
              <a:gd name="connsiteX0" fmla="*/ 0 w 11106150"/>
              <a:gd name="connsiteY0" fmla="*/ 228733 h 552716"/>
              <a:gd name="connsiteX1" fmla="*/ 1028700 w 11106150"/>
              <a:gd name="connsiteY1" fmla="*/ 19183 h 552716"/>
              <a:gd name="connsiteX2" fmla="*/ 2324100 w 11106150"/>
              <a:gd name="connsiteY2" fmla="*/ 476383 h 552716"/>
              <a:gd name="connsiteX3" fmla="*/ 3771900 w 11106150"/>
              <a:gd name="connsiteY3" fmla="*/ 19183 h 552716"/>
              <a:gd name="connsiteX4" fmla="*/ 5162550 w 11106150"/>
              <a:gd name="connsiteY4" fmla="*/ 552583 h 552716"/>
              <a:gd name="connsiteX5" fmla="*/ 6305550 w 11106150"/>
              <a:gd name="connsiteY5" fmla="*/ 57283 h 552716"/>
              <a:gd name="connsiteX6" fmla="*/ 7753350 w 11106150"/>
              <a:gd name="connsiteY6" fmla="*/ 552583 h 552716"/>
              <a:gd name="connsiteX7" fmla="*/ 8877300 w 11106150"/>
              <a:gd name="connsiteY7" fmla="*/ 133 h 552716"/>
              <a:gd name="connsiteX8" fmla="*/ 10077450 w 11106150"/>
              <a:gd name="connsiteY8" fmla="*/ 495433 h 552716"/>
              <a:gd name="connsiteX9" fmla="*/ 11106150 w 11106150"/>
              <a:gd name="connsiteY9" fmla="*/ 19183 h 552716"/>
              <a:gd name="connsiteX0" fmla="*/ 0 w 10077450"/>
              <a:gd name="connsiteY0" fmla="*/ 228733 h 552716"/>
              <a:gd name="connsiteX1" fmla="*/ 1028700 w 10077450"/>
              <a:gd name="connsiteY1" fmla="*/ 19183 h 552716"/>
              <a:gd name="connsiteX2" fmla="*/ 2324100 w 10077450"/>
              <a:gd name="connsiteY2" fmla="*/ 476383 h 552716"/>
              <a:gd name="connsiteX3" fmla="*/ 3771900 w 10077450"/>
              <a:gd name="connsiteY3" fmla="*/ 19183 h 552716"/>
              <a:gd name="connsiteX4" fmla="*/ 5162550 w 10077450"/>
              <a:gd name="connsiteY4" fmla="*/ 552583 h 552716"/>
              <a:gd name="connsiteX5" fmla="*/ 6305550 w 10077450"/>
              <a:gd name="connsiteY5" fmla="*/ 57283 h 552716"/>
              <a:gd name="connsiteX6" fmla="*/ 7753350 w 10077450"/>
              <a:gd name="connsiteY6" fmla="*/ 552583 h 552716"/>
              <a:gd name="connsiteX7" fmla="*/ 8877300 w 10077450"/>
              <a:gd name="connsiteY7" fmla="*/ 133 h 552716"/>
              <a:gd name="connsiteX8" fmla="*/ 10077450 w 10077450"/>
              <a:gd name="connsiteY8" fmla="*/ 495433 h 55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7450" h="552716">
                <a:moveTo>
                  <a:pt x="0" y="228733"/>
                </a:moveTo>
                <a:cubicBezTo>
                  <a:pt x="320675" y="103320"/>
                  <a:pt x="641350" y="-22092"/>
                  <a:pt x="1028700" y="19183"/>
                </a:cubicBezTo>
                <a:cubicBezTo>
                  <a:pt x="1416050" y="60458"/>
                  <a:pt x="1866900" y="476383"/>
                  <a:pt x="2324100" y="476383"/>
                </a:cubicBezTo>
                <a:cubicBezTo>
                  <a:pt x="2781300" y="476383"/>
                  <a:pt x="3298825" y="6483"/>
                  <a:pt x="3771900" y="19183"/>
                </a:cubicBezTo>
                <a:cubicBezTo>
                  <a:pt x="4244975" y="31883"/>
                  <a:pt x="4740275" y="546233"/>
                  <a:pt x="5162550" y="552583"/>
                </a:cubicBezTo>
                <a:cubicBezTo>
                  <a:pt x="5584825" y="558933"/>
                  <a:pt x="5873750" y="57283"/>
                  <a:pt x="6305550" y="57283"/>
                </a:cubicBezTo>
                <a:cubicBezTo>
                  <a:pt x="6737350" y="57283"/>
                  <a:pt x="7324725" y="562108"/>
                  <a:pt x="7753350" y="552583"/>
                </a:cubicBezTo>
                <a:cubicBezTo>
                  <a:pt x="8181975" y="543058"/>
                  <a:pt x="8489950" y="9658"/>
                  <a:pt x="8877300" y="133"/>
                </a:cubicBezTo>
                <a:cubicBezTo>
                  <a:pt x="9264650" y="-9392"/>
                  <a:pt x="9705975" y="492258"/>
                  <a:pt x="10077450" y="495433"/>
                </a:cubicBezTo>
              </a:path>
            </a:pathLst>
          </a:custGeom>
          <a:no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14820" y="4155209"/>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394464" y="4159137"/>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426499" y="4263285"/>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649347" y="4584422"/>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091141" y="4709606"/>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833724" y="4125871"/>
            <a:ext cx="2050552" cy="338554"/>
          </a:xfrm>
          <a:prstGeom prst="rect">
            <a:avLst/>
          </a:prstGeom>
        </p:spPr>
        <p:txBody>
          <a:bodyPr wrap="square">
            <a:spAutoFit/>
            <a:scene3d>
              <a:camera prst="orthographicFront"/>
              <a:lightRig rig="threePt" dir="t"/>
            </a:scene3d>
            <a:sp3d contourW="12700"/>
          </a:bodyPr>
          <a:lstStyle/>
          <a:p>
            <a:pPr algn="ctr"/>
            <a:r>
              <a:rPr lang="zh-CN" altLang="en-US" sz="1600" b="1" dirty="0">
                <a:solidFill>
                  <a:schemeClr val="tx1">
                    <a:lumMod val="85000"/>
                    <a:lumOff val="15000"/>
                  </a:schemeClr>
                </a:solidFill>
                <a:latin typeface="+mn-ea"/>
              </a:rPr>
              <a:t>工作分解</a:t>
            </a:r>
          </a:p>
        </p:txBody>
      </p:sp>
      <p:sp>
        <p:nvSpPr>
          <p:cNvPr id="45" name="矩形 44"/>
          <p:cNvSpPr/>
          <p:nvPr/>
        </p:nvSpPr>
        <p:spPr>
          <a:xfrm>
            <a:off x="5275518" y="4263285"/>
            <a:ext cx="2050552" cy="338554"/>
          </a:xfrm>
          <a:prstGeom prst="rect">
            <a:avLst/>
          </a:prstGeom>
        </p:spPr>
        <p:txBody>
          <a:bodyPr wrap="square">
            <a:spAutoFit/>
            <a:scene3d>
              <a:camera prst="orthographicFront"/>
              <a:lightRig rig="threePt" dir="t"/>
            </a:scene3d>
            <a:sp3d contourW="12700"/>
          </a:bodyPr>
          <a:lstStyle/>
          <a:p>
            <a:pPr algn="ctr"/>
            <a:r>
              <a:rPr lang="zh-CN" altLang="en-US" sz="1600" b="1" dirty="0" smtClean="0">
                <a:solidFill>
                  <a:schemeClr val="tx1">
                    <a:lumMod val="85000"/>
                    <a:lumOff val="15000"/>
                  </a:schemeClr>
                </a:solidFill>
                <a:latin typeface="+mn-ea"/>
              </a:rPr>
              <a:t>任务进度</a:t>
            </a:r>
            <a:endParaRPr lang="zh-CN" altLang="en-US" sz="1600" b="1" dirty="0">
              <a:solidFill>
                <a:schemeClr val="tx1">
                  <a:lumMod val="85000"/>
                  <a:lumOff val="15000"/>
                </a:schemeClr>
              </a:solidFill>
              <a:latin typeface="+mn-ea"/>
            </a:endParaRPr>
          </a:p>
        </p:txBody>
      </p:sp>
      <p:sp>
        <p:nvSpPr>
          <p:cNvPr id="46" name="矩形 45"/>
          <p:cNvSpPr/>
          <p:nvPr/>
        </p:nvSpPr>
        <p:spPr>
          <a:xfrm>
            <a:off x="97604" y="463433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软硬件资源</a:t>
            </a:r>
            <a:endParaRPr lang="zh-CN" altLang="en-US" sz="1600" b="1" dirty="0">
              <a:latin typeface="+mn-ea"/>
            </a:endParaRPr>
          </a:p>
        </p:txBody>
      </p:sp>
      <p:sp>
        <p:nvSpPr>
          <p:cNvPr id="47" name="矩形 46"/>
          <p:cNvSpPr/>
          <p:nvPr/>
        </p:nvSpPr>
        <p:spPr>
          <a:xfrm>
            <a:off x="3578045" y="4664398"/>
            <a:ext cx="2050552" cy="338554"/>
          </a:xfrm>
          <a:prstGeom prst="rect">
            <a:avLst/>
          </a:prstGeom>
        </p:spPr>
        <p:txBody>
          <a:bodyPr wrap="square">
            <a:spAutoFit/>
            <a:scene3d>
              <a:camera prst="orthographicFront"/>
              <a:lightRig rig="threePt" dir="t"/>
            </a:scene3d>
            <a:sp3d contourW="12700"/>
          </a:bodyPr>
          <a:lstStyle/>
          <a:p>
            <a:pPr algn="ctr"/>
            <a:r>
              <a:rPr lang="zh-CN" altLang="en-US" sz="1600" b="1" dirty="0" smtClean="0">
                <a:solidFill>
                  <a:schemeClr val="tx1">
                    <a:lumMod val="85000"/>
                    <a:lumOff val="15000"/>
                  </a:schemeClr>
                </a:solidFill>
                <a:latin typeface="+mn-ea"/>
              </a:rPr>
              <a:t>任务详细</a:t>
            </a:r>
            <a:endParaRPr lang="zh-CN" altLang="en-US" sz="1600" b="1" dirty="0">
              <a:solidFill>
                <a:schemeClr val="tx1">
                  <a:lumMod val="85000"/>
                  <a:lumOff val="15000"/>
                </a:schemeClr>
              </a:solidFill>
              <a:latin typeface="+mn-ea"/>
            </a:endParaRPr>
          </a:p>
        </p:txBody>
      </p:sp>
      <p:sp>
        <p:nvSpPr>
          <p:cNvPr id="48" name="矩形 47"/>
          <p:cNvSpPr/>
          <p:nvPr/>
        </p:nvSpPr>
        <p:spPr>
          <a:xfrm>
            <a:off x="6610876" y="4742411"/>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预算计划</a:t>
            </a:r>
            <a:endParaRPr lang="zh-CN" altLang="en-US" sz="1600" b="1" dirty="0">
              <a:latin typeface="+mn-ea"/>
            </a:endParaRPr>
          </a:p>
        </p:txBody>
      </p:sp>
      <p:sp>
        <p:nvSpPr>
          <p:cNvPr id="49" name="椭圆 48"/>
          <p:cNvSpPr/>
          <p:nvPr/>
        </p:nvSpPr>
        <p:spPr>
          <a:xfrm>
            <a:off x="2859000" y="2499403"/>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08850" y="259308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文档介绍</a:t>
            </a:r>
            <a:endParaRPr lang="zh-CN" altLang="en-US" sz="1600" b="1" dirty="0">
              <a:latin typeface="+mn-ea"/>
            </a:endParaRPr>
          </a:p>
        </p:txBody>
      </p:sp>
      <p:sp>
        <p:nvSpPr>
          <p:cNvPr id="32" name="椭圆 31"/>
          <p:cNvSpPr/>
          <p:nvPr/>
        </p:nvSpPr>
        <p:spPr>
          <a:xfrm>
            <a:off x="9169820" y="4685897"/>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414301" y="4211723"/>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配置系统管理子计划</a:t>
            </a:r>
            <a:endParaRPr lang="zh-CN" altLang="en-US" sz="1600" b="1" dirty="0">
              <a:latin typeface="+mn-ea"/>
            </a:endParaRPr>
          </a:p>
        </p:txBody>
      </p:sp>
      <p:sp>
        <p:nvSpPr>
          <p:cNvPr id="34" name="椭圆 33"/>
          <p:cNvSpPr/>
          <p:nvPr/>
        </p:nvSpPr>
        <p:spPr>
          <a:xfrm>
            <a:off x="10523699" y="4155209"/>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706483" y="4634335"/>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风险管理子计划</a:t>
            </a:r>
            <a:endParaRPr lang="zh-CN" altLang="en-US" sz="1600" b="1" dirty="0">
              <a:latin typeface="+mn-ea"/>
            </a:endParaRPr>
          </a:p>
        </p:txBody>
      </p:sp>
    </p:spTree>
    <p:extLst>
      <p:ext uri="{BB962C8B-B14F-4D97-AF65-F5344CB8AC3E}">
        <p14:creationId xmlns:p14="http://schemas.microsoft.com/office/powerpoint/2010/main" val="27349178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p:cTn id="16" dur="500" fill="hold"/>
                                        <p:tgtEl>
                                          <p:spTgt spid="49"/>
                                        </p:tgtEl>
                                        <p:attrNameLst>
                                          <p:attrName>ppt_w</p:attrName>
                                        </p:attrNameLst>
                                      </p:cBhvr>
                                      <p:tavLst>
                                        <p:tav tm="0">
                                          <p:val>
                                            <p:fltVal val="0"/>
                                          </p:val>
                                        </p:tav>
                                        <p:tav tm="100000">
                                          <p:val>
                                            <p:strVal val="#ppt_w"/>
                                          </p:val>
                                        </p:tav>
                                      </p:tavLst>
                                    </p:anim>
                                    <p:anim calcmode="lin" valueType="num">
                                      <p:cBhvr>
                                        <p:cTn id="17" dur="500" fill="hold"/>
                                        <p:tgtEl>
                                          <p:spTgt spid="49"/>
                                        </p:tgtEl>
                                        <p:attrNameLst>
                                          <p:attrName>ppt_h</p:attrName>
                                        </p:attrNameLst>
                                      </p:cBhvr>
                                      <p:tavLst>
                                        <p:tav tm="0">
                                          <p:val>
                                            <p:fltVal val="0"/>
                                          </p:val>
                                        </p:tav>
                                        <p:tav tm="100000">
                                          <p:val>
                                            <p:strVal val="#ppt_h"/>
                                          </p:val>
                                        </p:tav>
                                      </p:tavLst>
                                    </p:anim>
                                    <p:animEffect transition="in" filter="fade">
                                      <p:cBhvr>
                                        <p:cTn id="18" dur="500"/>
                                        <p:tgtEl>
                                          <p:spTgt spid="4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p:cTn id="46" dur="500" fill="hold"/>
                                        <p:tgtEl>
                                          <p:spTgt spid="39"/>
                                        </p:tgtEl>
                                        <p:attrNameLst>
                                          <p:attrName>ppt_w</p:attrName>
                                        </p:attrNameLst>
                                      </p:cBhvr>
                                      <p:tavLst>
                                        <p:tav tm="0">
                                          <p:val>
                                            <p:fltVal val="0"/>
                                          </p:val>
                                        </p:tav>
                                        <p:tav tm="100000">
                                          <p:val>
                                            <p:strVal val="#ppt_w"/>
                                          </p:val>
                                        </p:tav>
                                      </p:tavLst>
                                    </p:anim>
                                    <p:anim calcmode="lin" valueType="num">
                                      <p:cBhvr>
                                        <p:cTn id="47" dur="500" fill="hold"/>
                                        <p:tgtEl>
                                          <p:spTgt spid="39"/>
                                        </p:tgtEl>
                                        <p:attrNameLst>
                                          <p:attrName>ppt_h</p:attrName>
                                        </p:attrNameLst>
                                      </p:cBhvr>
                                      <p:tavLst>
                                        <p:tav tm="0">
                                          <p:val>
                                            <p:fltVal val="0"/>
                                          </p:val>
                                        </p:tav>
                                        <p:tav tm="100000">
                                          <p:val>
                                            <p:strVal val="#ppt_h"/>
                                          </p:val>
                                        </p:tav>
                                      </p:tavLst>
                                    </p:anim>
                                    <p:animEffect transition="in" filter="fade">
                                      <p:cBhvr>
                                        <p:cTn id="48" dur="500"/>
                                        <p:tgtEl>
                                          <p:spTgt spid="3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p:cTn id="51" dur="500" fill="hold"/>
                                        <p:tgtEl>
                                          <p:spTgt spid="40"/>
                                        </p:tgtEl>
                                        <p:attrNameLst>
                                          <p:attrName>ppt_w</p:attrName>
                                        </p:attrNameLst>
                                      </p:cBhvr>
                                      <p:tavLst>
                                        <p:tav tm="0">
                                          <p:val>
                                            <p:fltVal val="0"/>
                                          </p:val>
                                        </p:tav>
                                        <p:tav tm="100000">
                                          <p:val>
                                            <p:strVal val="#ppt_w"/>
                                          </p:val>
                                        </p:tav>
                                      </p:tavLst>
                                    </p:anim>
                                    <p:anim calcmode="lin" valueType="num">
                                      <p:cBhvr>
                                        <p:cTn id="52" dur="500" fill="hold"/>
                                        <p:tgtEl>
                                          <p:spTgt spid="40"/>
                                        </p:tgtEl>
                                        <p:attrNameLst>
                                          <p:attrName>ppt_h</p:attrName>
                                        </p:attrNameLst>
                                      </p:cBhvr>
                                      <p:tavLst>
                                        <p:tav tm="0">
                                          <p:val>
                                            <p:fltVal val="0"/>
                                          </p:val>
                                        </p:tav>
                                        <p:tav tm="100000">
                                          <p:val>
                                            <p:strVal val="#ppt_h"/>
                                          </p:val>
                                        </p:tav>
                                      </p:tavLst>
                                    </p:anim>
                                    <p:animEffect transition="in" filter="fade">
                                      <p:cBhvr>
                                        <p:cTn id="53" dur="500"/>
                                        <p:tgtEl>
                                          <p:spTgt spid="40"/>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p:cTn id="56" dur="500" fill="hold"/>
                                        <p:tgtEl>
                                          <p:spTgt spid="41"/>
                                        </p:tgtEl>
                                        <p:attrNameLst>
                                          <p:attrName>ppt_w</p:attrName>
                                        </p:attrNameLst>
                                      </p:cBhvr>
                                      <p:tavLst>
                                        <p:tav tm="0">
                                          <p:val>
                                            <p:fltVal val="0"/>
                                          </p:val>
                                        </p:tav>
                                        <p:tav tm="100000">
                                          <p:val>
                                            <p:strVal val="#ppt_w"/>
                                          </p:val>
                                        </p:tav>
                                      </p:tavLst>
                                    </p:anim>
                                    <p:anim calcmode="lin" valueType="num">
                                      <p:cBhvr>
                                        <p:cTn id="57" dur="500" fill="hold"/>
                                        <p:tgtEl>
                                          <p:spTgt spid="41"/>
                                        </p:tgtEl>
                                        <p:attrNameLst>
                                          <p:attrName>ppt_h</p:attrName>
                                        </p:attrNameLst>
                                      </p:cBhvr>
                                      <p:tavLst>
                                        <p:tav tm="0">
                                          <p:val>
                                            <p:fltVal val="0"/>
                                          </p:val>
                                        </p:tav>
                                        <p:tav tm="100000">
                                          <p:val>
                                            <p:strVal val="#ppt_h"/>
                                          </p:val>
                                        </p:tav>
                                      </p:tavLst>
                                    </p:anim>
                                    <p:animEffect transition="in" filter="fade">
                                      <p:cBhvr>
                                        <p:cTn id="58" dur="500"/>
                                        <p:tgtEl>
                                          <p:spTgt spid="41"/>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Effect transition="in" filter="fade">
                                      <p:cBhvr>
                                        <p:cTn id="63" dur="500"/>
                                        <p:tgtEl>
                                          <p:spTgt spid="42"/>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par>
                          <p:cTn id="76" fill="hold">
                            <p:stCondLst>
                              <p:cond delay="25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par>
                          <p:cTn id="80" fill="hold">
                            <p:stCondLst>
                              <p:cond delay="3000"/>
                            </p:stCondLst>
                            <p:childTnLst>
                              <p:par>
                                <p:cTn id="81" presetID="10"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par>
                          <p:cTn id="84" fill="hold">
                            <p:stCondLst>
                              <p:cond delay="3500"/>
                            </p:stCondLst>
                            <p:childTnLst>
                              <p:par>
                                <p:cTn id="85" presetID="10" presetClass="entr" presetSubtype="0"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childTnLst>
                          </p:cTn>
                        </p:par>
                        <p:par>
                          <p:cTn id="88" fill="hold">
                            <p:stCondLst>
                              <p:cond delay="40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4500"/>
                            </p:stCondLst>
                            <p:childTnLst>
                              <p:par>
                                <p:cTn id="93" presetID="10" presetClass="entr" presetSubtype="0"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500"/>
                                        <p:tgtEl>
                                          <p:spTgt spid="46"/>
                                        </p:tgtEl>
                                      </p:cBhvr>
                                    </p:animEffect>
                                  </p:childTnLst>
                                </p:cTn>
                              </p:par>
                            </p:childTnLst>
                          </p:cTn>
                        </p:par>
                        <p:par>
                          <p:cTn id="96" fill="hold">
                            <p:stCondLst>
                              <p:cond delay="5000"/>
                            </p:stCondLst>
                            <p:childTnLst>
                              <p:par>
                                <p:cTn id="97" presetID="10" presetClass="entr" presetSubtype="0" fill="hold" grpId="0" nodeType="after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childTnLst>
                          </p:cTn>
                        </p:par>
                        <p:par>
                          <p:cTn id="100" fill="hold">
                            <p:stCondLst>
                              <p:cond delay="5500"/>
                            </p:stCondLst>
                            <p:childTnLst>
                              <p:par>
                                <p:cTn id="101" presetID="10" presetClass="entr" presetSubtype="0" fill="hold" grpId="0" nodeType="after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fade">
                                      <p:cBhvr>
                                        <p:cTn id="103" dur="500"/>
                                        <p:tgtEl>
                                          <p:spTgt spid="47"/>
                                        </p:tgtEl>
                                      </p:cBhvr>
                                    </p:animEffect>
                                  </p:childTnLst>
                                </p:cTn>
                              </p:par>
                            </p:childTnLst>
                          </p:cTn>
                        </p:par>
                        <p:par>
                          <p:cTn id="104" fill="hold">
                            <p:stCondLst>
                              <p:cond delay="6000"/>
                            </p:stCondLst>
                            <p:childTnLst>
                              <p:par>
                                <p:cTn id="105" presetID="10" presetClass="entr" presetSubtype="0" fill="hold" grpId="0" nodeType="after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childTnLst>
                          </p:cTn>
                        </p:par>
                        <p:par>
                          <p:cTn id="108" fill="hold">
                            <p:stCondLst>
                              <p:cond delay="6500"/>
                            </p:stCondLst>
                            <p:childTnLst>
                              <p:par>
                                <p:cTn id="109" presetID="10" presetClass="entr" presetSubtype="0"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childTnLst>
                          </p:cTn>
                        </p:par>
                        <p:par>
                          <p:cTn id="112" fill="hold">
                            <p:stCondLst>
                              <p:cond delay="7000"/>
                            </p:stCondLst>
                            <p:childTnLst>
                              <p:par>
                                <p:cTn id="113" presetID="53" presetClass="entr" presetSubtype="16" fill="hold" grpId="0" nodeType="after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p:cTn id="115" dur="500" fill="hold"/>
                                        <p:tgtEl>
                                          <p:spTgt spid="32"/>
                                        </p:tgtEl>
                                        <p:attrNameLst>
                                          <p:attrName>ppt_w</p:attrName>
                                        </p:attrNameLst>
                                      </p:cBhvr>
                                      <p:tavLst>
                                        <p:tav tm="0">
                                          <p:val>
                                            <p:fltVal val="0"/>
                                          </p:val>
                                        </p:tav>
                                        <p:tav tm="100000">
                                          <p:val>
                                            <p:strVal val="#ppt_w"/>
                                          </p:val>
                                        </p:tav>
                                      </p:tavLst>
                                    </p:anim>
                                    <p:anim calcmode="lin" valueType="num">
                                      <p:cBhvr>
                                        <p:cTn id="116" dur="500" fill="hold"/>
                                        <p:tgtEl>
                                          <p:spTgt spid="32"/>
                                        </p:tgtEl>
                                        <p:attrNameLst>
                                          <p:attrName>ppt_h</p:attrName>
                                        </p:attrNameLst>
                                      </p:cBhvr>
                                      <p:tavLst>
                                        <p:tav tm="0">
                                          <p:val>
                                            <p:fltVal val="0"/>
                                          </p:val>
                                        </p:tav>
                                        <p:tav tm="100000">
                                          <p:val>
                                            <p:strVal val="#ppt_h"/>
                                          </p:val>
                                        </p:tav>
                                      </p:tavLst>
                                    </p:anim>
                                    <p:animEffect transition="in" filter="fade">
                                      <p:cBhvr>
                                        <p:cTn id="117" dur="500"/>
                                        <p:tgtEl>
                                          <p:spTgt spid="32"/>
                                        </p:tgtEl>
                                      </p:cBhvr>
                                    </p:animEffect>
                                  </p:childTnLst>
                                </p:cTn>
                              </p:par>
                            </p:childTnLst>
                          </p:cTn>
                        </p:par>
                        <p:par>
                          <p:cTn id="118" fill="hold">
                            <p:stCondLst>
                              <p:cond delay="7500"/>
                            </p:stCondLst>
                            <p:childTnLst>
                              <p:par>
                                <p:cTn id="119" presetID="10" presetClass="entr" presetSubtype="0" fill="hold" grpId="0" nodeType="after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fade">
                                      <p:cBhvr>
                                        <p:cTn id="121" dur="500"/>
                                        <p:tgtEl>
                                          <p:spTgt spid="33"/>
                                        </p:tgtEl>
                                      </p:cBhvr>
                                    </p:animEffect>
                                  </p:childTnLst>
                                </p:cTn>
                              </p:par>
                            </p:childTnLst>
                          </p:cTn>
                        </p:par>
                        <p:par>
                          <p:cTn id="122" fill="hold">
                            <p:stCondLst>
                              <p:cond delay="8000"/>
                            </p:stCondLst>
                            <p:childTnLst>
                              <p:par>
                                <p:cTn id="123" presetID="53" presetClass="entr" presetSubtype="16"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 calcmode="lin" valueType="num">
                                      <p:cBhvr>
                                        <p:cTn id="125" dur="500" fill="hold"/>
                                        <p:tgtEl>
                                          <p:spTgt spid="34"/>
                                        </p:tgtEl>
                                        <p:attrNameLst>
                                          <p:attrName>ppt_w</p:attrName>
                                        </p:attrNameLst>
                                      </p:cBhvr>
                                      <p:tavLst>
                                        <p:tav tm="0">
                                          <p:val>
                                            <p:fltVal val="0"/>
                                          </p:val>
                                        </p:tav>
                                        <p:tav tm="100000">
                                          <p:val>
                                            <p:strVal val="#ppt_w"/>
                                          </p:val>
                                        </p:tav>
                                      </p:tavLst>
                                    </p:anim>
                                    <p:anim calcmode="lin" valueType="num">
                                      <p:cBhvr>
                                        <p:cTn id="126" dur="500" fill="hold"/>
                                        <p:tgtEl>
                                          <p:spTgt spid="34"/>
                                        </p:tgtEl>
                                        <p:attrNameLst>
                                          <p:attrName>ppt_h</p:attrName>
                                        </p:attrNameLst>
                                      </p:cBhvr>
                                      <p:tavLst>
                                        <p:tav tm="0">
                                          <p:val>
                                            <p:fltVal val="0"/>
                                          </p:val>
                                        </p:tav>
                                        <p:tav tm="100000">
                                          <p:val>
                                            <p:strVal val="#ppt_h"/>
                                          </p:val>
                                        </p:tav>
                                      </p:tavLst>
                                    </p:anim>
                                    <p:animEffect transition="in" filter="fade">
                                      <p:cBhvr>
                                        <p:cTn id="127" dur="500"/>
                                        <p:tgtEl>
                                          <p:spTgt spid="34"/>
                                        </p:tgtEl>
                                      </p:cBhvr>
                                    </p:animEffect>
                                  </p:childTnLst>
                                </p:cTn>
                              </p:par>
                            </p:childTnLst>
                          </p:cTn>
                        </p:par>
                        <p:par>
                          <p:cTn id="128" fill="hold">
                            <p:stCondLst>
                              <p:cond delay="8500"/>
                            </p:stCondLst>
                            <p:childTnLst>
                              <p:par>
                                <p:cTn id="129" presetID="10" presetClass="entr" presetSubtype="0" fill="hold" grpId="0" nodeType="after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fade">
                                      <p:cBhvr>
                                        <p:cTn id="1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p:bldP spid="20" grpId="0"/>
      <p:bldP spid="23" grpId="0"/>
      <p:bldP spid="26" grpId="0"/>
      <p:bldP spid="29" grpId="0"/>
      <p:bldP spid="38"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P spid="50" grpId="0"/>
      <p:bldP spid="32" grpId="0" animBg="1"/>
      <p:bldP spid="33" grpId="0"/>
      <p:bldP spid="34" grpId="0" animBg="1"/>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262626"/>
                  </a:solidFill>
                  <a:latin typeface="微软雅黑" pitchFamily="34" charset="-122"/>
                  <a:ea typeface="微软雅黑" pitchFamily="34" charset="-122"/>
                  <a:sym typeface="微软雅黑" pitchFamily="34" charset="-122"/>
                </a:rPr>
                <a:t>配置系统管理子计划</a:t>
              </a:r>
              <a:r>
                <a:rPr lang="zh-CN" altLang="en-US" sz="2400" b="1" dirty="0" smtClean="0">
                  <a:solidFill>
                    <a:srgbClr val="262626"/>
                  </a:solidFill>
                  <a:latin typeface="微软雅黑" pitchFamily="34" charset="-122"/>
                  <a:ea typeface="微软雅黑" pitchFamily="34" charset="-122"/>
                  <a:sym typeface="微软雅黑" pitchFamily="34" charset="-122"/>
                </a:rPr>
                <a:t>-变更</a:t>
              </a:r>
              <a:r>
                <a:rPr lang="zh-CN" altLang="en-US" sz="2400" b="1" dirty="0">
                  <a:solidFill>
                    <a:srgbClr val="262626"/>
                  </a:solidFill>
                  <a:latin typeface="微软雅黑" pitchFamily="34" charset="-122"/>
                  <a:ea typeface="微软雅黑" pitchFamily="34" charset="-122"/>
                  <a:sym typeface="微软雅黑" pitchFamily="34" charset="-122"/>
                </a:rPr>
                <a:t>控制</a:t>
              </a: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3" name="矩形 2"/>
          <p:cNvSpPr/>
          <p:nvPr/>
        </p:nvSpPr>
        <p:spPr>
          <a:xfrm>
            <a:off x="1517651" y="1940811"/>
            <a:ext cx="9245600" cy="1754326"/>
          </a:xfrm>
          <a:prstGeom prst="rect">
            <a:avLst/>
          </a:prstGeom>
        </p:spPr>
        <p:txBody>
          <a:bodyPr wrap="square">
            <a:spAutoFit/>
          </a:bodyPr>
          <a:lstStyle/>
          <a:p>
            <a:pPr lvl="0"/>
            <a:r>
              <a:rPr lang="en-US" altLang="zh-CN" dirty="0" smtClean="0"/>
              <a:t>1.    </a:t>
            </a:r>
            <a:r>
              <a:rPr lang="zh-CN" altLang="zh-CN" dirty="0" smtClean="0"/>
              <a:t>在</a:t>
            </a:r>
            <a:r>
              <a:rPr lang="zh-CN" altLang="zh-CN" dirty="0"/>
              <a:t>评审后发现的问题由项目经理形成《配置项变更控制报告》并通知配置管理员。</a:t>
            </a:r>
          </a:p>
          <a:p>
            <a:pPr lvl="0"/>
            <a:r>
              <a:rPr lang="en-US" altLang="zh-CN" dirty="0" smtClean="0"/>
              <a:t>2.    </a:t>
            </a:r>
            <a:r>
              <a:rPr lang="zh-CN" altLang="zh-CN" dirty="0" smtClean="0"/>
              <a:t>由</a:t>
            </a:r>
            <a:r>
              <a:rPr lang="zh-CN" altLang="zh-CN" dirty="0"/>
              <a:t>配置管理员将需要修改的文档备份从项目配置数据库中检出，指定小组人员执行修改。</a:t>
            </a:r>
          </a:p>
          <a:p>
            <a:pPr lvl="0"/>
            <a:r>
              <a:rPr lang="en-US" altLang="zh-CN" dirty="0" smtClean="0"/>
              <a:t>3.     </a:t>
            </a:r>
            <a:r>
              <a:rPr lang="zh-CN" altLang="zh-CN" dirty="0" smtClean="0"/>
              <a:t>修改</a:t>
            </a:r>
            <a:r>
              <a:rPr lang="zh-CN" altLang="zh-CN" dirty="0"/>
              <a:t>完毕后交由项目经理审核并交由配置管理员将文件登入项目配置数据库中，生成新版本。</a:t>
            </a:r>
          </a:p>
          <a:p>
            <a:pPr lvl="0"/>
            <a:endParaRPr lang="en-US" altLang="zh-CN" dirty="0" smtClean="0"/>
          </a:p>
        </p:txBody>
      </p:sp>
    </p:spTree>
    <p:extLst>
      <p:ext uri="{BB962C8B-B14F-4D97-AF65-F5344CB8AC3E}">
        <p14:creationId xmlns:p14="http://schemas.microsoft.com/office/powerpoint/2010/main" val="2856202361"/>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5"/>
          <p:cNvSpPr>
            <a:spLocks noChangeArrowheads="1"/>
          </p:cNvSpPr>
          <p:nvPr/>
        </p:nvSpPr>
        <p:spPr bwMode="auto">
          <a:xfrm>
            <a:off x="1519238" y="4556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风险</a:t>
            </a:r>
            <a:r>
              <a:rPr lang="zh-CN" altLang="en-US" sz="2400" b="1" dirty="0">
                <a:solidFill>
                  <a:srgbClr val="262626"/>
                </a:solidFill>
                <a:latin typeface="微软雅黑" pitchFamily="34" charset="-122"/>
                <a:ea typeface="微软雅黑" pitchFamily="34" charset="-122"/>
                <a:sym typeface="微软雅黑" pitchFamily="34" charset="-122"/>
              </a:rPr>
              <a:t>管理子计划--商业风险</a:t>
            </a:r>
          </a:p>
        </p:txBody>
      </p:sp>
      <p:grpSp>
        <p:nvGrpSpPr>
          <p:cNvPr id="8195" name="组合 34"/>
          <p:cNvGrpSpPr>
            <a:grpSpLocks/>
          </p:cNvGrpSpPr>
          <p:nvPr/>
        </p:nvGrpSpPr>
        <p:grpSpPr bwMode="auto">
          <a:xfrm>
            <a:off x="441325" y="393700"/>
            <a:ext cx="850900" cy="850900"/>
            <a:chOff x="0" y="0"/>
            <a:chExt cx="1536700" cy="1536700"/>
          </a:xfrm>
        </p:grpSpPr>
        <p:sp>
          <p:nvSpPr>
            <p:cNvPr id="8196" name="椭圆 35"/>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8197" name="椭圆 2"/>
            <p:cNvSpPr>
              <a:spLocks noChangeArrowheads="1"/>
            </p:cNvSpPr>
            <p:nvPr/>
          </p:nvSpPr>
          <p:spPr bwMode="auto">
            <a:xfrm>
              <a:off x="463041" y="402490"/>
              <a:ext cx="610617" cy="731720"/>
            </a:xfrm>
            <a:custGeom>
              <a:avLst/>
              <a:gdLst>
                <a:gd name="T0" fmla="*/ 5499 w 5689"/>
                <a:gd name="T1" fmla="*/ 3240 h 6827"/>
                <a:gd name="T2" fmla="*/ 5499 w 5689"/>
                <a:gd name="T3" fmla="*/ 284 h 6827"/>
                <a:gd name="T4" fmla="*/ 5215 w 5689"/>
                <a:gd name="T5" fmla="*/ 0 h 6827"/>
                <a:gd name="T6" fmla="*/ 1232 w 5689"/>
                <a:gd name="T7" fmla="*/ 0 h 6827"/>
                <a:gd name="T8" fmla="*/ 0 w 5689"/>
                <a:gd name="T9" fmla="*/ 1233 h 6827"/>
                <a:gd name="T10" fmla="*/ 0 w 5689"/>
                <a:gd name="T11" fmla="*/ 3508 h 6827"/>
                <a:gd name="T12" fmla="*/ 0 w 5689"/>
                <a:gd name="T13" fmla="*/ 4646 h 6827"/>
                <a:gd name="T14" fmla="*/ 0 w 5689"/>
                <a:gd name="T15" fmla="*/ 5594 h 6827"/>
                <a:gd name="T16" fmla="*/ 1232 w 5689"/>
                <a:gd name="T17" fmla="*/ 6827 h 6827"/>
                <a:gd name="T18" fmla="*/ 5215 w 5689"/>
                <a:gd name="T19" fmla="*/ 6827 h 6827"/>
                <a:gd name="T20" fmla="*/ 5499 w 5689"/>
                <a:gd name="T21" fmla="*/ 6542 h 6827"/>
                <a:gd name="T22" fmla="*/ 5499 w 5689"/>
                <a:gd name="T23" fmla="*/ 4914 h 6827"/>
                <a:gd name="T24" fmla="*/ 5689 w 5689"/>
                <a:gd name="T25" fmla="*/ 4646 h 6827"/>
                <a:gd name="T26" fmla="*/ 5689 w 5689"/>
                <a:gd name="T27" fmla="*/ 3508 h 6827"/>
                <a:gd name="T28" fmla="*/ 5499 w 5689"/>
                <a:gd name="T29" fmla="*/ 3240 h 6827"/>
                <a:gd name="T30" fmla="*/ 569 w 5689"/>
                <a:gd name="T31" fmla="*/ 1233 h 6827"/>
                <a:gd name="T32" fmla="*/ 1232 w 5689"/>
                <a:gd name="T33" fmla="*/ 569 h 6827"/>
                <a:gd name="T34" fmla="*/ 4930 w 5689"/>
                <a:gd name="T35" fmla="*/ 569 h 6827"/>
                <a:gd name="T36" fmla="*/ 4930 w 5689"/>
                <a:gd name="T37" fmla="*/ 3224 h 6827"/>
                <a:gd name="T38" fmla="*/ 4060 w 5689"/>
                <a:gd name="T39" fmla="*/ 3224 h 6827"/>
                <a:gd name="T40" fmla="*/ 3792 w 5689"/>
                <a:gd name="T41" fmla="*/ 3034 h 6827"/>
                <a:gd name="T42" fmla="*/ 3525 w 5689"/>
                <a:gd name="T43" fmla="*/ 3224 h 6827"/>
                <a:gd name="T44" fmla="*/ 569 w 5689"/>
                <a:gd name="T45" fmla="*/ 3224 h 6827"/>
                <a:gd name="T46" fmla="*/ 569 w 5689"/>
                <a:gd name="T47" fmla="*/ 1233 h 6827"/>
                <a:gd name="T48" fmla="*/ 569 w 5689"/>
                <a:gd name="T49" fmla="*/ 3793 h 6827"/>
                <a:gd name="T50" fmla="*/ 3508 w 5689"/>
                <a:gd name="T51" fmla="*/ 3793 h 6827"/>
                <a:gd name="T52" fmla="*/ 3508 w 5689"/>
                <a:gd name="T53" fmla="*/ 4361 h 6827"/>
                <a:gd name="T54" fmla="*/ 569 w 5689"/>
                <a:gd name="T55" fmla="*/ 4361 h 6827"/>
                <a:gd name="T56" fmla="*/ 569 w 5689"/>
                <a:gd name="T57" fmla="*/ 3793 h 6827"/>
                <a:gd name="T58" fmla="*/ 4930 w 5689"/>
                <a:gd name="T59" fmla="*/ 6258 h 6827"/>
                <a:gd name="T60" fmla="*/ 1232 w 5689"/>
                <a:gd name="T61" fmla="*/ 6258 h 6827"/>
                <a:gd name="T62" fmla="*/ 569 w 5689"/>
                <a:gd name="T63" fmla="*/ 5594 h 6827"/>
                <a:gd name="T64" fmla="*/ 569 w 5689"/>
                <a:gd name="T65" fmla="*/ 4930 h 6827"/>
                <a:gd name="T66" fmla="*/ 3525 w 5689"/>
                <a:gd name="T67" fmla="*/ 4930 h 6827"/>
                <a:gd name="T68" fmla="*/ 3792 w 5689"/>
                <a:gd name="T69" fmla="*/ 5120 h 6827"/>
                <a:gd name="T70" fmla="*/ 4060 w 5689"/>
                <a:gd name="T71" fmla="*/ 4930 h 6827"/>
                <a:gd name="T72" fmla="*/ 4930 w 5689"/>
                <a:gd name="T73" fmla="*/ 4930 h 6827"/>
                <a:gd name="T74" fmla="*/ 4930 w 5689"/>
                <a:gd name="T75" fmla="*/ 6258 h 6827"/>
                <a:gd name="T76" fmla="*/ 5120 w 5689"/>
                <a:gd name="T77" fmla="*/ 4361 h 6827"/>
                <a:gd name="T78" fmla="*/ 4077 w 5689"/>
                <a:gd name="T79" fmla="*/ 4361 h 6827"/>
                <a:gd name="T80" fmla="*/ 4077 w 5689"/>
                <a:gd name="T81" fmla="*/ 3793 h 6827"/>
                <a:gd name="T82" fmla="*/ 5120 w 5689"/>
                <a:gd name="T83" fmla="*/ 3793 h 6827"/>
                <a:gd name="T84" fmla="*/ 5120 w 5689"/>
                <a:gd name="T85" fmla="*/ 4361 h 68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89"/>
                <a:gd name="T130" fmla="*/ 0 h 6827"/>
                <a:gd name="T131" fmla="*/ 5689 w 5689"/>
                <a:gd name="T132" fmla="*/ 6827 h 68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89" h="6827">
                  <a:moveTo>
                    <a:pt x="5499" y="3240"/>
                  </a:moveTo>
                  <a:lnTo>
                    <a:pt x="5499" y="284"/>
                  </a:lnTo>
                  <a:cubicBezTo>
                    <a:pt x="5499" y="127"/>
                    <a:pt x="5372" y="0"/>
                    <a:pt x="5215" y="0"/>
                  </a:cubicBezTo>
                  <a:lnTo>
                    <a:pt x="1232" y="0"/>
                  </a:lnTo>
                  <a:cubicBezTo>
                    <a:pt x="553" y="0"/>
                    <a:pt x="0" y="553"/>
                    <a:pt x="0" y="1233"/>
                  </a:cubicBezTo>
                  <a:lnTo>
                    <a:pt x="0" y="3508"/>
                  </a:lnTo>
                  <a:lnTo>
                    <a:pt x="0" y="4646"/>
                  </a:lnTo>
                  <a:lnTo>
                    <a:pt x="0" y="5594"/>
                  </a:lnTo>
                  <a:cubicBezTo>
                    <a:pt x="0" y="6274"/>
                    <a:pt x="553" y="6827"/>
                    <a:pt x="1232" y="6827"/>
                  </a:cubicBezTo>
                  <a:lnTo>
                    <a:pt x="5215" y="6827"/>
                  </a:lnTo>
                  <a:cubicBezTo>
                    <a:pt x="5372" y="6827"/>
                    <a:pt x="5499" y="6699"/>
                    <a:pt x="5499" y="6542"/>
                  </a:cubicBezTo>
                  <a:lnTo>
                    <a:pt x="5499" y="4914"/>
                  </a:lnTo>
                  <a:cubicBezTo>
                    <a:pt x="5610" y="4875"/>
                    <a:pt x="5689" y="4770"/>
                    <a:pt x="5689" y="4646"/>
                  </a:cubicBezTo>
                  <a:lnTo>
                    <a:pt x="5689" y="3508"/>
                  </a:lnTo>
                  <a:cubicBezTo>
                    <a:pt x="5689" y="3384"/>
                    <a:pt x="5610" y="3279"/>
                    <a:pt x="5499" y="3240"/>
                  </a:cubicBezTo>
                  <a:close/>
                  <a:moveTo>
                    <a:pt x="569" y="1233"/>
                  </a:moveTo>
                  <a:cubicBezTo>
                    <a:pt x="569" y="867"/>
                    <a:pt x="867" y="569"/>
                    <a:pt x="1232" y="569"/>
                  </a:cubicBezTo>
                  <a:lnTo>
                    <a:pt x="4930" y="569"/>
                  </a:lnTo>
                  <a:lnTo>
                    <a:pt x="4930" y="3224"/>
                  </a:lnTo>
                  <a:lnTo>
                    <a:pt x="4060" y="3224"/>
                  </a:lnTo>
                  <a:cubicBezTo>
                    <a:pt x="4021" y="3113"/>
                    <a:pt x="3916" y="3034"/>
                    <a:pt x="3792" y="3034"/>
                  </a:cubicBezTo>
                  <a:cubicBezTo>
                    <a:pt x="3669" y="3034"/>
                    <a:pt x="3564" y="3113"/>
                    <a:pt x="3525" y="3224"/>
                  </a:cubicBezTo>
                  <a:lnTo>
                    <a:pt x="569" y="3224"/>
                  </a:lnTo>
                  <a:lnTo>
                    <a:pt x="569" y="1233"/>
                  </a:lnTo>
                  <a:close/>
                  <a:moveTo>
                    <a:pt x="569" y="3793"/>
                  </a:moveTo>
                  <a:lnTo>
                    <a:pt x="3508" y="3793"/>
                  </a:lnTo>
                  <a:lnTo>
                    <a:pt x="3508" y="4361"/>
                  </a:lnTo>
                  <a:lnTo>
                    <a:pt x="569" y="4361"/>
                  </a:lnTo>
                  <a:lnTo>
                    <a:pt x="569" y="3793"/>
                  </a:lnTo>
                  <a:close/>
                  <a:moveTo>
                    <a:pt x="4930" y="6258"/>
                  </a:moveTo>
                  <a:lnTo>
                    <a:pt x="1232" y="6258"/>
                  </a:lnTo>
                  <a:cubicBezTo>
                    <a:pt x="867" y="6258"/>
                    <a:pt x="569" y="5960"/>
                    <a:pt x="569" y="5594"/>
                  </a:cubicBezTo>
                  <a:lnTo>
                    <a:pt x="569" y="4930"/>
                  </a:lnTo>
                  <a:lnTo>
                    <a:pt x="3525" y="4930"/>
                  </a:lnTo>
                  <a:cubicBezTo>
                    <a:pt x="3564" y="5041"/>
                    <a:pt x="3669" y="5120"/>
                    <a:pt x="3792" y="5120"/>
                  </a:cubicBezTo>
                  <a:cubicBezTo>
                    <a:pt x="3916" y="5120"/>
                    <a:pt x="4021" y="5041"/>
                    <a:pt x="4060" y="4930"/>
                  </a:cubicBezTo>
                  <a:lnTo>
                    <a:pt x="4930" y="4930"/>
                  </a:lnTo>
                  <a:lnTo>
                    <a:pt x="4930" y="6258"/>
                  </a:lnTo>
                  <a:close/>
                  <a:moveTo>
                    <a:pt x="5120" y="4361"/>
                  </a:moveTo>
                  <a:lnTo>
                    <a:pt x="4077" y="4361"/>
                  </a:lnTo>
                  <a:lnTo>
                    <a:pt x="4077" y="3793"/>
                  </a:lnTo>
                  <a:lnTo>
                    <a:pt x="5120" y="3793"/>
                  </a:lnTo>
                  <a:lnTo>
                    <a:pt x="5120" y="4361"/>
                  </a:ln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graphicFrame>
        <p:nvGraphicFramePr>
          <p:cNvPr id="8198" name="Group 6"/>
          <p:cNvGraphicFramePr>
            <a:graphicFrameLocks noGrp="1"/>
          </p:cNvGraphicFramePr>
          <p:nvPr/>
        </p:nvGraphicFramePr>
        <p:xfrm>
          <a:off x="1866900" y="1309688"/>
          <a:ext cx="8534400" cy="4499293"/>
        </p:xfrm>
        <a:graphic>
          <a:graphicData uri="http://schemas.openxmlformats.org/drawingml/2006/table">
            <a:tbl>
              <a:tblPr/>
              <a:tblGrid>
                <a:gridCol w="2133600"/>
                <a:gridCol w="2132013"/>
                <a:gridCol w="2133600"/>
                <a:gridCol w="2135187"/>
              </a:tblGrid>
              <a:tr h="43021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dirty="0" smtClean="0">
                          <a:ln>
                            <a:noFill/>
                          </a:ln>
                          <a:solidFill>
                            <a:srgbClr val="FFFFFF"/>
                          </a:solidFill>
                          <a:effectLst/>
                          <a:latin typeface="Calibri" pitchFamily="34" charset="0"/>
                          <a:ea typeface="宋体" pitchFamily="2" charset="-122"/>
                          <a:sym typeface="Arial" pitchFamily="34" charset="0"/>
                        </a:rPr>
                        <a:t>风险类型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可能的风险</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       </a:t>
                      </a: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判别条件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dirty="0" smtClean="0">
                          <a:ln>
                            <a:noFill/>
                          </a:ln>
                          <a:solidFill>
                            <a:srgbClr val="FFFFFF"/>
                          </a:solidFill>
                          <a:effectLst/>
                          <a:latin typeface="Calibri" pitchFamily="34" charset="0"/>
                          <a:ea typeface="宋体" pitchFamily="2" charset="-122"/>
                          <a:sym typeface="Arial" pitchFamily="34" charset="0"/>
                        </a:rPr>
                        <a:t>描述及解决方案</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842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客户在设计完成后改动需求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在发布正式文档后改动需求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进入需求变更程序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不能在客户规定的交付期限内完成客户的需求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在交付期限产品未完成 </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向客户申请延长交付时间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3239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客户的需求含糊不清</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客户所提需求有歧义</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客户需求主要靠客户提供的文档获取，当遇到模糊不清的概念时可以与客户进行交流</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13239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客户的需求含糊不清</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客户所提需求有歧义</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dirty="0" smtClean="0">
                          <a:ln>
                            <a:noFill/>
                          </a:ln>
                          <a:solidFill>
                            <a:srgbClr val="000000"/>
                          </a:solidFill>
                          <a:effectLst/>
                          <a:latin typeface="Calibri" pitchFamily="34" charset="0"/>
                          <a:ea typeface="宋体" pitchFamily="2" charset="-122"/>
                          <a:sym typeface="Arial" pitchFamily="34" charset="0"/>
                        </a:rPr>
                        <a:t>客户需求主要靠客户提供的文档获取，当遇到模糊不清的概念时可以与客户进行交流</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2491938153"/>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5"/>
          <p:cNvSpPr>
            <a:spLocks noChangeArrowheads="1"/>
          </p:cNvSpPr>
          <p:nvPr/>
        </p:nvSpPr>
        <p:spPr bwMode="auto">
          <a:xfrm>
            <a:off x="1517650" y="455613"/>
            <a:ext cx="441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风险</a:t>
            </a:r>
            <a:r>
              <a:rPr lang="zh-CN" altLang="en-US" sz="2400" b="1" dirty="0">
                <a:solidFill>
                  <a:srgbClr val="262626"/>
                </a:solidFill>
                <a:latin typeface="微软雅黑" pitchFamily="34" charset="-122"/>
                <a:ea typeface="微软雅黑" pitchFamily="34" charset="-122"/>
                <a:sym typeface="微软雅黑" pitchFamily="34" charset="-122"/>
              </a:rPr>
              <a:t>管理子计划--管理风险</a:t>
            </a:r>
          </a:p>
        </p:txBody>
      </p:sp>
      <p:grpSp>
        <p:nvGrpSpPr>
          <p:cNvPr id="9219" name="组合 34"/>
          <p:cNvGrpSpPr>
            <a:grpSpLocks/>
          </p:cNvGrpSpPr>
          <p:nvPr/>
        </p:nvGrpSpPr>
        <p:grpSpPr bwMode="auto">
          <a:xfrm>
            <a:off x="441325" y="393700"/>
            <a:ext cx="850900" cy="850900"/>
            <a:chOff x="0" y="0"/>
            <a:chExt cx="1536700" cy="1536700"/>
          </a:xfrm>
        </p:grpSpPr>
        <p:sp>
          <p:nvSpPr>
            <p:cNvPr id="9220" name="椭圆 35"/>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9221" name="椭圆 2"/>
            <p:cNvSpPr>
              <a:spLocks noChangeArrowheads="1"/>
            </p:cNvSpPr>
            <p:nvPr/>
          </p:nvSpPr>
          <p:spPr bwMode="auto">
            <a:xfrm>
              <a:off x="463041" y="402490"/>
              <a:ext cx="610617" cy="731720"/>
            </a:xfrm>
            <a:custGeom>
              <a:avLst/>
              <a:gdLst>
                <a:gd name="T0" fmla="*/ 5499 w 5689"/>
                <a:gd name="T1" fmla="*/ 3240 h 6827"/>
                <a:gd name="T2" fmla="*/ 5499 w 5689"/>
                <a:gd name="T3" fmla="*/ 284 h 6827"/>
                <a:gd name="T4" fmla="*/ 5215 w 5689"/>
                <a:gd name="T5" fmla="*/ 0 h 6827"/>
                <a:gd name="T6" fmla="*/ 1232 w 5689"/>
                <a:gd name="T7" fmla="*/ 0 h 6827"/>
                <a:gd name="T8" fmla="*/ 0 w 5689"/>
                <a:gd name="T9" fmla="*/ 1233 h 6827"/>
                <a:gd name="T10" fmla="*/ 0 w 5689"/>
                <a:gd name="T11" fmla="*/ 3508 h 6827"/>
                <a:gd name="T12" fmla="*/ 0 w 5689"/>
                <a:gd name="T13" fmla="*/ 4646 h 6827"/>
                <a:gd name="T14" fmla="*/ 0 w 5689"/>
                <a:gd name="T15" fmla="*/ 5594 h 6827"/>
                <a:gd name="T16" fmla="*/ 1232 w 5689"/>
                <a:gd name="T17" fmla="*/ 6827 h 6827"/>
                <a:gd name="T18" fmla="*/ 5215 w 5689"/>
                <a:gd name="T19" fmla="*/ 6827 h 6827"/>
                <a:gd name="T20" fmla="*/ 5499 w 5689"/>
                <a:gd name="T21" fmla="*/ 6542 h 6827"/>
                <a:gd name="T22" fmla="*/ 5499 w 5689"/>
                <a:gd name="T23" fmla="*/ 4914 h 6827"/>
                <a:gd name="T24" fmla="*/ 5689 w 5689"/>
                <a:gd name="T25" fmla="*/ 4646 h 6827"/>
                <a:gd name="T26" fmla="*/ 5689 w 5689"/>
                <a:gd name="T27" fmla="*/ 3508 h 6827"/>
                <a:gd name="T28" fmla="*/ 5499 w 5689"/>
                <a:gd name="T29" fmla="*/ 3240 h 6827"/>
                <a:gd name="T30" fmla="*/ 569 w 5689"/>
                <a:gd name="T31" fmla="*/ 1233 h 6827"/>
                <a:gd name="T32" fmla="*/ 1232 w 5689"/>
                <a:gd name="T33" fmla="*/ 569 h 6827"/>
                <a:gd name="T34" fmla="*/ 4930 w 5689"/>
                <a:gd name="T35" fmla="*/ 569 h 6827"/>
                <a:gd name="T36" fmla="*/ 4930 w 5689"/>
                <a:gd name="T37" fmla="*/ 3224 h 6827"/>
                <a:gd name="T38" fmla="*/ 4060 w 5689"/>
                <a:gd name="T39" fmla="*/ 3224 h 6827"/>
                <a:gd name="T40" fmla="*/ 3792 w 5689"/>
                <a:gd name="T41" fmla="*/ 3034 h 6827"/>
                <a:gd name="T42" fmla="*/ 3525 w 5689"/>
                <a:gd name="T43" fmla="*/ 3224 h 6827"/>
                <a:gd name="T44" fmla="*/ 569 w 5689"/>
                <a:gd name="T45" fmla="*/ 3224 h 6827"/>
                <a:gd name="T46" fmla="*/ 569 w 5689"/>
                <a:gd name="T47" fmla="*/ 1233 h 6827"/>
                <a:gd name="T48" fmla="*/ 569 w 5689"/>
                <a:gd name="T49" fmla="*/ 3793 h 6827"/>
                <a:gd name="T50" fmla="*/ 3508 w 5689"/>
                <a:gd name="T51" fmla="*/ 3793 h 6827"/>
                <a:gd name="T52" fmla="*/ 3508 w 5689"/>
                <a:gd name="T53" fmla="*/ 4361 h 6827"/>
                <a:gd name="T54" fmla="*/ 569 w 5689"/>
                <a:gd name="T55" fmla="*/ 4361 h 6827"/>
                <a:gd name="T56" fmla="*/ 569 w 5689"/>
                <a:gd name="T57" fmla="*/ 3793 h 6827"/>
                <a:gd name="T58" fmla="*/ 4930 w 5689"/>
                <a:gd name="T59" fmla="*/ 6258 h 6827"/>
                <a:gd name="T60" fmla="*/ 1232 w 5689"/>
                <a:gd name="T61" fmla="*/ 6258 h 6827"/>
                <a:gd name="T62" fmla="*/ 569 w 5689"/>
                <a:gd name="T63" fmla="*/ 5594 h 6827"/>
                <a:gd name="T64" fmla="*/ 569 w 5689"/>
                <a:gd name="T65" fmla="*/ 4930 h 6827"/>
                <a:gd name="T66" fmla="*/ 3525 w 5689"/>
                <a:gd name="T67" fmla="*/ 4930 h 6827"/>
                <a:gd name="T68" fmla="*/ 3792 w 5689"/>
                <a:gd name="T69" fmla="*/ 5120 h 6827"/>
                <a:gd name="T70" fmla="*/ 4060 w 5689"/>
                <a:gd name="T71" fmla="*/ 4930 h 6827"/>
                <a:gd name="T72" fmla="*/ 4930 w 5689"/>
                <a:gd name="T73" fmla="*/ 4930 h 6827"/>
                <a:gd name="T74" fmla="*/ 4930 w 5689"/>
                <a:gd name="T75" fmla="*/ 6258 h 6827"/>
                <a:gd name="T76" fmla="*/ 5120 w 5689"/>
                <a:gd name="T77" fmla="*/ 4361 h 6827"/>
                <a:gd name="T78" fmla="*/ 4077 w 5689"/>
                <a:gd name="T79" fmla="*/ 4361 h 6827"/>
                <a:gd name="T80" fmla="*/ 4077 w 5689"/>
                <a:gd name="T81" fmla="*/ 3793 h 6827"/>
                <a:gd name="T82" fmla="*/ 5120 w 5689"/>
                <a:gd name="T83" fmla="*/ 3793 h 6827"/>
                <a:gd name="T84" fmla="*/ 5120 w 5689"/>
                <a:gd name="T85" fmla="*/ 4361 h 68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89"/>
                <a:gd name="T130" fmla="*/ 0 h 6827"/>
                <a:gd name="T131" fmla="*/ 5689 w 5689"/>
                <a:gd name="T132" fmla="*/ 6827 h 68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89" h="6827">
                  <a:moveTo>
                    <a:pt x="5499" y="3240"/>
                  </a:moveTo>
                  <a:lnTo>
                    <a:pt x="5499" y="284"/>
                  </a:lnTo>
                  <a:cubicBezTo>
                    <a:pt x="5499" y="127"/>
                    <a:pt x="5372" y="0"/>
                    <a:pt x="5215" y="0"/>
                  </a:cubicBezTo>
                  <a:lnTo>
                    <a:pt x="1232" y="0"/>
                  </a:lnTo>
                  <a:cubicBezTo>
                    <a:pt x="553" y="0"/>
                    <a:pt x="0" y="553"/>
                    <a:pt x="0" y="1233"/>
                  </a:cubicBezTo>
                  <a:lnTo>
                    <a:pt x="0" y="3508"/>
                  </a:lnTo>
                  <a:lnTo>
                    <a:pt x="0" y="4646"/>
                  </a:lnTo>
                  <a:lnTo>
                    <a:pt x="0" y="5594"/>
                  </a:lnTo>
                  <a:cubicBezTo>
                    <a:pt x="0" y="6274"/>
                    <a:pt x="553" y="6827"/>
                    <a:pt x="1232" y="6827"/>
                  </a:cubicBezTo>
                  <a:lnTo>
                    <a:pt x="5215" y="6827"/>
                  </a:lnTo>
                  <a:cubicBezTo>
                    <a:pt x="5372" y="6827"/>
                    <a:pt x="5499" y="6699"/>
                    <a:pt x="5499" y="6542"/>
                  </a:cubicBezTo>
                  <a:lnTo>
                    <a:pt x="5499" y="4914"/>
                  </a:lnTo>
                  <a:cubicBezTo>
                    <a:pt x="5610" y="4875"/>
                    <a:pt x="5689" y="4770"/>
                    <a:pt x="5689" y="4646"/>
                  </a:cubicBezTo>
                  <a:lnTo>
                    <a:pt x="5689" y="3508"/>
                  </a:lnTo>
                  <a:cubicBezTo>
                    <a:pt x="5689" y="3384"/>
                    <a:pt x="5610" y="3279"/>
                    <a:pt x="5499" y="3240"/>
                  </a:cubicBezTo>
                  <a:close/>
                  <a:moveTo>
                    <a:pt x="569" y="1233"/>
                  </a:moveTo>
                  <a:cubicBezTo>
                    <a:pt x="569" y="867"/>
                    <a:pt x="867" y="569"/>
                    <a:pt x="1232" y="569"/>
                  </a:cubicBezTo>
                  <a:lnTo>
                    <a:pt x="4930" y="569"/>
                  </a:lnTo>
                  <a:lnTo>
                    <a:pt x="4930" y="3224"/>
                  </a:lnTo>
                  <a:lnTo>
                    <a:pt x="4060" y="3224"/>
                  </a:lnTo>
                  <a:cubicBezTo>
                    <a:pt x="4021" y="3113"/>
                    <a:pt x="3916" y="3034"/>
                    <a:pt x="3792" y="3034"/>
                  </a:cubicBezTo>
                  <a:cubicBezTo>
                    <a:pt x="3669" y="3034"/>
                    <a:pt x="3564" y="3113"/>
                    <a:pt x="3525" y="3224"/>
                  </a:cubicBezTo>
                  <a:lnTo>
                    <a:pt x="569" y="3224"/>
                  </a:lnTo>
                  <a:lnTo>
                    <a:pt x="569" y="1233"/>
                  </a:lnTo>
                  <a:close/>
                  <a:moveTo>
                    <a:pt x="569" y="3793"/>
                  </a:moveTo>
                  <a:lnTo>
                    <a:pt x="3508" y="3793"/>
                  </a:lnTo>
                  <a:lnTo>
                    <a:pt x="3508" y="4361"/>
                  </a:lnTo>
                  <a:lnTo>
                    <a:pt x="569" y="4361"/>
                  </a:lnTo>
                  <a:lnTo>
                    <a:pt x="569" y="3793"/>
                  </a:lnTo>
                  <a:close/>
                  <a:moveTo>
                    <a:pt x="4930" y="6258"/>
                  </a:moveTo>
                  <a:lnTo>
                    <a:pt x="1232" y="6258"/>
                  </a:lnTo>
                  <a:cubicBezTo>
                    <a:pt x="867" y="6258"/>
                    <a:pt x="569" y="5960"/>
                    <a:pt x="569" y="5594"/>
                  </a:cubicBezTo>
                  <a:lnTo>
                    <a:pt x="569" y="4930"/>
                  </a:lnTo>
                  <a:lnTo>
                    <a:pt x="3525" y="4930"/>
                  </a:lnTo>
                  <a:cubicBezTo>
                    <a:pt x="3564" y="5041"/>
                    <a:pt x="3669" y="5120"/>
                    <a:pt x="3792" y="5120"/>
                  </a:cubicBezTo>
                  <a:cubicBezTo>
                    <a:pt x="3916" y="5120"/>
                    <a:pt x="4021" y="5041"/>
                    <a:pt x="4060" y="4930"/>
                  </a:cubicBezTo>
                  <a:lnTo>
                    <a:pt x="4930" y="4930"/>
                  </a:lnTo>
                  <a:lnTo>
                    <a:pt x="4930" y="6258"/>
                  </a:lnTo>
                  <a:close/>
                  <a:moveTo>
                    <a:pt x="5120" y="4361"/>
                  </a:moveTo>
                  <a:lnTo>
                    <a:pt x="4077" y="4361"/>
                  </a:lnTo>
                  <a:lnTo>
                    <a:pt x="4077" y="3793"/>
                  </a:lnTo>
                  <a:lnTo>
                    <a:pt x="5120" y="3793"/>
                  </a:lnTo>
                  <a:lnTo>
                    <a:pt x="5120" y="4361"/>
                  </a:ln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9222" name="文本框 7"/>
          <p:cNvSpPr>
            <a:spLocks noChangeArrowheads="1"/>
          </p:cNvSpPr>
          <p:nvPr/>
        </p:nvSpPr>
        <p:spPr bwMode="auto">
          <a:xfrm>
            <a:off x="0" y="1244600"/>
            <a:ext cx="118300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endParaRPr lang="zh-CN" altLang="zh-CN" sz="2400">
              <a:solidFill>
                <a:srgbClr val="000000"/>
              </a:solidFill>
              <a:ea typeface="微软雅黑" pitchFamily="34" charset="-122"/>
              <a:sym typeface="Arial" pitchFamily="34" charset="0"/>
            </a:endParaRPr>
          </a:p>
          <a:p>
            <a:pPr lvl="1"/>
            <a:endParaRPr lang="zh-CN" altLang="zh-CN" sz="2400">
              <a:solidFill>
                <a:srgbClr val="000000"/>
              </a:solidFill>
              <a:ea typeface="微软雅黑" pitchFamily="34" charset="-122"/>
              <a:sym typeface="Arial" pitchFamily="34" charset="0"/>
            </a:endParaRPr>
          </a:p>
          <a:p>
            <a:endParaRPr lang="zh-CN" altLang="zh-CN" sz="2400">
              <a:solidFill>
                <a:srgbClr val="000000"/>
              </a:solidFill>
              <a:ea typeface="微软雅黑" pitchFamily="34" charset="-122"/>
              <a:sym typeface="Arial" pitchFamily="34" charset="0"/>
            </a:endParaRPr>
          </a:p>
        </p:txBody>
      </p:sp>
      <p:graphicFrame>
        <p:nvGraphicFramePr>
          <p:cNvPr id="9223" name="Group 7"/>
          <p:cNvGraphicFramePr>
            <a:graphicFrameLocks noGrp="1"/>
          </p:cNvGraphicFramePr>
          <p:nvPr/>
        </p:nvGraphicFramePr>
        <p:xfrm>
          <a:off x="1954213" y="976313"/>
          <a:ext cx="8532812" cy="5507736"/>
        </p:xfrm>
        <a:graphic>
          <a:graphicData uri="http://schemas.openxmlformats.org/drawingml/2006/table">
            <a:tbl>
              <a:tblPr/>
              <a:tblGrid>
                <a:gridCol w="2133600"/>
                <a:gridCol w="2132012"/>
                <a:gridCol w="2132013"/>
                <a:gridCol w="2135187"/>
              </a:tblGrid>
              <a:tr h="3810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风险类型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可能的风险</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判别条件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描述及解决方案</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项目计划</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人力资源（开发人员、管理人员）不够用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项目任务分配后无法在规定时间内完成</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增加个人工作时间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842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项目计划</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项目所需的软件、硬件没能按时到位</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项目开始后缺少需要用到的软硬件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采用租借或网上下载的方式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项目计划</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项目的经费不够用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在项目中需要用钱的地方没有预算</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向领导申请经费（本项目不存在经费问题）</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3185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项目计划</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进度表中遗忘了一些重要的（必要的）任务</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参照审查表检查 时发现任务缺失</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完成当前任务后补全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项目团队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项目成员不团结，存在矛盾</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项目制作过程中成员之间交流困难</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去酒吧嗨一顿，通过项目经理调节矛盾</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项目团队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绝大部分的项目成员对工作不认真负责</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 </a:t>
                      </a: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未按要求完成任务</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向项目经理报告，由经历督促完成</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810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096377260"/>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5"/>
          <p:cNvSpPr>
            <a:spLocks noChangeArrowheads="1"/>
          </p:cNvSpPr>
          <p:nvPr/>
        </p:nvSpPr>
        <p:spPr bwMode="auto">
          <a:xfrm>
            <a:off x="1517650" y="455613"/>
            <a:ext cx="504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风险</a:t>
            </a:r>
            <a:r>
              <a:rPr lang="zh-CN" altLang="en-US" sz="2400" b="1" dirty="0">
                <a:solidFill>
                  <a:srgbClr val="262626"/>
                </a:solidFill>
                <a:latin typeface="微软雅黑" pitchFamily="34" charset="-122"/>
                <a:ea typeface="微软雅黑" pitchFamily="34" charset="-122"/>
                <a:sym typeface="微软雅黑" pitchFamily="34" charset="-122"/>
              </a:rPr>
              <a:t>管理子计划--技术风险</a:t>
            </a:r>
          </a:p>
        </p:txBody>
      </p:sp>
      <p:grpSp>
        <p:nvGrpSpPr>
          <p:cNvPr id="10243" name="组合 34"/>
          <p:cNvGrpSpPr>
            <a:grpSpLocks/>
          </p:cNvGrpSpPr>
          <p:nvPr/>
        </p:nvGrpSpPr>
        <p:grpSpPr bwMode="auto">
          <a:xfrm>
            <a:off x="441325" y="393700"/>
            <a:ext cx="850900" cy="850900"/>
            <a:chOff x="0" y="0"/>
            <a:chExt cx="1536700" cy="1536700"/>
          </a:xfrm>
        </p:grpSpPr>
        <p:sp>
          <p:nvSpPr>
            <p:cNvPr id="10244" name="椭圆 35"/>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10245" name="椭圆 2"/>
            <p:cNvSpPr>
              <a:spLocks noChangeArrowheads="1"/>
            </p:cNvSpPr>
            <p:nvPr/>
          </p:nvSpPr>
          <p:spPr bwMode="auto">
            <a:xfrm>
              <a:off x="463041" y="402490"/>
              <a:ext cx="610617" cy="731720"/>
            </a:xfrm>
            <a:custGeom>
              <a:avLst/>
              <a:gdLst>
                <a:gd name="T0" fmla="*/ 5499 w 5689"/>
                <a:gd name="T1" fmla="*/ 3240 h 6827"/>
                <a:gd name="T2" fmla="*/ 5499 w 5689"/>
                <a:gd name="T3" fmla="*/ 284 h 6827"/>
                <a:gd name="T4" fmla="*/ 5215 w 5689"/>
                <a:gd name="T5" fmla="*/ 0 h 6827"/>
                <a:gd name="T6" fmla="*/ 1232 w 5689"/>
                <a:gd name="T7" fmla="*/ 0 h 6827"/>
                <a:gd name="T8" fmla="*/ 0 w 5689"/>
                <a:gd name="T9" fmla="*/ 1233 h 6827"/>
                <a:gd name="T10" fmla="*/ 0 w 5689"/>
                <a:gd name="T11" fmla="*/ 3508 h 6827"/>
                <a:gd name="T12" fmla="*/ 0 w 5689"/>
                <a:gd name="T13" fmla="*/ 4646 h 6827"/>
                <a:gd name="T14" fmla="*/ 0 w 5689"/>
                <a:gd name="T15" fmla="*/ 5594 h 6827"/>
                <a:gd name="T16" fmla="*/ 1232 w 5689"/>
                <a:gd name="T17" fmla="*/ 6827 h 6827"/>
                <a:gd name="T18" fmla="*/ 5215 w 5689"/>
                <a:gd name="T19" fmla="*/ 6827 h 6827"/>
                <a:gd name="T20" fmla="*/ 5499 w 5689"/>
                <a:gd name="T21" fmla="*/ 6542 h 6827"/>
                <a:gd name="T22" fmla="*/ 5499 w 5689"/>
                <a:gd name="T23" fmla="*/ 4914 h 6827"/>
                <a:gd name="T24" fmla="*/ 5689 w 5689"/>
                <a:gd name="T25" fmla="*/ 4646 h 6827"/>
                <a:gd name="T26" fmla="*/ 5689 w 5689"/>
                <a:gd name="T27" fmla="*/ 3508 h 6827"/>
                <a:gd name="T28" fmla="*/ 5499 w 5689"/>
                <a:gd name="T29" fmla="*/ 3240 h 6827"/>
                <a:gd name="T30" fmla="*/ 569 w 5689"/>
                <a:gd name="T31" fmla="*/ 1233 h 6827"/>
                <a:gd name="T32" fmla="*/ 1232 w 5689"/>
                <a:gd name="T33" fmla="*/ 569 h 6827"/>
                <a:gd name="T34" fmla="*/ 4930 w 5689"/>
                <a:gd name="T35" fmla="*/ 569 h 6827"/>
                <a:gd name="T36" fmla="*/ 4930 w 5689"/>
                <a:gd name="T37" fmla="*/ 3224 h 6827"/>
                <a:gd name="T38" fmla="*/ 4060 w 5689"/>
                <a:gd name="T39" fmla="*/ 3224 h 6827"/>
                <a:gd name="T40" fmla="*/ 3792 w 5689"/>
                <a:gd name="T41" fmla="*/ 3034 h 6827"/>
                <a:gd name="T42" fmla="*/ 3525 w 5689"/>
                <a:gd name="T43" fmla="*/ 3224 h 6827"/>
                <a:gd name="T44" fmla="*/ 569 w 5689"/>
                <a:gd name="T45" fmla="*/ 3224 h 6827"/>
                <a:gd name="T46" fmla="*/ 569 w 5689"/>
                <a:gd name="T47" fmla="*/ 1233 h 6827"/>
                <a:gd name="T48" fmla="*/ 569 w 5689"/>
                <a:gd name="T49" fmla="*/ 3793 h 6827"/>
                <a:gd name="T50" fmla="*/ 3508 w 5689"/>
                <a:gd name="T51" fmla="*/ 3793 h 6827"/>
                <a:gd name="T52" fmla="*/ 3508 w 5689"/>
                <a:gd name="T53" fmla="*/ 4361 h 6827"/>
                <a:gd name="T54" fmla="*/ 569 w 5689"/>
                <a:gd name="T55" fmla="*/ 4361 h 6827"/>
                <a:gd name="T56" fmla="*/ 569 w 5689"/>
                <a:gd name="T57" fmla="*/ 3793 h 6827"/>
                <a:gd name="T58" fmla="*/ 4930 w 5689"/>
                <a:gd name="T59" fmla="*/ 6258 h 6827"/>
                <a:gd name="T60" fmla="*/ 1232 w 5689"/>
                <a:gd name="T61" fmla="*/ 6258 h 6827"/>
                <a:gd name="T62" fmla="*/ 569 w 5689"/>
                <a:gd name="T63" fmla="*/ 5594 h 6827"/>
                <a:gd name="T64" fmla="*/ 569 w 5689"/>
                <a:gd name="T65" fmla="*/ 4930 h 6827"/>
                <a:gd name="T66" fmla="*/ 3525 w 5689"/>
                <a:gd name="T67" fmla="*/ 4930 h 6827"/>
                <a:gd name="T68" fmla="*/ 3792 w 5689"/>
                <a:gd name="T69" fmla="*/ 5120 h 6827"/>
                <a:gd name="T70" fmla="*/ 4060 w 5689"/>
                <a:gd name="T71" fmla="*/ 4930 h 6827"/>
                <a:gd name="T72" fmla="*/ 4930 w 5689"/>
                <a:gd name="T73" fmla="*/ 4930 h 6827"/>
                <a:gd name="T74" fmla="*/ 4930 w 5689"/>
                <a:gd name="T75" fmla="*/ 6258 h 6827"/>
                <a:gd name="T76" fmla="*/ 5120 w 5689"/>
                <a:gd name="T77" fmla="*/ 4361 h 6827"/>
                <a:gd name="T78" fmla="*/ 4077 w 5689"/>
                <a:gd name="T79" fmla="*/ 4361 h 6827"/>
                <a:gd name="T80" fmla="*/ 4077 w 5689"/>
                <a:gd name="T81" fmla="*/ 3793 h 6827"/>
                <a:gd name="T82" fmla="*/ 5120 w 5689"/>
                <a:gd name="T83" fmla="*/ 3793 h 6827"/>
                <a:gd name="T84" fmla="*/ 5120 w 5689"/>
                <a:gd name="T85" fmla="*/ 4361 h 68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89"/>
                <a:gd name="T130" fmla="*/ 0 h 6827"/>
                <a:gd name="T131" fmla="*/ 5689 w 5689"/>
                <a:gd name="T132" fmla="*/ 6827 h 68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89" h="6827">
                  <a:moveTo>
                    <a:pt x="5499" y="3240"/>
                  </a:moveTo>
                  <a:lnTo>
                    <a:pt x="5499" y="284"/>
                  </a:lnTo>
                  <a:cubicBezTo>
                    <a:pt x="5499" y="127"/>
                    <a:pt x="5372" y="0"/>
                    <a:pt x="5215" y="0"/>
                  </a:cubicBezTo>
                  <a:lnTo>
                    <a:pt x="1232" y="0"/>
                  </a:lnTo>
                  <a:cubicBezTo>
                    <a:pt x="553" y="0"/>
                    <a:pt x="0" y="553"/>
                    <a:pt x="0" y="1233"/>
                  </a:cubicBezTo>
                  <a:lnTo>
                    <a:pt x="0" y="3508"/>
                  </a:lnTo>
                  <a:lnTo>
                    <a:pt x="0" y="4646"/>
                  </a:lnTo>
                  <a:lnTo>
                    <a:pt x="0" y="5594"/>
                  </a:lnTo>
                  <a:cubicBezTo>
                    <a:pt x="0" y="6274"/>
                    <a:pt x="553" y="6827"/>
                    <a:pt x="1232" y="6827"/>
                  </a:cubicBezTo>
                  <a:lnTo>
                    <a:pt x="5215" y="6827"/>
                  </a:lnTo>
                  <a:cubicBezTo>
                    <a:pt x="5372" y="6827"/>
                    <a:pt x="5499" y="6699"/>
                    <a:pt x="5499" y="6542"/>
                  </a:cubicBezTo>
                  <a:lnTo>
                    <a:pt x="5499" y="4914"/>
                  </a:lnTo>
                  <a:cubicBezTo>
                    <a:pt x="5610" y="4875"/>
                    <a:pt x="5689" y="4770"/>
                    <a:pt x="5689" y="4646"/>
                  </a:cubicBezTo>
                  <a:lnTo>
                    <a:pt x="5689" y="3508"/>
                  </a:lnTo>
                  <a:cubicBezTo>
                    <a:pt x="5689" y="3384"/>
                    <a:pt x="5610" y="3279"/>
                    <a:pt x="5499" y="3240"/>
                  </a:cubicBezTo>
                  <a:close/>
                  <a:moveTo>
                    <a:pt x="569" y="1233"/>
                  </a:moveTo>
                  <a:cubicBezTo>
                    <a:pt x="569" y="867"/>
                    <a:pt x="867" y="569"/>
                    <a:pt x="1232" y="569"/>
                  </a:cubicBezTo>
                  <a:lnTo>
                    <a:pt x="4930" y="569"/>
                  </a:lnTo>
                  <a:lnTo>
                    <a:pt x="4930" y="3224"/>
                  </a:lnTo>
                  <a:lnTo>
                    <a:pt x="4060" y="3224"/>
                  </a:lnTo>
                  <a:cubicBezTo>
                    <a:pt x="4021" y="3113"/>
                    <a:pt x="3916" y="3034"/>
                    <a:pt x="3792" y="3034"/>
                  </a:cubicBezTo>
                  <a:cubicBezTo>
                    <a:pt x="3669" y="3034"/>
                    <a:pt x="3564" y="3113"/>
                    <a:pt x="3525" y="3224"/>
                  </a:cubicBezTo>
                  <a:lnTo>
                    <a:pt x="569" y="3224"/>
                  </a:lnTo>
                  <a:lnTo>
                    <a:pt x="569" y="1233"/>
                  </a:lnTo>
                  <a:close/>
                  <a:moveTo>
                    <a:pt x="569" y="3793"/>
                  </a:moveTo>
                  <a:lnTo>
                    <a:pt x="3508" y="3793"/>
                  </a:lnTo>
                  <a:lnTo>
                    <a:pt x="3508" y="4361"/>
                  </a:lnTo>
                  <a:lnTo>
                    <a:pt x="569" y="4361"/>
                  </a:lnTo>
                  <a:lnTo>
                    <a:pt x="569" y="3793"/>
                  </a:lnTo>
                  <a:close/>
                  <a:moveTo>
                    <a:pt x="4930" y="6258"/>
                  </a:moveTo>
                  <a:lnTo>
                    <a:pt x="1232" y="6258"/>
                  </a:lnTo>
                  <a:cubicBezTo>
                    <a:pt x="867" y="6258"/>
                    <a:pt x="569" y="5960"/>
                    <a:pt x="569" y="5594"/>
                  </a:cubicBezTo>
                  <a:lnTo>
                    <a:pt x="569" y="4930"/>
                  </a:lnTo>
                  <a:lnTo>
                    <a:pt x="3525" y="4930"/>
                  </a:lnTo>
                  <a:cubicBezTo>
                    <a:pt x="3564" y="5041"/>
                    <a:pt x="3669" y="5120"/>
                    <a:pt x="3792" y="5120"/>
                  </a:cubicBezTo>
                  <a:cubicBezTo>
                    <a:pt x="3916" y="5120"/>
                    <a:pt x="4021" y="5041"/>
                    <a:pt x="4060" y="4930"/>
                  </a:cubicBezTo>
                  <a:lnTo>
                    <a:pt x="4930" y="4930"/>
                  </a:lnTo>
                  <a:lnTo>
                    <a:pt x="4930" y="6258"/>
                  </a:lnTo>
                  <a:close/>
                  <a:moveTo>
                    <a:pt x="5120" y="4361"/>
                  </a:moveTo>
                  <a:lnTo>
                    <a:pt x="4077" y="4361"/>
                  </a:lnTo>
                  <a:lnTo>
                    <a:pt x="4077" y="3793"/>
                  </a:lnTo>
                  <a:lnTo>
                    <a:pt x="5120" y="3793"/>
                  </a:lnTo>
                  <a:lnTo>
                    <a:pt x="5120" y="4361"/>
                  </a:ln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10246" name="文本框 7"/>
          <p:cNvSpPr>
            <a:spLocks noChangeArrowheads="1"/>
          </p:cNvSpPr>
          <p:nvPr/>
        </p:nvSpPr>
        <p:spPr bwMode="auto">
          <a:xfrm>
            <a:off x="0" y="1244600"/>
            <a:ext cx="1178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400">
              <a:solidFill>
                <a:srgbClr val="000000"/>
              </a:solidFill>
              <a:ea typeface="微软雅黑" pitchFamily="34" charset="-122"/>
              <a:sym typeface="Arial" pitchFamily="34" charset="0"/>
            </a:endParaRPr>
          </a:p>
        </p:txBody>
      </p:sp>
      <p:graphicFrame>
        <p:nvGraphicFramePr>
          <p:cNvPr id="10247" name="Group 7"/>
          <p:cNvGraphicFramePr>
            <a:graphicFrameLocks noGrp="1"/>
          </p:cNvGraphicFramePr>
          <p:nvPr/>
        </p:nvGraphicFramePr>
        <p:xfrm>
          <a:off x="1800225" y="955675"/>
          <a:ext cx="8534400" cy="5851526"/>
        </p:xfrm>
        <a:graphic>
          <a:graphicData uri="http://schemas.openxmlformats.org/drawingml/2006/table">
            <a:tbl>
              <a:tblPr/>
              <a:tblGrid>
                <a:gridCol w="2133600"/>
                <a:gridCol w="2132013"/>
                <a:gridCol w="2133600"/>
                <a:gridCol w="2135187"/>
              </a:tblGrid>
              <a:tr h="3810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dirty="0" smtClean="0">
                          <a:ln>
                            <a:noFill/>
                          </a:ln>
                          <a:solidFill>
                            <a:srgbClr val="FFFFFF"/>
                          </a:solidFill>
                          <a:effectLst/>
                          <a:latin typeface="Calibri" pitchFamily="34" charset="0"/>
                          <a:ea typeface="宋体" pitchFamily="2" charset="-122"/>
                          <a:sym typeface="Arial" pitchFamily="34" charset="0"/>
                        </a:rPr>
                        <a:t>风险类型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可能的风险</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判别条件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描述及解决方案</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需求开发</a:t>
                      </a:r>
                    </a:p>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需求管理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需求开发人员与客户对有争议的需求不能达成共识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在获取需求时于客户产生分歧</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以客户为准（杨老师说的对</a:t>
                      </a:r>
                      <a:r>
                        <a:rPr kumimoji="0" lang="zh-CN" alt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11461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需求开发</a:t>
                      </a:r>
                    </a:p>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需求管理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需求开发人员不懂得如何获取用户需求，效率不，需求文档不能够正确地、完备地表达用户需求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整理出的需求文档与客户期望的需求差别较大</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多阅读客户提供的文档，有疑义出向客户咨询</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100138">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综合技术/开发能力/包括设计/编程、测试等</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生产率低于目标值</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   </a:t>
                      </a: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未完成预定目标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砍掉部分任务、降低部分任务的质量、分包部分任务、追加部分任务的成本</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794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综合技术/开发能力/包括设计/编程、测试等</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开发人员不太了解需求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开发人员不太了解需求或技术解决方案的要素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多阅读需求文档</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1334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endPar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endParaRPr>
                    </a:p>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综合技术/开发能力/包括设计/编程、测试等</a:t>
                      </a:r>
                    </a:p>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endPar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开发人员没有开发相似产品的经验</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 </a:t>
                      </a: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不了解开发过程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逐步学习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810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397823051"/>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参考资料</a:t>
              </a:r>
              <a:endParaRPr lang="zh-CN" altLang="en-US" sz="2400" b="1" dirty="0">
                <a:solidFill>
                  <a:srgbClr val="262626"/>
                </a:solidFill>
                <a:latin typeface="微软雅黑" pitchFamily="34" charset="-122"/>
                <a:ea typeface="微软雅黑" pitchFamily="34" charset="-122"/>
                <a:sym typeface="微软雅黑" pitchFamily="34" charset="-122"/>
              </a:endParaRP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2" name="TextBox 1"/>
          <p:cNvSpPr txBox="1"/>
          <p:nvPr/>
        </p:nvSpPr>
        <p:spPr>
          <a:xfrm>
            <a:off x="2438400" y="2108200"/>
            <a:ext cx="3493648" cy="646331"/>
          </a:xfrm>
          <a:prstGeom prst="rect">
            <a:avLst/>
          </a:prstGeom>
          <a:noFill/>
        </p:spPr>
        <p:txBody>
          <a:bodyPr wrap="square" rtlCol="0">
            <a:spAutoFit/>
          </a:bodyPr>
          <a:lstStyle/>
          <a:p>
            <a:r>
              <a:rPr lang="en-US" altLang="zh-CN" dirty="0" smtClean="0"/>
              <a:t>1.</a:t>
            </a:r>
            <a:r>
              <a:rPr lang="zh-CN" altLang="en-US" dirty="0" smtClean="0"/>
              <a:t>需求工程计划</a:t>
            </a:r>
            <a:endParaRPr lang="en-US" altLang="zh-CN" dirty="0" smtClean="0"/>
          </a:p>
          <a:p>
            <a:r>
              <a:rPr lang="en-US" altLang="zh-CN" dirty="0" smtClean="0"/>
              <a:t>2.</a:t>
            </a:r>
            <a:r>
              <a:rPr lang="zh-CN" altLang="en-US" dirty="0" smtClean="0"/>
              <a:t>需求工程计划甘特图</a:t>
            </a:r>
            <a:endParaRPr lang="zh-CN" altLang="en-US" dirty="0"/>
          </a:p>
        </p:txBody>
      </p:sp>
    </p:spTree>
    <p:extLst>
      <p:ext uri="{BB962C8B-B14F-4D97-AF65-F5344CB8AC3E}">
        <p14:creationId xmlns:p14="http://schemas.microsoft.com/office/powerpoint/2010/main" val="8497325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小组分工</a:t>
              </a:r>
              <a:endParaRPr lang="zh-CN" altLang="en-US" sz="2400" b="1" dirty="0">
                <a:solidFill>
                  <a:srgbClr val="262626"/>
                </a:solidFill>
                <a:latin typeface="微软雅黑" pitchFamily="34" charset="-122"/>
                <a:ea typeface="微软雅黑" pitchFamily="34" charset="-122"/>
                <a:sym typeface="微软雅黑" pitchFamily="34" charset="-122"/>
              </a:endParaRP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2" name="TextBox 1"/>
          <p:cNvSpPr txBox="1"/>
          <p:nvPr/>
        </p:nvSpPr>
        <p:spPr>
          <a:xfrm>
            <a:off x="1374775" y="1955800"/>
            <a:ext cx="8293100" cy="2862322"/>
          </a:xfrm>
          <a:prstGeom prst="rect">
            <a:avLst/>
          </a:prstGeom>
          <a:noFill/>
        </p:spPr>
        <p:txBody>
          <a:bodyPr wrap="square" rtlCol="0">
            <a:spAutoFit/>
          </a:bodyPr>
          <a:lstStyle/>
          <a:p>
            <a:r>
              <a:rPr lang="zh-CN" altLang="en-US" dirty="0" smtClean="0"/>
              <a:t>孟玉盛</a:t>
            </a:r>
            <a:r>
              <a:rPr lang="en-US" altLang="zh-CN" dirty="0" smtClean="0"/>
              <a:t>:</a:t>
            </a:r>
            <a:r>
              <a:rPr lang="zh-CN" altLang="en-US" dirty="0" smtClean="0"/>
              <a:t>需求工程计划制作及修改</a:t>
            </a:r>
            <a:r>
              <a:rPr lang="en-US" altLang="zh-CN" dirty="0" smtClean="0"/>
              <a:t>,</a:t>
            </a:r>
            <a:r>
              <a:rPr lang="zh-CN" altLang="en-US" dirty="0" smtClean="0"/>
              <a:t>需求工程计划甘特图修改</a:t>
            </a:r>
            <a:endParaRPr lang="en-US" altLang="zh-CN" dirty="0" smtClean="0"/>
          </a:p>
          <a:p>
            <a:r>
              <a:rPr lang="zh-CN" altLang="en-US" dirty="0" smtClean="0"/>
              <a:t>评分：</a:t>
            </a:r>
            <a:r>
              <a:rPr lang="en-US" altLang="zh-CN" dirty="0" smtClean="0"/>
              <a:t>8.5</a:t>
            </a:r>
          </a:p>
          <a:p>
            <a:r>
              <a:rPr lang="zh-CN" altLang="en-US" dirty="0" smtClean="0"/>
              <a:t>潘国强</a:t>
            </a:r>
            <a:r>
              <a:rPr lang="en-US" altLang="zh-CN" dirty="0" smtClean="0"/>
              <a:t>:</a:t>
            </a:r>
            <a:r>
              <a:rPr lang="zh-CN" altLang="en-US" dirty="0" smtClean="0"/>
              <a:t>需求工程计划甘特图制作</a:t>
            </a:r>
            <a:r>
              <a:rPr lang="en-US" altLang="zh-CN" dirty="0" smtClean="0"/>
              <a:t>,</a:t>
            </a:r>
            <a:r>
              <a:rPr lang="en-US" altLang="zh-CN" dirty="0" err="1" smtClean="0"/>
              <a:t>ppt</a:t>
            </a:r>
            <a:r>
              <a:rPr lang="zh-CN" altLang="en-US" dirty="0" smtClean="0"/>
              <a:t>制作</a:t>
            </a:r>
            <a:endParaRPr lang="en-US" altLang="zh-CN" dirty="0" smtClean="0"/>
          </a:p>
          <a:p>
            <a:r>
              <a:rPr lang="zh-CN" altLang="en-US" dirty="0"/>
              <a:t>评分</a:t>
            </a:r>
            <a:r>
              <a:rPr lang="zh-CN" altLang="en-US" dirty="0" smtClean="0"/>
              <a:t>：</a:t>
            </a:r>
            <a:r>
              <a:rPr lang="en-US" altLang="zh-CN" dirty="0" smtClean="0"/>
              <a:t>8.4</a:t>
            </a:r>
          </a:p>
          <a:p>
            <a:r>
              <a:rPr lang="zh-CN" altLang="en-US" dirty="0" smtClean="0"/>
              <a:t>钱智凯</a:t>
            </a:r>
            <a:r>
              <a:rPr lang="en-US" altLang="zh-CN" dirty="0" smtClean="0"/>
              <a:t>:</a:t>
            </a:r>
            <a:r>
              <a:rPr lang="zh-CN" altLang="en-US" dirty="0" smtClean="0"/>
              <a:t>需求工程计划风险子计划制定，</a:t>
            </a:r>
            <a:r>
              <a:rPr lang="en-US" altLang="zh-CN" dirty="0" err="1" smtClean="0"/>
              <a:t>ppt</a:t>
            </a:r>
            <a:r>
              <a:rPr lang="zh-CN" altLang="en-US" dirty="0" smtClean="0"/>
              <a:t>制作</a:t>
            </a:r>
            <a:endParaRPr lang="en-US" altLang="zh-CN" dirty="0" smtClean="0"/>
          </a:p>
          <a:p>
            <a:r>
              <a:rPr lang="zh-CN" altLang="en-US" dirty="0"/>
              <a:t>评分</a:t>
            </a:r>
            <a:r>
              <a:rPr lang="zh-CN" altLang="en-US" dirty="0" smtClean="0"/>
              <a:t>：</a:t>
            </a:r>
            <a:r>
              <a:rPr lang="en-US" altLang="zh-CN" dirty="0" smtClean="0"/>
              <a:t>8</a:t>
            </a:r>
          </a:p>
          <a:p>
            <a:r>
              <a:rPr lang="zh-CN" altLang="en-US" dirty="0" smtClean="0"/>
              <a:t>瞿达晨</a:t>
            </a:r>
            <a:r>
              <a:rPr lang="en-US" altLang="zh-CN" dirty="0" smtClean="0"/>
              <a:t>:</a:t>
            </a:r>
            <a:r>
              <a:rPr lang="zh-CN" altLang="en-US" dirty="0" smtClean="0"/>
              <a:t>需求工程计划修改，</a:t>
            </a:r>
            <a:r>
              <a:rPr lang="en-US" altLang="zh-CN" dirty="0" err="1" smtClean="0"/>
              <a:t>ppt</a:t>
            </a:r>
            <a:r>
              <a:rPr lang="zh-CN" altLang="en-US" dirty="0" smtClean="0"/>
              <a:t>制作，甘特图修改</a:t>
            </a:r>
            <a:endParaRPr lang="en-US" altLang="zh-CN" dirty="0" smtClean="0"/>
          </a:p>
          <a:p>
            <a:r>
              <a:rPr lang="zh-CN" altLang="en-US" dirty="0"/>
              <a:t>评分</a:t>
            </a:r>
            <a:r>
              <a:rPr lang="zh-CN" altLang="en-US" dirty="0" smtClean="0"/>
              <a:t>：</a:t>
            </a:r>
            <a:r>
              <a:rPr lang="en-US" altLang="zh-CN" dirty="0" smtClean="0"/>
              <a:t>8.4</a:t>
            </a:r>
          </a:p>
          <a:p>
            <a:r>
              <a:rPr lang="zh-CN" altLang="en-US" dirty="0" smtClean="0"/>
              <a:t>黄枭帅</a:t>
            </a:r>
            <a:r>
              <a:rPr lang="en-US" altLang="zh-CN" dirty="0" smtClean="0"/>
              <a:t>:</a:t>
            </a:r>
            <a:r>
              <a:rPr lang="zh-CN" altLang="en-US" dirty="0"/>
              <a:t>需求工程计划制作及</a:t>
            </a:r>
            <a:r>
              <a:rPr lang="zh-CN" altLang="en-US" dirty="0" smtClean="0"/>
              <a:t>修改，配置管理子计划制定</a:t>
            </a:r>
            <a:endParaRPr lang="en-US" altLang="zh-CN" dirty="0" smtClean="0"/>
          </a:p>
          <a:p>
            <a:r>
              <a:rPr lang="zh-CN" altLang="en-US" dirty="0"/>
              <a:t>评分</a:t>
            </a:r>
            <a:r>
              <a:rPr lang="zh-CN" altLang="en-US" dirty="0" smtClean="0"/>
              <a:t>：</a:t>
            </a:r>
            <a:r>
              <a:rPr lang="en-US" altLang="zh-CN" dirty="0" smtClean="0"/>
              <a:t>8.6</a:t>
            </a:r>
            <a:endParaRPr lang="en-US" altLang="zh-CN" dirty="0"/>
          </a:p>
        </p:txBody>
      </p:sp>
    </p:spTree>
    <p:extLst>
      <p:ext uri="{BB962C8B-B14F-4D97-AF65-F5344CB8AC3E}">
        <p14:creationId xmlns:p14="http://schemas.microsoft.com/office/powerpoint/2010/main" val="291295737"/>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600450" y="933450"/>
            <a:ext cx="4991100" cy="49911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114800" y="1447800"/>
            <a:ext cx="3962400" cy="3962400"/>
          </a:xfrm>
          <a:prstGeom prst="ellipse">
            <a:avLst/>
          </a:prstGeom>
          <a:noFill/>
          <a:ln>
            <a:solidFill>
              <a:srgbClr val="F8F8F8"/>
            </a:solidFill>
          </a:ln>
          <a:scene3d>
            <a:camera prst="orthographicFront"/>
            <a:lightRig rig="threePt" dir="t"/>
          </a:scene3d>
          <a:sp3d>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612260" y="2967335"/>
            <a:ext cx="2967480" cy="92333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b="1" dirty="0">
                <a:solidFill>
                  <a:schemeClr val="bg1"/>
                </a:solidFill>
                <a:latin typeface="方正兰亭中黑_GBK" panose="02000000000000000000" pitchFamily="2" charset="-122"/>
                <a:ea typeface="方正兰亭中黑_GBK" panose="02000000000000000000" pitchFamily="2" charset="-122"/>
              </a:rPr>
              <a:t>谢谢观看</a:t>
            </a:r>
            <a:endParaRPr kumimoji="0" lang="zh-CN" altLang="en-US" sz="5400" b="1" i="0" u="none" strike="noStrike" kern="1200" cap="none" spc="0" normalizeH="0" baseline="0" noProof="0" dirty="0">
              <a:ln>
                <a:noFill/>
              </a:ln>
              <a:solidFill>
                <a:schemeClr val="bg1"/>
              </a:solidFill>
              <a:effectLst/>
              <a:uLnTx/>
              <a:uFillTx/>
              <a:latin typeface="方正兰亭中黑_GBK" panose="02000000000000000000" pitchFamily="2" charset="-122"/>
              <a:ea typeface="方正兰亭中黑_GBK" panose="02000000000000000000" pitchFamily="2" charset="-122"/>
            </a:endParaRPr>
          </a:p>
        </p:txBody>
      </p:sp>
    </p:spTree>
    <p:extLst>
      <p:ext uri="{BB962C8B-B14F-4D97-AF65-F5344CB8AC3E}">
        <p14:creationId xmlns:p14="http://schemas.microsoft.com/office/powerpoint/2010/main" val="83847717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文档介绍</a:t>
            </a:r>
            <a:endParaRPr lang="zh-CN" altLang="en-US" sz="2400" b="1" dirty="0">
              <a:solidFill>
                <a:schemeClr val="tx1">
                  <a:lumMod val="85000"/>
                  <a:lumOff val="15000"/>
                </a:schemeClr>
              </a:solidFill>
              <a:latin typeface="+mn-ea"/>
            </a:endParaRPr>
          </a:p>
        </p:txBody>
      </p:sp>
      <p:sp>
        <p:nvSpPr>
          <p:cNvPr id="8" name="矩形 7"/>
          <p:cNvSpPr/>
          <p:nvPr/>
        </p:nvSpPr>
        <p:spPr>
          <a:xfrm>
            <a:off x="1303338" y="1310119"/>
            <a:ext cx="9088891" cy="107178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03335" y="3364467"/>
            <a:ext cx="6331179" cy="84069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303338" y="1310119"/>
            <a:ext cx="9088891" cy="825881"/>
            <a:chOff x="7727480" y="3464575"/>
            <a:chExt cx="2366456" cy="1092120"/>
          </a:xfrm>
        </p:grpSpPr>
        <p:sp>
          <p:nvSpPr>
            <p:cNvPr id="21" name="矩形 20"/>
            <p:cNvSpPr/>
            <p:nvPr/>
          </p:nvSpPr>
          <p:spPr>
            <a:xfrm>
              <a:off x="7727480" y="3824105"/>
              <a:ext cx="2366456" cy="73259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smtClean="0">
                  <a:latin typeface="+mn-ea"/>
                </a:rPr>
                <a:t>        本</a:t>
              </a:r>
              <a:r>
                <a:rPr lang="zh-CN" altLang="en-US" sz="1200" dirty="0">
                  <a:latin typeface="+mn-ea"/>
                </a:rPr>
                <a:t>计划旨在说明“软件工程系列课程教学辅助网站需求分析”项目的项目范围、工作内容、人员分配、时间安排、管理与控制办法、资源情况等，使项目的实施在本计划的基础上得到实施与控制。</a:t>
              </a:r>
            </a:p>
          </p:txBody>
        </p:sp>
        <p:sp>
          <p:nvSpPr>
            <p:cNvPr id="22" name="矩形 21"/>
            <p:cNvSpPr/>
            <p:nvPr/>
          </p:nvSpPr>
          <p:spPr>
            <a:xfrm>
              <a:off x="7727480" y="3464575"/>
              <a:ext cx="2050552" cy="47974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文档目的</a:t>
              </a:r>
              <a:endParaRPr lang="zh-CN" altLang="en-US" sz="1600" b="1" dirty="0">
                <a:latin typeface="+mn-ea"/>
              </a:endParaRPr>
            </a:p>
          </p:txBody>
        </p:sp>
      </p:grpSp>
      <p:grpSp>
        <p:nvGrpSpPr>
          <p:cNvPr id="23" name="组合 22"/>
          <p:cNvGrpSpPr/>
          <p:nvPr/>
        </p:nvGrpSpPr>
        <p:grpSpPr>
          <a:xfrm>
            <a:off x="1303336" y="3364467"/>
            <a:ext cx="5385400" cy="584528"/>
            <a:chOff x="7727480" y="3464575"/>
            <a:chExt cx="2366456" cy="584528"/>
          </a:xfrm>
        </p:grpSpPr>
        <p:sp>
          <p:nvSpPr>
            <p:cNvPr id="24" name="矩形 23"/>
            <p:cNvSpPr/>
            <p:nvPr/>
          </p:nvSpPr>
          <p:spPr>
            <a:xfrm>
              <a:off x="7727480" y="3747033"/>
              <a:ext cx="2366456" cy="30207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latin typeface="+mn-ea"/>
                </a:rPr>
                <a:t>本文档的预期读者为客户（指导老师）、项目经理、项目成员、用户代表。</a:t>
              </a:r>
            </a:p>
          </p:txBody>
        </p:sp>
        <p:sp>
          <p:nvSpPr>
            <p:cNvPr id="25" name="矩形 24"/>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读者对象</a:t>
              </a:r>
              <a:endParaRPr lang="zh-CN" altLang="en-US" sz="1600" b="1" dirty="0">
                <a:latin typeface="+mn-ea"/>
              </a:endParaRPr>
            </a:p>
          </p:txBody>
        </p:sp>
      </p:grpSp>
      <p:sp>
        <p:nvSpPr>
          <p:cNvPr id="18" name="矩形 17"/>
          <p:cNvSpPr/>
          <p:nvPr/>
        </p:nvSpPr>
        <p:spPr>
          <a:xfrm>
            <a:off x="1303338" y="2434365"/>
            <a:ext cx="9088891" cy="84069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03338" y="2434365"/>
            <a:ext cx="9088891" cy="825881"/>
            <a:chOff x="7727480" y="3464575"/>
            <a:chExt cx="2366456" cy="1092120"/>
          </a:xfrm>
        </p:grpSpPr>
        <p:sp>
          <p:nvSpPr>
            <p:cNvPr id="26" name="矩形 25"/>
            <p:cNvSpPr/>
            <p:nvPr/>
          </p:nvSpPr>
          <p:spPr>
            <a:xfrm>
              <a:off x="7727480" y="3824105"/>
              <a:ext cx="2366456" cy="73259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smtClean="0">
                  <a:latin typeface="+mn-ea"/>
                </a:rPr>
                <a:t>        确定</a:t>
              </a:r>
              <a:r>
                <a:rPr lang="zh-CN" altLang="en-US" sz="1200" dirty="0">
                  <a:latin typeface="+mn-ea"/>
                </a:rPr>
                <a:t>“软件工程系列课程教学辅助网站需求分析”项目的需求。本文档应当包含配置管理工具的使用、明确项目的组织结构并给出相应的</a:t>
              </a:r>
              <a:r>
                <a:rPr lang="en-US" altLang="zh-CN" sz="1200" dirty="0">
                  <a:latin typeface="+mn-ea"/>
                </a:rPr>
                <a:t>OBS</a:t>
              </a:r>
              <a:r>
                <a:rPr lang="zh-CN" altLang="en-US" sz="1200" dirty="0">
                  <a:latin typeface="+mn-ea"/>
                </a:rPr>
                <a:t>图，进行项目的工作分解并给出</a:t>
              </a:r>
              <a:r>
                <a:rPr lang="en-US" altLang="zh-CN" sz="1200" dirty="0">
                  <a:latin typeface="+mn-ea"/>
                </a:rPr>
                <a:t>WBS</a:t>
              </a:r>
              <a:r>
                <a:rPr lang="zh-CN" altLang="en-US" sz="1200" dirty="0">
                  <a:latin typeface="+mn-ea"/>
                </a:rPr>
                <a:t>结构图，制定风险子计划、人力资源子计划、预算子计划等。</a:t>
              </a:r>
            </a:p>
          </p:txBody>
        </p:sp>
        <p:sp>
          <p:nvSpPr>
            <p:cNvPr id="27" name="矩形 26"/>
            <p:cNvSpPr/>
            <p:nvPr/>
          </p:nvSpPr>
          <p:spPr>
            <a:xfrm>
              <a:off x="7727480" y="3464575"/>
              <a:ext cx="2050552" cy="47974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文档范围</a:t>
              </a:r>
              <a:endParaRPr lang="zh-CN" altLang="en-US" sz="1600" b="1" dirty="0">
                <a:latin typeface="+mn-ea"/>
              </a:endParaRPr>
            </a:p>
          </p:txBody>
        </p:sp>
      </p:grpSp>
      <p:sp>
        <p:nvSpPr>
          <p:cNvPr id="28" name="矩形 27"/>
          <p:cNvSpPr/>
          <p:nvPr/>
        </p:nvSpPr>
        <p:spPr>
          <a:xfrm>
            <a:off x="1303339" y="4360906"/>
            <a:ext cx="6331175" cy="175978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303339" y="4360906"/>
            <a:ext cx="6215061" cy="1759786"/>
            <a:chOff x="7727480" y="3464575"/>
            <a:chExt cx="2366456" cy="1759786"/>
          </a:xfrm>
        </p:grpSpPr>
        <p:sp>
          <p:nvSpPr>
            <p:cNvPr id="30" name="矩形 29"/>
            <p:cNvSpPr/>
            <p:nvPr/>
          </p:nvSpPr>
          <p:spPr>
            <a:xfrm>
              <a:off x="7727480" y="3747033"/>
              <a:ext cx="2366456" cy="1477328"/>
            </a:xfrm>
            <a:prstGeom prst="rect">
              <a:avLst/>
            </a:prstGeom>
          </p:spPr>
          <p:txBody>
            <a:bodyPr wrap="square">
              <a:spAutoFit/>
              <a:scene3d>
                <a:camera prst="orthographicFront"/>
                <a:lightRig rig="threePt" dir="t"/>
              </a:scene3d>
              <a:sp3d contourW="12700"/>
            </a:bodyPr>
            <a:lstStyle/>
            <a:p>
              <a:pPr>
                <a:lnSpc>
                  <a:spcPct val="125000"/>
                </a:lnSpc>
              </a:pPr>
              <a:r>
                <a:rPr lang="en-US" altLang="zh-CN" sz="1200" dirty="0">
                  <a:latin typeface="+mn-ea"/>
                </a:rPr>
                <a:t>1</a:t>
              </a:r>
              <a:r>
                <a:rPr lang="en-US" altLang="zh-CN" sz="1200" dirty="0" smtClean="0">
                  <a:latin typeface="+mn-ea"/>
                </a:rPr>
                <a:t>. </a:t>
              </a:r>
              <a:r>
                <a:rPr lang="zh-CN" altLang="en-US" sz="1200" dirty="0" smtClean="0">
                  <a:latin typeface="+mn-ea"/>
                </a:rPr>
                <a:t>项目</a:t>
              </a:r>
              <a:r>
                <a:rPr lang="zh-CN" altLang="en-US" sz="1200" dirty="0">
                  <a:latin typeface="+mn-ea"/>
                </a:rPr>
                <a:t>描述</a:t>
              </a:r>
            </a:p>
            <a:p>
              <a:pPr>
                <a:lnSpc>
                  <a:spcPct val="125000"/>
                </a:lnSpc>
              </a:pPr>
              <a:r>
                <a:rPr lang="en-US" altLang="zh-CN" sz="1200" dirty="0">
                  <a:latin typeface="+mn-ea"/>
                </a:rPr>
                <a:t>2</a:t>
              </a:r>
              <a:r>
                <a:rPr lang="en-US" altLang="zh-CN" sz="1200" dirty="0" smtClean="0">
                  <a:latin typeface="+mn-ea"/>
                </a:rPr>
                <a:t>. CMMI3</a:t>
              </a:r>
              <a:r>
                <a:rPr lang="zh-CN" altLang="en-US" sz="1200" dirty="0">
                  <a:latin typeface="+mn-ea"/>
                </a:rPr>
                <a:t>级软件过程改进方法与规范第</a:t>
              </a:r>
              <a:r>
                <a:rPr lang="en-US" altLang="zh-CN" sz="1200" dirty="0">
                  <a:latin typeface="+mn-ea"/>
                </a:rPr>
                <a:t>5</a:t>
              </a:r>
              <a:r>
                <a:rPr lang="zh-CN" altLang="en-US" sz="1200" dirty="0">
                  <a:latin typeface="+mn-ea"/>
                </a:rPr>
                <a:t>章项目规划</a:t>
              </a:r>
              <a:r>
                <a:rPr lang="en-US" altLang="zh-CN" sz="1200" dirty="0">
                  <a:latin typeface="+mn-ea"/>
                </a:rPr>
                <a:t>《</a:t>
              </a:r>
              <a:r>
                <a:rPr lang="zh-CN" altLang="en-US" sz="1200" dirty="0">
                  <a:latin typeface="+mn-ea"/>
                </a:rPr>
                <a:t>附录</a:t>
              </a:r>
              <a:r>
                <a:rPr lang="en-US" altLang="zh-CN" sz="1200" dirty="0">
                  <a:latin typeface="+mn-ea"/>
                </a:rPr>
                <a:t>C-1 </a:t>
              </a:r>
              <a:r>
                <a:rPr lang="zh-CN" altLang="en-US" sz="1200" dirty="0">
                  <a:latin typeface="+mn-ea"/>
                </a:rPr>
                <a:t>项目估计表</a:t>
              </a:r>
              <a:r>
                <a:rPr lang="en-US" altLang="zh-CN" sz="1200" dirty="0">
                  <a:latin typeface="+mn-ea"/>
                </a:rPr>
                <a:t>1》</a:t>
              </a:r>
            </a:p>
            <a:p>
              <a:pPr>
                <a:lnSpc>
                  <a:spcPct val="125000"/>
                </a:lnSpc>
              </a:pPr>
              <a:r>
                <a:rPr lang="en-US" altLang="zh-CN" sz="1200" dirty="0">
                  <a:latin typeface="+mn-ea"/>
                </a:rPr>
                <a:t>3</a:t>
              </a:r>
              <a:r>
                <a:rPr lang="en-US" altLang="zh-CN" sz="1200" dirty="0" smtClean="0">
                  <a:latin typeface="+mn-ea"/>
                </a:rPr>
                <a:t>. CMMI3</a:t>
              </a:r>
              <a:r>
                <a:rPr lang="zh-CN" altLang="en-US" sz="1200" dirty="0">
                  <a:latin typeface="+mn-ea"/>
                </a:rPr>
                <a:t>级软件过程改进方法与规范第</a:t>
              </a:r>
              <a:r>
                <a:rPr lang="en-US" altLang="zh-CN" sz="1200" dirty="0">
                  <a:latin typeface="+mn-ea"/>
                </a:rPr>
                <a:t>5</a:t>
              </a:r>
              <a:r>
                <a:rPr lang="zh-CN" altLang="en-US" sz="1200" dirty="0">
                  <a:latin typeface="+mn-ea"/>
                </a:rPr>
                <a:t>章项目规划</a:t>
              </a:r>
              <a:r>
                <a:rPr lang="en-US" altLang="zh-CN" sz="1200" dirty="0">
                  <a:latin typeface="+mn-ea"/>
                </a:rPr>
                <a:t>《</a:t>
              </a:r>
              <a:r>
                <a:rPr lang="zh-CN" altLang="en-US" sz="1200" dirty="0">
                  <a:latin typeface="+mn-ea"/>
                </a:rPr>
                <a:t>附录</a:t>
              </a:r>
              <a:r>
                <a:rPr lang="en-US" altLang="zh-CN" sz="1200" dirty="0">
                  <a:latin typeface="+mn-ea"/>
                </a:rPr>
                <a:t>C-2 </a:t>
              </a:r>
              <a:r>
                <a:rPr lang="zh-CN" altLang="en-US" sz="1200" dirty="0">
                  <a:latin typeface="+mn-ea"/>
                </a:rPr>
                <a:t>项目计划</a:t>
              </a:r>
              <a:r>
                <a:rPr lang="en-US" altLang="zh-CN" sz="1200" dirty="0">
                  <a:latin typeface="+mn-ea"/>
                </a:rPr>
                <a:t>1》</a:t>
              </a:r>
            </a:p>
            <a:p>
              <a:pPr>
                <a:lnSpc>
                  <a:spcPct val="125000"/>
                </a:lnSpc>
              </a:pPr>
              <a:r>
                <a:rPr lang="en-US" altLang="zh-CN" sz="1200" dirty="0">
                  <a:latin typeface="+mn-ea"/>
                </a:rPr>
                <a:t>4</a:t>
              </a:r>
              <a:r>
                <a:rPr lang="en-US" altLang="zh-CN" sz="1200" dirty="0" smtClean="0">
                  <a:latin typeface="+mn-ea"/>
                </a:rPr>
                <a:t>. CMMI3</a:t>
              </a:r>
              <a:r>
                <a:rPr lang="zh-CN" altLang="en-US" sz="1200" dirty="0">
                  <a:latin typeface="+mn-ea"/>
                </a:rPr>
                <a:t>级软件过程改进方法与规范第</a:t>
              </a:r>
              <a:r>
                <a:rPr lang="en-US" altLang="zh-CN" sz="1200" dirty="0">
                  <a:latin typeface="+mn-ea"/>
                </a:rPr>
                <a:t>5</a:t>
              </a:r>
              <a:r>
                <a:rPr lang="zh-CN" altLang="en-US" sz="1200" dirty="0">
                  <a:latin typeface="+mn-ea"/>
                </a:rPr>
                <a:t>章项目规划</a:t>
              </a:r>
              <a:r>
                <a:rPr lang="en-US" altLang="zh-CN" sz="1200" dirty="0">
                  <a:latin typeface="+mn-ea"/>
                </a:rPr>
                <a:t>《</a:t>
              </a:r>
              <a:r>
                <a:rPr lang="zh-CN" altLang="en-US" sz="1200" dirty="0">
                  <a:latin typeface="+mn-ea"/>
                </a:rPr>
                <a:t>附录</a:t>
              </a:r>
              <a:r>
                <a:rPr lang="en-US" altLang="zh-CN" sz="1200" dirty="0">
                  <a:latin typeface="+mn-ea"/>
                </a:rPr>
                <a:t>C-3 </a:t>
              </a:r>
              <a:r>
                <a:rPr lang="zh-CN" altLang="en-US" sz="1200" dirty="0">
                  <a:latin typeface="+mn-ea"/>
                </a:rPr>
                <a:t>项目计划变更控制报告</a:t>
              </a:r>
              <a:r>
                <a:rPr lang="en-US" altLang="zh-CN" sz="1200" dirty="0">
                  <a:latin typeface="+mn-ea"/>
                </a:rPr>
                <a:t>1》</a:t>
              </a:r>
            </a:p>
            <a:p>
              <a:pPr>
                <a:lnSpc>
                  <a:spcPct val="125000"/>
                </a:lnSpc>
              </a:pPr>
              <a:r>
                <a:rPr lang="en-US" altLang="zh-CN" sz="1200" dirty="0">
                  <a:latin typeface="+mn-ea"/>
                </a:rPr>
                <a:t>5</a:t>
              </a:r>
              <a:r>
                <a:rPr lang="en-US" altLang="zh-CN" sz="1200" dirty="0" smtClean="0">
                  <a:latin typeface="+mn-ea"/>
                </a:rPr>
                <a:t>. CMMI3</a:t>
              </a:r>
              <a:r>
                <a:rPr lang="zh-CN" altLang="en-US" sz="1200" dirty="0">
                  <a:latin typeface="+mn-ea"/>
                </a:rPr>
                <a:t>级软件过程改进方法与规范第</a:t>
              </a:r>
              <a:r>
                <a:rPr lang="en-US" altLang="zh-CN" sz="1200" dirty="0">
                  <a:latin typeface="+mn-ea"/>
                </a:rPr>
                <a:t>17</a:t>
              </a:r>
              <a:r>
                <a:rPr lang="zh-CN" altLang="en-US" sz="1200" dirty="0">
                  <a:latin typeface="+mn-ea"/>
                </a:rPr>
                <a:t>章配置管理</a:t>
              </a:r>
              <a:r>
                <a:rPr lang="en-US" altLang="zh-CN" sz="1200" dirty="0">
                  <a:latin typeface="+mn-ea"/>
                </a:rPr>
                <a:t>《</a:t>
              </a:r>
              <a:r>
                <a:rPr lang="zh-CN" altLang="en-US" sz="1200" dirty="0">
                  <a:latin typeface="+mn-ea"/>
                </a:rPr>
                <a:t>附录</a:t>
              </a:r>
              <a:r>
                <a:rPr lang="en-US" altLang="zh-CN" sz="1200" dirty="0">
                  <a:latin typeface="+mn-ea"/>
                </a:rPr>
                <a:t>O-3 </a:t>
              </a:r>
              <a:r>
                <a:rPr lang="zh-CN" altLang="en-US" sz="1200" dirty="0">
                  <a:latin typeface="+mn-ea"/>
                </a:rPr>
                <a:t>配置项变更控制报告</a:t>
              </a:r>
              <a:r>
                <a:rPr lang="en-US" altLang="zh-CN" sz="1200" dirty="0">
                  <a:latin typeface="+mn-ea"/>
                </a:rPr>
                <a:t>》</a:t>
              </a:r>
            </a:p>
            <a:p>
              <a:pPr>
                <a:lnSpc>
                  <a:spcPct val="125000"/>
                </a:lnSpc>
              </a:pPr>
              <a:r>
                <a:rPr lang="en-US" altLang="zh-CN" sz="1200" dirty="0">
                  <a:latin typeface="+mn-ea"/>
                </a:rPr>
                <a:t>6</a:t>
              </a:r>
              <a:r>
                <a:rPr lang="en-US" altLang="zh-CN" sz="1200" dirty="0" smtClean="0">
                  <a:latin typeface="+mn-ea"/>
                </a:rPr>
                <a:t>.《</a:t>
              </a:r>
              <a:r>
                <a:rPr lang="en-US" altLang="zh-CN" sz="1200" dirty="0">
                  <a:latin typeface="+mn-ea"/>
                </a:rPr>
                <a:t>pmbook》</a:t>
              </a:r>
            </a:p>
          </p:txBody>
        </p:sp>
        <p:sp>
          <p:nvSpPr>
            <p:cNvPr id="31" name="矩形 30"/>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文档参考文献</a:t>
              </a:r>
            </a:p>
          </p:txBody>
        </p:sp>
      </p:grpSp>
      <p:pic>
        <p:nvPicPr>
          <p:cNvPr id="1026" name="Picture 2" descr="https://ss0.bdstatic.com/70cFuHSh_Q1YnxGkpoWK1HF6hhy/it/u=2862497965,368689665&amp;fm=2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980" y="3364467"/>
            <a:ext cx="2381249" cy="294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7965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a:t>
            </a:r>
            <a:r>
              <a:rPr lang="zh-CN" altLang="en-US" sz="2400" b="1" dirty="0">
                <a:solidFill>
                  <a:schemeClr val="tx1">
                    <a:lumMod val="85000"/>
                    <a:lumOff val="15000"/>
                  </a:schemeClr>
                </a:solidFill>
                <a:latin typeface="+mn-ea"/>
              </a:rPr>
              <a:t>介绍</a:t>
            </a:r>
          </a:p>
        </p:txBody>
      </p:sp>
      <p:sp>
        <p:nvSpPr>
          <p:cNvPr id="8" name="矩形 7"/>
          <p:cNvSpPr/>
          <p:nvPr/>
        </p:nvSpPr>
        <p:spPr>
          <a:xfrm>
            <a:off x="1303338" y="2048783"/>
            <a:ext cx="6273119" cy="12459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303339" y="2048782"/>
            <a:ext cx="7875593" cy="1056713"/>
            <a:chOff x="7727480" y="3464575"/>
            <a:chExt cx="2050552" cy="1397366"/>
          </a:xfrm>
        </p:grpSpPr>
        <p:sp>
          <p:nvSpPr>
            <p:cNvPr id="21" name="矩形 20"/>
            <p:cNvSpPr/>
            <p:nvPr/>
          </p:nvSpPr>
          <p:spPr>
            <a:xfrm>
              <a:off x="7727480" y="3824105"/>
              <a:ext cx="1557738" cy="1037836"/>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latin typeface="+mn-ea"/>
                </a:rPr>
                <a:t>本项目是用于确定“软件工程系列教学课程辅助网站”项目而确立的子项目。本项目应当是“软件工程系列教学课程辅助网站”项目的需求工程过程，包括需求开发和需求管理，目标将产生</a:t>
              </a:r>
              <a:r>
                <a:rPr lang="en-US" altLang="zh-CN" sz="1200" dirty="0">
                  <a:latin typeface="+mn-ea"/>
                </a:rPr>
                <a:t>SRS</a:t>
              </a:r>
              <a:r>
                <a:rPr lang="zh-CN" altLang="en-US" sz="1200" dirty="0">
                  <a:latin typeface="+mn-ea"/>
                </a:rPr>
                <a:t>文档，并对需求变更进行控制。</a:t>
              </a:r>
            </a:p>
          </p:txBody>
        </p:sp>
        <p:sp>
          <p:nvSpPr>
            <p:cNvPr id="22" name="矩形 21"/>
            <p:cNvSpPr/>
            <p:nvPr/>
          </p:nvSpPr>
          <p:spPr>
            <a:xfrm>
              <a:off x="7727480" y="3464575"/>
              <a:ext cx="2050552" cy="47974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项目范围</a:t>
              </a:r>
              <a:endParaRPr lang="zh-CN" altLang="en-US" sz="1600" b="1" dirty="0">
                <a:latin typeface="+mn-ea"/>
              </a:endParaRPr>
            </a:p>
          </p:txBody>
        </p:sp>
      </p:grpSp>
      <p:sp>
        <p:nvSpPr>
          <p:cNvPr id="18" name="矩形 17"/>
          <p:cNvSpPr/>
          <p:nvPr/>
        </p:nvSpPr>
        <p:spPr>
          <a:xfrm>
            <a:off x="1303335" y="3377095"/>
            <a:ext cx="6273122" cy="189189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03335" y="3377095"/>
            <a:ext cx="5982837" cy="1891898"/>
            <a:chOff x="7727480" y="3464575"/>
            <a:chExt cx="2366456" cy="1092120"/>
          </a:xfrm>
        </p:grpSpPr>
        <p:sp>
          <p:nvSpPr>
            <p:cNvPr id="26" name="矩形 25"/>
            <p:cNvSpPr/>
            <p:nvPr/>
          </p:nvSpPr>
          <p:spPr>
            <a:xfrm>
              <a:off x="7727480" y="3824105"/>
              <a:ext cx="2366456" cy="73259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latin typeface="+mn-ea"/>
                </a:rPr>
                <a:t>项目的目标是分析“软件工程教学课程系列辅助网站”的用户需求，产出相应文档以控制“软件工程教学课程系列辅助网站”的范围，以及帮助整个项目的顺利完成。</a:t>
              </a:r>
            </a:p>
          </p:txBody>
        </p:sp>
        <p:sp>
          <p:nvSpPr>
            <p:cNvPr id="27" name="矩形 26"/>
            <p:cNvSpPr/>
            <p:nvPr/>
          </p:nvSpPr>
          <p:spPr>
            <a:xfrm>
              <a:off x="7727480" y="3464575"/>
              <a:ext cx="2050552" cy="47974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项目目标</a:t>
              </a:r>
              <a:endParaRPr lang="zh-CN" altLang="en-US" sz="1600" b="1" dirty="0">
                <a:latin typeface="+mn-ea"/>
              </a:endParaRPr>
            </a:p>
          </p:txBody>
        </p:sp>
      </p:grpSp>
      <p:sp>
        <p:nvSpPr>
          <p:cNvPr id="5" name="AutoShape 2" descr="https://timgsa.baidu.com/timg?image&amp;quality=80&amp;size=b9999_10000&amp;sec=1510141975&amp;di=5ac3e398027043ceaab6ebb6a9fe2547&amp;imgtype=jpg&amp;er=1&amp;src=http%3A%2F%2Fwww.icosky.com%2Ficon%2Fpng%2FSystem%2FAgua%2520Extras%2520vol.%25201%2FProjects%2520Folder%2520Badge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s://timgsa.baidu.com/timg?image&amp;quality=80&amp;size=b9999_10000&amp;sec=1510141975&amp;di=5ac3e398027043ceaab6ebb6a9fe2547&amp;imgtype=jpg&amp;er=1&amp;src=http%3A%2F%2Fwww.icosky.com%2Ficon%2Fpng%2FSystem%2FAgua%2520Extras%2520vol.%25201%2FProjects%2520Folder%2520Badg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https://timgsa.baidu.com/timg?image&amp;quality=80&amp;size=b9999_10000&amp;sec=1509547255701&amp;di=c404301bad3352267ef8af01bee4631c&amp;imgtype=0&amp;src=http%3A%2F%2Fwww.icosky.com%2Ficon%2Fpng%2FSystem%2FAgua%2520Extras%2520vol.%25201%2FProjects%2520Folder%2520Badged.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11" y="2611493"/>
            <a:ext cx="4221389" cy="4221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4430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项目干系人</a:t>
            </a:r>
            <a:endParaRPr lang="zh-CN" altLang="en-US" sz="2400" b="1" dirty="0">
              <a:solidFill>
                <a:schemeClr val="tx1">
                  <a:lumMod val="85000"/>
                  <a:lumOff val="15000"/>
                </a:schemeClr>
              </a:solidFill>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2383123601"/>
              </p:ext>
            </p:extLst>
          </p:nvPr>
        </p:nvGraphicFramePr>
        <p:xfrm>
          <a:off x="1303339" y="936339"/>
          <a:ext cx="10322603" cy="5609604"/>
        </p:xfrm>
        <a:graphic>
          <a:graphicData uri="http://schemas.openxmlformats.org/drawingml/2006/table">
            <a:tbl>
              <a:tblPr firstRow="1" firstCol="1" bandRow="1"/>
              <a:tblGrid>
                <a:gridCol w="1247128"/>
                <a:gridCol w="911947"/>
                <a:gridCol w="1247128"/>
                <a:gridCol w="1247128"/>
                <a:gridCol w="1247128"/>
                <a:gridCol w="2211072"/>
                <a:gridCol w="2211072"/>
              </a:tblGrid>
              <a:tr h="226665">
                <a:tc rowSpan="2">
                  <a:txBody>
                    <a:bodyPr/>
                    <a:lstStyle/>
                    <a:p>
                      <a:pPr algn="ctr">
                        <a:spcAft>
                          <a:spcPts val="0"/>
                        </a:spcAft>
                      </a:pPr>
                      <a:r>
                        <a:rPr lang="zh-CN" sz="1200" b="1" kern="100">
                          <a:solidFill>
                            <a:srgbClr val="000000"/>
                          </a:solidFill>
                          <a:effectLst/>
                          <a:latin typeface="Times New Roman"/>
                          <a:ea typeface="宋体"/>
                        </a:rPr>
                        <a:t>人员类别</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rowSpan="2">
                  <a:txBody>
                    <a:bodyPr/>
                    <a:lstStyle/>
                    <a:p>
                      <a:pPr algn="ctr">
                        <a:spcAft>
                          <a:spcPts val="0"/>
                        </a:spcAft>
                      </a:pPr>
                      <a:r>
                        <a:rPr lang="zh-CN" sz="1200" b="1" kern="100">
                          <a:solidFill>
                            <a:srgbClr val="000000"/>
                          </a:solidFill>
                          <a:effectLst/>
                          <a:latin typeface="Times New Roman"/>
                          <a:ea typeface="宋体"/>
                        </a:rPr>
                        <a:t>具体人员</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rowSpan="2">
                  <a:txBody>
                    <a:bodyPr/>
                    <a:lstStyle/>
                    <a:p>
                      <a:pPr algn="ctr">
                        <a:spcAft>
                          <a:spcPts val="0"/>
                        </a:spcAft>
                      </a:pPr>
                      <a:r>
                        <a:rPr lang="zh-CN" sz="1200" b="1" kern="100">
                          <a:solidFill>
                            <a:srgbClr val="000000"/>
                          </a:solidFill>
                          <a:effectLst/>
                          <a:latin typeface="Times New Roman"/>
                          <a:ea typeface="宋体"/>
                        </a:rPr>
                        <a:t>联系地址</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gridSpan="4">
                  <a:txBody>
                    <a:bodyPr/>
                    <a:lstStyle/>
                    <a:p>
                      <a:pPr algn="ctr">
                        <a:spcAft>
                          <a:spcPts val="0"/>
                        </a:spcAft>
                      </a:pPr>
                      <a:r>
                        <a:rPr lang="zh-CN" sz="1200" b="1" kern="100">
                          <a:solidFill>
                            <a:srgbClr val="000000"/>
                          </a:solidFill>
                          <a:effectLst/>
                          <a:latin typeface="Times New Roman"/>
                          <a:ea typeface="宋体"/>
                        </a:rPr>
                        <a:t>联系方式</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266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200" b="1" kern="100">
                          <a:solidFill>
                            <a:srgbClr val="000000"/>
                          </a:solidFill>
                          <a:effectLst/>
                          <a:latin typeface="Times New Roman"/>
                          <a:ea typeface="宋体"/>
                        </a:rPr>
                        <a:t>手机</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just">
                        <a:spcAft>
                          <a:spcPts val="0"/>
                        </a:spcAft>
                      </a:pPr>
                      <a:r>
                        <a:rPr lang="zh-CN" sz="1200" b="1" kern="100">
                          <a:solidFill>
                            <a:srgbClr val="000000"/>
                          </a:solidFill>
                          <a:effectLst/>
                          <a:latin typeface="Times New Roman"/>
                          <a:ea typeface="宋体"/>
                        </a:rPr>
                        <a:t>微信</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just">
                        <a:spcAft>
                          <a:spcPts val="0"/>
                        </a:spcAft>
                      </a:pPr>
                      <a:r>
                        <a:rPr lang="en-US" sz="1200" b="1" kern="100">
                          <a:solidFill>
                            <a:srgbClr val="000000"/>
                          </a:solidFill>
                          <a:effectLst/>
                          <a:latin typeface="宋体"/>
                          <a:ea typeface="宋体"/>
                        </a:rPr>
                        <a:t>QQ</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just">
                        <a:spcAft>
                          <a:spcPts val="0"/>
                        </a:spcAft>
                      </a:pPr>
                      <a:r>
                        <a:rPr lang="zh-CN" sz="1200" b="1" kern="100">
                          <a:solidFill>
                            <a:srgbClr val="000000"/>
                          </a:solidFill>
                          <a:effectLst/>
                          <a:latin typeface="Times New Roman"/>
                          <a:ea typeface="宋体"/>
                        </a:rPr>
                        <a:t>邮箱</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r>
              <a:tr h="594954">
                <a:tc rowSpan="2">
                  <a:txBody>
                    <a:bodyPr/>
                    <a:lstStyle/>
                    <a:p>
                      <a:pPr algn="ctr">
                        <a:spcAft>
                          <a:spcPts val="0"/>
                        </a:spcAft>
                      </a:pPr>
                      <a:r>
                        <a:rPr lang="zh-CN" sz="1000" kern="100">
                          <a:effectLst/>
                          <a:latin typeface="Times New Roman"/>
                          <a:ea typeface="宋体"/>
                        </a:rPr>
                        <a:t>客户</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杨老师</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浙江大学城市学院理四</a:t>
                      </a:r>
                      <a:r>
                        <a:rPr lang="en-US" sz="1000" kern="100">
                          <a:effectLst/>
                          <a:latin typeface="Times New Roman"/>
                          <a:ea typeface="宋体"/>
                        </a:rPr>
                        <a:t>504</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HolleyYang</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yangc@zucc.edu.cn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318">
                <a:tc vMerge="1">
                  <a:txBody>
                    <a:bodyPr/>
                    <a:lstStyle/>
                    <a:p>
                      <a:endParaRPr lang="zh-CN" altLang="en-US"/>
                    </a:p>
                  </a:txBody>
                  <a:tcPr/>
                </a:tc>
                <a:tc>
                  <a:txBody>
                    <a:bodyPr/>
                    <a:lstStyle/>
                    <a:p>
                      <a:pPr algn="ctr">
                        <a:spcAft>
                          <a:spcPts val="0"/>
                        </a:spcAft>
                      </a:pPr>
                      <a:r>
                        <a:rPr lang="zh-CN" sz="1000" kern="100">
                          <a:effectLst/>
                          <a:latin typeface="Times New Roman"/>
                          <a:ea typeface="宋体"/>
                        </a:rPr>
                        <a:t>侯老师</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ubilabs@zucc.edu.cn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273">
                <a:tc>
                  <a:txBody>
                    <a:bodyPr/>
                    <a:lstStyle/>
                    <a:p>
                      <a:pPr algn="ctr">
                        <a:spcAft>
                          <a:spcPts val="0"/>
                        </a:spcAft>
                      </a:pPr>
                      <a:r>
                        <a:rPr lang="zh-CN" sz="1000" kern="100">
                          <a:effectLst/>
                          <a:latin typeface="Times New Roman"/>
                          <a:ea typeface="宋体"/>
                        </a:rPr>
                        <a:t>项目经理</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孟玉盛</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15858263069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chinazsmys96</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771930934</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31501407@stu.zucc.edu.cn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273">
                <a:tc rowSpan="4">
                  <a:txBody>
                    <a:bodyPr/>
                    <a:lstStyle/>
                    <a:p>
                      <a:pPr algn="ctr">
                        <a:spcAft>
                          <a:spcPts val="0"/>
                        </a:spcAft>
                      </a:pPr>
                      <a:r>
                        <a:rPr lang="zh-CN" sz="1000" kern="100">
                          <a:effectLst/>
                          <a:latin typeface="Times New Roman"/>
                          <a:ea typeface="宋体"/>
                        </a:rPr>
                        <a:t>项目组成员</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瞿达晨</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1802902189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a294027554</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1350913030</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31501410@stu.zucc.edu.cn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273">
                <a:tc vMerge="1">
                  <a:txBody>
                    <a:bodyPr/>
                    <a:lstStyle/>
                    <a:p>
                      <a:endParaRPr lang="zh-CN" altLang="en-US"/>
                    </a:p>
                  </a:txBody>
                  <a:tcPr/>
                </a:tc>
                <a:tc>
                  <a:txBody>
                    <a:bodyPr/>
                    <a:lstStyle/>
                    <a:p>
                      <a:pPr algn="ctr">
                        <a:spcAft>
                          <a:spcPts val="0"/>
                        </a:spcAft>
                      </a:pPr>
                      <a:r>
                        <a:rPr lang="zh-CN" sz="1000" kern="100">
                          <a:effectLst/>
                          <a:latin typeface="Times New Roman"/>
                          <a:ea typeface="宋体"/>
                        </a:rPr>
                        <a:t>钱智凯</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15267432408</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qianzhikai123</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1156106554</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31501409@stu.zucc.edu.cn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273">
                <a:tc vMerge="1">
                  <a:txBody>
                    <a:bodyPr/>
                    <a:lstStyle/>
                    <a:p>
                      <a:endParaRPr lang="zh-CN" altLang="en-US"/>
                    </a:p>
                  </a:txBody>
                  <a:tcPr/>
                </a:tc>
                <a:tc>
                  <a:txBody>
                    <a:bodyPr/>
                    <a:lstStyle/>
                    <a:p>
                      <a:pPr algn="ctr">
                        <a:spcAft>
                          <a:spcPts val="0"/>
                        </a:spcAft>
                      </a:pPr>
                      <a:r>
                        <a:rPr lang="zh-CN" sz="1000" kern="100">
                          <a:effectLst/>
                          <a:latin typeface="Times New Roman"/>
                          <a:ea typeface="宋体"/>
                        </a:rPr>
                        <a:t>黄枭帅</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G1-607</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17774009251</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hxs19970122</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1412143367</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31501402@stu.zucc.edu.cn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273">
                <a:tc vMerge="1">
                  <a:txBody>
                    <a:bodyPr/>
                    <a:lstStyle/>
                    <a:p>
                      <a:endParaRPr lang="zh-CN" altLang="en-US"/>
                    </a:p>
                  </a:txBody>
                  <a:tcPr/>
                </a:tc>
                <a:tc>
                  <a:txBody>
                    <a:bodyPr/>
                    <a:lstStyle/>
                    <a:p>
                      <a:pPr algn="ctr">
                        <a:spcAft>
                          <a:spcPts val="0"/>
                        </a:spcAft>
                      </a:pPr>
                      <a:r>
                        <a:rPr lang="zh-CN" sz="1000" kern="100">
                          <a:effectLst/>
                          <a:latin typeface="Times New Roman"/>
                          <a:ea typeface="宋体"/>
                        </a:rPr>
                        <a:t>潘国强</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18072832632</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pgq19961222</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2392959673</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31501408@stu.zucc.edu.cn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637">
                <a:tc>
                  <a:txBody>
                    <a:bodyPr/>
                    <a:lstStyle/>
                    <a:p>
                      <a:pPr algn="ctr">
                        <a:spcAft>
                          <a:spcPts val="0"/>
                        </a:spcAft>
                      </a:pPr>
                      <a:r>
                        <a:rPr lang="zh-CN" sz="1000" kern="100">
                          <a:effectLst/>
                          <a:latin typeface="Times New Roman"/>
                          <a:ea typeface="宋体"/>
                        </a:rPr>
                        <a:t>用户</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用户代表</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rPr>
                        <a:t> </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892957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项目过程模型</a:t>
            </a:r>
            <a:endParaRPr lang="zh-CN" altLang="en-US" sz="2400" b="1" dirty="0">
              <a:solidFill>
                <a:schemeClr val="tx1">
                  <a:lumMod val="85000"/>
                  <a:lumOff val="15000"/>
                </a:schemeClr>
              </a:solidFill>
              <a:latin typeface="+mn-ea"/>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871018" y="1650838"/>
            <a:ext cx="3138035" cy="875624"/>
          </a:xfrm>
          <a:prstGeom prst="rect">
            <a:avLst/>
          </a:prstGeom>
        </p:spPr>
        <p:txBody>
          <a:bodyPr wrap="square">
            <a:spAutoFit/>
            <a:scene3d>
              <a:camera prst="orthographicFront"/>
              <a:lightRig rig="threePt" dir="t"/>
            </a:scene3d>
            <a:sp3d contourW="12700"/>
          </a:bodyPr>
          <a:lstStyle/>
          <a:p>
            <a:pPr>
              <a:lnSpc>
                <a:spcPct val="125000"/>
              </a:lnSpc>
            </a:pPr>
            <a:r>
              <a:rPr lang="zh-CN" altLang="en-US" sz="1400" dirty="0">
                <a:latin typeface="+mn-ea"/>
              </a:rPr>
              <a:t>项目过程管理采用瀑布模型。文档结构参考</a:t>
            </a:r>
            <a:r>
              <a:rPr lang="en-US" altLang="zh-CN" sz="1400" dirty="0">
                <a:latin typeface="+mn-ea"/>
              </a:rPr>
              <a:t>CMMI3</a:t>
            </a:r>
            <a:r>
              <a:rPr lang="zh-CN" altLang="en-US" sz="1400" dirty="0">
                <a:latin typeface="+mn-ea"/>
              </a:rPr>
              <a:t>级软件过程改进方法与规范。</a:t>
            </a:r>
          </a:p>
        </p:txBody>
      </p:sp>
      <p:sp>
        <p:nvSpPr>
          <p:cNvPr id="11" name="矩形 10"/>
          <p:cNvSpPr/>
          <p:nvPr/>
        </p:nvSpPr>
        <p:spPr>
          <a:xfrm>
            <a:off x="5725043" y="4661582"/>
            <a:ext cx="3085129"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本项目产生文档与采用模板印射</a:t>
            </a:r>
            <a:endParaRPr lang="zh-CN" altLang="en-US" sz="1600" b="1" dirty="0">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1103496589"/>
              </p:ext>
            </p:extLst>
          </p:nvPr>
        </p:nvGraphicFramePr>
        <p:xfrm>
          <a:off x="4009053" y="2088650"/>
          <a:ext cx="7024913" cy="2456671"/>
        </p:xfrm>
        <a:graphic>
          <a:graphicData uri="http://schemas.openxmlformats.org/drawingml/2006/table">
            <a:tbl>
              <a:tblPr firstRow="1" firstCol="1" bandRow="1"/>
              <a:tblGrid>
                <a:gridCol w="3053362"/>
                <a:gridCol w="3971551"/>
              </a:tblGrid>
              <a:tr h="308591">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本项目所需文档</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实际</a:t>
                      </a:r>
                      <a:r>
                        <a:rPr lang="zh-CN" sz="1200" kern="100" dirty="0" smtClean="0">
                          <a:solidFill>
                            <a:srgbClr val="000000"/>
                          </a:solidFill>
                          <a:effectLst/>
                          <a:latin typeface="Times New Roman"/>
                          <a:ea typeface="宋体"/>
                        </a:rPr>
                        <a:t>采用</a:t>
                      </a:r>
                      <a:r>
                        <a:rPr lang="zh-CN" altLang="en-US" sz="1200" kern="100" dirty="0" smtClean="0">
                          <a:solidFill>
                            <a:srgbClr val="000000"/>
                          </a:solidFill>
                          <a:effectLst/>
                          <a:latin typeface="Times New Roman"/>
                          <a:ea typeface="宋体"/>
                        </a:rPr>
                        <a:t>模板</a:t>
                      </a:r>
                      <a:r>
                        <a:rPr lang="zh-CN" sz="1200" kern="100" dirty="0" smtClean="0">
                          <a:solidFill>
                            <a:srgbClr val="000000"/>
                          </a:solidFill>
                          <a:effectLst/>
                          <a:latin typeface="Times New Roman"/>
                          <a:ea typeface="宋体"/>
                        </a:rPr>
                        <a:t>文档</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r>
              <a:tr h="429616">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项目可行性分析报告</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附录</a:t>
                      </a:r>
                      <a:r>
                        <a:rPr lang="en-US" sz="1200" kern="100">
                          <a:solidFill>
                            <a:srgbClr val="000000"/>
                          </a:solidFill>
                          <a:effectLst/>
                          <a:latin typeface="Times New Roman"/>
                          <a:ea typeface="宋体"/>
                        </a:rPr>
                        <a:t>A-3 </a:t>
                      </a:r>
                      <a:r>
                        <a:rPr lang="zh-CN" sz="1200" kern="100">
                          <a:solidFill>
                            <a:srgbClr val="000000"/>
                          </a:solidFill>
                          <a:effectLst/>
                          <a:latin typeface="Times New Roman"/>
                          <a:ea typeface="宋体"/>
                        </a:rPr>
                        <a:t>立项可行性分析报告</a:t>
                      </a:r>
                      <a:r>
                        <a:rPr lang="en-US" sz="1200" kern="100">
                          <a:solidFill>
                            <a:srgbClr val="000000"/>
                          </a:solidFill>
                          <a:effectLst/>
                          <a:latin typeface="Times New Roman"/>
                          <a:ea typeface="宋体"/>
                        </a:rPr>
                        <a:t>1</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616">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需求工程计划</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附录</a:t>
                      </a:r>
                      <a:r>
                        <a:rPr lang="en-US" sz="1200" kern="100">
                          <a:solidFill>
                            <a:srgbClr val="000000"/>
                          </a:solidFill>
                          <a:effectLst/>
                          <a:latin typeface="Times New Roman"/>
                          <a:ea typeface="宋体"/>
                        </a:rPr>
                        <a:t>C-2 </a:t>
                      </a:r>
                      <a:r>
                        <a:rPr lang="zh-CN" sz="1200" kern="100">
                          <a:solidFill>
                            <a:srgbClr val="000000"/>
                          </a:solidFill>
                          <a:effectLst/>
                          <a:latin typeface="Times New Roman"/>
                          <a:ea typeface="宋体"/>
                        </a:rPr>
                        <a:t>项目计划</a:t>
                      </a:r>
                      <a:r>
                        <a:rPr lang="en-US" sz="1200" kern="100">
                          <a:solidFill>
                            <a:srgbClr val="000000"/>
                          </a:solidFill>
                          <a:effectLst/>
                          <a:latin typeface="Times New Roman"/>
                          <a:ea typeface="宋体"/>
                        </a:rPr>
                        <a:t>1</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616">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软件需求规格说明书</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附录</a:t>
                      </a:r>
                      <a:r>
                        <a:rPr lang="en-US" sz="1200" kern="100">
                          <a:solidFill>
                            <a:srgbClr val="000000"/>
                          </a:solidFill>
                          <a:effectLst/>
                          <a:latin typeface="Times New Roman"/>
                          <a:ea typeface="宋体"/>
                        </a:rPr>
                        <a:t>G-2 </a:t>
                      </a:r>
                      <a:r>
                        <a:rPr lang="zh-CN" sz="1200" kern="100">
                          <a:solidFill>
                            <a:srgbClr val="000000"/>
                          </a:solidFill>
                          <a:effectLst/>
                          <a:latin typeface="Times New Roman"/>
                          <a:ea typeface="宋体"/>
                        </a:rPr>
                        <a:t>产品需求规格说明书</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616">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软件需求变更文档</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附录</a:t>
                      </a:r>
                      <a:r>
                        <a:rPr lang="en-US" sz="1200" kern="100">
                          <a:solidFill>
                            <a:srgbClr val="000000"/>
                          </a:solidFill>
                          <a:effectLst/>
                          <a:latin typeface="Times New Roman"/>
                          <a:ea typeface="宋体"/>
                        </a:rPr>
                        <a:t>F-2 </a:t>
                      </a:r>
                      <a:r>
                        <a:rPr lang="zh-CN" sz="1200" kern="100">
                          <a:solidFill>
                            <a:srgbClr val="000000"/>
                          </a:solidFill>
                          <a:effectLst/>
                          <a:latin typeface="Times New Roman"/>
                          <a:ea typeface="宋体"/>
                        </a:rPr>
                        <a:t>需求变更控制报告</a:t>
                      </a:r>
                      <a:r>
                        <a:rPr lang="en-US" sz="1200" kern="100">
                          <a:solidFill>
                            <a:srgbClr val="000000"/>
                          </a:solidFill>
                          <a:effectLst/>
                          <a:latin typeface="Times New Roman"/>
                          <a:ea typeface="宋体"/>
                        </a:rPr>
                        <a:t>1</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616">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软件概要设计说明</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附录</a:t>
                      </a:r>
                      <a:r>
                        <a:rPr lang="en-US" sz="1200" kern="100" dirty="0">
                          <a:solidFill>
                            <a:srgbClr val="000000"/>
                          </a:solidFill>
                          <a:effectLst/>
                          <a:latin typeface="Times New Roman"/>
                          <a:ea typeface="宋体"/>
                        </a:rPr>
                        <a:t>I-1 </a:t>
                      </a:r>
                      <a:r>
                        <a:rPr lang="zh-CN" sz="1200" kern="100" dirty="0">
                          <a:solidFill>
                            <a:srgbClr val="000000"/>
                          </a:solidFill>
                          <a:effectLst/>
                          <a:latin typeface="Times New Roman"/>
                          <a:ea typeface="宋体"/>
                        </a:rPr>
                        <a:t>体系结构设计报告</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695201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52438" y="317500"/>
            <a:ext cx="850900" cy="850900"/>
            <a:chOff x="2959100" y="1866900"/>
            <a:chExt cx="1536700" cy="1536700"/>
          </a:xfrm>
        </p:grpSpPr>
        <p:sp>
          <p:nvSpPr>
            <p:cNvPr id="20" name="椭圆 19"/>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 name="组合 21"/>
          <p:cNvGrpSpPr/>
          <p:nvPr/>
        </p:nvGrpSpPr>
        <p:grpSpPr>
          <a:xfrm>
            <a:off x="1518453" y="455343"/>
            <a:ext cx="4885993" cy="632939"/>
            <a:chOff x="1518453" y="442643"/>
            <a:chExt cx="4885993" cy="632939"/>
          </a:xfrm>
        </p:grpSpPr>
        <p:sp>
          <p:nvSpPr>
            <p:cNvPr id="23" name="文本框 22"/>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项目组织结构</a:t>
              </a:r>
              <a:endParaRPr lang="zh-CN" altLang="en-US" sz="2400" b="1" dirty="0">
                <a:solidFill>
                  <a:schemeClr val="tx1">
                    <a:lumMod val="85000"/>
                    <a:lumOff val="15000"/>
                  </a:schemeClr>
                </a:solidFill>
                <a:latin typeface="+mn-ea"/>
              </a:endParaRPr>
            </a:p>
          </p:txBody>
        </p:sp>
        <p:sp>
          <p:nvSpPr>
            <p:cNvPr id="24" name="文本框 23"/>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344244686"/>
              </p:ext>
            </p:extLst>
          </p:nvPr>
        </p:nvGraphicFramePr>
        <p:xfrm>
          <a:off x="3166111" y="1088282"/>
          <a:ext cx="6444342" cy="4922577"/>
        </p:xfrm>
        <a:graphic>
          <a:graphicData uri="http://schemas.openxmlformats.org/presentationml/2006/ole">
            <mc:AlternateContent xmlns:mc="http://schemas.openxmlformats.org/markup-compatibility/2006">
              <mc:Choice xmlns:v="urn:schemas-microsoft-com:vml" Requires="v">
                <p:oleObj spid="_x0000_s6148" r:id="rId4" imgW="4638669" imgH="3543198" progId="Visio.Drawing.15">
                  <p:embed/>
                </p:oleObj>
              </mc:Choice>
              <mc:Fallback>
                <p:oleObj r:id="rId4" imgW="4638669" imgH="3543198"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111" y="1088282"/>
                        <a:ext cx="6444342" cy="4922577"/>
                      </a:xfrm>
                      <a:prstGeom prst="rect">
                        <a:avLst/>
                      </a:prstGeom>
                      <a:noFill/>
                    </p:spPr>
                  </p:pic>
                </p:oleObj>
              </mc:Fallback>
            </mc:AlternateContent>
          </a:graphicData>
        </a:graphic>
      </p:graphicFrame>
    </p:spTree>
    <p:extLst>
      <p:ext uri="{BB962C8B-B14F-4D97-AF65-F5344CB8AC3E}">
        <p14:creationId xmlns:p14="http://schemas.microsoft.com/office/powerpoint/2010/main" val="91939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p:cNvGrpSpPr/>
          <p:nvPr/>
        </p:nvGrpSpPr>
        <p:grpSpPr>
          <a:xfrm>
            <a:off x="1518453" y="455343"/>
            <a:ext cx="4885993" cy="632939"/>
            <a:chOff x="1518453" y="442643"/>
            <a:chExt cx="4885993" cy="632939"/>
          </a:xfrm>
        </p:grpSpPr>
        <p:sp>
          <p:nvSpPr>
            <p:cNvPr id="6" name="文本框 5"/>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项目组织人员</a:t>
              </a:r>
              <a:endParaRPr lang="zh-CN" altLang="en-US" sz="2400" b="1" dirty="0">
                <a:solidFill>
                  <a:schemeClr val="tx1">
                    <a:lumMod val="85000"/>
                    <a:lumOff val="15000"/>
                  </a:schemeClr>
                </a:solidFill>
                <a:latin typeface="+mn-ea"/>
              </a:endParaRPr>
            </a:p>
          </p:txBody>
        </p:sp>
        <p:sp>
          <p:nvSpPr>
            <p:cNvPr id="7" name="文本框 6"/>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graphicFrame>
        <p:nvGraphicFramePr>
          <p:cNvPr id="13" name="表格 12"/>
          <p:cNvGraphicFramePr>
            <a:graphicFrameLocks noGrp="1"/>
          </p:cNvGraphicFramePr>
          <p:nvPr>
            <p:extLst>
              <p:ext uri="{D42A27DB-BD31-4B8C-83A1-F6EECF244321}">
                <p14:modId xmlns:p14="http://schemas.microsoft.com/office/powerpoint/2010/main" val="1503643987"/>
              </p:ext>
            </p:extLst>
          </p:nvPr>
        </p:nvGraphicFramePr>
        <p:xfrm>
          <a:off x="877888" y="1719785"/>
          <a:ext cx="10443256" cy="3755224"/>
        </p:xfrm>
        <a:graphic>
          <a:graphicData uri="http://schemas.openxmlformats.org/drawingml/2006/table">
            <a:tbl>
              <a:tblPr/>
              <a:tblGrid>
                <a:gridCol w="2945384"/>
                <a:gridCol w="5633631"/>
                <a:gridCol w="1864241"/>
              </a:tblGrid>
              <a:tr h="331309">
                <a:tc>
                  <a:txBody>
                    <a:bodyPr/>
                    <a:lstStyle/>
                    <a:p>
                      <a:pPr algn="ctr">
                        <a:spcAft>
                          <a:spcPts val="0"/>
                        </a:spcAft>
                      </a:pPr>
                      <a:r>
                        <a:rPr lang="zh-CN" sz="2200" b="1" kern="100" dirty="0">
                          <a:solidFill>
                            <a:srgbClr val="000000"/>
                          </a:solidFill>
                          <a:effectLst/>
                          <a:latin typeface="Times New Roman"/>
                          <a:ea typeface="宋体"/>
                        </a:rPr>
                        <a:t>角色</a:t>
                      </a:r>
                      <a:endParaRPr lang="zh-CN" sz="2300" kern="100" dirty="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2200" b="1" kern="100" dirty="0">
                          <a:solidFill>
                            <a:srgbClr val="000000"/>
                          </a:solidFill>
                          <a:effectLst/>
                          <a:latin typeface="Times New Roman"/>
                          <a:ea typeface="宋体"/>
                        </a:rPr>
                        <a:t>职责</a:t>
                      </a:r>
                      <a:endParaRPr lang="zh-CN" sz="2300" kern="100" dirty="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2200" b="1" kern="100">
                          <a:solidFill>
                            <a:srgbClr val="000000"/>
                          </a:solidFill>
                          <a:effectLst/>
                          <a:latin typeface="Times New Roman"/>
                          <a:ea typeface="宋体"/>
                        </a:rPr>
                        <a:t>人员</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854986">
                <a:tc>
                  <a:txBody>
                    <a:bodyPr/>
                    <a:lstStyle/>
                    <a:p>
                      <a:pPr algn="ctr">
                        <a:spcAft>
                          <a:spcPts val="0"/>
                        </a:spcAft>
                        <a:tabLst>
                          <a:tab pos="2637155" algn="ctr"/>
                          <a:tab pos="5274310" algn="r"/>
                          <a:tab pos="266700" algn="l"/>
                        </a:tabLst>
                      </a:pPr>
                      <a:r>
                        <a:rPr lang="zh-CN" sz="2800" kern="100">
                          <a:solidFill>
                            <a:srgbClr val="000000"/>
                          </a:solidFill>
                          <a:effectLst/>
                          <a:latin typeface="Times New Roman"/>
                          <a:ea typeface="宋体"/>
                        </a:rPr>
                        <a:t>任务下达者</a:t>
                      </a:r>
                      <a:endParaRPr lang="zh-CN" sz="22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产品验收、项目指导</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杨老师</a:t>
                      </a:r>
                      <a:endParaRPr lang="zh-CN" sz="2300" kern="100">
                        <a:effectLst/>
                        <a:latin typeface="Times New Roman"/>
                        <a:ea typeface="宋体"/>
                      </a:endParaRPr>
                    </a:p>
                    <a:p>
                      <a:pPr algn="ctr">
                        <a:spcAft>
                          <a:spcPts val="0"/>
                        </a:spcAft>
                      </a:pPr>
                      <a:r>
                        <a:rPr lang="zh-CN" sz="2800" kern="100">
                          <a:solidFill>
                            <a:srgbClr val="000000"/>
                          </a:solidFill>
                          <a:effectLst/>
                          <a:latin typeface="Times New Roman"/>
                          <a:ea typeface="宋体"/>
                        </a:rPr>
                        <a:t>侯老师</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3">
                <a:tc>
                  <a:txBody>
                    <a:bodyPr/>
                    <a:lstStyle/>
                    <a:p>
                      <a:pPr algn="ctr">
                        <a:spcAft>
                          <a:spcPts val="0"/>
                        </a:spcAft>
                      </a:pPr>
                      <a:r>
                        <a:rPr lang="zh-CN" sz="2800" kern="100">
                          <a:solidFill>
                            <a:srgbClr val="000000"/>
                          </a:solidFill>
                          <a:effectLst/>
                          <a:latin typeface="Times New Roman"/>
                          <a:ea typeface="宋体"/>
                        </a:rPr>
                        <a:t>项目经理</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负责确保整个项目的正确执行</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孟玉盛</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3">
                <a:tc>
                  <a:txBody>
                    <a:bodyPr/>
                    <a:lstStyle/>
                    <a:p>
                      <a:pPr algn="ctr">
                        <a:spcAft>
                          <a:spcPts val="0"/>
                        </a:spcAft>
                      </a:pPr>
                      <a:r>
                        <a:rPr lang="zh-CN" sz="2800" kern="100">
                          <a:solidFill>
                            <a:srgbClr val="000000"/>
                          </a:solidFill>
                          <a:effectLst/>
                          <a:latin typeface="Times New Roman"/>
                          <a:ea typeface="宋体"/>
                        </a:rPr>
                        <a:t>需求分析员</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分析项目需求</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黄枭帅</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3">
                <a:tc>
                  <a:txBody>
                    <a:bodyPr/>
                    <a:lstStyle/>
                    <a:p>
                      <a:pPr algn="ctr">
                        <a:spcAft>
                          <a:spcPts val="0"/>
                        </a:spcAft>
                      </a:pPr>
                      <a:r>
                        <a:rPr lang="zh-CN" sz="2800" kern="100">
                          <a:solidFill>
                            <a:srgbClr val="000000"/>
                          </a:solidFill>
                          <a:effectLst/>
                          <a:latin typeface="Times New Roman"/>
                          <a:ea typeface="宋体"/>
                        </a:rPr>
                        <a:t>需求验证员</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验证需求</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钱智凯</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3">
                <a:tc>
                  <a:txBody>
                    <a:bodyPr/>
                    <a:lstStyle/>
                    <a:p>
                      <a:pPr algn="ctr">
                        <a:spcAft>
                          <a:spcPts val="0"/>
                        </a:spcAft>
                      </a:pPr>
                      <a:r>
                        <a:rPr lang="zh-CN" sz="2800" kern="100">
                          <a:solidFill>
                            <a:srgbClr val="000000"/>
                          </a:solidFill>
                          <a:effectLst/>
                          <a:latin typeface="Times New Roman"/>
                          <a:ea typeface="宋体"/>
                        </a:rPr>
                        <a:t>系统设计员</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设计系统架构及实现方式</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潘国强</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3">
                <a:tc>
                  <a:txBody>
                    <a:bodyPr/>
                    <a:lstStyle/>
                    <a:p>
                      <a:pPr algn="ctr">
                        <a:spcAft>
                          <a:spcPts val="0"/>
                        </a:spcAft>
                      </a:pPr>
                      <a:r>
                        <a:rPr lang="zh-CN" sz="2800" kern="100">
                          <a:solidFill>
                            <a:srgbClr val="000000"/>
                          </a:solidFill>
                          <a:effectLst/>
                          <a:latin typeface="Times New Roman"/>
                          <a:ea typeface="宋体"/>
                        </a:rPr>
                        <a:t>质量保证员</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保证产品质量</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瞿达晨</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3">
                <a:tc>
                  <a:txBody>
                    <a:bodyPr/>
                    <a:lstStyle/>
                    <a:p>
                      <a:pPr algn="ctr">
                        <a:spcAft>
                          <a:spcPts val="0"/>
                        </a:spcAft>
                      </a:pPr>
                      <a:r>
                        <a:rPr lang="zh-CN" sz="2800" kern="100">
                          <a:solidFill>
                            <a:srgbClr val="000000"/>
                          </a:solidFill>
                          <a:effectLst/>
                          <a:latin typeface="Times New Roman"/>
                          <a:ea typeface="宋体"/>
                        </a:rPr>
                        <a:t>配置管理员</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solidFill>
                            <a:srgbClr val="000000"/>
                          </a:solidFill>
                          <a:effectLst/>
                          <a:latin typeface="Times New Roman"/>
                          <a:ea typeface="宋体"/>
                        </a:rPr>
                        <a:t>文档管理、版本控制</a:t>
                      </a:r>
                      <a:endParaRPr lang="zh-CN" sz="2300" kern="10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dirty="0">
                          <a:solidFill>
                            <a:srgbClr val="000000"/>
                          </a:solidFill>
                          <a:effectLst/>
                          <a:latin typeface="Times New Roman"/>
                          <a:ea typeface="宋体"/>
                        </a:rPr>
                        <a:t>孟玉盛</a:t>
                      </a:r>
                      <a:endParaRPr lang="zh-CN" sz="2300" kern="100" dirty="0">
                        <a:effectLst/>
                        <a:latin typeface="Times New Roman"/>
                        <a:ea typeface="宋体"/>
                      </a:endParaRPr>
                    </a:p>
                  </a:txBody>
                  <a:tcPr marL="157788" marR="157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55422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p:cNvGrpSpPr/>
          <p:nvPr/>
        </p:nvGrpSpPr>
        <p:grpSpPr>
          <a:xfrm>
            <a:off x="1518453" y="455343"/>
            <a:ext cx="4885993" cy="632939"/>
            <a:chOff x="1518453" y="442643"/>
            <a:chExt cx="4885993" cy="632939"/>
          </a:xfrm>
        </p:grpSpPr>
        <p:sp>
          <p:nvSpPr>
            <p:cNvPr id="6" name="文本框 5"/>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软硬件</a:t>
              </a:r>
              <a:r>
                <a:rPr lang="zh-CN" altLang="en-US" sz="2400" b="1" dirty="0">
                  <a:solidFill>
                    <a:schemeClr val="tx1">
                      <a:lumMod val="85000"/>
                      <a:lumOff val="15000"/>
                    </a:schemeClr>
                  </a:solidFill>
                  <a:latin typeface="+mn-ea"/>
                </a:rPr>
                <a:t>资源</a:t>
              </a:r>
            </a:p>
          </p:txBody>
        </p:sp>
        <p:sp>
          <p:nvSpPr>
            <p:cNvPr id="7" name="文本框 6"/>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graphicFrame>
        <p:nvGraphicFramePr>
          <p:cNvPr id="10" name="表格 9"/>
          <p:cNvGraphicFramePr>
            <a:graphicFrameLocks noGrp="1"/>
          </p:cNvGraphicFramePr>
          <p:nvPr>
            <p:extLst>
              <p:ext uri="{D42A27DB-BD31-4B8C-83A1-F6EECF244321}">
                <p14:modId xmlns:p14="http://schemas.microsoft.com/office/powerpoint/2010/main" val="2265959790"/>
              </p:ext>
            </p:extLst>
          </p:nvPr>
        </p:nvGraphicFramePr>
        <p:xfrm>
          <a:off x="1257591" y="1088279"/>
          <a:ext cx="9700695" cy="5563494"/>
        </p:xfrm>
        <a:graphic>
          <a:graphicData uri="http://schemas.openxmlformats.org/drawingml/2006/table">
            <a:tbl>
              <a:tblPr/>
              <a:tblGrid>
                <a:gridCol w="2231193"/>
                <a:gridCol w="994860"/>
                <a:gridCol w="2684084"/>
                <a:gridCol w="2268754"/>
                <a:gridCol w="1521804"/>
              </a:tblGrid>
              <a:tr h="309083">
                <a:tc>
                  <a:txBody>
                    <a:bodyPr/>
                    <a:lstStyle/>
                    <a:p>
                      <a:pPr algn="ctr">
                        <a:spcAft>
                          <a:spcPts val="0"/>
                        </a:spcAft>
                      </a:pPr>
                      <a:r>
                        <a:rPr lang="zh-CN" sz="1600" b="1" kern="100">
                          <a:solidFill>
                            <a:srgbClr val="000000"/>
                          </a:solidFill>
                          <a:effectLst/>
                          <a:latin typeface="Times New Roman"/>
                          <a:ea typeface="宋体"/>
                        </a:rPr>
                        <a:t>软硬件资源名称</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600" b="1" kern="100">
                          <a:solidFill>
                            <a:srgbClr val="000000"/>
                          </a:solidFill>
                          <a:effectLst/>
                          <a:latin typeface="Times New Roman"/>
                          <a:ea typeface="宋体"/>
                        </a:rPr>
                        <a:t>级别</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tabLst>
                          <a:tab pos="2637155" algn="ctr"/>
                          <a:tab pos="5274310" algn="r"/>
                          <a:tab pos="266700" algn="l"/>
                        </a:tabLst>
                      </a:pPr>
                      <a:r>
                        <a:rPr lang="zh-CN" sz="1600" b="1" kern="100">
                          <a:solidFill>
                            <a:srgbClr val="000000"/>
                          </a:solidFill>
                          <a:effectLst/>
                          <a:latin typeface="Times New Roman"/>
                          <a:ea typeface="宋体"/>
                        </a:rPr>
                        <a:t>详细配置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600" b="1" kern="100">
                          <a:solidFill>
                            <a:srgbClr val="000000"/>
                          </a:solidFill>
                          <a:effectLst/>
                          <a:latin typeface="Times New Roman"/>
                          <a:ea typeface="宋体"/>
                        </a:rPr>
                        <a:t>获取方式与时间</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600" b="1" kern="100">
                          <a:solidFill>
                            <a:srgbClr val="000000"/>
                          </a:solidFill>
                          <a:effectLst/>
                          <a:latin typeface="Times New Roman"/>
                          <a:ea typeface="宋体"/>
                        </a:rPr>
                        <a:t>用途</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18166">
                <a:tc>
                  <a:txBody>
                    <a:bodyPr/>
                    <a:lstStyle/>
                    <a:p>
                      <a:pPr algn="just">
                        <a:spcAft>
                          <a:spcPts val="0"/>
                        </a:spcAft>
                      </a:pPr>
                      <a:r>
                        <a:rPr lang="en-US" sz="1600" kern="100">
                          <a:solidFill>
                            <a:srgbClr val="000000"/>
                          </a:solidFill>
                          <a:effectLst/>
                          <a:latin typeface="宋体"/>
                          <a:ea typeface="宋体"/>
                        </a:rPr>
                        <a:t>5</a:t>
                      </a:r>
                      <a:r>
                        <a:rPr lang="zh-CN" sz="1600" kern="100">
                          <a:solidFill>
                            <a:srgbClr val="000000"/>
                          </a:solidFill>
                          <a:effectLst/>
                          <a:latin typeface="Times New Roman"/>
                          <a:ea typeface="宋体"/>
                        </a:rPr>
                        <a:t>台笔记本</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自行购买</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基础工作平台</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GIT</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官网下载</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配置管理系统</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Microsoft Office</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统一安装激活</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制作文档</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IBM Rational Rose</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官网下载</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面向对象分析与设计</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083">
                <a:tc>
                  <a:txBody>
                    <a:bodyPr/>
                    <a:lstStyle/>
                    <a:p>
                      <a:pPr algn="just">
                        <a:spcAft>
                          <a:spcPts val="0"/>
                        </a:spcAft>
                      </a:pPr>
                      <a:r>
                        <a:rPr lang="en-US" sz="1600" kern="100">
                          <a:solidFill>
                            <a:srgbClr val="000000"/>
                          </a:solidFill>
                          <a:effectLst/>
                          <a:latin typeface="宋体"/>
                          <a:ea typeface="宋体"/>
                        </a:rPr>
                        <a:t>Visio</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统一安装激活</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OBS</a:t>
                      </a:r>
                      <a:r>
                        <a:rPr lang="zh-CN" sz="1600" kern="100">
                          <a:solidFill>
                            <a:srgbClr val="000000"/>
                          </a:solidFill>
                          <a:effectLst/>
                          <a:latin typeface="Times New Roman"/>
                          <a:ea typeface="宋体"/>
                        </a:rPr>
                        <a:t>绘制</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WBS Schedule Pro</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统一安装激活</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WBS</a:t>
                      </a:r>
                      <a:r>
                        <a:rPr lang="zh-CN" sz="1600" kern="100">
                          <a:solidFill>
                            <a:srgbClr val="000000"/>
                          </a:solidFill>
                          <a:effectLst/>
                          <a:latin typeface="Times New Roman"/>
                          <a:ea typeface="宋体"/>
                        </a:rPr>
                        <a:t>绘制</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IBM Rational RequisitePro</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官网下载</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软件需求管理工具</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Microsoft Project</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统一安装激活</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项目管理工具</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Axure RP</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官网下载</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Times New Roman"/>
                          <a:ea typeface="宋体"/>
                        </a:rPr>
                        <a:t>交互原型设计</a:t>
                      </a:r>
                      <a:endParaRPr lang="zh-CN" sz="1400" kern="100" dirty="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44202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5">
      <a:dk1>
        <a:sysClr val="windowText" lastClr="000000"/>
      </a:dk1>
      <a:lt1>
        <a:sysClr val="window" lastClr="FFFFFF"/>
      </a:lt1>
      <a:dk2>
        <a:srgbClr val="44546A"/>
      </a:dk2>
      <a:lt2>
        <a:srgbClr val="E7E6E6"/>
      </a:lt2>
      <a:accent1>
        <a:srgbClr val="00B0F0"/>
      </a:accent1>
      <a:accent2>
        <a:srgbClr val="7F7F7F"/>
      </a:accent2>
      <a:accent3>
        <a:srgbClr val="00B0F0"/>
      </a:accent3>
      <a:accent4>
        <a:srgbClr val="7F7F7F"/>
      </a:accent4>
      <a:accent5>
        <a:srgbClr val="00B0F0"/>
      </a:accent5>
      <a:accent6>
        <a:srgbClr val="7F7F7F"/>
      </a:accent6>
      <a:hlink>
        <a:srgbClr val="00B0F0"/>
      </a:hlink>
      <a:folHlink>
        <a:srgbClr val="7F7F7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573</TotalTime>
  <Words>2752</Words>
  <Application>Microsoft Office PowerPoint</Application>
  <PresentationFormat>自定义</PresentationFormat>
  <Paragraphs>569</Paragraphs>
  <Slides>26</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包图主题2</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PRO551</cp:lastModifiedBy>
  <cp:revision>66</cp:revision>
  <dcterms:created xsi:type="dcterms:W3CDTF">2017-08-15T03:27:41Z</dcterms:created>
  <dcterms:modified xsi:type="dcterms:W3CDTF">2017-11-02T05:55:47Z</dcterms:modified>
</cp:coreProperties>
</file>