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64" r:id="rId2"/>
    <p:sldId id="313" r:id="rId3"/>
    <p:sldId id="337" r:id="rId4"/>
    <p:sldId id="338" r:id="rId5"/>
    <p:sldId id="339" r:id="rId6"/>
    <p:sldId id="312" r:id="rId7"/>
    <p:sldId id="300" r:id="rId8"/>
    <p:sldId id="301" r:id="rId9"/>
    <p:sldId id="306" r:id="rId10"/>
    <p:sldId id="314" r:id="rId11"/>
    <p:sldId id="315" r:id="rId12"/>
    <p:sldId id="336" r:id="rId13"/>
    <p:sldId id="316" r:id="rId14"/>
    <p:sldId id="321" r:id="rId15"/>
    <p:sldId id="322" r:id="rId16"/>
    <p:sldId id="323" r:id="rId17"/>
    <p:sldId id="325" r:id="rId18"/>
    <p:sldId id="340" r:id="rId19"/>
    <p:sldId id="324" r:id="rId20"/>
    <p:sldId id="317" r:id="rId21"/>
    <p:sldId id="328" r:id="rId22"/>
    <p:sldId id="327" r:id="rId23"/>
    <p:sldId id="329" r:id="rId24"/>
    <p:sldId id="330" r:id="rId25"/>
    <p:sldId id="318" r:id="rId26"/>
    <p:sldId id="319" r:id="rId27"/>
    <p:sldId id="320" r:id="rId28"/>
    <p:sldId id="334" r:id="rId29"/>
    <p:sldId id="335" r:id="rId30"/>
    <p:sldId id="332" r:id="rId31"/>
    <p:sldId id="333" r:id="rId32"/>
    <p:sldId id="331" r:id="rId33"/>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5F72"/>
    <a:srgbClr val="17232B"/>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7" autoAdjust="0"/>
    <p:restoredTop sz="94660"/>
  </p:normalViewPr>
  <p:slideViewPr>
    <p:cSldViewPr snapToGrid="0" showGuides="1">
      <p:cViewPr>
        <p:scale>
          <a:sx n="75" d="100"/>
          <a:sy n="75" d="100"/>
        </p:scale>
        <p:origin x="-180" y="138"/>
      </p:cViewPr>
      <p:guideLst>
        <p:guide orient="horz" pos="2160"/>
        <p:guide pos="384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A968EC-F444-4723-A295-918069CE0724}" type="datetimeFigureOut">
              <a:rPr lang="zh-CN" altLang="en-US" smtClean="0"/>
              <a:t>2017/11/3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EEE461-41DB-4DF9-A1AC-E0AD990EAB72}" type="slidenum">
              <a:rPr lang="zh-CN" altLang="en-US" smtClean="0"/>
              <a:t>‹#›</a:t>
            </a:fld>
            <a:endParaRPr lang="zh-CN" altLang="en-US"/>
          </a:p>
        </p:txBody>
      </p:sp>
    </p:spTree>
    <p:extLst>
      <p:ext uri="{BB962C8B-B14F-4D97-AF65-F5344CB8AC3E}">
        <p14:creationId xmlns:p14="http://schemas.microsoft.com/office/powerpoint/2010/main" val="1998510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EEE461-41DB-4DF9-A1AC-E0AD990EAB72}" type="slidenum">
              <a:rPr lang="zh-CN" altLang="en-US" smtClean="0"/>
              <a:t>1</a:t>
            </a:fld>
            <a:endParaRPr lang="zh-CN" altLang="en-US"/>
          </a:p>
        </p:txBody>
      </p:sp>
    </p:spTree>
    <p:extLst>
      <p:ext uri="{BB962C8B-B14F-4D97-AF65-F5344CB8AC3E}">
        <p14:creationId xmlns:p14="http://schemas.microsoft.com/office/powerpoint/2010/main" val="3281762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EEE461-41DB-4DF9-A1AC-E0AD990EAB72}" type="slidenum">
              <a:rPr lang="zh-CN" altLang="en-US" smtClean="0"/>
              <a:t>10</a:t>
            </a:fld>
            <a:endParaRPr lang="zh-CN" altLang="en-US"/>
          </a:p>
        </p:txBody>
      </p:sp>
    </p:spTree>
    <p:extLst>
      <p:ext uri="{BB962C8B-B14F-4D97-AF65-F5344CB8AC3E}">
        <p14:creationId xmlns:p14="http://schemas.microsoft.com/office/powerpoint/2010/main" val="2205131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EEE461-41DB-4DF9-A1AC-E0AD990EAB72}" type="slidenum">
              <a:rPr lang="zh-CN" altLang="en-US" smtClean="0"/>
              <a:t>11</a:t>
            </a:fld>
            <a:endParaRPr lang="zh-CN" altLang="en-US"/>
          </a:p>
        </p:txBody>
      </p:sp>
    </p:spTree>
    <p:extLst>
      <p:ext uri="{BB962C8B-B14F-4D97-AF65-F5344CB8AC3E}">
        <p14:creationId xmlns:p14="http://schemas.microsoft.com/office/powerpoint/2010/main" val="4157692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EEE461-41DB-4DF9-A1AC-E0AD990EAB72}" type="slidenum">
              <a:rPr lang="zh-CN" altLang="en-US" smtClean="0"/>
              <a:t>12</a:t>
            </a:fld>
            <a:endParaRPr lang="zh-CN" altLang="en-US"/>
          </a:p>
        </p:txBody>
      </p:sp>
    </p:spTree>
    <p:extLst>
      <p:ext uri="{BB962C8B-B14F-4D97-AF65-F5344CB8AC3E}">
        <p14:creationId xmlns:p14="http://schemas.microsoft.com/office/powerpoint/2010/main" val="4157692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EEE461-41DB-4DF9-A1AC-E0AD990EAB72}" type="slidenum">
              <a:rPr lang="zh-CN" altLang="en-US" smtClean="0"/>
              <a:t>13</a:t>
            </a:fld>
            <a:endParaRPr lang="zh-CN" altLang="en-US"/>
          </a:p>
        </p:txBody>
      </p:sp>
    </p:spTree>
    <p:extLst>
      <p:ext uri="{BB962C8B-B14F-4D97-AF65-F5344CB8AC3E}">
        <p14:creationId xmlns:p14="http://schemas.microsoft.com/office/powerpoint/2010/main" val="4157692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EEE461-41DB-4DF9-A1AC-E0AD990EAB72}"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EEE461-41DB-4DF9-A1AC-E0AD990EAB72}"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EEE461-41DB-4DF9-A1AC-E0AD990EAB72}"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EEE461-41DB-4DF9-A1AC-E0AD990EAB72}"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EEE461-41DB-4DF9-A1AC-E0AD990EAB72}"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EEE461-41DB-4DF9-A1AC-E0AD990EAB72}"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EEE461-41DB-4DF9-A1AC-E0AD990EAB72}" type="slidenum">
              <a:rPr lang="zh-CN" altLang="en-US" smtClean="0"/>
              <a:t>2</a:t>
            </a:fld>
            <a:endParaRPr lang="zh-CN" altLang="en-US"/>
          </a:p>
        </p:txBody>
      </p:sp>
    </p:spTree>
    <p:extLst>
      <p:ext uri="{BB962C8B-B14F-4D97-AF65-F5344CB8AC3E}">
        <p14:creationId xmlns:p14="http://schemas.microsoft.com/office/powerpoint/2010/main" val="33177591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EEE461-41DB-4DF9-A1AC-E0AD990EAB72}" type="slidenum">
              <a:rPr lang="zh-CN" altLang="en-US" smtClean="0"/>
              <a:t>32</a:t>
            </a:fld>
            <a:endParaRPr lang="zh-CN" altLang="en-US"/>
          </a:p>
        </p:txBody>
      </p:sp>
    </p:spTree>
    <p:extLst>
      <p:ext uri="{BB962C8B-B14F-4D97-AF65-F5344CB8AC3E}">
        <p14:creationId xmlns:p14="http://schemas.microsoft.com/office/powerpoint/2010/main" val="2477277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EEE461-41DB-4DF9-A1AC-E0AD990EAB72}" type="slidenum">
              <a:rPr lang="zh-CN" altLang="en-US" smtClean="0"/>
              <a:t>3</a:t>
            </a:fld>
            <a:endParaRPr lang="zh-CN" altLang="en-US"/>
          </a:p>
        </p:txBody>
      </p:sp>
    </p:spTree>
    <p:extLst>
      <p:ext uri="{BB962C8B-B14F-4D97-AF65-F5344CB8AC3E}">
        <p14:creationId xmlns:p14="http://schemas.microsoft.com/office/powerpoint/2010/main" val="1159329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EEE461-41DB-4DF9-A1AC-E0AD990EAB72}" type="slidenum">
              <a:rPr lang="zh-CN" altLang="en-US" smtClean="0"/>
              <a:t>4</a:t>
            </a:fld>
            <a:endParaRPr lang="zh-CN" altLang="en-US"/>
          </a:p>
        </p:txBody>
      </p:sp>
    </p:spTree>
    <p:extLst>
      <p:ext uri="{BB962C8B-B14F-4D97-AF65-F5344CB8AC3E}">
        <p14:creationId xmlns:p14="http://schemas.microsoft.com/office/powerpoint/2010/main" val="1159329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EEE461-41DB-4DF9-A1AC-E0AD990EAB72}" type="slidenum">
              <a:rPr lang="zh-CN" altLang="en-US" smtClean="0"/>
              <a:t>5</a:t>
            </a:fld>
            <a:endParaRPr lang="zh-CN" altLang="en-US"/>
          </a:p>
        </p:txBody>
      </p:sp>
    </p:spTree>
    <p:extLst>
      <p:ext uri="{BB962C8B-B14F-4D97-AF65-F5344CB8AC3E}">
        <p14:creationId xmlns:p14="http://schemas.microsoft.com/office/powerpoint/2010/main" val="1159329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EEE461-41DB-4DF9-A1AC-E0AD990EAB72}" type="slidenum">
              <a:rPr lang="zh-CN" altLang="en-US" smtClean="0"/>
              <a:t>6</a:t>
            </a:fld>
            <a:endParaRPr lang="zh-CN" altLang="en-US"/>
          </a:p>
        </p:txBody>
      </p:sp>
    </p:spTree>
    <p:extLst>
      <p:ext uri="{BB962C8B-B14F-4D97-AF65-F5344CB8AC3E}">
        <p14:creationId xmlns:p14="http://schemas.microsoft.com/office/powerpoint/2010/main" val="1159329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EEE461-41DB-4DF9-A1AC-E0AD990EAB72}" type="slidenum">
              <a:rPr lang="zh-CN" altLang="en-US" smtClean="0"/>
              <a:t>7</a:t>
            </a:fld>
            <a:endParaRPr lang="zh-CN" altLang="en-US"/>
          </a:p>
        </p:txBody>
      </p:sp>
    </p:spTree>
    <p:extLst>
      <p:ext uri="{BB962C8B-B14F-4D97-AF65-F5344CB8AC3E}">
        <p14:creationId xmlns:p14="http://schemas.microsoft.com/office/powerpoint/2010/main" val="1159329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EEE461-41DB-4DF9-A1AC-E0AD990EAB72}" type="slidenum">
              <a:rPr lang="zh-CN" altLang="en-US" smtClean="0"/>
              <a:t>8</a:t>
            </a:fld>
            <a:endParaRPr lang="zh-CN" altLang="en-US"/>
          </a:p>
        </p:txBody>
      </p:sp>
    </p:spTree>
    <p:extLst>
      <p:ext uri="{BB962C8B-B14F-4D97-AF65-F5344CB8AC3E}">
        <p14:creationId xmlns:p14="http://schemas.microsoft.com/office/powerpoint/2010/main" val="540369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EEE461-41DB-4DF9-A1AC-E0AD990EAB72}" type="slidenum">
              <a:rPr lang="zh-CN" altLang="en-US" smtClean="0"/>
              <a:t>9</a:t>
            </a:fld>
            <a:endParaRPr lang="zh-CN" altLang="en-US"/>
          </a:p>
        </p:txBody>
      </p:sp>
    </p:spTree>
    <p:extLst>
      <p:ext uri="{BB962C8B-B14F-4D97-AF65-F5344CB8AC3E}">
        <p14:creationId xmlns:p14="http://schemas.microsoft.com/office/powerpoint/2010/main" val="49459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864403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735654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735654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735654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339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6685643" y="1854200"/>
            <a:ext cx="4151084" cy="1937771"/>
          </a:xfrm>
          <a:custGeom>
            <a:avLst/>
            <a:gdLst>
              <a:gd name="connsiteX0" fmla="*/ 0 w 4151084"/>
              <a:gd name="connsiteY0" fmla="*/ 0 h 1937771"/>
              <a:gd name="connsiteX1" fmla="*/ 4151084 w 4151084"/>
              <a:gd name="connsiteY1" fmla="*/ 0 h 1937771"/>
              <a:gd name="connsiteX2" fmla="*/ 4151084 w 4151084"/>
              <a:gd name="connsiteY2" fmla="*/ 1937771 h 1937771"/>
              <a:gd name="connsiteX3" fmla="*/ 0 w 4151084"/>
              <a:gd name="connsiteY3" fmla="*/ 1937771 h 1937771"/>
            </a:gdLst>
            <a:ahLst/>
            <a:cxnLst>
              <a:cxn ang="0">
                <a:pos x="connsiteX0" y="connsiteY0"/>
              </a:cxn>
              <a:cxn ang="0">
                <a:pos x="connsiteX1" y="connsiteY1"/>
              </a:cxn>
              <a:cxn ang="0">
                <a:pos x="connsiteX2" y="connsiteY2"/>
              </a:cxn>
              <a:cxn ang="0">
                <a:pos x="connsiteX3" y="connsiteY3"/>
              </a:cxn>
            </a:cxnLst>
            <a:rect l="l" t="t" r="r" b="b"/>
            <a:pathLst>
              <a:path w="4151084" h="1937771">
                <a:moveTo>
                  <a:pt x="0" y="0"/>
                </a:moveTo>
                <a:lnTo>
                  <a:pt x="4151084" y="0"/>
                </a:lnTo>
                <a:lnTo>
                  <a:pt x="4151084" y="1937771"/>
                </a:lnTo>
                <a:lnTo>
                  <a:pt x="0" y="1937771"/>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816155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1" name="图片占位符 10"/>
          <p:cNvSpPr>
            <a:spLocks noGrp="1"/>
          </p:cNvSpPr>
          <p:nvPr>
            <p:ph type="pic" sz="quarter" idx="10"/>
          </p:nvPr>
        </p:nvSpPr>
        <p:spPr>
          <a:xfrm>
            <a:off x="4147615" y="2146908"/>
            <a:ext cx="1629070" cy="1573358"/>
          </a:xfrm>
          <a:custGeom>
            <a:avLst/>
            <a:gdLst>
              <a:gd name="connsiteX0" fmla="*/ 0 w 1629070"/>
              <a:gd name="connsiteY0" fmla="*/ 0 h 1573358"/>
              <a:gd name="connsiteX1" fmla="*/ 1629070 w 1629070"/>
              <a:gd name="connsiteY1" fmla="*/ 0 h 1573358"/>
              <a:gd name="connsiteX2" fmla="*/ 1629070 w 1629070"/>
              <a:gd name="connsiteY2" fmla="*/ 1573358 h 1573358"/>
              <a:gd name="connsiteX3" fmla="*/ 0 w 1629070"/>
              <a:gd name="connsiteY3" fmla="*/ 1573358 h 1573358"/>
            </a:gdLst>
            <a:ahLst/>
            <a:cxnLst>
              <a:cxn ang="0">
                <a:pos x="connsiteX0" y="connsiteY0"/>
              </a:cxn>
              <a:cxn ang="0">
                <a:pos x="connsiteX1" y="connsiteY1"/>
              </a:cxn>
              <a:cxn ang="0">
                <a:pos x="connsiteX2" y="connsiteY2"/>
              </a:cxn>
              <a:cxn ang="0">
                <a:pos x="connsiteX3" y="connsiteY3"/>
              </a:cxn>
            </a:cxnLst>
            <a:rect l="l" t="t" r="r" b="b"/>
            <a:pathLst>
              <a:path w="1629070" h="1573358">
                <a:moveTo>
                  <a:pt x="0" y="0"/>
                </a:moveTo>
                <a:lnTo>
                  <a:pt x="1629070" y="0"/>
                </a:lnTo>
                <a:lnTo>
                  <a:pt x="1629070" y="1573358"/>
                </a:lnTo>
                <a:lnTo>
                  <a:pt x="0" y="1573358"/>
                </a:lnTo>
                <a:close/>
              </a:path>
            </a:pathLst>
          </a:custGeom>
        </p:spPr>
        <p:txBody>
          <a:bodyPr wrap="square">
            <a:noAutofit/>
          </a:bodyPr>
          <a:lstStyle/>
          <a:p>
            <a:endParaRPr lang="zh-CN" altLang="en-US"/>
          </a:p>
        </p:txBody>
      </p:sp>
      <p:sp>
        <p:nvSpPr>
          <p:cNvPr id="12" name="图片占位符 11"/>
          <p:cNvSpPr>
            <a:spLocks noGrp="1"/>
          </p:cNvSpPr>
          <p:nvPr>
            <p:ph type="pic" sz="quarter" idx="11"/>
          </p:nvPr>
        </p:nvSpPr>
        <p:spPr>
          <a:xfrm>
            <a:off x="4147615" y="4105202"/>
            <a:ext cx="1629070" cy="1573358"/>
          </a:xfrm>
          <a:custGeom>
            <a:avLst/>
            <a:gdLst>
              <a:gd name="connsiteX0" fmla="*/ 0 w 1629070"/>
              <a:gd name="connsiteY0" fmla="*/ 0 h 1573358"/>
              <a:gd name="connsiteX1" fmla="*/ 1629070 w 1629070"/>
              <a:gd name="connsiteY1" fmla="*/ 0 h 1573358"/>
              <a:gd name="connsiteX2" fmla="*/ 1629070 w 1629070"/>
              <a:gd name="connsiteY2" fmla="*/ 1573358 h 1573358"/>
              <a:gd name="connsiteX3" fmla="*/ 0 w 1629070"/>
              <a:gd name="connsiteY3" fmla="*/ 1573358 h 1573358"/>
            </a:gdLst>
            <a:ahLst/>
            <a:cxnLst>
              <a:cxn ang="0">
                <a:pos x="connsiteX0" y="connsiteY0"/>
              </a:cxn>
              <a:cxn ang="0">
                <a:pos x="connsiteX1" y="connsiteY1"/>
              </a:cxn>
              <a:cxn ang="0">
                <a:pos x="connsiteX2" y="connsiteY2"/>
              </a:cxn>
              <a:cxn ang="0">
                <a:pos x="connsiteX3" y="connsiteY3"/>
              </a:cxn>
            </a:cxnLst>
            <a:rect l="l" t="t" r="r" b="b"/>
            <a:pathLst>
              <a:path w="1629070" h="1573358">
                <a:moveTo>
                  <a:pt x="0" y="0"/>
                </a:moveTo>
                <a:lnTo>
                  <a:pt x="1629070" y="0"/>
                </a:lnTo>
                <a:lnTo>
                  <a:pt x="1629070" y="1573358"/>
                </a:lnTo>
                <a:lnTo>
                  <a:pt x="0" y="1573358"/>
                </a:lnTo>
                <a:close/>
              </a:path>
            </a:pathLst>
          </a:custGeom>
        </p:spPr>
        <p:txBody>
          <a:bodyPr wrap="square">
            <a:noAutofit/>
          </a:bodyPr>
          <a:lstStyle/>
          <a:p>
            <a:endParaRPr lang="zh-CN" altLang="en-US"/>
          </a:p>
        </p:txBody>
      </p:sp>
      <p:sp>
        <p:nvSpPr>
          <p:cNvPr id="13" name="图片占位符 12"/>
          <p:cNvSpPr>
            <a:spLocks noGrp="1"/>
          </p:cNvSpPr>
          <p:nvPr>
            <p:ph type="pic" sz="quarter" idx="12"/>
          </p:nvPr>
        </p:nvSpPr>
        <p:spPr>
          <a:xfrm>
            <a:off x="9185694" y="2146908"/>
            <a:ext cx="1629070" cy="1573358"/>
          </a:xfrm>
          <a:custGeom>
            <a:avLst/>
            <a:gdLst>
              <a:gd name="connsiteX0" fmla="*/ 0 w 1629070"/>
              <a:gd name="connsiteY0" fmla="*/ 0 h 1573358"/>
              <a:gd name="connsiteX1" fmla="*/ 1629070 w 1629070"/>
              <a:gd name="connsiteY1" fmla="*/ 0 h 1573358"/>
              <a:gd name="connsiteX2" fmla="*/ 1629070 w 1629070"/>
              <a:gd name="connsiteY2" fmla="*/ 1573358 h 1573358"/>
              <a:gd name="connsiteX3" fmla="*/ 0 w 1629070"/>
              <a:gd name="connsiteY3" fmla="*/ 1573358 h 1573358"/>
            </a:gdLst>
            <a:ahLst/>
            <a:cxnLst>
              <a:cxn ang="0">
                <a:pos x="connsiteX0" y="connsiteY0"/>
              </a:cxn>
              <a:cxn ang="0">
                <a:pos x="connsiteX1" y="connsiteY1"/>
              </a:cxn>
              <a:cxn ang="0">
                <a:pos x="connsiteX2" y="connsiteY2"/>
              </a:cxn>
              <a:cxn ang="0">
                <a:pos x="connsiteX3" y="connsiteY3"/>
              </a:cxn>
            </a:cxnLst>
            <a:rect l="l" t="t" r="r" b="b"/>
            <a:pathLst>
              <a:path w="1629070" h="1573358">
                <a:moveTo>
                  <a:pt x="0" y="0"/>
                </a:moveTo>
                <a:lnTo>
                  <a:pt x="1629070" y="0"/>
                </a:lnTo>
                <a:lnTo>
                  <a:pt x="1629070" y="1573358"/>
                </a:lnTo>
                <a:lnTo>
                  <a:pt x="0" y="1573358"/>
                </a:lnTo>
                <a:close/>
              </a:path>
            </a:pathLst>
          </a:custGeom>
        </p:spPr>
        <p:txBody>
          <a:bodyPr wrap="square">
            <a:noAutofit/>
          </a:bodyPr>
          <a:lstStyle/>
          <a:p>
            <a:endParaRPr lang="zh-CN" altLang="en-US"/>
          </a:p>
        </p:txBody>
      </p:sp>
      <p:sp>
        <p:nvSpPr>
          <p:cNvPr id="14" name="图片占位符 13"/>
          <p:cNvSpPr>
            <a:spLocks noGrp="1"/>
          </p:cNvSpPr>
          <p:nvPr>
            <p:ph type="pic" sz="quarter" idx="13"/>
          </p:nvPr>
        </p:nvSpPr>
        <p:spPr>
          <a:xfrm>
            <a:off x="9185694" y="4105202"/>
            <a:ext cx="1629070" cy="1573358"/>
          </a:xfrm>
          <a:custGeom>
            <a:avLst/>
            <a:gdLst>
              <a:gd name="connsiteX0" fmla="*/ 0 w 1629070"/>
              <a:gd name="connsiteY0" fmla="*/ 0 h 1573358"/>
              <a:gd name="connsiteX1" fmla="*/ 1629070 w 1629070"/>
              <a:gd name="connsiteY1" fmla="*/ 0 h 1573358"/>
              <a:gd name="connsiteX2" fmla="*/ 1629070 w 1629070"/>
              <a:gd name="connsiteY2" fmla="*/ 1573358 h 1573358"/>
              <a:gd name="connsiteX3" fmla="*/ 0 w 1629070"/>
              <a:gd name="connsiteY3" fmla="*/ 1573358 h 1573358"/>
            </a:gdLst>
            <a:ahLst/>
            <a:cxnLst>
              <a:cxn ang="0">
                <a:pos x="connsiteX0" y="connsiteY0"/>
              </a:cxn>
              <a:cxn ang="0">
                <a:pos x="connsiteX1" y="connsiteY1"/>
              </a:cxn>
              <a:cxn ang="0">
                <a:pos x="connsiteX2" y="connsiteY2"/>
              </a:cxn>
              <a:cxn ang="0">
                <a:pos x="connsiteX3" y="connsiteY3"/>
              </a:cxn>
            </a:cxnLst>
            <a:rect l="l" t="t" r="r" b="b"/>
            <a:pathLst>
              <a:path w="1629070" h="1573358">
                <a:moveTo>
                  <a:pt x="0" y="0"/>
                </a:moveTo>
                <a:lnTo>
                  <a:pt x="1629070" y="0"/>
                </a:lnTo>
                <a:lnTo>
                  <a:pt x="1629070" y="1573358"/>
                </a:lnTo>
                <a:lnTo>
                  <a:pt x="0" y="1573358"/>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348990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6720114" y="1873478"/>
            <a:ext cx="3831772" cy="3831770"/>
          </a:xfrm>
          <a:custGeom>
            <a:avLst/>
            <a:gdLst>
              <a:gd name="connsiteX0" fmla="*/ 0 w 3831772"/>
              <a:gd name="connsiteY0" fmla="*/ 0 h 3831770"/>
              <a:gd name="connsiteX1" fmla="*/ 3831772 w 3831772"/>
              <a:gd name="connsiteY1" fmla="*/ 0 h 3831770"/>
              <a:gd name="connsiteX2" fmla="*/ 3831772 w 3831772"/>
              <a:gd name="connsiteY2" fmla="*/ 3831770 h 3831770"/>
              <a:gd name="connsiteX3" fmla="*/ 0 w 3831772"/>
              <a:gd name="connsiteY3" fmla="*/ 3831770 h 3831770"/>
            </a:gdLst>
            <a:ahLst/>
            <a:cxnLst>
              <a:cxn ang="0">
                <a:pos x="connsiteX0" y="connsiteY0"/>
              </a:cxn>
              <a:cxn ang="0">
                <a:pos x="connsiteX1" y="connsiteY1"/>
              </a:cxn>
              <a:cxn ang="0">
                <a:pos x="connsiteX2" y="connsiteY2"/>
              </a:cxn>
              <a:cxn ang="0">
                <a:pos x="connsiteX3" y="connsiteY3"/>
              </a:cxn>
            </a:cxnLst>
            <a:rect l="l" t="t" r="r" b="b"/>
            <a:pathLst>
              <a:path w="3831772" h="3831770">
                <a:moveTo>
                  <a:pt x="0" y="0"/>
                </a:moveTo>
                <a:lnTo>
                  <a:pt x="3831772" y="0"/>
                </a:lnTo>
                <a:lnTo>
                  <a:pt x="3831772" y="3831770"/>
                </a:lnTo>
                <a:lnTo>
                  <a:pt x="0" y="383177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549952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2786085" y="2190524"/>
            <a:ext cx="1685924" cy="1685924"/>
          </a:xfrm>
          <a:custGeom>
            <a:avLst/>
            <a:gdLst>
              <a:gd name="connsiteX0" fmla="*/ 842962 w 1685924"/>
              <a:gd name="connsiteY0" fmla="*/ 0 h 1685924"/>
              <a:gd name="connsiteX1" fmla="*/ 1685924 w 1685924"/>
              <a:gd name="connsiteY1" fmla="*/ 842962 h 1685924"/>
              <a:gd name="connsiteX2" fmla="*/ 842962 w 1685924"/>
              <a:gd name="connsiteY2" fmla="*/ 1685924 h 1685924"/>
              <a:gd name="connsiteX3" fmla="*/ 0 w 1685924"/>
              <a:gd name="connsiteY3" fmla="*/ 842962 h 1685924"/>
              <a:gd name="connsiteX4" fmla="*/ 842962 w 1685924"/>
              <a:gd name="connsiteY4" fmla="*/ 0 h 1685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924" h="1685924">
                <a:moveTo>
                  <a:pt x="842962" y="0"/>
                </a:moveTo>
                <a:cubicBezTo>
                  <a:pt x="1308517" y="0"/>
                  <a:pt x="1685924" y="377407"/>
                  <a:pt x="1685924" y="842962"/>
                </a:cubicBezTo>
                <a:cubicBezTo>
                  <a:pt x="1685924" y="1308517"/>
                  <a:pt x="1308517" y="1685924"/>
                  <a:pt x="842962" y="1685924"/>
                </a:cubicBezTo>
                <a:cubicBezTo>
                  <a:pt x="377407" y="1685924"/>
                  <a:pt x="0" y="1308517"/>
                  <a:pt x="0" y="842962"/>
                </a:cubicBezTo>
                <a:cubicBezTo>
                  <a:pt x="0" y="377407"/>
                  <a:pt x="377407" y="0"/>
                  <a:pt x="842962" y="0"/>
                </a:cubicBezTo>
                <a:close/>
              </a:path>
            </a:pathLst>
          </a:custGeom>
        </p:spPr>
        <p:txBody>
          <a:bodyPr wrap="square">
            <a:noAutofit/>
          </a:bodyPr>
          <a:lstStyle/>
          <a:p>
            <a:endParaRPr lang="zh-CN" altLang="en-US"/>
          </a:p>
        </p:txBody>
      </p:sp>
      <p:sp>
        <p:nvSpPr>
          <p:cNvPr id="10" name="图片占位符 9"/>
          <p:cNvSpPr>
            <a:spLocks noGrp="1"/>
          </p:cNvSpPr>
          <p:nvPr>
            <p:ph type="pic" sz="quarter" idx="11"/>
          </p:nvPr>
        </p:nvSpPr>
        <p:spPr>
          <a:xfrm>
            <a:off x="5253038" y="2190524"/>
            <a:ext cx="1685924" cy="1685924"/>
          </a:xfrm>
          <a:custGeom>
            <a:avLst/>
            <a:gdLst>
              <a:gd name="connsiteX0" fmla="*/ 842962 w 1685924"/>
              <a:gd name="connsiteY0" fmla="*/ 0 h 1685924"/>
              <a:gd name="connsiteX1" fmla="*/ 1685924 w 1685924"/>
              <a:gd name="connsiteY1" fmla="*/ 842962 h 1685924"/>
              <a:gd name="connsiteX2" fmla="*/ 842962 w 1685924"/>
              <a:gd name="connsiteY2" fmla="*/ 1685924 h 1685924"/>
              <a:gd name="connsiteX3" fmla="*/ 0 w 1685924"/>
              <a:gd name="connsiteY3" fmla="*/ 842962 h 1685924"/>
              <a:gd name="connsiteX4" fmla="*/ 842962 w 1685924"/>
              <a:gd name="connsiteY4" fmla="*/ 0 h 1685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924" h="1685924">
                <a:moveTo>
                  <a:pt x="842962" y="0"/>
                </a:moveTo>
                <a:cubicBezTo>
                  <a:pt x="1308517" y="0"/>
                  <a:pt x="1685924" y="377407"/>
                  <a:pt x="1685924" y="842962"/>
                </a:cubicBezTo>
                <a:cubicBezTo>
                  <a:pt x="1685924" y="1308517"/>
                  <a:pt x="1308517" y="1685924"/>
                  <a:pt x="842962" y="1685924"/>
                </a:cubicBezTo>
                <a:cubicBezTo>
                  <a:pt x="377407" y="1685924"/>
                  <a:pt x="0" y="1308517"/>
                  <a:pt x="0" y="842962"/>
                </a:cubicBezTo>
                <a:cubicBezTo>
                  <a:pt x="0" y="377407"/>
                  <a:pt x="377407" y="0"/>
                  <a:pt x="842962" y="0"/>
                </a:cubicBezTo>
                <a:close/>
              </a:path>
            </a:pathLst>
          </a:custGeom>
        </p:spPr>
        <p:txBody>
          <a:bodyPr wrap="square">
            <a:noAutofit/>
          </a:bodyPr>
          <a:lstStyle/>
          <a:p>
            <a:endParaRPr lang="zh-CN" altLang="en-US"/>
          </a:p>
        </p:txBody>
      </p:sp>
      <p:sp>
        <p:nvSpPr>
          <p:cNvPr id="11" name="图片占位符 10"/>
          <p:cNvSpPr>
            <a:spLocks noGrp="1"/>
          </p:cNvSpPr>
          <p:nvPr>
            <p:ph type="pic" sz="quarter" idx="12"/>
          </p:nvPr>
        </p:nvSpPr>
        <p:spPr>
          <a:xfrm>
            <a:off x="7719992" y="2190524"/>
            <a:ext cx="1685924" cy="1685924"/>
          </a:xfrm>
          <a:custGeom>
            <a:avLst/>
            <a:gdLst>
              <a:gd name="connsiteX0" fmla="*/ 842962 w 1685924"/>
              <a:gd name="connsiteY0" fmla="*/ 0 h 1685924"/>
              <a:gd name="connsiteX1" fmla="*/ 1685924 w 1685924"/>
              <a:gd name="connsiteY1" fmla="*/ 842962 h 1685924"/>
              <a:gd name="connsiteX2" fmla="*/ 842962 w 1685924"/>
              <a:gd name="connsiteY2" fmla="*/ 1685924 h 1685924"/>
              <a:gd name="connsiteX3" fmla="*/ 0 w 1685924"/>
              <a:gd name="connsiteY3" fmla="*/ 842962 h 1685924"/>
              <a:gd name="connsiteX4" fmla="*/ 842962 w 1685924"/>
              <a:gd name="connsiteY4" fmla="*/ 0 h 1685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924" h="1685924">
                <a:moveTo>
                  <a:pt x="842962" y="0"/>
                </a:moveTo>
                <a:cubicBezTo>
                  <a:pt x="1308517" y="0"/>
                  <a:pt x="1685924" y="377407"/>
                  <a:pt x="1685924" y="842962"/>
                </a:cubicBezTo>
                <a:cubicBezTo>
                  <a:pt x="1685924" y="1308517"/>
                  <a:pt x="1308517" y="1685924"/>
                  <a:pt x="842962" y="1685924"/>
                </a:cubicBezTo>
                <a:cubicBezTo>
                  <a:pt x="377407" y="1685924"/>
                  <a:pt x="0" y="1308517"/>
                  <a:pt x="0" y="842962"/>
                </a:cubicBezTo>
                <a:cubicBezTo>
                  <a:pt x="0" y="377407"/>
                  <a:pt x="377407" y="0"/>
                  <a:pt x="842962"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889509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1" name="图片占位符 10"/>
          <p:cNvSpPr>
            <a:spLocks noGrp="1"/>
          </p:cNvSpPr>
          <p:nvPr>
            <p:ph type="pic" sz="quarter" idx="10"/>
          </p:nvPr>
        </p:nvSpPr>
        <p:spPr>
          <a:xfrm>
            <a:off x="8385629" y="2148114"/>
            <a:ext cx="2492828" cy="1826987"/>
          </a:xfrm>
          <a:custGeom>
            <a:avLst/>
            <a:gdLst>
              <a:gd name="connsiteX0" fmla="*/ 0 w 2492828"/>
              <a:gd name="connsiteY0" fmla="*/ 0 h 1826987"/>
              <a:gd name="connsiteX1" fmla="*/ 2492828 w 2492828"/>
              <a:gd name="connsiteY1" fmla="*/ 0 h 1826987"/>
              <a:gd name="connsiteX2" fmla="*/ 2492828 w 2492828"/>
              <a:gd name="connsiteY2" fmla="*/ 1826987 h 1826987"/>
              <a:gd name="connsiteX3" fmla="*/ 0 w 2492828"/>
              <a:gd name="connsiteY3" fmla="*/ 1826987 h 1826987"/>
            </a:gdLst>
            <a:ahLst/>
            <a:cxnLst>
              <a:cxn ang="0">
                <a:pos x="connsiteX0" y="connsiteY0"/>
              </a:cxn>
              <a:cxn ang="0">
                <a:pos x="connsiteX1" y="connsiteY1"/>
              </a:cxn>
              <a:cxn ang="0">
                <a:pos x="connsiteX2" y="connsiteY2"/>
              </a:cxn>
              <a:cxn ang="0">
                <a:pos x="connsiteX3" y="connsiteY3"/>
              </a:cxn>
            </a:cxnLst>
            <a:rect l="l" t="t" r="r" b="b"/>
            <a:pathLst>
              <a:path w="2492828" h="1826987">
                <a:moveTo>
                  <a:pt x="0" y="0"/>
                </a:moveTo>
                <a:lnTo>
                  <a:pt x="2492828" y="0"/>
                </a:lnTo>
                <a:lnTo>
                  <a:pt x="2492828" y="1826987"/>
                </a:lnTo>
                <a:lnTo>
                  <a:pt x="0" y="1826987"/>
                </a:lnTo>
                <a:close/>
              </a:path>
            </a:pathLst>
          </a:custGeom>
        </p:spPr>
        <p:txBody>
          <a:bodyPr wrap="square">
            <a:noAutofit/>
          </a:bodyPr>
          <a:lstStyle/>
          <a:p>
            <a:endParaRPr lang="zh-CN" altLang="en-US"/>
          </a:p>
        </p:txBody>
      </p:sp>
      <p:sp>
        <p:nvSpPr>
          <p:cNvPr id="10" name="图片占位符 9"/>
          <p:cNvSpPr>
            <a:spLocks noGrp="1"/>
          </p:cNvSpPr>
          <p:nvPr>
            <p:ph type="pic" sz="quarter" idx="11"/>
          </p:nvPr>
        </p:nvSpPr>
        <p:spPr>
          <a:xfrm>
            <a:off x="4902201" y="2148114"/>
            <a:ext cx="2492828" cy="1826987"/>
          </a:xfrm>
          <a:custGeom>
            <a:avLst/>
            <a:gdLst>
              <a:gd name="connsiteX0" fmla="*/ 0 w 2492828"/>
              <a:gd name="connsiteY0" fmla="*/ 0 h 1826987"/>
              <a:gd name="connsiteX1" fmla="*/ 2492828 w 2492828"/>
              <a:gd name="connsiteY1" fmla="*/ 0 h 1826987"/>
              <a:gd name="connsiteX2" fmla="*/ 2492828 w 2492828"/>
              <a:gd name="connsiteY2" fmla="*/ 1826987 h 1826987"/>
              <a:gd name="connsiteX3" fmla="*/ 0 w 2492828"/>
              <a:gd name="connsiteY3" fmla="*/ 1826987 h 1826987"/>
            </a:gdLst>
            <a:ahLst/>
            <a:cxnLst>
              <a:cxn ang="0">
                <a:pos x="connsiteX0" y="connsiteY0"/>
              </a:cxn>
              <a:cxn ang="0">
                <a:pos x="connsiteX1" y="connsiteY1"/>
              </a:cxn>
              <a:cxn ang="0">
                <a:pos x="connsiteX2" y="connsiteY2"/>
              </a:cxn>
              <a:cxn ang="0">
                <a:pos x="connsiteX3" y="connsiteY3"/>
              </a:cxn>
            </a:cxnLst>
            <a:rect l="l" t="t" r="r" b="b"/>
            <a:pathLst>
              <a:path w="2492828" h="1826987">
                <a:moveTo>
                  <a:pt x="0" y="0"/>
                </a:moveTo>
                <a:lnTo>
                  <a:pt x="2492828" y="0"/>
                </a:lnTo>
                <a:lnTo>
                  <a:pt x="2492828" y="1826987"/>
                </a:lnTo>
                <a:lnTo>
                  <a:pt x="0" y="1826987"/>
                </a:lnTo>
                <a:close/>
              </a:path>
            </a:pathLst>
          </a:custGeom>
        </p:spPr>
        <p:txBody>
          <a:bodyPr wrap="square">
            <a:noAutofit/>
          </a:bodyPr>
          <a:lstStyle/>
          <a:p>
            <a:endParaRPr lang="zh-CN" altLang="en-US"/>
          </a:p>
        </p:txBody>
      </p:sp>
      <p:sp>
        <p:nvSpPr>
          <p:cNvPr id="9" name="图片占位符 8"/>
          <p:cNvSpPr>
            <a:spLocks noGrp="1"/>
          </p:cNvSpPr>
          <p:nvPr>
            <p:ph type="pic" sz="quarter" idx="12"/>
          </p:nvPr>
        </p:nvSpPr>
        <p:spPr>
          <a:xfrm>
            <a:off x="1418772" y="2148114"/>
            <a:ext cx="2492828" cy="1826987"/>
          </a:xfrm>
          <a:custGeom>
            <a:avLst/>
            <a:gdLst>
              <a:gd name="connsiteX0" fmla="*/ 0 w 2492828"/>
              <a:gd name="connsiteY0" fmla="*/ 0 h 1826987"/>
              <a:gd name="connsiteX1" fmla="*/ 2492828 w 2492828"/>
              <a:gd name="connsiteY1" fmla="*/ 0 h 1826987"/>
              <a:gd name="connsiteX2" fmla="*/ 2492828 w 2492828"/>
              <a:gd name="connsiteY2" fmla="*/ 1826987 h 1826987"/>
              <a:gd name="connsiteX3" fmla="*/ 0 w 2492828"/>
              <a:gd name="connsiteY3" fmla="*/ 1826987 h 1826987"/>
            </a:gdLst>
            <a:ahLst/>
            <a:cxnLst>
              <a:cxn ang="0">
                <a:pos x="connsiteX0" y="connsiteY0"/>
              </a:cxn>
              <a:cxn ang="0">
                <a:pos x="connsiteX1" y="connsiteY1"/>
              </a:cxn>
              <a:cxn ang="0">
                <a:pos x="connsiteX2" y="connsiteY2"/>
              </a:cxn>
              <a:cxn ang="0">
                <a:pos x="connsiteX3" y="connsiteY3"/>
              </a:cxn>
            </a:cxnLst>
            <a:rect l="l" t="t" r="r" b="b"/>
            <a:pathLst>
              <a:path w="2492828" h="1826987">
                <a:moveTo>
                  <a:pt x="0" y="0"/>
                </a:moveTo>
                <a:lnTo>
                  <a:pt x="2492828" y="0"/>
                </a:lnTo>
                <a:lnTo>
                  <a:pt x="2492828" y="1826987"/>
                </a:lnTo>
                <a:lnTo>
                  <a:pt x="0" y="1826987"/>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488565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1248411" y="1930399"/>
            <a:ext cx="4325075" cy="2565401"/>
          </a:xfrm>
          <a:custGeom>
            <a:avLst/>
            <a:gdLst>
              <a:gd name="connsiteX0" fmla="*/ 0 w 4325075"/>
              <a:gd name="connsiteY0" fmla="*/ 0 h 2565401"/>
              <a:gd name="connsiteX1" fmla="*/ 4325075 w 4325075"/>
              <a:gd name="connsiteY1" fmla="*/ 0 h 2565401"/>
              <a:gd name="connsiteX2" fmla="*/ 4325075 w 4325075"/>
              <a:gd name="connsiteY2" fmla="*/ 2565401 h 2565401"/>
              <a:gd name="connsiteX3" fmla="*/ 0 w 4325075"/>
              <a:gd name="connsiteY3" fmla="*/ 2565401 h 2565401"/>
            </a:gdLst>
            <a:ahLst/>
            <a:cxnLst>
              <a:cxn ang="0">
                <a:pos x="connsiteX0" y="connsiteY0"/>
              </a:cxn>
              <a:cxn ang="0">
                <a:pos x="connsiteX1" y="connsiteY1"/>
              </a:cxn>
              <a:cxn ang="0">
                <a:pos x="connsiteX2" y="connsiteY2"/>
              </a:cxn>
              <a:cxn ang="0">
                <a:pos x="connsiteX3" y="connsiteY3"/>
              </a:cxn>
            </a:cxnLst>
            <a:rect l="l" t="t" r="r" b="b"/>
            <a:pathLst>
              <a:path w="4325075" h="2565401">
                <a:moveTo>
                  <a:pt x="0" y="0"/>
                </a:moveTo>
                <a:lnTo>
                  <a:pt x="4325075" y="0"/>
                </a:lnTo>
                <a:lnTo>
                  <a:pt x="4325075" y="2565401"/>
                </a:lnTo>
                <a:lnTo>
                  <a:pt x="0" y="2565401"/>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529582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735654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15822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8" r:id="rId3"/>
    <p:sldLayoutId id="2147483667" r:id="rId4"/>
    <p:sldLayoutId id="2147483666" r:id="rId5"/>
    <p:sldLayoutId id="2147483665" r:id="rId6"/>
    <p:sldLayoutId id="2147483664" r:id="rId7"/>
    <p:sldLayoutId id="2147483663"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600450" y="933450"/>
            <a:ext cx="4991100" cy="4991100"/>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5" name="椭圆 4"/>
          <p:cNvSpPr/>
          <p:nvPr/>
        </p:nvSpPr>
        <p:spPr>
          <a:xfrm>
            <a:off x="4114800" y="1447800"/>
            <a:ext cx="3962400" cy="3962400"/>
          </a:xfrm>
          <a:prstGeom prst="ellipse">
            <a:avLst/>
          </a:prstGeom>
          <a:noFill/>
          <a:ln>
            <a:solidFill>
              <a:srgbClr val="F8F8F8"/>
            </a:solidFill>
          </a:ln>
          <a:scene3d>
            <a:camera prst="orthographicFront"/>
            <a:lightRig rig="threePt" dir="t"/>
          </a:scene3d>
          <a:sp3d>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 name="文本框 10"/>
          <p:cNvSpPr txBox="1"/>
          <p:nvPr/>
        </p:nvSpPr>
        <p:spPr>
          <a:xfrm>
            <a:off x="4540500" y="2551837"/>
            <a:ext cx="3111000" cy="1200329"/>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600" b="1" noProof="0" dirty="0">
                <a:solidFill>
                  <a:schemeClr val="bg1"/>
                </a:solidFill>
                <a:latin typeface="方正兰亭中黑_GBK" panose="02000000000000000000" pitchFamily="2" charset="-122"/>
                <a:ea typeface="方正兰亭中黑_GBK" panose="02000000000000000000" pitchFamily="2" charset="-122"/>
              </a:rPr>
              <a:t>需求工程</a:t>
            </a:r>
            <a:r>
              <a:rPr lang="zh-CN" altLang="en-US" sz="3600" b="1" noProof="0" dirty="0" smtClean="0">
                <a:solidFill>
                  <a:schemeClr val="bg1"/>
                </a:solidFill>
                <a:latin typeface="方正兰亭中黑_GBK" panose="02000000000000000000" pitchFamily="2" charset="-122"/>
                <a:ea typeface="方正兰亭中黑_GBK" panose="02000000000000000000" pitchFamily="2" charset="-122"/>
              </a:rPr>
              <a:t>计划评审</a:t>
            </a:r>
            <a:endParaRPr kumimoji="0" lang="zh-CN" altLang="en-US" sz="3600" b="1" i="0" u="none" strike="noStrike" kern="1200" cap="none" spc="0" normalizeH="0" baseline="0" noProof="0" dirty="0">
              <a:ln>
                <a:noFill/>
              </a:ln>
              <a:solidFill>
                <a:schemeClr val="bg1"/>
              </a:solidFill>
              <a:effectLst/>
              <a:uLnTx/>
              <a:uFillTx/>
              <a:latin typeface="方正兰亭中黑_GBK" panose="02000000000000000000" pitchFamily="2" charset="-122"/>
              <a:ea typeface="方正兰亭中黑_GBK" panose="02000000000000000000" pitchFamily="2"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7250" y="0"/>
            <a:ext cx="3603048" cy="3596952"/>
          </a:xfrm>
          <a:prstGeom prst="rect">
            <a:avLst/>
          </a:prstGeom>
        </p:spPr>
      </p:pic>
      <p:sp>
        <p:nvSpPr>
          <p:cNvPr id="6" name="TextBox 5"/>
          <p:cNvSpPr txBox="1"/>
          <p:nvPr/>
        </p:nvSpPr>
        <p:spPr>
          <a:xfrm>
            <a:off x="5210628" y="4173639"/>
            <a:ext cx="1741715" cy="369332"/>
          </a:xfrm>
          <a:prstGeom prst="rect">
            <a:avLst/>
          </a:prstGeom>
          <a:noFill/>
        </p:spPr>
        <p:txBody>
          <a:bodyPr wrap="square" rtlCol="0">
            <a:spAutoFit/>
          </a:bodyPr>
          <a:lstStyle/>
          <a:p>
            <a:r>
              <a:rPr lang="en-US" altLang="zh-CN" dirty="0" smtClean="0">
                <a:solidFill>
                  <a:schemeClr val="bg1"/>
                </a:solidFill>
              </a:rPr>
              <a:t>PRD-G19</a:t>
            </a:r>
            <a:r>
              <a:rPr lang="zh-CN" altLang="en-US" dirty="0" smtClean="0">
                <a:solidFill>
                  <a:schemeClr val="bg1"/>
                </a:solidFill>
              </a:rPr>
              <a:t>小组</a:t>
            </a:r>
            <a:endParaRPr lang="zh-CN" altLang="en-US" dirty="0">
              <a:solidFill>
                <a:schemeClr val="bg1"/>
              </a:solidFill>
            </a:endParaRPr>
          </a:p>
        </p:txBody>
      </p:sp>
    </p:spTree>
    <p:extLst>
      <p:ext uri="{BB962C8B-B14F-4D97-AF65-F5344CB8AC3E}">
        <p14:creationId xmlns:p14="http://schemas.microsoft.com/office/powerpoint/2010/main" val="50630761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1" presetClass="entr" presetSubtype="1"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1)">
                                      <p:cBhvr>
                                        <p:cTn id="13" dur="2000"/>
                                        <p:tgtEl>
                                          <p:spTgt spid="5"/>
                                        </p:tgtEl>
                                      </p:cBhvr>
                                    </p:animEffect>
                                  </p:childTnLst>
                                </p:cTn>
                              </p:par>
                            </p:childTnLst>
                          </p:cTn>
                        </p:par>
                        <p:par>
                          <p:cTn id="14" fill="hold">
                            <p:stCondLst>
                              <p:cond delay="2500"/>
                            </p:stCondLst>
                            <p:childTnLst>
                              <p:par>
                                <p:cTn id="15" presetID="42"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52438" y="317500"/>
            <a:ext cx="850900" cy="850900"/>
            <a:chOff x="2959100" y="1866900"/>
            <a:chExt cx="1536700" cy="1536700"/>
          </a:xfrm>
        </p:grpSpPr>
        <p:sp>
          <p:nvSpPr>
            <p:cNvPr id="20" name="椭圆 19"/>
            <p:cNvSpPr/>
            <p:nvPr/>
          </p:nvSpPr>
          <p:spPr>
            <a:xfrm>
              <a:off x="2959100" y="1866900"/>
              <a:ext cx="1536700" cy="1536700"/>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
            <p:cNvSpPr/>
            <p:nvPr/>
          </p:nvSpPr>
          <p:spPr>
            <a:xfrm>
              <a:off x="3361590" y="2286000"/>
              <a:ext cx="731720" cy="698500"/>
            </a:xfrm>
            <a:custGeom>
              <a:avLst/>
              <a:gdLst>
                <a:gd name="connsiteX0" fmla="*/ 442231 w 602715"/>
                <a:gd name="connsiteY0" fmla="*/ 415741 h 575353"/>
                <a:gd name="connsiteX1" fmla="*/ 479375 w 602715"/>
                <a:gd name="connsiteY1" fmla="*/ 514894 h 575353"/>
                <a:gd name="connsiteX2" fmla="*/ 500369 w 602715"/>
                <a:gd name="connsiteY2" fmla="*/ 472976 h 575353"/>
                <a:gd name="connsiteX3" fmla="*/ 542357 w 602715"/>
                <a:gd name="connsiteY3" fmla="*/ 452017 h 575353"/>
                <a:gd name="connsiteX4" fmla="*/ 405895 w 602715"/>
                <a:gd name="connsiteY4" fmla="*/ 379466 h 575353"/>
                <a:gd name="connsiteX5" fmla="*/ 596458 w 602715"/>
                <a:gd name="connsiteY5" fmla="*/ 449598 h 575353"/>
                <a:gd name="connsiteX6" fmla="*/ 526208 w 602715"/>
                <a:gd name="connsiteY6" fmla="*/ 484262 h 575353"/>
                <a:gd name="connsiteX7" fmla="*/ 599688 w 602715"/>
                <a:gd name="connsiteY7" fmla="*/ 557618 h 575353"/>
                <a:gd name="connsiteX8" fmla="*/ 599688 w 602715"/>
                <a:gd name="connsiteY8" fmla="*/ 572129 h 575353"/>
                <a:gd name="connsiteX9" fmla="*/ 591613 w 602715"/>
                <a:gd name="connsiteY9" fmla="*/ 575353 h 575353"/>
                <a:gd name="connsiteX10" fmla="*/ 584346 w 602715"/>
                <a:gd name="connsiteY10" fmla="*/ 572129 h 575353"/>
                <a:gd name="connsiteX11" fmla="*/ 510866 w 602715"/>
                <a:gd name="connsiteY11" fmla="*/ 499578 h 575353"/>
                <a:gd name="connsiteX12" fmla="*/ 476145 w 602715"/>
                <a:gd name="connsiteY12" fmla="*/ 568904 h 575353"/>
                <a:gd name="connsiteX13" fmla="*/ 280047 w 602715"/>
                <a:gd name="connsiteY13" fmla="*/ 64374 h 575353"/>
                <a:gd name="connsiteX14" fmla="*/ 258242 w 602715"/>
                <a:gd name="connsiteY14" fmla="*/ 86154 h 575353"/>
                <a:gd name="connsiteX15" fmla="*/ 280047 w 602715"/>
                <a:gd name="connsiteY15" fmla="*/ 107934 h 575353"/>
                <a:gd name="connsiteX16" fmla="*/ 301045 w 602715"/>
                <a:gd name="connsiteY16" fmla="*/ 86154 h 575353"/>
                <a:gd name="connsiteX17" fmla="*/ 280047 w 602715"/>
                <a:gd name="connsiteY17" fmla="*/ 64374 h 575353"/>
                <a:gd name="connsiteX18" fmla="*/ 183205 w 602715"/>
                <a:gd name="connsiteY18" fmla="*/ 64374 h 575353"/>
                <a:gd name="connsiteX19" fmla="*/ 161432 w 602715"/>
                <a:gd name="connsiteY19" fmla="*/ 86154 h 575353"/>
                <a:gd name="connsiteX20" fmla="*/ 183205 w 602715"/>
                <a:gd name="connsiteY20" fmla="*/ 107934 h 575353"/>
                <a:gd name="connsiteX21" fmla="*/ 204171 w 602715"/>
                <a:gd name="connsiteY21" fmla="*/ 86154 h 575353"/>
                <a:gd name="connsiteX22" fmla="*/ 183205 w 602715"/>
                <a:gd name="connsiteY22" fmla="*/ 64374 h 575353"/>
                <a:gd name="connsiteX23" fmla="*/ 86363 w 602715"/>
                <a:gd name="connsiteY23" fmla="*/ 64374 h 575353"/>
                <a:gd name="connsiteX24" fmla="*/ 64558 w 602715"/>
                <a:gd name="connsiteY24" fmla="*/ 86154 h 575353"/>
                <a:gd name="connsiteX25" fmla="*/ 86363 w 602715"/>
                <a:gd name="connsiteY25" fmla="*/ 107934 h 575353"/>
                <a:gd name="connsiteX26" fmla="*/ 107361 w 602715"/>
                <a:gd name="connsiteY26" fmla="*/ 86154 h 575353"/>
                <a:gd name="connsiteX27" fmla="*/ 86363 w 602715"/>
                <a:gd name="connsiteY27" fmla="*/ 64374 h 575353"/>
                <a:gd name="connsiteX28" fmla="*/ 280047 w 602715"/>
                <a:gd name="connsiteY28" fmla="*/ 43401 h 575353"/>
                <a:gd name="connsiteX29" fmla="*/ 322850 w 602715"/>
                <a:gd name="connsiteY29" fmla="*/ 86154 h 575353"/>
                <a:gd name="connsiteX30" fmla="*/ 280047 w 602715"/>
                <a:gd name="connsiteY30" fmla="*/ 128907 h 575353"/>
                <a:gd name="connsiteX31" fmla="*/ 236437 w 602715"/>
                <a:gd name="connsiteY31" fmla="*/ 86154 h 575353"/>
                <a:gd name="connsiteX32" fmla="*/ 280047 w 602715"/>
                <a:gd name="connsiteY32" fmla="*/ 43401 h 575353"/>
                <a:gd name="connsiteX33" fmla="*/ 183205 w 602715"/>
                <a:gd name="connsiteY33" fmla="*/ 43401 h 575353"/>
                <a:gd name="connsiteX34" fmla="*/ 225943 w 602715"/>
                <a:gd name="connsiteY34" fmla="*/ 86154 h 575353"/>
                <a:gd name="connsiteX35" fmla="*/ 183205 w 602715"/>
                <a:gd name="connsiteY35" fmla="*/ 128907 h 575353"/>
                <a:gd name="connsiteX36" fmla="*/ 139660 w 602715"/>
                <a:gd name="connsiteY36" fmla="*/ 86154 h 575353"/>
                <a:gd name="connsiteX37" fmla="*/ 183205 w 602715"/>
                <a:gd name="connsiteY37" fmla="*/ 43401 h 575353"/>
                <a:gd name="connsiteX38" fmla="*/ 86363 w 602715"/>
                <a:gd name="connsiteY38" fmla="*/ 43401 h 575353"/>
                <a:gd name="connsiteX39" fmla="*/ 129166 w 602715"/>
                <a:gd name="connsiteY39" fmla="*/ 86154 h 575353"/>
                <a:gd name="connsiteX40" fmla="*/ 86363 w 602715"/>
                <a:gd name="connsiteY40" fmla="*/ 128907 h 575353"/>
                <a:gd name="connsiteX41" fmla="*/ 42753 w 602715"/>
                <a:gd name="connsiteY41" fmla="*/ 86154 h 575353"/>
                <a:gd name="connsiteX42" fmla="*/ 86363 w 602715"/>
                <a:gd name="connsiteY42" fmla="*/ 43401 h 575353"/>
                <a:gd name="connsiteX43" fmla="*/ 21790 w 602715"/>
                <a:gd name="connsiteY43" fmla="*/ 21754 h 575353"/>
                <a:gd name="connsiteX44" fmla="*/ 21790 w 602715"/>
                <a:gd name="connsiteY44" fmla="*/ 150669 h 575353"/>
                <a:gd name="connsiteX45" fmla="*/ 538305 w 602715"/>
                <a:gd name="connsiteY45" fmla="*/ 150669 h 575353"/>
                <a:gd name="connsiteX46" fmla="*/ 538305 w 602715"/>
                <a:gd name="connsiteY46" fmla="*/ 21754 h 575353"/>
                <a:gd name="connsiteX47" fmla="*/ 10492 w 602715"/>
                <a:gd name="connsiteY47" fmla="*/ 0 h 575353"/>
                <a:gd name="connsiteX48" fmla="*/ 548796 w 602715"/>
                <a:gd name="connsiteY48" fmla="*/ 0 h 575353"/>
                <a:gd name="connsiteX49" fmla="*/ 559288 w 602715"/>
                <a:gd name="connsiteY49" fmla="*/ 11280 h 575353"/>
                <a:gd name="connsiteX50" fmla="*/ 559288 w 602715"/>
                <a:gd name="connsiteY50" fmla="*/ 161143 h 575353"/>
                <a:gd name="connsiteX51" fmla="*/ 559288 w 602715"/>
                <a:gd name="connsiteY51" fmla="*/ 365795 h 575353"/>
                <a:gd name="connsiteX52" fmla="*/ 548796 w 602715"/>
                <a:gd name="connsiteY52" fmla="*/ 376269 h 575353"/>
                <a:gd name="connsiteX53" fmla="*/ 538305 w 602715"/>
                <a:gd name="connsiteY53" fmla="*/ 365795 h 575353"/>
                <a:gd name="connsiteX54" fmla="*/ 538305 w 602715"/>
                <a:gd name="connsiteY54" fmla="*/ 172423 h 575353"/>
                <a:gd name="connsiteX55" fmla="*/ 21790 w 602715"/>
                <a:gd name="connsiteY55" fmla="*/ 172423 h 575353"/>
                <a:gd name="connsiteX56" fmla="*/ 21790 w 602715"/>
                <a:gd name="connsiteY56" fmla="*/ 526938 h 575353"/>
                <a:gd name="connsiteX57" fmla="*/ 376894 w 602715"/>
                <a:gd name="connsiteY57" fmla="*/ 526938 h 575353"/>
                <a:gd name="connsiteX58" fmla="*/ 387386 w 602715"/>
                <a:gd name="connsiteY58" fmla="*/ 537413 h 575353"/>
                <a:gd name="connsiteX59" fmla="*/ 376894 w 602715"/>
                <a:gd name="connsiteY59" fmla="*/ 547887 h 575353"/>
                <a:gd name="connsiteX60" fmla="*/ 10492 w 602715"/>
                <a:gd name="connsiteY60" fmla="*/ 547887 h 575353"/>
                <a:gd name="connsiteX61" fmla="*/ 0 w 602715"/>
                <a:gd name="connsiteY61" fmla="*/ 537413 h 575353"/>
                <a:gd name="connsiteX62" fmla="*/ 0 w 602715"/>
                <a:gd name="connsiteY62" fmla="*/ 161143 h 575353"/>
                <a:gd name="connsiteX63" fmla="*/ 0 w 602715"/>
                <a:gd name="connsiteY63" fmla="*/ 11280 h 575353"/>
                <a:gd name="connsiteX64" fmla="*/ 10492 w 602715"/>
                <a:gd name="connsiteY64" fmla="*/ 0 h 57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2715" h="575353">
                  <a:moveTo>
                    <a:pt x="442231" y="415741"/>
                  </a:moveTo>
                  <a:lnTo>
                    <a:pt x="479375" y="514894"/>
                  </a:lnTo>
                  <a:lnTo>
                    <a:pt x="500369" y="472976"/>
                  </a:lnTo>
                  <a:lnTo>
                    <a:pt x="542357" y="452017"/>
                  </a:lnTo>
                  <a:close/>
                  <a:moveTo>
                    <a:pt x="405895" y="379466"/>
                  </a:moveTo>
                  <a:lnTo>
                    <a:pt x="596458" y="449598"/>
                  </a:lnTo>
                  <a:lnTo>
                    <a:pt x="526208" y="484262"/>
                  </a:lnTo>
                  <a:lnTo>
                    <a:pt x="599688" y="557618"/>
                  </a:lnTo>
                  <a:cubicBezTo>
                    <a:pt x="603725" y="561649"/>
                    <a:pt x="603725" y="568098"/>
                    <a:pt x="599688" y="572129"/>
                  </a:cubicBezTo>
                  <a:cubicBezTo>
                    <a:pt x="597265" y="574547"/>
                    <a:pt x="594843" y="575353"/>
                    <a:pt x="591613" y="575353"/>
                  </a:cubicBezTo>
                  <a:cubicBezTo>
                    <a:pt x="589191" y="575353"/>
                    <a:pt x="586768" y="574547"/>
                    <a:pt x="584346" y="572129"/>
                  </a:cubicBezTo>
                  <a:lnTo>
                    <a:pt x="510866" y="499578"/>
                  </a:lnTo>
                  <a:lnTo>
                    <a:pt x="476145" y="568904"/>
                  </a:lnTo>
                  <a:close/>
                  <a:moveTo>
                    <a:pt x="280047" y="64374"/>
                  </a:moveTo>
                  <a:cubicBezTo>
                    <a:pt x="267933" y="64374"/>
                    <a:pt x="258242" y="74054"/>
                    <a:pt x="258242" y="86154"/>
                  </a:cubicBezTo>
                  <a:cubicBezTo>
                    <a:pt x="258242" y="98254"/>
                    <a:pt x="267933" y="107934"/>
                    <a:pt x="280047" y="107934"/>
                  </a:cubicBezTo>
                  <a:cubicBezTo>
                    <a:pt x="291354" y="107934"/>
                    <a:pt x="301045" y="98254"/>
                    <a:pt x="301045" y="86154"/>
                  </a:cubicBezTo>
                  <a:cubicBezTo>
                    <a:pt x="301045" y="74054"/>
                    <a:pt x="291354" y="64374"/>
                    <a:pt x="280047" y="64374"/>
                  </a:cubicBezTo>
                  <a:close/>
                  <a:moveTo>
                    <a:pt x="183205" y="64374"/>
                  </a:moveTo>
                  <a:cubicBezTo>
                    <a:pt x="171109" y="64374"/>
                    <a:pt x="161432" y="74054"/>
                    <a:pt x="161432" y="86154"/>
                  </a:cubicBezTo>
                  <a:cubicBezTo>
                    <a:pt x="161432" y="98254"/>
                    <a:pt x="171109" y="107934"/>
                    <a:pt x="183205" y="107934"/>
                  </a:cubicBezTo>
                  <a:cubicBezTo>
                    <a:pt x="194494" y="107934"/>
                    <a:pt x="204171" y="98254"/>
                    <a:pt x="204171" y="86154"/>
                  </a:cubicBezTo>
                  <a:cubicBezTo>
                    <a:pt x="204171" y="74054"/>
                    <a:pt x="194494" y="64374"/>
                    <a:pt x="183205" y="64374"/>
                  </a:cubicBezTo>
                  <a:close/>
                  <a:moveTo>
                    <a:pt x="86363" y="64374"/>
                  </a:moveTo>
                  <a:cubicBezTo>
                    <a:pt x="74249" y="64374"/>
                    <a:pt x="64558" y="74054"/>
                    <a:pt x="64558" y="86154"/>
                  </a:cubicBezTo>
                  <a:cubicBezTo>
                    <a:pt x="64558" y="98254"/>
                    <a:pt x="74249" y="107934"/>
                    <a:pt x="86363" y="107934"/>
                  </a:cubicBezTo>
                  <a:cubicBezTo>
                    <a:pt x="97670" y="107934"/>
                    <a:pt x="107361" y="98254"/>
                    <a:pt x="107361" y="86154"/>
                  </a:cubicBezTo>
                  <a:cubicBezTo>
                    <a:pt x="107361" y="74054"/>
                    <a:pt x="97670" y="64374"/>
                    <a:pt x="86363" y="64374"/>
                  </a:cubicBezTo>
                  <a:close/>
                  <a:moveTo>
                    <a:pt x="280047" y="43401"/>
                  </a:moveTo>
                  <a:cubicBezTo>
                    <a:pt x="303468" y="43401"/>
                    <a:pt x="322850" y="62761"/>
                    <a:pt x="322850" y="86154"/>
                  </a:cubicBezTo>
                  <a:cubicBezTo>
                    <a:pt x="322850" y="109547"/>
                    <a:pt x="303468" y="128907"/>
                    <a:pt x="280047" y="128907"/>
                  </a:cubicBezTo>
                  <a:cubicBezTo>
                    <a:pt x="255819" y="128907"/>
                    <a:pt x="236437" y="109547"/>
                    <a:pt x="236437" y="86154"/>
                  </a:cubicBezTo>
                  <a:cubicBezTo>
                    <a:pt x="236437" y="62761"/>
                    <a:pt x="255819" y="43401"/>
                    <a:pt x="280047" y="43401"/>
                  </a:cubicBezTo>
                  <a:close/>
                  <a:moveTo>
                    <a:pt x="183205" y="43401"/>
                  </a:moveTo>
                  <a:cubicBezTo>
                    <a:pt x="206590" y="43401"/>
                    <a:pt x="225943" y="62761"/>
                    <a:pt x="225943" y="86154"/>
                  </a:cubicBezTo>
                  <a:cubicBezTo>
                    <a:pt x="225943" y="109547"/>
                    <a:pt x="206590" y="128907"/>
                    <a:pt x="183205" y="128907"/>
                  </a:cubicBezTo>
                  <a:cubicBezTo>
                    <a:pt x="159013" y="128907"/>
                    <a:pt x="139660" y="109547"/>
                    <a:pt x="139660" y="86154"/>
                  </a:cubicBezTo>
                  <a:cubicBezTo>
                    <a:pt x="139660" y="62761"/>
                    <a:pt x="159013" y="43401"/>
                    <a:pt x="183205" y="43401"/>
                  </a:cubicBezTo>
                  <a:close/>
                  <a:moveTo>
                    <a:pt x="86363" y="43401"/>
                  </a:moveTo>
                  <a:cubicBezTo>
                    <a:pt x="109784" y="43401"/>
                    <a:pt x="129166" y="62761"/>
                    <a:pt x="129166" y="86154"/>
                  </a:cubicBezTo>
                  <a:cubicBezTo>
                    <a:pt x="129166" y="109547"/>
                    <a:pt x="109784" y="128907"/>
                    <a:pt x="86363" y="128907"/>
                  </a:cubicBezTo>
                  <a:cubicBezTo>
                    <a:pt x="62135" y="128907"/>
                    <a:pt x="42753" y="109547"/>
                    <a:pt x="42753" y="86154"/>
                  </a:cubicBezTo>
                  <a:cubicBezTo>
                    <a:pt x="42753" y="62761"/>
                    <a:pt x="62135" y="43401"/>
                    <a:pt x="86363" y="43401"/>
                  </a:cubicBezTo>
                  <a:close/>
                  <a:moveTo>
                    <a:pt x="21790" y="21754"/>
                  </a:moveTo>
                  <a:lnTo>
                    <a:pt x="21790" y="150669"/>
                  </a:lnTo>
                  <a:lnTo>
                    <a:pt x="538305" y="150669"/>
                  </a:lnTo>
                  <a:lnTo>
                    <a:pt x="538305" y="21754"/>
                  </a:lnTo>
                  <a:close/>
                  <a:moveTo>
                    <a:pt x="10492" y="0"/>
                  </a:moveTo>
                  <a:lnTo>
                    <a:pt x="548796" y="0"/>
                  </a:lnTo>
                  <a:cubicBezTo>
                    <a:pt x="554446" y="0"/>
                    <a:pt x="559288" y="4834"/>
                    <a:pt x="559288" y="11280"/>
                  </a:cubicBezTo>
                  <a:lnTo>
                    <a:pt x="559288" y="161143"/>
                  </a:lnTo>
                  <a:lnTo>
                    <a:pt x="559288" y="365795"/>
                  </a:lnTo>
                  <a:cubicBezTo>
                    <a:pt x="559288" y="371435"/>
                    <a:pt x="554446" y="376269"/>
                    <a:pt x="548796" y="376269"/>
                  </a:cubicBezTo>
                  <a:cubicBezTo>
                    <a:pt x="543147" y="376269"/>
                    <a:pt x="538305" y="371435"/>
                    <a:pt x="538305" y="365795"/>
                  </a:cubicBezTo>
                  <a:lnTo>
                    <a:pt x="538305" y="172423"/>
                  </a:lnTo>
                  <a:lnTo>
                    <a:pt x="21790" y="172423"/>
                  </a:lnTo>
                  <a:lnTo>
                    <a:pt x="21790" y="526938"/>
                  </a:lnTo>
                  <a:lnTo>
                    <a:pt x="376894" y="526938"/>
                  </a:lnTo>
                  <a:cubicBezTo>
                    <a:pt x="382543" y="526938"/>
                    <a:pt x="387386" y="531773"/>
                    <a:pt x="387386" y="537413"/>
                  </a:cubicBezTo>
                  <a:cubicBezTo>
                    <a:pt x="387386" y="543053"/>
                    <a:pt x="382543" y="547887"/>
                    <a:pt x="376894" y="547887"/>
                  </a:cubicBezTo>
                  <a:lnTo>
                    <a:pt x="10492" y="547887"/>
                  </a:lnTo>
                  <a:cubicBezTo>
                    <a:pt x="4842" y="547887"/>
                    <a:pt x="0" y="543053"/>
                    <a:pt x="0" y="537413"/>
                  </a:cubicBezTo>
                  <a:lnTo>
                    <a:pt x="0" y="161143"/>
                  </a:lnTo>
                  <a:lnTo>
                    <a:pt x="0" y="11280"/>
                  </a:lnTo>
                  <a:cubicBezTo>
                    <a:pt x="0" y="4834"/>
                    <a:pt x="4842" y="0"/>
                    <a:pt x="10492" y="0"/>
                  </a:cubicBezTo>
                  <a:close/>
                </a:path>
              </a:pathLst>
            </a:custGeom>
            <a:solidFill>
              <a:schemeClr val="bg1"/>
            </a:soli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2" name="组合 21"/>
          <p:cNvGrpSpPr/>
          <p:nvPr/>
        </p:nvGrpSpPr>
        <p:grpSpPr>
          <a:xfrm>
            <a:off x="1518453" y="455343"/>
            <a:ext cx="4885993" cy="632939"/>
            <a:chOff x="1518453" y="442643"/>
            <a:chExt cx="4885993" cy="632939"/>
          </a:xfrm>
        </p:grpSpPr>
        <p:sp>
          <p:nvSpPr>
            <p:cNvPr id="23" name="文本框 22"/>
            <p:cNvSpPr txBox="1"/>
            <p:nvPr/>
          </p:nvSpPr>
          <p:spPr>
            <a:xfrm>
              <a:off x="1518453" y="442643"/>
              <a:ext cx="3295317" cy="461665"/>
            </a:xfrm>
            <a:prstGeom prst="rect">
              <a:avLst/>
            </a:prstGeom>
            <a:noFill/>
          </p:spPr>
          <p:txBody>
            <a:bodyPr wrap="square" rtlCol="0">
              <a:spAutoFit/>
              <a:scene3d>
                <a:camera prst="orthographicFront"/>
                <a:lightRig rig="threePt" dir="t"/>
              </a:scene3d>
              <a:sp3d contourW="12700"/>
            </a:bodyPr>
            <a:lstStyle/>
            <a:p>
              <a:r>
                <a:rPr lang="zh-CN" altLang="en-US" sz="2400" b="1" dirty="0" smtClean="0">
                  <a:solidFill>
                    <a:schemeClr val="tx1">
                      <a:lumMod val="85000"/>
                      <a:lumOff val="15000"/>
                    </a:schemeClr>
                  </a:solidFill>
                  <a:latin typeface="+mn-ea"/>
                </a:rPr>
                <a:t>项目组织结构</a:t>
              </a:r>
              <a:endParaRPr lang="zh-CN" altLang="en-US" sz="2400" b="1" dirty="0">
                <a:solidFill>
                  <a:schemeClr val="tx1">
                    <a:lumMod val="85000"/>
                    <a:lumOff val="15000"/>
                  </a:schemeClr>
                </a:solidFill>
                <a:latin typeface="+mn-ea"/>
              </a:endParaRPr>
            </a:p>
          </p:txBody>
        </p:sp>
        <p:sp>
          <p:nvSpPr>
            <p:cNvPr id="24" name="文本框 23"/>
            <p:cNvSpPr txBox="1"/>
            <p:nvPr/>
          </p:nvSpPr>
          <p:spPr>
            <a:xfrm>
              <a:off x="1518454" y="805765"/>
              <a:ext cx="4885992" cy="269817"/>
            </a:xfrm>
            <a:prstGeom prst="rect">
              <a:avLst/>
            </a:prstGeom>
            <a:noFill/>
          </p:spPr>
          <p:txBody>
            <a:bodyPr wrap="square" rtlCol="0">
              <a:spAutoFit/>
              <a:scene3d>
                <a:camera prst="orthographicFront"/>
                <a:lightRig rig="threePt" dir="t"/>
              </a:scene3d>
              <a:sp3d contourW="12700"/>
            </a:bodyPr>
            <a:lstStyle/>
            <a:p>
              <a:pPr>
                <a:lnSpc>
                  <a:spcPct val="120000"/>
                </a:lnSpc>
              </a:pPr>
              <a:endParaRPr lang="en-US" altLang="zh-CN" sz="1000" dirty="0">
                <a:solidFill>
                  <a:schemeClr val="bg1">
                    <a:lumMod val="50000"/>
                  </a:schemeClr>
                </a:solidFill>
                <a:latin typeface="+mj-ea"/>
                <a:ea typeface="+mj-ea"/>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344244686"/>
              </p:ext>
            </p:extLst>
          </p:nvPr>
        </p:nvGraphicFramePr>
        <p:xfrm>
          <a:off x="3166111" y="1088282"/>
          <a:ext cx="6444342" cy="4922577"/>
        </p:xfrm>
        <a:graphic>
          <a:graphicData uri="http://schemas.openxmlformats.org/presentationml/2006/ole">
            <mc:AlternateContent xmlns:mc="http://schemas.openxmlformats.org/markup-compatibility/2006">
              <mc:Choice xmlns:v="urn:schemas-microsoft-com:vml" Requires="v">
                <p:oleObj spid="_x0000_s6150" r:id="rId4" imgW="4638669" imgH="3543198" progId="Visio.Drawing.15">
                  <p:embed/>
                </p:oleObj>
              </mc:Choice>
              <mc:Fallback>
                <p:oleObj r:id="rId4" imgW="4638669" imgH="3543198"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6111" y="1088282"/>
                        <a:ext cx="6444342" cy="4922577"/>
                      </a:xfrm>
                      <a:prstGeom prst="rect">
                        <a:avLst/>
                      </a:prstGeom>
                      <a:noFill/>
                    </p:spPr>
                  </p:pic>
                </p:oleObj>
              </mc:Fallback>
            </mc:AlternateContent>
          </a:graphicData>
        </a:graphic>
      </p:graphicFrame>
    </p:spTree>
    <p:extLst>
      <p:ext uri="{BB962C8B-B14F-4D97-AF65-F5344CB8AC3E}">
        <p14:creationId xmlns:p14="http://schemas.microsoft.com/office/powerpoint/2010/main" val="919398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52438" y="317500"/>
            <a:ext cx="850900" cy="850900"/>
            <a:chOff x="2959100" y="1866900"/>
            <a:chExt cx="1536700" cy="1536700"/>
          </a:xfrm>
        </p:grpSpPr>
        <p:sp>
          <p:nvSpPr>
            <p:cNvPr id="3" name="椭圆 2"/>
            <p:cNvSpPr/>
            <p:nvPr/>
          </p:nvSpPr>
          <p:spPr>
            <a:xfrm>
              <a:off x="2959100" y="1866900"/>
              <a:ext cx="1536700" cy="1536700"/>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a:off x="3361590" y="2286000"/>
              <a:ext cx="731720" cy="698500"/>
            </a:xfrm>
            <a:custGeom>
              <a:avLst/>
              <a:gdLst>
                <a:gd name="connsiteX0" fmla="*/ 442231 w 602715"/>
                <a:gd name="connsiteY0" fmla="*/ 415741 h 575353"/>
                <a:gd name="connsiteX1" fmla="*/ 479375 w 602715"/>
                <a:gd name="connsiteY1" fmla="*/ 514894 h 575353"/>
                <a:gd name="connsiteX2" fmla="*/ 500369 w 602715"/>
                <a:gd name="connsiteY2" fmla="*/ 472976 h 575353"/>
                <a:gd name="connsiteX3" fmla="*/ 542357 w 602715"/>
                <a:gd name="connsiteY3" fmla="*/ 452017 h 575353"/>
                <a:gd name="connsiteX4" fmla="*/ 405895 w 602715"/>
                <a:gd name="connsiteY4" fmla="*/ 379466 h 575353"/>
                <a:gd name="connsiteX5" fmla="*/ 596458 w 602715"/>
                <a:gd name="connsiteY5" fmla="*/ 449598 h 575353"/>
                <a:gd name="connsiteX6" fmla="*/ 526208 w 602715"/>
                <a:gd name="connsiteY6" fmla="*/ 484262 h 575353"/>
                <a:gd name="connsiteX7" fmla="*/ 599688 w 602715"/>
                <a:gd name="connsiteY7" fmla="*/ 557618 h 575353"/>
                <a:gd name="connsiteX8" fmla="*/ 599688 w 602715"/>
                <a:gd name="connsiteY8" fmla="*/ 572129 h 575353"/>
                <a:gd name="connsiteX9" fmla="*/ 591613 w 602715"/>
                <a:gd name="connsiteY9" fmla="*/ 575353 h 575353"/>
                <a:gd name="connsiteX10" fmla="*/ 584346 w 602715"/>
                <a:gd name="connsiteY10" fmla="*/ 572129 h 575353"/>
                <a:gd name="connsiteX11" fmla="*/ 510866 w 602715"/>
                <a:gd name="connsiteY11" fmla="*/ 499578 h 575353"/>
                <a:gd name="connsiteX12" fmla="*/ 476145 w 602715"/>
                <a:gd name="connsiteY12" fmla="*/ 568904 h 575353"/>
                <a:gd name="connsiteX13" fmla="*/ 280047 w 602715"/>
                <a:gd name="connsiteY13" fmla="*/ 64374 h 575353"/>
                <a:gd name="connsiteX14" fmla="*/ 258242 w 602715"/>
                <a:gd name="connsiteY14" fmla="*/ 86154 h 575353"/>
                <a:gd name="connsiteX15" fmla="*/ 280047 w 602715"/>
                <a:gd name="connsiteY15" fmla="*/ 107934 h 575353"/>
                <a:gd name="connsiteX16" fmla="*/ 301045 w 602715"/>
                <a:gd name="connsiteY16" fmla="*/ 86154 h 575353"/>
                <a:gd name="connsiteX17" fmla="*/ 280047 w 602715"/>
                <a:gd name="connsiteY17" fmla="*/ 64374 h 575353"/>
                <a:gd name="connsiteX18" fmla="*/ 183205 w 602715"/>
                <a:gd name="connsiteY18" fmla="*/ 64374 h 575353"/>
                <a:gd name="connsiteX19" fmla="*/ 161432 w 602715"/>
                <a:gd name="connsiteY19" fmla="*/ 86154 h 575353"/>
                <a:gd name="connsiteX20" fmla="*/ 183205 w 602715"/>
                <a:gd name="connsiteY20" fmla="*/ 107934 h 575353"/>
                <a:gd name="connsiteX21" fmla="*/ 204171 w 602715"/>
                <a:gd name="connsiteY21" fmla="*/ 86154 h 575353"/>
                <a:gd name="connsiteX22" fmla="*/ 183205 w 602715"/>
                <a:gd name="connsiteY22" fmla="*/ 64374 h 575353"/>
                <a:gd name="connsiteX23" fmla="*/ 86363 w 602715"/>
                <a:gd name="connsiteY23" fmla="*/ 64374 h 575353"/>
                <a:gd name="connsiteX24" fmla="*/ 64558 w 602715"/>
                <a:gd name="connsiteY24" fmla="*/ 86154 h 575353"/>
                <a:gd name="connsiteX25" fmla="*/ 86363 w 602715"/>
                <a:gd name="connsiteY25" fmla="*/ 107934 h 575353"/>
                <a:gd name="connsiteX26" fmla="*/ 107361 w 602715"/>
                <a:gd name="connsiteY26" fmla="*/ 86154 h 575353"/>
                <a:gd name="connsiteX27" fmla="*/ 86363 w 602715"/>
                <a:gd name="connsiteY27" fmla="*/ 64374 h 575353"/>
                <a:gd name="connsiteX28" fmla="*/ 280047 w 602715"/>
                <a:gd name="connsiteY28" fmla="*/ 43401 h 575353"/>
                <a:gd name="connsiteX29" fmla="*/ 322850 w 602715"/>
                <a:gd name="connsiteY29" fmla="*/ 86154 h 575353"/>
                <a:gd name="connsiteX30" fmla="*/ 280047 w 602715"/>
                <a:gd name="connsiteY30" fmla="*/ 128907 h 575353"/>
                <a:gd name="connsiteX31" fmla="*/ 236437 w 602715"/>
                <a:gd name="connsiteY31" fmla="*/ 86154 h 575353"/>
                <a:gd name="connsiteX32" fmla="*/ 280047 w 602715"/>
                <a:gd name="connsiteY32" fmla="*/ 43401 h 575353"/>
                <a:gd name="connsiteX33" fmla="*/ 183205 w 602715"/>
                <a:gd name="connsiteY33" fmla="*/ 43401 h 575353"/>
                <a:gd name="connsiteX34" fmla="*/ 225943 w 602715"/>
                <a:gd name="connsiteY34" fmla="*/ 86154 h 575353"/>
                <a:gd name="connsiteX35" fmla="*/ 183205 w 602715"/>
                <a:gd name="connsiteY35" fmla="*/ 128907 h 575353"/>
                <a:gd name="connsiteX36" fmla="*/ 139660 w 602715"/>
                <a:gd name="connsiteY36" fmla="*/ 86154 h 575353"/>
                <a:gd name="connsiteX37" fmla="*/ 183205 w 602715"/>
                <a:gd name="connsiteY37" fmla="*/ 43401 h 575353"/>
                <a:gd name="connsiteX38" fmla="*/ 86363 w 602715"/>
                <a:gd name="connsiteY38" fmla="*/ 43401 h 575353"/>
                <a:gd name="connsiteX39" fmla="*/ 129166 w 602715"/>
                <a:gd name="connsiteY39" fmla="*/ 86154 h 575353"/>
                <a:gd name="connsiteX40" fmla="*/ 86363 w 602715"/>
                <a:gd name="connsiteY40" fmla="*/ 128907 h 575353"/>
                <a:gd name="connsiteX41" fmla="*/ 42753 w 602715"/>
                <a:gd name="connsiteY41" fmla="*/ 86154 h 575353"/>
                <a:gd name="connsiteX42" fmla="*/ 86363 w 602715"/>
                <a:gd name="connsiteY42" fmla="*/ 43401 h 575353"/>
                <a:gd name="connsiteX43" fmla="*/ 21790 w 602715"/>
                <a:gd name="connsiteY43" fmla="*/ 21754 h 575353"/>
                <a:gd name="connsiteX44" fmla="*/ 21790 w 602715"/>
                <a:gd name="connsiteY44" fmla="*/ 150669 h 575353"/>
                <a:gd name="connsiteX45" fmla="*/ 538305 w 602715"/>
                <a:gd name="connsiteY45" fmla="*/ 150669 h 575353"/>
                <a:gd name="connsiteX46" fmla="*/ 538305 w 602715"/>
                <a:gd name="connsiteY46" fmla="*/ 21754 h 575353"/>
                <a:gd name="connsiteX47" fmla="*/ 10492 w 602715"/>
                <a:gd name="connsiteY47" fmla="*/ 0 h 575353"/>
                <a:gd name="connsiteX48" fmla="*/ 548796 w 602715"/>
                <a:gd name="connsiteY48" fmla="*/ 0 h 575353"/>
                <a:gd name="connsiteX49" fmla="*/ 559288 w 602715"/>
                <a:gd name="connsiteY49" fmla="*/ 11280 h 575353"/>
                <a:gd name="connsiteX50" fmla="*/ 559288 w 602715"/>
                <a:gd name="connsiteY50" fmla="*/ 161143 h 575353"/>
                <a:gd name="connsiteX51" fmla="*/ 559288 w 602715"/>
                <a:gd name="connsiteY51" fmla="*/ 365795 h 575353"/>
                <a:gd name="connsiteX52" fmla="*/ 548796 w 602715"/>
                <a:gd name="connsiteY52" fmla="*/ 376269 h 575353"/>
                <a:gd name="connsiteX53" fmla="*/ 538305 w 602715"/>
                <a:gd name="connsiteY53" fmla="*/ 365795 h 575353"/>
                <a:gd name="connsiteX54" fmla="*/ 538305 w 602715"/>
                <a:gd name="connsiteY54" fmla="*/ 172423 h 575353"/>
                <a:gd name="connsiteX55" fmla="*/ 21790 w 602715"/>
                <a:gd name="connsiteY55" fmla="*/ 172423 h 575353"/>
                <a:gd name="connsiteX56" fmla="*/ 21790 w 602715"/>
                <a:gd name="connsiteY56" fmla="*/ 526938 h 575353"/>
                <a:gd name="connsiteX57" fmla="*/ 376894 w 602715"/>
                <a:gd name="connsiteY57" fmla="*/ 526938 h 575353"/>
                <a:gd name="connsiteX58" fmla="*/ 387386 w 602715"/>
                <a:gd name="connsiteY58" fmla="*/ 537413 h 575353"/>
                <a:gd name="connsiteX59" fmla="*/ 376894 w 602715"/>
                <a:gd name="connsiteY59" fmla="*/ 547887 h 575353"/>
                <a:gd name="connsiteX60" fmla="*/ 10492 w 602715"/>
                <a:gd name="connsiteY60" fmla="*/ 547887 h 575353"/>
                <a:gd name="connsiteX61" fmla="*/ 0 w 602715"/>
                <a:gd name="connsiteY61" fmla="*/ 537413 h 575353"/>
                <a:gd name="connsiteX62" fmla="*/ 0 w 602715"/>
                <a:gd name="connsiteY62" fmla="*/ 161143 h 575353"/>
                <a:gd name="connsiteX63" fmla="*/ 0 w 602715"/>
                <a:gd name="connsiteY63" fmla="*/ 11280 h 575353"/>
                <a:gd name="connsiteX64" fmla="*/ 10492 w 602715"/>
                <a:gd name="connsiteY64" fmla="*/ 0 h 57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2715" h="575353">
                  <a:moveTo>
                    <a:pt x="442231" y="415741"/>
                  </a:moveTo>
                  <a:lnTo>
                    <a:pt x="479375" y="514894"/>
                  </a:lnTo>
                  <a:lnTo>
                    <a:pt x="500369" y="472976"/>
                  </a:lnTo>
                  <a:lnTo>
                    <a:pt x="542357" y="452017"/>
                  </a:lnTo>
                  <a:close/>
                  <a:moveTo>
                    <a:pt x="405895" y="379466"/>
                  </a:moveTo>
                  <a:lnTo>
                    <a:pt x="596458" y="449598"/>
                  </a:lnTo>
                  <a:lnTo>
                    <a:pt x="526208" y="484262"/>
                  </a:lnTo>
                  <a:lnTo>
                    <a:pt x="599688" y="557618"/>
                  </a:lnTo>
                  <a:cubicBezTo>
                    <a:pt x="603725" y="561649"/>
                    <a:pt x="603725" y="568098"/>
                    <a:pt x="599688" y="572129"/>
                  </a:cubicBezTo>
                  <a:cubicBezTo>
                    <a:pt x="597265" y="574547"/>
                    <a:pt x="594843" y="575353"/>
                    <a:pt x="591613" y="575353"/>
                  </a:cubicBezTo>
                  <a:cubicBezTo>
                    <a:pt x="589191" y="575353"/>
                    <a:pt x="586768" y="574547"/>
                    <a:pt x="584346" y="572129"/>
                  </a:cubicBezTo>
                  <a:lnTo>
                    <a:pt x="510866" y="499578"/>
                  </a:lnTo>
                  <a:lnTo>
                    <a:pt x="476145" y="568904"/>
                  </a:lnTo>
                  <a:close/>
                  <a:moveTo>
                    <a:pt x="280047" y="64374"/>
                  </a:moveTo>
                  <a:cubicBezTo>
                    <a:pt x="267933" y="64374"/>
                    <a:pt x="258242" y="74054"/>
                    <a:pt x="258242" y="86154"/>
                  </a:cubicBezTo>
                  <a:cubicBezTo>
                    <a:pt x="258242" y="98254"/>
                    <a:pt x="267933" y="107934"/>
                    <a:pt x="280047" y="107934"/>
                  </a:cubicBezTo>
                  <a:cubicBezTo>
                    <a:pt x="291354" y="107934"/>
                    <a:pt x="301045" y="98254"/>
                    <a:pt x="301045" y="86154"/>
                  </a:cubicBezTo>
                  <a:cubicBezTo>
                    <a:pt x="301045" y="74054"/>
                    <a:pt x="291354" y="64374"/>
                    <a:pt x="280047" y="64374"/>
                  </a:cubicBezTo>
                  <a:close/>
                  <a:moveTo>
                    <a:pt x="183205" y="64374"/>
                  </a:moveTo>
                  <a:cubicBezTo>
                    <a:pt x="171109" y="64374"/>
                    <a:pt x="161432" y="74054"/>
                    <a:pt x="161432" y="86154"/>
                  </a:cubicBezTo>
                  <a:cubicBezTo>
                    <a:pt x="161432" y="98254"/>
                    <a:pt x="171109" y="107934"/>
                    <a:pt x="183205" y="107934"/>
                  </a:cubicBezTo>
                  <a:cubicBezTo>
                    <a:pt x="194494" y="107934"/>
                    <a:pt x="204171" y="98254"/>
                    <a:pt x="204171" y="86154"/>
                  </a:cubicBezTo>
                  <a:cubicBezTo>
                    <a:pt x="204171" y="74054"/>
                    <a:pt x="194494" y="64374"/>
                    <a:pt x="183205" y="64374"/>
                  </a:cubicBezTo>
                  <a:close/>
                  <a:moveTo>
                    <a:pt x="86363" y="64374"/>
                  </a:moveTo>
                  <a:cubicBezTo>
                    <a:pt x="74249" y="64374"/>
                    <a:pt x="64558" y="74054"/>
                    <a:pt x="64558" y="86154"/>
                  </a:cubicBezTo>
                  <a:cubicBezTo>
                    <a:pt x="64558" y="98254"/>
                    <a:pt x="74249" y="107934"/>
                    <a:pt x="86363" y="107934"/>
                  </a:cubicBezTo>
                  <a:cubicBezTo>
                    <a:pt x="97670" y="107934"/>
                    <a:pt x="107361" y="98254"/>
                    <a:pt x="107361" y="86154"/>
                  </a:cubicBezTo>
                  <a:cubicBezTo>
                    <a:pt x="107361" y="74054"/>
                    <a:pt x="97670" y="64374"/>
                    <a:pt x="86363" y="64374"/>
                  </a:cubicBezTo>
                  <a:close/>
                  <a:moveTo>
                    <a:pt x="280047" y="43401"/>
                  </a:moveTo>
                  <a:cubicBezTo>
                    <a:pt x="303468" y="43401"/>
                    <a:pt x="322850" y="62761"/>
                    <a:pt x="322850" y="86154"/>
                  </a:cubicBezTo>
                  <a:cubicBezTo>
                    <a:pt x="322850" y="109547"/>
                    <a:pt x="303468" y="128907"/>
                    <a:pt x="280047" y="128907"/>
                  </a:cubicBezTo>
                  <a:cubicBezTo>
                    <a:pt x="255819" y="128907"/>
                    <a:pt x="236437" y="109547"/>
                    <a:pt x="236437" y="86154"/>
                  </a:cubicBezTo>
                  <a:cubicBezTo>
                    <a:pt x="236437" y="62761"/>
                    <a:pt x="255819" y="43401"/>
                    <a:pt x="280047" y="43401"/>
                  </a:cubicBezTo>
                  <a:close/>
                  <a:moveTo>
                    <a:pt x="183205" y="43401"/>
                  </a:moveTo>
                  <a:cubicBezTo>
                    <a:pt x="206590" y="43401"/>
                    <a:pt x="225943" y="62761"/>
                    <a:pt x="225943" y="86154"/>
                  </a:cubicBezTo>
                  <a:cubicBezTo>
                    <a:pt x="225943" y="109547"/>
                    <a:pt x="206590" y="128907"/>
                    <a:pt x="183205" y="128907"/>
                  </a:cubicBezTo>
                  <a:cubicBezTo>
                    <a:pt x="159013" y="128907"/>
                    <a:pt x="139660" y="109547"/>
                    <a:pt x="139660" y="86154"/>
                  </a:cubicBezTo>
                  <a:cubicBezTo>
                    <a:pt x="139660" y="62761"/>
                    <a:pt x="159013" y="43401"/>
                    <a:pt x="183205" y="43401"/>
                  </a:cubicBezTo>
                  <a:close/>
                  <a:moveTo>
                    <a:pt x="86363" y="43401"/>
                  </a:moveTo>
                  <a:cubicBezTo>
                    <a:pt x="109784" y="43401"/>
                    <a:pt x="129166" y="62761"/>
                    <a:pt x="129166" y="86154"/>
                  </a:cubicBezTo>
                  <a:cubicBezTo>
                    <a:pt x="129166" y="109547"/>
                    <a:pt x="109784" y="128907"/>
                    <a:pt x="86363" y="128907"/>
                  </a:cubicBezTo>
                  <a:cubicBezTo>
                    <a:pt x="62135" y="128907"/>
                    <a:pt x="42753" y="109547"/>
                    <a:pt x="42753" y="86154"/>
                  </a:cubicBezTo>
                  <a:cubicBezTo>
                    <a:pt x="42753" y="62761"/>
                    <a:pt x="62135" y="43401"/>
                    <a:pt x="86363" y="43401"/>
                  </a:cubicBezTo>
                  <a:close/>
                  <a:moveTo>
                    <a:pt x="21790" y="21754"/>
                  </a:moveTo>
                  <a:lnTo>
                    <a:pt x="21790" y="150669"/>
                  </a:lnTo>
                  <a:lnTo>
                    <a:pt x="538305" y="150669"/>
                  </a:lnTo>
                  <a:lnTo>
                    <a:pt x="538305" y="21754"/>
                  </a:lnTo>
                  <a:close/>
                  <a:moveTo>
                    <a:pt x="10492" y="0"/>
                  </a:moveTo>
                  <a:lnTo>
                    <a:pt x="548796" y="0"/>
                  </a:lnTo>
                  <a:cubicBezTo>
                    <a:pt x="554446" y="0"/>
                    <a:pt x="559288" y="4834"/>
                    <a:pt x="559288" y="11280"/>
                  </a:cubicBezTo>
                  <a:lnTo>
                    <a:pt x="559288" y="161143"/>
                  </a:lnTo>
                  <a:lnTo>
                    <a:pt x="559288" y="365795"/>
                  </a:lnTo>
                  <a:cubicBezTo>
                    <a:pt x="559288" y="371435"/>
                    <a:pt x="554446" y="376269"/>
                    <a:pt x="548796" y="376269"/>
                  </a:cubicBezTo>
                  <a:cubicBezTo>
                    <a:pt x="543147" y="376269"/>
                    <a:pt x="538305" y="371435"/>
                    <a:pt x="538305" y="365795"/>
                  </a:cubicBezTo>
                  <a:lnTo>
                    <a:pt x="538305" y="172423"/>
                  </a:lnTo>
                  <a:lnTo>
                    <a:pt x="21790" y="172423"/>
                  </a:lnTo>
                  <a:lnTo>
                    <a:pt x="21790" y="526938"/>
                  </a:lnTo>
                  <a:lnTo>
                    <a:pt x="376894" y="526938"/>
                  </a:lnTo>
                  <a:cubicBezTo>
                    <a:pt x="382543" y="526938"/>
                    <a:pt x="387386" y="531773"/>
                    <a:pt x="387386" y="537413"/>
                  </a:cubicBezTo>
                  <a:cubicBezTo>
                    <a:pt x="387386" y="543053"/>
                    <a:pt x="382543" y="547887"/>
                    <a:pt x="376894" y="547887"/>
                  </a:cubicBezTo>
                  <a:lnTo>
                    <a:pt x="10492" y="547887"/>
                  </a:lnTo>
                  <a:cubicBezTo>
                    <a:pt x="4842" y="547887"/>
                    <a:pt x="0" y="543053"/>
                    <a:pt x="0" y="537413"/>
                  </a:cubicBezTo>
                  <a:lnTo>
                    <a:pt x="0" y="161143"/>
                  </a:lnTo>
                  <a:lnTo>
                    <a:pt x="0" y="11280"/>
                  </a:lnTo>
                  <a:cubicBezTo>
                    <a:pt x="0" y="4834"/>
                    <a:pt x="4842" y="0"/>
                    <a:pt x="10492" y="0"/>
                  </a:cubicBezTo>
                  <a:close/>
                </a:path>
              </a:pathLst>
            </a:custGeom>
            <a:solidFill>
              <a:schemeClr val="bg1"/>
            </a:soli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 name="组合 4"/>
          <p:cNvGrpSpPr/>
          <p:nvPr/>
        </p:nvGrpSpPr>
        <p:grpSpPr>
          <a:xfrm>
            <a:off x="1518453" y="455343"/>
            <a:ext cx="4885993" cy="632939"/>
            <a:chOff x="1518453" y="442643"/>
            <a:chExt cx="4885993" cy="632939"/>
          </a:xfrm>
        </p:grpSpPr>
        <p:sp>
          <p:nvSpPr>
            <p:cNvPr id="6" name="文本框 5"/>
            <p:cNvSpPr txBox="1"/>
            <p:nvPr/>
          </p:nvSpPr>
          <p:spPr>
            <a:xfrm>
              <a:off x="1518453" y="442643"/>
              <a:ext cx="3295317" cy="461665"/>
            </a:xfrm>
            <a:prstGeom prst="rect">
              <a:avLst/>
            </a:prstGeom>
            <a:noFill/>
          </p:spPr>
          <p:txBody>
            <a:bodyPr wrap="square" rtlCol="0">
              <a:spAutoFit/>
              <a:scene3d>
                <a:camera prst="orthographicFront"/>
                <a:lightRig rig="threePt" dir="t"/>
              </a:scene3d>
              <a:sp3d contourW="12700"/>
            </a:bodyPr>
            <a:lstStyle/>
            <a:p>
              <a:r>
                <a:rPr lang="zh-CN" altLang="en-US" sz="2400" b="1" dirty="0" smtClean="0">
                  <a:solidFill>
                    <a:schemeClr val="tx1">
                      <a:lumMod val="85000"/>
                      <a:lumOff val="15000"/>
                    </a:schemeClr>
                  </a:solidFill>
                  <a:latin typeface="+mn-ea"/>
                </a:rPr>
                <a:t>项目组织人员</a:t>
              </a:r>
              <a:endParaRPr lang="zh-CN" altLang="en-US" sz="2400" b="1" dirty="0">
                <a:solidFill>
                  <a:schemeClr val="tx1">
                    <a:lumMod val="85000"/>
                    <a:lumOff val="15000"/>
                  </a:schemeClr>
                </a:solidFill>
                <a:latin typeface="+mn-ea"/>
              </a:endParaRPr>
            </a:p>
          </p:txBody>
        </p:sp>
        <p:sp>
          <p:nvSpPr>
            <p:cNvPr id="7" name="文本框 6"/>
            <p:cNvSpPr txBox="1"/>
            <p:nvPr/>
          </p:nvSpPr>
          <p:spPr>
            <a:xfrm>
              <a:off x="1518454" y="805765"/>
              <a:ext cx="4885992" cy="269817"/>
            </a:xfrm>
            <a:prstGeom prst="rect">
              <a:avLst/>
            </a:prstGeom>
            <a:noFill/>
          </p:spPr>
          <p:txBody>
            <a:bodyPr wrap="square" rtlCol="0">
              <a:spAutoFit/>
              <a:scene3d>
                <a:camera prst="orthographicFront"/>
                <a:lightRig rig="threePt" dir="t"/>
              </a:scene3d>
              <a:sp3d contourW="12700"/>
            </a:bodyPr>
            <a:lstStyle/>
            <a:p>
              <a:pPr>
                <a:lnSpc>
                  <a:spcPct val="120000"/>
                </a:lnSpc>
              </a:pPr>
              <a:endParaRPr lang="en-US" altLang="zh-CN" sz="1000" dirty="0">
                <a:solidFill>
                  <a:schemeClr val="bg1">
                    <a:lumMod val="50000"/>
                  </a:schemeClr>
                </a:solidFill>
                <a:latin typeface="+mj-ea"/>
                <a:ea typeface="+mj-ea"/>
              </a:endParaRPr>
            </a:p>
          </p:txBody>
        </p:sp>
      </p:grpSp>
      <p:graphicFrame>
        <p:nvGraphicFramePr>
          <p:cNvPr id="8" name="表格 7"/>
          <p:cNvGraphicFramePr>
            <a:graphicFrameLocks noGrp="1"/>
          </p:cNvGraphicFramePr>
          <p:nvPr>
            <p:extLst>
              <p:ext uri="{D42A27DB-BD31-4B8C-83A1-F6EECF244321}">
                <p14:modId xmlns:p14="http://schemas.microsoft.com/office/powerpoint/2010/main" val="1722840003"/>
              </p:ext>
            </p:extLst>
          </p:nvPr>
        </p:nvGraphicFramePr>
        <p:xfrm>
          <a:off x="400051" y="1622465"/>
          <a:ext cx="11505546" cy="4524334"/>
        </p:xfrm>
        <a:graphic>
          <a:graphicData uri="http://schemas.openxmlformats.org/drawingml/2006/table">
            <a:tbl>
              <a:tblPr/>
              <a:tblGrid>
                <a:gridCol w="3244989"/>
                <a:gridCol w="6206685"/>
                <a:gridCol w="2053872"/>
              </a:tblGrid>
              <a:tr h="352211">
                <a:tc>
                  <a:txBody>
                    <a:bodyPr/>
                    <a:lstStyle/>
                    <a:p>
                      <a:pPr algn="ctr">
                        <a:spcAft>
                          <a:spcPts val="0"/>
                        </a:spcAft>
                      </a:pPr>
                      <a:r>
                        <a:rPr lang="zh-CN" sz="2300" b="1" kern="100">
                          <a:solidFill>
                            <a:srgbClr val="000000"/>
                          </a:solidFill>
                          <a:effectLst/>
                          <a:latin typeface="Times New Roman"/>
                          <a:ea typeface="宋体"/>
                        </a:rPr>
                        <a:t>角色</a:t>
                      </a:r>
                      <a:endParaRPr lang="zh-CN" sz="2600" kern="100">
                        <a:effectLst/>
                        <a:latin typeface="Times New Roman"/>
                        <a:ea typeface="宋体"/>
                      </a:endParaRPr>
                    </a:p>
                  </a:txBody>
                  <a:tcPr marL="173839" marR="1738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2300" b="1" kern="100">
                          <a:solidFill>
                            <a:srgbClr val="000000"/>
                          </a:solidFill>
                          <a:effectLst/>
                          <a:latin typeface="Times New Roman"/>
                          <a:ea typeface="宋体"/>
                        </a:rPr>
                        <a:t>职责</a:t>
                      </a:r>
                      <a:endParaRPr lang="zh-CN" sz="2600" kern="100">
                        <a:effectLst/>
                        <a:latin typeface="Times New Roman"/>
                        <a:ea typeface="宋体"/>
                      </a:endParaRPr>
                    </a:p>
                  </a:txBody>
                  <a:tcPr marL="173839" marR="1738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2300" b="1" kern="100">
                          <a:solidFill>
                            <a:srgbClr val="000000"/>
                          </a:solidFill>
                          <a:effectLst/>
                          <a:latin typeface="Times New Roman"/>
                          <a:ea typeface="宋体"/>
                        </a:rPr>
                        <a:t>人员</a:t>
                      </a:r>
                      <a:endParaRPr lang="zh-CN" sz="2600" kern="100">
                        <a:effectLst/>
                        <a:latin typeface="Times New Roman"/>
                        <a:ea typeface="宋体"/>
                      </a:endParaRPr>
                    </a:p>
                  </a:txBody>
                  <a:tcPr marL="173839" marR="1738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927140">
                <a:tc>
                  <a:txBody>
                    <a:bodyPr/>
                    <a:lstStyle/>
                    <a:p>
                      <a:pPr algn="ctr">
                        <a:spcAft>
                          <a:spcPts val="0"/>
                        </a:spcAft>
                        <a:tabLst>
                          <a:tab pos="2637155" algn="ctr"/>
                          <a:tab pos="5274310" algn="r"/>
                          <a:tab pos="266700" algn="l"/>
                        </a:tabLst>
                      </a:pPr>
                      <a:r>
                        <a:rPr lang="zh-CN" sz="3000" kern="100">
                          <a:solidFill>
                            <a:srgbClr val="000000"/>
                          </a:solidFill>
                          <a:effectLst/>
                          <a:latin typeface="Times New Roman"/>
                          <a:ea typeface="宋体"/>
                        </a:rPr>
                        <a:t>任务下达者</a:t>
                      </a:r>
                      <a:endParaRPr lang="zh-CN" sz="2300" kern="100">
                        <a:effectLst/>
                        <a:latin typeface="Times New Roman"/>
                        <a:ea typeface="宋体"/>
                      </a:endParaRPr>
                    </a:p>
                  </a:txBody>
                  <a:tcPr marL="173839" marR="1738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3000" kern="100">
                          <a:solidFill>
                            <a:srgbClr val="000000"/>
                          </a:solidFill>
                          <a:effectLst/>
                          <a:latin typeface="Times New Roman"/>
                          <a:ea typeface="宋体"/>
                        </a:rPr>
                        <a:t>产品验收、项目指导</a:t>
                      </a:r>
                      <a:endParaRPr lang="zh-CN" sz="2600" kern="100">
                        <a:effectLst/>
                        <a:latin typeface="Times New Roman"/>
                        <a:ea typeface="宋体"/>
                      </a:endParaRPr>
                    </a:p>
                  </a:txBody>
                  <a:tcPr marL="173839" marR="1738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3000" kern="100">
                          <a:solidFill>
                            <a:srgbClr val="000000"/>
                          </a:solidFill>
                          <a:effectLst/>
                          <a:latin typeface="Times New Roman"/>
                          <a:ea typeface="宋体"/>
                        </a:rPr>
                        <a:t>杨老师</a:t>
                      </a:r>
                      <a:endParaRPr lang="zh-CN" sz="2600" kern="100">
                        <a:effectLst/>
                        <a:latin typeface="Times New Roman"/>
                        <a:ea typeface="宋体"/>
                      </a:endParaRPr>
                    </a:p>
                    <a:p>
                      <a:pPr algn="ctr">
                        <a:spcAft>
                          <a:spcPts val="0"/>
                        </a:spcAft>
                      </a:pPr>
                      <a:r>
                        <a:rPr lang="zh-CN" sz="3000" kern="100">
                          <a:solidFill>
                            <a:srgbClr val="000000"/>
                          </a:solidFill>
                          <a:effectLst/>
                          <a:latin typeface="Times New Roman"/>
                          <a:ea typeface="宋体"/>
                        </a:rPr>
                        <a:t>侯老师</a:t>
                      </a:r>
                      <a:endParaRPr lang="zh-CN" sz="2600" kern="100">
                        <a:effectLst/>
                        <a:latin typeface="Times New Roman"/>
                        <a:ea typeface="宋体"/>
                      </a:endParaRPr>
                    </a:p>
                  </a:txBody>
                  <a:tcPr marL="173839" marR="1738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3569">
                <a:tc>
                  <a:txBody>
                    <a:bodyPr/>
                    <a:lstStyle/>
                    <a:p>
                      <a:pPr algn="ctr">
                        <a:spcAft>
                          <a:spcPts val="0"/>
                        </a:spcAft>
                      </a:pPr>
                      <a:r>
                        <a:rPr lang="zh-CN" sz="3000" kern="100">
                          <a:solidFill>
                            <a:srgbClr val="000000"/>
                          </a:solidFill>
                          <a:effectLst/>
                          <a:latin typeface="Times New Roman"/>
                          <a:ea typeface="宋体"/>
                        </a:rPr>
                        <a:t>项目经理</a:t>
                      </a:r>
                      <a:endParaRPr lang="zh-CN" sz="2600" kern="100">
                        <a:effectLst/>
                        <a:latin typeface="Times New Roman"/>
                        <a:ea typeface="宋体"/>
                      </a:endParaRPr>
                    </a:p>
                  </a:txBody>
                  <a:tcPr marL="173839" marR="1738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3000" kern="100">
                          <a:solidFill>
                            <a:srgbClr val="000000"/>
                          </a:solidFill>
                          <a:effectLst/>
                          <a:latin typeface="Times New Roman"/>
                          <a:ea typeface="宋体"/>
                        </a:rPr>
                        <a:t>负责确保整个项目的正确执行</a:t>
                      </a:r>
                      <a:endParaRPr lang="zh-CN" sz="2600" kern="100">
                        <a:effectLst/>
                        <a:latin typeface="Times New Roman"/>
                        <a:ea typeface="宋体"/>
                      </a:endParaRPr>
                    </a:p>
                  </a:txBody>
                  <a:tcPr marL="173839" marR="1738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3000" kern="100">
                          <a:solidFill>
                            <a:srgbClr val="000000"/>
                          </a:solidFill>
                          <a:effectLst/>
                          <a:latin typeface="Times New Roman"/>
                          <a:ea typeface="宋体"/>
                        </a:rPr>
                        <a:t>孟玉盛</a:t>
                      </a:r>
                      <a:endParaRPr lang="zh-CN" sz="2600" kern="100">
                        <a:effectLst/>
                        <a:latin typeface="Times New Roman"/>
                        <a:ea typeface="宋体"/>
                      </a:endParaRPr>
                    </a:p>
                  </a:txBody>
                  <a:tcPr marL="173839" marR="1738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3569">
                <a:tc>
                  <a:txBody>
                    <a:bodyPr/>
                    <a:lstStyle/>
                    <a:p>
                      <a:pPr algn="ctr">
                        <a:spcAft>
                          <a:spcPts val="0"/>
                        </a:spcAft>
                      </a:pPr>
                      <a:r>
                        <a:rPr lang="zh-CN" sz="3000" kern="100">
                          <a:solidFill>
                            <a:srgbClr val="000000"/>
                          </a:solidFill>
                          <a:effectLst/>
                          <a:latin typeface="Times New Roman"/>
                          <a:ea typeface="宋体"/>
                        </a:rPr>
                        <a:t>需求分析员</a:t>
                      </a:r>
                      <a:endParaRPr lang="zh-CN" sz="2600" kern="100">
                        <a:effectLst/>
                        <a:latin typeface="Times New Roman"/>
                        <a:ea typeface="宋体"/>
                      </a:endParaRPr>
                    </a:p>
                  </a:txBody>
                  <a:tcPr marL="173839" marR="1738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3000" kern="100">
                          <a:solidFill>
                            <a:srgbClr val="000000"/>
                          </a:solidFill>
                          <a:effectLst/>
                          <a:latin typeface="Times New Roman"/>
                          <a:ea typeface="宋体"/>
                        </a:rPr>
                        <a:t>分析项目需求</a:t>
                      </a:r>
                      <a:endParaRPr lang="zh-CN" sz="2600" kern="100">
                        <a:effectLst/>
                        <a:latin typeface="Times New Roman"/>
                        <a:ea typeface="宋体"/>
                      </a:endParaRPr>
                    </a:p>
                  </a:txBody>
                  <a:tcPr marL="173839" marR="1738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3000" kern="100">
                          <a:solidFill>
                            <a:srgbClr val="000000"/>
                          </a:solidFill>
                          <a:effectLst/>
                          <a:latin typeface="Times New Roman"/>
                          <a:ea typeface="宋体"/>
                        </a:rPr>
                        <a:t>潘国强</a:t>
                      </a:r>
                      <a:endParaRPr lang="zh-CN" sz="2600" kern="100">
                        <a:effectLst/>
                        <a:latin typeface="Times New Roman"/>
                        <a:ea typeface="宋体"/>
                      </a:endParaRPr>
                    </a:p>
                  </a:txBody>
                  <a:tcPr marL="173839" marR="1738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3569">
                <a:tc>
                  <a:txBody>
                    <a:bodyPr/>
                    <a:lstStyle/>
                    <a:p>
                      <a:pPr algn="ctr">
                        <a:spcAft>
                          <a:spcPts val="0"/>
                        </a:spcAft>
                      </a:pPr>
                      <a:r>
                        <a:rPr lang="zh-CN" sz="3000" kern="100">
                          <a:solidFill>
                            <a:srgbClr val="000000"/>
                          </a:solidFill>
                          <a:effectLst/>
                          <a:latin typeface="Times New Roman"/>
                          <a:ea typeface="宋体"/>
                        </a:rPr>
                        <a:t>需求验证员</a:t>
                      </a:r>
                      <a:endParaRPr lang="zh-CN" sz="2600" kern="100">
                        <a:effectLst/>
                        <a:latin typeface="Times New Roman"/>
                        <a:ea typeface="宋体"/>
                      </a:endParaRPr>
                    </a:p>
                  </a:txBody>
                  <a:tcPr marL="173839" marR="1738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3000" kern="100">
                          <a:solidFill>
                            <a:srgbClr val="000000"/>
                          </a:solidFill>
                          <a:effectLst/>
                          <a:latin typeface="Times New Roman"/>
                          <a:ea typeface="宋体"/>
                        </a:rPr>
                        <a:t>验证需求</a:t>
                      </a:r>
                      <a:endParaRPr lang="zh-CN" sz="2600" kern="100">
                        <a:effectLst/>
                        <a:latin typeface="Times New Roman"/>
                        <a:ea typeface="宋体"/>
                      </a:endParaRPr>
                    </a:p>
                  </a:txBody>
                  <a:tcPr marL="173839" marR="1738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3000" kern="100">
                          <a:solidFill>
                            <a:srgbClr val="000000"/>
                          </a:solidFill>
                          <a:effectLst/>
                          <a:latin typeface="Times New Roman"/>
                          <a:ea typeface="宋体"/>
                        </a:rPr>
                        <a:t>钱智凯</a:t>
                      </a:r>
                      <a:endParaRPr lang="zh-CN" sz="2600" kern="100">
                        <a:effectLst/>
                        <a:latin typeface="Times New Roman"/>
                        <a:ea typeface="宋体"/>
                      </a:endParaRPr>
                    </a:p>
                  </a:txBody>
                  <a:tcPr marL="173839" marR="1738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3569">
                <a:tc>
                  <a:txBody>
                    <a:bodyPr/>
                    <a:lstStyle/>
                    <a:p>
                      <a:pPr algn="ctr">
                        <a:spcAft>
                          <a:spcPts val="0"/>
                        </a:spcAft>
                      </a:pPr>
                      <a:r>
                        <a:rPr lang="zh-CN" sz="3000" kern="100">
                          <a:solidFill>
                            <a:srgbClr val="000000"/>
                          </a:solidFill>
                          <a:effectLst/>
                          <a:latin typeface="Times New Roman"/>
                          <a:ea typeface="宋体"/>
                        </a:rPr>
                        <a:t>设计人员</a:t>
                      </a:r>
                      <a:endParaRPr lang="zh-CN" sz="2600" kern="100">
                        <a:effectLst/>
                        <a:latin typeface="Times New Roman"/>
                        <a:ea typeface="宋体"/>
                      </a:endParaRPr>
                    </a:p>
                  </a:txBody>
                  <a:tcPr marL="173839" marR="1738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3000" kern="100">
                          <a:solidFill>
                            <a:srgbClr val="000000"/>
                          </a:solidFill>
                          <a:effectLst/>
                          <a:latin typeface="Times New Roman"/>
                          <a:ea typeface="宋体"/>
                        </a:rPr>
                        <a:t>设计系统架构及实现方式</a:t>
                      </a:r>
                      <a:endParaRPr lang="zh-CN" sz="2600" kern="100">
                        <a:effectLst/>
                        <a:latin typeface="Times New Roman"/>
                        <a:ea typeface="宋体"/>
                      </a:endParaRPr>
                    </a:p>
                  </a:txBody>
                  <a:tcPr marL="173839" marR="1738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3000" kern="100">
                          <a:solidFill>
                            <a:srgbClr val="000000"/>
                          </a:solidFill>
                          <a:effectLst/>
                          <a:latin typeface="Times New Roman"/>
                          <a:ea typeface="宋体"/>
                        </a:rPr>
                        <a:t>黄枭帅</a:t>
                      </a:r>
                      <a:endParaRPr lang="zh-CN" sz="2600" kern="100">
                        <a:effectLst/>
                        <a:latin typeface="Times New Roman"/>
                        <a:ea typeface="宋体"/>
                      </a:endParaRPr>
                    </a:p>
                  </a:txBody>
                  <a:tcPr marL="173839" marR="1738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3569">
                <a:tc>
                  <a:txBody>
                    <a:bodyPr/>
                    <a:lstStyle/>
                    <a:p>
                      <a:pPr algn="ctr">
                        <a:spcAft>
                          <a:spcPts val="0"/>
                        </a:spcAft>
                      </a:pPr>
                      <a:r>
                        <a:rPr lang="zh-CN" sz="3000" kern="100">
                          <a:solidFill>
                            <a:srgbClr val="000000"/>
                          </a:solidFill>
                          <a:effectLst/>
                          <a:latin typeface="Times New Roman"/>
                          <a:ea typeface="宋体"/>
                        </a:rPr>
                        <a:t>质量保证员</a:t>
                      </a:r>
                      <a:endParaRPr lang="zh-CN" sz="2600" kern="100">
                        <a:effectLst/>
                        <a:latin typeface="Times New Roman"/>
                        <a:ea typeface="宋体"/>
                      </a:endParaRPr>
                    </a:p>
                  </a:txBody>
                  <a:tcPr marL="173839" marR="1738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3000" kern="100">
                          <a:solidFill>
                            <a:srgbClr val="000000"/>
                          </a:solidFill>
                          <a:effectLst/>
                          <a:latin typeface="Times New Roman"/>
                          <a:ea typeface="宋体"/>
                        </a:rPr>
                        <a:t>保证产品质量</a:t>
                      </a:r>
                      <a:endParaRPr lang="zh-CN" sz="2600" kern="100">
                        <a:effectLst/>
                        <a:latin typeface="Times New Roman"/>
                        <a:ea typeface="宋体"/>
                      </a:endParaRPr>
                    </a:p>
                  </a:txBody>
                  <a:tcPr marL="173839" marR="1738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3000" kern="100">
                          <a:solidFill>
                            <a:srgbClr val="000000"/>
                          </a:solidFill>
                          <a:effectLst/>
                          <a:latin typeface="Times New Roman"/>
                          <a:ea typeface="宋体"/>
                        </a:rPr>
                        <a:t>瞿达晨</a:t>
                      </a:r>
                      <a:endParaRPr lang="zh-CN" sz="2600" kern="100">
                        <a:effectLst/>
                        <a:latin typeface="Times New Roman"/>
                        <a:ea typeface="宋体"/>
                      </a:endParaRPr>
                    </a:p>
                  </a:txBody>
                  <a:tcPr marL="173839" marR="1738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3569">
                <a:tc>
                  <a:txBody>
                    <a:bodyPr/>
                    <a:lstStyle/>
                    <a:p>
                      <a:pPr algn="ctr">
                        <a:spcAft>
                          <a:spcPts val="0"/>
                        </a:spcAft>
                      </a:pPr>
                      <a:r>
                        <a:rPr lang="zh-CN" sz="3000" kern="100">
                          <a:solidFill>
                            <a:srgbClr val="000000"/>
                          </a:solidFill>
                          <a:effectLst/>
                          <a:latin typeface="Times New Roman"/>
                          <a:ea typeface="宋体"/>
                        </a:rPr>
                        <a:t>配置管理员</a:t>
                      </a:r>
                      <a:endParaRPr lang="zh-CN" sz="2600" kern="100">
                        <a:effectLst/>
                        <a:latin typeface="Times New Roman"/>
                        <a:ea typeface="宋体"/>
                      </a:endParaRPr>
                    </a:p>
                  </a:txBody>
                  <a:tcPr marL="173839" marR="1738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3000" kern="100">
                          <a:solidFill>
                            <a:srgbClr val="000000"/>
                          </a:solidFill>
                          <a:effectLst/>
                          <a:latin typeface="Times New Roman"/>
                          <a:ea typeface="宋体"/>
                        </a:rPr>
                        <a:t>文档管理、版本控制</a:t>
                      </a:r>
                      <a:endParaRPr lang="zh-CN" sz="2600" kern="100">
                        <a:effectLst/>
                        <a:latin typeface="Times New Roman"/>
                        <a:ea typeface="宋体"/>
                      </a:endParaRPr>
                    </a:p>
                  </a:txBody>
                  <a:tcPr marL="173839" marR="1738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3000" kern="100">
                          <a:solidFill>
                            <a:srgbClr val="000000"/>
                          </a:solidFill>
                          <a:effectLst/>
                          <a:latin typeface="Times New Roman"/>
                          <a:ea typeface="宋体"/>
                        </a:rPr>
                        <a:t>孟玉盛</a:t>
                      </a:r>
                      <a:endParaRPr lang="zh-CN" sz="2600" kern="100">
                        <a:effectLst/>
                        <a:latin typeface="Times New Roman"/>
                        <a:ea typeface="宋体"/>
                      </a:endParaRPr>
                    </a:p>
                  </a:txBody>
                  <a:tcPr marL="173839" marR="1738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3569">
                <a:tc>
                  <a:txBody>
                    <a:bodyPr/>
                    <a:lstStyle/>
                    <a:p>
                      <a:pPr algn="ctr">
                        <a:spcAft>
                          <a:spcPts val="0"/>
                        </a:spcAft>
                      </a:pPr>
                      <a:r>
                        <a:rPr lang="zh-CN" sz="3000" kern="100">
                          <a:solidFill>
                            <a:srgbClr val="000000"/>
                          </a:solidFill>
                          <a:effectLst/>
                          <a:latin typeface="Times New Roman"/>
                          <a:ea typeface="宋体"/>
                        </a:rPr>
                        <a:t>美工人员</a:t>
                      </a:r>
                      <a:endParaRPr lang="zh-CN" sz="2600" kern="100">
                        <a:effectLst/>
                        <a:latin typeface="Times New Roman"/>
                        <a:ea typeface="宋体"/>
                      </a:endParaRPr>
                    </a:p>
                  </a:txBody>
                  <a:tcPr marL="173839" marR="1738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3000" kern="100">
                          <a:solidFill>
                            <a:srgbClr val="000000"/>
                          </a:solidFill>
                          <a:effectLst/>
                          <a:latin typeface="Times New Roman"/>
                          <a:ea typeface="宋体"/>
                        </a:rPr>
                        <a:t>界面设计等</a:t>
                      </a:r>
                      <a:endParaRPr lang="zh-CN" sz="2600" kern="100">
                        <a:effectLst/>
                        <a:latin typeface="Times New Roman"/>
                        <a:ea typeface="宋体"/>
                      </a:endParaRPr>
                    </a:p>
                  </a:txBody>
                  <a:tcPr marL="173839" marR="1738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3000" kern="100" dirty="0">
                          <a:solidFill>
                            <a:srgbClr val="000000"/>
                          </a:solidFill>
                          <a:effectLst/>
                          <a:latin typeface="Times New Roman"/>
                          <a:ea typeface="宋体"/>
                        </a:rPr>
                        <a:t>潘国强</a:t>
                      </a:r>
                      <a:endParaRPr lang="zh-CN" sz="2600" kern="100" dirty="0">
                        <a:effectLst/>
                        <a:latin typeface="Times New Roman"/>
                        <a:ea typeface="宋体"/>
                      </a:endParaRPr>
                    </a:p>
                  </a:txBody>
                  <a:tcPr marL="173839" marR="1738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7554220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52438" y="317500"/>
            <a:ext cx="850900" cy="850900"/>
            <a:chOff x="2959100" y="1866900"/>
            <a:chExt cx="1536700" cy="1536700"/>
          </a:xfrm>
        </p:grpSpPr>
        <p:sp>
          <p:nvSpPr>
            <p:cNvPr id="3" name="椭圆 2"/>
            <p:cNvSpPr/>
            <p:nvPr/>
          </p:nvSpPr>
          <p:spPr>
            <a:xfrm>
              <a:off x="2959100" y="1866900"/>
              <a:ext cx="1536700" cy="1536700"/>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a:off x="3361590" y="2286000"/>
              <a:ext cx="731720" cy="698500"/>
            </a:xfrm>
            <a:custGeom>
              <a:avLst/>
              <a:gdLst>
                <a:gd name="connsiteX0" fmla="*/ 442231 w 602715"/>
                <a:gd name="connsiteY0" fmla="*/ 415741 h 575353"/>
                <a:gd name="connsiteX1" fmla="*/ 479375 w 602715"/>
                <a:gd name="connsiteY1" fmla="*/ 514894 h 575353"/>
                <a:gd name="connsiteX2" fmla="*/ 500369 w 602715"/>
                <a:gd name="connsiteY2" fmla="*/ 472976 h 575353"/>
                <a:gd name="connsiteX3" fmla="*/ 542357 w 602715"/>
                <a:gd name="connsiteY3" fmla="*/ 452017 h 575353"/>
                <a:gd name="connsiteX4" fmla="*/ 405895 w 602715"/>
                <a:gd name="connsiteY4" fmla="*/ 379466 h 575353"/>
                <a:gd name="connsiteX5" fmla="*/ 596458 w 602715"/>
                <a:gd name="connsiteY5" fmla="*/ 449598 h 575353"/>
                <a:gd name="connsiteX6" fmla="*/ 526208 w 602715"/>
                <a:gd name="connsiteY6" fmla="*/ 484262 h 575353"/>
                <a:gd name="connsiteX7" fmla="*/ 599688 w 602715"/>
                <a:gd name="connsiteY7" fmla="*/ 557618 h 575353"/>
                <a:gd name="connsiteX8" fmla="*/ 599688 w 602715"/>
                <a:gd name="connsiteY8" fmla="*/ 572129 h 575353"/>
                <a:gd name="connsiteX9" fmla="*/ 591613 w 602715"/>
                <a:gd name="connsiteY9" fmla="*/ 575353 h 575353"/>
                <a:gd name="connsiteX10" fmla="*/ 584346 w 602715"/>
                <a:gd name="connsiteY10" fmla="*/ 572129 h 575353"/>
                <a:gd name="connsiteX11" fmla="*/ 510866 w 602715"/>
                <a:gd name="connsiteY11" fmla="*/ 499578 h 575353"/>
                <a:gd name="connsiteX12" fmla="*/ 476145 w 602715"/>
                <a:gd name="connsiteY12" fmla="*/ 568904 h 575353"/>
                <a:gd name="connsiteX13" fmla="*/ 280047 w 602715"/>
                <a:gd name="connsiteY13" fmla="*/ 64374 h 575353"/>
                <a:gd name="connsiteX14" fmla="*/ 258242 w 602715"/>
                <a:gd name="connsiteY14" fmla="*/ 86154 h 575353"/>
                <a:gd name="connsiteX15" fmla="*/ 280047 w 602715"/>
                <a:gd name="connsiteY15" fmla="*/ 107934 h 575353"/>
                <a:gd name="connsiteX16" fmla="*/ 301045 w 602715"/>
                <a:gd name="connsiteY16" fmla="*/ 86154 h 575353"/>
                <a:gd name="connsiteX17" fmla="*/ 280047 w 602715"/>
                <a:gd name="connsiteY17" fmla="*/ 64374 h 575353"/>
                <a:gd name="connsiteX18" fmla="*/ 183205 w 602715"/>
                <a:gd name="connsiteY18" fmla="*/ 64374 h 575353"/>
                <a:gd name="connsiteX19" fmla="*/ 161432 w 602715"/>
                <a:gd name="connsiteY19" fmla="*/ 86154 h 575353"/>
                <a:gd name="connsiteX20" fmla="*/ 183205 w 602715"/>
                <a:gd name="connsiteY20" fmla="*/ 107934 h 575353"/>
                <a:gd name="connsiteX21" fmla="*/ 204171 w 602715"/>
                <a:gd name="connsiteY21" fmla="*/ 86154 h 575353"/>
                <a:gd name="connsiteX22" fmla="*/ 183205 w 602715"/>
                <a:gd name="connsiteY22" fmla="*/ 64374 h 575353"/>
                <a:gd name="connsiteX23" fmla="*/ 86363 w 602715"/>
                <a:gd name="connsiteY23" fmla="*/ 64374 h 575353"/>
                <a:gd name="connsiteX24" fmla="*/ 64558 w 602715"/>
                <a:gd name="connsiteY24" fmla="*/ 86154 h 575353"/>
                <a:gd name="connsiteX25" fmla="*/ 86363 w 602715"/>
                <a:gd name="connsiteY25" fmla="*/ 107934 h 575353"/>
                <a:gd name="connsiteX26" fmla="*/ 107361 w 602715"/>
                <a:gd name="connsiteY26" fmla="*/ 86154 h 575353"/>
                <a:gd name="connsiteX27" fmla="*/ 86363 w 602715"/>
                <a:gd name="connsiteY27" fmla="*/ 64374 h 575353"/>
                <a:gd name="connsiteX28" fmla="*/ 280047 w 602715"/>
                <a:gd name="connsiteY28" fmla="*/ 43401 h 575353"/>
                <a:gd name="connsiteX29" fmla="*/ 322850 w 602715"/>
                <a:gd name="connsiteY29" fmla="*/ 86154 h 575353"/>
                <a:gd name="connsiteX30" fmla="*/ 280047 w 602715"/>
                <a:gd name="connsiteY30" fmla="*/ 128907 h 575353"/>
                <a:gd name="connsiteX31" fmla="*/ 236437 w 602715"/>
                <a:gd name="connsiteY31" fmla="*/ 86154 h 575353"/>
                <a:gd name="connsiteX32" fmla="*/ 280047 w 602715"/>
                <a:gd name="connsiteY32" fmla="*/ 43401 h 575353"/>
                <a:gd name="connsiteX33" fmla="*/ 183205 w 602715"/>
                <a:gd name="connsiteY33" fmla="*/ 43401 h 575353"/>
                <a:gd name="connsiteX34" fmla="*/ 225943 w 602715"/>
                <a:gd name="connsiteY34" fmla="*/ 86154 h 575353"/>
                <a:gd name="connsiteX35" fmla="*/ 183205 w 602715"/>
                <a:gd name="connsiteY35" fmla="*/ 128907 h 575353"/>
                <a:gd name="connsiteX36" fmla="*/ 139660 w 602715"/>
                <a:gd name="connsiteY36" fmla="*/ 86154 h 575353"/>
                <a:gd name="connsiteX37" fmla="*/ 183205 w 602715"/>
                <a:gd name="connsiteY37" fmla="*/ 43401 h 575353"/>
                <a:gd name="connsiteX38" fmla="*/ 86363 w 602715"/>
                <a:gd name="connsiteY38" fmla="*/ 43401 h 575353"/>
                <a:gd name="connsiteX39" fmla="*/ 129166 w 602715"/>
                <a:gd name="connsiteY39" fmla="*/ 86154 h 575353"/>
                <a:gd name="connsiteX40" fmla="*/ 86363 w 602715"/>
                <a:gd name="connsiteY40" fmla="*/ 128907 h 575353"/>
                <a:gd name="connsiteX41" fmla="*/ 42753 w 602715"/>
                <a:gd name="connsiteY41" fmla="*/ 86154 h 575353"/>
                <a:gd name="connsiteX42" fmla="*/ 86363 w 602715"/>
                <a:gd name="connsiteY42" fmla="*/ 43401 h 575353"/>
                <a:gd name="connsiteX43" fmla="*/ 21790 w 602715"/>
                <a:gd name="connsiteY43" fmla="*/ 21754 h 575353"/>
                <a:gd name="connsiteX44" fmla="*/ 21790 w 602715"/>
                <a:gd name="connsiteY44" fmla="*/ 150669 h 575353"/>
                <a:gd name="connsiteX45" fmla="*/ 538305 w 602715"/>
                <a:gd name="connsiteY45" fmla="*/ 150669 h 575353"/>
                <a:gd name="connsiteX46" fmla="*/ 538305 w 602715"/>
                <a:gd name="connsiteY46" fmla="*/ 21754 h 575353"/>
                <a:gd name="connsiteX47" fmla="*/ 10492 w 602715"/>
                <a:gd name="connsiteY47" fmla="*/ 0 h 575353"/>
                <a:gd name="connsiteX48" fmla="*/ 548796 w 602715"/>
                <a:gd name="connsiteY48" fmla="*/ 0 h 575353"/>
                <a:gd name="connsiteX49" fmla="*/ 559288 w 602715"/>
                <a:gd name="connsiteY49" fmla="*/ 11280 h 575353"/>
                <a:gd name="connsiteX50" fmla="*/ 559288 w 602715"/>
                <a:gd name="connsiteY50" fmla="*/ 161143 h 575353"/>
                <a:gd name="connsiteX51" fmla="*/ 559288 w 602715"/>
                <a:gd name="connsiteY51" fmla="*/ 365795 h 575353"/>
                <a:gd name="connsiteX52" fmla="*/ 548796 w 602715"/>
                <a:gd name="connsiteY52" fmla="*/ 376269 h 575353"/>
                <a:gd name="connsiteX53" fmla="*/ 538305 w 602715"/>
                <a:gd name="connsiteY53" fmla="*/ 365795 h 575353"/>
                <a:gd name="connsiteX54" fmla="*/ 538305 w 602715"/>
                <a:gd name="connsiteY54" fmla="*/ 172423 h 575353"/>
                <a:gd name="connsiteX55" fmla="*/ 21790 w 602715"/>
                <a:gd name="connsiteY55" fmla="*/ 172423 h 575353"/>
                <a:gd name="connsiteX56" fmla="*/ 21790 w 602715"/>
                <a:gd name="connsiteY56" fmla="*/ 526938 h 575353"/>
                <a:gd name="connsiteX57" fmla="*/ 376894 w 602715"/>
                <a:gd name="connsiteY57" fmla="*/ 526938 h 575353"/>
                <a:gd name="connsiteX58" fmla="*/ 387386 w 602715"/>
                <a:gd name="connsiteY58" fmla="*/ 537413 h 575353"/>
                <a:gd name="connsiteX59" fmla="*/ 376894 w 602715"/>
                <a:gd name="connsiteY59" fmla="*/ 547887 h 575353"/>
                <a:gd name="connsiteX60" fmla="*/ 10492 w 602715"/>
                <a:gd name="connsiteY60" fmla="*/ 547887 h 575353"/>
                <a:gd name="connsiteX61" fmla="*/ 0 w 602715"/>
                <a:gd name="connsiteY61" fmla="*/ 537413 h 575353"/>
                <a:gd name="connsiteX62" fmla="*/ 0 w 602715"/>
                <a:gd name="connsiteY62" fmla="*/ 161143 h 575353"/>
                <a:gd name="connsiteX63" fmla="*/ 0 w 602715"/>
                <a:gd name="connsiteY63" fmla="*/ 11280 h 575353"/>
                <a:gd name="connsiteX64" fmla="*/ 10492 w 602715"/>
                <a:gd name="connsiteY64" fmla="*/ 0 h 57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2715" h="575353">
                  <a:moveTo>
                    <a:pt x="442231" y="415741"/>
                  </a:moveTo>
                  <a:lnTo>
                    <a:pt x="479375" y="514894"/>
                  </a:lnTo>
                  <a:lnTo>
                    <a:pt x="500369" y="472976"/>
                  </a:lnTo>
                  <a:lnTo>
                    <a:pt x="542357" y="452017"/>
                  </a:lnTo>
                  <a:close/>
                  <a:moveTo>
                    <a:pt x="405895" y="379466"/>
                  </a:moveTo>
                  <a:lnTo>
                    <a:pt x="596458" y="449598"/>
                  </a:lnTo>
                  <a:lnTo>
                    <a:pt x="526208" y="484262"/>
                  </a:lnTo>
                  <a:lnTo>
                    <a:pt x="599688" y="557618"/>
                  </a:lnTo>
                  <a:cubicBezTo>
                    <a:pt x="603725" y="561649"/>
                    <a:pt x="603725" y="568098"/>
                    <a:pt x="599688" y="572129"/>
                  </a:cubicBezTo>
                  <a:cubicBezTo>
                    <a:pt x="597265" y="574547"/>
                    <a:pt x="594843" y="575353"/>
                    <a:pt x="591613" y="575353"/>
                  </a:cubicBezTo>
                  <a:cubicBezTo>
                    <a:pt x="589191" y="575353"/>
                    <a:pt x="586768" y="574547"/>
                    <a:pt x="584346" y="572129"/>
                  </a:cubicBezTo>
                  <a:lnTo>
                    <a:pt x="510866" y="499578"/>
                  </a:lnTo>
                  <a:lnTo>
                    <a:pt x="476145" y="568904"/>
                  </a:lnTo>
                  <a:close/>
                  <a:moveTo>
                    <a:pt x="280047" y="64374"/>
                  </a:moveTo>
                  <a:cubicBezTo>
                    <a:pt x="267933" y="64374"/>
                    <a:pt x="258242" y="74054"/>
                    <a:pt x="258242" y="86154"/>
                  </a:cubicBezTo>
                  <a:cubicBezTo>
                    <a:pt x="258242" y="98254"/>
                    <a:pt x="267933" y="107934"/>
                    <a:pt x="280047" y="107934"/>
                  </a:cubicBezTo>
                  <a:cubicBezTo>
                    <a:pt x="291354" y="107934"/>
                    <a:pt x="301045" y="98254"/>
                    <a:pt x="301045" y="86154"/>
                  </a:cubicBezTo>
                  <a:cubicBezTo>
                    <a:pt x="301045" y="74054"/>
                    <a:pt x="291354" y="64374"/>
                    <a:pt x="280047" y="64374"/>
                  </a:cubicBezTo>
                  <a:close/>
                  <a:moveTo>
                    <a:pt x="183205" y="64374"/>
                  </a:moveTo>
                  <a:cubicBezTo>
                    <a:pt x="171109" y="64374"/>
                    <a:pt x="161432" y="74054"/>
                    <a:pt x="161432" y="86154"/>
                  </a:cubicBezTo>
                  <a:cubicBezTo>
                    <a:pt x="161432" y="98254"/>
                    <a:pt x="171109" y="107934"/>
                    <a:pt x="183205" y="107934"/>
                  </a:cubicBezTo>
                  <a:cubicBezTo>
                    <a:pt x="194494" y="107934"/>
                    <a:pt x="204171" y="98254"/>
                    <a:pt x="204171" y="86154"/>
                  </a:cubicBezTo>
                  <a:cubicBezTo>
                    <a:pt x="204171" y="74054"/>
                    <a:pt x="194494" y="64374"/>
                    <a:pt x="183205" y="64374"/>
                  </a:cubicBezTo>
                  <a:close/>
                  <a:moveTo>
                    <a:pt x="86363" y="64374"/>
                  </a:moveTo>
                  <a:cubicBezTo>
                    <a:pt x="74249" y="64374"/>
                    <a:pt x="64558" y="74054"/>
                    <a:pt x="64558" y="86154"/>
                  </a:cubicBezTo>
                  <a:cubicBezTo>
                    <a:pt x="64558" y="98254"/>
                    <a:pt x="74249" y="107934"/>
                    <a:pt x="86363" y="107934"/>
                  </a:cubicBezTo>
                  <a:cubicBezTo>
                    <a:pt x="97670" y="107934"/>
                    <a:pt x="107361" y="98254"/>
                    <a:pt x="107361" y="86154"/>
                  </a:cubicBezTo>
                  <a:cubicBezTo>
                    <a:pt x="107361" y="74054"/>
                    <a:pt x="97670" y="64374"/>
                    <a:pt x="86363" y="64374"/>
                  </a:cubicBezTo>
                  <a:close/>
                  <a:moveTo>
                    <a:pt x="280047" y="43401"/>
                  </a:moveTo>
                  <a:cubicBezTo>
                    <a:pt x="303468" y="43401"/>
                    <a:pt x="322850" y="62761"/>
                    <a:pt x="322850" y="86154"/>
                  </a:cubicBezTo>
                  <a:cubicBezTo>
                    <a:pt x="322850" y="109547"/>
                    <a:pt x="303468" y="128907"/>
                    <a:pt x="280047" y="128907"/>
                  </a:cubicBezTo>
                  <a:cubicBezTo>
                    <a:pt x="255819" y="128907"/>
                    <a:pt x="236437" y="109547"/>
                    <a:pt x="236437" y="86154"/>
                  </a:cubicBezTo>
                  <a:cubicBezTo>
                    <a:pt x="236437" y="62761"/>
                    <a:pt x="255819" y="43401"/>
                    <a:pt x="280047" y="43401"/>
                  </a:cubicBezTo>
                  <a:close/>
                  <a:moveTo>
                    <a:pt x="183205" y="43401"/>
                  </a:moveTo>
                  <a:cubicBezTo>
                    <a:pt x="206590" y="43401"/>
                    <a:pt x="225943" y="62761"/>
                    <a:pt x="225943" y="86154"/>
                  </a:cubicBezTo>
                  <a:cubicBezTo>
                    <a:pt x="225943" y="109547"/>
                    <a:pt x="206590" y="128907"/>
                    <a:pt x="183205" y="128907"/>
                  </a:cubicBezTo>
                  <a:cubicBezTo>
                    <a:pt x="159013" y="128907"/>
                    <a:pt x="139660" y="109547"/>
                    <a:pt x="139660" y="86154"/>
                  </a:cubicBezTo>
                  <a:cubicBezTo>
                    <a:pt x="139660" y="62761"/>
                    <a:pt x="159013" y="43401"/>
                    <a:pt x="183205" y="43401"/>
                  </a:cubicBezTo>
                  <a:close/>
                  <a:moveTo>
                    <a:pt x="86363" y="43401"/>
                  </a:moveTo>
                  <a:cubicBezTo>
                    <a:pt x="109784" y="43401"/>
                    <a:pt x="129166" y="62761"/>
                    <a:pt x="129166" y="86154"/>
                  </a:cubicBezTo>
                  <a:cubicBezTo>
                    <a:pt x="129166" y="109547"/>
                    <a:pt x="109784" y="128907"/>
                    <a:pt x="86363" y="128907"/>
                  </a:cubicBezTo>
                  <a:cubicBezTo>
                    <a:pt x="62135" y="128907"/>
                    <a:pt x="42753" y="109547"/>
                    <a:pt x="42753" y="86154"/>
                  </a:cubicBezTo>
                  <a:cubicBezTo>
                    <a:pt x="42753" y="62761"/>
                    <a:pt x="62135" y="43401"/>
                    <a:pt x="86363" y="43401"/>
                  </a:cubicBezTo>
                  <a:close/>
                  <a:moveTo>
                    <a:pt x="21790" y="21754"/>
                  </a:moveTo>
                  <a:lnTo>
                    <a:pt x="21790" y="150669"/>
                  </a:lnTo>
                  <a:lnTo>
                    <a:pt x="538305" y="150669"/>
                  </a:lnTo>
                  <a:lnTo>
                    <a:pt x="538305" y="21754"/>
                  </a:lnTo>
                  <a:close/>
                  <a:moveTo>
                    <a:pt x="10492" y="0"/>
                  </a:moveTo>
                  <a:lnTo>
                    <a:pt x="548796" y="0"/>
                  </a:lnTo>
                  <a:cubicBezTo>
                    <a:pt x="554446" y="0"/>
                    <a:pt x="559288" y="4834"/>
                    <a:pt x="559288" y="11280"/>
                  </a:cubicBezTo>
                  <a:lnTo>
                    <a:pt x="559288" y="161143"/>
                  </a:lnTo>
                  <a:lnTo>
                    <a:pt x="559288" y="365795"/>
                  </a:lnTo>
                  <a:cubicBezTo>
                    <a:pt x="559288" y="371435"/>
                    <a:pt x="554446" y="376269"/>
                    <a:pt x="548796" y="376269"/>
                  </a:cubicBezTo>
                  <a:cubicBezTo>
                    <a:pt x="543147" y="376269"/>
                    <a:pt x="538305" y="371435"/>
                    <a:pt x="538305" y="365795"/>
                  </a:cubicBezTo>
                  <a:lnTo>
                    <a:pt x="538305" y="172423"/>
                  </a:lnTo>
                  <a:lnTo>
                    <a:pt x="21790" y="172423"/>
                  </a:lnTo>
                  <a:lnTo>
                    <a:pt x="21790" y="526938"/>
                  </a:lnTo>
                  <a:lnTo>
                    <a:pt x="376894" y="526938"/>
                  </a:lnTo>
                  <a:cubicBezTo>
                    <a:pt x="382543" y="526938"/>
                    <a:pt x="387386" y="531773"/>
                    <a:pt x="387386" y="537413"/>
                  </a:cubicBezTo>
                  <a:cubicBezTo>
                    <a:pt x="387386" y="543053"/>
                    <a:pt x="382543" y="547887"/>
                    <a:pt x="376894" y="547887"/>
                  </a:cubicBezTo>
                  <a:lnTo>
                    <a:pt x="10492" y="547887"/>
                  </a:lnTo>
                  <a:cubicBezTo>
                    <a:pt x="4842" y="547887"/>
                    <a:pt x="0" y="543053"/>
                    <a:pt x="0" y="537413"/>
                  </a:cubicBezTo>
                  <a:lnTo>
                    <a:pt x="0" y="161143"/>
                  </a:lnTo>
                  <a:lnTo>
                    <a:pt x="0" y="11280"/>
                  </a:lnTo>
                  <a:cubicBezTo>
                    <a:pt x="0" y="4834"/>
                    <a:pt x="4842" y="0"/>
                    <a:pt x="10492" y="0"/>
                  </a:cubicBezTo>
                  <a:close/>
                </a:path>
              </a:pathLst>
            </a:custGeom>
            <a:solidFill>
              <a:schemeClr val="bg1"/>
            </a:soli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 name="组合 4"/>
          <p:cNvGrpSpPr/>
          <p:nvPr/>
        </p:nvGrpSpPr>
        <p:grpSpPr>
          <a:xfrm>
            <a:off x="1518453" y="455343"/>
            <a:ext cx="4885993" cy="632939"/>
            <a:chOff x="1518453" y="442643"/>
            <a:chExt cx="4885993" cy="632939"/>
          </a:xfrm>
        </p:grpSpPr>
        <p:sp>
          <p:nvSpPr>
            <p:cNvPr id="6" name="文本框 5"/>
            <p:cNvSpPr txBox="1"/>
            <p:nvPr/>
          </p:nvSpPr>
          <p:spPr>
            <a:xfrm>
              <a:off x="1518453" y="442643"/>
              <a:ext cx="3295317" cy="461665"/>
            </a:xfrm>
            <a:prstGeom prst="rect">
              <a:avLst/>
            </a:prstGeom>
            <a:noFill/>
          </p:spPr>
          <p:txBody>
            <a:bodyPr wrap="square" rtlCol="0">
              <a:spAutoFit/>
              <a:scene3d>
                <a:camera prst="orthographicFront"/>
                <a:lightRig rig="threePt" dir="t"/>
              </a:scene3d>
              <a:sp3d contourW="12700"/>
            </a:bodyPr>
            <a:lstStyle/>
            <a:p>
              <a:r>
                <a:rPr lang="zh-CN" altLang="en-US" sz="2400" b="1" dirty="0" smtClean="0">
                  <a:solidFill>
                    <a:schemeClr val="tx1">
                      <a:lumMod val="85000"/>
                      <a:lumOff val="15000"/>
                    </a:schemeClr>
                  </a:solidFill>
                  <a:latin typeface="+mn-ea"/>
                </a:rPr>
                <a:t>人员分析</a:t>
              </a:r>
              <a:endParaRPr lang="zh-CN" altLang="en-US" sz="2400" b="1" dirty="0">
                <a:solidFill>
                  <a:schemeClr val="tx1">
                    <a:lumMod val="85000"/>
                    <a:lumOff val="15000"/>
                  </a:schemeClr>
                </a:solidFill>
                <a:latin typeface="+mn-ea"/>
              </a:endParaRPr>
            </a:p>
          </p:txBody>
        </p:sp>
        <p:sp>
          <p:nvSpPr>
            <p:cNvPr id="7" name="文本框 6"/>
            <p:cNvSpPr txBox="1"/>
            <p:nvPr/>
          </p:nvSpPr>
          <p:spPr>
            <a:xfrm>
              <a:off x="1518454" y="805765"/>
              <a:ext cx="4885992" cy="269817"/>
            </a:xfrm>
            <a:prstGeom prst="rect">
              <a:avLst/>
            </a:prstGeom>
            <a:noFill/>
          </p:spPr>
          <p:txBody>
            <a:bodyPr wrap="square" rtlCol="0">
              <a:spAutoFit/>
              <a:scene3d>
                <a:camera prst="orthographicFront"/>
                <a:lightRig rig="threePt" dir="t"/>
              </a:scene3d>
              <a:sp3d contourW="12700"/>
            </a:bodyPr>
            <a:lstStyle/>
            <a:p>
              <a:pPr>
                <a:lnSpc>
                  <a:spcPct val="120000"/>
                </a:lnSpc>
              </a:pPr>
              <a:endParaRPr lang="en-US" altLang="zh-CN" sz="1000" dirty="0">
                <a:solidFill>
                  <a:schemeClr val="bg1">
                    <a:lumMod val="50000"/>
                  </a:schemeClr>
                </a:solidFill>
                <a:latin typeface="+mj-ea"/>
                <a:ea typeface="+mj-ea"/>
              </a:endParaRPr>
            </a:p>
          </p:txBody>
        </p:sp>
      </p:grpSp>
      <p:graphicFrame>
        <p:nvGraphicFramePr>
          <p:cNvPr id="10" name="表格 9"/>
          <p:cNvGraphicFramePr>
            <a:graphicFrameLocks noGrp="1"/>
          </p:cNvGraphicFramePr>
          <p:nvPr>
            <p:extLst>
              <p:ext uri="{D42A27DB-BD31-4B8C-83A1-F6EECF244321}">
                <p14:modId xmlns:p14="http://schemas.microsoft.com/office/powerpoint/2010/main" val="2508880133"/>
              </p:ext>
            </p:extLst>
          </p:nvPr>
        </p:nvGraphicFramePr>
        <p:xfrm>
          <a:off x="575279" y="2061050"/>
          <a:ext cx="11527827" cy="3730149"/>
        </p:xfrm>
        <a:graphic>
          <a:graphicData uri="http://schemas.openxmlformats.org/drawingml/2006/table">
            <a:tbl>
              <a:tblPr firstRow="1" firstCol="1" bandRow="1"/>
              <a:tblGrid>
                <a:gridCol w="1641923"/>
                <a:gridCol w="2062318"/>
                <a:gridCol w="7823586"/>
              </a:tblGrid>
              <a:tr h="339104">
                <a:tc>
                  <a:txBody>
                    <a:bodyPr/>
                    <a:lstStyle/>
                    <a:p>
                      <a:pPr algn="ctr">
                        <a:spcAft>
                          <a:spcPts val="0"/>
                        </a:spcAft>
                      </a:pPr>
                      <a:r>
                        <a:rPr lang="zh-CN" sz="2200" b="1" kern="100">
                          <a:effectLst/>
                          <a:latin typeface="Times New Roman"/>
                          <a:ea typeface="宋体"/>
                        </a:rPr>
                        <a:t>名称</a:t>
                      </a:r>
                      <a:endParaRPr lang="zh-CN" sz="2200" kern="100">
                        <a:effectLst/>
                        <a:latin typeface="Times New Roman"/>
                        <a:ea typeface="宋体"/>
                      </a:endParaRPr>
                    </a:p>
                  </a:txBody>
                  <a:tcPr marL="142776" marR="1427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zh-CN" sz="2200" b="1" kern="100">
                          <a:effectLst/>
                          <a:latin typeface="Times New Roman"/>
                          <a:ea typeface="宋体"/>
                        </a:rPr>
                        <a:t>评价</a:t>
                      </a:r>
                      <a:endParaRPr lang="zh-CN" sz="2200" kern="100">
                        <a:effectLst/>
                        <a:latin typeface="Times New Roman"/>
                        <a:ea typeface="宋体"/>
                      </a:endParaRPr>
                    </a:p>
                  </a:txBody>
                  <a:tcPr marL="142776" marR="1427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zh-CN" sz="2200" b="1" kern="100">
                          <a:effectLst/>
                          <a:latin typeface="Times New Roman"/>
                          <a:ea typeface="宋体"/>
                        </a:rPr>
                        <a:t>简介</a:t>
                      </a:r>
                      <a:endParaRPr lang="zh-CN" sz="2200" kern="100">
                        <a:effectLst/>
                        <a:latin typeface="Times New Roman"/>
                        <a:ea typeface="宋体"/>
                      </a:endParaRPr>
                    </a:p>
                  </a:txBody>
                  <a:tcPr marL="142776" marR="1427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678209">
                <a:tc>
                  <a:txBody>
                    <a:bodyPr/>
                    <a:lstStyle/>
                    <a:p>
                      <a:pPr algn="ctr">
                        <a:spcAft>
                          <a:spcPts val="0"/>
                        </a:spcAft>
                      </a:pPr>
                      <a:r>
                        <a:rPr lang="zh-CN" sz="2200" kern="100">
                          <a:effectLst/>
                          <a:latin typeface="Times New Roman"/>
                          <a:ea typeface="宋体"/>
                        </a:rPr>
                        <a:t>孟玉盛</a:t>
                      </a:r>
                    </a:p>
                  </a:txBody>
                  <a:tcPr marL="142776" marR="1427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200" kern="100">
                          <a:effectLst/>
                          <a:latin typeface="Times New Roman"/>
                          <a:ea typeface="宋体"/>
                        </a:rPr>
                        <a:t>项目新手</a:t>
                      </a:r>
                    </a:p>
                  </a:txBody>
                  <a:tcPr marL="142776" marR="1427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200" kern="100">
                          <a:effectLst/>
                          <a:latin typeface="Times New Roman"/>
                          <a:ea typeface="宋体"/>
                        </a:rPr>
                        <a:t>软件工程专业学生，项目经理。对计算机有比较浓厚的兴趣，乐于钻研学习，专业基础扎实。</a:t>
                      </a:r>
                    </a:p>
                  </a:txBody>
                  <a:tcPr marL="142776" marR="1427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8209">
                <a:tc>
                  <a:txBody>
                    <a:bodyPr/>
                    <a:lstStyle/>
                    <a:p>
                      <a:pPr algn="ctr">
                        <a:spcAft>
                          <a:spcPts val="0"/>
                        </a:spcAft>
                      </a:pPr>
                      <a:r>
                        <a:rPr lang="zh-CN" sz="2200" kern="100">
                          <a:effectLst/>
                          <a:latin typeface="Times New Roman"/>
                          <a:ea typeface="宋体"/>
                        </a:rPr>
                        <a:t>潘国强</a:t>
                      </a:r>
                    </a:p>
                  </a:txBody>
                  <a:tcPr marL="142776" marR="1427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200" kern="100">
                          <a:effectLst/>
                          <a:latin typeface="Times New Roman"/>
                          <a:ea typeface="宋体"/>
                        </a:rPr>
                        <a:t>项目新手</a:t>
                      </a:r>
                    </a:p>
                  </a:txBody>
                  <a:tcPr marL="142776" marR="1427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200" kern="100">
                          <a:effectLst/>
                          <a:latin typeface="Times New Roman"/>
                          <a:ea typeface="宋体"/>
                        </a:rPr>
                        <a:t>软件工程专业学生，项目成员。乐观幽默，有比较强的交际能力。专业基础一般。</a:t>
                      </a:r>
                    </a:p>
                  </a:txBody>
                  <a:tcPr marL="142776" marR="1427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8209">
                <a:tc>
                  <a:txBody>
                    <a:bodyPr/>
                    <a:lstStyle/>
                    <a:p>
                      <a:pPr algn="ctr">
                        <a:spcAft>
                          <a:spcPts val="0"/>
                        </a:spcAft>
                      </a:pPr>
                      <a:r>
                        <a:rPr lang="zh-CN" sz="2200" kern="100">
                          <a:effectLst/>
                          <a:latin typeface="Times New Roman"/>
                          <a:ea typeface="宋体"/>
                        </a:rPr>
                        <a:t>钱智凯</a:t>
                      </a:r>
                    </a:p>
                  </a:txBody>
                  <a:tcPr marL="142776" marR="1427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200" kern="100">
                          <a:effectLst/>
                          <a:latin typeface="Times New Roman"/>
                          <a:ea typeface="宋体"/>
                        </a:rPr>
                        <a:t>项目新手</a:t>
                      </a:r>
                    </a:p>
                  </a:txBody>
                  <a:tcPr marL="142776" marR="1427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200" kern="100">
                          <a:effectLst/>
                          <a:latin typeface="Times New Roman"/>
                          <a:ea typeface="宋体"/>
                        </a:rPr>
                        <a:t>软件工程专业学生，项目成员。工作中乐于向他人学习讨教，逐步完善。专业基础一般</a:t>
                      </a:r>
                    </a:p>
                  </a:txBody>
                  <a:tcPr marL="142776" marR="1427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8209">
                <a:tc>
                  <a:txBody>
                    <a:bodyPr/>
                    <a:lstStyle/>
                    <a:p>
                      <a:pPr algn="ctr">
                        <a:spcAft>
                          <a:spcPts val="0"/>
                        </a:spcAft>
                      </a:pPr>
                      <a:r>
                        <a:rPr lang="zh-CN" sz="2200" kern="100">
                          <a:effectLst/>
                          <a:latin typeface="Times New Roman"/>
                          <a:ea typeface="宋体"/>
                        </a:rPr>
                        <a:t>瞿达晨</a:t>
                      </a:r>
                    </a:p>
                  </a:txBody>
                  <a:tcPr marL="142776" marR="1427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200" kern="100">
                          <a:effectLst/>
                          <a:latin typeface="Times New Roman"/>
                          <a:ea typeface="宋体"/>
                        </a:rPr>
                        <a:t>项目新手</a:t>
                      </a:r>
                    </a:p>
                  </a:txBody>
                  <a:tcPr marL="142776" marR="1427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200" kern="100">
                          <a:effectLst/>
                          <a:latin typeface="Times New Roman"/>
                          <a:ea typeface="宋体"/>
                        </a:rPr>
                        <a:t>软件工程专业学生，项目成员。对项目工作较为关心，主动性较强，专业基础较为扎实。</a:t>
                      </a:r>
                    </a:p>
                  </a:txBody>
                  <a:tcPr marL="142776" marR="1427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8209">
                <a:tc>
                  <a:txBody>
                    <a:bodyPr/>
                    <a:lstStyle/>
                    <a:p>
                      <a:pPr algn="ctr">
                        <a:spcAft>
                          <a:spcPts val="0"/>
                        </a:spcAft>
                      </a:pPr>
                      <a:r>
                        <a:rPr lang="zh-CN" sz="2200" kern="100">
                          <a:effectLst/>
                          <a:latin typeface="Times New Roman"/>
                          <a:ea typeface="宋体"/>
                        </a:rPr>
                        <a:t>黄枭帅</a:t>
                      </a:r>
                    </a:p>
                  </a:txBody>
                  <a:tcPr marL="142776" marR="1427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200" kern="100">
                          <a:effectLst/>
                          <a:latin typeface="Times New Roman"/>
                          <a:ea typeface="宋体"/>
                        </a:rPr>
                        <a:t>项目初学者</a:t>
                      </a:r>
                    </a:p>
                  </a:txBody>
                  <a:tcPr marL="142776" marR="1427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200" kern="100" dirty="0">
                          <a:effectLst/>
                          <a:latin typeface="Times New Roman"/>
                          <a:ea typeface="宋体"/>
                        </a:rPr>
                        <a:t>软件工程专业学生，项目成员。有外包项目经验，工作认真上心，专业基础强。</a:t>
                      </a:r>
                    </a:p>
                  </a:txBody>
                  <a:tcPr marL="142776" marR="1427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615895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52438" y="317500"/>
            <a:ext cx="850900" cy="850900"/>
            <a:chOff x="2959100" y="1866900"/>
            <a:chExt cx="1536700" cy="1536700"/>
          </a:xfrm>
        </p:grpSpPr>
        <p:sp>
          <p:nvSpPr>
            <p:cNvPr id="3" name="椭圆 2"/>
            <p:cNvSpPr/>
            <p:nvPr/>
          </p:nvSpPr>
          <p:spPr>
            <a:xfrm>
              <a:off x="2959100" y="1866900"/>
              <a:ext cx="1536700" cy="1536700"/>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a:off x="3361590" y="2286000"/>
              <a:ext cx="731720" cy="698500"/>
            </a:xfrm>
            <a:custGeom>
              <a:avLst/>
              <a:gdLst>
                <a:gd name="connsiteX0" fmla="*/ 442231 w 602715"/>
                <a:gd name="connsiteY0" fmla="*/ 415741 h 575353"/>
                <a:gd name="connsiteX1" fmla="*/ 479375 w 602715"/>
                <a:gd name="connsiteY1" fmla="*/ 514894 h 575353"/>
                <a:gd name="connsiteX2" fmla="*/ 500369 w 602715"/>
                <a:gd name="connsiteY2" fmla="*/ 472976 h 575353"/>
                <a:gd name="connsiteX3" fmla="*/ 542357 w 602715"/>
                <a:gd name="connsiteY3" fmla="*/ 452017 h 575353"/>
                <a:gd name="connsiteX4" fmla="*/ 405895 w 602715"/>
                <a:gd name="connsiteY4" fmla="*/ 379466 h 575353"/>
                <a:gd name="connsiteX5" fmla="*/ 596458 w 602715"/>
                <a:gd name="connsiteY5" fmla="*/ 449598 h 575353"/>
                <a:gd name="connsiteX6" fmla="*/ 526208 w 602715"/>
                <a:gd name="connsiteY6" fmla="*/ 484262 h 575353"/>
                <a:gd name="connsiteX7" fmla="*/ 599688 w 602715"/>
                <a:gd name="connsiteY7" fmla="*/ 557618 h 575353"/>
                <a:gd name="connsiteX8" fmla="*/ 599688 w 602715"/>
                <a:gd name="connsiteY8" fmla="*/ 572129 h 575353"/>
                <a:gd name="connsiteX9" fmla="*/ 591613 w 602715"/>
                <a:gd name="connsiteY9" fmla="*/ 575353 h 575353"/>
                <a:gd name="connsiteX10" fmla="*/ 584346 w 602715"/>
                <a:gd name="connsiteY10" fmla="*/ 572129 h 575353"/>
                <a:gd name="connsiteX11" fmla="*/ 510866 w 602715"/>
                <a:gd name="connsiteY11" fmla="*/ 499578 h 575353"/>
                <a:gd name="connsiteX12" fmla="*/ 476145 w 602715"/>
                <a:gd name="connsiteY12" fmla="*/ 568904 h 575353"/>
                <a:gd name="connsiteX13" fmla="*/ 280047 w 602715"/>
                <a:gd name="connsiteY13" fmla="*/ 64374 h 575353"/>
                <a:gd name="connsiteX14" fmla="*/ 258242 w 602715"/>
                <a:gd name="connsiteY14" fmla="*/ 86154 h 575353"/>
                <a:gd name="connsiteX15" fmla="*/ 280047 w 602715"/>
                <a:gd name="connsiteY15" fmla="*/ 107934 h 575353"/>
                <a:gd name="connsiteX16" fmla="*/ 301045 w 602715"/>
                <a:gd name="connsiteY16" fmla="*/ 86154 h 575353"/>
                <a:gd name="connsiteX17" fmla="*/ 280047 w 602715"/>
                <a:gd name="connsiteY17" fmla="*/ 64374 h 575353"/>
                <a:gd name="connsiteX18" fmla="*/ 183205 w 602715"/>
                <a:gd name="connsiteY18" fmla="*/ 64374 h 575353"/>
                <a:gd name="connsiteX19" fmla="*/ 161432 w 602715"/>
                <a:gd name="connsiteY19" fmla="*/ 86154 h 575353"/>
                <a:gd name="connsiteX20" fmla="*/ 183205 w 602715"/>
                <a:gd name="connsiteY20" fmla="*/ 107934 h 575353"/>
                <a:gd name="connsiteX21" fmla="*/ 204171 w 602715"/>
                <a:gd name="connsiteY21" fmla="*/ 86154 h 575353"/>
                <a:gd name="connsiteX22" fmla="*/ 183205 w 602715"/>
                <a:gd name="connsiteY22" fmla="*/ 64374 h 575353"/>
                <a:gd name="connsiteX23" fmla="*/ 86363 w 602715"/>
                <a:gd name="connsiteY23" fmla="*/ 64374 h 575353"/>
                <a:gd name="connsiteX24" fmla="*/ 64558 w 602715"/>
                <a:gd name="connsiteY24" fmla="*/ 86154 h 575353"/>
                <a:gd name="connsiteX25" fmla="*/ 86363 w 602715"/>
                <a:gd name="connsiteY25" fmla="*/ 107934 h 575353"/>
                <a:gd name="connsiteX26" fmla="*/ 107361 w 602715"/>
                <a:gd name="connsiteY26" fmla="*/ 86154 h 575353"/>
                <a:gd name="connsiteX27" fmla="*/ 86363 w 602715"/>
                <a:gd name="connsiteY27" fmla="*/ 64374 h 575353"/>
                <a:gd name="connsiteX28" fmla="*/ 280047 w 602715"/>
                <a:gd name="connsiteY28" fmla="*/ 43401 h 575353"/>
                <a:gd name="connsiteX29" fmla="*/ 322850 w 602715"/>
                <a:gd name="connsiteY29" fmla="*/ 86154 h 575353"/>
                <a:gd name="connsiteX30" fmla="*/ 280047 w 602715"/>
                <a:gd name="connsiteY30" fmla="*/ 128907 h 575353"/>
                <a:gd name="connsiteX31" fmla="*/ 236437 w 602715"/>
                <a:gd name="connsiteY31" fmla="*/ 86154 h 575353"/>
                <a:gd name="connsiteX32" fmla="*/ 280047 w 602715"/>
                <a:gd name="connsiteY32" fmla="*/ 43401 h 575353"/>
                <a:gd name="connsiteX33" fmla="*/ 183205 w 602715"/>
                <a:gd name="connsiteY33" fmla="*/ 43401 h 575353"/>
                <a:gd name="connsiteX34" fmla="*/ 225943 w 602715"/>
                <a:gd name="connsiteY34" fmla="*/ 86154 h 575353"/>
                <a:gd name="connsiteX35" fmla="*/ 183205 w 602715"/>
                <a:gd name="connsiteY35" fmla="*/ 128907 h 575353"/>
                <a:gd name="connsiteX36" fmla="*/ 139660 w 602715"/>
                <a:gd name="connsiteY36" fmla="*/ 86154 h 575353"/>
                <a:gd name="connsiteX37" fmla="*/ 183205 w 602715"/>
                <a:gd name="connsiteY37" fmla="*/ 43401 h 575353"/>
                <a:gd name="connsiteX38" fmla="*/ 86363 w 602715"/>
                <a:gd name="connsiteY38" fmla="*/ 43401 h 575353"/>
                <a:gd name="connsiteX39" fmla="*/ 129166 w 602715"/>
                <a:gd name="connsiteY39" fmla="*/ 86154 h 575353"/>
                <a:gd name="connsiteX40" fmla="*/ 86363 w 602715"/>
                <a:gd name="connsiteY40" fmla="*/ 128907 h 575353"/>
                <a:gd name="connsiteX41" fmla="*/ 42753 w 602715"/>
                <a:gd name="connsiteY41" fmla="*/ 86154 h 575353"/>
                <a:gd name="connsiteX42" fmla="*/ 86363 w 602715"/>
                <a:gd name="connsiteY42" fmla="*/ 43401 h 575353"/>
                <a:gd name="connsiteX43" fmla="*/ 21790 w 602715"/>
                <a:gd name="connsiteY43" fmla="*/ 21754 h 575353"/>
                <a:gd name="connsiteX44" fmla="*/ 21790 w 602715"/>
                <a:gd name="connsiteY44" fmla="*/ 150669 h 575353"/>
                <a:gd name="connsiteX45" fmla="*/ 538305 w 602715"/>
                <a:gd name="connsiteY45" fmla="*/ 150669 h 575353"/>
                <a:gd name="connsiteX46" fmla="*/ 538305 w 602715"/>
                <a:gd name="connsiteY46" fmla="*/ 21754 h 575353"/>
                <a:gd name="connsiteX47" fmla="*/ 10492 w 602715"/>
                <a:gd name="connsiteY47" fmla="*/ 0 h 575353"/>
                <a:gd name="connsiteX48" fmla="*/ 548796 w 602715"/>
                <a:gd name="connsiteY48" fmla="*/ 0 h 575353"/>
                <a:gd name="connsiteX49" fmla="*/ 559288 w 602715"/>
                <a:gd name="connsiteY49" fmla="*/ 11280 h 575353"/>
                <a:gd name="connsiteX50" fmla="*/ 559288 w 602715"/>
                <a:gd name="connsiteY50" fmla="*/ 161143 h 575353"/>
                <a:gd name="connsiteX51" fmla="*/ 559288 w 602715"/>
                <a:gd name="connsiteY51" fmla="*/ 365795 h 575353"/>
                <a:gd name="connsiteX52" fmla="*/ 548796 w 602715"/>
                <a:gd name="connsiteY52" fmla="*/ 376269 h 575353"/>
                <a:gd name="connsiteX53" fmla="*/ 538305 w 602715"/>
                <a:gd name="connsiteY53" fmla="*/ 365795 h 575353"/>
                <a:gd name="connsiteX54" fmla="*/ 538305 w 602715"/>
                <a:gd name="connsiteY54" fmla="*/ 172423 h 575353"/>
                <a:gd name="connsiteX55" fmla="*/ 21790 w 602715"/>
                <a:gd name="connsiteY55" fmla="*/ 172423 h 575353"/>
                <a:gd name="connsiteX56" fmla="*/ 21790 w 602715"/>
                <a:gd name="connsiteY56" fmla="*/ 526938 h 575353"/>
                <a:gd name="connsiteX57" fmla="*/ 376894 w 602715"/>
                <a:gd name="connsiteY57" fmla="*/ 526938 h 575353"/>
                <a:gd name="connsiteX58" fmla="*/ 387386 w 602715"/>
                <a:gd name="connsiteY58" fmla="*/ 537413 h 575353"/>
                <a:gd name="connsiteX59" fmla="*/ 376894 w 602715"/>
                <a:gd name="connsiteY59" fmla="*/ 547887 h 575353"/>
                <a:gd name="connsiteX60" fmla="*/ 10492 w 602715"/>
                <a:gd name="connsiteY60" fmla="*/ 547887 h 575353"/>
                <a:gd name="connsiteX61" fmla="*/ 0 w 602715"/>
                <a:gd name="connsiteY61" fmla="*/ 537413 h 575353"/>
                <a:gd name="connsiteX62" fmla="*/ 0 w 602715"/>
                <a:gd name="connsiteY62" fmla="*/ 161143 h 575353"/>
                <a:gd name="connsiteX63" fmla="*/ 0 w 602715"/>
                <a:gd name="connsiteY63" fmla="*/ 11280 h 575353"/>
                <a:gd name="connsiteX64" fmla="*/ 10492 w 602715"/>
                <a:gd name="connsiteY64" fmla="*/ 0 h 57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2715" h="575353">
                  <a:moveTo>
                    <a:pt x="442231" y="415741"/>
                  </a:moveTo>
                  <a:lnTo>
                    <a:pt x="479375" y="514894"/>
                  </a:lnTo>
                  <a:lnTo>
                    <a:pt x="500369" y="472976"/>
                  </a:lnTo>
                  <a:lnTo>
                    <a:pt x="542357" y="452017"/>
                  </a:lnTo>
                  <a:close/>
                  <a:moveTo>
                    <a:pt x="405895" y="379466"/>
                  </a:moveTo>
                  <a:lnTo>
                    <a:pt x="596458" y="449598"/>
                  </a:lnTo>
                  <a:lnTo>
                    <a:pt x="526208" y="484262"/>
                  </a:lnTo>
                  <a:lnTo>
                    <a:pt x="599688" y="557618"/>
                  </a:lnTo>
                  <a:cubicBezTo>
                    <a:pt x="603725" y="561649"/>
                    <a:pt x="603725" y="568098"/>
                    <a:pt x="599688" y="572129"/>
                  </a:cubicBezTo>
                  <a:cubicBezTo>
                    <a:pt x="597265" y="574547"/>
                    <a:pt x="594843" y="575353"/>
                    <a:pt x="591613" y="575353"/>
                  </a:cubicBezTo>
                  <a:cubicBezTo>
                    <a:pt x="589191" y="575353"/>
                    <a:pt x="586768" y="574547"/>
                    <a:pt x="584346" y="572129"/>
                  </a:cubicBezTo>
                  <a:lnTo>
                    <a:pt x="510866" y="499578"/>
                  </a:lnTo>
                  <a:lnTo>
                    <a:pt x="476145" y="568904"/>
                  </a:lnTo>
                  <a:close/>
                  <a:moveTo>
                    <a:pt x="280047" y="64374"/>
                  </a:moveTo>
                  <a:cubicBezTo>
                    <a:pt x="267933" y="64374"/>
                    <a:pt x="258242" y="74054"/>
                    <a:pt x="258242" y="86154"/>
                  </a:cubicBezTo>
                  <a:cubicBezTo>
                    <a:pt x="258242" y="98254"/>
                    <a:pt x="267933" y="107934"/>
                    <a:pt x="280047" y="107934"/>
                  </a:cubicBezTo>
                  <a:cubicBezTo>
                    <a:pt x="291354" y="107934"/>
                    <a:pt x="301045" y="98254"/>
                    <a:pt x="301045" y="86154"/>
                  </a:cubicBezTo>
                  <a:cubicBezTo>
                    <a:pt x="301045" y="74054"/>
                    <a:pt x="291354" y="64374"/>
                    <a:pt x="280047" y="64374"/>
                  </a:cubicBezTo>
                  <a:close/>
                  <a:moveTo>
                    <a:pt x="183205" y="64374"/>
                  </a:moveTo>
                  <a:cubicBezTo>
                    <a:pt x="171109" y="64374"/>
                    <a:pt x="161432" y="74054"/>
                    <a:pt x="161432" y="86154"/>
                  </a:cubicBezTo>
                  <a:cubicBezTo>
                    <a:pt x="161432" y="98254"/>
                    <a:pt x="171109" y="107934"/>
                    <a:pt x="183205" y="107934"/>
                  </a:cubicBezTo>
                  <a:cubicBezTo>
                    <a:pt x="194494" y="107934"/>
                    <a:pt x="204171" y="98254"/>
                    <a:pt x="204171" y="86154"/>
                  </a:cubicBezTo>
                  <a:cubicBezTo>
                    <a:pt x="204171" y="74054"/>
                    <a:pt x="194494" y="64374"/>
                    <a:pt x="183205" y="64374"/>
                  </a:cubicBezTo>
                  <a:close/>
                  <a:moveTo>
                    <a:pt x="86363" y="64374"/>
                  </a:moveTo>
                  <a:cubicBezTo>
                    <a:pt x="74249" y="64374"/>
                    <a:pt x="64558" y="74054"/>
                    <a:pt x="64558" y="86154"/>
                  </a:cubicBezTo>
                  <a:cubicBezTo>
                    <a:pt x="64558" y="98254"/>
                    <a:pt x="74249" y="107934"/>
                    <a:pt x="86363" y="107934"/>
                  </a:cubicBezTo>
                  <a:cubicBezTo>
                    <a:pt x="97670" y="107934"/>
                    <a:pt x="107361" y="98254"/>
                    <a:pt x="107361" y="86154"/>
                  </a:cubicBezTo>
                  <a:cubicBezTo>
                    <a:pt x="107361" y="74054"/>
                    <a:pt x="97670" y="64374"/>
                    <a:pt x="86363" y="64374"/>
                  </a:cubicBezTo>
                  <a:close/>
                  <a:moveTo>
                    <a:pt x="280047" y="43401"/>
                  </a:moveTo>
                  <a:cubicBezTo>
                    <a:pt x="303468" y="43401"/>
                    <a:pt x="322850" y="62761"/>
                    <a:pt x="322850" y="86154"/>
                  </a:cubicBezTo>
                  <a:cubicBezTo>
                    <a:pt x="322850" y="109547"/>
                    <a:pt x="303468" y="128907"/>
                    <a:pt x="280047" y="128907"/>
                  </a:cubicBezTo>
                  <a:cubicBezTo>
                    <a:pt x="255819" y="128907"/>
                    <a:pt x="236437" y="109547"/>
                    <a:pt x="236437" y="86154"/>
                  </a:cubicBezTo>
                  <a:cubicBezTo>
                    <a:pt x="236437" y="62761"/>
                    <a:pt x="255819" y="43401"/>
                    <a:pt x="280047" y="43401"/>
                  </a:cubicBezTo>
                  <a:close/>
                  <a:moveTo>
                    <a:pt x="183205" y="43401"/>
                  </a:moveTo>
                  <a:cubicBezTo>
                    <a:pt x="206590" y="43401"/>
                    <a:pt x="225943" y="62761"/>
                    <a:pt x="225943" y="86154"/>
                  </a:cubicBezTo>
                  <a:cubicBezTo>
                    <a:pt x="225943" y="109547"/>
                    <a:pt x="206590" y="128907"/>
                    <a:pt x="183205" y="128907"/>
                  </a:cubicBezTo>
                  <a:cubicBezTo>
                    <a:pt x="159013" y="128907"/>
                    <a:pt x="139660" y="109547"/>
                    <a:pt x="139660" y="86154"/>
                  </a:cubicBezTo>
                  <a:cubicBezTo>
                    <a:pt x="139660" y="62761"/>
                    <a:pt x="159013" y="43401"/>
                    <a:pt x="183205" y="43401"/>
                  </a:cubicBezTo>
                  <a:close/>
                  <a:moveTo>
                    <a:pt x="86363" y="43401"/>
                  </a:moveTo>
                  <a:cubicBezTo>
                    <a:pt x="109784" y="43401"/>
                    <a:pt x="129166" y="62761"/>
                    <a:pt x="129166" y="86154"/>
                  </a:cubicBezTo>
                  <a:cubicBezTo>
                    <a:pt x="129166" y="109547"/>
                    <a:pt x="109784" y="128907"/>
                    <a:pt x="86363" y="128907"/>
                  </a:cubicBezTo>
                  <a:cubicBezTo>
                    <a:pt x="62135" y="128907"/>
                    <a:pt x="42753" y="109547"/>
                    <a:pt x="42753" y="86154"/>
                  </a:cubicBezTo>
                  <a:cubicBezTo>
                    <a:pt x="42753" y="62761"/>
                    <a:pt x="62135" y="43401"/>
                    <a:pt x="86363" y="43401"/>
                  </a:cubicBezTo>
                  <a:close/>
                  <a:moveTo>
                    <a:pt x="21790" y="21754"/>
                  </a:moveTo>
                  <a:lnTo>
                    <a:pt x="21790" y="150669"/>
                  </a:lnTo>
                  <a:lnTo>
                    <a:pt x="538305" y="150669"/>
                  </a:lnTo>
                  <a:lnTo>
                    <a:pt x="538305" y="21754"/>
                  </a:lnTo>
                  <a:close/>
                  <a:moveTo>
                    <a:pt x="10492" y="0"/>
                  </a:moveTo>
                  <a:lnTo>
                    <a:pt x="548796" y="0"/>
                  </a:lnTo>
                  <a:cubicBezTo>
                    <a:pt x="554446" y="0"/>
                    <a:pt x="559288" y="4834"/>
                    <a:pt x="559288" y="11280"/>
                  </a:cubicBezTo>
                  <a:lnTo>
                    <a:pt x="559288" y="161143"/>
                  </a:lnTo>
                  <a:lnTo>
                    <a:pt x="559288" y="365795"/>
                  </a:lnTo>
                  <a:cubicBezTo>
                    <a:pt x="559288" y="371435"/>
                    <a:pt x="554446" y="376269"/>
                    <a:pt x="548796" y="376269"/>
                  </a:cubicBezTo>
                  <a:cubicBezTo>
                    <a:pt x="543147" y="376269"/>
                    <a:pt x="538305" y="371435"/>
                    <a:pt x="538305" y="365795"/>
                  </a:cubicBezTo>
                  <a:lnTo>
                    <a:pt x="538305" y="172423"/>
                  </a:lnTo>
                  <a:lnTo>
                    <a:pt x="21790" y="172423"/>
                  </a:lnTo>
                  <a:lnTo>
                    <a:pt x="21790" y="526938"/>
                  </a:lnTo>
                  <a:lnTo>
                    <a:pt x="376894" y="526938"/>
                  </a:lnTo>
                  <a:cubicBezTo>
                    <a:pt x="382543" y="526938"/>
                    <a:pt x="387386" y="531773"/>
                    <a:pt x="387386" y="537413"/>
                  </a:cubicBezTo>
                  <a:cubicBezTo>
                    <a:pt x="387386" y="543053"/>
                    <a:pt x="382543" y="547887"/>
                    <a:pt x="376894" y="547887"/>
                  </a:cubicBezTo>
                  <a:lnTo>
                    <a:pt x="10492" y="547887"/>
                  </a:lnTo>
                  <a:cubicBezTo>
                    <a:pt x="4842" y="547887"/>
                    <a:pt x="0" y="543053"/>
                    <a:pt x="0" y="537413"/>
                  </a:cubicBezTo>
                  <a:lnTo>
                    <a:pt x="0" y="161143"/>
                  </a:lnTo>
                  <a:lnTo>
                    <a:pt x="0" y="11280"/>
                  </a:lnTo>
                  <a:cubicBezTo>
                    <a:pt x="0" y="4834"/>
                    <a:pt x="4842" y="0"/>
                    <a:pt x="10492" y="0"/>
                  </a:cubicBezTo>
                  <a:close/>
                </a:path>
              </a:pathLst>
            </a:custGeom>
            <a:solidFill>
              <a:schemeClr val="bg1"/>
            </a:soli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 name="组合 4"/>
          <p:cNvGrpSpPr/>
          <p:nvPr/>
        </p:nvGrpSpPr>
        <p:grpSpPr>
          <a:xfrm>
            <a:off x="1518453" y="455343"/>
            <a:ext cx="4885993" cy="632939"/>
            <a:chOff x="1518453" y="442643"/>
            <a:chExt cx="4885993" cy="632939"/>
          </a:xfrm>
        </p:grpSpPr>
        <p:sp>
          <p:nvSpPr>
            <p:cNvPr id="6" name="文本框 5"/>
            <p:cNvSpPr txBox="1"/>
            <p:nvPr/>
          </p:nvSpPr>
          <p:spPr>
            <a:xfrm>
              <a:off x="1518453" y="442643"/>
              <a:ext cx="3295317" cy="461665"/>
            </a:xfrm>
            <a:prstGeom prst="rect">
              <a:avLst/>
            </a:prstGeom>
            <a:noFill/>
          </p:spPr>
          <p:txBody>
            <a:bodyPr wrap="square" rtlCol="0">
              <a:spAutoFit/>
              <a:scene3d>
                <a:camera prst="orthographicFront"/>
                <a:lightRig rig="threePt" dir="t"/>
              </a:scene3d>
              <a:sp3d contourW="12700"/>
            </a:bodyPr>
            <a:lstStyle/>
            <a:p>
              <a:r>
                <a:rPr lang="zh-CN" altLang="en-US" sz="2400" b="1" dirty="0" smtClean="0">
                  <a:solidFill>
                    <a:schemeClr val="tx1">
                      <a:lumMod val="85000"/>
                      <a:lumOff val="15000"/>
                    </a:schemeClr>
                  </a:solidFill>
                  <a:latin typeface="+mn-ea"/>
                </a:rPr>
                <a:t>软硬件</a:t>
              </a:r>
              <a:r>
                <a:rPr lang="zh-CN" altLang="en-US" sz="2400" b="1" dirty="0">
                  <a:solidFill>
                    <a:schemeClr val="tx1">
                      <a:lumMod val="85000"/>
                      <a:lumOff val="15000"/>
                    </a:schemeClr>
                  </a:solidFill>
                  <a:latin typeface="+mn-ea"/>
                </a:rPr>
                <a:t>资源</a:t>
              </a:r>
            </a:p>
          </p:txBody>
        </p:sp>
        <p:sp>
          <p:nvSpPr>
            <p:cNvPr id="7" name="文本框 6"/>
            <p:cNvSpPr txBox="1"/>
            <p:nvPr/>
          </p:nvSpPr>
          <p:spPr>
            <a:xfrm>
              <a:off x="1518454" y="805765"/>
              <a:ext cx="4885992" cy="269817"/>
            </a:xfrm>
            <a:prstGeom prst="rect">
              <a:avLst/>
            </a:prstGeom>
            <a:noFill/>
          </p:spPr>
          <p:txBody>
            <a:bodyPr wrap="square" rtlCol="0">
              <a:spAutoFit/>
              <a:scene3d>
                <a:camera prst="orthographicFront"/>
                <a:lightRig rig="threePt" dir="t"/>
              </a:scene3d>
              <a:sp3d contourW="12700"/>
            </a:bodyPr>
            <a:lstStyle/>
            <a:p>
              <a:pPr>
                <a:lnSpc>
                  <a:spcPct val="120000"/>
                </a:lnSpc>
              </a:pPr>
              <a:endParaRPr lang="en-US" altLang="zh-CN" sz="1000" dirty="0">
                <a:solidFill>
                  <a:schemeClr val="bg1">
                    <a:lumMod val="50000"/>
                  </a:schemeClr>
                </a:solidFill>
                <a:latin typeface="+mj-ea"/>
                <a:ea typeface="+mj-ea"/>
              </a:endParaRPr>
            </a:p>
          </p:txBody>
        </p:sp>
      </p:grpSp>
      <p:graphicFrame>
        <p:nvGraphicFramePr>
          <p:cNvPr id="10" name="表格 9"/>
          <p:cNvGraphicFramePr>
            <a:graphicFrameLocks noGrp="1"/>
          </p:cNvGraphicFramePr>
          <p:nvPr>
            <p:extLst>
              <p:ext uri="{D42A27DB-BD31-4B8C-83A1-F6EECF244321}">
                <p14:modId xmlns:p14="http://schemas.microsoft.com/office/powerpoint/2010/main" val="2265959790"/>
              </p:ext>
            </p:extLst>
          </p:nvPr>
        </p:nvGraphicFramePr>
        <p:xfrm>
          <a:off x="1257591" y="1088279"/>
          <a:ext cx="9700695" cy="5563494"/>
        </p:xfrm>
        <a:graphic>
          <a:graphicData uri="http://schemas.openxmlformats.org/drawingml/2006/table">
            <a:tbl>
              <a:tblPr/>
              <a:tblGrid>
                <a:gridCol w="2231193"/>
                <a:gridCol w="994860"/>
                <a:gridCol w="2684084"/>
                <a:gridCol w="2268754"/>
                <a:gridCol w="1521804"/>
              </a:tblGrid>
              <a:tr h="309083">
                <a:tc>
                  <a:txBody>
                    <a:bodyPr/>
                    <a:lstStyle/>
                    <a:p>
                      <a:pPr algn="ctr">
                        <a:spcAft>
                          <a:spcPts val="0"/>
                        </a:spcAft>
                      </a:pPr>
                      <a:r>
                        <a:rPr lang="zh-CN" sz="1600" b="1" kern="100">
                          <a:solidFill>
                            <a:srgbClr val="000000"/>
                          </a:solidFill>
                          <a:effectLst/>
                          <a:latin typeface="Times New Roman"/>
                          <a:ea typeface="宋体"/>
                        </a:rPr>
                        <a:t>软硬件资源名称</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1600" b="1" kern="100">
                          <a:solidFill>
                            <a:srgbClr val="000000"/>
                          </a:solidFill>
                          <a:effectLst/>
                          <a:latin typeface="Times New Roman"/>
                          <a:ea typeface="宋体"/>
                        </a:rPr>
                        <a:t>级别</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tabLst>
                          <a:tab pos="2637155" algn="ctr"/>
                          <a:tab pos="5274310" algn="r"/>
                          <a:tab pos="266700" algn="l"/>
                        </a:tabLst>
                      </a:pPr>
                      <a:r>
                        <a:rPr lang="zh-CN" sz="1600" b="1" kern="100">
                          <a:solidFill>
                            <a:srgbClr val="000000"/>
                          </a:solidFill>
                          <a:effectLst/>
                          <a:latin typeface="Times New Roman"/>
                          <a:ea typeface="宋体"/>
                        </a:rPr>
                        <a:t>详细配置</a:t>
                      </a:r>
                      <a:endParaRPr lang="zh-CN" sz="12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1600" b="1" kern="100">
                          <a:solidFill>
                            <a:srgbClr val="000000"/>
                          </a:solidFill>
                          <a:effectLst/>
                          <a:latin typeface="Times New Roman"/>
                          <a:ea typeface="宋体"/>
                        </a:rPr>
                        <a:t>获取方式与时间</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1600" b="1" kern="100">
                          <a:solidFill>
                            <a:srgbClr val="000000"/>
                          </a:solidFill>
                          <a:effectLst/>
                          <a:latin typeface="Times New Roman"/>
                          <a:ea typeface="宋体"/>
                        </a:rPr>
                        <a:t>用途</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618166">
                <a:tc>
                  <a:txBody>
                    <a:bodyPr/>
                    <a:lstStyle/>
                    <a:p>
                      <a:pPr algn="just">
                        <a:spcAft>
                          <a:spcPts val="0"/>
                        </a:spcAft>
                      </a:pPr>
                      <a:r>
                        <a:rPr lang="en-US" sz="1600" kern="100">
                          <a:solidFill>
                            <a:srgbClr val="000000"/>
                          </a:solidFill>
                          <a:effectLst/>
                          <a:latin typeface="宋体"/>
                          <a:ea typeface="宋体"/>
                        </a:rPr>
                        <a:t>5</a:t>
                      </a:r>
                      <a:r>
                        <a:rPr lang="zh-CN" sz="1600" kern="100">
                          <a:solidFill>
                            <a:srgbClr val="000000"/>
                          </a:solidFill>
                          <a:effectLst/>
                          <a:latin typeface="Times New Roman"/>
                          <a:ea typeface="宋体"/>
                        </a:rPr>
                        <a:t>台笔记本</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 pos="266700" algn="l"/>
                        </a:tabLst>
                      </a:pPr>
                      <a:r>
                        <a:rPr lang="zh-CN" sz="1600" kern="100">
                          <a:solidFill>
                            <a:srgbClr val="000000"/>
                          </a:solidFill>
                          <a:effectLst/>
                          <a:latin typeface="Times New Roman"/>
                          <a:ea typeface="宋体"/>
                        </a:rPr>
                        <a:t>关键</a:t>
                      </a:r>
                      <a:endParaRPr lang="zh-CN" sz="12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solidFill>
                            <a:srgbClr val="000000"/>
                          </a:solidFill>
                          <a:effectLst/>
                          <a:latin typeface="宋体"/>
                          <a:ea typeface="宋体"/>
                        </a:rPr>
                        <a:t> </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solidFill>
                            <a:srgbClr val="000000"/>
                          </a:solidFill>
                          <a:effectLst/>
                          <a:latin typeface="Times New Roman"/>
                          <a:ea typeface="宋体"/>
                        </a:rPr>
                        <a:t>自行购买</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solidFill>
                            <a:srgbClr val="000000"/>
                          </a:solidFill>
                          <a:effectLst/>
                          <a:latin typeface="Times New Roman"/>
                          <a:ea typeface="宋体"/>
                        </a:rPr>
                        <a:t>基础工作平台</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8166">
                <a:tc>
                  <a:txBody>
                    <a:bodyPr/>
                    <a:lstStyle/>
                    <a:p>
                      <a:pPr algn="just">
                        <a:spcAft>
                          <a:spcPts val="0"/>
                        </a:spcAft>
                      </a:pPr>
                      <a:r>
                        <a:rPr lang="en-US" sz="1600" kern="100">
                          <a:solidFill>
                            <a:srgbClr val="000000"/>
                          </a:solidFill>
                          <a:effectLst/>
                          <a:latin typeface="宋体"/>
                          <a:ea typeface="宋体"/>
                        </a:rPr>
                        <a:t>GIT</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 pos="266700" algn="l"/>
                        </a:tabLst>
                      </a:pPr>
                      <a:r>
                        <a:rPr lang="zh-CN" sz="1600" kern="100">
                          <a:solidFill>
                            <a:srgbClr val="000000"/>
                          </a:solidFill>
                          <a:effectLst/>
                          <a:latin typeface="Times New Roman"/>
                          <a:ea typeface="宋体"/>
                        </a:rPr>
                        <a:t>关键</a:t>
                      </a:r>
                      <a:endParaRPr lang="zh-CN" sz="12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solidFill>
                            <a:srgbClr val="000000"/>
                          </a:solidFill>
                          <a:effectLst/>
                          <a:latin typeface="宋体"/>
                          <a:ea typeface="宋体"/>
                        </a:rPr>
                        <a:t> </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solidFill>
                            <a:srgbClr val="000000"/>
                          </a:solidFill>
                          <a:effectLst/>
                          <a:latin typeface="Times New Roman"/>
                          <a:ea typeface="宋体"/>
                        </a:rPr>
                        <a:t>官网下载</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solidFill>
                            <a:srgbClr val="000000"/>
                          </a:solidFill>
                          <a:effectLst/>
                          <a:latin typeface="Times New Roman"/>
                          <a:ea typeface="宋体"/>
                        </a:rPr>
                        <a:t>配置管理系统</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8166">
                <a:tc>
                  <a:txBody>
                    <a:bodyPr/>
                    <a:lstStyle/>
                    <a:p>
                      <a:pPr algn="just">
                        <a:spcAft>
                          <a:spcPts val="0"/>
                        </a:spcAft>
                      </a:pPr>
                      <a:r>
                        <a:rPr lang="en-US" sz="1600" kern="100">
                          <a:solidFill>
                            <a:srgbClr val="000000"/>
                          </a:solidFill>
                          <a:effectLst/>
                          <a:latin typeface="宋体"/>
                          <a:ea typeface="宋体"/>
                        </a:rPr>
                        <a:t>Microsoft Office</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 pos="266700" algn="l"/>
                        </a:tabLst>
                      </a:pPr>
                      <a:r>
                        <a:rPr lang="zh-CN" sz="1600" kern="100">
                          <a:solidFill>
                            <a:srgbClr val="000000"/>
                          </a:solidFill>
                          <a:effectLst/>
                          <a:latin typeface="Times New Roman"/>
                          <a:ea typeface="宋体"/>
                        </a:rPr>
                        <a:t>关键</a:t>
                      </a:r>
                      <a:endParaRPr lang="zh-CN" sz="12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solidFill>
                            <a:srgbClr val="000000"/>
                          </a:solidFill>
                          <a:effectLst/>
                          <a:latin typeface="宋体"/>
                          <a:ea typeface="宋体"/>
                        </a:rPr>
                        <a:t> </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solidFill>
                            <a:srgbClr val="000000"/>
                          </a:solidFill>
                          <a:effectLst/>
                          <a:latin typeface="Times New Roman"/>
                          <a:ea typeface="宋体"/>
                        </a:rPr>
                        <a:t>统一安装激活</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solidFill>
                            <a:srgbClr val="000000"/>
                          </a:solidFill>
                          <a:effectLst/>
                          <a:latin typeface="Times New Roman"/>
                          <a:ea typeface="宋体"/>
                        </a:rPr>
                        <a:t>制作文档</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8166">
                <a:tc>
                  <a:txBody>
                    <a:bodyPr/>
                    <a:lstStyle/>
                    <a:p>
                      <a:pPr algn="just">
                        <a:spcAft>
                          <a:spcPts val="0"/>
                        </a:spcAft>
                      </a:pPr>
                      <a:r>
                        <a:rPr lang="en-US" sz="1600" kern="100">
                          <a:solidFill>
                            <a:srgbClr val="000000"/>
                          </a:solidFill>
                          <a:effectLst/>
                          <a:latin typeface="宋体"/>
                          <a:ea typeface="宋体"/>
                        </a:rPr>
                        <a:t>IBM Rational Rose</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 pos="266700" algn="l"/>
                        </a:tabLst>
                      </a:pPr>
                      <a:r>
                        <a:rPr lang="zh-CN" sz="1600" kern="100">
                          <a:solidFill>
                            <a:srgbClr val="000000"/>
                          </a:solidFill>
                          <a:effectLst/>
                          <a:latin typeface="Times New Roman"/>
                          <a:ea typeface="宋体"/>
                        </a:rPr>
                        <a:t>关键</a:t>
                      </a:r>
                      <a:endParaRPr lang="zh-CN" sz="12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solidFill>
                            <a:srgbClr val="000000"/>
                          </a:solidFill>
                          <a:effectLst/>
                          <a:latin typeface="宋体"/>
                          <a:ea typeface="宋体"/>
                        </a:rPr>
                        <a:t> </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solidFill>
                            <a:srgbClr val="000000"/>
                          </a:solidFill>
                          <a:effectLst/>
                          <a:latin typeface="Times New Roman"/>
                          <a:ea typeface="宋体"/>
                        </a:rPr>
                        <a:t>官网下载</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solidFill>
                            <a:srgbClr val="000000"/>
                          </a:solidFill>
                          <a:effectLst/>
                          <a:latin typeface="Times New Roman"/>
                          <a:ea typeface="宋体"/>
                        </a:rPr>
                        <a:t>面向对象分析与设计</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083">
                <a:tc>
                  <a:txBody>
                    <a:bodyPr/>
                    <a:lstStyle/>
                    <a:p>
                      <a:pPr algn="just">
                        <a:spcAft>
                          <a:spcPts val="0"/>
                        </a:spcAft>
                      </a:pPr>
                      <a:r>
                        <a:rPr lang="en-US" sz="1600" kern="100">
                          <a:solidFill>
                            <a:srgbClr val="000000"/>
                          </a:solidFill>
                          <a:effectLst/>
                          <a:latin typeface="宋体"/>
                          <a:ea typeface="宋体"/>
                        </a:rPr>
                        <a:t>Visio</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 pos="266700" algn="l"/>
                        </a:tabLst>
                      </a:pPr>
                      <a:r>
                        <a:rPr lang="zh-CN" sz="1600" kern="100">
                          <a:solidFill>
                            <a:srgbClr val="000000"/>
                          </a:solidFill>
                          <a:effectLst/>
                          <a:latin typeface="Times New Roman"/>
                          <a:ea typeface="宋体"/>
                        </a:rPr>
                        <a:t>关键</a:t>
                      </a:r>
                      <a:endParaRPr lang="zh-CN" sz="12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solidFill>
                            <a:srgbClr val="000000"/>
                          </a:solidFill>
                          <a:effectLst/>
                          <a:latin typeface="宋体"/>
                          <a:ea typeface="宋体"/>
                        </a:rPr>
                        <a:t> </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solidFill>
                            <a:srgbClr val="000000"/>
                          </a:solidFill>
                          <a:effectLst/>
                          <a:latin typeface="Times New Roman"/>
                          <a:ea typeface="宋体"/>
                        </a:rPr>
                        <a:t>统一安装激活</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solidFill>
                            <a:srgbClr val="000000"/>
                          </a:solidFill>
                          <a:effectLst/>
                          <a:latin typeface="宋体"/>
                          <a:ea typeface="宋体"/>
                        </a:rPr>
                        <a:t>OBS</a:t>
                      </a:r>
                      <a:r>
                        <a:rPr lang="zh-CN" sz="1600" kern="100">
                          <a:solidFill>
                            <a:srgbClr val="000000"/>
                          </a:solidFill>
                          <a:effectLst/>
                          <a:latin typeface="Times New Roman"/>
                          <a:ea typeface="宋体"/>
                        </a:rPr>
                        <a:t>绘制</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8166">
                <a:tc>
                  <a:txBody>
                    <a:bodyPr/>
                    <a:lstStyle/>
                    <a:p>
                      <a:pPr algn="just">
                        <a:spcAft>
                          <a:spcPts val="0"/>
                        </a:spcAft>
                      </a:pPr>
                      <a:r>
                        <a:rPr lang="en-US" sz="1600" kern="100">
                          <a:solidFill>
                            <a:srgbClr val="000000"/>
                          </a:solidFill>
                          <a:effectLst/>
                          <a:latin typeface="宋体"/>
                          <a:ea typeface="宋体"/>
                        </a:rPr>
                        <a:t>WBS Schedule Pro</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 pos="266700" algn="l"/>
                        </a:tabLst>
                      </a:pPr>
                      <a:r>
                        <a:rPr lang="zh-CN" sz="1600" kern="100">
                          <a:solidFill>
                            <a:srgbClr val="000000"/>
                          </a:solidFill>
                          <a:effectLst/>
                          <a:latin typeface="Times New Roman"/>
                          <a:ea typeface="宋体"/>
                        </a:rPr>
                        <a:t>关键</a:t>
                      </a:r>
                      <a:endParaRPr lang="zh-CN" sz="12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solidFill>
                            <a:srgbClr val="000000"/>
                          </a:solidFill>
                          <a:effectLst/>
                          <a:latin typeface="宋体"/>
                          <a:ea typeface="宋体"/>
                        </a:rPr>
                        <a:t> </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solidFill>
                            <a:srgbClr val="000000"/>
                          </a:solidFill>
                          <a:effectLst/>
                          <a:latin typeface="Times New Roman"/>
                          <a:ea typeface="宋体"/>
                        </a:rPr>
                        <a:t>统一安装激活</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solidFill>
                            <a:srgbClr val="000000"/>
                          </a:solidFill>
                          <a:effectLst/>
                          <a:latin typeface="宋体"/>
                          <a:ea typeface="宋体"/>
                        </a:rPr>
                        <a:t>WBS</a:t>
                      </a:r>
                      <a:r>
                        <a:rPr lang="zh-CN" sz="1600" kern="100">
                          <a:solidFill>
                            <a:srgbClr val="000000"/>
                          </a:solidFill>
                          <a:effectLst/>
                          <a:latin typeface="Times New Roman"/>
                          <a:ea typeface="宋体"/>
                        </a:rPr>
                        <a:t>绘制</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8166">
                <a:tc>
                  <a:txBody>
                    <a:bodyPr/>
                    <a:lstStyle/>
                    <a:p>
                      <a:pPr algn="just">
                        <a:spcAft>
                          <a:spcPts val="0"/>
                        </a:spcAft>
                      </a:pPr>
                      <a:r>
                        <a:rPr lang="en-US" sz="1600" kern="100">
                          <a:solidFill>
                            <a:srgbClr val="000000"/>
                          </a:solidFill>
                          <a:effectLst/>
                          <a:latin typeface="宋体"/>
                          <a:ea typeface="宋体"/>
                        </a:rPr>
                        <a:t>IBM Rational RequisitePro</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 pos="266700" algn="l"/>
                        </a:tabLst>
                      </a:pPr>
                      <a:r>
                        <a:rPr lang="zh-CN" sz="1600" kern="100">
                          <a:solidFill>
                            <a:srgbClr val="000000"/>
                          </a:solidFill>
                          <a:effectLst/>
                          <a:latin typeface="Times New Roman"/>
                          <a:ea typeface="宋体"/>
                        </a:rPr>
                        <a:t>关键</a:t>
                      </a:r>
                      <a:endParaRPr lang="zh-CN" sz="12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solidFill>
                            <a:srgbClr val="000000"/>
                          </a:solidFill>
                          <a:effectLst/>
                          <a:latin typeface="宋体"/>
                          <a:ea typeface="宋体"/>
                        </a:rPr>
                        <a:t> </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solidFill>
                            <a:srgbClr val="000000"/>
                          </a:solidFill>
                          <a:effectLst/>
                          <a:latin typeface="Times New Roman"/>
                          <a:ea typeface="宋体"/>
                        </a:rPr>
                        <a:t>官网下载</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solidFill>
                            <a:srgbClr val="000000"/>
                          </a:solidFill>
                          <a:effectLst/>
                          <a:latin typeface="Times New Roman"/>
                          <a:ea typeface="宋体"/>
                        </a:rPr>
                        <a:t>软件需求管理工具</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8166">
                <a:tc>
                  <a:txBody>
                    <a:bodyPr/>
                    <a:lstStyle/>
                    <a:p>
                      <a:pPr algn="just">
                        <a:spcAft>
                          <a:spcPts val="0"/>
                        </a:spcAft>
                      </a:pPr>
                      <a:r>
                        <a:rPr lang="en-US" sz="1600" kern="100">
                          <a:solidFill>
                            <a:srgbClr val="000000"/>
                          </a:solidFill>
                          <a:effectLst/>
                          <a:latin typeface="宋体"/>
                          <a:ea typeface="宋体"/>
                        </a:rPr>
                        <a:t>Microsoft Project</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 pos="266700" algn="l"/>
                        </a:tabLst>
                      </a:pPr>
                      <a:r>
                        <a:rPr lang="zh-CN" sz="1600" kern="100">
                          <a:solidFill>
                            <a:srgbClr val="000000"/>
                          </a:solidFill>
                          <a:effectLst/>
                          <a:latin typeface="Times New Roman"/>
                          <a:ea typeface="宋体"/>
                        </a:rPr>
                        <a:t>关键</a:t>
                      </a:r>
                      <a:endParaRPr lang="zh-CN" sz="12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solidFill>
                            <a:srgbClr val="000000"/>
                          </a:solidFill>
                          <a:effectLst/>
                          <a:latin typeface="宋体"/>
                          <a:ea typeface="宋体"/>
                        </a:rPr>
                        <a:t> </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solidFill>
                            <a:srgbClr val="000000"/>
                          </a:solidFill>
                          <a:effectLst/>
                          <a:latin typeface="Times New Roman"/>
                          <a:ea typeface="宋体"/>
                        </a:rPr>
                        <a:t>统一安装激活</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solidFill>
                            <a:srgbClr val="000000"/>
                          </a:solidFill>
                          <a:effectLst/>
                          <a:latin typeface="Times New Roman"/>
                          <a:ea typeface="宋体"/>
                        </a:rPr>
                        <a:t>项目管理工具</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8166">
                <a:tc>
                  <a:txBody>
                    <a:bodyPr/>
                    <a:lstStyle/>
                    <a:p>
                      <a:pPr algn="just">
                        <a:spcAft>
                          <a:spcPts val="0"/>
                        </a:spcAft>
                      </a:pPr>
                      <a:r>
                        <a:rPr lang="en-US" sz="1600" kern="100">
                          <a:solidFill>
                            <a:srgbClr val="000000"/>
                          </a:solidFill>
                          <a:effectLst/>
                          <a:latin typeface="宋体"/>
                          <a:ea typeface="宋体"/>
                        </a:rPr>
                        <a:t>Axure RP</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 pos="266700" algn="l"/>
                        </a:tabLst>
                      </a:pPr>
                      <a:r>
                        <a:rPr lang="zh-CN" sz="1600" kern="100">
                          <a:solidFill>
                            <a:srgbClr val="000000"/>
                          </a:solidFill>
                          <a:effectLst/>
                          <a:latin typeface="Times New Roman"/>
                          <a:ea typeface="宋体"/>
                        </a:rPr>
                        <a:t>关键</a:t>
                      </a:r>
                      <a:endParaRPr lang="zh-CN" sz="12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solidFill>
                            <a:srgbClr val="000000"/>
                          </a:solidFill>
                          <a:effectLst/>
                          <a:latin typeface="宋体"/>
                          <a:ea typeface="宋体"/>
                        </a:rPr>
                        <a:t> </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solidFill>
                            <a:srgbClr val="000000"/>
                          </a:solidFill>
                          <a:effectLst/>
                          <a:latin typeface="Times New Roman"/>
                          <a:ea typeface="宋体"/>
                        </a:rPr>
                        <a:t>官网下载</a:t>
                      </a:r>
                      <a:endParaRPr lang="zh-CN" sz="1400" kern="10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solidFill>
                            <a:srgbClr val="000000"/>
                          </a:solidFill>
                          <a:effectLst/>
                          <a:latin typeface="Times New Roman"/>
                          <a:ea typeface="宋体"/>
                        </a:rPr>
                        <a:t>交互原型设计</a:t>
                      </a:r>
                      <a:endParaRPr lang="zh-CN" sz="1400" kern="100" dirty="0">
                        <a:effectLst/>
                        <a:latin typeface="Times New Roman"/>
                        <a:ea typeface="宋体"/>
                      </a:endParaRPr>
                    </a:p>
                  </a:txBody>
                  <a:tcPr marL="92100" marR="92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5442028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52438" y="317500"/>
            <a:ext cx="850900" cy="850900"/>
            <a:chOff x="2959100" y="1866900"/>
            <a:chExt cx="1536700" cy="1536700"/>
          </a:xfrm>
        </p:grpSpPr>
        <p:sp>
          <p:nvSpPr>
            <p:cNvPr id="3" name="椭圆 2"/>
            <p:cNvSpPr/>
            <p:nvPr/>
          </p:nvSpPr>
          <p:spPr>
            <a:xfrm>
              <a:off x="2959100" y="1866900"/>
              <a:ext cx="1536700" cy="1536700"/>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a:off x="3361590" y="2286000"/>
              <a:ext cx="731720" cy="698500"/>
            </a:xfrm>
            <a:custGeom>
              <a:avLst/>
              <a:gdLst>
                <a:gd name="connsiteX0" fmla="*/ 442231 w 602715"/>
                <a:gd name="connsiteY0" fmla="*/ 415741 h 575353"/>
                <a:gd name="connsiteX1" fmla="*/ 479375 w 602715"/>
                <a:gd name="connsiteY1" fmla="*/ 514894 h 575353"/>
                <a:gd name="connsiteX2" fmla="*/ 500369 w 602715"/>
                <a:gd name="connsiteY2" fmla="*/ 472976 h 575353"/>
                <a:gd name="connsiteX3" fmla="*/ 542357 w 602715"/>
                <a:gd name="connsiteY3" fmla="*/ 452017 h 575353"/>
                <a:gd name="connsiteX4" fmla="*/ 405895 w 602715"/>
                <a:gd name="connsiteY4" fmla="*/ 379466 h 575353"/>
                <a:gd name="connsiteX5" fmla="*/ 596458 w 602715"/>
                <a:gd name="connsiteY5" fmla="*/ 449598 h 575353"/>
                <a:gd name="connsiteX6" fmla="*/ 526208 w 602715"/>
                <a:gd name="connsiteY6" fmla="*/ 484262 h 575353"/>
                <a:gd name="connsiteX7" fmla="*/ 599688 w 602715"/>
                <a:gd name="connsiteY7" fmla="*/ 557618 h 575353"/>
                <a:gd name="connsiteX8" fmla="*/ 599688 w 602715"/>
                <a:gd name="connsiteY8" fmla="*/ 572129 h 575353"/>
                <a:gd name="connsiteX9" fmla="*/ 591613 w 602715"/>
                <a:gd name="connsiteY9" fmla="*/ 575353 h 575353"/>
                <a:gd name="connsiteX10" fmla="*/ 584346 w 602715"/>
                <a:gd name="connsiteY10" fmla="*/ 572129 h 575353"/>
                <a:gd name="connsiteX11" fmla="*/ 510866 w 602715"/>
                <a:gd name="connsiteY11" fmla="*/ 499578 h 575353"/>
                <a:gd name="connsiteX12" fmla="*/ 476145 w 602715"/>
                <a:gd name="connsiteY12" fmla="*/ 568904 h 575353"/>
                <a:gd name="connsiteX13" fmla="*/ 280047 w 602715"/>
                <a:gd name="connsiteY13" fmla="*/ 64374 h 575353"/>
                <a:gd name="connsiteX14" fmla="*/ 258242 w 602715"/>
                <a:gd name="connsiteY14" fmla="*/ 86154 h 575353"/>
                <a:gd name="connsiteX15" fmla="*/ 280047 w 602715"/>
                <a:gd name="connsiteY15" fmla="*/ 107934 h 575353"/>
                <a:gd name="connsiteX16" fmla="*/ 301045 w 602715"/>
                <a:gd name="connsiteY16" fmla="*/ 86154 h 575353"/>
                <a:gd name="connsiteX17" fmla="*/ 280047 w 602715"/>
                <a:gd name="connsiteY17" fmla="*/ 64374 h 575353"/>
                <a:gd name="connsiteX18" fmla="*/ 183205 w 602715"/>
                <a:gd name="connsiteY18" fmla="*/ 64374 h 575353"/>
                <a:gd name="connsiteX19" fmla="*/ 161432 w 602715"/>
                <a:gd name="connsiteY19" fmla="*/ 86154 h 575353"/>
                <a:gd name="connsiteX20" fmla="*/ 183205 w 602715"/>
                <a:gd name="connsiteY20" fmla="*/ 107934 h 575353"/>
                <a:gd name="connsiteX21" fmla="*/ 204171 w 602715"/>
                <a:gd name="connsiteY21" fmla="*/ 86154 h 575353"/>
                <a:gd name="connsiteX22" fmla="*/ 183205 w 602715"/>
                <a:gd name="connsiteY22" fmla="*/ 64374 h 575353"/>
                <a:gd name="connsiteX23" fmla="*/ 86363 w 602715"/>
                <a:gd name="connsiteY23" fmla="*/ 64374 h 575353"/>
                <a:gd name="connsiteX24" fmla="*/ 64558 w 602715"/>
                <a:gd name="connsiteY24" fmla="*/ 86154 h 575353"/>
                <a:gd name="connsiteX25" fmla="*/ 86363 w 602715"/>
                <a:gd name="connsiteY25" fmla="*/ 107934 h 575353"/>
                <a:gd name="connsiteX26" fmla="*/ 107361 w 602715"/>
                <a:gd name="connsiteY26" fmla="*/ 86154 h 575353"/>
                <a:gd name="connsiteX27" fmla="*/ 86363 w 602715"/>
                <a:gd name="connsiteY27" fmla="*/ 64374 h 575353"/>
                <a:gd name="connsiteX28" fmla="*/ 280047 w 602715"/>
                <a:gd name="connsiteY28" fmla="*/ 43401 h 575353"/>
                <a:gd name="connsiteX29" fmla="*/ 322850 w 602715"/>
                <a:gd name="connsiteY29" fmla="*/ 86154 h 575353"/>
                <a:gd name="connsiteX30" fmla="*/ 280047 w 602715"/>
                <a:gd name="connsiteY30" fmla="*/ 128907 h 575353"/>
                <a:gd name="connsiteX31" fmla="*/ 236437 w 602715"/>
                <a:gd name="connsiteY31" fmla="*/ 86154 h 575353"/>
                <a:gd name="connsiteX32" fmla="*/ 280047 w 602715"/>
                <a:gd name="connsiteY32" fmla="*/ 43401 h 575353"/>
                <a:gd name="connsiteX33" fmla="*/ 183205 w 602715"/>
                <a:gd name="connsiteY33" fmla="*/ 43401 h 575353"/>
                <a:gd name="connsiteX34" fmla="*/ 225943 w 602715"/>
                <a:gd name="connsiteY34" fmla="*/ 86154 h 575353"/>
                <a:gd name="connsiteX35" fmla="*/ 183205 w 602715"/>
                <a:gd name="connsiteY35" fmla="*/ 128907 h 575353"/>
                <a:gd name="connsiteX36" fmla="*/ 139660 w 602715"/>
                <a:gd name="connsiteY36" fmla="*/ 86154 h 575353"/>
                <a:gd name="connsiteX37" fmla="*/ 183205 w 602715"/>
                <a:gd name="connsiteY37" fmla="*/ 43401 h 575353"/>
                <a:gd name="connsiteX38" fmla="*/ 86363 w 602715"/>
                <a:gd name="connsiteY38" fmla="*/ 43401 h 575353"/>
                <a:gd name="connsiteX39" fmla="*/ 129166 w 602715"/>
                <a:gd name="connsiteY39" fmla="*/ 86154 h 575353"/>
                <a:gd name="connsiteX40" fmla="*/ 86363 w 602715"/>
                <a:gd name="connsiteY40" fmla="*/ 128907 h 575353"/>
                <a:gd name="connsiteX41" fmla="*/ 42753 w 602715"/>
                <a:gd name="connsiteY41" fmla="*/ 86154 h 575353"/>
                <a:gd name="connsiteX42" fmla="*/ 86363 w 602715"/>
                <a:gd name="connsiteY42" fmla="*/ 43401 h 575353"/>
                <a:gd name="connsiteX43" fmla="*/ 21790 w 602715"/>
                <a:gd name="connsiteY43" fmla="*/ 21754 h 575353"/>
                <a:gd name="connsiteX44" fmla="*/ 21790 w 602715"/>
                <a:gd name="connsiteY44" fmla="*/ 150669 h 575353"/>
                <a:gd name="connsiteX45" fmla="*/ 538305 w 602715"/>
                <a:gd name="connsiteY45" fmla="*/ 150669 h 575353"/>
                <a:gd name="connsiteX46" fmla="*/ 538305 w 602715"/>
                <a:gd name="connsiteY46" fmla="*/ 21754 h 575353"/>
                <a:gd name="connsiteX47" fmla="*/ 10492 w 602715"/>
                <a:gd name="connsiteY47" fmla="*/ 0 h 575353"/>
                <a:gd name="connsiteX48" fmla="*/ 548796 w 602715"/>
                <a:gd name="connsiteY48" fmla="*/ 0 h 575353"/>
                <a:gd name="connsiteX49" fmla="*/ 559288 w 602715"/>
                <a:gd name="connsiteY49" fmla="*/ 11280 h 575353"/>
                <a:gd name="connsiteX50" fmla="*/ 559288 w 602715"/>
                <a:gd name="connsiteY50" fmla="*/ 161143 h 575353"/>
                <a:gd name="connsiteX51" fmla="*/ 559288 w 602715"/>
                <a:gd name="connsiteY51" fmla="*/ 365795 h 575353"/>
                <a:gd name="connsiteX52" fmla="*/ 548796 w 602715"/>
                <a:gd name="connsiteY52" fmla="*/ 376269 h 575353"/>
                <a:gd name="connsiteX53" fmla="*/ 538305 w 602715"/>
                <a:gd name="connsiteY53" fmla="*/ 365795 h 575353"/>
                <a:gd name="connsiteX54" fmla="*/ 538305 w 602715"/>
                <a:gd name="connsiteY54" fmla="*/ 172423 h 575353"/>
                <a:gd name="connsiteX55" fmla="*/ 21790 w 602715"/>
                <a:gd name="connsiteY55" fmla="*/ 172423 h 575353"/>
                <a:gd name="connsiteX56" fmla="*/ 21790 w 602715"/>
                <a:gd name="connsiteY56" fmla="*/ 526938 h 575353"/>
                <a:gd name="connsiteX57" fmla="*/ 376894 w 602715"/>
                <a:gd name="connsiteY57" fmla="*/ 526938 h 575353"/>
                <a:gd name="connsiteX58" fmla="*/ 387386 w 602715"/>
                <a:gd name="connsiteY58" fmla="*/ 537413 h 575353"/>
                <a:gd name="connsiteX59" fmla="*/ 376894 w 602715"/>
                <a:gd name="connsiteY59" fmla="*/ 547887 h 575353"/>
                <a:gd name="connsiteX60" fmla="*/ 10492 w 602715"/>
                <a:gd name="connsiteY60" fmla="*/ 547887 h 575353"/>
                <a:gd name="connsiteX61" fmla="*/ 0 w 602715"/>
                <a:gd name="connsiteY61" fmla="*/ 537413 h 575353"/>
                <a:gd name="connsiteX62" fmla="*/ 0 w 602715"/>
                <a:gd name="connsiteY62" fmla="*/ 161143 h 575353"/>
                <a:gd name="connsiteX63" fmla="*/ 0 w 602715"/>
                <a:gd name="connsiteY63" fmla="*/ 11280 h 575353"/>
                <a:gd name="connsiteX64" fmla="*/ 10492 w 602715"/>
                <a:gd name="connsiteY64" fmla="*/ 0 h 57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2715" h="575353">
                  <a:moveTo>
                    <a:pt x="442231" y="415741"/>
                  </a:moveTo>
                  <a:lnTo>
                    <a:pt x="479375" y="514894"/>
                  </a:lnTo>
                  <a:lnTo>
                    <a:pt x="500369" y="472976"/>
                  </a:lnTo>
                  <a:lnTo>
                    <a:pt x="542357" y="452017"/>
                  </a:lnTo>
                  <a:close/>
                  <a:moveTo>
                    <a:pt x="405895" y="379466"/>
                  </a:moveTo>
                  <a:lnTo>
                    <a:pt x="596458" y="449598"/>
                  </a:lnTo>
                  <a:lnTo>
                    <a:pt x="526208" y="484262"/>
                  </a:lnTo>
                  <a:lnTo>
                    <a:pt x="599688" y="557618"/>
                  </a:lnTo>
                  <a:cubicBezTo>
                    <a:pt x="603725" y="561649"/>
                    <a:pt x="603725" y="568098"/>
                    <a:pt x="599688" y="572129"/>
                  </a:cubicBezTo>
                  <a:cubicBezTo>
                    <a:pt x="597265" y="574547"/>
                    <a:pt x="594843" y="575353"/>
                    <a:pt x="591613" y="575353"/>
                  </a:cubicBezTo>
                  <a:cubicBezTo>
                    <a:pt x="589191" y="575353"/>
                    <a:pt x="586768" y="574547"/>
                    <a:pt x="584346" y="572129"/>
                  </a:cubicBezTo>
                  <a:lnTo>
                    <a:pt x="510866" y="499578"/>
                  </a:lnTo>
                  <a:lnTo>
                    <a:pt x="476145" y="568904"/>
                  </a:lnTo>
                  <a:close/>
                  <a:moveTo>
                    <a:pt x="280047" y="64374"/>
                  </a:moveTo>
                  <a:cubicBezTo>
                    <a:pt x="267933" y="64374"/>
                    <a:pt x="258242" y="74054"/>
                    <a:pt x="258242" y="86154"/>
                  </a:cubicBezTo>
                  <a:cubicBezTo>
                    <a:pt x="258242" y="98254"/>
                    <a:pt x="267933" y="107934"/>
                    <a:pt x="280047" y="107934"/>
                  </a:cubicBezTo>
                  <a:cubicBezTo>
                    <a:pt x="291354" y="107934"/>
                    <a:pt x="301045" y="98254"/>
                    <a:pt x="301045" y="86154"/>
                  </a:cubicBezTo>
                  <a:cubicBezTo>
                    <a:pt x="301045" y="74054"/>
                    <a:pt x="291354" y="64374"/>
                    <a:pt x="280047" y="64374"/>
                  </a:cubicBezTo>
                  <a:close/>
                  <a:moveTo>
                    <a:pt x="183205" y="64374"/>
                  </a:moveTo>
                  <a:cubicBezTo>
                    <a:pt x="171109" y="64374"/>
                    <a:pt x="161432" y="74054"/>
                    <a:pt x="161432" y="86154"/>
                  </a:cubicBezTo>
                  <a:cubicBezTo>
                    <a:pt x="161432" y="98254"/>
                    <a:pt x="171109" y="107934"/>
                    <a:pt x="183205" y="107934"/>
                  </a:cubicBezTo>
                  <a:cubicBezTo>
                    <a:pt x="194494" y="107934"/>
                    <a:pt x="204171" y="98254"/>
                    <a:pt x="204171" y="86154"/>
                  </a:cubicBezTo>
                  <a:cubicBezTo>
                    <a:pt x="204171" y="74054"/>
                    <a:pt x="194494" y="64374"/>
                    <a:pt x="183205" y="64374"/>
                  </a:cubicBezTo>
                  <a:close/>
                  <a:moveTo>
                    <a:pt x="86363" y="64374"/>
                  </a:moveTo>
                  <a:cubicBezTo>
                    <a:pt x="74249" y="64374"/>
                    <a:pt x="64558" y="74054"/>
                    <a:pt x="64558" y="86154"/>
                  </a:cubicBezTo>
                  <a:cubicBezTo>
                    <a:pt x="64558" y="98254"/>
                    <a:pt x="74249" y="107934"/>
                    <a:pt x="86363" y="107934"/>
                  </a:cubicBezTo>
                  <a:cubicBezTo>
                    <a:pt x="97670" y="107934"/>
                    <a:pt x="107361" y="98254"/>
                    <a:pt x="107361" y="86154"/>
                  </a:cubicBezTo>
                  <a:cubicBezTo>
                    <a:pt x="107361" y="74054"/>
                    <a:pt x="97670" y="64374"/>
                    <a:pt x="86363" y="64374"/>
                  </a:cubicBezTo>
                  <a:close/>
                  <a:moveTo>
                    <a:pt x="280047" y="43401"/>
                  </a:moveTo>
                  <a:cubicBezTo>
                    <a:pt x="303468" y="43401"/>
                    <a:pt x="322850" y="62761"/>
                    <a:pt x="322850" y="86154"/>
                  </a:cubicBezTo>
                  <a:cubicBezTo>
                    <a:pt x="322850" y="109547"/>
                    <a:pt x="303468" y="128907"/>
                    <a:pt x="280047" y="128907"/>
                  </a:cubicBezTo>
                  <a:cubicBezTo>
                    <a:pt x="255819" y="128907"/>
                    <a:pt x="236437" y="109547"/>
                    <a:pt x="236437" y="86154"/>
                  </a:cubicBezTo>
                  <a:cubicBezTo>
                    <a:pt x="236437" y="62761"/>
                    <a:pt x="255819" y="43401"/>
                    <a:pt x="280047" y="43401"/>
                  </a:cubicBezTo>
                  <a:close/>
                  <a:moveTo>
                    <a:pt x="183205" y="43401"/>
                  </a:moveTo>
                  <a:cubicBezTo>
                    <a:pt x="206590" y="43401"/>
                    <a:pt x="225943" y="62761"/>
                    <a:pt x="225943" y="86154"/>
                  </a:cubicBezTo>
                  <a:cubicBezTo>
                    <a:pt x="225943" y="109547"/>
                    <a:pt x="206590" y="128907"/>
                    <a:pt x="183205" y="128907"/>
                  </a:cubicBezTo>
                  <a:cubicBezTo>
                    <a:pt x="159013" y="128907"/>
                    <a:pt x="139660" y="109547"/>
                    <a:pt x="139660" y="86154"/>
                  </a:cubicBezTo>
                  <a:cubicBezTo>
                    <a:pt x="139660" y="62761"/>
                    <a:pt x="159013" y="43401"/>
                    <a:pt x="183205" y="43401"/>
                  </a:cubicBezTo>
                  <a:close/>
                  <a:moveTo>
                    <a:pt x="86363" y="43401"/>
                  </a:moveTo>
                  <a:cubicBezTo>
                    <a:pt x="109784" y="43401"/>
                    <a:pt x="129166" y="62761"/>
                    <a:pt x="129166" y="86154"/>
                  </a:cubicBezTo>
                  <a:cubicBezTo>
                    <a:pt x="129166" y="109547"/>
                    <a:pt x="109784" y="128907"/>
                    <a:pt x="86363" y="128907"/>
                  </a:cubicBezTo>
                  <a:cubicBezTo>
                    <a:pt x="62135" y="128907"/>
                    <a:pt x="42753" y="109547"/>
                    <a:pt x="42753" y="86154"/>
                  </a:cubicBezTo>
                  <a:cubicBezTo>
                    <a:pt x="42753" y="62761"/>
                    <a:pt x="62135" y="43401"/>
                    <a:pt x="86363" y="43401"/>
                  </a:cubicBezTo>
                  <a:close/>
                  <a:moveTo>
                    <a:pt x="21790" y="21754"/>
                  </a:moveTo>
                  <a:lnTo>
                    <a:pt x="21790" y="150669"/>
                  </a:lnTo>
                  <a:lnTo>
                    <a:pt x="538305" y="150669"/>
                  </a:lnTo>
                  <a:lnTo>
                    <a:pt x="538305" y="21754"/>
                  </a:lnTo>
                  <a:close/>
                  <a:moveTo>
                    <a:pt x="10492" y="0"/>
                  </a:moveTo>
                  <a:lnTo>
                    <a:pt x="548796" y="0"/>
                  </a:lnTo>
                  <a:cubicBezTo>
                    <a:pt x="554446" y="0"/>
                    <a:pt x="559288" y="4834"/>
                    <a:pt x="559288" y="11280"/>
                  </a:cubicBezTo>
                  <a:lnTo>
                    <a:pt x="559288" y="161143"/>
                  </a:lnTo>
                  <a:lnTo>
                    <a:pt x="559288" y="365795"/>
                  </a:lnTo>
                  <a:cubicBezTo>
                    <a:pt x="559288" y="371435"/>
                    <a:pt x="554446" y="376269"/>
                    <a:pt x="548796" y="376269"/>
                  </a:cubicBezTo>
                  <a:cubicBezTo>
                    <a:pt x="543147" y="376269"/>
                    <a:pt x="538305" y="371435"/>
                    <a:pt x="538305" y="365795"/>
                  </a:cubicBezTo>
                  <a:lnTo>
                    <a:pt x="538305" y="172423"/>
                  </a:lnTo>
                  <a:lnTo>
                    <a:pt x="21790" y="172423"/>
                  </a:lnTo>
                  <a:lnTo>
                    <a:pt x="21790" y="526938"/>
                  </a:lnTo>
                  <a:lnTo>
                    <a:pt x="376894" y="526938"/>
                  </a:lnTo>
                  <a:cubicBezTo>
                    <a:pt x="382543" y="526938"/>
                    <a:pt x="387386" y="531773"/>
                    <a:pt x="387386" y="537413"/>
                  </a:cubicBezTo>
                  <a:cubicBezTo>
                    <a:pt x="387386" y="543053"/>
                    <a:pt x="382543" y="547887"/>
                    <a:pt x="376894" y="547887"/>
                  </a:cubicBezTo>
                  <a:lnTo>
                    <a:pt x="10492" y="547887"/>
                  </a:lnTo>
                  <a:cubicBezTo>
                    <a:pt x="4842" y="547887"/>
                    <a:pt x="0" y="543053"/>
                    <a:pt x="0" y="537413"/>
                  </a:cubicBezTo>
                  <a:lnTo>
                    <a:pt x="0" y="161143"/>
                  </a:lnTo>
                  <a:lnTo>
                    <a:pt x="0" y="11280"/>
                  </a:lnTo>
                  <a:cubicBezTo>
                    <a:pt x="0" y="4834"/>
                    <a:pt x="4842" y="0"/>
                    <a:pt x="10492" y="0"/>
                  </a:cubicBezTo>
                  <a:close/>
                </a:path>
              </a:pathLst>
            </a:custGeom>
            <a:solidFill>
              <a:schemeClr val="bg1"/>
            </a:soli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 name="文本框 5"/>
          <p:cNvSpPr txBox="1"/>
          <p:nvPr/>
        </p:nvSpPr>
        <p:spPr>
          <a:xfrm>
            <a:off x="1518453" y="455343"/>
            <a:ext cx="3295317" cy="461665"/>
          </a:xfrm>
          <a:prstGeom prst="rect">
            <a:avLst/>
          </a:prstGeom>
          <a:noFill/>
        </p:spPr>
        <p:txBody>
          <a:bodyPr wrap="square" rtlCol="0">
            <a:spAutoFit/>
            <a:scene3d>
              <a:camera prst="orthographicFront"/>
              <a:lightRig rig="threePt" dir="t"/>
            </a:scene3d>
            <a:sp3d contourW="12700"/>
          </a:bodyPr>
          <a:lstStyle/>
          <a:p>
            <a:r>
              <a:rPr lang="zh-CN" altLang="en-US" sz="2400" b="1" dirty="0" smtClean="0">
                <a:solidFill>
                  <a:schemeClr val="tx1">
                    <a:lumMod val="85000"/>
                    <a:lumOff val="15000"/>
                  </a:schemeClr>
                </a:solidFill>
                <a:latin typeface="+mn-ea"/>
              </a:rPr>
              <a:t>工作分解</a:t>
            </a:r>
            <a:endParaRPr lang="zh-CN" altLang="en-US" sz="2400" b="1" dirty="0">
              <a:solidFill>
                <a:schemeClr val="tx1">
                  <a:lumMod val="85000"/>
                  <a:lumOff val="15000"/>
                </a:schemeClr>
              </a:solidFill>
              <a:latin typeface="+mn-ea"/>
            </a:endParaRPr>
          </a:p>
        </p:txBody>
      </p:sp>
      <p:grpSp>
        <p:nvGrpSpPr>
          <p:cNvPr id="28" name="组合 27"/>
          <p:cNvGrpSpPr/>
          <p:nvPr/>
        </p:nvGrpSpPr>
        <p:grpSpPr>
          <a:xfrm>
            <a:off x="177800" y="1625600"/>
            <a:ext cx="11861800" cy="4051300"/>
            <a:chOff x="177800" y="1625600"/>
            <a:chExt cx="11861800" cy="4051300"/>
          </a:xfrm>
        </p:grpSpPr>
        <p:pic>
          <p:nvPicPr>
            <p:cNvPr id="9219" name="Picture 3" descr="C:\Users\PRO551\Desktop\wbs.png"/>
            <p:cNvPicPr>
              <a:picLocks noChangeAspect="1" noChangeArrowheads="1"/>
            </p:cNvPicPr>
            <p:nvPr/>
          </p:nvPicPr>
          <p:blipFill rotWithShape="1">
            <a:blip r:embed="rId3">
              <a:extLst>
                <a:ext uri="{28A0092B-C50C-407E-A947-70E740481C1C}">
                  <a14:useLocalDpi xmlns:a14="http://schemas.microsoft.com/office/drawing/2010/main" val="0"/>
                </a:ext>
              </a:extLst>
            </a:blip>
            <a:srcRect l="1458" t="17037" r="1250" b="23889"/>
            <a:stretch/>
          </p:blipFill>
          <p:spPr bwMode="auto">
            <a:xfrm>
              <a:off x="177800" y="1625600"/>
              <a:ext cx="11861800" cy="40513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箭头连接符 6"/>
            <p:cNvCxnSpPr/>
            <p:nvPr/>
          </p:nvCxnSpPr>
          <p:spPr>
            <a:xfrm>
              <a:off x="2082800" y="1841500"/>
              <a:ext cx="2590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5181600" y="1841500"/>
              <a:ext cx="1168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6832600" y="1841500"/>
              <a:ext cx="584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8051800" y="18415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8966200" y="1841500"/>
              <a:ext cx="279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9728200" y="18415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10795000" y="1841500"/>
              <a:ext cx="584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2071032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52438" y="317500"/>
            <a:ext cx="850900" cy="850900"/>
            <a:chOff x="2959100" y="1866900"/>
            <a:chExt cx="1536700" cy="1536700"/>
          </a:xfrm>
        </p:grpSpPr>
        <p:sp>
          <p:nvSpPr>
            <p:cNvPr id="3" name="椭圆 2"/>
            <p:cNvSpPr/>
            <p:nvPr/>
          </p:nvSpPr>
          <p:spPr>
            <a:xfrm>
              <a:off x="2959100" y="1866900"/>
              <a:ext cx="1536700" cy="1536700"/>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a:off x="3361590" y="2286000"/>
              <a:ext cx="731720" cy="698500"/>
            </a:xfrm>
            <a:custGeom>
              <a:avLst/>
              <a:gdLst>
                <a:gd name="connsiteX0" fmla="*/ 442231 w 602715"/>
                <a:gd name="connsiteY0" fmla="*/ 415741 h 575353"/>
                <a:gd name="connsiteX1" fmla="*/ 479375 w 602715"/>
                <a:gd name="connsiteY1" fmla="*/ 514894 h 575353"/>
                <a:gd name="connsiteX2" fmla="*/ 500369 w 602715"/>
                <a:gd name="connsiteY2" fmla="*/ 472976 h 575353"/>
                <a:gd name="connsiteX3" fmla="*/ 542357 w 602715"/>
                <a:gd name="connsiteY3" fmla="*/ 452017 h 575353"/>
                <a:gd name="connsiteX4" fmla="*/ 405895 w 602715"/>
                <a:gd name="connsiteY4" fmla="*/ 379466 h 575353"/>
                <a:gd name="connsiteX5" fmla="*/ 596458 w 602715"/>
                <a:gd name="connsiteY5" fmla="*/ 449598 h 575353"/>
                <a:gd name="connsiteX6" fmla="*/ 526208 w 602715"/>
                <a:gd name="connsiteY6" fmla="*/ 484262 h 575353"/>
                <a:gd name="connsiteX7" fmla="*/ 599688 w 602715"/>
                <a:gd name="connsiteY7" fmla="*/ 557618 h 575353"/>
                <a:gd name="connsiteX8" fmla="*/ 599688 w 602715"/>
                <a:gd name="connsiteY8" fmla="*/ 572129 h 575353"/>
                <a:gd name="connsiteX9" fmla="*/ 591613 w 602715"/>
                <a:gd name="connsiteY9" fmla="*/ 575353 h 575353"/>
                <a:gd name="connsiteX10" fmla="*/ 584346 w 602715"/>
                <a:gd name="connsiteY10" fmla="*/ 572129 h 575353"/>
                <a:gd name="connsiteX11" fmla="*/ 510866 w 602715"/>
                <a:gd name="connsiteY11" fmla="*/ 499578 h 575353"/>
                <a:gd name="connsiteX12" fmla="*/ 476145 w 602715"/>
                <a:gd name="connsiteY12" fmla="*/ 568904 h 575353"/>
                <a:gd name="connsiteX13" fmla="*/ 280047 w 602715"/>
                <a:gd name="connsiteY13" fmla="*/ 64374 h 575353"/>
                <a:gd name="connsiteX14" fmla="*/ 258242 w 602715"/>
                <a:gd name="connsiteY14" fmla="*/ 86154 h 575353"/>
                <a:gd name="connsiteX15" fmla="*/ 280047 w 602715"/>
                <a:gd name="connsiteY15" fmla="*/ 107934 h 575353"/>
                <a:gd name="connsiteX16" fmla="*/ 301045 w 602715"/>
                <a:gd name="connsiteY16" fmla="*/ 86154 h 575353"/>
                <a:gd name="connsiteX17" fmla="*/ 280047 w 602715"/>
                <a:gd name="connsiteY17" fmla="*/ 64374 h 575353"/>
                <a:gd name="connsiteX18" fmla="*/ 183205 w 602715"/>
                <a:gd name="connsiteY18" fmla="*/ 64374 h 575353"/>
                <a:gd name="connsiteX19" fmla="*/ 161432 w 602715"/>
                <a:gd name="connsiteY19" fmla="*/ 86154 h 575353"/>
                <a:gd name="connsiteX20" fmla="*/ 183205 w 602715"/>
                <a:gd name="connsiteY20" fmla="*/ 107934 h 575353"/>
                <a:gd name="connsiteX21" fmla="*/ 204171 w 602715"/>
                <a:gd name="connsiteY21" fmla="*/ 86154 h 575353"/>
                <a:gd name="connsiteX22" fmla="*/ 183205 w 602715"/>
                <a:gd name="connsiteY22" fmla="*/ 64374 h 575353"/>
                <a:gd name="connsiteX23" fmla="*/ 86363 w 602715"/>
                <a:gd name="connsiteY23" fmla="*/ 64374 h 575353"/>
                <a:gd name="connsiteX24" fmla="*/ 64558 w 602715"/>
                <a:gd name="connsiteY24" fmla="*/ 86154 h 575353"/>
                <a:gd name="connsiteX25" fmla="*/ 86363 w 602715"/>
                <a:gd name="connsiteY25" fmla="*/ 107934 h 575353"/>
                <a:gd name="connsiteX26" fmla="*/ 107361 w 602715"/>
                <a:gd name="connsiteY26" fmla="*/ 86154 h 575353"/>
                <a:gd name="connsiteX27" fmla="*/ 86363 w 602715"/>
                <a:gd name="connsiteY27" fmla="*/ 64374 h 575353"/>
                <a:gd name="connsiteX28" fmla="*/ 280047 w 602715"/>
                <a:gd name="connsiteY28" fmla="*/ 43401 h 575353"/>
                <a:gd name="connsiteX29" fmla="*/ 322850 w 602715"/>
                <a:gd name="connsiteY29" fmla="*/ 86154 h 575353"/>
                <a:gd name="connsiteX30" fmla="*/ 280047 w 602715"/>
                <a:gd name="connsiteY30" fmla="*/ 128907 h 575353"/>
                <a:gd name="connsiteX31" fmla="*/ 236437 w 602715"/>
                <a:gd name="connsiteY31" fmla="*/ 86154 h 575353"/>
                <a:gd name="connsiteX32" fmla="*/ 280047 w 602715"/>
                <a:gd name="connsiteY32" fmla="*/ 43401 h 575353"/>
                <a:gd name="connsiteX33" fmla="*/ 183205 w 602715"/>
                <a:gd name="connsiteY33" fmla="*/ 43401 h 575353"/>
                <a:gd name="connsiteX34" fmla="*/ 225943 w 602715"/>
                <a:gd name="connsiteY34" fmla="*/ 86154 h 575353"/>
                <a:gd name="connsiteX35" fmla="*/ 183205 w 602715"/>
                <a:gd name="connsiteY35" fmla="*/ 128907 h 575353"/>
                <a:gd name="connsiteX36" fmla="*/ 139660 w 602715"/>
                <a:gd name="connsiteY36" fmla="*/ 86154 h 575353"/>
                <a:gd name="connsiteX37" fmla="*/ 183205 w 602715"/>
                <a:gd name="connsiteY37" fmla="*/ 43401 h 575353"/>
                <a:gd name="connsiteX38" fmla="*/ 86363 w 602715"/>
                <a:gd name="connsiteY38" fmla="*/ 43401 h 575353"/>
                <a:gd name="connsiteX39" fmla="*/ 129166 w 602715"/>
                <a:gd name="connsiteY39" fmla="*/ 86154 h 575353"/>
                <a:gd name="connsiteX40" fmla="*/ 86363 w 602715"/>
                <a:gd name="connsiteY40" fmla="*/ 128907 h 575353"/>
                <a:gd name="connsiteX41" fmla="*/ 42753 w 602715"/>
                <a:gd name="connsiteY41" fmla="*/ 86154 h 575353"/>
                <a:gd name="connsiteX42" fmla="*/ 86363 w 602715"/>
                <a:gd name="connsiteY42" fmla="*/ 43401 h 575353"/>
                <a:gd name="connsiteX43" fmla="*/ 21790 w 602715"/>
                <a:gd name="connsiteY43" fmla="*/ 21754 h 575353"/>
                <a:gd name="connsiteX44" fmla="*/ 21790 w 602715"/>
                <a:gd name="connsiteY44" fmla="*/ 150669 h 575353"/>
                <a:gd name="connsiteX45" fmla="*/ 538305 w 602715"/>
                <a:gd name="connsiteY45" fmla="*/ 150669 h 575353"/>
                <a:gd name="connsiteX46" fmla="*/ 538305 w 602715"/>
                <a:gd name="connsiteY46" fmla="*/ 21754 h 575353"/>
                <a:gd name="connsiteX47" fmla="*/ 10492 w 602715"/>
                <a:gd name="connsiteY47" fmla="*/ 0 h 575353"/>
                <a:gd name="connsiteX48" fmla="*/ 548796 w 602715"/>
                <a:gd name="connsiteY48" fmla="*/ 0 h 575353"/>
                <a:gd name="connsiteX49" fmla="*/ 559288 w 602715"/>
                <a:gd name="connsiteY49" fmla="*/ 11280 h 575353"/>
                <a:gd name="connsiteX50" fmla="*/ 559288 w 602715"/>
                <a:gd name="connsiteY50" fmla="*/ 161143 h 575353"/>
                <a:gd name="connsiteX51" fmla="*/ 559288 w 602715"/>
                <a:gd name="connsiteY51" fmla="*/ 365795 h 575353"/>
                <a:gd name="connsiteX52" fmla="*/ 548796 w 602715"/>
                <a:gd name="connsiteY52" fmla="*/ 376269 h 575353"/>
                <a:gd name="connsiteX53" fmla="*/ 538305 w 602715"/>
                <a:gd name="connsiteY53" fmla="*/ 365795 h 575353"/>
                <a:gd name="connsiteX54" fmla="*/ 538305 w 602715"/>
                <a:gd name="connsiteY54" fmla="*/ 172423 h 575353"/>
                <a:gd name="connsiteX55" fmla="*/ 21790 w 602715"/>
                <a:gd name="connsiteY55" fmla="*/ 172423 h 575353"/>
                <a:gd name="connsiteX56" fmla="*/ 21790 w 602715"/>
                <a:gd name="connsiteY56" fmla="*/ 526938 h 575353"/>
                <a:gd name="connsiteX57" fmla="*/ 376894 w 602715"/>
                <a:gd name="connsiteY57" fmla="*/ 526938 h 575353"/>
                <a:gd name="connsiteX58" fmla="*/ 387386 w 602715"/>
                <a:gd name="connsiteY58" fmla="*/ 537413 h 575353"/>
                <a:gd name="connsiteX59" fmla="*/ 376894 w 602715"/>
                <a:gd name="connsiteY59" fmla="*/ 547887 h 575353"/>
                <a:gd name="connsiteX60" fmla="*/ 10492 w 602715"/>
                <a:gd name="connsiteY60" fmla="*/ 547887 h 575353"/>
                <a:gd name="connsiteX61" fmla="*/ 0 w 602715"/>
                <a:gd name="connsiteY61" fmla="*/ 537413 h 575353"/>
                <a:gd name="connsiteX62" fmla="*/ 0 w 602715"/>
                <a:gd name="connsiteY62" fmla="*/ 161143 h 575353"/>
                <a:gd name="connsiteX63" fmla="*/ 0 w 602715"/>
                <a:gd name="connsiteY63" fmla="*/ 11280 h 575353"/>
                <a:gd name="connsiteX64" fmla="*/ 10492 w 602715"/>
                <a:gd name="connsiteY64" fmla="*/ 0 h 57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2715" h="575353">
                  <a:moveTo>
                    <a:pt x="442231" y="415741"/>
                  </a:moveTo>
                  <a:lnTo>
                    <a:pt x="479375" y="514894"/>
                  </a:lnTo>
                  <a:lnTo>
                    <a:pt x="500369" y="472976"/>
                  </a:lnTo>
                  <a:lnTo>
                    <a:pt x="542357" y="452017"/>
                  </a:lnTo>
                  <a:close/>
                  <a:moveTo>
                    <a:pt x="405895" y="379466"/>
                  </a:moveTo>
                  <a:lnTo>
                    <a:pt x="596458" y="449598"/>
                  </a:lnTo>
                  <a:lnTo>
                    <a:pt x="526208" y="484262"/>
                  </a:lnTo>
                  <a:lnTo>
                    <a:pt x="599688" y="557618"/>
                  </a:lnTo>
                  <a:cubicBezTo>
                    <a:pt x="603725" y="561649"/>
                    <a:pt x="603725" y="568098"/>
                    <a:pt x="599688" y="572129"/>
                  </a:cubicBezTo>
                  <a:cubicBezTo>
                    <a:pt x="597265" y="574547"/>
                    <a:pt x="594843" y="575353"/>
                    <a:pt x="591613" y="575353"/>
                  </a:cubicBezTo>
                  <a:cubicBezTo>
                    <a:pt x="589191" y="575353"/>
                    <a:pt x="586768" y="574547"/>
                    <a:pt x="584346" y="572129"/>
                  </a:cubicBezTo>
                  <a:lnTo>
                    <a:pt x="510866" y="499578"/>
                  </a:lnTo>
                  <a:lnTo>
                    <a:pt x="476145" y="568904"/>
                  </a:lnTo>
                  <a:close/>
                  <a:moveTo>
                    <a:pt x="280047" y="64374"/>
                  </a:moveTo>
                  <a:cubicBezTo>
                    <a:pt x="267933" y="64374"/>
                    <a:pt x="258242" y="74054"/>
                    <a:pt x="258242" y="86154"/>
                  </a:cubicBezTo>
                  <a:cubicBezTo>
                    <a:pt x="258242" y="98254"/>
                    <a:pt x="267933" y="107934"/>
                    <a:pt x="280047" y="107934"/>
                  </a:cubicBezTo>
                  <a:cubicBezTo>
                    <a:pt x="291354" y="107934"/>
                    <a:pt x="301045" y="98254"/>
                    <a:pt x="301045" y="86154"/>
                  </a:cubicBezTo>
                  <a:cubicBezTo>
                    <a:pt x="301045" y="74054"/>
                    <a:pt x="291354" y="64374"/>
                    <a:pt x="280047" y="64374"/>
                  </a:cubicBezTo>
                  <a:close/>
                  <a:moveTo>
                    <a:pt x="183205" y="64374"/>
                  </a:moveTo>
                  <a:cubicBezTo>
                    <a:pt x="171109" y="64374"/>
                    <a:pt x="161432" y="74054"/>
                    <a:pt x="161432" y="86154"/>
                  </a:cubicBezTo>
                  <a:cubicBezTo>
                    <a:pt x="161432" y="98254"/>
                    <a:pt x="171109" y="107934"/>
                    <a:pt x="183205" y="107934"/>
                  </a:cubicBezTo>
                  <a:cubicBezTo>
                    <a:pt x="194494" y="107934"/>
                    <a:pt x="204171" y="98254"/>
                    <a:pt x="204171" y="86154"/>
                  </a:cubicBezTo>
                  <a:cubicBezTo>
                    <a:pt x="204171" y="74054"/>
                    <a:pt x="194494" y="64374"/>
                    <a:pt x="183205" y="64374"/>
                  </a:cubicBezTo>
                  <a:close/>
                  <a:moveTo>
                    <a:pt x="86363" y="64374"/>
                  </a:moveTo>
                  <a:cubicBezTo>
                    <a:pt x="74249" y="64374"/>
                    <a:pt x="64558" y="74054"/>
                    <a:pt x="64558" y="86154"/>
                  </a:cubicBezTo>
                  <a:cubicBezTo>
                    <a:pt x="64558" y="98254"/>
                    <a:pt x="74249" y="107934"/>
                    <a:pt x="86363" y="107934"/>
                  </a:cubicBezTo>
                  <a:cubicBezTo>
                    <a:pt x="97670" y="107934"/>
                    <a:pt x="107361" y="98254"/>
                    <a:pt x="107361" y="86154"/>
                  </a:cubicBezTo>
                  <a:cubicBezTo>
                    <a:pt x="107361" y="74054"/>
                    <a:pt x="97670" y="64374"/>
                    <a:pt x="86363" y="64374"/>
                  </a:cubicBezTo>
                  <a:close/>
                  <a:moveTo>
                    <a:pt x="280047" y="43401"/>
                  </a:moveTo>
                  <a:cubicBezTo>
                    <a:pt x="303468" y="43401"/>
                    <a:pt x="322850" y="62761"/>
                    <a:pt x="322850" y="86154"/>
                  </a:cubicBezTo>
                  <a:cubicBezTo>
                    <a:pt x="322850" y="109547"/>
                    <a:pt x="303468" y="128907"/>
                    <a:pt x="280047" y="128907"/>
                  </a:cubicBezTo>
                  <a:cubicBezTo>
                    <a:pt x="255819" y="128907"/>
                    <a:pt x="236437" y="109547"/>
                    <a:pt x="236437" y="86154"/>
                  </a:cubicBezTo>
                  <a:cubicBezTo>
                    <a:pt x="236437" y="62761"/>
                    <a:pt x="255819" y="43401"/>
                    <a:pt x="280047" y="43401"/>
                  </a:cubicBezTo>
                  <a:close/>
                  <a:moveTo>
                    <a:pt x="183205" y="43401"/>
                  </a:moveTo>
                  <a:cubicBezTo>
                    <a:pt x="206590" y="43401"/>
                    <a:pt x="225943" y="62761"/>
                    <a:pt x="225943" y="86154"/>
                  </a:cubicBezTo>
                  <a:cubicBezTo>
                    <a:pt x="225943" y="109547"/>
                    <a:pt x="206590" y="128907"/>
                    <a:pt x="183205" y="128907"/>
                  </a:cubicBezTo>
                  <a:cubicBezTo>
                    <a:pt x="159013" y="128907"/>
                    <a:pt x="139660" y="109547"/>
                    <a:pt x="139660" y="86154"/>
                  </a:cubicBezTo>
                  <a:cubicBezTo>
                    <a:pt x="139660" y="62761"/>
                    <a:pt x="159013" y="43401"/>
                    <a:pt x="183205" y="43401"/>
                  </a:cubicBezTo>
                  <a:close/>
                  <a:moveTo>
                    <a:pt x="86363" y="43401"/>
                  </a:moveTo>
                  <a:cubicBezTo>
                    <a:pt x="109784" y="43401"/>
                    <a:pt x="129166" y="62761"/>
                    <a:pt x="129166" y="86154"/>
                  </a:cubicBezTo>
                  <a:cubicBezTo>
                    <a:pt x="129166" y="109547"/>
                    <a:pt x="109784" y="128907"/>
                    <a:pt x="86363" y="128907"/>
                  </a:cubicBezTo>
                  <a:cubicBezTo>
                    <a:pt x="62135" y="128907"/>
                    <a:pt x="42753" y="109547"/>
                    <a:pt x="42753" y="86154"/>
                  </a:cubicBezTo>
                  <a:cubicBezTo>
                    <a:pt x="42753" y="62761"/>
                    <a:pt x="62135" y="43401"/>
                    <a:pt x="86363" y="43401"/>
                  </a:cubicBezTo>
                  <a:close/>
                  <a:moveTo>
                    <a:pt x="21790" y="21754"/>
                  </a:moveTo>
                  <a:lnTo>
                    <a:pt x="21790" y="150669"/>
                  </a:lnTo>
                  <a:lnTo>
                    <a:pt x="538305" y="150669"/>
                  </a:lnTo>
                  <a:lnTo>
                    <a:pt x="538305" y="21754"/>
                  </a:lnTo>
                  <a:close/>
                  <a:moveTo>
                    <a:pt x="10492" y="0"/>
                  </a:moveTo>
                  <a:lnTo>
                    <a:pt x="548796" y="0"/>
                  </a:lnTo>
                  <a:cubicBezTo>
                    <a:pt x="554446" y="0"/>
                    <a:pt x="559288" y="4834"/>
                    <a:pt x="559288" y="11280"/>
                  </a:cubicBezTo>
                  <a:lnTo>
                    <a:pt x="559288" y="161143"/>
                  </a:lnTo>
                  <a:lnTo>
                    <a:pt x="559288" y="365795"/>
                  </a:lnTo>
                  <a:cubicBezTo>
                    <a:pt x="559288" y="371435"/>
                    <a:pt x="554446" y="376269"/>
                    <a:pt x="548796" y="376269"/>
                  </a:cubicBezTo>
                  <a:cubicBezTo>
                    <a:pt x="543147" y="376269"/>
                    <a:pt x="538305" y="371435"/>
                    <a:pt x="538305" y="365795"/>
                  </a:cubicBezTo>
                  <a:lnTo>
                    <a:pt x="538305" y="172423"/>
                  </a:lnTo>
                  <a:lnTo>
                    <a:pt x="21790" y="172423"/>
                  </a:lnTo>
                  <a:lnTo>
                    <a:pt x="21790" y="526938"/>
                  </a:lnTo>
                  <a:lnTo>
                    <a:pt x="376894" y="526938"/>
                  </a:lnTo>
                  <a:cubicBezTo>
                    <a:pt x="382543" y="526938"/>
                    <a:pt x="387386" y="531773"/>
                    <a:pt x="387386" y="537413"/>
                  </a:cubicBezTo>
                  <a:cubicBezTo>
                    <a:pt x="387386" y="543053"/>
                    <a:pt x="382543" y="547887"/>
                    <a:pt x="376894" y="547887"/>
                  </a:cubicBezTo>
                  <a:lnTo>
                    <a:pt x="10492" y="547887"/>
                  </a:lnTo>
                  <a:cubicBezTo>
                    <a:pt x="4842" y="547887"/>
                    <a:pt x="0" y="543053"/>
                    <a:pt x="0" y="537413"/>
                  </a:cubicBezTo>
                  <a:lnTo>
                    <a:pt x="0" y="161143"/>
                  </a:lnTo>
                  <a:lnTo>
                    <a:pt x="0" y="11280"/>
                  </a:lnTo>
                  <a:cubicBezTo>
                    <a:pt x="0" y="4834"/>
                    <a:pt x="4842" y="0"/>
                    <a:pt x="10492" y="0"/>
                  </a:cubicBezTo>
                  <a:close/>
                </a:path>
              </a:pathLst>
            </a:custGeom>
            <a:solidFill>
              <a:schemeClr val="bg1"/>
            </a:soli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 name="文本框 5"/>
          <p:cNvSpPr txBox="1"/>
          <p:nvPr/>
        </p:nvSpPr>
        <p:spPr>
          <a:xfrm>
            <a:off x="1506220" y="455295"/>
            <a:ext cx="4666615" cy="830997"/>
          </a:xfrm>
          <a:prstGeom prst="rect">
            <a:avLst/>
          </a:prstGeom>
          <a:noFill/>
        </p:spPr>
        <p:txBody>
          <a:bodyPr wrap="square" rtlCol="0">
            <a:spAutoFit/>
            <a:scene3d>
              <a:camera prst="orthographicFront"/>
              <a:lightRig rig="threePt" dir="t"/>
            </a:scene3d>
            <a:sp3d contourW="12700"/>
          </a:bodyPr>
          <a:lstStyle/>
          <a:p>
            <a:r>
              <a:rPr lang="en-US" altLang="zh-CN" sz="2400" b="1" dirty="0" err="1" smtClean="0">
                <a:solidFill>
                  <a:schemeClr val="tx1">
                    <a:lumMod val="85000"/>
                    <a:lumOff val="15000"/>
                  </a:schemeClr>
                </a:solidFill>
                <a:latin typeface="+mn-ea"/>
                <a:sym typeface="+mn-ea"/>
              </a:rPr>
              <a:t>任务详细</a:t>
            </a:r>
            <a:r>
              <a:rPr lang="zh-CN" altLang="en-US" sz="2400" b="1" dirty="0">
                <a:solidFill>
                  <a:schemeClr val="tx1">
                    <a:lumMod val="85000"/>
                    <a:lumOff val="15000"/>
                  </a:schemeClr>
                </a:solidFill>
                <a:latin typeface="+mn-ea"/>
                <a:sym typeface="+mn-ea"/>
              </a:rPr>
              <a:t>（参见甘特图）</a:t>
            </a:r>
          </a:p>
          <a:p>
            <a:endParaRPr lang="zh-CN" altLang="en-US" sz="2400" b="1" dirty="0">
              <a:solidFill>
                <a:schemeClr val="tx1">
                  <a:lumMod val="85000"/>
                  <a:lumOff val="15000"/>
                </a:schemeClr>
              </a:solidFill>
              <a:latin typeface="+mn-ea"/>
            </a:endParaRPr>
          </a:p>
        </p:txBody>
      </p:sp>
      <p:pic>
        <p:nvPicPr>
          <p:cNvPr id="5" name="图片 1"/>
          <p:cNvPicPr>
            <a:picLocks noChangeAspect="1"/>
          </p:cNvPicPr>
          <p:nvPr/>
        </p:nvPicPr>
        <p:blipFill>
          <a:blip r:embed="rId3"/>
          <a:stretch>
            <a:fillRect/>
          </a:stretch>
        </p:blipFill>
        <p:spPr>
          <a:xfrm>
            <a:off x="1506220" y="1382395"/>
            <a:ext cx="9080500" cy="5107940"/>
          </a:xfrm>
          <a:prstGeom prst="rect">
            <a:avLst/>
          </a:prstGeom>
          <a:noFill/>
          <a:ln w="9525">
            <a:noFill/>
          </a:ln>
        </p:spPr>
      </p:pic>
    </p:spTree>
    <p:extLst>
      <p:ext uri="{BB962C8B-B14F-4D97-AF65-F5344CB8AC3E}">
        <p14:creationId xmlns:p14="http://schemas.microsoft.com/office/powerpoint/2010/main" val="111162270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52438" y="317500"/>
            <a:ext cx="850900" cy="850900"/>
            <a:chOff x="2959100" y="1866900"/>
            <a:chExt cx="1536700" cy="1536700"/>
          </a:xfrm>
        </p:grpSpPr>
        <p:sp>
          <p:nvSpPr>
            <p:cNvPr id="3" name="椭圆 2"/>
            <p:cNvSpPr/>
            <p:nvPr/>
          </p:nvSpPr>
          <p:spPr>
            <a:xfrm>
              <a:off x="2959100" y="1866900"/>
              <a:ext cx="1536700" cy="1536700"/>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a:off x="3361590" y="2286000"/>
              <a:ext cx="731720" cy="698500"/>
            </a:xfrm>
            <a:custGeom>
              <a:avLst/>
              <a:gdLst>
                <a:gd name="connsiteX0" fmla="*/ 442231 w 602715"/>
                <a:gd name="connsiteY0" fmla="*/ 415741 h 575353"/>
                <a:gd name="connsiteX1" fmla="*/ 479375 w 602715"/>
                <a:gd name="connsiteY1" fmla="*/ 514894 h 575353"/>
                <a:gd name="connsiteX2" fmla="*/ 500369 w 602715"/>
                <a:gd name="connsiteY2" fmla="*/ 472976 h 575353"/>
                <a:gd name="connsiteX3" fmla="*/ 542357 w 602715"/>
                <a:gd name="connsiteY3" fmla="*/ 452017 h 575353"/>
                <a:gd name="connsiteX4" fmla="*/ 405895 w 602715"/>
                <a:gd name="connsiteY4" fmla="*/ 379466 h 575353"/>
                <a:gd name="connsiteX5" fmla="*/ 596458 w 602715"/>
                <a:gd name="connsiteY5" fmla="*/ 449598 h 575353"/>
                <a:gd name="connsiteX6" fmla="*/ 526208 w 602715"/>
                <a:gd name="connsiteY6" fmla="*/ 484262 h 575353"/>
                <a:gd name="connsiteX7" fmla="*/ 599688 w 602715"/>
                <a:gd name="connsiteY7" fmla="*/ 557618 h 575353"/>
                <a:gd name="connsiteX8" fmla="*/ 599688 w 602715"/>
                <a:gd name="connsiteY8" fmla="*/ 572129 h 575353"/>
                <a:gd name="connsiteX9" fmla="*/ 591613 w 602715"/>
                <a:gd name="connsiteY9" fmla="*/ 575353 h 575353"/>
                <a:gd name="connsiteX10" fmla="*/ 584346 w 602715"/>
                <a:gd name="connsiteY10" fmla="*/ 572129 h 575353"/>
                <a:gd name="connsiteX11" fmla="*/ 510866 w 602715"/>
                <a:gd name="connsiteY11" fmla="*/ 499578 h 575353"/>
                <a:gd name="connsiteX12" fmla="*/ 476145 w 602715"/>
                <a:gd name="connsiteY12" fmla="*/ 568904 h 575353"/>
                <a:gd name="connsiteX13" fmla="*/ 280047 w 602715"/>
                <a:gd name="connsiteY13" fmla="*/ 64374 h 575353"/>
                <a:gd name="connsiteX14" fmla="*/ 258242 w 602715"/>
                <a:gd name="connsiteY14" fmla="*/ 86154 h 575353"/>
                <a:gd name="connsiteX15" fmla="*/ 280047 w 602715"/>
                <a:gd name="connsiteY15" fmla="*/ 107934 h 575353"/>
                <a:gd name="connsiteX16" fmla="*/ 301045 w 602715"/>
                <a:gd name="connsiteY16" fmla="*/ 86154 h 575353"/>
                <a:gd name="connsiteX17" fmla="*/ 280047 w 602715"/>
                <a:gd name="connsiteY17" fmla="*/ 64374 h 575353"/>
                <a:gd name="connsiteX18" fmla="*/ 183205 w 602715"/>
                <a:gd name="connsiteY18" fmla="*/ 64374 h 575353"/>
                <a:gd name="connsiteX19" fmla="*/ 161432 w 602715"/>
                <a:gd name="connsiteY19" fmla="*/ 86154 h 575353"/>
                <a:gd name="connsiteX20" fmla="*/ 183205 w 602715"/>
                <a:gd name="connsiteY20" fmla="*/ 107934 h 575353"/>
                <a:gd name="connsiteX21" fmla="*/ 204171 w 602715"/>
                <a:gd name="connsiteY21" fmla="*/ 86154 h 575353"/>
                <a:gd name="connsiteX22" fmla="*/ 183205 w 602715"/>
                <a:gd name="connsiteY22" fmla="*/ 64374 h 575353"/>
                <a:gd name="connsiteX23" fmla="*/ 86363 w 602715"/>
                <a:gd name="connsiteY23" fmla="*/ 64374 h 575353"/>
                <a:gd name="connsiteX24" fmla="*/ 64558 w 602715"/>
                <a:gd name="connsiteY24" fmla="*/ 86154 h 575353"/>
                <a:gd name="connsiteX25" fmla="*/ 86363 w 602715"/>
                <a:gd name="connsiteY25" fmla="*/ 107934 h 575353"/>
                <a:gd name="connsiteX26" fmla="*/ 107361 w 602715"/>
                <a:gd name="connsiteY26" fmla="*/ 86154 h 575353"/>
                <a:gd name="connsiteX27" fmla="*/ 86363 w 602715"/>
                <a:gd name="connsiteY27" fmla="*/ 64374 h 575353"/>
                <a:gd name="connsiteX28" fmla="*/ 280047 w 602715"/>
                <a:gd name="connsiteY28" fmla="*/ 43401 h 575353"/>
                <a:gd name="connsiteX29" fmla="*/ 322850 w 602715"/>
                <a:gd name="connsiteY29" fmla="*/ 86154 h 575353"/>
                <a:gd name="connsiteX30" fmla="*/ 280047 w 602715"/>
                <a:gd name="connsiteY30" fmla="*/ 128907 h 575353"/>
                <a:gd name="connsiteX31" fmla="*/ 236437 w 602715"/>
                <a:gd name="connsiteY31" fmla="*/ 86154 h 575353"/>
                <a:gd name="connsiteX32" fmla="*/ 280047 w 602715"/>
                <a:gd name="connsiteY32" fmla="*/ 43401 h 575353"/>
                <a:gd name="connsiteX33" fmla="*/ 183205 w 602715"/>
                <a:gd name="connsiteY33" fmla="*/ 43401 h 575353"/>
                <a:gd name="connsiteX34" fmla="*/ 225943 w 602715"/>
                <a:gd name="connsiteY34" fmla="*/ 86154 h 575353"/>
                <a:gd name="connsiteX35" fmla="*/ 183205 w 602715"/>
                <a:gd name="connsiteY35" fmla="*/ 128907 h 575353"/>
                <a:gd name="connsiteX36" fmla="*/ 139660 w 602715"/>
                <a:gd name="connsiteY36" fmla="*/ 86154 h 575353"/>
                <a:gd name="connsiteX37" fmla="*/ 183205 w 602715"/>
                <a:gd name="connsiteY37" fmla="*/ 43401 h 575353"/>
                <a:gd name="connsiteX38" fmla="*/ 86363 w 602715"/>
                <a:gd name="connsiteY38" fmla="*/ 43401 h 575353"/>
                <a:gd name="connsiteX39" fmla="*/ 129166 w 602715"/>
                <a:gd name="connsiteY39" fmla="*/ 86154 h 575353"/>
                <a:gd name="connsiteX40" fmla="*/ 86363 w 602715"/>
                <a:gd name="connsiteY40" fmla="*/ 128907 h 575353"/>
                <a:gd name="connsiteX41" fmla="*/ 42753 w 602715"/>
                <a:gd name="connsiteY41" fmla="*/ 86154 h 575353"/>
                <a:gd name="connsiteX42" fmla="*/ 86363 w 602715"/>
                <a:gd name="connsiteY42" fmla="*/ 43401 h 575353"/>
                <a:gd name="connsiteX43" fmla="*/ 21790 w 602715"/>
                <a:gd name="connsiteY43" fmla="*/ 21754 h 575353"/>
                <a:gd name="connsiteX44" fmla="*/ 21790 w 602715"/>
                <a:gd name="connsiteY44" fmla="*/ 150669 h 575353"/>
                <a:gd name="connsiteX45" fmla="*/ 538305 w 602715"/>
                <a:gd name="connsiteY45" fmla="*/ 150669 h 575353"/>
                <a:gd name="connsiteX46" fmla="*/ 538305 w 602715"/>
                <a:gd name="connsiteY46" fmla="*/ 21754 h 575353"/>
                <a:gd name="connsiteX47" fmla="*/ 10492 w 602715"/>
                <a:gd name="connsiteY47" fmla="*/ 0 h 575353"/>
                <a:gd name="connsiteX48" fmla="*/ 548796 w 602715"/>
                <a:gd name="connsiteY48" fmla="*/ 0 h 575353"/>
                <a:gd name="connsiteX49" fmla="*/ 559288 w 602715"/>
                <a:gd name="connsiteY49" fmla="*/ 11280 h 575353"/>
                <a:gd name="connsiteX50" fmla="*/ 559288 w 602715"/>
                <a:gd name="connsiteY50" fmla="*/ 161143 h 575353"/>
                <a:gd name="connsiteX51" fmla="*/ 559288 w 602715"/>
                <a:gd name="connsiteY51" fmla="*/ 365795 h 575353"/>
                <a:gd name="connsiteX52" fmla="*/ 548796 w 602715"/>
                <a:gd name="connsiteY52" fmla="*/ 376269 h 575353"/>
                <a:gd name="connsiteX53" fmla="*/ 538305 w 602715"/>
                <a:gd name="connsiteY53" fmla="*/ 365795 h 575353"/>
                <a:gd name="connsiteX54" fmla="*/ 538305 w 602715"/>
                <a:gd name="connsiteY54" fmla="*/ 172423 h 575353"/>
                <a:gd name="connsiteX55" fmla="*/ 21790 w 602715"/>
                <a:gd name="connsiteY55" fmla="*/ 172423 h 575353"/>
                <a:gd name="connsiteX56" fmla="*/ 21790 w 602715"/>
                <a:gd name="connsiteY56" fmla="*/ 526938 h 575353"/>
                <a:gd name="connsiteX57" fmla="*/ 376894 w 602715"/>
                <a:gd name="connsiteY57" fmla="*/ 526938 h 575353"/>
                <a:gd name="connsiteX58" fmla="*/ 387386 w 602715"/>
                <a:gd name="connsiteY58" fmla="*/ 537413 h 575353"/>
                <a:gd name="connsiteX59" fmla="*/ 376894 w 602715"/>
                <a:gd name="connsiteY59" fmla="*/ 547887 h 575353"/>
                <a:gd name="connsiteX60" fmla="*/ 10492 w 602715"/>
                <a:gd name="connsiteY60" fmla="*/ 547887 h 575353"/>
                <a:gd name="connsiteX61" fmla="*/ 0 w 602715"/>
                <a:gd name="connsiteY61" fmla="*/ 537413 h 575353"/>
                <a:gd name="connsiteX62" fmla="*/ 0 w 602715"/>
                <a:gd name="connsiteY62" fmla="*/ 161143 h 575353"/>
                <a:gd name="connsiteX63" fmla="*/ 0 w 602715"/>
                <a:gd name="connsiteY63" fmla="*/ 11280 h 575353"/>
                <a:gd name="connsiteX64" fmla="*/ 10492 w 602715"/>
                <a:gd name="connsiteY64" fmla="*/ 0 h 57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2715" h="575353">
                  <a:moveTo>
                    <a:pt x="442231" y="415741"/>
                  </a:moveTo>
                  <a:lnTo>
                    <a:pt x="479375" y="514894"/>
                  </a:lnTo>
                  <a:lnTo>
                    <a:pt x="500369" y="472976"/>
                  </a:lnTo>
                  <a:lnTo>
                    <a:pt x="542357" y="452017"/>
                  </a:lnTo>
                  <a:close/>
                  <a:moveTo>
                    <a:pt x="405895" y="379466"/>
                  </a:moveTo>
                  <a:lnTo>
                    <a:pt x="596458" y="449598"/>
                  </a:lnTo>
                  <a:lnTo>
                    <a:pt x="526208" y="484262"/>
                  </a:lnTo>
                  <a:lnTo>
                    <a:pt x="599688" y="557618"/>
                  </a:lnTo>
                  <a:cubicBezTo>
                    <a:pt x="603725" y="561649"/>
                    <a:pt x="603725" y="568098"/>
                    <a:pt x="599688" y="572129"/>
                  </a:cubicBezTo>
                  <a:cubicBezTo>
                    <a:pt x="597265" y="574547"/>
                    <a:pt x="594843" y="575353"/>
                    <a:pt x="591613" y="575353"/>
                  </a:cubicBezTo>
                  <a:cubicBezTo>
                    <a:pt x="589191" y="575353"/>
                    <a:pt x="586768" y="574547"/>
                    <a:pt x="584346" y="572129"/>
                  </a:cubicBezTo>
                  <a:lnTo>
                    <a:pt x="510866" y="499578"/>
                  </a:lnTo>
                  <a:lnTo>
                    <a:pt x="476145" y="568904"/>
                  </a:lnTo>
                  <a:close/>
                  <a:moveTo>
                    <a:pt x="280047" y="64374"/>
                  </a:moveTo>
                  <a:cubicBezTo>
                    <a:pt x="267933" y="64374"/>
                    <a:pt x="258242" y="74054"/>
                    <a:pt x="258242" y="86154"/>
                  </a:cubicBezTo>
                  <a:cubicBezTo>
                    <a:pt x="258242" y="98254"/>
                    <a:pt x="267933" y="107934"/>
                    <a:pt x="280047" y="107934"/>
                  </a:cubicBezTo>
                  <a:cubicBezTo>
                    <a:pt x="291354" y="107934"/>
                    <a:pt x="301045" y="98254"/>
                    <a:pt x="301045" y="86154"/>
                  </a:cubicBezTo>
                  <a:cubicBezTo>
                    <a:pt x="301045" y="74054"/>
                    <a:pt x="291354" y="64374"/>
                    <a:pt x="280047" y="64374"/>
                  </a:cubicBezTo>
                  <a:close/>
                  <a:moveTo>
                    <a:pt x="183205" y="64374"/>
                  </a:moveTo>
                  <a:cubicBezTo>
                    <a:pt x="171109" y="64374"/>
                    <a:pt x="161432" y="74054"/>
                    <a:pt x="161432" y="86154"/>
                  </a:cubicBezTo>
                  <a:cubicBezTo>
                    <a:pt x="161432" y="98254"/>
                    <a:pt x="171109" y="107934"/>
                    <a:pt x="183205" y="107934"/>
                  </a:cubicBezTo>
                  <a:cubicBezTo>
                    <a:pt x="194494" y="107934"/>
                    <a:pt x="204171" y="98254"/>
                    <a:pt x="204171" y="86154"/>
                  </a:cubicBezTo>
                  <a:cubicBezTo>
                    <a:pt x="204171" y="74054"/>
                    <a:pt x="194494" y="64374"/>
                    <a:pt x="183205" y="64374"/>
                  </a:cubicBezTo>
                  <a:close/>
                  <a:moveTo>
                    <a:pt x="86363" y="64374"/>
                  </a:moveTo>
                  <a:cubicBezTo>
                    <a:pt x="74249" y="64374"/>
                    <a:pt x="64558" y="74054"/>
                    <a:pt x="64558" y="86154"/>
                  </a:cubicBezTo>
                  <a:cubicBezTo>
                    <a:pt x="64558" y="98254"/>
                    <a:pt x="74249" y="107934"/>
                    <a:pt x="86363" y="107934"/>
                  </a:cubicBezTo>
                  <a:cubicBezTo>
                    <a:pt x="97670" y="107934"/>
                    <a:pt x="107361" y="98254"/>
                    <a:pt x="107361" y="86154"/>
                  </a:cubicBezTo>
                  <a:cubicBezTo>
                    <a:pt x="107361" y="74054"/>
                    <a:pt x="97670" y="64374"/>
                    <a:pt x="86363" y="64374"/>
                  </a:cubicBezTo>
                  <a:close/>
                  <a:moveTo>
                    <a:pt x="280047" y="43401"/>
                  </a:moveTo>
                  <a:cubicBezTo>
                    <a:pt x="303468" y="43401"/>
                    <a:pt x="322850" y="62761"/>
                    <a:pt x="322850" y="86154"/>
                  </a:cubicBezTo>
                  <a:cubicBezTo>
                    <a:pt x="322850" y="109547"/>
                    <a:pt x="303468" y="128907"/>
                    <a:pt x="280047" y="128907"/>
                  </a:cubicBezTo>
                  <a:cubicBezTo>
                    <a:pt x="255819" y="128907"/>
                    <a:pt x="236437" y="109547"/>
                    <a:pt x="236437" y="86154"/>
                  </a:cubicBezTo>
                  <a:cubicBezTo>
                    <a:pt x="236437" y="62761"/>
                    <a:pt x="255819" y="43401"/>
                    <a:pt x="280047" y="43401"/>
                  </a:cubicBezTo>
                  <a:close/>
                  <a:moveTo>
                    <a:pt x="183205" y="43401"/>
                  </a:moveTo>
                  <a:cubicBezTo>
                    <a:pt x="206590" y="43401"/>
                    <a:pt x="225943" y="62761"/>
                    <a:pt x="225943" y="86154"/>
                  </a:cubicBezTo>
                  <a:cubicBezTo>
                    <a:pt x="225943" y="109547"/>
                    <a:pt x="206590" y="128907"/>
                    <a:pt x="183205" y="128907"/>
                  </a:cubicBezTo>
                  <a:cubicBezTo>
                    <a:pt x="159013" y="128907"/>
                    <a:pt x="139660" y="109547"/>
                    <a:pt x="139660" y="86154"/>
                  </a:cubicBezTo>
                  <a:cubicBezTo>
                    <a:pt x="139660" y="62761"/>
                    <a:pt x="159013" y="43401"/>
                    <a:pt x="183205" y="43401"/>
                  </a:cubicBezTo>
                  <a:close/>
                  <a:moveTo>
                    <a:pt x="86363" y="43401"/>
                  </a:moveTo>
                  <a:cubicBezTo>
                    <a:pt x="109784" y="43401"/>
                    <a:pt x="129166" y="62761"/>
                    <a:pt x="129166" y="86154"/>
                  </a:cubicBezTo>
                  <a:cubicBezTo>
                    <a:pt x="129166" y="109547"/>
                    <a:pt x="109784" y="128907"/>
                    <a:pt x="86363" y="128907"/>
                  </a:cubicBezTo>
                  <a:cubicBezTo>
                    <a:pt x="62135" y="128907"/>
                    <a:pt x="42753" y="109547"/>
                    <a:pt x="42753" y="86154"/>
                  </a:cubicBezTo>
                  <a:cubicBezTo>
                    <a:pt x="42753" y="62761"/>
                    <a:pt x="62135" y="43401"/>
                    <a:pt x="86363" y="43401"/>
                  </a:cubicBezTo>
                  <a:close/>
                  <a:moveTo>
                    <a:pt x="21790" y="21754"/>
                  </a:moveTo>
                  <a:lnTo>
                    <a:pt x="21790" y="150669"/>
                  </a:lnTo>
                  <a:lnTo>
                    <a:pt x="538305" y="150669"/>
                  </a:lnTo>
                  <a:lnTo>
                    <a:pt x="538305" y="21754"/>
                  </a:lnTo>
                  <a:close/>
                  <a:moveTo>
                    <a:pt x="10492" y="0"/>
                  </a:moveTo>
                  <a:lnTo>
                    <a:pt x="548796" y="0"/>
                  </a:lnTo>
                  <a:cubicBezTo>
                    <a:pt x="554446" y="0"/>
                    <a:pt x="559288" y="4834"/>
                    <a:pt x="559288" y="11280"/>
                  </a:cubicBezTo>
                  <a:lnTo>
                    <a:pt x="559288" y="161143"/>
                  </a:lnTo>
                  <a:lnTo>
                    <a:pt x="559288" y="365795"/>
                  </a:lnTo>
                  <a:cubicBezTo>
                    <a:pt x="559288" y="371435"/>
                    <a:pt x="554446" y="376269"/>
                    <a:pt x="548796" y="376269"/>
                  </a:cubicBezTo>
                  <a:cubicBezTo>
                    <a:pt x="543147" y="376269"/>
                    <a:pt x="538305" y="371435"/>
                    <a:pt x="538305" y="365795"/>
                  </a:cubicBezTo>
                  <a:lnTo>
                    <a:pt x="538305" y="172423"/>
                  </a:lnTo>
                  <a:lnTo>
                    <a:pt x="21790" y="172423"/>
                  </a:lnTo>
                  <a:lnTo>
                    <a:pt x="21790" y="526938"/>
                  </a:lnTo>
                  <a:lnTo>
                    <a:pt x="376894" y="526938"/>
                  </a:lnTo>
                  <a:cubicBezTo>
                    <a:pt x="382543" y="526938"/>
                    <a:pt x="387386" y="531773"/>
                    <a:pt x="387386" y="537413"/>
                  </a:cubicBezTo>
                  <a:cubicBezTo>
                    <a:pt x="387386" y="543053"/>
                    <a:pt x="382543" y="547887"/>
                    <a:pt x="376894" y="547887"/>
                  </a:cubicBezTo>
                  <a:lnTo>
                    <a:pt x="10492" y="547887"/>
                  </a:lnTo>
                  <a:cubicBezTo>
                    <a:pt x="4842" y="547887"/>
                    <a:pt x="0" y="543053"/>
                    <a:pt x="0" y="537413"/>
                  </a:cubicBezTo>
                  <a:lnTo>
                    <a:pt x="0" y="161143"/>
                  </a:lnTo>
                  <a:lnTo>
                    <a:pt x="0" y="11280"/>
                  </a:lnTo>
                  <a:cubicBezTo>
                    <a:pt x="0" y="4834"/>
                    <a:pt x="4842" y="0"/>
                    <a:pt x="10492" y="0"/>
                  </a:cubicBezTo>
                  <a:close/>
                </a:path>
              </a:pathLst>
            </a:custGeom>
            <a:solidFill>
              <a:schemeClr val="bg1"/>
            </a:soli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 name="文本框 5"/>
          <p:cNvSpPr txBox="1"/>
          <p:nvPr/>
        </p:nvSpPr>
        <p:spPr>
          <a:xfrm>
            <a:off x="1506220" y="455295"/>
            <a:ext cx="4666615" cy="830997"/>
          </a:xfrm>
          <a:prstGeom prst="rect">
            <a:avLst/>
          </a:prstGeom>
          <a:noFill/>
        </p:spPr>
        <p:txBody>
          <a:bodyPr wrap="square" rtlCol="0">
            <a:spAutoFit/>
            <a:scene3d>
              <a:camera prst="orthographicFront"/>
              <a:lightRig rig="threePt" dir="t"/>
            </a:scene3d>
            <a:sp3d contourW="12700"/>
          </a:bodyPr>
          <a:lstStyle/>
          <a:p>
            <a:r>
              <a:rPr lang="en-US" altLang="zh-CN" sz="2400" b="1" dirty="0" err="1" smtClean="0">
                <a:solidFill>
                  <a:schemeClr val="tx1">
                    <a:lumMod val="85000"/>
                    <a:lumOff val="15000"/>
                  </a:schemeClr>
                </a:solidFill>
                <a:latin typeface="+mn-ea"/>
                <a:sym typeface="+mn-ea"/>
              </a:rPr>
              <a:t>任务进度</a:t>
            </a:r>
            <a:r>
              <a:rPr lang="zh-CN" altLang="en-US" sz="2400" b="1" dirty="0">
                <a:solidFill>
                  <a:schemeClr val="tx1">
                    <a:lumMod val="85000"/>
                    <a:lumOff val="15000"/>
                  </a:schemeClr>
                </a:solidFill>
                <a:latin typeface="+mn-ea"/>
                <a:sym typeface="+mn-ea"/>
              </a:rPr>
              <a:t>（具体参见文档）</a:t>
            </a:r>
          </a:p>
          <a:p>
            <a:endParaRPr lang="zh-CN" altLang="en-US" sz="2400" b="1" dirty="0">
              <a:solidFill>
                <a:schemeClr val="tx1">
                  <a:lumMod val="85000"/>
                  <a:lumOff val="15000"/>
                </a:schemeClr>
              </a:solidFill>
              <a:latin typeface="+mn-ea"/>
            </a:endParaRPr>
          </a:p>
        </p:txBody>
      </p:sp>
      <p:graphicFrame>
        <p:nvGraphicFramePr>
          <p:cNvPr id="5" name="表格 4"/>
          <p:cNvGraphicFramePr>
            <a:graphicFrameLocks noGrp="1"/>
          </p:cNvGraphicFramePr>
          <p:nvPr>
            <p:extLst>
              <p:ext uri="{D42A27DB-BD31-4B8C-83A1-F6EECF244321}">
                <p14:modId xmlns:p14="http://schemas.microsoft.com/office/powerpoint/2010/main" val="1020352322"/>
              </p:ext>
            </p:extLst>
          </p:nvPr>
        </p:nvGraphicFramePr>
        <p:xfrm>
          <a:off x="1912620" y="1168400"/>
          <a:ext cx="8856980" cy="5493429"/>
        </p:xfrm>
        <a:graphic>
          <a:graphicData uri="http://schemas.openxmlformats.org/drawingml/2006/table">
            <a:tbl>
              <a:tblPr firstRow="1" firstCol="1" bandRow="1"/>
              <a:tblGrid>
                <a:gridCol w="1646743"/>
                <a:gridCol w="1646743"/>
                <a:gridCol w="1427714"/>
                <a:gridCol w="1427714"/>
                <a:gridCol w="1427714"/>
                <a:gridCol w="1280352"/>
              </a:tblGrid>
              <a:tr h="217418">
                <a:tc>
                  <a:txBody>
                    <a:bodyPr/>
                    <a:lstStyle/>
                    <a:p>
                      <a:pPr algn="ctr">
                        <a:spcAft>
                          <a:spcPts val="0"/>
                        </a:spcAft>
                      </a:pPr>
                      <a:r>
                        <a:rPr lang="zh-CN" sz="1300" kern="100" dirty="0">
                          <a:effectLst/>
                          <a:latin typeface="Times New Roman"/>
                          <a:ea typeface="宋体"/>
                        </a:rPr>
                        <a:t>阶段</a:t>
                      </a: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zh-CN" sz="1300" kern="100" dirty="0">
                          <a:effectLst/>
                          <a:latin typeface="Times New Roman"/>
                          <a:ea typeface="宋体"/>
                        </a:rPr>
                        <a:t>名称</a:t>
                      </a: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zh-CN" sz="1300" kern="100" dirty="0">
                          <a:effectLst/>
                          <a:latin typeface="Times New Roman"/>
                          <a:ea typeface="宋体"/>
                        </a:rPr>
                        <a:t>工期</a:t>
                      </a: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zh-CN" sz="1300" kern="100" dirty="0">
                          <a:effectLst/>
                          <a:latin typeface="Times New Roman"/>
                          <a:ea typeface="宋体"/>
                        </a:rPr>
                        <a:t>开始时间</a:t>
                      </a: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zh-CN" sz="1300" kern="100" dirty="0">
                          <a:effectLst/>
                          <a:latin typeface="Times New Roman"/>
                          <a:ea typeface="宋体"/>
                        </a:rPr>
                        <a:t>完成时间</a:t>
                      </a: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zh-CN" sz="1300" kern="100" dirty="0">
                          <a:effectLst/>
                          <a:latin typeface="Times New Roman"/>
                          <a:ea typeface="宋体"/>
                        </a:rPr>
                        <a:t>完成状况</a:t>
                      </a: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405847">
                <a:tc rowSpan="13">
                  <a:txBody>
                    <a:bodyPr/>
                    <a:lstStyle/>
                    <a:p>
                      <a:pPr algn="ctr">
                        <a:spcAft>
                          <a:spcPts val="0"/>
                        </a:spcAft>
                      </a:pPr>
                      <a:r>
                        <a:rPr lang="zh-CN" sz="1300" kern="100">
                          <a:effectLst/>
                          <a:latin typeface="Times New Roman"/>
                          <a:ea typeface="宋体"/>
                        </a:rPr>
                        <a:t>准备阶段</a:t>
                      </a: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300" kern="100">
                          <a:effectLst/>
                          <a:latin typeface="Times New Roman"/>
                          <a:ea typeface="宋体"/>
                        </a:rPr>
                        <a:t>分组</a:t>
                      </a: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a:ea typeface="宋体"/>
                        </a:rPr>
                        <a:t>1 h</a:t>
                      </a:r>
                      <a:endParaRPr lang="zh-CN" sz="1300" kern="100">
                        <a:effectLst/>
                        <a:latin typeface="Times New Roman"/>
                        <a:ea typeface="宋体"/>
                      </a:endParaRP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a:ea typeface="宋体"/>
                        </a:rPr>
                        <a:t>2017</a:t>
                      </a:r>
                      <a:r>
                        <a:rPr lang="zh-CN" sz="1300" kern="100">
                          <a:effectLst/>
                          <a:latin typeface="Times New Roman"/>
                          <a:ea typeface="宋体"/>
                        </a:rPr>
                        <a:t>年</a:t>
                      </a:r>
                      <a:r>
                        <a:rPr lang="en-US" sz="1300" kern="100">
                          <a:effectLst/>
                          <a:latin typeface="Times New Roman"/>
                          <a:ea typeface="宋体"/>
                        </a:rPr>
                        <a:t>9</a:t>
                      </a:r>
                      <a:r>
                        <a:rPr lang="zh-CN" sz="1300" kern="100">
                          <a:effectLst/>
                          <a:latin typeface="Times New Roman"/>
                          <a:ea typeface="宋体"/>
                        </a:rPr>
                        <a:t>月</a:t>
                      </a:r>
                      <a:r>
                        <a:rPr lang="en-US" sz="1300" kern="100">
                          <a:effectLst/>
                          <a:latin typeface="Times New Roman"/>
                          <a:ea typeface="宋体"/>
                        </a:rPr>
                        <a:t>28</a:t>
                      </a:r>
                      <a:r>
                        <a:rPr lang="zh-CN" sz="1300" kern="100">
                          <a:effectLst/>
                          <a:latin typeface="Times New Roman"/>
                          <a:ea typeface="宋体"/>
                        </a:rPr>
                        <a:t>日</a:t>
                      </a:r>
                      <a:r>
                        <a:rPr lang="en-US" sz="1300" kern="100">
                          <a:effectLst/>
                          <a:latin typeface="Times New Roman"/>
                          <a:ea typeface="宋体"/>
                        </a:rPr>
                        <a:t> 21:00</a:t>
                      </a:r>
                      <a:endParaRPr lang="zh-CN" sz="1300" kern="100">
                        <a:effectLst/>
                        <a:latin typeface="Times New Roman"/>
                        <a:ea typeface="宋体"/>
                      </a:endParaRP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a:ea typeface="宋体"/>
                        </a:rPr>
                        <a:t>2017</a:t>
                      </a:r>
                      <a:r>
                        <a:rPr lang="zh-CN" sz="1300" kern="100">
                          <a:effectLst/>
                          <a:latin typeface="Times New Roman"/>
                          <a:ea typeface="宋体"/>
                        </a:rPr>
                        <a:t>年</a:t>
                      </a:r>
                      <a:r>
                        <a:rPr lang="en-US" sz="1300" kern="100">
                          <a:effectLst/>
                          <a:latin typeface="Times New Roman"/>
                          <a:ea typeface="宋体"/>
                        </a:rPr>
                        <a:t>9</a:t>
                      </a:r>
                      <a:r>
                        <a:rPr lang="zh-CN" sz="1300" kern="100">
                          <a:effectLst/>
                          <a:latin typeface="Times New Roman"/>
                          <a:ea typeface="宋体"/>
                        </a:rPr>
                        <a:t>月</a:t>
                      </a:r>
                      <a:r>
                        <a:rPr lang="en-US" sz="1300" kern="100">
                          <a:effectLst/>
                          <a:latin typeface="Times New Roman"/>
                          <a:ea typeface="宋体"/>
                        </a:rPr>
                        <a:t>28</a:t>
                      </a:r>
                      <a:r>
                        <a:rPr lang="zh-CN" sz="1300" kern="100">
                          <a:effectLst/>
                          <a:latin typeface="Times New Roman"/>
                          <a:ea typeface="宋体"/>
                        </a:rPr>
                        <a:t>日</a:t>
                      </a:r>
                      <a:r>
                        <a:rPr lang="en-US" sz="1300" kern="100">
                          <a:effectLst/>
                          <a:latin typeface="Times New Roman"/>
                          <a:ea typeface="宋体"/>
                        </a:rPr>
                        <a:t> 22:00</a:t>
                      </a:r>
                      <a:endParaRPr lang="zh-CN" sz="1300" kern="100">
                        <a:effectLst/>
                        <a:latin typeface="Times New Roman"/>
                        <a:ea typeface="宋体"/>
                      </a:endParaRP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300" kern="100">
                          <a:effectLst/>
                          <a:latin typeface="Times New Roman"/>
                          <a:ea typeface="宋体"/>
                        </a:rPr>
                        <a:t>完成</a:t>
                      </a: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847">
                <a:tc vMerge="1">
                  <a:txBody>
                    <a:bodyPr/>
                    <a:lstStyle/>
                    <a:p>
                      <a:endParaRPr lang="zh-CN" altLang="en-US"/>
                    </a:p>
                  </a:txBody>
                  <a:tcPr/>
                </a:tc>
                <a:tc>
                  <a:txBody>
                    <a:bodyPr/>
                    <a:lstStyle/>
                    <a:p>
                      <a:pPr algn="ctr">
                        <a:spcAft>
                          <a:spcPts val="0"/>
                        </a:spcAft>
                      </a:pPr>
                      <a:r>
                        <a:rPr lang="zh-CN" sz="1300" kern="100">
                          <a:effectLst/>
                          <a:latin typeface="Times New Roman"/>
                          <a:ea typeface="宋体"/>
                        </a:rPr>
                        <a:t>第一次例会</a:t>
                      </a: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a:ea typeface="宋体"/>
                        </a:rPr>
                        <a:t>0.25 h</a:t>
                      </a:r>
                      <a:endParaRPr lang="zh-CN" sz="1300" kern="100">
                        <a:effectLst/>
                        <a:latin typeface="Times New Roman"/>
                        <a:ea typeface="宋体"/>
                      </a:endParaRP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a:ea typeface="宋体"/>
                        </a:rPr>
                        <a:t>2017</a:t>
                      </a:r>
                      <a:r>
                        <a:rPr lang="zh-CN" sz="1300" kern="100">
                          <a:effectLst/>
                          <a:latin typeface="Times New Roman"/>
                          <a:ea typeface="宋体"/>
                        </a:rPr>
                        <a:t>年</a:t>
                      </a:r>
                      <a:r>
                        <a:rPr lang="en-US" sz="1300" kern="100">
                          <a:effectLst/>
                          <a:latin typeface="Times New Roman"/>
                          <a:ea typeface="宋体"/>
                        </a:rPr>
                        <a:t>9</a:t>
                      </a:r>
                      <a:r>
                        <a:rPr lang="zh-CN" sz="1300" kern="100">
                          <a:effectLst/>
                          <a:latin typeface="Times New Roman"/>
                          <a:ea typeface="宋体"/>
                        </a:rPr>
                        <a:t>月</a:t>
                      </a:r>
                      <a:r>
                        <a:rPr lang="en-US" sz="1300" kern="100">
                          <a:effectLst/>
                          <a:latin typeface="Times New Roman"/>
                          <a:ea typeface="宋体"/>
                        </a:rPr>
                        <a:t>29</a:t>
                      </a:r>
                      <a:r>
                        <a:rPr lang="zh-CN" sz="1300" kern="100">
                          <a:effectLst/>
                          <a:latin typeface="Times New Roman"/>
                          <a:ea typeface="宋体"/>
                        </a:rPr>
                        <a:t>日</a:t>
                      </a:r>
                      <a:r>
                        <a:rPr lang="en-US" sz="1300" kern="100">
                          <a:effectLst/>
                          <a:latin typeface="Times New Roman"/>
                          <a:ea typeface="宋体"/>
                        </a:rPr>
                        <a:t> 21:00</a:t>
                      </a:r>
                      <a:endParaRPr lang="zh-CN" sz="1300" kern="100">
                        <a:effectLst/>
                        <a:latin typeface="Times New Roman"/>
                        <a:ea typeface="宋体"/>
                      </a:endParaRP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a:ea typeface="宋体"/>
                        </a:rPr>
                        <a:t>2017</a:t>
                      </a:r>
                      <a:r>
                        <a:rPr lang="zh-CN" sz="1300" kern="100">
                          <a:effectLst/>
                          <a:latin typeface="Times New Roman"/>
                          <a:ea typeface="宋体"/>
                        </a:rPr>
                        <a:t>年</a:t>
                      </a:r>
                      <a:r>
                        <a:rPr lang="en-US" sz="1300" kern="100">
                          <a:effectLst/>
                          <a:latin typeface="Times New Roman"/>
                          <a:ea typeface="宋体"/>
                        </a:rPr>
                        <a:t>9</a:t>
                      </a:r>
                      <a:r>
                        <a:rPr lang="zh-CN" sz="1300" kern="100">
                          <a:effectLst/>
                          <a:latin typeface="Times New Roman"/>
                          <a:ea typeface="宋体"/>
                        </a:rPr>
                        <a:t>月</a:t>
                      </a:r>
                      <a:r>
                        <a:rPr lang="en-US" sz="1300" kern="100">
                          <a:effectLst/>
                          <a:latin typeface="Times New Roman"/>
                          <a:ea typeface="宋体"/>
                        </a:rPr>
                        <a:t>29</a:t>
                      </a:r>
                      <a:r>
                        <a:rPr lang="zh-CN" sz="1300" kern="100">
                          <a:effectLst/>
                          <a:latin typeface="Times New Roman"/>
                          <a:ea typeface="宋体"/>
                        </a:rPr>
                        <a:t>日</a:t>
                      </a:r>
                      <a:r>
                        <a:rPr lang="en-US" sz="1300" kern="100">
                          <a:effectLst/>
                          <a:latin typeface="Times New Roman"/>
                          <a:ea typeface="宋体"/>
                        </a:rPr>
                        <a:t> 22:00</a:t>
                      </a:r>
                      <a:endParaRPr lang="zh-CN" sz="1300" kern="100">
                        <a:effectLst/>
                        <a:latin typeface="Times New Roman"/>
                        <a:ea typeface="宋体"/>
                      </a:endParaRP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300" kern="100">
                          <a:effectLst/>
                          <a:latin typeface="Times New Roman"/>
                          <a:ea typeface="宋体"/>
                        </a:rPr>
                        <a:t>完成</a:t>
                      </a: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847">
                <a:tc vMerge="1">
                  <a:txBody>
                    <a:bodyPr/>
                    <a:lstStyle/>
                    <a:p>
                      <a:endParaRPr lang="zh-CN" altLang="en-US"/>
                    </a:p>
                  </a:txBody>
                  <a:tcPr/>
                </a:tc>
                <a:tc>
                  <a:txBody>
                    <a:bodyPr/>
                    <a:lstStyle/>
                    <a:p>
                      <a:pPr algn="ctr">
                        <a:spcAft>
                          <a:spcPts val="0"/>
                        </a:spcAft>
                      </a:pPr>
                      <a:r>
                        <a:rPr lang="zh-CN" sz="1300" kern="100">
                          <a:effectLst/>
                          <a:latin typeface="Times New Roman"/>
                          <a:ea typeface="宋体"/>
                        </a:rPr>
                        <a:t>找</a:t>
                      </a:r>
                      <a:r>
                        <a:rPr lang="en-US" sz="1300" kern="100">
                          <a:effectLst/>
                          <a:latin typeface="Times New Roman"/>
                          <a:ea typeface="宋体"/>
                        </a:rPr>
                        <a:t>ppt</a:t>
                      </a:r>
                      <a:r>
                        <a:rPr lang="zh-CN" sz="1300" kern="100">
                          <a:effectLst/>
                          <a:latin typeface="Times New Roman"/>
                          <a:ea typeface="宋体"/>
                        </a:rPr>
                        <a:t>模板设计</a:t>
                      </a:r>
                      <a:r>
                        <a:rPr lang="en-US" sz="1300" kern="100">
                          <a:effectLst/>
                          <a:latin typeface="Times New Roman"/>
                          <a:ea typeface="宋体"/>
                        </a:rPr>
                        <a:t>logo</a:t>
                      </a:r>
                      <a:endParaRPr lang="zh-CN" sz="1300" kern="100">
                        <a:effectLst/>
                        <a:latin typeface="Times New Roman"/>
                        <a:ea typeface="宋体"/>
                      </a:endParaRP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a:ea typeface="宋体"/>
                        </a:rPr>
                        <a:t>6 h</a:t>
                      </a:r>
                      <a:endParaRPr lang="zh-CN" sz="1300" kern="100">
                        <a:effectLst/>
                        <a:latin typeface="Times New Roman"/>
                        <a:ea typeface="宋体"/>
                      </a:endParaRP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a:ea typeface="宋体"/>
                        </a:rPr>
                        <a:t>2017</a:t>
                      </a:r>
                      <a:r>
                        <a:rPr lang="zh-CN" sz="1300" kern="100">
                          <a:effectLst/>
                          <a:latin typeface="Times New Roman"/>
                          <a:ea typeface="宋体"/>
                        </a:rPr>
                        <a:t>年</a:t>
                      </a:r>
                      <a:r>
                        <a:rPr lang="en-US" sz="1300" kern="100">
                          <a:effectLst/>
                          <a:latin typeface="Times New Roman"/>
                          <a:ea typeface="宋体"/>
                        </a:rPr>
                        <a:t>9</a:t>
                      </a:r>
                      <a:r>
                        <a:rPr lang="zh-CN" sz="1300" kern="100">
                          <a:effectLst/>
                          <a:latin typeface="Times New Roman"/>
                          <a:ea typeface="宋体"/>
                        </a:rPr>
                        <a:t>月</a:t>
                      </a:r>
                      <a:r>
                        <a:rPr lang="en-US" sz="1300" kern="100">
                          <a:effectLst/>
                          <a:latin typeface="Times New Roman"/>
                          <a:ea typeface="宋体"/>
                        </a:rPr>
                        <a:t>30</a:t>
                      </a:r>
                      <a:r>
                        <a:rPr lang="zh-CN" sz="1300" kern="100">
                          <a:effectLst/>
                          <a:latin typeface="Times New Roman"/>
                          <a:ea typeface="宋体"/>
                        </a:rPr>
                        <a:t>日</a:t>
                      </a:r>
                      <a:r>
                        <a:rPr lang="en-US" sz="1300" kern="100">
                          <a:effectLst/>
                          <a:latin typeface="Times New Roman"/>
                          <a:ea typeface="宋体"/>
                        </a:rPr>
                        <a:t> 19:00</a:t>
                      </a:r>
                      <a:endParaRPr lang="zh-CN" sz="1300" kern="100">
                        <a:effectLst/>
                        <a:latin typeface="Times New Roman"/>
                        <a:ea typeface="宋体"/>
                      </a:endParaRP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a:ea typeface="宋体"/>
                        </a:rPr>
                        <a:t>2017</a:t>
                      </a:r>
                      <a:r>
                        <a:rPr lang="zh-CN" sz="1300" kern="100">
                          <a:effectLst/>
                          <a:latin typeface="Times New Roman"/>
                          <a:ea typeface="宋体"/>
                        </a:rPr>
                        <a:t>年</a:t>
                      </a:r>
                      <a:r>
                        <a:rPr lang="en-US" sz="1300" kern="100">
                          <a:effectLst/>
                          <a:latin typeface="Times New Roman"/>
                          <a:ea typeface="宋体"/>
                        </a:rPr>
                        <a:t>10</a:t>
                      </a:r>
                      <a:r>
                        <a:rPr lang="zh-CN" sz="1300" kern="100">
                          <a:effectLst/>
                          <a:latin typeface="Times New Roman"/>
                          <a:ea typeface="宋体"/>
                        </a:rPr>
                        <a:t>月</a:t>
                      </a:r>
                      <a:r>
                        <a:rPr lang="en-US" sz="1300" kern="100">
                          <a:effectLst/>
                          <a:latin typeface="Times New Roman"/>
                          <a:ea typeface="宋体"/>
                        </a:rPr>
                        <a:t>1</a:t>
                      </a:r>
                      <a:r>
                        <a:rPr lang="zh-CN" sz="1300" kern="100">
                          <a:effectLst/>
                          <a:latin typeface="Times New Roman"/>
                          <a:ea typeface="宋体"/>
                        </a:rPr>
                        <a:t>日</a:t>
                      </a:r>
                      <a:r>
                        <a:rPr lang="en-US" sz="1300" kern="100">
                          <a:effectLst/>
                          <a:latin typeface="Times New Roman"/>
                          <a:ea typeface="宋体"/>
                        </a:rPr>
                        <a:t> 22:00</a:t>
                      </a:r>
                      <a:endParaRPr lang="zh-CN" sz="1300" kern="100">
                        <a:effectLst/>
                        <a:latin typeface="Times New Roman"/>
                        <a:ea typeface="宋体"/>
                      </a:endParaRP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300" kern="100">
                          <a:effectLst/>
                          <a:latin typeface="Times New Roman"/>
                          <a:ea typeface="宋体"/>
                        </a:rPr>
                        <a:t>完成</a:t>
                      </a: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847">
                <a:tc vMerge="1">
                  <a:txBody>
                    <a:bodyPr/>
                    <a:lstStyle/>
                    <a:p>
                      <a:endParaRPr lang="zh-CN" altLang="en-US"/>
                    </a:p>
                  </a:txBody>
                  <a:tcPr/>
                </a:tc>
                <a:tc>
                  <a:txBody>
                    <a:bodyPr/>
                    <a:lstStyle/>
                    <a:p>
                      <a:pPr algn="ctr">
                        <a:spcAft>
                          <a:spcPts val="0"/>
                        </a:spcAft>
                      </a:pPr>
                      <a:r>
                        <a:rPr lang="zh-CN" sz="1300" kern="100">
                          <a:effectLst/>
                          <a:latin typeface="Times New Roman"/>
                          <a:ea typeface="宋体"/>
                        </a:rPr>
                        <a:t>学习配置管理系统</a:t>
                      </a: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a:ea typeface="宋体"/>
                        </a:rPr>
                        <a:t>6 h</a:t>
                      </a:r>
                      <a:endParaRPr lang="zh-CN" sz="1300" kern="100">
                        <a:effectLst/>
                        <a:latin typeface="Times New Roman"/>
                        <a:ea typeface="宋体"/>
                      </a:endParaRP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a:ea typeface="宋体"/>
                        </a:rPr>
                        <a:t>2017</a:t>
                      </a:r>
                      <a:r>
                        <a:rPr lang="zh-CN" sz="1300" kern="100">
                          <a:effectLst/>
                          <a:latin typeface="Times New Roman"/>
                          <a:ea typeface="宋体"/>
                        </a:rPr>
                        <a:t>年</a:t>
                      </a:r>
                      <a:r>
                        <a:rPr lang="en-US" sz="1300" kern="100">
                          <a:effectLst/>
                          <a:latin typeface="Times New Roman"/>
                          <a:ea typeface="宋体"/>
                        </a:rPr>
                        <a:t>10</a:t>
                      </a:r>
                      <a:r>
                        <a:rPr lang="zh-CN" sz="1300" kern="100">
                          <a:effectLst/>
                          <a:latin typeface="Times New Roman"/>
                          <a:ea typeface="宋体"/>
                        </a:rPr>
                        <a:t>月</a:t>
                      </a:r>
                      <a:r>
                        <a:rPr lang="en-US" sz="1300" kern="100">
                          <a:effectLst/>
                          <a:latin typeface="Times New Roman"/>
                          <a:ea typeface="宋体"/>
                        </a:rPr>
                        <a:t>1</a:t>
                      </a:r>
                      <a:r>
                        <a:rPr lang="zh-CN" sz="1300" kern="100">
                          <a:effectLst/>
                          <a:latin typeface="Times New Roman"/>
                          <a:ea typeface="宋体"/>
                        </a:rPr>
                        <a:t>日</a:t>
                      </a:r>
                      <a:r>
                        <a:rPr lang="en-US" sz="1300" kern="100">
                          <a:effectLst/>
                          <a:latin typeface="Times New Roman"/>
                          <a:ea typeface="宋体"/>
                        </a:rPr>
                        <a:t> 21:00</a:t>
                      </a:r>
                      <a:endParaRPr lang="zh-CN" sz="1300" kern="100">
                        <a:effectLst/>
                        <a:latin typeface="Times New Roman"/>
                        <a:ea typeface="宋体"/>
                      </a:endParaRP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a:ea typeface="宋体"/>
                        </a:rPr>
                        <a:t>2017</a:t>
                      </a:r>
                      <a:r>
                        <a:rPr lang="zh-CN" sz="1300" kern="100">
                          <a:effectLst/>
                          <a:latin typeface="Times New Roman"/>
                          <a:ea typeface="宋体"/>
                        </a:rPr>
                        <a:t>年</a:t>
                      </a:r>
                      <a:r>
                        <a:rPr lang="en-US" sz="1300" kern="100">
                          <a:effectLst/>
                          <a:latin typeface="Times New Roman"/>
                          <a:ea typeface="宋体"/>
                        </a:rPr>
                        <a:t>10</a:t>
                      </a:r>
                      <a:r>
                        <a:rPr lang="zh-CN" sz="1300" kern="100">
                          <a:effectLst/>
                          <a:latin typeface="Times New Roman"/>
                          <a:ea typeface="宋体"/>
                        </a:rPr>
                        <a:t>月</a:t>
                      </a:r>
                      <a:r>
                        <a:rPr lang="en-US" sz="1300" kern="100">
                          <a:effectLst/>
                          <a:latin typeface="Times New Roman"/>
                          <a:ea typeface="宋体"/>
                        </a:rPr>
                        <a:t>6</a:t>
                      </a:r>
                      <a:r>
                        <a:rPr lang="zh-CN" sz="1300" kern="100">
                          <a:effectLst/>
                          <a:latin typeface="Times New Roman"/>
                          <a:ea typeface="宋体"/>
                        </a:rPr>
                        <a:t>日</a:t>
                      </a:r>
                      <a:r>
                        <a:rPr lang="en-US" sz="1300" kern="100">
                          <a:effectLst/>
                          <a:latin typeface="Times New Roman"/>
                          <a:ea typeface="宋体"/>
                        </a:rPr>
                        <a:t> 22:00</a:t>
                      </a:r>
                      <a:endParaRPr lang="zh-CN" sz="1300" kern="100">
                        <a:effectLst/>
                        <a:latin typeface="Times New Roman"/>
                        <a:ea typeface="宋体"/>
                      </a:endParaRP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300" kern="100">
                          <a:effectLst/>
                          <a:latin typeface="Times New Roman"/>
                          <a:ea typeface="宋体"/>
                        </a:rPr>
                        <a:t>完成</a:t>
                      </a: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847">
                <a:tc vMerge="1">
                  <a:txBody>
                    <a:bodyPr/>
                    <a:lstStyle/>
                    <a:p>
                      <a:endParaRPr lang="zh-CN" altLang="en-US"/>
                    </a:p>
                  </a:txBody>
                  <a:tcPr/>
                </a:tc>
                <a:tc>
                  <a:txBody>
                    <a:bodyPr/>
                    <a:lstStyle/>
                    <a:p>
                      <a:pPr algn="ctr">
                        <a:spcAft>
                          <a:spcPts val="0"/>
                        </a:spcAft>
                      </a:pPr>
                      <a:r>
                        <a:rPr lang="zh-CN" sz="1300" kern="100">
                          <a:effectLst/>
                          <a:latin typeface="Times New Roman"/>
                          <a:ea typeface="宋体"/>
                        </a:rPr>
                        <a:t>安装软件到虚拟机</a:t>
                      </a: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a:ea typeface="宋体"/>
                        </a:rPr>
                        <a:t>2 h</a:t>
                      </a:r>
                      <a:endParaRPr lang="zh-CN" sz="1300" kern="100">
                        <a:effectLst/>
                        <a:latin typeface="Times New Roman"/>
                        <a:ea typeface="宋体"/>
                      </a:endParaRP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a:ea typeface="宋体"/>
                        </a:rPr>
                        <a:t>2017</a:t>
                      </a:r>
                      <a:r>
                        <a:rPr lang="zh-CN" sz="1300" kern="100">
                          <a:effectLst/>
                          <a:latin typeface="Times New Roman"/>
                          <a:ea typeface="宋体"/>
                        </a:rPr>
                        <a:t>年</a:t>
                      </a:r>
                      <a:r>
                        <a:rPr lang="en-US" sz="1300" kern="100">
                          <a:effectLst/>
                          <a:latin typeface="Times New Roman"/>
                          <a:ea typeface="宋体"/>
                        </a:rPr>
                        <a:t>10</a:t>
                      </a:r>
                      <a:r>
                        <a:rPr lang="zh-CN" sz="1300" kern="100">
                          <a:effectLst/>
                          <a:latin typeface="Times New Roman"/>
                          <a:ea typeface="宋体"/>
                        </a:rPr>
                        <a:t>月</a:t>
                      </a:r>
                      <a:r>
                        <a:rPr lang="en-US" sz="1300" kern="100">
                          <a:effectLst/>
                          <a:latin typeface="Times New Roman"/>
                          <a:ea typeface="宋体"/>
                        </a:rPr>
                        <a:t>5</a:t>
                      </a:r>
                      <a:r>
                        <a:rPr lang="zh-CN" sz="1300" kern="100">
                          <a:effectLst/>
                          <a:latin typeface="Times New Roman"/>
                          <a:ea typeface="宋体"/>
                        </a:rPr>
                        <a:t>日</a:t>
                      </a:r>
                      <a:r>
                        <a:rPr lang="en-US" sz="1300" kern="100">
                          <a:effectLst/>
                          <a:latin typeface="Times New Roman"/>
                          <a:ea typeface="宋体"/>
                        </a:rPr>
                        <a:t> 21:00</a:t>
                      </a:r>
                      <a:endParaRPr lang="zh-CN" sz="1300" kern="100">
                        <a:effectLst/>
                        <a:latin typeface="Times New Roman"/>
                        <a:ea typeface="宋体"/>
                      </a:endParaRP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a:ea typeface="宋体"/>
                        </a:rPr>
                        <a:t>2017</a:t>
                      </a:r>
                      <a:r>
                        <a:rPr lang="zh-CN" sz="1300" kern="100">
                          <a:effectLst/>
                          <a:latin typeface="Times New Roman"/>
                          <a:ea typeface="宋体"/>
                        </a:rPr>
                        <a:t>年</a:t>
                      </a:r>
                      <a:r>
                        <a:rPr lang="en-US" sz="1300" kern="100">
                          <a:effectLst/>
                          <a:latin typeface="Times New Roman"/>
                          <a:ea typeface="宋体"/>
                        </a:rPr>
                        <a:t>10</a:t>
                      </a:r>
                      <a:r>
                        <a:rPr lang="zh-CN" sz="1300" kern="100">
                          <a:effectLst/>
                          <a:latin typeface="Times New Roman"/>
                          <a:ea typeface="宋体"/>
                        </a:rPr>
                        <a:t>月</a:t>
                      </a:r>
                      <a:r>
                        <a:rPr lang="en-US" sz="1300" kern="100">
                          <a:effectLst/>
                          <a:latin typeface="Times New Roman"/>
                          <a:ea typeface="宋体"/>
                        </a:rPr>
                        <a:t>6</a:t>
                      </a:r>
                      <a:r>
                        <a:rPr lang="zh-CN" sz="1300" kern="100">
                          <a:effectLst/>
                          <a:latin typeface="Times New Roman"/>
                          <a:ea typeface="宋体"/>
                        </a:rPr>
                        <a:t>日</a:t>
                      </a:r>
                      <a:r>
                        <a:rPr lang="en-US" sz="1300" kern="100">
                          <a:effectLst/>
                          <a:latin typeface="Times New Roman"/>
                          <a:ea typeface="宋体"/>
                        </a:rPr>
                        <a:t> 22:00</a:t>
                      </a:r>
                      <a:endParaRPr lang="zh-CN" sz="1300" kern="100">
                        <a:effectLst/>
                        <a:latin typeface="Times New Roman"/>
                        <a:ea typeface="宋体"/>
                      </a:endParaRP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300" kern="100">
                          <a:effectLst/>
                          <a:latin typeface="Times New Roman"/>
                          <a:ea typeface="宋体"/>
                        </a:rPr>
                        <a:t>完成</a:t>
                      </a: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847">
                <a:tc vMerge="1">
                  <a:txBody>
                    <a:bodyPr/>
                    <a:lstStyle/>
                    <a:p>
                      <a:endParaRPr lang="zh-CN" altLang="en-US"/>
                    </a:p>
                  </a:txBody>
                  <a:tcPr/>
                </a:tc>
                <a:tc>
                  <a:txBody>
                    <a:bodyPr/>
                    <a:lstStyle/>
                    <a:p>
                      <a:pPr algn="ctr">
                        <a:spcAft>
                          <a:spcPts val="0"/>
                        </a:spcAft>
                      </a:pPr>
                      <a:r>
                        <a:rPr lang="zh-CN" sz="1300" kern="100">
                          <a:effectLst/>
                          <a:latin typeface="Times New Roman"/>
                          <a:ea typeface="宋体"/>
                        </a:rPr>
                        <a:t>完成第一次翻转课堂草稿版</a:t>
                      </a: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a:ea typeface="宋体"/>
                        </a:rPr>
                        <a:t>2 h</a:t>
                      </a:r>
                      <a:endParaRPr lang="zh-CN" sz="1300" kern="100">
                        <a:effectLst/>
                        <a:latin typeface="Times New Roman"/>
                        <a:ea typeface="宋体"/>
                      </a:endParaRP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a:ea typeface="宋体"/>
                        </a:rPr>
                        <a:t>2017</a:t>
                      </a:r>
                      <a:r>
                        <a:rPr lang="zh-CN" sz="1300" kern="100">
                          <a:effectLst/>
                          <a:latin typeface="Times New Roman"/>
                          <a:ea typeface="宋体"/>
                        </a:rPr>
                        <a:t>年</a:t>
                      </a:r>
                      <a:r>
                        <a:rPr lang="en-US" sz="1300" kern="100">
                          <a:effectLst/>
                          <a:latin typeface="Times New Roman"/>
                          <a:ea typeface="宋体"/>
                        </a:rPr>
                        <a:t>10</a:t>
                      </a:r>
                      <a:r>
                        <a:rPr lang="zh-CN" sz="1300" kern="100">
                          <a:effectLst/>
                          <a:latin typeface="Times New Roman"/>
                          <a:ea typeface="宋体"/>
                        </a:rPr>
                        <a:t>月</a:t>
                      </a:r>
                      <a:r>
                        <a:rPr lang="en-US" sz="1300" kern="100">
                          <a:effectLst/>
                          <a:latin typeface="Times New Roman"/>
                          <a:ea typeface="宋体"/>
                        </a:rPr>
                        <a:t>7</a:t>
                      </a:r>
                      <a:r>
                        <a:rPr lang="zh-CN" sz="1300" kern="100">
                          <a:effectLst/>
                          <a:latin typeface="Times New Roman"/>
                          <a:ea typeface="宋体"/>
                        </a:rPr>
                        <a:t>日</a:t>
                      </a:r>
                      <a:r>
                        <a:rPr lang="en-US" sz="1300" kern="100">
                          <a:effectLst/>
                          <a:latin typeface="Times New Roman"/>
                          <a:ea typeface="宋体"/>
                        </a:rPr>
                        <a:t> 21:00</a:t>
                      </a:r>
                      <a:endParaRPr lang="zh-CN" sz="1300" kern="100">
                        <a:effectLst/>
                        <a:latin typeface="Times New Roman"/>
                        <a:ea typeface="宋体"/>
                      </a:endParaRP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a:ea typeface="宋体"/>
                        </a:rPr>
                        <a:t>2017</a:t>
                      </a:r>
                      <a:r>
                        <a:rPr lang="zh-CN" sz="1300" kern="100">
                          <a:effectLst/>
                          <a:latin typeface="Times New Roman"/>
                          <a:ea typeface="宋体"/>
                        </a:rPr>
                        <a:t>年</a:t>
                      </a:r>
                      <a:r>
                        <a:rPr lang="en-US" sz="1300" kern="100">
                          <a:effectLst/>
                          <a:latin typeface="Times New Roman"/>
                          <a:ea typeface="宋体"/>
                        </a:rPr>
                        <a:t>10</a:t>
                      </a:r>
                      <a:r>
                        <a:rPr lang="zh-CN" sz="1300" kern="100">
                          <a:effectLst/>
                          <a:latin typeface="Times New Roman"/>
                          <a:ea typeface="宋体"/>
                        </a:rPr>
                        <a:t>月</a:t>
                      </a:r>
                      <a:r>
                        <a:rPr lang="en-US" sz="1300" kern="100">
                          <a:effectLst/>
                          <a:latin typeface="Times New Roman"/>
                          <a:ea typeface="宋体"/>
                        </a:rPr>
                        <a:t>8</a:t>
                      </a:r>
                      <a:r>
                        <a:rPr lang="zh-CN" sz="1300" kern="100">
                          <a:effectLst/>
                          <a:latin typeface="Times New Roman"/>
                          <a:ea typeface="宋体"/>
                        </a:rPr>
                        <a:t>日</a:t>
                      </a:r>
                      <a:r>
                        <a:rPr lang="en-US" sz="1300" kern="100">
                          <a:effectLst/>
                          <a:latin typeface="Times New Roman"/>
                          <a:ea typeface="宋体"/>
                        </a:rPr>
                        <a:t> 22:00</a:t>
                      </a:r>
                      <a:endParaRPr lang="zh-CN" sz="1300" kern="100">
                        <a:effectLst/>
                        <a:latin typeface="Times New Roman"/>
                        <a:ea typeface="宋体"/>
                      </a:endParaRP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300" kern="100">
                          <a:effectLst/>
                          <a:latin typeface="Times New Roman"/>
                          <a:ea typeface="宋体"/>
                        </a:rPr>
                        <a:t>完成</a:t>
                      </a: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847">
                <a:tc vMerge="1">
                  <a:txBody>
                    <a:bodyPr/>
                    <a:lstStyle/>
                    <a:p>
                      <a:endParaRPr lang="zh-CN" altLang="en-US"/>
                    </a:p>
                  </a:txBody>
                  <a:tcPr/>
                </a:tc>
                <a:tc>
                  <a:txBody>
                    <a:bodyPr/>
                    <a:lstStyle/>
                    <a:p>
                      <a:pPr algn="ctr">
                        <a:spcAft>
                          <a:spcPts val="0"/>
                        </a:spcAft>
                      </a:pPr>
                      <a:r>
                        <a:rPr lang="zh-CN" sz="1300" kern="100">
                          <a:effectLst/>
                          <a:latin typeface="Times New Roman"/>
                          <a:ea typeface="宋体"/>
                        </a:rPr>
                        <a:t>完成配置管理系统</a:t>
                      </a:r>
                      <a:r>
                        <a:rPr lang="en-US" sz="1300" kern="100">
                          <a:effectLst/>
                          <a:latin typeface="Times New Roman"/>
                          <a:ea typeface="宋体"/>
                        </a:rPr>
                        <a:t>ppt</a:t>
                      </a:r>
                      <a:endParaRPr lang="zh-CN" sz="1300" kern="100">
                        <a:effectLst/>
                        <a:latin typeface="Times New Roman"/>
                        <a:ea typeface="宋体"/>
                      </a:endParaRP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a:ea typeface="宋体"/>
                        </a:rPr>
                        <a:t>2 h</a:t>
                      </a:r>
                      <a:endParaRPr lang="zh-CN" sz="1300" kern="100">
                        <a:effectLst/>
                        <a:latin typeface="Times New Roman"/>
                        <a:ea typeface="宋体"/>
                      </a:endParaRP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a:ea typeface="宋体"/>
                        </a:rPr>
                        <a:t>2017</a:t>
                      </a:r>
                      <a:r>
                        <a:rPr lang="zh-CN" sz="1300" kern="100">
                          <a:effectLst/>
                          <a:latin typeface="Times New Roman"/>
                          <a:ea typeface="宋体"/>
                        </a:rPr>
                        <a:t>年</a:t>
                      </a:r>
                      <a:r>
                        <a:rPr lang="en-US" sz="1300" kern="100">
                          <a:effectLst/>
                          <a:latin typeface="Times New Roman"/>
                          <a:ea typeface="宋体"/>
                        </a:rPr>
                        <a:t>10</a:t>
                      </a:r>
                      <a:r>
                        <a:rPr lang="zh-CN" sz="1300" kern="100">
                          <a:effectLst/>
                          <a:latin typeface="Times New Roman"/>
                          <a:ea typeface="宋体"/>
                        </a:rPr>
                        <a:t>月</a:t>
                      </a:r>
                      <a:r>
                        <a:rPr lang="en-US" sz="1300" kern="100">
                          <a:effectLst/>
                          <a:latin typeface="Times New Roman"/>
                          <a:ea typeface="宋体"/>
                        </a:rPr>
                        <a:t>7</a:t>
                      </a:r>
                      <a:r>
                        <a:rPr lang="zh-CN" sz="1300" kern="100">
                          <a:effectLst/>
                          <a:latin typeface="Times New Roman"/>
                          <a:ea typeface="宋体"/>
                        </a:rPr>
                        <a:t>日</a:t>
                      </a:r>
                      <a:r>
                        <a:rPr lang="en-US" sz="1300" kern="100">
                          <a:effectLst/>
                          <a:latin typeface="Times New Roman"/>
                          <a:ea typeface="宋体"/>
                        </a:rPr>
                        <a:t> 21:00</a:t>
                      </a:r>
                      <a:endParaRPr lang="zh-CN" sz="1300" kern="100">
                        <a:effectLst/>
                        <a:latin typeface="Times New Roman"/>
                        <a:ea typeface="宋体"/>
                      </a:endParaRP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a:ea typeface="宋体"/>
                        </a:rPr>
                        <a:t>2017</a:t>
                      </a:r>
                      <a:r>
                        <a:rPr lang="zh-CN" sz="1300" kern="100">
                          <a:effectLst/>
                          <a:latin typeface="Times New Roman"/>
                          <a:ea typeface="宋体"/>
                        </a:rPr>
                        <a:t>年</a:t>
                      </a:r>
                      <a:r>
                        <a:rPr lang="en-US" sz="1300" kern="100">
                          <a:effectLst/>
                          <a:latin typeface="Times New Roman"/>
                          <a:ea typeface="宋体"/>
                        </a:rPr>
                        <a:t>10</a:t>
                      </a:r>
                      <a:r>
                        <a:rPr lang="zh-CN" sz="1300" kern="100">
                          <a:effectLst/>
                          <a:latin typeface="Times New Roman"/>
                          <a:ea typeface="宋体"/>
                        </a:rPr>
                        <a:t>月</a:t>
                      </a:r>
                      <a:r>
                        <a:rPr lang="en-US" sz="1300" kern="100">
                          <a:effectLst/>
                          <a:latin typeface="Times New Roman"/>
                          <a:ea typeface="宋体"/>
                        </a:rPr>
                        <a:t>8</a:t>
                      </a:r>
                      <a:r>
                        <a:rPr lang="zh-CN" sz="1300" kern="100">
                          <a:effectLst/>
                          <a:latin typeface="Times New Roman"/>
                          <a:ea typeface="宋体"/>
                        </a:rPr>
                        <a:t>日</a:t>
                      </a:r>
                      <a:r>
                        <a:rPr lang="en-US" sz="1300" kern="100">
                          <a:effectLst/>
                          <a:latin typeface="Times New Roman"/>
                          <a:ea typeface="宋体"/>
                        </a:rPr>
                        <a:t> 22:00</a:t>
                      </a:r>
                      <a:endParaRPr lang="zh-CN" sz="1300" kern="100">
                        <a:effectLst/>
                        <a:latin typeface="Times New Roman"/>
                        <a:ea typeface="宋体"/>
                      </a:endParaRP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300" kern="100">
                          <a:effectLst/>
                          <a:latin typeface="Times New Roman"/>
                          <a:ea typeface="宋体"/>
                        </a:rPr>
                        <a:t>完成</a:t>
                      </a: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847">
                <a:tc vMerge="1">
                  <a:txBody>
                    <a:bodyPr/>
                    <a:lstStyle/>
                    <a:p>
                      <a:endParaRPr lang="zh-CN" altLang="en-US"/>
                    </a:p>
                  </a:txBody>
                  <a:tcPr/>
                </a:tc>
                <a:tc>
                  <a:txBody>
                    <a:bodyPr/>
                    <a:lstStyle/>
                    <a:p>
                      <a:pPr algn="ctr">
                        <a:spcAft>
                          <a:spcPts val="0"/>
                        </a:spcAft>
                      </a:pPr>
                      <a:r>
                        <a:rPr lang="zh-CN" sz="1300" kern="100">
                          <a:effectLst/>
                          <a:latin typeface="Times New Roman"/>
                          <a:ea typeface="宋体"/>
                        </a:rPr>
                        <a:t>第二次例会</a:t>
                      </a: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a:ea typeface="宋体"/>
                        </a:rPr>
                        <a:t>0.25 h</a:t>
                      </a:r>
                      <a:endParaRPr lang="zh-CN" sz="1300" kern="100">
                        <a:effectLst/>
                        <a:latin typeface="Times New Roman"/>
                        <a:ea typeface="宋体"/>
                      </a:endParaRP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a:ea typeface="宋体"/>
                        </a:rPr>
                        <a:t>2017</a:t>
                      </a:r>
                      <a:r>
                        <a:rPr lang="zh-CN" sz="1300" kern="100">
                          <a:effectLst/>
                          <a:latin typeface="Times New Roman"/>
                          <a:ea typeface="宋体"/>
                        </a:rPr>
                        <a:t>年</a:t>
                      </a:r>
                      <a:r>
                        <a:rPr lang="en-US" sz="1300" kern="100">
                          <a:effectLst/>
                          <a:latin typeface="Times New Roman"/>
                          <a:ea typeface="宋体"/>
                        </a:rPr>
                        <a:t>10</a:t>
                      </a:r>
                      <a:r>
                        <a:rPr lang="zh-CN" sz="1300" kern="100">
                          <a:effectLst/>
                          <a:latin typeface="Times New Roman"/>
                          <a:ea typeface="宋体"/>
                        </a:rPr>
                        <a:t>月</a:t>
                      </a:r>
                      <a:r>
                        <a:rPr lang="en-US" sz="1300" kern="100">
                          <a:effectLst/>
                          <a:latin typeface="Times New Roman"/>
                          <a:ea typeface="宋体"/>
                        </a:rPr>
                        <a:t>14</a:t>
                      </a:r>
                      <a:r>
                        <a:rPr lang="zh-CN" sz="1300" kern="100">
                          <a:effectLst/>
                          <a:latin typeface="Times New Roman"/>
                          <a:ea typeface="宋体"/>
                        </a:rPr>
                        <a:t>日</a:t>
                      </a:r>
                      <a:r>
                        <a:rPr lang="en-US" sz="1300" kern="100">
                          <a:effectLst/>
                          <a:latin typeface="Times New Roman"/>
                          <a:ea typeface="宋体"/>
                        </a:rPr>
                        <a:t> 21:00</a:t>
                      </a:r>
                      <a:endParaRPr lang="zh-CN" sz="1300" kern="100">
                        <a:effectLst/>
                        <a:latin typeface="Times New Roman"/>
                        <a:ea typeface="宋体"/>
                      </a:endParaRP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a:ea typeface="宋体"/>
                        </a:rPr>
                        <a:t>2017</a:t>
                      </a:r>
                      <a:r>
                        <a:rPr lang="zh-CN" sz="1300" kern="100">
                          <a:effectLst/>
                          <a:latin typeface="Times New Roman"/>
                          <a:ea typeface="宋体"/>
                        </a:rPr>
                        <a:t>年</a:t>
                      </a:r>
                      <a:r>
                        <a:rPr lang="en-US" sz="1300" kern="100">
                          <a:effectLst/>
                          <a:latin typeface="Times New Roman"/>
                          <a:ea typeface="宋体"/>
                        </a:rPr>
                        <a:t>10</a:t>
                      </a:r>
                      <a:r>
                        <a:rPr lang="zh-CN" sz="1300" kern="100">
                          <a:effectLst/>
                          <a:latin typeface="Times New Roman"/>
                          <a:ea typeface="宋体"/>
                        </a:rPr>
                        <a:t>月</a:t>
                      </a:r>
                      <a:r>
                        <a:rPr lang="en-US" sz="1300" kern="100">
                          <a:effectLst/>
                          <a:latin typeface="Times New Roman"/>
                          <a:ea typeface="宋体"/>
                        </a:rPr>
                        <a:t>14</a:t>
                      </a:r>
                      <a:r>
                        <a:rPr lang="zh-CN" sz="1300" kern="100">
                          <a:effectLst/>
                          <a:latin typeface="Times New Roman"/>
                          <a:ea typeface="宋体"/>
                        </a:rPr>
                        <a:t>日</a:t>
                      </a:r>
                      <a:r>
                        <a:rPr lang="en-US" sz="1300" kern="100">
                          <a:effectLst/>
                          <a:latin typeface="Times New Roman"/>
                          <a:ea typeface="宋体"/>
                        </a:rPr>
                        <a:t> 22:00</a:t>
                      </a:r>
                      <a:endParaRPr lang="zh-CN" sz="1300" kern="100">
                        <a:effectLst/>
                        <a:latin typeface="Times New Roman"/>
                        <a:ea typeface="宋体"/>
                      </a:endParaRP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300" kern="100">
                          <a:effectLst/>
                          <a:latin typeface="Times New Roman"/>
                          <a:ea typeface="宋体"/>
                        </a:rPr>
                        <a:t>完成</a:t>
                      </a: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847">
                <a:tc vMerge="1">
                  <a:txBody>
                    <a:bodyPr/>
                    <a:lstStyle/>
                    <a:p>
                      <a:endParaRPr lang="zh-CN" altLang="en-US"/>
                    </a:p>
                  </a:txBody>
                  <a:tcPr/>
                </a:tc>
                <a:tc>
                  <a:txBody>
                    <a:bodyPr/>
                    <a:lstStyle/>
                    <a:p>
                      <a:pPr algn="ctr">
                        <a:spcAft>
                          <a:spcPts val="0"/>
                        </a:spcAft>
                      </a:pPr>
                      <a:r>
                        <a:rPr lang="zh-CN" sz="1300" kern="100">
                          <a:effectLst/>
                          <a:latin typeface="Times New Roman"/>
                          <a:ea typeface="宋体"/>
                        </a:rPr>
                        <a:t>第三次例会</a:t>
                      </a: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a:ea typeface="宋体"/>
                        </a:rPr>
                        <a:t>0.25 h</a:t>
                      </a:r>
                      <a:endParaRPr lang="zh-CN" sz="1300" kern="100">
                        <a:effectLst/>
                        <a:latin typeface="Times New Roman"/>
                        <a:ea typeface="宋体"/>
                      </a:endParaRP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a:ea typeface="宋体"/>
                        </a:rPr>
                        <a:t>2017</a:t>
                      </a:r>
                      <a:r>
                        <a:rPr lang="zh-CN" sz="1300" kern="100">
                          <a:effectLst/>
                          <a:latin typeface="Times New Roman"/>
                          <a:ea typeface="宋体"/>
                        </a:rPr>
                        <a:t>年</a:t>
                      </a:r>
                      <a:r>
                        <a:rPr lang="en-US" sz="1300" kern="100">
                          <a:effectLst/>
                          <a:latin typeface="Times New Roman"/>
                          <a:ea typeface="宋体"/>
                        </a:rPr>
                        <a:t>10</a:t>
                      </a:r>
                      <a:r>
                        <a:rPr lang="zh-CN" sz="1300" kern="100">
                          <a:effectLst/>
                          <a:latin typeface="Times New Roman"/>
                          <a:ea typeface="宋体"/>
                        </a:rPr>
                        <a:t>月</a:t>
                      </a:r>
                      <a:r>
                        <a:rPr lang="en-US" sz="1300" kern="100">
                          <a:effectLst/>
                          <a:latin typeface="Times New Roman"/>
                          <a:ea typeface="宋体"/>
                        </a:rPr>
                        <a:t>21</a:t>
                      </a:r>
                      <a:r>
                        <a:rPr lang="zh-CN" sz="1300" kern="100">
                          <a:effectLst/>
                          <a:latin typeface="Times New Roman"/>
                          <a:ea typeface="宋体"/>
                        </a:rPr>
                        <a:t>日</a:t>
                      </a:r>
                      <a:r>
                        <a:rPr lang="en-US" sz="1300" kern="100">
                          <a:effectLst/>
                          <a:latin typeface="Times New Roman"/>
                          <a:ea typeface="宋体"/>
                        </a:rPr>
                        <a:t> 21:00</a:t>
                      </a:r>
                      <a:endParaRPr lang="zh-CN" sz="1300" kern="100">
                        <a:effectLst/>
                        <a:latin typeface="Times New Roman"/>
                        <a:ea typeface="宋体"/>
                      </a:endParaRP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a:ea typeface="宋体"/>
                        </a:rPr>
                        <a:t>2017</a:t>
                      </a:r>
                      <a:r>
                        <a:rPr lang="zh-CN" sz="1300" kern="100">
                          <a:effectLst/>
                          <a:latin typeface="Times New Roman"/>
                          <a:ea typeface="宋体"/>
                        </a:rPr>
                        <a:t>年</a:t>
                      </a:r>
                      <a:r>
                        <a:rPr lang="en-US" sz="1300" kern="100">
                          <a:effectLst/>
                          <a:latin typeface="Times New Roman"/>
                          <a:ea typeface="宋体"/>
                        </a:rPr>
                        <a:t>10</a:t>
                      </a:r>
                      <a:r>
                        <a:rPr lang="zh-CN" sz="1300" kern="100">
                          <a:effectLst/>
                          <a:latin typeface="Times New Roman"/>
                          <a:ea typeface="宋体"/>
                        </a:rPr>
                        <a:t>月</a:t>
                      </a:r>
                      <a:r>
                        <a:rPr lang="en-US" sz="1300" kern="100">
                          <a:effectLst/>
                          <a:latin typeface="Times New Roman"/>
                          <a:ea typeface="宋体"/>
                        </a:rPr>
                        <a:t>21</a:t>
                      </a:r>
                      <a:r>
                        <a:rPr lang="zh-CN" sz="1300" kern="100">
                          <a:effectLst/>
                          <a:latin typeface="Times New Roman"/>
                          <a:ea typeface="宋体"/>
                        </a:rPr>
                        <a:t>日</a:t>
                      </a:r>
                      <a:r>
                        <a:rPr lang="en-US" sz="1300" kern="100">
                          <a:effectLst/>
                          <a:latin typeface="Times New Roman"/>
                          <a:ea typeface="宋体"/>
                        </a:rPr>
                        <a:t> 21:15</a:t>
                      </a:r>
                      <a:endParaRPr lang="zh-CN" sz="1300" kern="100">
                        <a:effectLst/>
                        <a:latin typeface="Times New Roman"/>
                        <a:ea typeface="宋体"/>
                      </a:endParaRP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300" kern="100">
                          <a:effectLst/>
                          <a:latin typeface="Times New Roman"/>
                          <a:ea typeface="宋体"/>
                        </a:rPr>
                        <a:t>完成</a:t>
                      </a: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847">
                <a:tc vMerge="1">
                  <a:txBody>
                    <a:bodyPr/>
                    <a:lstStyle/>
                    <a:p>
                      <a:endParaRPr lang="zh-CN" altLang="en-US"/>
                    </a:p>
                  </a:txBody>
                  <a:tcPr/>
                </a:tc>
                <a:tc>
                  <a:txBody>
                    <a:bodyPr/>
                    <a:lstStyle/>
                    <a:p>
                      <a:pPr algn="ctr">
                        <a:spcAft>
                          <a:spcPts val="0"/>
                        </a:spcAft>
                      </a:pPr>
                      <a:r>
                        <a:rPr lang="zh-CN" sz="1300" kern="100">
                          <a:effectLst/>
                          <a:latin typeface="Times New Roman"/>
                          <a:ea typeface="宋体"/>
                        </a:rPr>
                        <a:t>第四次例会</a:t>
                      </a: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a:ea typeface="宋体"/>
                        </a:rPr>
                        <a:t>0.25 h</a:t>
                      </a:r>
                      <a:endParaRPr lang="zh-CN" sz="1300" kern="100">
                        <a:effectLst/>
                        <a:latin typeface="Times New Roman"/>
                        <a:ea typeface="宋体"/>
                      </a:endParaRP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a:ea typeface="宋体"/>
                        </a:rPr>
                        <a:t>2017</a:t>
                      </a:r>
                      <a:r>
                        <a:rPr lang="zh-CN" sz="1300" kern="100">
                          <a:effectLst/>
                          <a:latin typeface="Times New Roman"/>
                          <a:ea typeface="宋体"/>
                        </a:rPr>
                        <a:t>年</a:t>
                      </a:r>
                      <a:r>
                        <a:rPr lang="en-US" sz="1300" kern="100">
                          <a:effectLst/>
                          <a:latin typeface="Times New Roman"/>
                          <a:ea typeface="宋体"/>
                        </a:rPr>
                        <a:t>10</a:t>
                      </a:r>
                      <a:r>
                        <a:rPr lang="zh-CN" sz="1300" kern="100">
                          <a:effectLst/>
                          <a:latin typeface="Times New Roman"/>
                          <a:ea typeface="宋体"/>
                        </a:rPr>
                        <a:t>月</a:t>
                      </a:r>
                      <a:r>
                        <a:rPr lang="en-US" sz="1300" kern="100">
                          <a:effectLst/>
                          <a:latin typeface="Times New Roman"/>
                          <a:ea typeface="宋体"/>
                        </a:rPr>
                        <a:t>28</a:t>
                      </a:r>
                      <a:r>
                        <a:rPr lang="zh-CN" sz="1300" kern="100">
                          <a:effectLst/>
                          <a:latin typeface="Times New Roman"/>
                          <a:ea typeface="宋体"/>
                        </a:rPr>
                        <a:t>日</a:t>
                      </a:r>
                      <a:r>
                        <a:rPr lang="en-US" sz="1300" kern="100">
                          <a:effectLst/>
                          <a:latin typeface="Times New Roman"/>
                          <a:ea typeface="宋体"/>
                        </a:rPr>
                        <a:t> 21:00</a:t>
                      </a:r>
                      <a:endParaRPr lang="zh-CN" sz="1300" kern="100">
                        <a:effectLst/>
                        <a:latin typeface="Times New Roman"/>
                        <a:ea typeface="宋体"/>
                      </a:endParaRP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a:ea typeface="宋体"/>
                        </a:rPr>
                        <a:t>2017</a:t>
                      </a:r>
                      <a:r>
                        <a:rPr lang="zh-CN" sz="1300" kern="100">
                          <a:effectLst/>
                          <a:latin typeface="Times New Roman"/>
                          <a:ea typeface="宋体"/>
                        </a:rPr>
                        <a:t>年</a:t>
                      </a:r>
                      <a:r>
                        <a:rPr lang="en-US" sz="1300" kern="100">
                          <a:effectLst/>
                          <a:latin typeface="Times New Roman"/>
                          <a:ea typeface="宋体"/>
                        </a:rPr>
                        <a:t>10</a:t>
                      </a:r>
                      <a:r>
                        <a:rPr lang="zh-CN" sz="1300" kern="100">
                          <a:effectLst/>
                          <a:latin typeface="Times New Roman"/>
                          <a:ea typeface="宋体"/>
                        </a:rPr>
                        <a:t>月</a:t>
                      </a:r>
                      <a:r>
                        <a:rPr lang="en-US" sz="1300" kern="100">
                          <a:effectLst/>
                          <a:latin typeface="Times New Roman"/>
                          <a:ea typeface="宋体"/>
                        </a:rPr>
                        <a:t>28</a:t>
                      </a:r>
                      <a:r>
                        <a:rPr lang="zh-CN" sz="1300" kern="100">
                          <a:effectLst/>
                          <a:latin typeface="Times New Roman"/>
                          <a:ea typeface="宋体"/>
                        </a:rPr>
                        <a:t>日</a:t>
                      </a:r>
                      <a:r>
                        <a:rPr lang="en-US" sz="1300" kern="100">
                          <a:effectLst/>
                          <a:latin typeface="Times New Roman"/>
                          <a:ea typeface="宋体"/>
                        </a:rPr>
                        <a:t> 22:00</a:t>
                      </a:r>
                      <a:endParaRPr lang="zh-CN" sz="1300" kern="100">
                        <a:effectLst/>
                        <a:latin typeface="Times New Roman"/>
                        <a:ea typeface="宋体"/>
                      </a:endParaRP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300" kern="100">
                          <a:effectLst/>
                          <a:latin typeface="Times New Roman"/>
                          <a:ea typeface="宋体"/>
                        </a:rPr>
                        <a:t>完成</a:t>
                      </a: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847">
                <a:tc vMerge="1">
                  <a:txBody>
                    <a:bodyPr/>
                    <a:lstStyle/>
                    <a:p>
                      <a:endParaRPr lang="zh-CN" altLang="en-US"/>
                    </a:p>
                  </a:txBody>
                  <a:tcPr/>
                </a:tc>
                <a:tc>
                  <a:txBody>
                    <a:bodyPr/>
                    <a:lstStyle/>
                    <a:p>
                      <a:pPr algn="ctr">
                        <a:spcAft>
                          <a:spcPts val="0"/>
                        </a:spcAft>
                      </a:pPr>
                      <a:r>
                        <a:rPr lang="zh-CN" sz="1300" kern="100">
                          <a:effectLst/>
                          <a:latin typeface="Times New Roman"/>
                          <a:ea typeface="宋体"/>
                        </a:rPr>
                        <a:t>完成第一次翻转课堂</a:t>
                      </a:r>
                      <a:r>
                        <a:rPr lang="en-US" sz="1300" kern="100">
                          <a:effectLst/>
                          <a:latin typeface="Times New Roman"/>
                          <a:ea typeface="宋体"/>
                        </a:rPr>
                        <a:t>PPT</a:t>
                      </a:r>
                      <a:endParaRPr lang="zh-CN" sz="1300" kern="100">
                        <a:effectLst/>
                        <a:latin typeface="Times New Roman"/>
                        <a:ea typeface="宋体"/>
                      </a:endParaRP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a:ea typeface="宋体"/>
                        </a:rPr>
                        <a:t>3 h</a:t>
                      </a:r>
                      <a:endParaRPr lang="zh-CN" sz="1300" kern="100">
                        <a:effectLst/>
                        <a:latin typeface="Times New Roman"/>
                        <a:ea typeface="宋体"/>
                      </a:endParaRP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a:ea typeface="宋体"/>
                        </a:rPr>
                        <a:t>2017</a:t>
                      </a:r>
                      <a:r>
                        <a:rPr lang="zh-CN" sz="1300" kern="100">
                          <a:effectLst/>
                          <a:latin typeface="Times New Roman"/>
                          <a:ea typeface="宋体"/>
                        </a:rPr>
                        <a:t>年</a:t>
                      </a:r>
                      <a:r>
                        <a:rPr lang="en-US" sz="1300" kern="100">
                          <a:effectLst/>
                          <a:latin typeface="Times New Roman"/>
                          <a:ea typeface="宋体"/>
                        </a:rPr>
                        <a:t>10</a:t>
                      </a:r>
                      <a:r>
                        <a:rPr lang="zh-CN" sz="1300" kern="100">
                          <a:effectLst/>
                          <a:latin typeface="Times New Roman"/>
                          <a:ea typeface="宋体"/>
                        </a:rPr>
                        <a:t>月</a:t>
                      </a:r>
                      <a:r>
                        <a:rPr lang="en-US" sz="1300" kern="100">
                          <a:effectLst/>
                          <a:latin typeface="Times New Roman"/>
                          <a:ea typeface="宋体"/>
                        </a:rPr>
                        <a:t>28</a:t>
                      </a:r>
                      <a:r>
                        <a:rPr lang="zh-CN" sz="1300" kern="100">
                          <a:effectLst/>
                          <a:latin typeface="Times New Roman"/>
                          <a:ea typeface="宋体"/>
                        </a:rPr>
                        <a:t>日</a:t>
                      </a:r>
                      <a:r>
                        <a:rPr lang="en-US" sz="1300" kern="100">
                          <a:effectLst/>
                          <a:latin typeface="Times New Roman"/>
                          <a:ea typeface="宋体"/>
                        </a:rPr>
                        <a:t> 21:00</a:t>
                      </a:r>
                      <a:endParaRPr lang="zh-CN" sz="1300" kern="100">
                        <a:effectLst/>
                        <a:latin typeface="Times New Roman"/>
                        <a:ea typeface="宋体"/>
                      </a:endParaRP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a:ea typeface="宋体"/>
                        </a:rPr>
                        <a:t>2017</a:t>
                      </a:r>
                      <a:r>
                        <a:rPr lang="zh-CN" sz="1300" kern="100">
                          <a:effectLst/>
                          <a:latin typeface="Times New Roman"/>
                          <a:ea typeface="宋体"/>
                        </a:rPr>
                        <a:t>年</a:t>
                      </a:r>
                      <a:r>
                        <a:rPr lang="en-US" sz="1300" kern="100">
                          <a:effectLst/>
                          <a:latin typeface="Times New Roman"/>
                          <a:ea typeface="宋体"/>
                        </a:rPr>
                        <a:t>10</a:t>
                      </a:r>
                      <a:r>
                        <a:rPr lang="zh-CN" sz="1300" kern="100">
                          <a:effectLst/>
                          <a:latin typeface="Times New Roman"/>
                          <a:ea typeface="宋体"/>
                        </a:rPr>
                        <a:t>月</a:t>
                      </a:r>
                      <a:r>
                        <a:rPr lang="en-US" sz="1300" kern="100">
                          <a:effectLst/>
                          <a:latin typeface="Times New Roman"/>
                          <a:ea typeface="宋体"/>
                        </a:rPr>
                        <a:t>29</a:t>
                      </a:r>
                      <a:r>
                        <a:rPr lang="zh-CN" sz="1300" kern="100">
                          <a:effectLst/>
                          <a:latin typeface="Times New Roman"/>
                          <a:ea typeface="宋体"/>
                        </a:rPr>
                        <a:t>日</a:t>
                      </a:r>
                      <a:r>
                        <a:rPr lang="en-US" sz="1300" kern="100">
                          <a:effectLst/>
                          <a:latin typeface="Times New Roman"/>
                          <a:ea typeface="宋体"/>
                        </a:rPr>
                        <a:t> 22:00</a:t>
                      </a:r>
                      <a:endParaRPr lang="zh-CN" sz="1300" kern="100">
                        <a:effectLst/>
                        <a:latin typeface="Times New Roman"/>
                        <a:ea typeface="宋体"/>
                      </a:endParaRP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300" kern="100">
                          <a:effectLst/>
                          <a:latin typeface="Times New Roman"/>
                          <a:ea typeface="宋体"/>
                        </a:rPr>
                        <a:t>完成</a:t>
                      </a: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847">
                <a:tc vMerge="1">
                  <a:txBody>
                    <a:bodyPr/>
                    <a:lstStyle/>
                    <a:p>
                      <a:endParaRPr lang="zh-CN" altLang="en-US"/>
                    </a:p>
                  </a:txBody>
                  <a:tcPr/>
                </a:tc>
                <a:tc>
                  <a:txBody>
                    <a:bodyPr/>
                    <a:lstStyle/>
                    <a:p>
                      <a:pPr algn="ctr">
                        <a:spcAft>
                          <a:spcPts val="0"/>
                        </a:spcAft>
                      </a:pPr>
                      <a:r>
                        <a:rPr lang="zh-CN" sz="1300" kern="100">
                          <a:effectLst/>
                          <a:latin typeface="Times New Roman"/>
                          <a:ea typeface="宋体"/>
                        </a:rPr>
                        <a:t>编写《需求工程计划</a:t>
                      </a:r>
                      <a:r>
                        <a:rPr lang="en-US" sz="1300" kern="100">
                          <a:effectLst/>
                          <a:latin typeface="Times New Roman"/>
                          <a:ea typeface="宋体"/>
                        </a:rPr>
                        <a:t>-</a:t>
                      </a:r>
                      <a:r>
                        <a:rPr lang="zh-CN" sz="1300" kern="100">
                          <a:effectLst/>
                          <a:latin typeface="Times New Roman"/>
                          <a:ea typeface="宋体"/>
                        </a:rPr>
                        <a:t>初步》</a:t>
                      </a: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a:ea typeface="宋体"/>
                        </a:rPr>
                        <a:t>8 h</a:t>
                      </a:r>
                      <a:endParaRPr lang="zh-CN" sz="1300" kern="100">
                        <a:effectLst/>
                        <a:latin typeface="Times New Roman"/>
                        <a:ea typeface="宋体"/>
                      </a:endParaRP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a:ea typeface="宋体"/>
                        </a:rPr>
                        <a:t>2017</a:t>
                      </a:r>
                      <a:r>
                        <a:rPr lang="zh-CN" sz="1300" kern="100">
                          <a:effectLst/>
                          <a:latin typeface="Times New Roman"/>
                          <a:ea typeface="宋体"/>
                        </a:rPr>
                        <a:t>年</a:t>
                      </a:r>
                      <a:r>
                        <a:rPr lang="en-US" sz="1300" kern="100">
                          <a:effectLst/>
                          <a:latin typeface="Times New Roman"/>
                          <a:ea typeface="宋体"/>
                        </a:rPr>
                        <a:t>10</a:t>
                      </a:r>
                      <a:r>
                        <a:rPr lang="zh-CN" sz="1300" kern="100">
                          <a:effectLst/>
                          <a:latin typeface="Times New Roman"/>
                          <a:ea typeface="宋体"/>
                        </a:rPr>
                        <a:t>月</a:t>
                      </a:r>
                      <a:r>
                        <a:rPr lang="en-US" sz="1300" kern="100">
                          <a:effectLst/>
                          <a:latin typeface="Times New Roman"/>
                          <a:ea typeface="宋体"/>
                        </a:rPr>
                        <a:t>26</a:t>
                      </a:r>
                      <a:r>
                        <a:rPr lang="zh-CN" sz="1300" kern="100">
                          <a:effectLst/>
                          <a:latin typeface="Times New Roman"/>
                          <a:ea typeface="宋体"/>
                        </a:rPr>
                        <a:t>日</a:t>
                      </a:r>
                      <a:r>
                        <a:rPr lang="en-US" sz="1300" kern="100">
                          <a:effectLst/>
                          <a:latin typeface="Times New Roman"/>
                          <a:ea typeface="宋体"/>
                        </a:rPr>
                        <a:t> 21:00</a:t>
                      </a:r>
                      <a:endParaRPr lang="zh-CN" sz="1300" kern="100">
                        <a:effectLst/>
                        <a:latin typeface="Times New Roman"/>
                        <a:ea typeface="宋体"/>
                      </a:endParaRP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a:ea typeface="宋体"/>
                        </a:rPr>
                        <a:t>2017</a:t>
                      </a:r>
                      <a:r>
                        <a:rPr lang="zh-CN" sz="1300" kern="100">
                          <a:effectLst/>
                          <a:latin typeface="Times New Roman"/>
                          <a:ea typeface="宋体"/>
                        </a:rPr>
                        <a:t>年</a:t>
                      </a:r>
                      <a:r>
                        <a:rPr lang="en-US" sz="1300" kern="100">
                          <a:effectLst/>
                          <a:latin typeface="Times New Roman"/>
                          <a:ea typeface="宋体"/>
                        </a:rPr>
                        <a:t>10</a:t>
                      </a:r>
                      <a:r>
                        <a:rPr lang="zh-CN" sz="1300" kern="100">
                          <a:effectLst/>
                          <a:latin typeface="Times New Roman"/>
                          <a:ea typeface="宋体"/>
                        </a:rPr>
                        <a:t>月</a:t>
                      </a:r>
                      <a:r>
                        <a:rPr lang="en-US" sz="1300" kern="100">
                          <a:effectLst/>
                          <a:latin typeface="Times New Roman"/>
                          <a:ea typeface="宋体"/>
                        </a:rPr>
                        <a:t>29</a:t>
                      </a:r>
                      <a:r>
                        <a:rPr lang="zh-CN" sz="1300" kern="100">
                          <a:effectLst/>
                          <a:latin typeface="Times New Roman"/>
                          <a:ea typeface="宋体"/>
                        </a:rPr>
                        <a:t>日</a:t>
                      </a:r>
                      <a:r>
                        <a:rPr lang="en-US" sz="1300" kern="100">
                          <a:effectLst/>
                          <a:latin typeface="Times New Roman"/>
                          <a:ea typeface="宋体"/>
                        </a:rPr>
                        <a:t> 22:00</a:t>
                      </a:r>
                      <a:endParaRPr lang="zh-CN" sz="1300" kern="100">
                        <a:effectLst/>
                        <a:latin typeface="Times New Roman"/>
                        <a:ea typeface="宋体"/>
                      </a:endParaRP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300" kern="100">
                          <a:effectLst/>
                          <a:latin typeface="Times New Roman"/>
                          <a:ea typeface="宋体"/>
                        </a:rPr>
                        <a:t>完成</a:t>
                      </a: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847">
                <a:tc vMerge="1">
                  <a:txBody>
                    <a:bodyPr/>
                    <a:lstStyle/>
                    <a:p>
                      <a:endParaRPr lang="zh-CN" altLang="en-US"/>
                    </a:p>
                  </a:txBody>
                  <a:tcPr/>
                </a:tc>
                <a:tc>
                  <a:txBody>
                    <a:bodyPr/>
                    <a:lstStyle/>
                    <a:p>
                      <a:pPr algn="ctr">
                        <a:spcAft>
                          <a:spcPts val="0"/>
                        </a:spcAft>
                      </a:pPr>
                      <a:r>
                        <a:rPr lang="zh-CN" sz="1300" kern="100">
                          <a:effectLst/>
                          <a:latin typeface="Times New Roman"/>
                          <a:ea typeface="宋体"/>
                        </a:rPr>
                        <a:t>修改《需求工程计划</a:t>
                      </a:r>
                      <a:r>
                        <a:rPr lang="en-US" sz="1300" kern="100">
                          <a:effectLst/>
                          <a:latin typeface="Times New Roman"/>
                          <a:ea typeface="宋体"/>
                        </a:rPr>
                        <a:t>-</a:t>
                      </a:r>
                      <a:r>
                        <a:rPr lang="zh-CN" sz="1300" kern="100">
                          <a:effectLst/>
                          <a:latin typeface="Times New Roman"/>
                          <a:ea typeface="宋体"/>
                        </a:rPr>
                        <a:t>初步》</a:t>
                      </a: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a:ea typeface="宋体"/>
                        </a:rPr>
                        <a:t>1 h</a:t>
                      </a:r>
                      <a:endParaRPr lang="zh-CN" sz="1300" kern="100">
                        <a:effectLst/>
                        <a:latin typeface="Times New Roman"/>
                        <a:ea typeface="宋体"/>
                      </a:endParaRP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a:ea typeface="宋体"/>
                        </a:rPr>
                        <a:t>2017</a:t>
                      </a:r>
                      <a:r>
                        <a:rPr lang="zh-CN" sz="1300" kern="100">
                          <a:effectLst/>
                          <a:latin typeface="Times New Roman"/>
                          <a:ea typeface="宋体"/>
                        </a:rPr>
                        <a:t>年</a:t>
                      </a:r>
                      <a:r>
                        <a:rPr lang="en-US" sz="1300" kern="100">
                          <a:effectLst/>
                          <a:latin typeface="Times New Roman"/>
                          <a:ea typeface="宋体"/>
                        </a:rPr>
                        <a:t>11</a:t>
                      </a:r>
                      <a:r>
                        <a:rPr lang="zh-CN" sz="1300" kern="100">
                          <a:effectLst/>
                          <a:latin typeface="Times New Roman"/>
                          <a:ea typeface="宋体"/>
                        </a:rPr>
                        <a:t>月</a:t>
                      </a:r>
                      <a:r>
                        <a:rPr lang="en-US" sz="1300" kern="100">
                          <a:effectLst/>
                          <a:latin typeface="Times New Roman"/>
                          <a:ea typeface="宋体"/>
                        </a:rPr>
                        <a:t>1</a:t>
                      </a:r>
                      <a:r>
                        <a:rPr lang="zh-CN" sz="1300" kern="100">
                          <a:effectLst/>
                          <a:latin typeface="Times New Roman"/>
                          <a:ea typeface="宋体"/>
                        </a:rPr>
                        <a:t>日</a:t>
                      </a:r>
                      <a:r>
                        <a:rPr lang="en-US" sz="1300" kern="100">
                          <a:effectLst/>
                          <a:latin typeface="Times New Roman"/>
                          <a:ea typeface="宋体"/>
                        </a:rPr>
                        <a:t> 21:00</a:t>
                      </a:r>
                      <a:endParaRPr lang="zh-CN" sz="1300" kern="100">
                        <a:effectLst/>
                        <a:latin typeface="Times New Roman"/>
                        <a:ea typeface="宋体"/>
                      </a:endParaRP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300" kern="100">
                          <a:effectLst/>
                          <a:latin typeface="Times New Roman"/>
                          <a:ea typeface="宋体"/>
                        </a:rPr>
                        <a:t>2017</a:t>
                      </a:r>
                      <a:r>
                        <a:rPr lang="zh-CN" sz="1300" kern="100">
                          <a:effectLst/>
                          <a:latin typeface="Times New Roman"/>
                          <a:ea typeface="宋体"/>
                        </a:rPr>
                        <a:t>年</a:t>
                      </a:r>
                      <a:r>
                        <a:rPr lang="en-US" sz="1300" kern="100">
                          <a:effectLst/>
                          <a:latin typeface="Times New Roman"/>
                          <a:ea typeface="宋体"/>
                        </a:rPr>
                        <a:t>11</a:t>
                      </a:r>
                      <a:r>
                        <a:rPr lang="zh-CN" sz="1300" kern="100">
                          <a:effectLst/>
                          <a:latin typeface="Times New Roman"/>
                          <a:ea typeface="宋体"/>
                        </a:rPr>
                        <a:t>月</a:t>
                      </a:r>
                      <a:r>
                        <a:rPr lang="en-US" sz="1300" kern="100">
                          <a:effectLst/>
                          <a:latin typeface="Times New Roman"/>
                          <a:ea typeface="宋体"/>
                        </a:rPr>
                        <a:t>1</a:t>
                      </a:r>
                      <a:r>
                        <a:rPr lang="zh-CN" sz="1300" kern="100">
                          <a:effectLst/>
                          <a:latin typeface="Times New Roman"/>
                          <a:ea typeface="宋体"/>
                        </a:rPr>
                        <a:t>日</a:t>
                      </a:r>
                      <a:r>
                        <a:rPr lang="en-US" sz="1300" kern="100">
                          <a:effectLst/>
                          <a:latin typeface="Times New Roman"/>
                          <a:ea typeface="宋体"/>
                        </a:rPr>
                        <a:t> 22:00</a:t>
                      </a:r>
                      <a:endParaRPr lang="zh-CN" sz="1300" kern="100">
                        <a:effectLst/>
                        <a:latin typeface="Times New Roman"/>
                        <a:ea typeface="宋体"/>
                      </a:endParaRP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300" kern="100" dirty="0">
                          <a:effectLst/>
                          <a:latin typeface="Times New Roman"/>
                          <a:ea typeface="宋体"/>
                        </a:rPr>
                        <a:t>完成</a:t>
                      </a: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873887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52438" y="317500"/>
            <a:ext cx="850900" cy="850900"/>
            <a:chOff x="2959100" y="1866900"/>
            <a:chExt cx="1536700" cy="1536700"/>
          </a:xfrm>
        </p:grpSpPr>
        <p:sp>
          <p:nvSpPr>
            <p:cNvPr id="3" name="椭圆 2"/>
            <p:cNvSpPr/>
            <p:nvPr/>
          </p:nvSpPr>
          <p:spPr>
            <a:xfrm>
              <a:off x="2959100" y="1866900"/>
              <a:ext cx="1536700" cy="1536700"/>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a:off x="3361590" y="2286000"/>
              <a:ext cx="731720" cy="698500"/>
            </a:xfrm>
            <a:custGeom>
              <a:avLst/>
              <a:gdLst>
                <a:gd name="connsiteX0" fmla="*/ 442231 w 602715"/>
                <a:gd name="connsiteY0" fmla="*/ 415741 h 575353"/>
                <a:gd name="connsiteX1" fmla="*/ 479375 w 602715"/>
                <a:gd name="connsiteY1" fmla="*/ 514894 h 575353"/>
                <a:gd name="connsiteX2" fmla="*/ 500369 w 602715"/>
                <a:gd name="connsiteY2" fmla="*/ 472976 h 575353"/>
                <a:gd name="connsiteX3" fmla="*/ 542357 w 602715"/>
                <a:gd name="connsiteY3" fmla="*/ 452017 h 575353"/>
                <a:gd name="connsiteX4" fmla="*/ 405895 w 602715"/>
                <a:gd name="connsiteY4" fmla="*/ 379466 h 575353"/>
                <a:gd name="connsiteX5" fmla="*/ 596458 w 602715"/>
                <a:gd name="connsiteY5" fmla="*/ 449598 h 575353"/>
                <a:gd name="connsiteX6" fmla="*/ 526208 w 602715"/>
                <a:gd name="connsiteY6" fmla="*/ 484262 h 575353"/>
                <a:gd name="connsiteX7" fmla="*/ 599688 w 602715"/>
                <a:gd name="connsiteY7" fmla="*/ 557618 h 575353"/>
                <a:gd name="connsiteX8" fmla="*/ 599688 w 602715"/>
                <a:gd name="connsiteY8" fmla="*/ 572129 h 575353"/>
                <a:gd name="connsiteX9" fmla="*/ 591613 w 602715"/>
                <a:gd name="connsiteY9" fmla="*/ 575353 h 575353"/>
                <a:gd name="connsiteX10" fmla="*/ 584346 w 602715"/>
                <a:gd name="connsiteY10" fmla="*/ 572129 h 575353"/>
                <a:gd name="connsiteX11" fmla="*/ 510866 w 602715"/>
                <a:gd name="connsiteY11" fmla="*/ 499578 h 575353"/>
                <a:gd name="connsiteX12" fmla="*/ 476145 w 602715"/>
                <a:gd name="connsiteY12" fmla="*/ 568904 h 575353"/>
                <a:gd name="connsiteX13" fmla="*/ 280047 w 602715"/>
                <a:gd name="connsiteY13" fmla="*/ 64374 h 575353"/>
                <a:gd name="connsiteX14" fmla="*/ 258242 w 602715"/>
                <a:gd name="connsiteY14" fmla="*/ 86154 h 575353"/>
                <a:gd name="connsiteX15" fmla="*/ 280047 w 602715"/>
                <a:gd name="connsiteY15" fmla="*/ 107934 h 575353"/>
                <a:gd name="connsiteX16" fmla="*/ 301045 w 602715"/>
                <a:gd name="connsiteY16" fmla="*/ 86154 h 575353"/>
                <a:gd name="connsiteX17" fmla="*/ 280047 w 602715"/>
                <a:gd name="connsiteY17" fmla="*/ 64374 h 575353"/>
                <a:gd name="connsiteX18" fmla="*/ 183205 w 602715"/>
                <a:gd name="connsiteY18" fmla="*/ 64374 h 575353"/>
                <a:gd name="connsiteX19" fmla="*/ 161432 w 602715"/>
                <a:gd name="connsiteY19" fmla="*/ 86154 h 575353"/>
                <a:gd name="connsiteX20" fmla="*/ 183205 w 602715"/>
                <a:gd name="connsiteY20" fmla="*/ 107934 h 575353"/>
                <a:gd name="connsiteX21" fmla="*/ 204171 w 602715"/>
                <a:gd name="connsiteY21" fmla="*/ 86154 h 575353"/>
                <a:gd name="connsiteX22" fmla="*/ 183205 w 602715"/>
                <a:gd name="connsiteY22" fmla="*/ 64374 h 575353"/>
                <a:gd name="connsiteX23" fmla="*/ 86363 w 602715"/>
                <a:gd name="connsiteY23" fmla="*/ 64374 h 575353"/>
                <a:gd name="connsiteX24" fmla="*/ 64558 w 602715"/>
                <a:gd name="connsiteY24" fmla="*/ 86154 h 575353"/>
                <a:gd name="connsiteX25" fmla="*/ 86363 w 602715"/>
                <a:gd name="connsiteY25" fmla="*/ 107934 h 575353"/>
                <a:gd name="connsiteX26" fmla="*/ 107361 w 602715"/>
                <a:gd name="connsiteY26" fmla="*/ 86154 h 575353"/>
                <a:gd name="connsiteX27" fmla="*/ 86363 w 602715"/>
                <a:gd name="connsiteY27" fmla="*/ 64374 h 575353"/>
                <a:gd name="connsiteX28" fmla="*/ 280047 w 602715"/>
                <a:gd name="connsiteY28" fmla="*/ 43401 h 575353"/>
                <a:gd name="connsiteX29" fmla="*/ 322850 w 602715"/>
                <a:gd name="connsiteY29" fmla="*/ 86154 h 575353"/>
                <a:gd name="connsiteX30" fmla="*/ 280047 w 602715"/>
                <a:gd name="connsiteY30" fmla="*/ 128907 h 575353"/>
                <a:gd name="connsiteX31" fmla="*/ 236437 w 602715"/>
                <a:gd name="connsiteY31" fmla="*/ 86154 h 575353"/>
                <a:gd name="connsiteX32" fmla="*/ 280047 w 602715"/>
                <a:gd name="connsiteY32" fmla="*/ 43401 h 575353"/>
                <a:gd name="connsiteX33" fmla="*/ 183205 w 602715"/>
                <a:gd name="connsiteY33" fmla="*/ 43401 h 575353"/>
                <a:gd name="connsiteX34" fmla="*/ 225943 w 602715"/>
                <a:gd name="connsiteY34" fmla="*/ 86154 h 575353"/>
                <a:gd name="connsiteX35" fmla="*/ 183205 w 602715"/>
                <a:gd name="connsiteY35" fmla="*/ 128907 h 575353"/>
                <a:gd name="connsiteX36" fmla="*/ 139660 w 602715"/>
                <a:gd name="connsiteY36" fmla="*/ 86154 h 575353"/>
                <a:gd name="connsiteX37" fmla="*/ 183205 w 602715"/>
                <a:gd name="connsiteY37" fmla="*/ 43401 h 575353"/>
                <a:gd name="connsiteX38" fmla="*/ 86363 w 602715"/>
                <a:gd name="connsiteY38" fmla="*/ 43401 h 575353"/>
                <a:gd name="connsiteX39" fmla="*/ 129166 w 602715"/>
                <a:gd name="connsiteY39" fmla="*/ 86154 h 575353"/>
                <a:gd name="connsiteX40" fmla="*/ 86363 w 602715"/>
                <a:gd name="connsiteY40" fmla="*/ 128907 h 575353"/>
                <a:gd name="connsiteX41" fmla="*/ 42753 w 602715"/>
                <a:gd name="connsiteY41" fmla="*/ 86154 h 575353"/>
                <a:gd name="connsiteX42" fmla="*/ 86363 w 602715"/>
                <a:gd name="connsiteY42" fmla="*/ 43401 h 575353"/>
                <a:gd name="connsiteX43" fmla="*/ 21790 w 602715"/>
                <a:gd name="connsiteY43" fmla="*/ 21754 h 575353"/>
                <a:gd name="connsiteX44" fmla="*/ 21790 w 602715"/>
                <a:gd name="connsiteY44" fmla="*/ 150669 h 575353"/>
                <a:gd name="connsiteX45" fmla="*/ 538305 w 602715"/>
                <a:gd name="connsiteY45" fmla="*/ 150669 h 575353"/>
                <a:gd name="connsiteX46" fmla="*/ 538305 w 602715"/>
                <a:gd name="connsiteY46" fmla="*/ 21754 h 575353"/>
                <a:gd name="connsiteX47" fmla="*/ 10492 w 602715"/>
                <a:gd name="connsiteY47" fmla="*/ 0 h 575353"/>
                <a:gd name="connsiteX48" fmla="*/ 548796 w 602715"/>
                <a:gd name="connsiteY48" fmla="*/ 0 h 575353"/>
                <a:gd name="connsiteX49" fmla="*/ 559288 w 602715"/>
                <a:gd name="connsiteY49" fmla="*/ 11280 h 575353"/>
                <a:gd name="connsiteX50" fmla="*/ 559288 w 602715"/>
                <a:gd name="connsiteY50" fmla="*/ 161143 h 575353"/>
                <a:gd name="connsiteX51" fmla="*/ 559288 w 602715"/>
                <a:gd name="connsiteY51" fmla="*/ 365795 h 575353"/>
                <a:gd name="connsiteX52" fmla="*/ 548796 w 602715"/>
                <a:gd name="connsiteY52" fmla="*/ 376269 h 575353"/>
                <a:gd name="connsiteX53" fmla="*/ 538305 w 602715"/>
                <a:gd name="connsiteY53" fmla="*/ 365795 h 575353"/>
                <a:gd name="connsiteX54" fmla="*/ 538305 w 602715"/>
                <a:gd name="connsiteY54" fmla="*/ 172423 h 575353"/>
                <a:gd name="connsiteX55" fmla="*/ 21790 w 602715"/>
                <a:gd name="connsiteY55" fmla="*/ 172423 h 575353"/>
                <a:gd name="connsiteX56" fmla="*/ 21790 w 602715"/>
                <a:gd name="connsiteY56" fmla="*/ 526938 h 575353"/>
                <a:gd name="connsiteX57" fmla="*/ 376894 w 602715"/>
                <a:gd name="connsiteY57" fmla="*/ 526938 h 575353"/>
                <a:gd name="connsiteX58" fmla="*/ 387386 w 602715"/>
                <a:gd name="connsiteY58" fmla="*/ 537413 h 575353"/>
                <a:gd name="connsiteX59" fmla="*/ 376894 w 602715"/>
                <a:gd name="connsiteY59" fmla="*/ 547887 h 575353"/>
                <a:gd name="connsiteX60" fmla="*/ 10492 w 602715"/>
                <a:gd name="connsiteY60" fmla="*/ 547887 h 575353"/>
                <a:gd name="connsiteX61" fmla="*/ 0 w 602715"/>
                <a:gd name="connsiteY61" fmla="*/ 537413 h 575353"/>
                <a:gd name="connsiteX62" fmla="*/ 0 w 602715"/>
                <a:gd name="connsiteY62" fmla="*/ 161143 h 575353"/>
                <a:gd name="connsiteX63" fmla="*/ 0 w 602715"/>
                <a:gd name="connsiteY63" fmla="*/ 11280 h 575353"/>
                <a:gd name="connsiteX64" fmla="*/ 10492 w 602715"/>
                <a:gd name="connsiteY64" fmla="*/ 0 h 57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2715" h="575353">
                  <a:moveTo>
                    <a:pt x="442231" y="415741"/>
                  </a:moveTo>
                  <a:lnTo>
                    <a:pt x="479375" y="514894"/>
                  </a:lnTo>
                  <a:lnTo>
                    <a:pt x="500369" y="472976"/>
                  </a:lnTo>
                  <a:lnTo>
                    <a:pt x="542357" y="452017"/>
                  </a:lnTo>
                  <a:close/>
                  <a:moveTo>
                    <a:pt x="405895" y="379466"/>
                  </a:moveTo>
                  <a:lnTo>
                    <a:pt x="596458" y="449598"/>
                  </a:lnTo>
                  <a:lnTo>
                    <a:pt x="526208" y="484262"/>
                  </a:lnTo>
                  <a:lnTo>
                    <a:pt x="599688" y="557618"/>
                  </a:lnTo>
                  <a:cubicBezTo>
                    <a:pt x="603725" y="561649"/>
                    <a:pt x="603725" y="568098"/>
                    <a:pt x="599688" y="572129"/>
                  </a:cubicBezTo>
                  <a:cubicBezTo>
                    <a:pt x="597265" y="574547"/>
                    <a:pt x="594843" y="575353"/>
                    <a:pt x="591613" y="575353"/>
                  </a:cubicBezTo>
                  <a:cubicBezTo>
                    <a:pt x="589191" y="575353"/>
                    <a:pt x="586768" y="574547"/>
                    <a:pt x="584346" y="572129"/>
                  </a:cubicBezTo>
                  <a:lnTo>
                    <a:pt x="510866" y="499578"/>
                  </a:lnTo>
                  <a:lnTo>
                    <a:pt x="476145" y="568904"/>
                  </a:lnTo>
                  <a:close/>
                  <a:moveTo>
                    <a:pt x="280047" y="64374"/>
                  </a:moveTo>
                  <a:cubicBezTo>
                    <a:pt x="267933" y="64374"/>
                    <a:pt x="258242" y="74054"/>
                    <a:pt x="258242" y="86154"/>
                  </a:cubicBezTo>
                  <a:cubicBezTo>
                    <a:pt x="258242" y="98254"/>
                    <a:pt x="267933" y="107934"/>
                    <a:pt x="280047" y="107934"/>
                  </a:cubicBezTo>
                  <a:cubicBezTo>
                    <a:pt x="291354" y="107934"/>
                    <a:pt x="301045" y="98254"/>
                    <a:pt x="301045" y="86154"/>
                  </a:cubicBezTo>
                  <a:cubicBezTo>
                    <a:pt x="301045" y="74054"/>
                    <a:pt x="291354" y="64374"/>
                    <a:pt x="280047" y="64374"/>
                  </a:cubicBezTo>
                  <a:close/>
                  <a:moveTo>
                    <a:pt x="183205" y="64374"/>
                  </a:moveTo>
                  <a:cubicBezTo>
                    <a:pt x="171109" y="64374"/>
                    <a:pt x="161432" y="74054"/>
                    <a:pt x="161432" y="86154"/>
                  </a:cubicBezTo>
                  <a:cubicBezTo>
                    <a:pt x="161432" y="98254"/>
                    <a:pt x="171109" y="107934"/>
                    <a:pt x="183205" y="107934"/>
                  </a:cubicBezTo>
                  <a:cubicBezTo>
                    <a:pt x="194494" y="107934"/>
                    <a:pt x="204171" y="98254"/>
                    <a:pt x="204171" y="86154"/>
                  </a:cubicBezTo>
                  <a:cubicBezTo>
                    <a:pt x="204171" y="74054"/>
                    <a:pt x="194494" y="64374"/>
                    <a:pt x="183205" y="64374"/>
                  </a:cubicBezTo>
                  <a:close/>
                  <a:moveTo>
                    <a:pt x="86363" y="64374"/>
                  </a:moveTo>
                  <a:cubicBezTo>
                    <a:pt x="74249" y="64374"/>
                    <a:pt x="64558" y="74054"/>
                    <a:pt x="64558" y="86154"/>
                  </a:cubicBezTo>
                  <a:cubicBezTo>
                    <a:pt x="64558" y="98254"/>
                    <a:pt x="74249" y="107934"/>
                    <a:pt x="86363" y="107934"/>
                  </a:cubicBezTo>
                  <a:cubicBezTo>
                    <a:pt x="97670" y="107934"/>
                    <a:pt x="107361" y="98254"/>
                    <a:pt x="107361" y="86154"/>
                  </a:cubicBezTo>
                  <a:cubicBezTo>
                    <a:pt x="107361" y="74054"/>
                    <a:pt x="97670" y="64374"/>
                    <a:pt x="86363" y="64374"/>
                  </a:cubicBezTo>
                  <a:close/>
                  <a:moveTo>
                    <a:pt x="280047" y="43401"/>
                  </a:moveTo>
                  <a:cubicBezTo>
                    <a:pt x="303468" y="43401"/>
                    <a:pt x="322850" y="62761"/>
                    <a:pt x="322850" y="86154"/>
                  </a:cubicBezTo>
                  <a:cubicBezTo>
                    <a:pt x="322850" y="109547"/>
                    <a:pt x="303468" y="128907"/>
                    <a:pt x="280047" y="128907"/>
                  </a:cubicBezTo>
                  <a:cubicBezTo>
                    <a:pt x="255819" y="128907"/>
                    <a:pt x="236437" y="109547"/>
                    <a:pt x="236437" y="86154"/>
                  </a:cubicBezTo>
                  <a:cubicBezTo>
                    <a:pt x="236437" y="62761"/>
                    <a:pt x="255819" y="43401"/>
                    <a:pt x="280047" y="43401"/>
                  </a:cubicBezTo>
                  <a:close/>
                  <a:moveTo>
                    <a:pt x="183205" y="43401"/>
                  </a:moveTo>
                  <a:cubicBezTo>
                    <a:pt x="206590" y="43401"/>
                    <a:pt x="225943" y="62761"/>
                    <a:pt x="225943" y="86154"/>
                  </a:cubicBezTo>
                  <a:cubicBezTo>
                    <a:pt x="225943" y="109547"/>
                    <a:pt x="206590" y="128907"/>
                    <a:pt x="183205" y="128907"/>
                  </a:cubicBezTo>
                  <a:cubicBezTo>
                    <a:pt x="159013" y="128907"/>
                    <a:pt x="139660" y="109547"/>
                    <a:pt x="139660" y="86154"/>
                  </a:cubicBezTo>
                  <a:cubicBezTo>
                    <a:pt x="139660" y="62761"/>
                    <a:pt x="159013" y="43401"/>
                    <a:pt x="183205" y="43401"/>
                  </a:cubicBezTo>
                  <a:close/>
                  <a:moveTo>
                    <a:pt x="86363" y="43401"/>
                  </a:moveTo>
                  <a:cubicBezTo>
                    <a:pt x="109784" y="43401"/>
                    <a:pt x="129166" y="62761"/>
                    <a:pt x="129166" y="86154"/>
                  </a:cubicBezTo>
                  <a:cubicBezTo>
                    <a:pt x="129166" y="109547"/>
                    <a:pt x="109784" y="128907"/>
                    <a:pt x="86363" y="128907"/>
                  </a:cubicBezTo>
                  <a:cubicBezTo>
                    <a:pt x="62135" y="128907"/>
                    <a:pt x="42753" y="109547"/>
                    <a:pt x="42753" y="86154"/>
                  </a:cubicBezTo>
                  <a:cubicBezTo>
                    <a:pt x="42753" y="62761"/>
                    <a:pt x="62135" y="43401"/>
                    <a:pt x="86363" y="43401"/>
                  </a:cubicBezTo>
                  <a:close/>
                  <a:moveTo>
                    <a:pt x="21790" y="21754"/>
                  </a:moveTo>
                  <a:lnTo>
                    <a:pt x="21790" y="150669"/>
                  </a:lnTo>
                  <a:lnTo>
                    <a:pt x="538305" y="150669"/>
                  </a:lnTo>
                  <a:lnTo>
                    <a:pt x="538305" y="21754"/>
                  </a:lnTo>
                  <a:close/>
                  <a:moveTo>
                    <a:pt x="10492" y="0"/>
                  </a:moveTo>
                  <a:lnTo>
                    <a:pt x="548796" y="0"/>
                  </a:lnTo>
                  <a:cubicBezTo>
                    <a:pt x="554446" y="0"/>
                    <a:pt x="559288" y="4834"/>
                    <a:pt x="559288" y="11280"/>
                  </a:cubicBezTo>
                  <a:lnTo>
                    <a:pt x="559288" y="161143"/>
                  </a:lnTo>
                  <a:lnTo>
                    <a:pt x="559288" y="365795"/>
                  </a:lnTo>
                  <a:cubicBezTo>
                    <a:pt x="559288" y="371435"/>
                    <a:pt x="554446" y="376269"/>
                    <a:pt x="548796" y="376269"/>
                  </a:cubicBezTo>
                  <a:cubicBezTo>
                    <a:pt x="543147" y="376269"/>
                    <a:pt x="538305" y="371435"/>
                    <a:pt x="538305" y="365795"/>
                  </a:cubicBezTo>
                  <a:lnTo>
                    <a:pt x="538305" y="172423"/>
                  </a:lnTo>
                  <a:lnTo>
                    <a:pt x="21790" y="172423"/>
                  </a:lnTo>
                  <a:lnTo>
                    <a:pt x="21790" y="526938"/>
                  </a:lnTo>
                  <a:lnTo>
                    <a:pt x="376894" y="526938"/>
                  </a:lnTo>
                  <a:cubicBezTo>
                    <a:pt x="382543" y="526938"/>
                    <a:pt x="387386" y="531773"/>
                    <a:pt x="387386" y="537413"/>
                  </a:cubicBezTo>
                  <a:cubicBezTo>
                    <a:pt x="387386" y="543053"/>
                    <a:pt x="382543" y="547887"/>
                    <a:pt x="376894" y="547887"/>
                  </a:cubicBezTo>
                  <a:lnTo>
                    <a:pt x="10492" y="547887"/>
                  </a:lnTo>
                  <a:cubicBezTo>
                    <a:pt x="4842" y="547887"/>
                    <a:pt x="0" y="543053"/>
                    <a:pt x="0" y="537413"/>
                  </a:cubicBezTo>
                  <a:lnTo>
                    <a:pt x="0" y="161143"/>
                  </a:lnTo>
                  <a:lnTo>
                    <a:pt x="0" y="11280"/>
                  </a:lnTo>
                  <a:cubicBezTo>
                    <a:pt x="0" y="4834"/>
                    <a:pt x="4842" y="0"/>
                    <a:pt x="10492" y="0"/>
                  </a:cubicBezTo>
                  <a:close/>
                </a:path>
              </a:pathLst>
            </a:custGeom>
            <a:solidFill>
              <a:schemeClr val="bg1"/>
            </a:soli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 name="文本框 5"/>
          <p:cNvSpPr txBox="1"/>
          <p:nvPr/>
        </p:nvSpPr>
        <p:spPr>
          <a:xfrm>
            <a:off x="1506220" y="455295"/>
            <a:ext cx="4666615" cy="830997"/>
          </a:xfrm>
          <a:prstGeom prst="rect">
            <a:avLst/>
          </a:prstGeom>
          <a:noFill/>
        </p:spPr>
        <p:txBody>
          <a:bodyPr wrap="square" rtlCol="0">
            <a:spAutoFit/>
            <a:scene3d>
              <a:camera prst="orthographicFront"/>
              <a:lightRig rig="threePt" dir="t"/>
            </a:scene3d>
            <a:sp3d contourW="12700"/>
          </a:bodyPr>
          <a:lstStyle/>
          <a:p>
            <a:r>
              <a:rPr lang="en-US" altLang="zh-CN" sz="2400" b="1" dirty="0" err="1" smtClean="0">
                <a:solidFill>
                  <a:schemeClr val="tx1">
                    <a:lumMod val="85000"/>
                    <a:lumOff val="15000"/>
                  </a:schemeClr>
                </a:solidFill>
                <a:latin typeface="+mn-ea"/>
                <a:sym typeface="+mn-ea"/>
              </a:rPr>
              <a:t>任务进度</a:t>
            </a:r>
            <a:r>
              <a:rPr lang="zh-CN" altLang="en-US" sz="2400" b="1" dirty="0">
                <a:solidFill>
                  <a:schemeClr val="tx1">
                    <a:lumMod val="85000"/>
                    <a:lumOff val="15000"/>
                  </a:schemeClr>
                </a:solidFill>
                <a:latin typeface="+mn-ea"/>
                <a:sym typeface="+mn-ea"/>
              </a:rPr>
              <a:t>（具体参见文档）</a:t>
            </a:r>
          </a:p>
          <a:p>
            <a:endParaRPr lang="zh-CN" altLang="en-US" sz="2400" b="1" dirty="0">
              <a:solidFill>
                <a:schemeClr val="tx1">
                  <a:lumMod val="85000"/>
                  <a:lumOff val="15000"/>
                </a:schemeClr>
              </a:solidFill>
              <a:latin typeface="+mn-ea"/>
            </a:endParaRPr>
          </a:p>
        </p:txBody>
      </p:sp>
      <p:graphicFrame>
        <p:nvGraphicFramePr>
          <p:cNvPr id="5" name="表格 4"/>
          <p:cNvGraphicFramePr>
            <a:graphicFrameLocks noGrp="1"/>
          </p:cNvGraphicFramePr>
          <p:nvPr>
            <p:extLst>
              <p:ext uri="{D42A27DB-BD31-4B8C-83A1-F6EECF244321}">
                <p14:modId xmlns:p14="http://schemas.microsoft.com/office/powerpoint/2010/main" val="2355632257"/>
              </p:ext>
            </p:extLst>
          </p:nvPr>
        </p:nvGraphicFramePr>
        <p:xfrm>
          <a:off x="1024888" y="2867659"/>
          <a:ext cx="10924549" cy="2578140"/>
        </p:xfrm>
        <a:graphic>
          <a:graphicData uri="http://schemas.openxmlformats.org/drawingml/2006/table">
            <a:tbl>
              <a:tblPr firstRow="1" firstCol="1" bandRow="1"/>
              <a:tblGrid>
                <a:gridCol w="2031157"/>
                <a:gridCol w="2031157"/>
                <a:gridCol w="1760999"/>
                <a:gridCol w="1760999"/>
                <a:gridCol w="1760999"/>
                <a:gridCol w="1579238"/>
              </a:tblGrid>
              <a:tr h="505500">
                <a:tc>
                  <a:txBody>
                    <a:bodyPr/>
                    <a:lstStyle/>
                    <a:p>
                      <a:pPr algn="ctr">
                        <a:spcAft>
                          <a:spcPts val="0"/>
                        </a:spcAft>
                      </a:pPr>
                      <a:r>
                        <a:rPr lang="zh-CN" sz="1300" kern="100" dirty="0">
                          <a:effectLst/>
                          <a:latin typeface="Times New Roman"/>
                          <a:ea typeface="宋体"/>
                        </a:rPr>
                        <a:t>阶段</a:t>
                      </a: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pPr>
                      <a:r>
                        <a:rPr lang="zh-CN" sz="1300" kern="100" dirty="0">
                          <a:effectLst/>
                          <a:latin typeface="Times New Roman"/>
                          <a:ea typeface="宋体"/>
                        </a:rPr>
                        <a:t>名称</a:t>
                      </a: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pPr>
                      <a:r>
                        <a:rPr lang="zh-CN" sz="1300" kern="100" dirty="0">
                          <a:effectLst/>
                          <a:latin typeface="Times New Roman"/>
                          <a:ea typeface="宋体"/>
                        </a:rPr>
                        <a:t>工期</a:t>
                      </a: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pPr>
                      <a:r>
                        <a:rPr lang="zh-CN" sz="1300" kern="100" dirty="0">
                          <a:effectLst/>
                          <a:latin typeface="Times New Roman"/>
                          <a:ea typeface="宋体"/>
                        </a:rPr>
                        <a:t>开始时间</a:t>
                      </a: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pPr>
                      <a:r>
                        <a:rPr lang="zh-CN" sz="1300" kern="100" dirty="0">
                          <a:effectLst/>
                          <a:latin typeface="Times New Roman"/>
                          <a:ea typeface="宋体"/>
                        </a:rPr>
                        <a:t>完成时间</a:t>
                      </a: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pPr>
                      <a:r>
                        <a:rPr lang="zh-CN" sz="1300" kern="100" dirty="0">
                          <a:effectLst/>
                          <a:latin typeface="Times New Roman"/>
                          <a:ea typeface="宋体"/>
                        </a:rPr>
                        <a:t>完成状况</a:t>
                      </a:r>
                    </a:p>
                  </a:txBody>
                  <a:tcPr marL="86967" marR="869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r>
              <a:tr h="505500">
                <a:tc rowSpan="4">
                  <a:txBody>
                    <a:bodyPr/>
                    <a:lstStyle/>
                    <a:p>
                      <a:pPr algn="ctr">
                        <a:spcAft>
                          <a:spcPts val="0"/>
                        </a:spcAft>
                      </a:pPr>
                      <a:r>
                        <a:rPr lang="zh-CN" sz="1700" kern="100" dirty="0">
                          <a:effectLst/>
                          <a:latin typeface="Times New Roman"/>
                          <a:ea typeface="宋体"/>
                        </a:rPr>
                        <a:t>需求获取</a:t>
                      </a:r>
                    </a:p>
                  </a:txBody>
                  <a:tcPr marL="107269" marR="107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700" kern="100" dirty="0">
                          <a:effectLst/>
                          <a:latin typeface="Times New Roman"/>
                          <a:ea typeface="宋体"/>
                        </a:rPr>
                        <a:t>识别用户群</a:t>
                      </a:r>
                    </a:p>
                  </a:txBody>
                  <a:tcPr marL="107269" marR="107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700" kern="100">
                          <a:effectLst/>
                          <a:latin typeface="Times New Roman"/>
                          <a:ea typeface="宋体"/>
                        </a:rPr>
                        <a:t>1 h</a:t>
                      </a:r>
                      <a:endParaRPr lang="zh-CN" sz="1700" kern="100">
                        <a:effectLst/>
                        <a:latin typeface="Times New Roman"/>
                        <a:ea typeface="宋体"/>
                      </a:endParaRPr>
                    </a:p>
                  </a:txBody>
                  <a:tcPr marL="107269" marR="107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700" kern="100">
                          <a:effectLst/>
                          <a:latin typeface="Times New Roman"/>
                          <a:ea typeface="宋体"/>
                        </a:rPr>
                        <a:t>2017</a:t>
                      </a:r>
                      <a:r>
                        <a:rPr lang="zh-CN" sz="1700" kern="100">
                          <a:effectLst/>
                          <a:latin typeface="Times New Roman"/>
                          <a:ea typeface="宋体"/>
                        </a:rPr>
                        <a:t>年</a:t>
                      </a:r>
                      <a:r>
                        <a:rPr lang="en-US" sz="1700" kern="100">
                          <a:effectLst/>
                          <a:latin typeface="Times New Roman"/>
                          <a:ea typeface="宋体"/>
                        </a:rPr>
                        <a:t>11</a:t>
                      </a:r>
                      <a:r>
                        <a:rPr lang="zh-CN" sz="1700" kern="100">
                          <a:effectLst/>
                          <a:latin typeface="Times New Roman"/>
                          <a:ea typeface="宋体"/>
                        </a:rPr>
                        <a:t>月</a:t>
                      </a:r>
                      <a:r>
                        <a:rPr lang="en-US" sz="1700" kern="100">
                          <a:effectLst/>
                          <a:latin typeface="Times New Roman"/>
                          <a:ea typeface="宋体"/>
                        </a:rPr>
                        <a:t>2</a:t>
                      </a:r>
                      <a:r>
                        <a:rPr lang="zh-CN" sz="1700" kern="100">
                          <a:effectLst/>
                          <a:latin typeface="Times New Roman"/>
                          <a:ea typeface="宋体"/>
                        </a:rPr>
                        <a:t>日</a:t>
                      </a:r>
                      <a:r>
                        <a:rPr lang="en-US" sz="1700" kern="100">
                          <a:effectLst/>
                          <a:latin typeface="Times New Roman"/>
                          <a:ea typeface="宋体"/>
                        </a:rPr>
                        <a:t> 21:00</a:t>
                      </a:r>
                      <a:endParaRPr lang="zh-CN" sz="1700" kern="100">
                        <a:effectLst/>
                        <a:latin typeface="Times New Roman"/>
                        <a:ea typeface="宋体"/>
                      </a:endParaRPr>
                    </a:p>
                  </a:txBody>
                  <a:tcPr marL="107269" marR="107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700" kern="100">
                          <a:effectLst/>
                          <a:latin typeface="Times New Roman"/>
                          <a:ea typeface="宋体"/>
                        </a:rPr>
                        <a:t>2017</a:t>
                      </a:r>
                      <a:r>
                        <a:rPr lang="zh-CN" sz="1700" kern="100">
                          <a:effectLst/>
                          <a:latin typeface="Times New Roman"/>
                          <a:ea typeface="宋体"/>
                        </a:rPr>
                        <a:t>年</a:t>
                      </a:r>
                      <a:r>
                        <a:rPr lang="en-US" sz="1700" kern="100">
                          <a:effectLst/>
                          <a:latin typeface="Times New Roman"/>
                          <a:ea typeface="宋体"/>
                        </a:rPr>
                        <a:t>11</a:t>
                      </a:r>
                      <a:r>
                        <a:rPr lang="zh-CN" sz="1700" kern="100">
                          <a:effectLst/>
                          <a:latin typeface="Times New Roman"/>
                          <a:ea typeface="宋体"/>
                        </a:rPr>
                        <a:t>月</a:t>
                      </a:r>
                      <a:r>
                        <a:rPr lang="en-US" sz="1700" kern="100">
                          <a:effectLst/>
                          <a:latin typeface="Times New Roman"/>
                          <a:ea typeface="宋体"/>
                        </a:rPr>
                        <a:t>2</a:t>
                      </a:r>
                      <a:r>
                        <a:rPr lang="zh-CN" sz="1700" kern="100">
                          <a:effectLst/>
                          <a:latin typeface="Times New Roman"/>
                          <a:ea typeface="宋体"/>
                        </a:rPr>
                        <a:t>日</a:t>
                      </a:r>
                      <a:r>
                        <a:rPr lang="en-US" sz="1700" kern="100">
                          <a:effectLst/>
                          <a:latin typeface="Times New Roman"/>
                          <a:ea typeface="宋体"/>
                        </a:rPr>
                        <a:t> 22:00</a:t>
                      </a:r>
                      <a:endParaRPr lang="zh-CN" sz="1700" kern="100">
                        <a:effectLst/>
                        <a:latin typeface="Times New Roman"/>
                        <a:ea typeface="宋体"/>
                      </a:endParaRPr>
                    </a:p>
                  </a:txBody>
                  <a:tcPr marL="107269" marR="107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700" kern="100">
                          <a:effectLst/>
                          <a:latin typeface="Times New Roman"/>
                          <a:ea typeface="宋体"/>
                        </a:rPr>
                        <a:t>完成</a:t>
                      </a:r>
                    </a:p>
                  </a:txBody>
                  <a:tcPr marL="107269" marR="107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5500">
                <a:tc vMerge="1">
                  <a:txBody>
                    <a:bodyPr/>
                    <a:lstStyle/>
                    <a:p>
                      <a:endParaRPr lang="zh-CN" altLang="en-US"/>
                    </a:p>
                  </a:txBody>
                  <a:tcPr/>
                </a:tc>
                <a:tc>
                  <a:txBody>
                    <a:bodyPr/>
                    <a:lstStyle/>
                    <a:p>
                      <a:pPr algn="ctr">
                        <a:spcAft>
                          <a:spcPts val="0"/>
                        </a:spcAft>
                      </a:pPr>
                      <a:r>
                        <a:rPr lang="zh-CN" sz="1700" kern="100">
                          <a:effectLst/>
                          <a:latin typeface="Times New Roman"/>
                          <a:ea typeface="宋体"/>
                        </a:rPr>
                        <a:t>组织焦点小组</a:t>
                      </a:r>
                    </a:p>
                  </a:txBody>
                  <a:tcPr marL="107269" marR="107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700" kern="100" dirty="0">
                          <a:effectLst/>
                          <a:latin typeface="Times New Roman"/>
                          <a:ea typeface="宋体"/>
                        </a:rPr>
                        <a:t>1 h</a:t>
                      </a:r>
                      <a:endParaRPr lang="zh-CN" sz="1700" kern="100" dirty="0">
                        <a:effectLst/>
                        <a:latin typeface="Times New Roman"/>
                        <a:ea typeface="宋体"/>
                      </a:endParaRPr>
                    </a:p>
                  </a:txBody>
                  <a:tcPr marL="107269" marR="107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700" kern="100">
                          <a:effectLst/>
                          <a:latin typeface="Times New Roman"/>
                          <a:ea typeface="宋体"/>
                        </a:rPr>
                        <a:t>2017</a:t>
                      </a:r>
                      <a:r>
                        <a:rPr lang="zh-CN" sz="1700" kern="100">
                          <a:effectLst/>
                          <a:latin typeface="Times New Roman"/>
                          <a:ea typeface="宋体"/>
                        </a:rPr>
                        <a:t>年</a:t>
                      </a:r>
                      <a:r>
                        <a:rPr lang="en-US" sz="1700" kern="100">
                          <a:effectLst/>
                          <a:latin typeface="Times New Roman"/>
                          <a:ea typeface="宋体"/>
                        </a:rPr>
                        <a:t>11</a:t>
                      </a:r>
                      <a:r>
                        <a:rPr lang="zh-CN" sz="1700" kern="100">
                          <a:effectLst/>
                          <a:latin typeface="Times New Roman"/>
                          <a:ea typeface="宋体"/>
                        </a:rPr>
                        <a:t>月</a:t>
                      </a:r>
                      <a:r>
                        <a:rPr lang="en-US" sz="1700" kern="100">
                          <a:effectLst/>
                          <a:latin typeface="Times New Roman"/>
                          <a:ea typeface="宋体"/>
                        </a:rPr>
                        <a:t>3</a:t>
                      </a:r>
                      <a:r>
                        <a:rPr lang="zh-CN" sz="1700" kern="100">
                          <a:effectLst/>
                          <a:latin typeface="Times New Roman"/>
                          <a:ea typeface="宋体"/>
                        </a:rPr>
                        <a:t>日</a:t>
                      </a:r>
                      <a:r>
                        <a:rPr lang="en-US" sz="1700" kern="100">
                          <a:effectLst/>
                          <a:latin typeface="Times New Roman"/>
                          <a:ea typeface="宋体"/>
                        </a:rPr>
                        <a:t> 21:00</a:t>
                      </a:r>
                      <a:endParaRPr lang="zh-CN" sz="1700" kern="100">
                        <a:effectLst/>
                        <a:latin typeface="Times New Roman"/>
                        <a:ea typeface="宋体"/>
                      </a:endParaRPr>
                    </a:p>
                  </a:txBody>
                  <a:tcPr marL="107269" marR="107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700" kern="100">
                          <a:effectLst/>
                          <a:latin typeface="Times New Roman"/>
                          <a:ea typeface="宋体"/>
                        </a:rPr>
                        <a:t>2017</a:t>
                      </a:r>
                      <a:r>
                        <a:rPr lang="zh-CN" sz="1700" kern="100">
                          <a:effectLst/>
                          <a:latin typeface="Times New Roman"/>
                          <a:ea typeface="宋体"/>
                        </a:rPr>
                        <a:t>年</a:t>
                      </a:r>
                      <a:r>
                        <a:rPr lang="en-US" sz="1700" kern="100">
                          <a:effectLst/>
                          <a:latin typeface="Times New Roman"/>
                          <a:ea typeface="宋体"/>
                        </a:rPr>
                        <a:t>11</a:t>
                      </a:r>
                      <a:r>
                        <a:rPr lang="zh-CN" sz="1700" kern="100">
                          <a:effectLst/>
                          <a:latin typeface="Times New Roman"/>
                          <a:ea typeface="宋体"/>
                        </a:rPr>
                        <a:t>月</a:t>
                      </a:r>
                      <a:r>
                        <a:rPr lang="en-US" sz="1700" kern="100">
                          <a:effectLst/>
                          <a:latin typeface="Times New Roman"/>
                          <a:ea typeface="宋体"/>
                        </a:rPr>
                        <a:t>3</a:t>
                      </a:r>
                      <a:r>
                        <a:rPr lang="zh-CN" sz="1700" kern="100">
                          <a:effectLst/>
                          <a:latin typeface="Times New Roman"/>
                          <a:ea typeface="宋体"/>
                        </a:rPr>
                        <a:t>日</a:t>
                      </a:r>
                      <a:r>
                        <a:rPr lang="en-US" sz="1700" kern="100">
                          <a:effectLst/>
                          <a:latin typeface="Times New Roman"/>
                          <a:ea typeface="宋体"/>
                        </a:rPr>
                        <a:t> 22:00</a:t>
                      </a:r>
                      <a:endParaRPr lang="zh-CN" sz="1700" kern="100">
                        <a:effectLst/>
                        <a:latin typeface="Times New Roman"/>
                        <a:ea typeface="宋体"/>
                      </a:endParaRPr>
                    </a:p>
                  </a:txBody>
                  <a:tcPr marL="107269" marR="107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700" kern="100">
                          <a:effectLst/>
                          <a:latin typeface="Times New Roman"/>
                          <a:ea typeface="宋体"/>
                        </a:rPr>
                        <a:t>完成</a:t>
                      </a:r>
                    </a:p>
                  </a:txBody>
                  <a:tcPr marL="107269" marR="107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5500">
                <a:tc vMerge="1">
                  <a:txBody>
                    <a:bodyPr/>
                    <a:lstStyle/>
                    <a:p>
                      <a:endParaRPr lang="zh-CN" altLang="en-US"/>
                    </a:p>
                  </a:txBody>
                  <a:tcPr/>
                </a:tc>
                <a:tc>
                  <a:txBody>
                    <a:bodyPr/>
                    <a:lstStyle/>
                    <a:p>
                      <a:pPr algn="ctr">
                        <a:spcAft>
                          <a:spcPts val="0"/>
                        </a:spcAft>
                      </a:pPr>
                      <a:r>
                        <a:rPr lang="zh-CN" sz="1700" kern="100">
                          <a:effectLst/>
                          <a:latin typeface="Times New Roman"/>
                          <a:ea typeface="宋体"/>
                        </a:rPr>
                        <a:t>完成《需求工程计划》</a:t>
                      </a:r>
                    </a:p>
                  </a:txBody>
                  <a:tcPr marL="107269" marR="107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700" kern="100">
                          <a:effectLst/>
                          <a:latin typeface="Times New Roman"/>
                          <a:ea typeface="宋体"/>
                        </a:rPr>
                        <a:t>1 h</a:t>
                      </a:r>
                      <a:endParaRPr lang="zh-CN" sz="1700" kern="100">
                        <a:effectLst/>
                        <a:latin typeface="Times New Roman"/>
                        <a:ea typeface="宋体"/>
                      </a:endParaRPr>
                    </a:p>
                  </a:txBody>
                  <a:tcPr marL="107269" marR="107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700" kern="100">
                          <a:effectLst/>
                          <a:latin typeface="Times New Roman"/>
                          <a:ea typeface="宋体"/>
                        </a:rPr>
                        <a:t>2017</a:t>
                      </a:r>
                      <a:r>
                        <a:rPr lang="zh-CN" sz="1700" kern="100">
                          <a:effectLst/>
                          <a:latin typeface="Times New Roman"/>
                          <a:ea typeface="宋体"/>
                        </a:rPr>
                        <a:t>年</a:t>
                      </a:r>
                      <a:r>
                        <a:rPr lang="en-US" sz="1700" kern="100">
                          <a:effectLst/>
                          <a:latin typeface="Times New Roman"/>
                          <a:ea typeface="宋体"/>
                        </a:rPr>
                        <a:t>11</a:t>
                      </a:r>
                      <a:r>
                        <a:rPr lang="zh-CN" sz="1700" kern="100">
                          <a:effectLst/>
                          <a:latin typeface="Times New Roman"/>
                          <a:ea typeface="宋体"/>
                        </a:rPr>
                        <a:t>月</a:t>
                      </a:r>
                      <a:r>
                        <a:rPr lang="en-US" sz="1700" kern="100">
                          <a:effectLst/>
                          <a:latin typeface="Times New Roman"/>
                          <a:ea typeface="宋体"/>
                        </a:rPr>
                        <a:t>3</a:t>
                      </a:r>
                      <a:r>
                        <a:rPr lang="zh-CN" sz="1700" kern="100">
                          <a:effectLst/>
                          <a:latin typeface="Times New Roman"/>
                          <a:ea typeface="宋体"/>
                        </a:rPr>
                        <a:t>日</a:t>
                      </a:r>
                      <a:r>
                        <a:rPr lang="en-US" sz="1700" kern="100">
                          <a:effectLst/>
                          <a:latin typeface="Times New Roman"/>
                          <a:ea typeface="宋体"/>
                        </a:rPr>
                        <a:t> 21:00</a:t>
                      </a:r>
                      <a:endParaRPr lang="zh-CN" sz="1700" kern="100">
                        <a:effectLst/>
                        <a:latin typeface="Times New Roman"/>
                        <a:ea typeface="宋体"/>
                      </a:endParaRPr>
                    </a:p>
                  </a:txBody>
                  <a:tcPr marL="107269" marR="107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700" kern="100">
                          <a:effectLst/>
                          <a:latin typeface="Times New Roman"/>
                          <a:ea typeface="宋体"/>
                        </a:rPr>
                        <a:t>2017</a:t>
                      </a:r>
                      <a:r>
                        <a:rPr lang="zh-CN" sz="1700" kern="100">
                          <a:effectLst/>
                          <a:latin typeface="Times New Roman"/>
                          <a:ea typeface="宋体"/>
                        </a:rPr>
                        <a:t>年</a:t>
                      </a:r>
                      <a:r>
                        <a:rPr lang="en-US" sz="1700" kern="100">
                          <a:effectLst/>
                          <a:latin typeface="Times New Roman"/>
                          <a:ea typeface="宋体"/>
                        </a:rPr>
                        <a:t>11</a:t>
                      </a:r>
                      <a:r>
                        <a:rPr lang="zh-CN" sz="1700" kern="100">
                          <a:effectLst/>
                          <a:latin typeface="Times New Roman"/>
                          <a:ea typeface="宋体"/>
                        </a:rPr>
                        <a:t>月</a:t>
                      </a:r>
                      <a:r>
                        <a:rPr lang="en-US" sz="1700" kern="100">
                          <a:effectLst/>
                          <a:latin typeface="Times New Roman"/>
                          <a:ea typeface="宋体"/>
                        </a:rPr>
                        <a:t>3</a:t>
                      </a:r>
                      <a:r>
                        <a:rPr lang="zh-CN" sz="1700" kern="100">
                          <a:effectLst/>
                          <a:latin typeface="Times New Roman"/>
                          <a:ea typeface="宋体"/>
                        </a:rPr>
                        <a:t>日</a:t>
                      </a:r>
                      <a:r>
                        <a:rPr lang="en-US" sz="1700" kern="100">
                          <a:effectLst/>
                          <a:latin typeface="Times New Roman"/>
                          <a:ea typeface="宋体"/>
                        </a:rPr>
                        <a:t> 22:00</a:t>
                      </a:r>
                      <a:endParaRPr lang="zh-CN" sz="1700" kern="100">
                        <a:effectLst/>
                        <a:latin typeface="Times New Roman"/>
                        <a:ea typeface="宋体"/>
                      </a:endParaRPr>
                    </a:p>
                  </a:txBody>
                  <a:tcPr marL="107269" marR="107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700" kern="100">
                          <a:effectLst/>
                          <a:latin typeface="Times New Roman"/>
                          <a:ea typeface="宋体"/>
                        </a:rPr>
                        <a:t>完成</a:t>
                      </a:r>
                    </a:p>
                  </a:txBody>
                  <a:tcPr marL="107269" marR="107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5500">
                <a:tc vMerge="1">
                  <a:txBody>
                    <a:bodyPr/>
                    <a:lstStyle/>
                    <a:p>
                      <a:endParaRPr lang="zh-CN" altLang="en-US"/>
                    </a:p>
                  </a:txBody>
                  <a:tcPr/>
                </a:tc>
                <a:tc>
                  <a:txBody>
                    <a:bodyPr/>
                    <a:lstStyle/>
                    <a:p>
                      <a:pPr algn="ctr">
                        <a:spcAft>
                          <a:spcPts val="0"/>
                        </a:spcAft>
                      </a:pPr>
                      <a:r>
                        <a:rPr lang="zh-CN" sz="1700" kern="100">
                          <a:effectLst/>
                          <a:latin typeface="Times New Roman"/>
                          <a:ea typeface="宋体"/>
                        </a:rPr>
                        <a:t>识别用户需求</a:t>
                      </a:r>
                    </a:p>
                  </a:txBody>
                  <a:tcPr marL="107269" marR="107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700" kern="100">
                          <a:effectLst/>
                          <a:latin typeface="Times New Roman"/>
                          <a:ea typeface="宋体"/>
                        </a:rPr>
                        <a:t>2 h</a:t>
                      </a:r>
                      <a:endParaRPr lang="zh-CN" sz="1700" kern="100">
                        <a:effectLst/>
                        <a:latin typeface="Times New Roman"/>
                        <a:ea typeface="宋体"/>
                      </a:endParaRPr>
                    </a:p>
                  </a:txBody>
                  <a:tcPr marL="107269" marR="107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700" kern="100">
                          <a:effectLst/>
                          <a:latin typeface="Times New Roman"/>
                          <a:ea typeface="宋体"/>
                        </a:rPr>
                        <a:t>2017</a:t>
                      </a:r>
                      <a:r>
                        <a:rPr lang="zh-CN" sz="1700" kern="100">
                          <a:effectLst/>
                          <a:latin typeface="Times New Roman"/>
                          <a:ea typeface="宋体"/>
                        </a:rPr>
                        <a:t>年</a:t>
                      </a:r>
                      <a:r>
                        <a:rPr lang="en-US" sz="1700" kern="100">
                          <a:effectLst/>
                          <a:latin typeface="Times New Roman"/>
                          <a:ea typeface="宋体"/>
                        </a:rPr>
                        <a:t>11</a:t>
                      </a:r>
                      <a:r>
                        <a:rPr lang="zh-CN" sz="1700" kern="100">
                          <a:effectLst/>
                          <a:latin typeface="Times New Roman"/>
                          <a:ea typeface="宋体"/>
                        </a:rPr>
                        <a:t>月</a:t>
                      </a:r>
                      <a:r>
                        <a:rPr lang="en-US" sz="1700" kern="100">
                          <a:effectLst/>
                          <a:latin typeface="Times New Roman"/>
                          <a:ea typeface="宋体"/>
                        </a:rPr>
                        <a:t>4</a:t>
                      </a:r>
                      <a:r>
                        <a:rPr lang="zh-CN" sz="1700" kern="100">
                          <a:effectLst/>
                          <a:latin typeface="Times New Roman"/>
                          <a:ea typeface="宋体"/>
                        </a:rPr>
                        <a:t>日</a:t>
                      </a:r>
                      <a:r>
                        <a:rPr lang="en-US" sz="1700" kern="100">
                          <a:effectLst/>
                          <a:latin typeface="Times New Roman"/>
                          <a:ea typeface="宋体"/>
                        </a:rPr>
                        <a:t> 19:00</a:t>
                      </a:r>
                      <a:endParaRPr lang="zh-CN" sz="1700" kern="100">
                        <a:effectLst/>
                        <a:latin typeface="Times New Roman"/>
                        <a:ea typeface="宋体"/>
                      </a:endParaRPr>
                    </a:p>
                  </a:txBody>
                  <a:tcPr marL="107269" marR="107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700" kern="100">
                          <a:effectLst/>
                          <a:latin typeface="Times New Roman"/>
                          <a:ea typeface="宋体"/>
                        </a:rPr>
                        <a:t>2017</a:t>
                      </a:r>
                      <a:r>
                        <a:rPr lang="zh-CN" sz="1700" kern="100">
                          <a:effectLst/>
                          <a:latin typeface="Times New Roman"/>
                          <a:ea typeface="宋体"/>
                        </a:rPr>
                        <a:t>年</a:t>
                      </a:r>
                      <a:r>
                        <a:rPr lang="en-US" sz="1700" kern="100">
                          <a:effectLst/>
                          <a:latin typeface="Times New Roman"/>
                          <a:ea typeface="宋体"/>
                        </a:rPr>
                        <a:t>11</a:t>
                      </a:r>
                      <a:r>
                        <a:rPr lang="zh-CN" sz="1700" kern="100">
                          <a:effectLst/>
                          <a:latin typeface="Times New Roman"/>
                          <a:ea typeface="宋体"/>
                        </a:rPr>
                        <a:t>月</a:t>
                      </a:r>
                      <a:r>
                        <a:rPr lang="en-US" sz="1700" kern="100">
                          <a:effectLst/>
                          <a:latin typeface="Times New Roman"/>
                          <a:ea typeface="宋体"/>
                        </a:rPr>
                        <a:t>4</a:t>
                      </a:r>
                      <a:r>
                        <a:rPr lang="zh-CN" sz="1700" kern="100">
                          <a:effectLst/>
                          <a:latin typeface="Times New Roman"/>
                          <a:ea typeface="宋体"/>
                        </a:rPr>
                        <a:t>日</a:t>
                      </a:r>
                      <a:r>
                        <a:rPr lang="en-US" sz="1700" kern="100">
                          <a:effectLst/>
                          <a:latin typeface="Times New Roman"/>
                          <a:ea typeface="宋体"/>
                        </a:rPr>
                        <a:t> 21:00</a:t>
                      </a:r>
                      <a:endParaRPr lang="zh-CN" sz="1700" kern="100">
                        <a:effectLst/>
                        <a:latin typeface="Times New Roman"/>
                        <a:ea typeface="宋体"/>
                      </a:endParaRPr>
                    </a:p>
                  </a:txBody>
                  <a:tcPr marL="107269" marR="107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700" kern="100" dirty="0">
                          <a:effectLst/>
                          <a:latin typeface="Times New Roman"/>
                          <a:ea typeface="宋体"/>
                        </a:rPr>
                        <a:t>进行中</a:t>
                      </a:r>
                    </a:p>
                  </a:txBody>
                  <a:tcPr marL="107269" marR="1072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021987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52438" y="317500"/>
            <a:ext cx="850900" cy="850900"/>
            <a:chOff x="2959100" y="1866900"/>
            <a:chExt cx="1536700" cy="1536700"/>
          </a:xfrm>
        </p:grpSpPr>
        <p:sp>
          <p:nvSpPr>
            <p:cNvPr id="3" name="椭圆 2"/>
            <p:cNvSpPr/>
            <p:nvPr/>
          </p:nvSpPr>
          <p:spPr>
            <a:xfrm>
              <a:off x="2959100" y="1866900"/>
              <a:ext cx="1536700" cy="1536700"/>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a:off x="3361590" y="2286000"/>
              <a:ext cx="731720" cy="698500"/>
            </a:xfrm>
            <a:custGeom>
              <a:avLst/>
              <a:gdLst>
                <a:gd name="connsiteX0" fmla="*/ 442231 w 602715"/>
                <a:gd name="connsiteY0" fmla="*/ 415741 h 575353"/>
                <a:gd name="connsiteX1" fmla="*/ 479375 w 602715"/>
                <a:gd name="connsiteY1" fmla="*/ 514894 h 575353"/>
                <a:gd name="connsiteX2" fmla="*/ 500369 w 602715"/>
                <a:gd name="connsiteY2" fmla="*/ 472976 h 575353"/>
                <a:gd name="connsiteX3" fmla="*/ 542357 w 602715"/>
                <a:gd name="connsiteY3" fmla="*/ 452017 h 575353"/>
                <a:gd name="connsiteX4" fmla="*/ 405895 w 602715"/>
                <a:gd name="connsiteY4" fmla="*/ 379466 h 575353"/>
                <a:gd name="connsiteX5" fmla="*/ 596458 w 602715"/>
                <a:gd name="connsiteY5" fmla="*/ 449598 h 575353"/>
                <a:gd name="connsiteX6" fmla="*/ 526208 w 602715"/>
                <a:gd name="connsiteY6" fmla="*/ 484262 h 575353"/>
                <a:gd name="connsiteX7" fmla="*/ 599688 w 602715"/>
                <a:gd name="connsiteY7" fmla="*/ 557618 h 575353"/>
                <a:gd name="connsiteX8" fmla="*/ 599688 w 602715"/>
                <a:gd name="connsiteY8" fmla="*/ 572129 h 575353"/>
                <a:gd name="connsiteX9" fmla="*/ 591613 w 602715"/>
                <a:gd name="connsiteY9" fmla="*/ 575353 h 575353"/>
                <a:gd name="connsiteX10" fmla="*/ 584346 w 602715"/>
                <a:gd name="connsiteY10" fmla="*/ 572129 h 575353"/>
                <a:gd name="connsiteX11" fmla="*/ 510866 w 602715"/>
                <a:gd name="connsiteY11" fmla="*/ 499578 h 575353"/>
                <a:gd name="connsiteX12" fmla="*/ 476145 w 602715"/>
                <a:gd name="connsiteY12" fmla="*/ 568904 h 575353"/>
                <a:gd name="connsiteX13" fmla="*/ 280047 w 602715"/>
                <a:gd name="connsiteY13" fmla="*/ 64374 h 575353"/>
                <a:gd name="connsiteX14" fmla="*/ 258242 w 602715"/>
                <a:gd name="connsiteY14" fmla="*/ 86154 h 575353"/>
                <a:gd name="connsiteX15" fmla="*/ 280047 w 602715"/>
                <a:gd name="connsiteY15" fmla="*/ 107934 h 575353"/>
                <a:gd name="connsiteX16" fmla="*/ 301045 w 602715"/>
                <a:gd name="connsiteY16" fmla="*/ 86154 h 575353"/>
                <a:gd name="connsiteX17" fmla="*/ 280047 w 602715"/>
                <a:gd name="connsiteY17" fmla="*/ 64374 h 575353"/>
                <a:gd name="connsiteX18" fmla="*/ 183205 w 602715"/>
                <a:gd name="connsiteY18" fmla="*/ 64374 h 575353"/>
                <a:gd name="connsiteX19" fmla="*/ 161432 w 602715"/>
                <a:gd name="connsiteY19" fmla="*/ 86154 h 575353"/>
                <a:gd name="connsiteX20" fmla="*/ 183205 w 602715"/>
                <a:gd name="connsiteY20" fmla="*/ 107934 h 575353"/>
                <a:gd name="connsiteX21" fmla="*/ 204171 w 602715"/>
                <a:gd name="connsiteY21" fmla="*/ 86154 h 575353"/>
                <a:gd name="connsiteX22" fmla="*/ 183205 w 602715"/>
                <a:gd name="connsiteY22" fmla="*/ 64374 h 575353"/>
                <a:gd name="connsiteX23" fmla="*/ 86363 w 602715"/>
                <a:gd name="connsiteY23" fmla="*/ 64374 h 575353"/>
                <a:gd name="connsiteX24" fmla="*/ 64558 w 602715"/>
                <a:gd name="connsiteY24" fmla="*/ 86154 h 575353"/>
                <a:gd name="connsiteX25" fmla="*/ 86363 w 602715"/>
                <a:gd name="connsiteY25" fmla="*/ 107934 h 575353"/>
                <a:gd name="connsiteX26" fmla="*/ 107361 w 602715"/>
                <a:gd name="connsiteY26" fmla="*/ 86154 h 575353"/>
                <a:gd name="connsiteX27" fmla="*/ 86363 w 602715"/>
                <a:gd name="connsiteY27" fmla="*/ 64374 h 575353"/>
                <a:gd name="connsiteX28" fmla="*/ 280047 w 602715"/>
                <a:gd name="connsiteY28" fmla="*/ 43401 h 575353"/>
                <a:gd name="connsiteX29" fmla="*/ 322850 w 602715"/>
                <a:gd name="connsiteY29" fmla="*/ 86154 h 575353"/>
                <a:gd name="connsiteX30" fmla="*/ 280047 w 602715"/>
                <a:gd name="connsiteY30" fmla="*/ 128907 h 575353"/>
                <a:gd name="connsiteX31" fmla="*/ 236437 w 602715"/>
                <a:gd name="connsiteY31" fmla="*/ 86154 h 575353"/>
                <a:gd name="connsiteX32" fmla="*/ 280047 w 602715"/>
                <a:gd name="connsiteY32" fmla="*/ 43401 h 575353"/>
                <a:gd name="connsiteX33" fmla="*/ 183205 w 602715"/>
                <a:gd name="connsiteY33" fmla="*/ 43401 h 575353"/>
                <a:gd name="connsiteX34" fmla="*/ 225943 w 602715"/>
                <a:gd name="connsiteY34" fmla="*/ 86154 h 575353"/>
                <a:gd name="connsiteX35" fmla="*/ 183205 w 602715"/>
                <a:gd name="connsiteY35" fmla="*/ 128907 h 575353"/>
                <a:gd name="connsiteX36" fmla="*/ 139660 w 602715"/>
                <a:gd name="connsiteY36" fmla="*/ 86154 h 575353"/>
                <a:gd name="connsiteX37" fmla="*/ 183205 w 602715"/>
                <a:gd name="connsiteY37" fmla="*/ 43401 h 575353"/>
                <a:gd name="connsiteX38" fmla="*/ 86363 w 602715"/>
                <a:gd name="connsiteY38" fmla="*/ 43401 h 575353"/>
                <a:gd name="connsiteX39" fmla="*/ 129166 w 602715"/>
                <a:gd name="connsiteY39" fmla="*/ 86154 h 575353"/>
                <a:gd name="connsiteX40" fmla="*/ 86363 w 602715"/>
                <a:gd name="connsiteY40" fmla="*/ 128907 h 575353"/>
                <a:gd name="connsiteX41" fmla="*/ 42753 w 602715"/>
                <a:gd name="connsiteY41" fmla="*/ 86154 h 575353"/>
                <a:gd name="connsiteX42" fmla="*/ 86363 w 602715"/>
                <a:gd name="connsiteY42" fmla="*/ 43401 h 575353"/>
                <a:gd name="connsiteX43" fmla="*/ 21790 w 602715"/>
                <a:gd name="connsiteY43" fmla="*/ 21754 h 575353"/>
                <a:gd name="connsiteX44" fmla="*/ 21790 w 602715"/>
                <a:gd name="connsiteY44" fmla="*/ 150669 h 575353"/>
                <a:gd name="connsiteX45" fmla="*/ 538305 w 602715"/>
                <a:gd name="connsiteY45" fmla="*/ 150669 h 575353"/>
                <a:gd name="connsiteX46" fmla="*/ 538305 w 602715"/>
                <a:gd name="connsiteY46" fmla="*/ 21754 h 575353"/>
                <a:gd name="connsiteX47" fmla="*/ 10492 w 602715"/>
                <a:gd name="connsiteY47" fmla="*/ 0 h 575353"/>
                <a:gd name="connsiteX48" fmla="*/ 548796 w 602715"/>
                <a:gd name="connsiteY48" fmla="*/ 0 h 575353"/>
                <a:gd name="connsiteX49" fmla="*/ 559288 w 602715"/>
                <a:gd name="connsiteY49" fmla="*/ 11280 h 575353"/>
                <a:gd name="connsiteX50" fmla="*/ 559288 w 602715"/>
                <a:gd name="connsiteY50" fmla="*/ 161143 h 575353"/>
                <a:gd name="connsiteX51" fmla="*/ 559288 w 602715"/>
                <a:gd name="connsiteY51" fmla="*/ 365795 h 575353"/>
                <a:gd name="connsiteX52" fmla="*/ 548796 w 602715"/>
                <a:gd name="connsiteY52" fmla="*/ 376269 h 575353"/>
                <a:gd name="connsiteX53" fmla="*/ 538305 w 602715"/>
                <a:gd name="connsiteY53" fmla="*/ 365795 h 575353"/>
                <a:gd name="connsiteX54" fmla="*/ 538305 w 602715"/>
                <a:gd name="connsiteY54" fmla="*/ 172423 h 575353"/>
                <a:gd name="connsiteX55" fmla="*/ 21790 w 602715"/>
                <a:gd name="connsiteY55" fmla="*/ 172423 h 575353"/>
                <a:gd name="connsiteX56" fmla="*/ 21790 w 602715"/>
                <a:gd name="connsiteY56" fmla="*/ 526938 h 575353"/>
                <a:gd name="connsiteX57" fmla="*/ 376894 w 602715"/>
                <a:gd name="connsiteY57" fmla="*/ 526938 h 575353"/>
                <a:gd name="connsiteX58" fmla="*/ 387386 w 602715"/>
                <a:gd name="connsiteY58" fmla="*/ 537413 h 575353"/>
                <a:gd name="connsiteX59" fmla="*/ 376894 w 602715"/>
                <a:gd name="connsiteY59" fmla="*/ 547887 h 575353"/>
                <a:gd name="connsiteX60" fmla="*/ 10492 w 602715"/>
                <a:gd name="connsiteY60" fmla="*/ 547887 h 575353"/>
                <a:gd name="connsiteX61" fmla="*/ 0 w 602715"/>
                <a:gd name="connsiteY61" fmla="*/ 537413 h 575353"/>
                <a:gd name="connsiteX62" fmla="*/ 0 w 602715"/>
                <a:gd name="connsiteY62" fmla="*/ 161143 h 575353"/>
                <a:gd name="connsiteX63" fmla="*/ 0 w 602715"/>
                <a:gd name="connsiteY63" fmla="*/ 11280 h 575353"/>
                <a:gd name="connsiteX64" fmla="*/ 10492 w 602715"/>
                <a:gd name="connsiteY64" fmla="*/ 0 h 57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2715" h="575353">
                  <a:moveTo>
                    <a:pt x="442231" y="415741"/>
                  </a:moveTo>
                  <a:lnTo>
                    <a:pt x="479375" y="514894"/>
                  </a:lnTo>
                  <a:lnTo>
                    <a:pt x="500369" y="472976"/>
                  </a:lnTo>
                  <a:lnTo>
                    <a:pt x="542357" y="452017"/>
                  </a:lnTo>
                  <a:close/>
                  <a:moveTo>
                    <a:pt x="405895" y="379466"/>
                  </a:moveTo>
                  <a:lnTo>
                    <a:pt x="596458" y="449598"/>
                  </a:lnTo>
                  <a:lnTo>
                    <a:pt x="526208" y="484262"/>
                  </a:lnTo>
                  <a:lnTo>
                    <a:pt x="599688" y="557618"/>
                  </a:lnTo>
                  <a:cubicBezTo>
                    <a:pt x="603725" y="561649"/>
                    <a:pt x="603725" y="568098"/>
                    <a:pt x="599688" y="572129"/>
                  </a:cubicBezTo>
                  <a:cubicBezTo>
                    <a:pt x="597265" y="574547"/>
                    <a:pt x="594843" y="575353"/>
                    <a:pt x="591613" y="575353"/>
                  </a:cubicBezTo>
                  <a:cubicBezTo>
                    <a:pt x="589191" y="575353"/>
                    <a:pt x="586768" y="574547"/>
                    <a:pt x="584346" y="572129"/>
                  </a:cubicBezTo>
                  <a:lnTo>
                    <a:pt x="510866" y="499578"/>
                  </a:lnTo>
                  <a:lnTo>
                    <a:pt x="476145" y="568904"/>
                  </a:lnTo>
                  <a:close/>
                  <a:moveTo>
                    <a:pt x="280047" y="64374"/>
                  </a:moveTo>
                  <a:cubicBezTo>
                    <a:pt x="267933" y="64374"/>
                    <a:pt x="258242" y="74054"/>
                    <a:pt x="258242" y="86154"/>
                  </a:cubicBezTo>
                  <a:cubicBezTo>
                    <a:pt x="258242" y="98254"/>
                    <a:pt x="267933" y="107934"/>
                    <a:pt x="280047" y="107934"/>
                  </a:cubicBezTo>
                  <a:cubicBezTo>
                    <a:pt x="291354" y="107934"/>
                    <a:pt x="301045" y="98254"/>
                    <a:pt x="301045" y="86154"/>
                  </a:cubicBezTo>
                  <a:cubicBezTo>
                    <a:pt x="301045" y="74054"/>
                    <a:pt x="291354" y="64374"/>
                    <a:pt x="280047" y="64374"/>
                  </a:cubicBezTo>
                  <a:close/>
                  <a:moveTo>
                    <a:pt x="183205" y="64374"/>
                  </a:moveTo>
                  <a:cubicBezTo>
                    <a:pt x="171109" y="64374"/>
                    <a:pt x="161432" y="74054"/>
                    <a:pt x="161432" y="86154"/>
                  </a:cubicBezTo>
                  <a:cubicBezTo>
                    <a:pt x="161432" y="98254"/>
                    <a:pt x="171109" y="107934"/>
                    <a:pt x="183205" y="107934"/>
                  </a:cubicBezTo>
                  <a:cubicBezTo>
                    <a:pt x="194494" y="107934"/>
                    <a:pt x="204171" y="98254"/>
                    <a:pt x="204171" y="86154"/>
                  </a:cubicBezTo>
                  <a:cubicBezTo>
                    <a:pt x="204171" y="74054"/>
                    <a:pt x="194494" y="64374"/>
                    <a:pt x="183205" y="64374"/>
                  </a:cubicBezTo>
                  <a:close/>
                  <a:moveTo>
                    <a:pt x="86363" y="64374"/>
                  </a:moveTo>
                  <a:cubicBezTo>
                    <a:pt x="74249" y="64374"/>
                    <a:pt x="64558" y="74054"/>
                    <a:pt x="64558" y="86154"/>
                  </a:cubicBezTo>
                  <a:cubicBezTo>
                    <a:pt x="64558" y="98254"/>
                    <a:pt x="74249" y="107934"/>
                    <a:pt x="86363" y="107934"/>
                  </a:cubicBezTo>
                  <a:cubicBezTo>
                    <a:pt x="97670" y="107934"/>
                    <a:pt x="107361" y="98254"/>
                    <a:pt x="107361" y="86154"/>
                  </a:cubicBezTo>
                  <a:cubicBezTo>
                    <a:pt x="107361" y="74054"/>
                    <a:pt x="97670" y="64374"/>
                    <a:pt x="86363" y="64374"/>
                  </a:cubicBezTo>
                  <a:close/>
                  <a:moveTo>
                    <a:pt x="280047" y="43401"/>
                  </a:moveTo>
                  <a:cubicBezTo>
                    <a:pt x="303468" y="43401"/>
                    <a:pt x="322850" y="62761"/>
                    <a:pt x="322850" y="86154"/>
                  </a:cubicBezTo>
                  <a:cubicBezTo>
                    <a:pt x="322850" y="109547"/>
                    <a:pt x="303468" y="128907"/>
                    <a:pt x="280047" y="128907"/>
                  </a:cubicBezTo>
                  <a:cubicBezTo>
                    <a:pt x="255819" y="128907"/>
                    <a:pt x="236437" y="109547"/>
                    <a:pt x="236437" y="86154"/>
                  </a:cubicBezTo>
                  <a:cubicBezTo>
                    <a:pt x="236437" y="62761"/>
                    <a:pt x="255819" y="43401"/>
                    <a:pt x="280047" y="43401"/>
                  </a:cubicBezTo>
                  <a:close/>
                  <a:moveTo>
                    <a:pt x="183205" y="43401"/>
                  </a:moveTo>
                  <a:cubicBezTo>
                    <a:pt x="206590" y="43401"/>
                    <a:pt x="225943" y="62761"/>
                    <a:pt x="225943" y="86154"/>
                  </a:cubicBezTo>
                  <a:cubicBezTo>
                    <a:pt x="225943" y="109547"/>
                    <a:pt x="206590" y="128907"/>
                    <a:pt x="183205" y="128907"/>
                  </a:cubicBezTo>
                  <a:cubicBezTo>
                    <a:pt x="159013" y="128907"/>
                    <a:pt x="139660" y="109547"/>
                    <a:pt x="139660" y="86154"/>
                  </a:cubicBezTo>
                  <a:cubicBezTo>
                    <a:pt x="139660" y="62761"/>
                    <a:pt x="159013" y="43401"/>
                    <a:pt x="183205" y="43401"/>
                  </a:cubicBezTo>
                  <a:close/>
                  <a:moveTo>
                    <a:pt x="86363" y="43401"/>
                  </a:moveTo>
                  <a:cubicBezTo>
                    <a:pt x="109784" y="43401"/>
                    <a:pt x="129166" y="62761"/>
                    <a:pt x="129166" y="86154"/>
                  </a:cubicBezTo>
                  <a:cubicBezTo>
                    <a:pt x="129166" y="109547"/>
                    <a:pt x="109784" y="128907"/>
                    <a:pt x="86363" y="128907"/>
                  </a:cubicBezTo>
                  <a:cubicBezTo>
                    <a:pt x="62135" y="128907"/>
                    <a:pt x="42753" y="109547"/>
                    <a:pt x="42753" y="86154"/>
                  </a:cubicBezTo>
                  <a:cubicBezTo>
                    <a:pt x="42753" y="62761"/>
                    <a:pt x="62135" y="43401"/>
                    <a:pt x="86363" y="43401"/>
                  </a:cubicBezTo>
                  <a:close/>
                  <a:moveTo>
                    <a:pt x="21790" y="21754"/>
                  </a:moveTo>
                  <a:lnTo>
                    <a:pt x="21790" y="150669"/>
                  </a:lnTo>
                  <a:lnTo>
                    <a:pt x="538305" y="150669"/>
                  </a:lnTo>
                  <a:lnTo>
                    <a:pt x="538305" y="21754"/>
                  </a:lnTo>
                  <a:close/>
                  <a:moveTo>
                    <a:pt x="10492" y="0"/>
                  </a:moveTo>
                  <a:lnTo>
                    <a:pt x="548796" y="0"/>
                  </a:lnTo>
                  <a:cubicBezTo>
                    <a:pt x="554446" y="0"/>
                    <a:pt x="559288" y="4834"/>
                    <a:pt x="559288" y="11280"/>
                  </a:cubicBezTo>
                  <a:lnTo>
                    <a:pt x="559288" y="161143"/>
                  </a:lnTo>
                  <a:lnTo>
                    <a:pt x="559288" y="365795"/>
                  </a:lnTo>
                  <a:cubicBezTo>
                    <a:pt x="559288" y="371435"/>
                    <a:pt x="554446" y="376269"/>
                    <a:pt x="548796" y="376269"/>
                  </a:cubicBezTo>
                  <a:cubicBezTo>
                    <a:pt x="543147" y="376269"/>
                    <a:pt x="538305" y="371435"/>
                    <a:pt x="538305" y="365795"/>
                  </a:cubicBezTo>
                  <a:lnTo>
                    <a:pt x="538305" y="172423"/>
                  </a:lnTo>
                  <a:lnTo>
                    <a:pt x="21790" y="172423"/>
                  </a:lnTo>
                  <a:lnTo>
                    <a:pt x="21790" y="526938"/>
                  </a:lnTo>
                  <a:lnTo>
                    <a:pt x="376894" y="526938"/>
                  </a:lnTo>
                  <a:cubicBezTo>
                    <a:pt x="382543" y="526938"/>
                    <a:pt x="387386" y="531773"/>
                    <a:pt x="387386" y="537413"/>
                  </a:cubicBezTo>
                  <a:cubicBezTo>
                    <a:pt x="387386" y="543053"/>
                    <a:pt x="382543" y="547887"/>
                    <a:pt x="376894" y="547887"/>
                  </a:cubicBezTo>
                  <a:lnTo>
                    <a:pt x="10492" y="547887"/>
                  </a:lnTo>
                  <a:cubicBezTo>
                    <a:pt x="4842" y="547887"/>
                    <a:pt x="0" y="543053"/>
                    <a:pt x="0" y="537413"/>
                  </a:cubicBezTo>
                  <a:lnTo>
                    <a:pt x="0" y="161143"/>
                  </a:lnTo>
                  <a:lnTo>
                    <a:pt x="0" y="11280"/>
                  </a:lnTo>
                  <a:cubicBezTo>
                    <a:pt x="0" y="4834"/>
                    <a:pt x="4842" y="0"/>
                    <a:pt x="10492" y="0"/>
                  </a:cubicBezTo>
                  <a:close/>
                </a:path>
              </a:pathLst>
            </a:custGeom>
            <a:solidFill>
              <a:schemeClr val="bg1"/>
            </a:soli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 name="文本框 5"/>
          <p:cNvSpPr txBox="1"/>
          <p:nvPr/>
        </p:nvSpPr>
        <p:spPr>
          <a:xfrm>
            <a:off x="1506220" y="455295"/>
            <a:ext cx="4666615" cy="461665"/>
          </a:xfrm>
          <a:prstGeom prst="rect">
            <a:avLst/>
          </a:prstGeom>
          <a:noFill/>
        </p:spPr>
        <p:txBody>
          <a:bodyPr wrap="square" rtlCol="0">
            <a:spAutoFit/>
            <a:scene3d>
              <a:camera prst="orthographicFront"/>
              <a:lightRig rig="threePt" dir="t"/>
            </a:scene3d>
            <a:sp3d contourW="12700"/>
          </a:bodyPr>
          <a:lstStyle/>
          <a:p>
            <a:r>
              <a:rPr lang="zh-CN" altLang="en-US" sz="2400" b="1" dirty="0" smtClean="0">
                <a:solidFill>
                  <a:schemeClr val="tx1">
                    <a:lumMod val="85000"/>
                    <a:lumOff val="15000"/>
                  </a:schemeClr>
                </a:solidFill>
                <a:latin typeface="+mn-ea"/>
                <a:sym typeface="+mn-ea"/>
              </a:rPr>
              <a:t>任务</a:t>
            </a:r>
            <a:r>
              <a:rPr lang="zh-CN" altLang="en-US" sz="2400" b="1" dirty="0">
                <a:solidFill>
                  <a:schemeClr val="tx1">
                    <a:lumMod val="85000"/>
                    <a:lumOff val="15000"/>
                  </a:schemeClr>
                </a:solidFill>
                <a:latin typeface="+mn-ea"/>
                <a:sym typeface="+mn-ea"/>
              </a:rPr>
              <a:t>阶段输入输出</a:t>
            </a:r>
            <a:endParaRPr lang="zh-CN" altLang="en-US" sz="2400" b="1" dirty="0">
              <a:solidFill>
                <a:schemeClr val="tx1">
                  <a:lumMod val="85000"/>
                  <a:lumOff val="15000"/>
                </a:schemeClr>
              </a:solidFill>
              <a:latin typeface="+mn-ea"/>
            </a:endParaRPr>
          </a:p>
        </p:txBody>
      </p:sp>
      <p:graphicFrame>
        <p:nvGraphicFramePr>
          <p:cNvPr id="7" name="表格 6"/>
          <p:cNvGraphicFramePr>
            <a:graphicFrameLocks noGrp="1"/>
          </p:cNvGraphicFramePr>
          <p:nvPr>
            <p:extLst>
              <p:ext uri="{D42A27DB-BD31-4B8C-83A1-F6EECF244321}">
                <p14:modId xmlns:p14="http://schemas.microsoft.com/office/powerpoint/2010/main" val="1882144215"/>
              </p:ext>
            </p:extLst>
          </p:nvPr>
        </p:nvGraphicFramePr>
        <p:xfrm>
          <a:off x="1091559" y="1388229"/>
          <a:ext cx="9957441" cy="4811158"/>
        </p:xfrm>
        <a:graphic>
          <a:graphicData uri="http://schemas.openxmlformats.org/drawingml/2006/table">
            <a:tbl>
              <a:tblPr firstRow="1" firstCol="1" bandRow="1"/>
              <a:tblGrid>
                <a:gridCol w="3319147"/>
                <a:gridCol w="3319147"/>
                <a:gridCol w="3319147"/>
              </a:tblGrid>
              <a:tr h="365007">
                <a:tc gridSpan="3">
                  <a:txBody>
                    <a:bodyPr/>
                    <a:lstStyle/>
                    <a:p>
                      <a:pPr algn="l">
                        <a:spcAft>
                          <a:spcPts val="0"/>
                        </a:spcAft>
                      </a:pPr>
                      <a:r>
                        <a:rPr lang="zh-CN" sz="1700" kern="100" dirty="0">
                          <a:effectLst/>
                          <a:latin typeface="Times New Roman"/>
                          <a:ea typeface="宋体"/>
                        </a:rPr>
                        <a:t>准备阶段</a:t>
                      </a:r>
                    </a:p>
                  </a:txBody>
                  <a:tcPr marL="110638" marR="1106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hMerge="1">
                  <a:txBody>
                    <a:bodyPr/>
                    <a:lstStyle/>
                    <a:p>
                      <a:endParaRPr lang="zh-CN" altLang="en-US"/>
                    </a:p>
                  </a:txBody>
                  <a:tcPr/>
                </a:tc>
                <a:tc hMerge="1">
                  <a:txBody>
                    <a:bodyPr/>
                    <a:lstStyle/>
                    <a:p>
                      <a:endParaRPr lang="zh-CN" altLang="en-US"/>
                    </a:p>
                  </a:txBody>
                  <a:tcPr/>
                </a:tc>
              </a:tr>
              <a:tr h="365007">
                <a:tc>
                  <a:txBody>
                    <a:bodyPr/>
                    <a:lstStyle/>
                    <a:p>
                      <a:pPr algn="l">
                        <a:spcAft>
                          <a:spcPts val="0"/>
                        </a:spcAft>
                      </a:pPr>
                      <a:r>
                        <a:rPr lang="zh-CN" sz="1700" kern="100" dirty="0">
                          <a:effectLst/>
                          <a:latin typeface="Times New Roman"/>
                          <a:ea typeface="宋体"/>
                        </a:rPr>
                        <a:t>输入</a:t>
                      </a:r>
                    </a:p>
                  </a:txBody>
                  <a:tcPr marL="110638" marR="1106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a:spcAft>
                          <a:spcPts val="0"/>
                        </a:spcAft>
                      </a:pPr>
                      <a:r>
                        <a:rPr lang="zh-CN" sz="1700" kern="100" dirty="0">
                          <a:effectLst/>
                          <a:latin typeface="Times New Roman"/>
                          <a:ea typeface="宋体"/>
                        </a:rPr>
                        <a:t>方法和操作</a:t>
                      </a:r>
                    </a:p>
                  </a:txBody>
                  <a:tcPr marL="110638" marR="1106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a:spcAft>
                          <a:spcPts val="0"/>
                        </a:spcAft>
                      </a:pPr>
                      <a:r>
                        <a:rPr lang="zh-CN" sz="1700" kern="100" dirty="0">
                          <a:effectLst/>
                          <a:latin typeface="Times New Roman"/>
                          <a:ea typeface="宋体"/>
                        </a:rPr>
                        <a:t>输出</a:t>
                      </a:r>
                    </a:p>
                  </a:txBody>
                  <a:tcPr marL="110638" marR="1106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1679328">
                <a:tc>
                  <a:txBody>
                    <a:bodyPr/>
                    <a:lstStyle/>
                    <a:p>
                      <a:pPr algn="l">
                        <a:spcAft>
                          <a:spcPts val="0"/>
                        </a:spcAft>
                      </a:pPr>
                      <a:r>
                        <a:rPr lang="en-US" sz="1700" kern="100" dirty="0">
                          <a:effectLst/>
                          <a:latin typeface="Times New Roman"/>
                          <a:ea typeface="宋体"/>
                        </a:rPr>
                        <a:t>1</a:t>
                      </a:r>
                      <a:r>
                        <a:rPr lang="zh-CN" sz="1700" kern="100" dirty="0">
                          <a:effectLst/>
                          <a:latin typeface="Times New Roman"/>
                          <a:ea typeface="宋体"/>
                        </a:rPr>
                        <a:t>、第一次例会</a:t>
                      </a:r>
                      <a:r>
                        <a:rPr lang="en-US" sz="1700" kern="100" dirty="0">
                          <a:effectLst/>
                          <a:latin typeface="Times New Roman"/>
                          <a:ea typeface="宋体"/>
                        </a:rPr>
                        <a:t/>
                      </a:r>
                      <a:br>
                        <a:rPr lang="en-US" sz="1700" kern="100" dirty="0">
                          <a:effectLst/>
                          <a:latin typeface="Times New Roman"/>
                          <a:ea typeface="宋体"/>
                        </a:rPr>
                      </a:br>
                      <a:r>
                        <a:rPr lang="en-US" sz="1700" kern="100" dirty="0">
                          <a:effectLst/>
                          <a:latin typeface="Times New Roman"/>
                          <a:ea typeface="宋体"/>
                        </a:rPr>
                        <a:t>2</a:t>
                      </a:r>
                      <a:r>
                        <a:rPr lang="zh-CN" sz="1700" kern="100" dirty="0">
                          <a:effectLst/>
                          <a:latin typeface="Times New Roman"/>
                          <a:ea typeface="宋体"/>
                        </a:rPr>
                        <a:t>、《项目描述》</a:t>
                      </a:r>
                      <a:r>
                        <a:rPr lang="en-US" sz="1700" kern="100" dirty="0">
                          <a:effectLst/>
                          <a:latin typeface="Times New Roman"/>
                          <a:ea typeface="宋体"/>
                        </a:rPr>
                        <a:t/>
                      </a:r>
                      <a:br>
                        <a:rPr lang="en-US" sz="1700" kern="100" dirty="0">
                          <a:effectLst/>
                          <a:latin typeface="Times New Roman"/>
                          <a:ea typeface="宋体"/>
                        </a:rPr>
                      </a:br>
                      <a:r>
                        <a:rPr lang="en-US" sz="1700" kern="100" dirty="0">
                          <a:effectLst/>
                          <a:latin typeface="Times New Roman"/>
                          <a:ea typeface="宋体"/>
                        </a:rPr>
                        <a:t>3</a:t>
                      </a:r>
                      <a:r>
                        <a:rPr lang="zh-CN" sz="1700" kern="100" dirty="0">
                          <a:effectLst/>
                          <a:latin typeface="Times New Roman"/>
                          <a:ea typeface="宋体"/>
                        </a:rPr>
                        <a:t>、第二次例会</a:t>
                      </a:r>
                      <a:r>
                        <a:rPr lang="en-US" sz="1700" kern="100" dirty="0">
                          <a:effectLst/>
                          <a:latin typeface="Times New Roman"/>
                          <a:ea typeface="宋体"/>
                        </a:rPr>
                        <a:t/>
                      </a:r>
                      <a:br>
                        <a:rPr lang="en-US" sz="1700" kern="100" dirty="0">
                          <a:effectLst/>
                          <a:latin typeface="Times New Roman"/>
                          <a:ea typeface="宋体"/>
                        </a:rPr>
                      </a:br>
                      <a:r>
                        <a:rPr lang="en-US" sz="1700" kern="100" dirty="0" smtClean="0">
                          <a:effectLst/>
                          <a:latin typeface="Times New Roman"/>
                          <a:ea typeface="宋体"/>
                        </a:rPr>
                        <a:t>4</a:t>
                      </a:r>
                      <a:r>
                        <a:rPr lang="zh-CN" sz="1700" kern="100" dirty="0" smtClean="0">
                          <a:effectLst/>
                          <a:latin typeface="Times New Roman"/>
                          <a:ea typeface="宋体"/>
                        </a:rPr>
                        <a:t>、第三</a:t>
                      </a:r>
                      <a:r>
                        <a:rPr lang="zh-CN" sz="1700" kern="100" dirty="0">
                          <a:effectLst/>
                          <a:latin typeface="Times New Roman"/>
                          <a:ea typeface="宋体"/>
                        </a:rPr>
                        <a:t>次例会</a:t>
                      </a:r>
                      <a:r>
                        <a:rPr lang="en-US" sz="1700" kern="100" dirty="0">
                          <a:effectLst/>
                          <a:latin typeface="Times New Roman"/>
                          <a:ea typeface="宋体"/>
                        </a:rPr>
                        <a:t/>
                      </a:r>
                      <a:br>
                        <a:rPr lang="en-US" sz="1700" kern="100" dirty="0">
                          <a:effectLst/>
                          <a:latin typeface="Times New Roman"/>
                          <a:ea typeface="宋体"/>
                        </a:rPr>
                      </a:br>
                      <a:r>
                        <a:rPr lang="en-US" sz="1700" kern="100" dirty="0" smtClean="0">
                          <a:effectLst/>
                          <a:latin typeface="Times New Roman"/>
                          <a:ea typeface="宋体"/>
                        </a:rPr>
                        <a:t>5</a:t>
                      </a:r>
                      <a:r>
                        <a:rPr lang="zh-CN" sz="1700" kern="100" dirty="0" smtClean="0">
                          <a:effectLst/>
                          <a:latin typeface="Times New Roman"/>
                          <a:ea typeface="宋体"/>
                        </a:rPr>
                        <a:t>、第四</a:t>
                      </a:r>
                      <a:r>
                        <a:rPr lang="zh-CN" sz="1700" kern="100" dirty="0">
                          <a:effectLst/>
                          <a:latin typeface="Times New Roman"/>
                          <a:ea typeface="宋体"/>
                        </a:rPr>
                        <a:t>次例会</a:t>
                      </a:r>
                      <a:r>
                        <a:rPr lang="en-US" sz="1700" kern="100" dirty="0">
                          <a:effectLst/>
                          <a:latin typeface="Times New Roman"/>
                          <a:ea typeface="宋体"/>
                        </a:rPr>
                        <a:t/>
                      </a:r>
                      <a:br>
                        <a:rPr lang="en-US" sz="1700" kern="100" dirty="0">
                          <a:effectLst/>
                          <a:latin typeface="Times New Roman"/>
                          <a:ea typeface="宋体"/>
                        </a:rPr>
                      </a:br>
                      <a:r>
                        <a:rPr lang="en-US" sz="1700" kern="100" dirty="0" smtClean="0">
                          <a:effectLst/>
                          <a:latin typeface="Times New Roman"/>
                          <a:ea typeface="宋体"/>
                        </a:rPr>
                        <a:t>6</a:t>
                      </a:r>
                      <a:r>
                        <a:rPr lang="zh-CN" sz="1700" kern="100" dirty="0" smtClean="0">
                          <a:effectLst/>
                          <a:latin typeface="Times New Roman"/>
                          <a:ea typeface="宋体"/>
                        </a:rPr>
                        <a:t>、成员</a:t>
                      </a:r>
                      <a:r>
                        <a:rPr lang="zh-CN" sz="1700" kern="100" dirty="0">
                          <a:effectLst/>
                          <a:latin typeface="Times New Roman"/>
                          <a:ea typeface="宋体"/>
                        </a:rPr>
                        <a:t>分组</a:t>
                      </a:r>
                    </a:p>
                  </a:txBody>
                  <a:tcPr marL="110638" marR="1106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700" kern="100" dirty="0">
                          <a:effectLst/>
                          <a:latin typeface="Times New Roman"/>
                          <a:ea typeface="宋体"/>
                        </a:rPr>
                        <a:t>1</a:t>
                      </a:r>
                      <a:r>
                        <a:rPr lang="zh-CN" sz="1700" kern="100" dirty="0">
                          <a:effectLst/>
                          <a:latin typeface="Times New Roman"/>
                          <a:ea typeface="宋体"/>
                        </a:rPr>
                        <a:t>、可行性分析</a:t>
                      </a:r>
                      <a:r>
                        <a:rPr lang="en-US" sz="1700" kern="100" dirty="0">
                          <a:effectLst/>
                          <a:latin typeface="Times New Roman"/>
                          <a:ea typeface="宋体"/>
                        </a:rPr>
                        <a:t/>
                      </a:r>
                      <a:br>
                        <a:rPr lang="en-US" sz="1700" kern="100" dirty="0">
                          <a:effectLst/>
                          <a:latin typeface="Times New Roman"/>
                          <a:ea typeface="宋体"/>
                        </a:rPr>
                      </a:br>
                      <a:r>
                        <a:rPr lang="en-US" sz="1700" kern="100" dirty="0">
                          <a:effectLst/>
                          <a:latin typeface="Times New Roman"/>
                          <a:ea typeface="宋体"/>
                        </a:rPr>
                        <a:t>2</a:t>
                      </a:r>
                      <a:r>
                        <a:rPr lang="zh-CN" sz="1700" kern="100" dirty="0">
                          <a:effectLst/>
                          <a:latin typeface="Times New Roman"/>
                          <a:ea typeface="宋体"/>
                        </a:rPr>
                        <a:t>、选择过程性模型</a:t>
                      </a:r>
                      <a:r>
                        <a:rPr lang="en-US" sz="1700" kern="100" dirty="0">
                          <a:effectLst/>
                          <a:latin typeface="Times New Roman"/>
                          <a:ea typeface="宋体"/>
                        </a:rPr>
                        <a:t/>
                      </a:r>
                      <a:br>
                        <a:rPr lang="en-US" sz="1700" kern="100" dirty="0">
                          <a:effectLst/>
                          <a:latin typeface="Times New Roman"/>
                          <a:ea typeface="宋体"/>
                        </a:rPr>
                      </a:br>
                      <a:r>
                        <a:rPr lang="en-US" sz="1700" kern="100" dirty="0">
                          <a:effectLst/>
                          <a:latin typeface="Times New Roman"/>
                          <a:ea typeface="宋体"/>
                        </a:rPr>
                        <a:t>3</a:t>
                      </a:r>
                      <a:r>
                        <a:rPr lang="zh-CN" sz="1700" kern="100" dirty="0">
                          <a:effectLst/>
                          <a:latin typeface="Times New Roman"/>
                          <a:ea typeface="宋体"/>
                        </a:rPr>
                        <a:t>、</a:t>
                      </a:r>
                      <a:r>
                        <a:rPr lang="en-US" sz="1700" kern="100" dirty="0">
                          <a:effectLst/>
                          <a:latin typeface="Times New Roman"/>
                          <a:ea typeface="宋体"/>
                        </a:rPr>
                        <a:t>Microsoft Project 2013</a:t>
                      </a:r>
                      <a:r>
                        <a:rPr lang="zh-CN" sz="1700" kern="100" dirty="0">
                          <a:effectLst/>
                          <a:latin typeface="Times New Roman"/>
                          <a:ea typeface="宋体"/>
                        </a:rPr>
                        <a:t>绘制甘特图和</a:t>
                      </a:r>
                      <a:r>
                        <a:rPr lang="en-US" sz="1700" kern="100" dirty="0">
                          <a:effectLst/>
                          <a:latin typeface="Times New Roman"/>
                          <a:ea typeface="宋体"/>
                        </a:rPr>
                        <a:t>WBS</a:t>
                      </a:r>
                      <a:br>
                        <a:rPr lang="en-US" sz="1700" kern="100" dirty="0">
                          <a:effectLst/>
                          <a:latin typeface="Times New Roman"/>
                          <a:ea typeface="宋体"/>
                        </a:rPr>
                      </a:br>
                      <a:r>
                        <a:rPr lang="en-US" sz="1700" kern="100" dirty="0">
                          <a:effectLst/>
                          <a:latin typeface="Times New Roman"/>
                          <a:ea typeface="宋体"/>
                        </a:rPr>
                        <a:t>4</a:t>
                      </a:r>
                      <a:r>
                        <a:rPr lang="zh-CN" sz="1700" kern="100" dirty="0">
                          <a:effectLst/>
                          <a:latin typeface="Times New Roman"/>
                          <a:ea typeface="宋体"/>
                        </a:rPr>
                        <a:t>、绘制</a:t>
                      </a:r>
                      <a:r>
                        <a:rPr lang="en-US" sz="1700" kern="100" dirty="0">
                          <a:effectLst/>
                          <a:latin typeface="Times New Roman"/>
                          <a:ea typeface="宋体"/>
                        </a:rPr>
                        <a:t>OBS</a:t>
                      </a:r>
                      <a:br>
                        <a:rPr lang="en-US" sz="1700" kern="100" dirty="0">
                          <a:effectLst/>
                          <a:latin typeface="Times New Roman"/>
                          <a:ea typeface="宋体"/>
                        </a:rPr>
                      </a:br>
                      <a:r>
                        <a:rPr lang="en-US" sz="1700" kern="100" dirty="0">
                          <a:effectLst/>
                          <a:latin typeface="Times New Roman"/>
                          <a:ea typeface="宋体"/>
                        </a:rPr>
                        <a:t>5</a:t>
                      </a:r>
                      <a:r>
                        <a:rPr lang="zh-CN" sz="1700" kern="100" dirty="0">
                          <a:effectLst/>
                          <a:latin typeface="Times New Roman"/>
                          <a:ea typeface="宋体"/>
                        </a:rPr>
                        <a:t>、安装软件到虚拟机</a:t>
                      </a:r>
                    </a:p>
                  </a:txBody>
                  <a:tcPr marL="110638" marR="1106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700" kern="100" dirty="0">
                          <a:effectLst/>
                          <a:latin typeface="Times New Roman"/>
                          <a:ea typeface="宋体"/>
                        </a:rPr>
                        <a:t>1</a:t>
                      </a:r>
                      <a:r>
                        <a:rPr lang="zh-CN" sz="1700" kern="100" dirty="0">
                          <a:effectLst/>
                          <a:latin typeface="Times New Roman"/>
                          <a:ea typeface="宋体"/>
                        </a:rPr>
                        <a:t>、《需求工程计划</a:t>
                      </a:r>
                      <a:r>
                        <a:rPr lang="en-US" sz="1700" kern="100" dirty="0">
                          <a:effectLst/>
                          <a:latin typeface="Times New Roman"/>
                          <a:ea typeface="宋体"/>
                        </a:rPr>
                        <a:t>-</a:t>
                      </a:r>
                      <a:r>
                        <a:rPr lang="zh-CN" sz="1700" kern="100" dirty="0">
                          <a:effectLst/>
                          <a:latin typeface="Times New Roman"/>
                          <a:ea typeface="宋体"/>
                        </a:rPr>
                        <a:t>初步》和评审</a:t>
                      </a:r>
                      <a:r>
                        <a:rPr lang="en-US" sz="1700" kern="100" dirty="0" err="1">
                          <a:effectLst/>
                          <a:latin typeface="Times New Roman"/>
                          <a:ea typeface="宋体"/>
                        </a:rPr>
                        <a:t>ppt</a:t>
                      </a:r>
                      <a:r>
                        <a:rPr lang="en-US" sz="1700" kern="100" dirty="0">
                          <a:effectLst/>
                          <a:latin typeface="Times New Roman"/>
                          <a:ea typeface="宋体"/>
                        </a:rPr>
                        <a:t/>
                      </a:r>
                      <a:br>
                        <a:rPr lang="en-US" sz="1700" kern="100" dirty="0">
                          <a:effectLst/>
                          <a:latin typeface="Times New Roman"/>
                          <a:ea typeface="宋体"/>
                        </a:rPr>
                      </a:br>
                      <a:r>
                        <a:rPr lang="en-US" sz="1700" kern="100" dirty="0">
                          <a:effectLst/>
                          <a:latin typeface="Times New Roman"/>
                          <a:ea typeface="宋体"/>
                        </a:rPr>
                        <a:t>2</a:t>
                      </a:r>
                      <a:r>
                        <a:rPr lang="zh-CN" sz="1700" kern="100" dirty="0">
                          <a:effectLst/>
                          <a:latin typeface="Times New Roman"/>
                          <a:ea typeface="宋体"/>
                        </a:rPr>
                        <a:t>、《可行性分析报告》</a:t>
                      </a:r>
                      <a:r>
                        <a:rPr lang="en-US" sz="1700" kern="100" dirty="0">
                          <a:effectLst/>
                          <a:latin typeface="Times New Roman"/>
                          <a:ea typeface="宋体"/>
                        </a:rPr>
                        <a:t/>
                      </a:r>
                      <a:br>
                        <a:rPr lang="en-US" sz="1700" kern="100" dirty="0">
                          <a:effectLst/>
                          <a:latin typeface="Times New Roman"/>
                          <a:ea typeface="宋体"/>
                        </a:rPr>
                      </a:br>
                      <a:r>
                        <a:rPr lang="en-US" sz="1700" kern="100" dirty="0">
                          <a:effectLst/>
                          <a:latin typeface="Times New Roman"/>
                          <a:ea typeface="宋体"/>
                        </a:rPr>
                        <a:t>3</a:t>
                      </a:r>
                      <a:r>
                        <a:rPr lang="zh-CN" sz="1700" kern="100" dirty="0">
                          <a:effectLst/>
                          <a:latin typeface="Times New Roman"/>
                          <a:ea typeface="宋体"/>
                        </a:rPr>
                        <a:t>、配置管理系统</a:t>
                      </a:r>
                      <a:r>
                        <a:rPr lang="en-US" sz="1700" kern="100" dirty="0" err="1">
                          <a:effectLst/>
                          <a:latin typeface="Times New Roman"/>
                          <a:ea typeface="宋体"/>
                        </a:rPr>
                        <a:t>ppt</a:t>
                      </a:r>
                      <a:r>
                        <a:rPr lang="en-US" sz="1700" kern="100" dirty="0">
                          <a:effectLst/>
                          <a:latin typeface="Times New Roman"/>
                          <a:ea typeface="宋体"/>
                        </a:rPr>
                        <a:t/>
                      </a:r>
                      <a:br>
                        <a:rPr lang="en-US" sz="1700" kern="100" dirty="0">
                          <a:effectLst/>
                          <a:latin typeface="Times New Roman"/>
                          <a:ea typeface="宋体"/>
                        </a:rPr>
                      </a:br>
                      <a:r>
                        <a:rPr lang="en-US" sz="1700" kern="100" dirty="0">
                          <a:effectLst/>
                          <a:latin typeface="Times New Roman"/>
                          <a:ea typeface="宋体"/>
                        </a:rPr>
                        <a:t>4</a:t>
                      </a:r>
                      <a:r>
                        <a:rPr lang="zh-CN" sz="1700" kern="100" dirty="0">
                          <a:effectLst/>
                          <a:latin typeface="Times New Roman"/>
                          <a:ea typeface="宋体"/>
                        </a:rPr>
                        <a:t>、第一次</a:t>
                      </a:r>
                      <a:r>
                        <a:rPr lang="en-US" sz="1700" kern="100" dirty="0">
                          <a:effectLst/>
                          <a:latin typeface="Times New Roman"/>
                          <a:ea typeface="宋体"/>
                        </a:rPr>
                        <a:t>UML</a:t>
                      </a:r>
                      <a:r>
                        <a:rPr lang="zh-CN" sz="1700" kern="100" dirty="0">
                          <a:effectLst/>
                          <a:latin typeface="Times New Roman"/>
                          <a:ea typeface="宋体"/>
                        </a:rPr>
                        <a:t>翻转课堂</a:t>
                      </a:r>
                      <a:r>
                        <a:rPr lang="en-US" sz="1700" kern="100" dirty="0" err="1">
                          <a:effectLst/>
                          <a:latin typeface="Times New Roman"/>
                          <a:ea typeface="宋体"/>
                        </a:rPr>
                        <a:t>ppt</a:t>
                      </a:r>
                      <a:r>
                        <a:rPr lang="zh-CN" sz="1700" kern="100" dirty="0">
                          <a:effectLst/>
                          <a:latin typeface="Times New Roman"/>
                          <a:ea typeface="宋体"/>
                        </a:rPr>
                        <a:t>草稿版</a:t>
                      </a:r>
                      <a:r>
                        <a:rPr lang="en-US" sz="1700" kern="100" dirty="0">
                          <a:effectLst/>
                          <a:latin typeface="Times New Roman"/>
                          <a:ea typeface="宋体"/>
                        </a:rPr>
                        <a:t/>
                      </a:r>
                      <a:br>
                        <a:rPr lang="en-US" sz="1700" kern="100" dirty="0">
                          <a:effectLst/>
                          <a:latin typeface="Times New Roman"/>
                          <a:ea typeface="宋体"/>
                        </a:rPr>
                      </a:br>
                      <a:r>
                        <a:rPr lang="en-US" sz="1700" kern="100" dirty="0">
                          <a:effectLst/>
                          <a:latin typeface="Times New Roman"/>
                          <a:ea typeface="宋体"/>
                        </a:rPr>
                        <a:t>5</a:t>
                      </a:r>
                      <a:r>
                        <a:rPr lang="zh-CN" sz="1700" kern="100" dirty="0">
                          <a:effectLst/>
                          <a:latin typeface="Times New Roman"/>
                          <a:ea typeface="宋体"/>
                        </a:rPr>
                        <a:t>、</a:t>
                      </a:r>
                      <a:r>
                        <a:rPr lang="en-US" sz="1700" kern="100" dirty="0">
                          <a:effectLst/>
                          <a:latin typeface="Times New Roman"/>
                          <a:ea typeface="宋体"/>
                        </a:rPr>
                        <a:t>logo</a:t>
                      </a:r>
                      <a:endParaRPr lang="zh-CN" sz="1700" kern="100" dirty="0">
                        <a:effectLst/>
                        <a:latin typeface="Times New Roman"/>
                        <a:ea typeface="宋体"/>
                      </a:endParaRPr>
                    </a:p>
                  </a:txBody>
                  <a:tcPr marL="110638" marR="1106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097">
                <a:tc gridSpan="3">
                  <a:txBody>
                    <a:bodyPr/>
                    <a:lstStyle/>
                    <a:p>
                      <a:pPr algn="l">
                        <a:spcAft>
                          <a:spcPts val="0"/>
                        </a:spcAft>
                      </a:pPr>
                      <a:r>
                        <a:rPr lang="zh-CN" sz="1700" kern="100" dirty="0">
                          <a:effectLst/>
                          <a:latin typeface="Times New Roman"/>
                          <a:ea typeface="宋体"/>
                        </a:rPr>
                        <a:t>需求获取</a:t>
                      </a:r>
                    </a:p>
                  </a:txBody>
                  <a:tcPr marL="110638" marR="1106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hMerge="1">
                  <a:txBody>
                    <a:bodyPr/>
                    <a:lstStyle/>
                    <a:p>
                      <a:endParaRPr lang="zh-CN" altLang="en-US"/>
                    </a:p>
                  </a:txBody>
                  <a:tcPr/>
                </a:tc>
                <a:tc hMerge="1">
                  <a:txBody>
                    <a:bodyPr/>
                    <a:lstStyle/>
                    <a:p>
                      <a:endParaRPr lang="zh-CN" altLang="en-US"/>
                    </a:p>
                  </a:txBody>
                  <a:tcPr/>
                </a:tc>
              </a:tr>
              <a:tr h="365007">
                <a:tc>
                  <a:txBody>
                    <a:bodyPr/>
                    <a:lstStyle/>
                    <a:p>
                      <a:pPr algn="l">
                        <a:spcAft>
                          <a:spcPts val="0"/>
                        </a:spcAft>
                      </a:pPr>
                      <a:r>
                        <a:rPr lang="zh-CN" sz="1700" kern="100" dirty="0">
                          <a:effectLst/>
                          <a:latin typeface="Times New Roman"/>
                          <a:ea typeface="宋体"/>
                        </a:rPr>
                        <a:t>输入</a:t>
                      </a:r>
                    </a:p>
                  </a:txBody>
                  <a:tcPr marL="110638" marR="1106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a:spcAft>
                          <a:spcPts val="0"/>
                        </a:spcAft>
                      </a:pPr>
                      <a:r>
                        <a:rPr lang="zh-CN" sz="1700" kern="100" dirty="0">
                          <a:effectLst/>
                          <a:latin typeface="Times New Roman"/>
                          <a:ea typeface="宋体"/>
                        </a:rPr>
                        <a:t>方法和操作</a:t>
                      </a:r>
                    </a:p>
                  </a:txBody>
                  <a:tcPr marL="110638" marR="1106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a:spcAft>
                          <a:spcPts val="0"/>
                        </a:spcAft>
                      </a:pPr>
                      <a:r>
                        <a:rPr lang="zh-CN" sz="1700" kern="100" dirty="0">
                          <a:effectLst/>
                          <a:latin typeface="Times New Roman"/>
                          <a:ea typeface="宋体"/>
                        </a:rPr>
                        <a:t>输出</a:t>
                      </a:r>
                    </a:p>
                  </a:txBody>
                  <a:tcPr marL="110638" marR="1106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1439424">
                <a:tc>
                  <a:txBody>
                    <a:bodyPr/>
                    <a:lstStyle/>
                    <a:p>
                      <a:pPr algn="l">
                        <a:spcAft>
                          <a:spcPts val="0"/>
                        </a:spcAft>
                      </a:pPr>
                      <a:r>
                        <a:rPr lang="en-US" sz="1700" kern="100" dirty="0">
                          <a:effectLst/>
                          <a:latin typeface="Times New Roman"/>
                          <a:ea typeface="宋体"/>
                        </a:rPr>
                        <a:t>1</a:t>
                      </a:r>
                      <a:r>
                        <a:rPr lang="zh-CN" sz="1700" kern="100" dirty="0">
                          <a:effectLst/>
                          <a:latin typeface="Times New Roman"/>
                          <a:ea typeface="宋体"/>
                        </a:rPr>
                        <a:t>、《项目描述》</a:t>
                      </a:r>
                      <a:r>
                        <a:rPr lang="en-US" sz="1700" kern="100" dirty="0">
                          <a:effectLst/>
                          <a:latin typeface="Times New Roman"/>
                          <a:ea typeface="宋体"/>
                        </a:rPr>
                        <a:t/>
                      </a:r>
                      <a:br>
                        <a:rPr lang="en-US" sz="1700" kern="100" dirty="0">
                          <a:effectLst/>
                          <a:latin typeface="Times New Roman"/>
                          <a:ea typeface="宋体"/>
                        </a:rPr>
                      </a:br>
                      <a:r>
                        <a:rPr lang="en-US" sz="1700" kern="100" dirty="0">
                          <a:effectLst/>
                          <a:latin typeface="Times New Roman"/>
                          <a:ea typeface="宋体"/>
                        </a:rPr>
                        <a:t>2</a:t>
                      </a:r>
                      <a:r>
                        <a:rPr lang="zh-CN" sz="1700" kern="100" dirty="0">
                          <a:effectLst/>
                          <a:latin typeface="Times New Roman"/>
                          <a:ea typeface="宋体"/>
                        </a:rPr>
                        <a:t>、访谈问题</a:t>
                      </a:r>
                      <a:r>
                        <a:rPr lang="en-US" sz="1700" kern="100" dirty="0">
                          <a:effectLst/>
                          <a:latin typeface="Times New Roman"/>
                          <a:ea typeface="宋体"/>
                        </a:rPr>
                        <a:t/>
                      </a:r>
                      <a:br>
                        <a:rPr lang="en-US" sz="1700" kern="100" dirty="0">
                          <a:effectLst/>
                          <a:latin typeface="Times New Roman"/>
                          <a:ea typeface="宋体"/>
                        </a:rPr>
                      </a:br>
                      <a:r>
                        <a:rPr lang="en-US" sz="1700" kern="100" dirty="0">
                          <a:effectLst/>
                          <a:latin typeface="Times New Roman"/>
                          <a:ea typeface="宋体"/>
                        </a:rPr>
                        <a:t>3</a:t>
                      </a:r>
                      <a:r>
                        <a:rPr lang="zh-CN" sz="1700" kern="100" dirty="0">
                          <a:effectLst/>
                          <a:latin typeface="Times New Roman"/>
                          <a:ea typeface="宋体"/>
                        </a:rPr>
                        <a:t>、第五次例会</a:t>
                      </a:r>
                      <a:r>
                        <a:rPr lang="en-US" sz="1700" kern="100" dirty="0">
                          <a:effectLst/>
                          <a:latin typeface="Times New Roman"/>
                          <a:ea typeface="宋体"/>
                        </a:rPr>
                        <a:t/>
                      </a:r>
                      <a:br>
                        <a:rPr lang="en-US" sz="1700" kern="100" dirty="0">
                          <a:effectLst/>
                          <a:latin typeface="Times New Roman"/>
                          <a:ea typeface="宋体"/>
                        </a:rPr>
                      </a:br>
                      <a:r>
                        <a:rPr lang="en-US" sz="1700" kern="100" dirty="0">
                          <a:effectLst/>
                          <a:latin typeface="Times New Roman"/>
                          <a:ea typeface="宋体"/>
                        </a:rPr>
                        <a:t>4</a:t>
                      </a:r>
                      <a:r>
                        <a:rPr lang="zh-CN" sz="1700" kern="100" dirty="0">
                          <a:effectLst/>
                          <a:latin typeface="Times New Roman"/>
                          <a:ea typeface="宋体"/>
                        </a:rPr>
                        <a:t>、第六次例会</a:t>
                      </a:r>
                      <a:r>
                        <a:rPr lang="en-US" sz="1700" kern="100" dirty="0">
                          <a:effectLst/>
                          <a:latin typeface="Times New Roman"/>
                          <a:ea typeface="宋体"/>
                        </a:rPr>
                        <a:t/>
                      </a:r>
                      <a:br>
                        <a:rPr lang="en-US" sz="1700" kern="100" dirty="0">
                          <a:effectLst/>
                          <a:latin typeface="Times New Roman"/>
                          <a:ea typeface="宋体"/>
                        </a:rPr>
                      </a:br>
                      <a:r>
                        <a:rPr lang="en-US" sz="1700" kern="100" dirty="0">
                          <a:effectLst/>
                          <a:latin typeface="Times New Roman"/>
                          <a:ea typeface="宋体"/>
                        </a:rPr>
                        <a:t>5</a:t>
                      </a:r>
                      <a:r>
                        <a:rPr lang="zh-CN" sz="1700" kern="100" dirty="0">
                          <a:effectLst/>
                          <a:latin typeface="Times New Roman"/>
                          <a:ea typeface="宋体"/>
                        </a:rPr>
                        <a:t>、愿景和范围</a:t>
                      </a:r>
                    </a:p>
                  </a:txBody>
                  <a:tcPr marL="110638" marR="1106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700" kern="100" dirty="0">
                          <a:effectLst/>
                          <a:latin typeface="Times New Roman"/>
                          <a:ea typeface="宋体"/>
                        </a:rPr>
                        <a:t>1</a:t>
                      </a:r>
                      <a:r>
                        <a:rPr lang="zh-CN" sz="1700" kern="100" dirty="0">
                          <a:effectLst/>
                          <a:latin typeface="Times New Roman"/>
                          <a:ea typeface="宋体"/>
                        </a:rPr>
                        <a:t>、建立焦点小组</a:t>
                      </a:r>
                      <a:r>
                        <a:rPr lang="en-US" sz="1700" kern="100" dirty="0">
                          <a:effectLst/>
                          <a:latin typeface="Times New Roman"/>
                          <a:ea typeface="宋体"/>
                        </a:rPr>
                        <a:t/>
                      </a:r>
                      <a:br>
                        <a:rPr lang="en-US" sz="1700" kern="100" dirty="0">
                          <a:effectLst/>
                          <a:latin typeface="Times New Roman"/>
                          <a:ea typeface="宋体"/>
                        </a:rPr>
                      </a:br>
                      <a:r>
                        <a:rPr lang="en-US" sz="1700" kern="100" dirty="0">
                          <a:effectLst/>
                          <a:latin typeface="Times New Roman"/>
                          <a:ea typeface="宋体"/>
                        </a:rPr>
                        <a:t>2</a:t>
                      </a:r>
                      <a:r>
                        <a:rPr lang="zh-CN" sz="1700" kern="100" dirty="0">
                          <a:effectLst/>
                          <a:latin typeface="Times New Roman"/>
                          <a:ea typeface="宋体"/>
                        </a:rPr>
                        <a:t>、需求获取访谈</a:t>
                      </a:r>
                      <a:r>
                        <a:rPr lang="en-US" sz="1700" kern="100" dirty="0">
                          <a:effectLst/>
                          <a:latin typeface="Times New Roman"/>
                          <a:ea typeface="宋体"/>
                        </a:rPr>
                        <a:t/>
                      </a:r>
                      <a:br>
                        <a:rPr lang="en-US" sz="1700" kern="100" dirty="0">
                          <a:effectLst/>
                          <a:latin typeface="Times New Roman"/>
                          <a:ea typeface="宋体"/>
                        </a:rPr>
                      </a:br>
                      <a:r>
                        <a:rPr lang="en-US" sz="1700" kern="100" dirty="0">
                          <a:effectLst/>
                          <a:latin typeface="Times New Roman"/>
                          <a:ea typeface="宋体"/>
                        </a:rPr>
                        <a:t>3</a:t>
                      </a:r>
                      <a:r>
                        <a:rPr lang="zh-CN" sz="1700" kern="100" dirty="0">
                          <a:effectLst/>
                          <a:latin typeface="Times New Roman"/>
                          <a:ea typeface="宋体"/>
                        </a:rPr>
                        <a:t>、重用已有需求</a:t>
                      </a:r>
                      <a:r>
                        <a:rPr lang="en-US" sz="1700" kern="100" dirty="0">
                          <a:effectLst/>
                          <a:latin typeface="Times New Roman"/>
                          <a:ea typeface="宋体"/>
                        </a:rPr>
                        <a:t/>
                      </a:r>
                      <a:br>
                        <a:rPr lang="en-US" sz="1700" kern="100" dirty="0">
                          <a:effectLst/>
                          <a:latin typeface="Times New Roman"/>
                          <a:ea typeface="宋体"/>
                        </a:rPr>
                      </a:br>
                      <a:r>
                        <a:rPr lang="en-US" sz="1700" kern="100" dirty="0">
                          <a:effectLst/>
                          <a:latin typeface="Times New Roman"/>
                          <a:ea typeface="宋体"/>
                        </a:rPr>
                        <a:t>4</a:t>
                      </a:r>
                      <a:r>
                        <a:rPr lang="zh-CN" sz="1700" kern="100" dirty="0">
                          <a:effectLst/>
                          <a:latin typeface="Times New Roman"/>
                          <a:ea typeface="宋体"/>
                        </a:rPr>
                        <a:t>、分析文档</a:t>
                      </a:r>
                      <a:r>
                        <a:rPr lang="en-US" sz="1700" kern="100" dirty="0">
                          <a:effectLst/>
                          <a:latin typeface="Times New Roman"/>
                          <a:ea typeface="宋体"/>
                        </a:rPr>
                        <a:t/>
                      </a:r>
                      <a:br>
                        <a:rPr lang="en-US" sz="1700" kern="100" dirty="0">
                          <a:effectLst/>
                          <a:latin typeface="Times New Roman"/>
                          <a:ea typeface="宋体"/>
                        </a:rPr>
                      </a:br>
                      <a:r>
                        <a:rPr lang="en-US" sz="1700" kern="100" dirty="0">
                          <a:effectLst/>
                          <a:latin typeface="Times New Roman"/>
                          <a:ea typeface="宋体"/>
                        </a:rPr>
                        <a:t>5</a:t>
                      </a:r>
                      <a:r>
                        <a:rPr lang="zh-CN" sz="1700" kern="100" dirty="0">
                          <a:effectLst/>
                          <a:latin typeface="Times New Roman"/>
                          <a:ea typeface="宋体"/>
                        </a:rPr>
                        <a:t>、识别系统事件和响应</a:t>
                      </a:r>
                      <a:r>
                        <a:rPr lang="en-US" sz="1700" kern="100" dirty="0">
                          <a:effectLst/>
                          <a:latin typeface="Times New Roman"/>
                          <a:ea typeface="宋体"/>
                        </a:rPr>
                        <a:t/>
                      </a:r>
                      <a:br>
                        <a:rPr lang="en-US" sz="1700" kern="100" dirty="0">
                          <a:effectLst/>
                          <a:latin typeface="Times New Roman"/>
                          <a:ea typeface="宋体"/>
                        </a:rPr>
                      </a:br>
                      <a:r>
                        <a:rPr lang="en-US" sz="1700" kern="100" dirty="0">
                          <a:effectLst/>
                          <a:latin typeface="Times New Roman"/>
                          <a:ea typeface="宋体"/>
                        </a:rPr>
                        <a:t>6</a:t>
                      </a:r>
                      <a:r>
                        <a:rPr lang="zh-CN" sz="1700" kern="100" dirty="0">
                          <a:effectLst/>
                          <a:latin typeface="Times New Roman"/>
                          <a:ea typeface="宋体"/>
                        </a:rPr>
                        <a:t>、观察用户如何完成工作</a:t>
                      </a:r>
                    </a:p>
                  </a:txBody>
                  <a:tcPr marL="110638" marR="1106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700" kern="100" dirty="0">
                          <a:effectLst/>
                          <a:latin typeface="Times New Roman"/>
                          <a:ea typeface="宋体"/>
                        </a:rPr>
                        <a:t>1</a:t>
                      </a:r>
                      <a:r>
                        <a:rPr lang="zh-CN" sz="1700" kern="100" dirty="0">
                          <a:effectLst/>
                          <a:latin typeface="Times New Roman"/>
                          <a:ea typeface="宋体"/>
                        </a:rPr>
                        <a:t>、焦点小组资料</a:t>
                      </a:r>
                      <a:r>
                        <a:rPr lang="en-US" sz="1700" kern="100" dirty="0">
                          <a:effectLst/>
                          <a:latin typeface="Times New Roman"/>
                          <a:ea typeface="宋体"/>
                        </a:rPr>
                        <a:t/>
                      </a:r>
                      <a:br>
                        <a:rPr lang="en-US" sz="1700" kern="100" dirty="0">
                          <a:effectLst/>
                          <a:latin typeface="Times New Roman"/>
                          <a:ea typeface="宋体"/>
                        </a:rPr>
                      </a:br>
                      <a:r>
                        <a:rPr lang="en-US" sz="1700" kern="100" dirty="0">
                          <a:effectLst/>
                          <a:latin typeface="Times New Roman"/>
                          <a:ea typeface="宋体"/>
                        </a:rPr>
                        <a:t>2</a:t>
                      </a:r>
                      <a:r>
                        <a:rPr lang="zh-CN" sz="1700" kern="100" dirty="0">
                          <a:effectLst/>
                          <a:latin typeface="Times New Roman"/>
                          <a:ea typeface="宋体"/>
                        </a:rPr>
                        <a:t>、第一次</a:t>
                      </a:r>
                      <a:r>
                        <a:rPr lang="en-US" sz="1700" kern="100" dirty="0">
                          <a:effectLst/>
                          <a:latin typeface="Times New Roman"/>
                          <a:ea typeface="宋体"/>
                        </a:rPr>
                        <a:t>UML</a:t>
                      </a:r>
                      <a:r>
                        <a:rPr lang="zh-CN" sz="1700" kern="100" dirty="0">
                          <a:effectLst/>
                          <a:latin typeface="Times New Roman"/>
                          <a:ea typeface="宋体"/>
                        </a:rPr>
                        <a:t>翻转课堂</a:t>
                      </a:r>
                      <a:r>
                        <a:rPr lang="en-US" sz="1700" kern="100" dirty="0" err="1">
                          <a:effectLst/>
                          <a:latin typeface="Times New Roman"/>
                          <a:ea typeface="宋体"/>
                        </a:rPr>
                        <a:t>ppt</a:t>
                      </a:r>
                      <a:r>
                        <a:rPr lang="en-US" sz="1700" kern="100" dirty="0">
                          <a:effectLst/>
                          <a:latin typeface="Times New Roman"/>
                          <a:ea typeface="宋体"/>
                        </a:rPr>
                        <a:t/>
                      </a:r>
                      <a:br>
                        <a:rPr lang="en-US" sz="1700" kern="100" dirty="0">
                          <a:effectLst/>
                          <a:latin typeface="Times New Roman"/>
                          <a:ea typeface="宋体"/>
                        </a:rPr>
                      </a:br>
                      <a:r>
                        <a:rPr lang="en-US" sz="1700" kern="100" dirty="0">
                          <a:effectLst/>
                          <a:latin typeface="Times New Roman"/>
                          <a:ea typeface="宋体"/>
                        </a:rPr>
                        <a:t>3</a:t>
                      </a:r>
                      <a:r>
                        <a:rPr lang="zh-CN" sz="1700" kern="100" dirty="0">
                          <a:effectLst/>
                          <a:latin typeface="Times New Roman"/>
                          <a:ea typeface="宋体"/>
                        </a:rPr>
                        <a:t>、《需求工程计划》</a:t>
                      </a:r>
                      <a:r>
                        <a:rPr lang="en-US" sz="1700" kern="100" dirty="0">
                          <a:effectLst/>
                          <a:latin typeface="Times New Roman"/>
                          <a:ea typeface="宋体"/>
                        </a:rPr>
                        <a:t/>
                      </a:r>
                      <a:br>
                        <a:rPr lang="en-US" sz="1700" kern="100" dirty="0">
                          <a:effectLst/>
                          <a:latin typeface="Times New Roman"/>
                          <a:ea typeface="宋体"/>
                        </a:rPr>
                      </a:br>
                      <a:r>
                        <a:rPr lang="en-US" sz="1700" kern="100" dirty="0">
                          <a:effectLst/>
                          <a:latin typeface="Times New Roman"/>
                          <a:ea typeface="宋体"/>
                        </a:rPr>
                        <a:t>4</a:t>
                      </a:r>
                      <a:r>
                        <a:rPr lang="zh-CN" sz="1700" kern="100" dirty="0">
                          <a:effectLst/>
                          <a:latin typeface="Times New Roman"/>
                          <a:ea typeface="宋体"/>
                        </a:rPr>
                        <a:t>、第一次</a:t>
                      </a:r>
                      <a:r>
                        <a:rPr lang="en-US" sz="1700" kern="100" dirty="0">
                          <a:effectLst/>
                          <a:latin typeface="Times New Roman"/>
                          <a:ea typeface="宋体"/>
                        </a:rPr>
                        <a:t>UNL</a:t>
                      </a:r>
                      <a:r>
                        <a:rPr lang="zh-CN" sz="1700" kern="100" dirty="0">
                          <a:effectLst/>
                          <a:latin typeface="Times New Roman"/>
                          <a:ea typeface="宋体"/>
                        </a:rPr>
                        <a:t>小作业</a:t>
                      </a:r>
                    </a:p>
                  </a:txBody>
                  <a:tcPr marL="110638" marR="1106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TextBox 7"/>
          <p:cNvSpPr txBox="1"/>
          <p:nvPr/>
        </p:nvSpPr>
        <p:spPr>
          <a:xfrm>
            <a:off x="4813300" y="6279634"/>
            <a:ext cx="2552700" cy="369332"/>
          </a:xfrm>
          <a:prstGeom prst="rect">
            <a:avLst/>
          </a:prstGeom>
          <a:noFill/>
        </p:spPr>
        <p:txBody>
          <a:bodyPr wrap="square" rtlCol="0">
            <a:spAutoFit/>
          </a:bodyPr>
          <a:lstStyle/>
          <a:p>
            <a:r>
              <a:rPr lang="zh-CN" altLang="en-US" dirty="0" smtClean="0"/>
              <a:t>*完整输入输出见文档</a:t>
            </a:r>
            <a:endParaRPr lang="zh-CN" altLang="en-US" dirty="0"/>
          </a:p>
        </p:txBody>
      </p:sp>
    </p:spTree>
    <p:extLst>
      <p:ext uri="{BB962C8B-B14F-4D97-AF65-F5344CB8AC3E}">
        <p14:creationId xmlns:p14="http://schemas.microsoft.com/office/powerpoint/2010/main" val="180704524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52438" y="317500"/>
            <a:ext cx="850900" cy="850900"/>
            <a:chOff x="2959100" y="1866900"/>
            <a:chExt cx="1536700" cy="1536700"/>
          </a:xfrm>
        </p:grpSpPr>
        <p:sp>
          <p:nvSpPr>
            <p:cNvPr id="3" name="椭圆 2"/>
            <p:cNvSpPr/>
            <p:nvPr/>
          </p:nvSpPr>
          <p:spPr>
            <a:xfrm>
              <a:off x="2959100" y="1866900"/>
              <a:ext cx="1536700" cy="1536700"/>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a:off x="3361590" y="2286000"/>
              <a:ext cx="731720" cy="698500"/>
            </a:xfrm>
            <a:custGeom>
              <a:avLst/>
              <a:gdLst>
                <a:gd name="connsiteX0" fmla="*/ 442231 w 602715"/>
                <a:gd name="connsiteY0" fmla="*/ 415741 h 575353"/>
                <a:gd name="connsiteX1" fmla="*/ 479375 w 602715"/>
                <a:gd name="connsiteY1" fmla="*/ 514894 h 575353"/>
                <a:gd name="connsiteX2" fmla="*/ 500369 w 602715"/>
                <a:gd name="connsiteY2" fmla="*/ 472976 h 575353"/>
                <a:gd name="connsiteX3" fmla="*/ 542357 w 602715"/>
                <a:gd name="connsiteY3" fmla="*/ 452017 h 575353"/>
                <a:gd name="connsiteX4" fmla="*/ 405895 w 602715"/>
                <a:gd name="connsiteY4" fmla="*/ 379466 h 575353"/>
                <a:gd name="connsiteX5" fmla="*/ 596458 w 602715"/>
                <a:gd name="connsiteY5" fmla="*/ 449598 h 575353"/>
                <a:gd name="connsiteX6" fmla="*/ 526208 w 602715"/>
                <a:gd name="connsiteY6" fmla="*/ 484262 h 575353"/>
                <a:gd name="connsiteX7" fmla="*/ 599688 w 602715"/>
                <a:gd name="connsiteY7" fmla="*/ 557618 h 575353"/>
                <a:gd name="connsiteX8" fmla="*/ 599688 w 602715"/>
                <a:gd name="connsiteY8" fmla="*/ 572129 h 575353"/>
                <a:gd name="connsiteX9" fmla="*/ 591613 w 602715"/>
                <a:gd name="connsiteY9" fmla="*/ 575353 h 575353"/>
                <a:gd name="connsiteX10" fmla="*/ 584346 w 602715"/>
                <a:gd name="connsiteY10" fmla="*/ 572129 h 575353"/>
                <a:gd name="connsiteX11" fmla="*/ 510866 w 602715"/>
                <a:gd name="connsiteY11" fmla="*/ 499578 h 575353"/>
                <a:gd name="connsiteX12" fmla="*/ 476145 w 602715"/>
                <a:gd name="connsiteY12" fmla="*/ 568904 h 575353"/>
                <a:gd name="connsiteX13" fmla="*/ 280047 w 602715"/>
                <a:gd name="connsiteY13" fmla="*/ 64374 h 575353"/>
                <a:gd name="connsiteX14" fmla="*/ 258242 w 602715"/>
                <a:gd name="connsiteY14" fmla="*/ 86154 h 575353"/>
                <a:gd name="connsiteX15" fmla="*/ 280047 w 602715"/>
                <a:gd name="connsiteY15" fmla="*/ 107934 h 575353"/>
                <a:gd name="connsiteX16" fmla="*/ 301045 w 602715"/>
                <a:gd name="connsiteY16" fmla="*/ 86154 h 575353"/>
                <a:gd name="connsiteX17" fmla="*/ 280047 w 602715"/>
                <a:gd name="connsiteY17" fmla="*/ 64374 h 575353"/>
                <a:gd name="connsiteX18" fmla="*/ 183205 w 602715"/>
                <a:gd name="connsiteY18" fmla="*/ 64374 h 575353"/>
                <a:gd name="connsiteX19" fmla="*/ 161432 w 602715"/>
                <a:gd name="connsiteY19" fmla="*/ 86154 h 575353"/>
                <a:gd name="connsiteX20" fmla="*/ 183205 w 602715"/>
                <a:gd name="connsiteY20" fmla="*/ 107934 h 575353"/>
                <a:gd name="connsiteX21" fmla="*/ 204171 w 602715"/>
                <a:gd name="connsiteY21" fmla="*/ 86154 h 575353"/>
                <a:gd name="connsiteX22" fmla="*/ 183205 w 602715"/>
                <a:gd name="connsiteY22" fmla="*/ 64374 h 575353"/>
                <a:gd name="connsiteX23" fmla="*/ 86363 w 602715"/>
                <a:gd name="connsiteY23" fmla="*/ 64374 h 575353"/>
                <a:gd name="connsiteX24" fmla="*/ 64558 w 602715"/>
                <a:gd name="connsiteY24" fmla="*/ 86154 h 575353"/>
                <a:gd name="connsiteX25" fmla="*/ 86363 w 602715"/>
                <a:gd name="connsiteY25" fmla="*/ 107934 h 575353"/>
                <a:gd name="connsiteX26" fmla="*/ 107361 w 602715"/>
                <a:gd name="connsiteY26" fmla="*/ 86154 h 575353"/>
                <a:gd name="connsiteX27" fmla="*/ 86363 w 602715"/>
                <a:gd name="connsiteY27" fmla="*/ 64374 h 575353"/>
                <a:gd name="connsiteX28" fmla="*/ 280047 w 602715"/>
                <a:gd name="connsiteY28" fmla="*/ 43401 h 575353"/>
                <a:gd name="connsiteX29" fmla="*/ 322850 w 602715"/>
                <a:gd name="connsiteY29" fmla="*/ 86154 h 575353"/>
                <a:gd name="connsiteX30" fmla="*/ 280047 w 602715"/>
                <a:gd name="connsiteY30" fmla="*/ 128907 h 575353"/>
                <a:gd name="connsiteX31" fmla="*/ 236437 w 602715"/>
                <a:gd name="connsiteY31" fmla="*/ 86154 h 575353"/>
                <a:gd name="connsiteX32" fmla="*/ 280047 w 602715"/>
                <a:gd name="connsiteY32" fmla="*/ 43401 h 575353"/>
                <a:gd name="connsiteX33" fmla="*/ 183205 w 602715"/>
                <a:gd name="connsiteY33" fmla="*/ 43401 h 575353"/>
                <a:gd name="connsiteX34" fmla="*/ 225943 w 602715"/>
                <a:gd name="connsiteY34" fmla="*/ 86154 h 575353"/>
                <a:gd name="connsiteX35" fmla="*/ 183205 w 602715"/>
                <a:gd name="connsiteY35" fmla="*/ 128907 h 575353"/>
                <a:gd name="connsiteX36" fmla="*/ 139660 w 602715"/>
                <a:gd name="connsiteY36" fmla="*/ 86154 h 575353"/>
                <a:gd name="connsiteX37" fmla="*/ 183205 w 602715"/>
                <a:gd name="connsiteY37" fmla="*/ 43401 h 575353"/>
                <a:gd name="connsiteX38" fmla="*/ 86363 w 602715"/>
                <a:gd name="connsiteY38" fmla="*/ 43401 h 575353"/>
                <a:gd name="connsiteX39" fmla="*/ 129166 w 602715"/>
                <a:gd name="connsiteY39" fmla="*/ 86154 h 575353"/>
                <a:gd name="connsiteX40" fmla="*/ 86363 w 602715"/>
                <a:gd name="connsiteY40" fmla="*/ 128907 h 575353"/>
                <a:gd name="connsiteX41" fmla="*/ 42753 w 602715"/>
                <a:gd name="connsiteY41" fmla="*/ 86154 h 575353"/>
                <a:gd name="connsiteX42" fmla="*/ 86363 w 602715"/>
                <a:gd name="connsiteY42" fmla="*/ 43401 h 575353"/>
                <a:gd name="connsiteX43" fmla="*/ 21790 w 602715"/>
                <a:gd name="connsiteY43" fmla="*/ 21754 h 575353"/>
                <a:gd name="connsiteX44" fmla="*/ 21790 w 602715"/>
                <a:gd name="connsiteY44" fmla="*/ 150669 h 575353"/>
                <a:gd name="connsiteX45" fmla="*/ 538305 w 602715"/>
                <a:gd name="connsiteY45" fmla="*/ 150669 h 575353"/>
                <a:gd name="connsiteX46" fmla="*/ 538305 w 602715"/>
                <a:gd name="connsiteY46" fmla="*/ 21754 h 575353"/>
                <a:gd name="connsiteX47" fmla="*/ 10492 w 602715"/>
                <a:gd name="connsiteY47" fmla="*/ 0 h 575353"/>
                <a:gd name="connsiteX48" fmla="*/ 548796 w 602715"/>
                <a:gd name="connsiteY48" fmla="*/ 0 h 575353"/>
                <a:gd name="connsiteX49" fmla="*/ 559288 w 602715"/>
                <a:gd name="connsiteY49" fmla="*/ 11280 h 575353"/>
                <a:gd name="connsiteX50" fmla="*/ 559288 w 602715"/>
                <a:gd name="connsiteY50" fmla="*/ 161143 h 575353"/>
                <a:gd name="connsiteX51" fmla="*/ 559288 w 602715"/>
                <a:gd name="connsiteY51" fmla="*/ 365795 h 575353"/>
                <a:gd name="connsiteX52" fmla="*/ 548796 w 602715"/>
                <a:gd name="connsiteY52" fmla="*/ 376269 h 575353"/>
                <a:gd name="connsiteX53" fmla="*/ 538305 w 602715"/>
                <a:gd name="connsiteY53" fmla="*/ 365795 h 575353"/>
                <a:gd name="connsiteX54" fmla="*/ 538305 w 602715"/>
                <a:gd name="connsiteY54" fmla="*/ 172423 h 575353"/>
                <a:gd name="connsiteX55" fmla="*/ 21790 w 602715"/>
                <a:gd name="connsiteY55" fmla="*/ 172423 h 575353"/>
                <a:gd name="connsiteX56" fmla="*/ 21790 w 602715"/>
                <a:gd name="connsiteY56" fmla="*/ 526938 h 575353"/>
                <a:gd name="connsiteX57" fmla="*/ 376894 w 602715"/>
                <a:gd name="connsiteY57" fmla="*/ 526938 h 575353"/>
                <a:gd name="connsiteX58" fmla="*/ 387386 w 602715"/>
                <a:gd name="connsiteY58" fmla="*/ 537413 h 575353"/>
                <a:gd name="connsiteX59" fmla="*/ 376894 w 602715"/>
                <a:gd name="connsiteY59" fmla="*/ 547887 h 575353"/>
                <a:gd name="connsiteX60" fmla="*/ 10492 w 602715"/>
                <a:gd name="connsiteY60" fmla="*/ 547887 h 575353"/>
                <a:gd name="connsiteX61" fmla="*/ 0 w 602715"/>
                <a:gd name="connsiteY61" fmla="*/ 537413 h 575353"/>
                <a:gd name="connsiteX62" fmla="*/ 0 w 602715"/>
                <a:gd name="connsiteY62" fmla="*/ 161143 h 575353"/>
                <a:gd name="connsiteX63" fmla="*/ 0 w 602715"/>
                <a:gd name="connsiteY63" fmla="*/ 11280 h 575353"/>
                <a:gd name="connsiteX64" fmla="*/ 10492 w 602715"/>
                <a:gd name="connsiteY64" fmla="*/ 0 h 57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2715" h="575353">
                  <a:moveTo>
                    <a:pt x="442231" y="415741"/>
                  </a:moveTo>
                  <a:lnTo>
                    <a:pt x="479375" y="514894"/>
                  </a:lnTo>
                  <a:lnTo>
                    <a:pt x="500369" y="472976"/>
                  </a:lnTo>
                  <a:lnTo>
                    <a:pt x="542357" y="452017"/>
                  </a:lnTo>
                  <a:close/>
                  <a:moveTo>
                    <a:pt x="405895" y="379466"/>
                  </a:moveTo>
                  <a:lnTo>
                    <a:pt x="596458" y="449598"/>
                  </a:lnTo>
                  <a:lnTo>
                    <a:pt x="526208" y="484262"/>
                  </a:lnTo>
                  <a:lnTo>
                    <a:pt x="599688" y="557618"/>
                  </a:lnTo>
                  <a:cubicBezTo>
                    <a:pt x="603725" y="561649"/>
                    <a:pt x="603725" y="568098"/>
                    <a:pt x="599688" y="572129"/>
                  </a:cubicBezTo>
                  <a:cubicBezTo>
                    <a:pt x="597265" y="574547"/>
                    <a:pt x="594843" y="575353"/>
                    <a:pt x="591613" y="575353"/>
                  </a:cubicBezTo>
                  <a:cubicBezTo>
                    <a:pt x="589191" y="575353"/>
                    <a:pt x="586768" y="574547"/>
                    <a:pt x="584346" y="572129"/>
                  </a:cubicBezTo>
                  <a:lnTo>
                    <a:pt x="510866" y="499578"/>
                  </a:lnTo>
                  <a:lnTo>
                    <a:pt x="476145" y="568904"/>
                  </a:lnTo>
                  <a:close/>
                  <a:moveTo>
                    <a:pt x="280047" y="64374"/>
                  </a:moveTo>
                  <a:cubicBezTo>
                    <a:pt x="267933" y="64374"/>
                    <a:pt x="258242" y="74054"/>
                    <a:pt x="258242" y="86154"/>
                  </a:cubicBezTo>
                  <a:cubicBezTo>
                    <a:pt x="258242" y="98254"/>
                    <a:pt x="267933" y="107934"/>
                    <a:pt x="280047" y="107934"/>
                  </a:cubicBezTo>
                  <a:cubicBezTo>
                    <a:pt x="291354" y="107934"/>
                    <a:pt x="301045" y="98254"/>
                    <a:pt x="301045" y="86154"/>
                  </a:cubicBezTo>
                  <a:cubicBezTo>
                    <a:pt x="301045" y="74054"/>
                    <a:pt x="291354" y="64374"/>
                    <a:pt x="280047" y="64374"/>
                  </a:cubicBezTo>
                  <a:close/>
                  <a:moveTo>
                    <a:pt x="183205" y="64374"/>
                  </a:moveTo>
                  <a:cubicBezTo>
                    <a:pt x="171109" y="64374"/>
                    <a:pt x="161432" y="74054"/>
                    <a:pt x="161432" y="86154"/>
                  </a:cubicBezTo>
                  <a:cubicBezTo>
                    <a:pt x="161432" y="98254"/>
                    <a:pt x="171109" y="107934"/>
                    <a:pt x="183205" y="107934"/>
                  </a:cubicBezTo>
                  <a:cubicBezTo>
                    <a:pt x="194494" y="107934"/>
                    <a:pt x="204171" y="98254"/>
                    <a:pt x="204171" y="86154"/>
                  </a:cubicBezTo>
                  <a:cubicBezTo>
                    <a:pt x="204171" y="74054"/>
                    <a:pt x="194494" y="64374"/>
                    <a:pt x="183205" y="64374"/>
                  </a:cubicBezTo>
                  <a:close/>
                  <a:moveTo>
                    <a:pt x="86363" y="64374"/>
                  </a:moveTo>
                  <a:cubicBezTo>
                    <a:pt x="74249" y="64374"/>
                    <a:pt x="64558" y="74054"/>
                    <a:pt x="64558" y="86154"/>
                  </a:cubicBezTo>
                  <a:cubicBezTo>
                    <a:pt x="64558" y="98254"/>
                    <a:pt x="74249" y="107934"/>
                    <a:pt x="86363" y="107934"/>
                  </a:cubicBezTo>
                  <a:cubicBezTo>
                    <a:pt x="97670" y="107934"/>
                    <a:pt x="107361" y="98254"/>
                    <a:pt x="107361" y="86154"/>
                  </a:cubicBezTo>
                  <a:cubicBezTo>
                    <a:pt x="107361" y="74054"/>
                    <a:pt x="97670" y="64374"/>
                    <a:pt x="86363" y="64374"/>
                  </a:cubicBezTo>
                  <a:close/>
                  <a:moveTo>
                    <a:pt x="280047" y="43401"/>
                  </a:moveTo>
                  <a:cubicBezTo>
                    <a:pt x="303468" y="43401"/>
                    <a:pt x="322850" y="62761"/>
                    <a:pt x="322850" y="86154"/>
                  </a:cubicBezTo>
                  <a:cubicBezTo>
                    <a:pt x="322850" y="109547"/>
                    <a:pt x="303468" y="128907"/>
                    <a:pt x="280047" y="128907"/>
                  </a:cubicBezTo>
                  <a:cubicBezTo>
                    <a:pt x="255819" y="128907"/>
                    <a:pt x="236437" y="109547"/>
                    <a:pt x="236437" y="86154"/>
                  </a:cubicBezTo>
                  <a:cubicBezTo>
                    <a:pt x="236437" y="62761"/>
                    <a:pt x="255819" y="43401"/>
                    <a:pt x="280047" y="43401"/>
                  </a:cubicBezTo>
                  <a:close/>
                  <a:moveTo>
                    <a:pt x="183205" y="43401"/>
                  </a:moveTo>
                  <a:cubicBezTo>
                    <a:pt x="206590" y="43401"/>
                    <a:pt x="225943" y="62761"/>
                    <a:pt x="225943" y="86154"/>
                  </a:cubicBezTo>
                  <a:cubicBezTo>
                    <a:pt x="225943" y="109547"/>
                    <a:pt x="206590" y="128907"/>
                    <a:pt x="183205" y="128907"/>
                  </a:cubicBezTo>
                  <a:cubicBezTo>
                    <a:pt x="159013" y="128907"/>
                    <a:pt x="139660" y="109547"/>
                    <a:pt x="139660" y="86154"/>
                  </a:cubicBezTo>
                  <a:cubicBezTo>
                    <a:pt x="139660" y="62761"/>
                    <a:pt x="159013" y="43401"/>
                    <a:pt x="183205" y="43401"/>
                  </a:cubicBezTo>
                  <a:close/>
                  <a:moveTo>
                    <a:pt x="86363" y="43401"/>
                  </a:moveTo>
                  <a:cubicBezTo>
                    <a:pt x="109784" y="43401"/>
                    <a:pt x="129166" y="62761"/>
                    <a:pt x="129166" y="86154"/>
                  </a:cubicBezTo>
                  <a:cubicBezTo>
                    <a:pt x="129166" y="109547"/>
                    <a:pt x="109784" y="128907"/>
                    <a:pt x="86363" y="128907"/>
                  </a:cubicBezTo>
                  <a:cubicBezTo>
                    <a:pt x="62135" y="128907"/>
                    <a:pt x="42753" y="109547"/>
                    <a:pt x="42753" y="86154"/>
                  </a:cubicBezTo>
                  <a:cubicBezTo>
                    <a:pt x="42753" y="62761"/>
                    <a:pt x="62135" y="43401"/>
                    <a:pt x="86363" y="43401"/>
                  </a:cubicBezTo>
                  <a:close/>
                  <a:moveTo>
                    <a:pt x="21790" y="21754"/>
                  </a:moveTo>
                  <a:lnTo>
                    <a:pt x="21790" y="150669"/>
                  </a:lnTo>
                  <a:lnTo>
                    <a:pt x="538305" y="150669"/>
                  </a:lnTo>
                  <a:lnTo>
                    <a:pt x="538305" y="21754"/>
                  </a:lnTo>
                  <a:close/>
                  <a:moveTo>
                    <a:pt x="10492" y="0"/>
                  </a:moveTo>
                  <a:lnTo>
                    <a:pt x="548796" y="0"/>
                  </a:lnTo>
                  <a:cubicBezTo>
                    <a:pt x="554446" y="0"/>
                    <a:pt x="559288" y="4834"/>
                    <a:pt x="559288" y="11280"/>
                  </a:cubicBezTo>
                  <a:lnTo>
                    <a:pt x="559288" y="161143"/>
                  </a:lnTo>
                  <a:lnTo>
                    <a:pt x="559288" y="365795"/>
                  </a:lnTo>
                  <a:cubicBezTo>
                    <a:pt x="559288" y="371435"/>
                    <a:pt x="554446" y="376269"/>
                    <a:pt x="548796" y="376269"/>
                  </a:cubicBezTo>
                  <a:cubicBezTo>
                    <a:pt x="543147" y="376269"/>
                    <a:pt x="538305" y="371435"/>
                    <a:pt x="538305" y="365795"/>
                  </a:cubicBezTo>
                  <a:lnTo>
                    <a:pt x="538305" y="172423"/>
                  </a:lnTo>
                  <a:lnTo>
                    <a:pt x="21790" y="172423"/>
                  </a:lnTo>
                  <a:lnTo>
                    <a:pt x="21790" y="526938"/>
                  </a:lnTo>
                  <a:lnTo>
                    <a:pt x="376894" y="526938"/>
                  </a:lnTo>
                  <a:cubicBezTo>
                    <a:pt x="382543" y="526938"/>
                    <a:pt x="387386" y="531773"/>
                    <a:pt x="387386" y="537413"/>
                  </a:cubicBezTo>
                  <a:cubicBezTo>
                    <a:pt x="387386" y="543053"/>
                    <a:pt x="382543" y="547887"/>
                    <a:pt x="376894" y="547887"/>
                  </a:cubicBezTo>
                  <a:lnTo>
                    <a:pt x="10492" y="547887"/>
                  </a:lnTo>
                  <a:cubicBezTo>
                    <a:pt x="4842" y="547887"/>
                    <a:pt x="0" y="543053"/>
                    <a:pt x="0" y="537413"/>
                  </a:cubicBezTo>
                  <a:lnTo>
                    <a:pt x="0" y="161143"/>
                  </a:lnTo>
                  <a:lnTo>
                    <a:pt x="0" y="11280"/>
                  </a:lnTo>
                  <a:cubicBezTo>
                    <a:pt x="0" y="4834"/>
                    <a:pt x="4842" y="0"/>
                    <a:pt x="10492" y="0"/>
                  </a:cubicBezTo>
                  <a:close/>
                </a:path>
              </a:pathLst>
            </a:custGeom>
            <a:solidFill>
              <a:schemeClr val="bg1"/>
            </a:soli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 name="文本框 5"/>
          <p:cNvSpPr txBox="1"/>
          <p:nvPr/>
        </p:nvSpPr>
        <p:spPr>
          <a:xfrm>
            <a:off x="1518453" y="455343"/>
            <a:ext cx="3295317" cy="460375"/>
          </a:xfrm>
          <a:prstGeom prst="rect">
            <a:avLst/>
          </a:prstGeom>
          <a:noFill/>
        </p:spPr>
        <p:txBody>
          <a:bodyPr wrap="square" rtlCol="0">
            <a:spAutoFit/>
            <a:scene3d>
              <a:camera prst="orthographicFront"/>
              <a:lightRig rig="threePt" dir="t"/>
            </a:scene3d>
            <a:sp3d contourW="12700"/>
          </a:bodyPr>
          <a:lstStyle/>
          <a:p>
            <a:r>
              <a:rPr lang="zh-CN" altLang="en-US" sz="2400" b="1" dirty="0" smtClean="0">
                <a:solidFill>
                  <a:schemeClr val="tx1">
                    <a:lumMod val="85000"/>
                    <a:lumOff val="15000"/>
                  </a:schemeClr>
                </a:solidFill>
                <a:latin typeface="+mn-ea"/>
              </a:rPr>
              <a:t>预算计划</a:t>
            </a:r>
          </a:p>
        </p:txBody>
      </p:sp>
      <p:graphicFrame>
        <p:nvGraphicFramePr>
          <p:cNvPr id="5" name="表格 4"/>
          <p:cNvGraphicFramePr>
            <a:graphicFrameLocks noGrp="1"/>
          </p:cNvGraphicFramePr>
          <p:nvPr>
            <p:extLst>
              <p:ext uri="{D42A27DB-BD31-4B8C-83A1-F6EECF244321}">
                <p14:modId xmlns:p14="http://schemas.microsoft.com/office/powerpoint/2010/main" val="2268471600"/>
              </p:ext>
            </p:extLst>
          </p:nvPr>
        </p:nvGraphicFramePr>
        <p:xfrm>
          <a:off x="952942" y="1737867"/>
          <a:ext cx="10582204" cy="4370832"/>
        </p:xfrm>
        <a:graphic>
          <a:graphicData uri="http://schemas.openxmlformats.org/drawingml/2006/table">
            <a:tbl>
              <a:tblPr firstRow="1" firstCol="1" bandRow="1"/>
              <a:tblGrid>
                <a:gridCol w="3526592"/>
                <a:gridCol w="3527806"/>
                <a:gridCol w="3527806"/>
              </a:tblGrid>
              <a:tr h="305816">
                <a:tc>
                  <a:txBody>
                    <a:bodyPr/>
                    <a:lstStyle/>
                    <a:p>
                      <a:pPr algn="ctr">
                        <a:spcAft>
                          <a:spcPts val="0"/>
                        </a:spcAft>
                      </a:pPr>
                      <a:r>
                        <a:rPr lang="zh-CN" sz="2000" kern="100">
                          <a:effectLst/>
                          <a:latin typeface="Times New Roman"/>
                          <a:ea typeface="宋体"/>
                        </a:rPr>
                        <a:t>费用名称</a:t>
                      </a:r>
                    </a:p>
                  </a:txBody>
                  <a:tcPr marL="131063" marR="131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2000" kern="100">
                          <a:effectLst/>
                          <a:latin typeface="Times New Roman"/>
                          <a:ea typeface="宋体"/>
                        </a:rPr>
                        <a:t>预算（元）</a:t>
                      </a:r>
                    </a:p>
                  </a:txBody>
                  <a:tcPr marL="131063" marR="131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2000" kern="100">
                          <a:effectLst/>
                          <a:latin typeface="Times New Roman"/>
                          <a:ea typeface="宋体"/>
                        </a:rPr>
                        <a:t>备注</a:t>
                      </a:r>
                    </a:p>
                  </a:txBody>
                  <a:tcPr marL="131063" marR="131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611632">
                <a:tc>
                  <a:txBody>
                    <a:bodyPr/>
                    <a:lstStyle/>
                    <a:p>
                      <a:pPr algn="ctr">
                        <a:spcAft>
                          <a:spcPts val="0"/>
                        </a:spcAft>
                      </a:pPr>
                      <a:r>
                        <a:rPr lang="zh-CN" sz="2000" kern="100" dirty="0">
                          <a:effectLst/>
                          <a:latin typeface="Times New Roman"/>
                          <a:ea typeface="宋体"/>
                        </a:rPr>
                        <a:t>硬件费用</a:t>
                      </a:r>
                    </a:p>
                  </a:txBody>
                  <a:tcPr marL="131063" marR="131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a:ea typeface="宋体"/>
                        </a:rPr>
                        <a:t>0</a:t>
                      </a:r>
                      <a:endParaRPr lang="zh-CN" sz="2000" kern="100">
                        <a:effectLst/>
                        <a:latin typeface="Times New Roman"/>
                        <a:ea typeface="宋体"/>
                      </a:endParaRPr>
                    </a:p>
                  </a:txBody>
                  <a:tcPr marL="131063" marR="131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a:ea typeface="宋体"/>
                        </a:rPr>
                        <a:t>5</a:t>
                      </a:r>
                      <a:r>
                        <a:rPr lang="zh-CN" sz="2000" kern="100">
                          <a:effectLst/>
                          <a:latin typeface="Times New Roman"/>
                          <a:ea typeface="宋体"/>
                        </a:rPr>
                        <a:t>台笔记本及相关硬件设备的配置</a:t>
                      </a:r>
                    </a:p>
                  </a:txBody>
                  <a:tcPr marL="131063" marR="131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9008">
                <a:tc>
                  <a:txBody>
                    <a:bodyPr/>
                    <a:lstStyle/>
                    <a:p>
                      <a:pPr algn="ctr">
                        <a:spcAft>
                          <a:spcPts val="0"/>
                        </a:spcAft>
                      </a:pPr>
                      <a:r>
                        <a:rPr lang="zh-CN" sz="2000" kern="100">
                          <a:effectLst/>
                          <a:latin typeface="Times New Roman"/>
                          <a:ea typeface="宋体"/>
                        </a:rPr>
                        <a:t>软件费用</a:t>
                      </a:r>
                    </a:p>
                  </a:txBody>
                  <a:tcPr marL="131063" marR="131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a:ea typeface="宋体"/>
                        </a:rPr>
                        <a:t>0</a:t>
                      </a:r>
                      <a:endParaRPr lang="zh-CN" sz="2000" kern="100">
                        <a:effectLst/>
                        <a:latin typeface="Times New Roman"/>
                        <a:ea typeface="宋体"/>
                      </a:endParaRPr>
                    </a:p>
                  </a:txBody>
                  <a:tcPr marL="131063" marR="131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a:ea typeface="宋体"/>
                        </a:rPr>
                        <a:t>Microsoft Office</a:t>
                      </a:r>
                      <a:r>
                        <a:rPr lang="zh-CN" sz="2000" kern="100">
                          <a:effectLst/>
                          <a:latin typeface="Times New Roman"/>
                          <a:ea typeface="宋体"/>
                        </a:rPr>
                        <a:t>，</a:t>
                      </a:r>
                      <a:r>
                        <a:rPr lang="en-US" sz="2300" kern="100">
                          <a:solidFill>
                            <a:srgbClr val="000000"/>
                          </a:solidFill>
                          <a:effectLst/>
                          <a:latin typeface="宋体"/>
                          <a:ea typeface="宋体"/>
                        </a:rPr>
                        <a:t>Visio</a:t>
                      </a:r>
                      <a:r>
                        <a:rPr lang="zh-CN" sz="2300" kern="100">
                          <a:solidFill>
                            <a:srgbClr val="000000"/>
                          </a:solidFill>
                          <a:effectLst/>
                          <a:latin typeface="Times New Roman"/>
                          <a:ea typeface="宋体"/>
                        </a:rPr>
                        <a:t>等软件工具的购买及授权</a:t>
                      </a:r>
                      <a:endParaRPr lang="zh-CN" sz="2000" kern="100">
                        <a:effectLst/>
                        <a:latin typeface="Times New Roman"/>
                        <a:ea typeface="宋体"/>
                      </a:endParaRPr>
                    </a:p>
                  </a:txBody>
                  <a:tcPr marL="131063" marR="131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1632">
                <a:tc>
                  <a:txBody>
                    <a:bodyPr/>
                    <a:lstStyle/>
                    <a:p>
                      <a:pPr algn="ctr">
                        <a:spcAft>
                          <a:spcPts val="0"/>
                        </a:spcAft>
                      </a:pPr>
                      <a:r>
                        <a:rPr lang="zh-CN" sz="2000" kern="100">
                          <a:effectLst/>
                          <a:latin typeface="Times New Roman"/>
                          <a:ea typeface="宋体"/>
                        </a:rPr>
                        <a:t>人工费用</a:t>
                      </a:r>
                    </a:p>
                  </a:txBody>
                  <a:tcPr marL="131063" marR="131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a:ea typeface="宋体"/>
                        </a:rPr>
                        <a:t>9000</a:t>
                      </a:r>
                      <a:endParaRPr lang="zh-CN" sz="2000" kern="100">
                        <a:effectLst/>
                        <a:latin typeface="Times New Roman"/>
                        <a:ea typeface="宋体"/>
                      </a:endParaRPr>
                    </a:p>
                  </a:txBody>
                  <a:tcPr marL="131063" marR="131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effectLst/>
                          <a:latin typeface="Times New Roman"/>
                          <a:ea typeface="宋体"/>
                        </a:rPr>
                        <a:t>工资</a:t>
                      </a:r>
                      <a:r>
                        <a:rPr lang="en-US" sz="2000" kern="100">
                          <a:effectLst/>
                          <a:latin typeface="Times New Roman"/>
                          <a:ea typeface="宋体"/>
                        </a:rPr>
                        <a:t>30.97</a:t>
                      </a:r>
                      <a:r>
                        <a:rPr lang="zh-CN" sz="2000" kern="100">
                          <a:effectLst/>
                          <a:latin typeface="Times New Roman"/>
                          <a:ea typeface="宋体"/>
                        </a:rPr>
                        <a:t>元每工时，共计</a:t>
                      </a:r>
                      <a:r>
                        <a:rPr lang="en-US" sz="2000" kern="100">
                          <a:effectLst/>
                          <a:latin typeface="Times New Roman"/>
                          <a:ea typeface="宋体"/>
                        </a:rPr>
                        <a:t>289</a:t>
                      </a:r>
                      <a:r>
                        <a:rPr lang="zh-CN" sz="2000" kern="100">
                          <a:effectLst/>
                          <a:latin typeface="Times New Roman"/>
                          <a:ea typeface="宋体"/>
                        </a:rPr>
                        <a:t>工时</a:t>
                      </a:r>
                    </a:p>
                  </a:txBody>
                  <a:tcPr marL="131063" marR="131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1632">
                <a:tc>
                  <a:txBody>
                    <a:bodyPr/>
                    <a:lstStyle/>
                    <a:p>
                      <a:pPr algn="ctr">
                        <a:spcAft>
                          <a:spcPts val="0"/>
                        </a:spcAft>
                      </a:pPr>
                      <a:r>
                        <a:rPr lang="zh-CN" sz="2000" kern="100">
                          <a:effectLst/>
                          <a:latin typeface="Times New Roman"/>
                          <a:ea typeface="宋体"/>
                        </a:rPr>
                        <a:t>场地费用</a:t>
                      </a:r>
                    </a:p>
                  </a:txBody>
                  <a:tcPr marL="131063" marR="131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a:ea typeface="宋体"/>
                        </a:rPr>
                        <a:t>0</a:t>
                      </a:r>
                      <a:endParaRPr lang="zh-CN" sz="2000" kern="100">
                        <a:effectLst/>
                        <a:latin typeface="Times New Roman"/>
                        <a:ea typeface="宋体"/>
                      </a:endParaRPr>
                    </a:p>
                  </a:txBody>
                  <a:tcPr marL="131063" marR="131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effectLst/>
                          <a:latin typeface="Times New Roman"/>
                          <a:ea typeface="宋体"/>
                        </a:rPr>
                        <a:t>工作场地租用费用</a:t>
                      </a:r>
                      <a:r>
                        <a:rPr lang="en-US" sz="2000" kern="100">
                          <a:effectLst/>
                          <a:latin typeface="Times New Roman"/>
                          <a:ea typeface="宋体"/>
                        </a:rPr>
                        <a:t>xx</a:t>
                      </a:r>
                      <a:r>
                        <a:rPr lang="zh-CN" sz="2000" kern="100">
                          <a:effectLst/>
                          <a:latin typeface="Times New Roman"/>
                          <a:ea typeface="宋体"/>
                        </a:rPr>
                        <a:t>元每人每月，共计</a:t>
                      </a:r>
                      <a:r>
                        <a:rPr lang="en-US" sz="2000" kern="100">
                          <a:effectLst/>
                          <a:latin typeface="Times New Roman"/>
                          <a:ea typeface="宋体"/>
                        </a:rPr>
                        <a:t>xx</a:t>
                      </a:r>
                      <a:r>
                        <a:rPr lang="zh-CN" sz="2000" kern="100">
                          <a:effectLst/>
                          <a:latin typeface="Times New Roman"/>
                          <a:ea typeface="宋体"/>
                        </a:rPr>
                        <a:t>月</a:t>
                      </a:r>
                    </a:p>
                  </a:txBody>
                  <a:tcPr marL="131063" marR="131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1632">
                <a:tc>
                  <a:txBody>
                    <a:bodyPr/>
                    <a:lstStyle/>
                    <a:p>
                      <a:pPr algn="ctr">
                        <a:spcAft>
                          <a:spcPts val="0"/>
                        </a:spcAft>
                      </a:pPr>
                      <a:r>
                        <a:rPr lang="zh-CN" sz="2000" kern="100">
                          <a:effectLst/>
                          <a:latin typeface="Times New Roman"/>
                          <a:ea typeface="宋体"/>
                        </a:rPr>
                        <a:t>水电费用</a:t>
                      </a:r>
                    </a:p>
                  </a:txBody>
                  <a:tcPr marL="131063" marR="131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a:ea typeface="宋体"/>
                        </a:rPr>
                        <a:t>1000</a:t>
                      </a:r>
                      <a:endParaRPr lang="zh-CN" sz="2000" kern="100">
                        <a:effectLst/>
                        <a:latin typeface="Times New Roman"/>
                        <a:ea typeface="宋体"/>
                      </a:endParaRPr>
                    </a:p>
                  </a:txBody>
                  <a:tcPr marL="131063" marR="131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effectLst/>
                          <a:latin typeface="Times New Roman"/>
                          <a:ea typeface="宋体"/>
                        </a:rPr>
                        <a:t>预计水电费</a:t>
                      </a:r>
                      <a:r>
                        <a:rPr lang="en-US" sz="2000" kern="100">
                          <a:effectLst/>
                          <a:latin typeface="Times New Roman"/>
                          <a:ea typeface="宋体"/>
                        </a:rPr>
                        <a:t>200</a:t>
                      </a:r>
                      <a:r>
                        <a:rPr lang="zh-CN" sz="2000" kern="100">
                          <a:effectLst/>
                          <a:latin typeface="Times New Roman"/>
                          <a:ea typeface="宋体"/>
                        </a:rPr>
                        <a:t>元每月，共计</a:t>
                      </a:r>
                      <a:r>
                        <a:rPr lang="en-US" sz="2000" kern="100">
                          <a:effectLst/>
                          <a:latin typeface="Times New Roman"/>
                          <a:ea typeface="宋体"/>
                        </a:rPr>
                        <a:t>5</a:t>
                      </a:r>
                      <a:r>
                        <a:rPr lang="zh-CN" sz="2000" kern="100">
                          <a:effectLst/>
                          <a:latin typeface="Times New Roman"/>
                          <a:ea typeface="宋体"/>
                        </a:rPr>
                        <a:t>个月</a:t>
                      </a:r>
                    </a:p>
                  </a:txBody>
                  <a:tcPr marL="131063" marR="131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1632">
                <a:tc>
                  <a:txBody>
                    <a:bodyPr/>
                    <a:lstStyle/>
                    <a:p>
                      <a:pPr algn="ctr">
                        <a:spcAft>
                          <a:spcPts val="0"/>
                        </a:spcAft>
                      </a:pPr>
                      <a:r>
                        <a:rPr lang="zh-CN" sz="2000" kern="100">
                          <a:effectLst/>
                          <a:latin typeface="Times New Roman"/>
                          <a:ea typeface="宋体"/>
                        </a:rPr>
                        <a:t>其它</a:t>
                      </a:r>
                    </a:p>
                  </a:txBody>
                  <a:tcPr marL="131063" marR="131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a:ea typeface="宋体"/>
                        </a:rPr>
                        <a:t>0</a:t>
                      </a:r>
                      <a:endParaRPr lang="zh-CN" sz="2000" kern="100">
                        <a:effectLst/>
                        <a:latin typeface="Times New Roman"/>
                        <a:ea typeface="宋体"/>
                      </a:endParaRPr>
                    </a:p>
                  </a:txBody>
                  <a:tcPr marL="131063" marR="131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effectLst/>
                          <a:latin typeface="Times New Roman"/>
                          <a:ea typeface="宋体"/>
                        </a:rPr>
                        <a:t>除上述项外其他与本计划相关的花费</a:t>
                      </a:r>
                    </a:p>
                  </a:txBody>
                  <a:tcPr marL="131063" marR="131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816">
                <a:tc gridSpan="3">
                  <a:txBody>
                    <a:bodyPr/>
                    <a:lstStyle/>
                    <a:p>
                      <a:pPr algn="ctr">
                        <a:spcAft>
                          <a:spcPts val="0"/>
                        </a:spcAft>
                      </a:pPr>
                      <a:r>
                        <a:rPr lang="zh-CN" sz="2000" kern="100" dirty="0">
                          <a:effectLst/>
                          <a:latin typeface="Times New Roman"/>
                          <a:ea typeface="宋体"/>
                        </a:rPr>
                        <a:t>总计（元）：</a:t>
                      </a:r>
                      <a:r>
                        <a:rPr lang="en-US" sz="2000" kern="100" dirty="0">
                          <a:effectLst/>
                          <a:latin typeface="Times New Roman"/>
                          <a:ea typeface="宋体"/>
                        </a:rPr>
                        <a:t>10000</a:t>
                      </a:r>
                      <a:endParaRPr lang="zh-CN" sz="2000" kern="100" dirty="0">
                        <a:effectLst/>
                        <a:latin typeface="Times New Roman"/>
                        <a:ea typeface="宋体"/>
                      </a:endParaRPr>
                    </a:p>
                  </a:txBody>
                  <a:tcPr marL="131063" marR="131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31768605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52438" y="317500"/>
            <a:ext cx="850900" cy="850900"/>
            <a:chOff x="2959100" y="1866900"/>
            <a:chExt cx="1536700" cy="1536700"/>
          </a:xfrm>
        </p:grpSpPr>
        <p:sp>
          <p:nvSpPr>
            <p:cNvPr id="2" name="椭圆 1"/>
            <p:cNvSpPr/>
            <p:nvPr/>
          </p:nvSpPr>
          <p:spPr>
            <a:xfrm>
              <a:off x="2959100" y="1866900"/>
              <a:ext cx="1536700" cy="1536700"/>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a:off x="3361590" y="2286000"/>
              <a:ext cx="731720" cy="698500"/>
            </a:xfrm>
            <a:custGeom>
              <a:avLst/>
              <a:gdLst>
                <a:gd name="connsiteX0" fmla="*/ 442231 w 602715"/>
                <a:gd name="connsiteY0" fmla="*/ 415741 h 575353"/>
                <a:gd name="connsiteX1" fmla="*/ 479375 w 602715"/>
                <a:gd name="connsiteY1" fmla="*/ 514894 h 575353"/>
                <a:gd name="connsiteX2" fmla="*/ 500369 w 602715"/>
                <a:gd name="connsiteY2" fmla="*/ 472976 h 575353"/>
                <a:gd name="connsiteX3" fmla="*/ 542357 w 602715"/>
                <a:gd name="connsiteY3" fmla="*/ 452017 h 575353"/>
                <a:gd name="connsiteX4" fmla="*/ 405895 w 602715"/>
                <a:gd name="connsiteY4" fmla="*/ 379466 h 575353"/>
                <a:gd name="connsiteX5" fmla="*/ 596458 w 602715"/>
                <a:gd name="connsiteY5" fmla="*/ 449598 h 575353"/>
                <a:gd name="connsiteX6" fmla="*/ 526208 w 602715"/>
                <a:gd name="connsiteY6" fmla="*/ 484262 h 575353"/>
                <a:gd name="connsiteX7" fmla="*/ 599688 w 602715"/>
                <a:gd name="connsiteY7" fmla="*/ 557618 h 575353"/>
                <a:gd name="connsiteX8" fmla="*/ 599688 w 602715"/>
                <a:gd name="connsiteY8" fmla="*/ 572129 h 575353"/>
                <a:gd name="connsiteX9" fmla="*/ 591613 w 602715"/>
                <a:gd name="connsiteY9" fmla="*/ 575353 h 575353"/>
                <a:gd name="connsiteX10" fmla="*/ 584346 w 602715"/>
                <a:gd name="connsiteY10" fmla="*/ 572129 h 575353"/>
                <a:gd name="connsiteX11" fmla="*/ 510866 w 602715"/>
                <a:gd name="connsiteY11" fmla="*/ 499578 h 575353"/>
                <a:gd name="connsiteX12" fmla="*/ 476145 w 602715"/>
                <a:gd name="connsiteY12" fmla="*/ 568904 h 575353"/>
                <a:gd name="connsiteX13" fmla="*/ 280047 w 602715"/>
                <a:gd name="connsiteY13" fmla="*/ 64374 h 575353"/>
                <a:gd name="connsiteX14" fmla="*/ 258242 w 602715"/>
                <a:gd name="connsiteY14" fmla="*/ 86154 h 575353"/>
                <a:gd name="connsiteX15" fmla="*/ 280047 w 602715"/>
                <a:gd name="connsiteY15" fmla="*/ 107934 h 575353"/>
                <a:gd name="connsiteX16" fmla="*/ 301045 w 602715"/>
                <a:gd name="connsiteY16" fmla="*/ 86154 h 575353"/>
                <a:gd name="connsiteX17" fmla="*/ 280047 w 602715"/>
                <a:gd name="connsiteY17" fmla="*/ 64374 h 575353"/>
                <a:gd name="connsiteX18" fmla="*/ 183205 w 602715"/>
                <a:gd name="connsiteY18" fmla="*/ 64374 h 575353"/>
                <a:gd name="connsiteX19" fmla="*/ 161432 w 602715"/>
                <a:gd name="connsiteY19" fmla="*/ 86154 h 575353"/>
                <a:gd name="connsiteX20" fmla="*/ 183205 w 602715"/>
                <a:gd name="connsiteY20" fmla="*/ 107934 h 575353"/>
                <a:gd name="connsiteX21" fmla="*/ 204171 w 602715"/>
                <a:gd name="connsiteY21" fmla="*/ 86154 h 575353"/>
                <a:gd name="connsiteX22" fmla="*/ 183205 w 602715"/>
                <a:gd name="connsiteY22" fmla="*/ 64374 h 575353"/>
                <a:gd name="connsiteX23" fmla="*/ 86363 w 602715"/>
                <a:gd name="connsiteY23" fmla="*/ 64374 h 575353"/>
                <a:gd name="connsiteX24" fmla="*/ 64558 w 602715"/>
                <a:gd name="connsiteY24" fmla="*/ 86154 h 575353"/>
                <a:gd name="connsiteX25" fmla="*/ 86363 w 602715"/>
                <a:gd name="connsiteY25" fmla="*/ 107934 h 575353"/>
                <a:gd name="connsiteX26" fmla="*/ 107361 w 602715"/>
                <a:gd name="connsiteY26" fmla="*/ 86154 h 575353"/>
                <a:gd name="connsiteX27" fmla="*/ 86363 w 602715"/>
                <a:gd name="connsiteY27" fmla="*/ 64374 h 575353"/>
                <a:gd name="connsiteX28" fmla="*/ 280047 w 602715"/>
                <a:gd name="connsiteY28" fmla="*/ 43401 h 575353"/>
                <a:gd name="connsiteX29" fmla="*/ 322850 w 602715"/>
                <a:gd name="connsiteY29" fmla="*/ 86154 h 575353"/>
                <a:gd name="connsiteX30" fmla="*/ 280047 w 602715"/>
                <a:gd name="connsiteY30" fmla="*/ 128907 h 575353"/>
                <a:gd name="connsiteX31" fmla="*/ 236437 w 602715"/>
                <a:gd name="connsiteY31" fmla="*/ 86154 h 575353"/>
                <a:gd name="connsiteX32" fmla="*/ 280047 w 602715"/>
                <a:gd name="connsiteY32" fmla="*/ 43401 h 575353"/>
                <a:gd name="connsiteX33" fmla="*/ 183205 w 602715"/>
                <a:gd name="connsiteY33" fmla="*/ 43401 h 575353"/>
                <a:gd name="connsiteX34" fmla="*/ 225943 w 602715"/>
                <a:gd name="connsiteY34" fmla="*/ 86154 h 575353"/>
                <a:gd name="connsiteX35" fmla="*/ 183205 w 602715"/>
                <a:gd name="connsiteY35" fmla="*/ 128907 h 575353"/>
                <a:gd name="connsiteX36" fmla="*/ 139660 w 602715"/>
                <a:gd name="connsiteY36" fmla="*/ 86154 h 575353"/>
                <a:gd name="connsiteX37" fmla="*/ 183205 w 602715"/>
                <a:gd name="connsiteY37" fmla="*/ 43401 h 575353"/>
                <a:gd name="connsiteX38" fmla="*/ 86363 w 602715"/>
                <a:gd name="connsiteY38" fmla="*/ 43401 h 575353"/>
                <a:gd name="connsiteX39" fmla="*/ 129166 w 602715"/>
                <a:gd name="connsiteY39" fmla="*/ 86154 h 575353"/>
                <a:gd name="connsiteX40" fmla="*/ 86363 w 602715"/>
                <a:gd name="connsiteY40" fmla="*/ 128907 h 575353"/>
                <a:gd name="connsiteX41" fmla="*/ 42753 w 602715"/>
                <a:gd name="connsiteY41" fmla="*/ 86154 h 575353"/>
                <a:gd name="connsiteX42" fmla="*/ 86363 w 602715"/>
                <a:gd name="connsiteY42" fmla="*/ 43401 h 575353"/>
                <a:gd name="connsiteX43" fmla="*/ 21790 w 602715"/>
                <a:gd name="connsiteY43" fmla="*/ 21754 h 575353"/>
                <a:gd name="connsiteX44" fmla="*/ 21790 w 602715"/>
                <a:gd name="connsiteY44" fmla="*/ 150669 h 575353"/>
                <a:gd name="connsiteX45" fmla="*/ 538305 w 602715"/>
                <a:gd name="connsiteY45" fmla="*/ 150669 h 575353"/>
                <a:gd name="connsiteX46" fmla="*/ 538305 w 602715"/>
                <a:gd name="connsiteY46" fmla="*/ 21754 h 575353"/>
                <a:gd name="connsiteX47" fmla="*/ 10492 w 602715"/>
                <a:gd name="connsiteY47" fmla="*/ 0 h 575353"/>
                <a:gd name="connsiteX48" fmla="*/ 548796 w 602715"/>
                <a:gd name="connsiteY48" fmla="*/ 0 h 575353"/>
                <a:gd name="connsiteX49" fmla="*/ 559288 w 602715"/>
                <a:gd name="connsiteY49" fmla="*/ 11280 h 575353"/>
                <a:gd name="connsiteX50" fmla="*/ 559288 w 602715"/>
                <a:gd name="connsiteY50" fmla="*/ 161143 h 575353"/>
                <a:gd name="connsiteX51" fmla="*/ 559288 w 602715"/>
                <a:gd name="connsiteY51" fmla="*/ 365795 h 575353"/>
                <a:gd name="connsiteX52" fmla="*/ 548796 w 602715"/>
                <a:gd name="connsiteY52" fmla="*/ 376269 h 575353"/>
                <a:gd name="connsiteX53" fmla="*/ 538305 w 602715"/>
                <a:gd name="connsiteY53" fmla="*/ 365795 h 575353"/>
                <a:gd name="connsiteX54" fmla="*/ 538305 w 602715"/>
                <a:gd name="connsiteY54" fmla="*/ 172423 h 575353"/>
                <a:gd name="connsiteX55" fmla="*/ 21790 w 602715"/>
                <a:gd name="connsiteY55" fmla="*/ 172423 h 575353"/>
                <a:gd name="connsiteX56" fmla="*/ 21790 w 602715"/>
                <a:gd name="connsiteY56" fmla="*/ 526938 h 575353"/>
                <a:gd name="connsiteX57" fmla="*/ 376894 w 602715"/>
                <a:gd name="connsiteY57" fmla="*/ 526938 h 575353"/>
                <a:gd name="connsiteX58" fmla="*/ 387386 w 602715"/>
                <a:gd name="connsiteY58" fmla="*/ 537413 h 575353"/>
                <a:gd name="connsiteX59" fmla="*/ 376894 w 602715"/>
                <a:gd name="connsiteY59" fmla="*/ 547887 h 575353"/>
                <a:gd name="connsiteX60" fmla="*/ 10492 w 602715"/>
                <a:gd name="connsiteY60" fmla="*/ 547887 h 575353"/>
                <a:gd name="connsiteX61" fmla="*/ 0 w 602715"/>
                <a:gd name="connsiteY61" fmla="*/ 537413 h 575353"/>
                <a:gd name="connsiteX62" fmla="*/ 0 w 602715"/>
                <a:gd name="connsiteY62" fmla="*/ 161143 h 575353"/>
                <a:gd name="connsiteX63" fmla="*/ 0 w 602715"/>
                <a:gd name="connsiteY63" fmla="*/ 11280 h 575353"/>
                <a:gd name="connsiteX64" fmla="*/ 10492 w 602715"/>
                <a:gd name="connsiteY64" fmla="*/ 0 h 57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2715" h="575353">
                  <a:moveTo>
                    <a:pt x="442231" y="415741"/>
                  </a:moveTo>
                  <a:lnTo>
                    <a:pt x="479375" y="514894"/>
                  </a:lnTo>
                  <a:lnTo>
                    <a:pt x="500369" y="472976"/>
                  </a:lnTo>
                  <a:lnTo>
                    <a:pt x="542357" y="452017"/>
                  </a:lnTo>
                  <a:close/>
                  <a:moveTo>
                    <a:pt x="405895" y="379466"/>
                  </a:moveTo>
                  <a:lnTo>
                    <a:pt x="596458" y="449598"/>
                  </a:lnTo>
                  <a:lnTo>
                    <a:pt x="526208" y="484262"/>
                  </a:lnTo>
                  <a:lnTo>
                    <a:pt x="599688" y="557618"/>
                  </a:lnTo>
                  <a:cubicBezTo>
                    <a:pt x="603725" y="561649"/>
                    <a:pt x="603725" y="568098"/>
                    <a:pt x="599688" y="572129"/>
                  </a:cubicBezTo>
                  <a:cubicBezTo>
                    <a:pt x="597265" y="574547"/>
                    <a:pt x="594843" y="575353"/>
                    <a:pt x="591613" y="575353"/>
                  </a:cubicBezTo>
                  <a:cubicBezTo>
                    <a:pt x="589191" y="575353"/>
                    <a:pt x="586768" y="574547"/>
                    <a:pt x="584346" y="572129"/>
                  </a:cubicBezTo>
                  <a:lnTo>
                    <a:pt x="510866" y="499578"/>
                  </a:lnTo>
                  <a:lnTo>
                    <a:pt x="476145" y="568904"/>
                  </a:lnTo>
                  <a:close/>
                  <a:moveTo>
                    <a:pt x="280047" y="64374"/>
                  </a:moveTo>
                  <a:cubicBezTo>
                    <a:pt x="267933" y="64374"/>
                    <a:pt x="258242" y="74054"/>
                    <a:pt x="258242" y="86154"/>
                  </a:cubicBezTo>
                  <a:cubicBezTo>
                    <a:pt x="258242" y="98254"/>
                    <a:pt x="267933" y="107934"/>
                    <a:pt x="280047" y="107934"/>
                  </a:cubicBezTo>
                  <a:cubicBezTo>
                    <a:pt x="291354" y="107934"/>
                    <a:pt x="301045" y="98254"/>
                    <a:pt x="301045" y="86154"/>
                  </a:cubicBezTo>
                  <a:cubicBezTo>
                    <a:pt x="301045" y="74054"/>
                    <a:pt x="291354" y="64374"/>
                    <a:pt x="280047" y="64374"/>
                  </a:cubicBezTo>
                  <a:close/>
                  <a:moveTo>
                    <a:pt x="183205" y="64374"/>
                  </a:moveTo>
                  <a:cubicBezTo>
                    <a:pt x="171109" y="64374"/>
                    <a:pt x="161432" y="74054"/>
                    <a:pt x="161432" y="86154"/>
                  </a:cubicBezTo>
                  <a:cubicBezTo>
                    <a:pt x="161432" y="98254"/>
                    <a:pt x="171109" y="107934"/>
                    <a:pt x="183205" y="107934"/>
                  </a:cubicBezTo>
                  <a:cubicBezTo>
                    <a:pt x="194494" y="107934"/>
                    <a:pt x="204171" y="98254"/>
                    <a:pt x="204171" y="86154"/>
                  </a:cubicBezTo>
                  <a:cubicBezTo>
                    <a:pt x="204171" y="74054"/>
                    <a:pt x="194494" y="64374"/>
                    <a:pt x="183205" y="64374"/>
                  </a:cubicBezTo>
                  <a:close/>
                  <a:moveTo>
                    <a:pt x="86363" y="64374"/>
                  </a:moveTo>
                  <a:cubicBezTo>
                    <a:pt x="74249" y="64374"/>
                    <a:pt x="64558" y="74054"/>
                    <a:pt x="64558" y="86154"/>
                  </a:cubicBezTo>
                  <a:cubicBezTo>
                    <a:pt x="64558" y="98254"/>
                    <a:pt x="74249" y="107934"/>
                    <a:pt x="86363" y="107934"/>
                  </a:cubicBezTo>
                  <a:cubicBezTo>
                    <a:pt x="97670" y="107934"/>
                    <a:pt x="107361" y="98254"/>
                    <a:pt x="107361" y="86154"/>
                  </a:cubicBezTo>
                  <a:cubicBezTo>
                    <a:pt x="107361" y="74054"/>
                    <a:pt x="97670" y="64374"/>
                    <a:pt x="86363" y="64374"/>
                  </a:cubicBezTo>
                  <a:close/>
                  <a:moveTo>
                    <a:pt x="280047" y="43401"/>
                  </a:moveTo>
                  <a:cubicBezTo>
                    <a:pt x="303468" y="43401"/>
                    <a:pt x="322850" y="62761"/>
                    <a:pt x="322850" y="86154"/>
                  </a:cubicBezTo>
                  <a:cubicBezTo>
                    <a:pt x="322850" y="109547"/>
                    <a:pt x="303468" y="128907"/>
                    <a:pt x="280047" y="128907"/>
                  </a:cubicBezTo>
                  <a:cubicBezTo>
                    <a:pt x="255819" y="128907"/>
                    <a:pt x="236437" y="109547"/>
                    <a:pt x="236437" y="86154"/>
                  </a:cubicBezTo>
                  <a:cubicBezTo>
                    <a:pt x="236437" y="62761"/>
                    <a:pt x="255819" y="43401"/>
                    <a:pt x="280047" y="43401"/>
                  </a:cubicBezTo>
                  <a:close/>
                  <a:moveTo>
                    <a:pt x="183205" y="43401"/>
                  </a:moveTo>
                  <a:cubicBezTo>
                    <a:pt x="206590" y="43401"/>
                    <a:pt x="225943" y="62761"/>
                    <a:pt x="225943" y="86154"/>
                  </a:cubicBezTo>
                  <a:cubicBezTo>
                    <a:pt x="225943" y="109547"/>
                    <a:pt x="206590" y="128907"/>
                    <a:pt x="183205" y="128907"/>
                  </a:cubicBezTo>
                  <a:cubicBezTo>
                    <a:pt x="159013" y="128907"/>
                    <a:pt x="139660" y="109547"/>
                    <a:pt x="139660" y="86154"/>
                  </a:cubicBezTo>
                  <a:cubicBezTo>
                    <a:pt x="139660" y="62761"/>
                    <a:pt x="159013" y="43401"/>
                    <a:pt x="183205" y="43401"/>
                  </a:cubicBezTo>
                  <a:close/>
                  <a:moveTo>
                    <a:pt x="86363" y="43401"/>
                  </a:moveTo>
                  <a:cubicBezTo>
                    <a:pt x="109784" y="43401"/>
                    <a:pt x="129166" y="62761"/>
                    <a:pt x="129166" y="86154"/>
                  </a:cubicBezTo>
                  <a:cubicBezTo>
                    <a:pt x="129166" y="109547"/>
                    <a:pt x="109784" y="128907"/>
                    <a:pt x="86363" y="128907"/>
                  </a:cubicBezTo>
                  <a:cubicBezTo>
                    <a:pt x="62135" y="128907"/>
                    <a:pt x="42753" y="109547"/>
                    <a:pt x="42753" y="86154"/>
                  </a:cubicBezTo>
                  <a:cubicBezTo>
                    <a:pt x="42753" y="62761"/>
                    <a:pt x="62135" y="43401"/>
                    <a:pt x="86363" y="43401"/>
                  </a:cubicBezTo>
                  <a:close/>
                  <a:moveTo>
                    <a:pt x="21790" y="21754"/>
                  </a:moveTo>
                  <a:lnTo>
                    <a:pt x="21790" y="150669"/>
                  </a:lnTo>
                  <a:lnTo>
                    <a:pt x="538305" y="150669"/>
                  </a:lnTo>
                  <a:lnTo>
                    <a:pt x="538305" y="21754"/>
                  </a:lnTo>
                  <a:close/>
                  <a:moveTo>
                    <a:pt x="10492" y="0"/>
                  </a:moveTo>
                  <a:lnTo>
                    <a:pt x="548796" y="0"/>
                  </a:lnTo>
                  <a:cubicBezTo>
                    <a:pt x="554446" y="0"/>
                    <a:pt x="559288" y="4834"/>
                    <a:pt x="559288" y="11280"/>
                  </a:cubicBezTo>
                  <a:lnTo>
                    <a:pt x="559288" y="161143"/>
                  </a:lnTo>
                  <a:lnTo>
                    <a:pt x="559288" y="365795"/>
                  </a:lnTo>
                  <a:cubicBezTo>
                    <a:pt x="559288" y="371435"/>
                    <a:pt x="554446" y="376269"/>
                    <a:pt x="548796" y="376269"/>
                  </a:cubicBezTo>
                  <a:cubicBezTo>
                    <a:pt x="543147" y="376269"/>
                    <a:pt x="538305" y="371435"/>
                    <a:pt x="538305" y="365795"/>
                  </a:cubicBezTo>
                  <a:lnTo>
                    <a:pt x="538305" y="172423"/>
                  </a:lnTo>
                  <a:lnTo>
                    <a:pt x="21790" y="172423"/>
                  </a:lnTo>
                  <a:lnTo>
                    <a:pt x="21790" y="526938"/>
                  </a:lnTo>
                  <a:lnTo>
                    <a:pt x="376894" y="526938"/>
                  </a:lnTo>
                  <a:cubicBezTo>
                    <a:pt x="382543" y="526938"/>
                    <a:pt x="387386" y="531773"/>
                    <a:pt x="387386" y="537413"/>
                  </a:cubicBezTo>
                  <a:cubicBezTo>
                    <a:pt x="387386" y="543053"/>
                    <a:pt x="382543" y="547887"/>
                    <a:pt x="376894" y="547887"/>
                  </a:cubicBezTo>
                  <a:lnTo>
                    <a:pt x="10492" y="547887"/>
                  </a:lnTo>
                  <a:cubicBezTo>
                    <a:pt x="4842" y="547887"/>
                    <a:pt x="0" y="543053"/>
                    <a:pt x="0" y="537413"/>
                  </a:cubicBezTo>
                  <a:lnTo>
                    <a:pt x="0" y="161143"/>
                  </a:lnTo>
                  <a:lnTo>
                    <a:pt x="0" y="11280"/>
                  </a:lnTo>
                  <a:cubicBezTo>
                    <a:pt x="0" y="4834"/>
                    <a:pt x="4842" y="0"/>
                    <a:pt x="10492" y="0"/>
                  </a:cubicBezTo>
                  <a:close/>
                </a:path>
              </a:pathLst>
            </a:custGeom>
            <a:solidFill>
              <a:schemeClr val="bg1"/>
            </a:soli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8" name="组合 7"/>
          <p:cNvGrpSpPr/>
          <p:nvPr/>
        </p:nvGrpSpPr>
        <p:grpSpPr>
          <a:xfrm>
            <a:off x="1518453" y="455343"/>
            <a:ext cx="4885993" cy="632939"/>
            <a:chOff x="1518453" y="442643"/>
            <a:chExt cx="4885993" cy="632939"/>
          </a:xfrm>
        </p:grpSpPr>
        <p:sp>
          <p:nvSpPr>
            <p:cNvPr id="6" name="文本框 5"/>
            <p:cNvSpPr txBox="1"/>
            <p:nvPr/>
          </p:nvSpPr>
          <p:spPr>
            <a:xfrm>
              <a:off x="1518453" y="442643"/>
              <a:ext cx="3295317" cy="461665"/>
            </a:xfrm>
            <a:prstGeom prst="rect">
              <a:avLst/>
            </a:prstGeom>
            <a:noFill/>
          </p:spPr>
          <p:txBody>
            <a:bodyPr wrap="square" rtlCol="0">
              <a:spAutoFit/>
              <a:scene3d>
                <a:camera prst="orthographicFront"/>
                <a:lightRig rig="threePt" dir="t"/>
              </a:scene3d>
              <a:sp3d contourW="12700"/>
            </a:bodyPr>
            <a:lstStyle/>
            <a:p>
              <a:r>
                <a:rPr lang="zh-CN" altLang="en-US" sz="2400" b="1" dirty="0" smtClean="0">
                  <a:solidFill>
                    <a:schemeClr val="tx1">
                      <a:lumMod val="85000"/>
                      <a:lumOff val="15000"/>
                    </a:schemeClr>
                  </a:solidFill>
                  <a:latin typeface="+mn-ea"/>
                </a:rPr>
                <a:t>目录</a:t>
              </a:r>
              <a:endParaRPr lang="en-US" altLang="zh-CN" sz="2400" b="1" dirty="0" smtClean="0">
                <a:solidFill>
                  <a:schemeClr val="tx1">
                    <a:lumMod val="85000"/>
                    <a:lumOff val="15000"/>
                  </a:schemeClr>
                </a:solidFill>
                <a:latin typeface="+mn-ea"/>
              </a:endParaRPr>
            </a:p>
          </p:txBody>
        </p:sp>
        <p:sp>
          <p:nvSpPr>
            <p:cNvPr id="7" name="文本框 6"/>
            <p:cNvSpPr txBox="1"/>
            <p:nvPr/>
          </p:nvSpPr>
          <p:spPr>
            <a:xfrm>
              <a:off x="1518454" y="805765"/>
              <a:ext cx="4885992" cy="269817"/>
            </a:xfrm>
            <a:prstGeom prst="rect">
              <a:avLst/>
            </a:prstGeom>
            <a:noFill/>
          </p:spPr>
          <p:txBody>
            <a:bodyPr wrap="square" rtlCol="0">
              <a:spAutoFit/>
              <a:scene3d>
                <a:camera prst="orthographicFront"/>
                <a:lightRig rig="threePt" dir="t"/>
              </a:scene3d>
              <a:sp3d contourW="12700"/>
            </a:bodyPr>
            <a:lstStyle/>
            <a:p>
              <a:pPr>
                <a:lnSpc>
                  <a:spcPct val="120000"/>
                </a:lnSpc>
              </a:pPr>
              <a:endParaRPr lang="en-US" altLang="zh-CN" sz="1000" dirty="0">
                <a:solidFill>
                  <a:schemeClr val="bg1">
                    <a:lumMod val="50000"/>
                  </a:schemeClr>
                </a:solidFill>
                <a:latin typeface="+mj-ea"/>
                <a:ea typeface="+mj-ea"/>
              </a:endParaRPr>
            </a:p>
          </p:txBody>
        </p:sp>
      </p:grpSp>
      <p:sp>
        <p:nvSpPr>
          <p:cNvPr id="9" name="任意多边形 8"/>
          <p:cNvSpPr/>
          <p:nvPr/>
        </p:nvSpPr>
        <p:spPr>
          <a:xfrm>
            <a:off x="0" y="2040815"/>
            <a:ext cx="12192000" cy="552716"/>
          </a:xfrm>
          <a:custGeom>
            <a:avLst/>
            <a:gdLst>
              <a:gd name="connsiteX0" fmla="*/ 0 w 11106150"/>
              <a:gd name="connsiteY0" fmla="*/ 228733 h 552716"/>
              <a:gd name="connsiteX1" fmla="*/ 1028700 w 11106150"/>
              <a:gd name="connsiteY1" fmla="*/ 19183 h 552716"/>
              <a:gd name="connsiteX2" fmla="*/ 2324100 w 11106150"/>
              <a:gd name="connsiteY2" fmla="*/ 476383 h 552716"/>
              <a:gd name="connsiteX3" fmla="*/ 3771900 w 11106150"/>
              <a:gd name="connsiteY3" fmla="*/ 19183 h 552716"/>
              <a:gd name="connsiteX4" fmla="*/ 5162550 w 11106150"/>
              <a:gd name="connsiteY4" fmla="*/ 552583 h 552716"/>
              <a:gd name="connsiteX5" fmla="*/ 6305550 w 11106150"/>
              <a:gd name="connsiteY5" fmla="*/ 57283 h 552716"/>
              <a:gd name="connsiteX6" fmla="*/ 7753350 w 11106150"/>
              <a:gd name="connsiteY6" fmla="*/ 552583 h 552716"/>
              <a:gd name="connsiteX7" fmla="*/ 8877300 w 11106150"/>
              <a:gd name="connsiteY7" fmla="*/ 133 h 552716"/>
              <a:gd name="connsiteX8" fmla="*/ 10077450 w 11106150"/>
              <a:gd name="connsiteY8" fmla="*/ 495433 h 552716"/>
              <a:gd name="connsiteX9" fmla="*/ 11106150 w 11106150"/>
              <a:gd name="connsiteY9" fmla="*/ 19183 h 552716"/>
              <a:gd name="connsiteX0" fmla="*/ 0 w 10077450"/>
              <a:gd name="connsiteY0" fmla="*/ 228733 h 552716"/>
              <a:gd name="connsiteX1" fmla="*/ 1028700 w 10077450"/>
              <a:gd name="connsiteY1" fmla="*/ 19183 h 552716"/>
              <a:gd name="connsiteX2" fmla="*/ 2324100 w 10077450"/>
              <a:gd name="connsiteY2" fmla="*/ 476383 h 552716"/>
              <a:gd name="connsiteX3" fmla="*/ 3771900 w 10077450"/>
              <a:gd name="connsiteY3" fmla="*/ 19183 h 552716"/>
              <a:gd name="connsiteX4" fmla="*/ 5162550 w 10077450"/>
              <a:gd name="connsiteY4" fmla="*/ 552583 h 552716"/>
              <a:gd name="connsiteX5" fmla="*/ 6305550 w 10077450"/>
              <a:gd name="connsiteY5" fmla="*/ 57283 h 552716"/>
              <a:gd name="connsiteX6" fmla="*/ 7753350 w 10077450"/>
              <a:gd name="connsiteY6" fmla="*/ 552583 h 552716"/>
              <a:gd name="connsiteX7" fmla="*/ 8877300 w 10077450"/>
              <a:gd name="connsiteY7" fmla="*/ 133 h 552716"/>
              <a:gd name="connsiteX8" fmla="*/ 10077450 w 10077450"/>
              <a:gd name="connsiteY8" fmla="*/ 495433 h 552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77450" h="552716">
                <a:moveTo>
                  <a:pt x="0" y="228733"/>
                </a:moveTo>
                <a:cubicBezTo>
                  <a:pt x="320675" y="103320"/>
                  <a:pt x="641350" y="-22092"/>
                  <a:pt x="1028700" y="19183"/>
                </a:cubicBezTo>
                <a:cubicBezTo>
                  <a:pt x="1416050" y="60458"/>
                  <a:pt x="1866900" y="476383"/>
                  <a:pt x="2324100" y="476383"/>
                </a:cubicBezTo>
                <a:cubicBezTo>
                  <a:pt x="2781300" y="476383"/>
                  <a:pt x="3298825" y="6483"/>
                  <a:pt x="3771900" y="19183"/>
                </a:cubicBezTo>
                <a:cubicBezTo>
                  <a:pt x="4244975" y="31883"/>
                  <a:pt x="4740275" y="546233"/>
                  <a:pt x="5162550" y="552583"/>
                </a:cubicBezTo>
                <a:cubicBezTo>
                  <a:pt x="5584825" y="558933"/>
                  <a:pt x="5873750" y="57283"/>
                  <a:pt x="6305550" y="57283"/>
                </a:cubicBezTo>
                <a:cubicBezTo>
                  <a:pt x="6737350" y="57283"/>
                  <a:pt x="7324725" y="562108"/>
                  <a:pt x="7753350" y="552583"/>
                </a:cubicBezTo>
                <a:cubicBezTo>
                  <a:pt x="8181975" y="543058"/>
                  <a:pt x="8489950" y="9658"/>
                  <a:pt x="8877300" y="133"/>
                </a:cubicBezTo>
                <a:cubicBezTo>
                  <a:pt x="9264650" y="-9392"/>
                  <a:pt x="9705975" y="492258"/>
                  <a:pt x="10077450" y="495433"/>
                </a:cubicBezTo>
              </a:path>
            </a:pathLst>
          </a:custGeom>
          <a:noFill/>
          <a:ln w="635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72073" y="1872901"/>
            <a:ext cx="419306" cy="419306"/>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440064" y="1947750"/>
            <a:ext cx="419306" cy="419306"/>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0502327" y="1854070"/>
            <a:ext cx="419306" cy="419306"/>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004387" y="2361171"/>
            <a:ext cx="419306" cy="419306"/>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273779" y="2361171"/>
            <a:ext cx="419306" cy="419306"/>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188764" y="1911281"/>
            <a:ext cx="2050552"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smtClean="0">
                <a:latin typeface="+mn-ea"/>
              </a:rPr>
              <a:t>项目干系人</a:t>
            </a:r>
            <a:endParaRPr lang="zh-CN" altLang="en-US" sz="1600" b="1" dirty="0">
              <a:latin typeface="+mn-ea"/>
            </a:endParaRPr>
          </a:p>
        </p:txBody>
      </p:sp>
      <p:sp>
        <p:nvSpPr>
          <p:cNvPr id="20" name="矩形 19"/>
          <p:cNvSpPr/>
          <p:nvPr/>
        </p:nvSpPr>
        <p:spPr>
          <a:xfrm>
            <a:off x="8458156" y="1835935"/>
            <a:ext cx="2050552"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smtClean="0">
                <a:latin typeface="+mn-ea"/>
              </a:rPr>
              <a:t>项目组织结构</a:t>
            </a:r>
            <a:endParaRPr lang="zh-CN" altLang="en-US" sz="1600" b="1" dirty="0">
              <a:latin typeface="+mn-ea"/>
            </a:endParaRPr>
          </a:p>
        </p:txBody>
      </p:sp>
      <p:sp>
        <p:nvSpPr>
          <p:cNvPr id="23" name="矩形 22"/>
          <p:cNvSpPr/>
          <p:nvPr/>
        </p:nvSpPr>
        <p:spPr>
          <a:xfrm>
            <a:off x="3574607" y="2367056"/>
            <a:ext cx="2050552"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smtClean="0">
                <a:latin typeface="+mn-ea"/>
              </a:rPr>
              <a:t>项目介绍</a:t>
            </a:r>
            <a:endParaRPr lang="zh-CN" altLang="en-US" sz="1600" b="1" dirty="0">
              <a:latin typeface="+mn-ea"/>
            </a:endParaRPr>
          </a:p>
        </p:txBody>
      </p:sp>
      <p:sp>
        <p:nvSpPr>
          <p:cNvPr id="26" name="矩形 25"/>
          <p:cNvSpPr/>
          <p:nvPr/>
        </p:nvSpPr>
        <p:spPr>
          <a:xfrm>
            <a:off x="6624441" y="2389428"/>
            <a:ext cx="2050552"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smtClean="0">
                <a:latin typeface="+mn-ea"/>
              </a:rPr>
              <a:t>项目过程模型</a:t>
            </a:r>
            <a:endParaRPr lang="zh-CN" altLang="en-US" sz="1600" b="1" dirty="0">
              <a:latin typeface="+mn-ea"/>
            </a:endParaRPr>
          </a:p>
        </p:txBody>
      </p:sp>
      <p:sp>
        <p:nvSpPr>
          <p:cNvPr id="29" name="矩形 28"/>
          <p:cNvSpPr/>
          <p:nvPr/>
        </p:nvSpPr>
        <p:spPr>
          <a:xfrm>
            <a:off x="9716747" y="2360651"/>
            <a:ext cx="2050552"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smtClean="0">
                <a:latin typeface="+mn-ea"/>
              </a:rPr>
              <a:t>项目组织人员</a:t>
            </a:r>
            <a:endParaRPr lang="zh-CN" altLang="en-US" sz="1600" b="1" dirty="0">
              <a:latin typeface="+mn-ea"/>
            </a:endParaRPr>
          </a:p>
        </p:txBody>
      </p:sp>
      <p:sp>
        <p:nvSpPr>
          <p:cNvPr id="38" name="任意多边形 37"/>
          <p:cNvSpPr/>
          <p:nvPr/>
        </p:nvSpPr>
        <p:spPr>
          <a:xfrm>
            <a:off x="-4859" y="3894683"/>
            <a:ext cx="12192000" cy="552716"/>
          </a:xfrm>
          <a:custGeom>
            <a:avLst/>
            <a:gdLst>
              <a:gd name="connsiteX0" fmla="*/ 0 w 11106150"/>
              <a:gd name="connsiteY0" fmla="*/ 228733 h 552716"/>
              <a:gd name="connsiteX1" fmla="*/ 1028700 w 11106150"/>
              <a:gd name="connsiteY1" fmla="*/ 19183 h 552716"/>
              <a:gd name="connsiteX2" fmla="*/ 2324100 w 11106150"/>
              <a:gd name="connsiteY2" fmla="*/ 476383 h 552716"/>
              <a:gd name="connsiteX3" fmla="*/ 3771900 w 11106150"/>
              <a:gd name="connsiteY3" fmla="*/ 19183 h 552716"/>
              <a:gd name="connsiteX4" fmla="*/ 5162550 w 11106150"/>
              <a:gd name="connsiteY4" fmla="*/ 552583 h 552716"/>
              <a:gd name="connsiteX5" fmla="*/ 6305550 w 11106150"/>
              <a:gd name="connsiteY5" fmla="*/ 57283 h 552716"/>
              <a:gd name="connsiteX6" fmla="*/ 7753350 w 11106150"/>
              <a:gd name="connsiteY6" fmla="*/ 552583 h 552716"/>
              <a:gd name="connsiteX7" fmla="*/ 8877300 w 11106150"/>
              <a:gd name="connsiteY7" fmla="*/ 133 h 552716"/>
              <a:gd name="connsiteX8" fmla="*/ 10077450 w 11106150"/>
              <a:gd name="connsiteY8" fmla="*/ 495433 h 552716"/>
              <a:gd name="connsiteX9" fmla="*/ 11106150 w 11106150"/>
              <a:gd name="connsiteY9" fmla="*/ 19183 h 552716"/>
              <a:gd name="connsiteX0" fmla="*/ 0 w 10077450"/>
              <a:gd name="connsiteY0" fmla="*/ 228733 h 552716"/>
              <a:gd name="connsiteX1" fmla="*/ 1028700 w 10077450"/>
              <a:gd name="connsiteY1" fmla="*/ 19183 h 552716"/>
              <a:gd name="connsiteX2" fmla="*/ 2324100 w 10077450"/>
              <a:gd name="connsiteY2" fmla="*/ 476383 h 552716"/>
              <a:gd name="connsiteX3" fmla="*/ 3771900 w 10077450"/>
              <a:gd name="connsiteY3" fmla="*/ 19183 h 552716"/>
              <a:gd name="connsiteX4" fmla="*/ 5162550 w 10077450"/>
              <a:gd name="connsiteY4" fmla="*/ 552583 h 552716"/>
              <a:gd name="connsiteX5" fmla="*/ 6305550 w 10077450"/>
              <a:gd name="connsiteY5" fmla="*/ 57283 h 552716"/>
              <a:gd name="connsiteX6" fmla="*/ 7753350 w 10077450"/>
              <a:gd name="connsiteY6" fmla="*/ 552583 h 552716"/>
              <a:gd name="connsiteX7" fmla="*/ 8877300 w 10077450"/>
              <a:gd name="connsiteY7" fmla="*/ 133 h 552716"/>
              <a:gd name="connsiteX8" fmla="*/ 10077450 w 10077450"/>
              <a:gd name="connsiteY8" fmla="*/ 495433 h 552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77450" h="552716">
                <a:moveTo>
                  <a:pt x="0" y="228733"/>
                </a:moveTo>
                <a:cubicBezTo>
                  <a:pt x="320675" y="103320"/>
                  <a:pt x="641350" y="-22092"/>
                  <a:pt x="1028700" y="19183"/>
                </a:cubicBezTo>
                <a:cubicBezTo>
                  <a:pt x="1416050" y="60458"/>
                  <a:pt x="1866900" y="476383"/>
                  <a:pt x="2324100" y="476383"/>
                </a:cubicBezTo>
                <a:cubicBezTo>
                  <a:pt x="2781300" y="476383"/>
                  <a:pt x="3298825" y="6483"/>
                  <a:pt x="3771900" y="19183"/>
                </a:cubicBezTo>
                <a:cubicBezTo>
                  <a:pt x="4244975" y="31883"/>
                  <a:pt x="4740275" y="546233"/>
                  <a:pt x="5162550" y="552583"/>
                </a:cubicBezTo>
                <a:cubicBezTo>
                  <a:pt x="5584825" y="558933"/>
                  <a:pt x="5873750" y="57283"/>
                  <a:pt x="6305550" y="57283"/>
                </a:cubicBezTo>
                <a:cubicBezTo>
                  <a:pt x="6737350" y="57283"/>
                  <a:pt x="7324725" y="562108"/>
                  <a:pt x="7753350" y="552583"/>
                </a:cubicBezTo>
                <a:cubicBezTo>
                  <a:pt x="8181975" y="543058"/>
                  <a:pt x="8489950" y="9658"/>
                  <a:pt x="8877300" y="133"/>
                </a:cubicBezTo>
                <a:cubicBezTo>
                  <a:pt x="9264650" y="-9392"/>
                  <a:pt x="9705975" y="492258"/>
                  <a:pt x="10077450" y="495433"/>
                </a:cubicBezTo>
              </a:path>
            </a:pathLst>
          </a:custGeom>
          <a:noFill/>
          <a:ln w="635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14820" y="3723409"/>
            <a:ext cx="419306" cy="419306"/>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5985140" y="4237746"/>
            <a:ext cx="419306" cy="419306"/>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567002" y="3705688"/>
            <a:ext cx="419306" cy="419306"/>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4394464" y="3723409"/>
            <a:ext cx="419306" cy="419306"/>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7440064" y="3746064"/>
            <a:ext cx="419306" cy="419306"/>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78841" y="4404453"/>
            <a:ext cx="2050552" cy="338554"/>
          </a:xfrm>
          <a:prstGeom prst="rect">
            <a:avLst/>
          </a:prstGeom>
        </p:spPr>
        <p:txBody>
          <a:bodyPr wrap="square">
            <a:spAutoFit/>
            <a:scene3d>
              <a:camera prst="orthographicFront"/>
              <a:lightRig rig="threePt" dir="t"/>
            </a:scene3d>
            <a:sp3d contourW="12700"/>
          </a:bodyPr>
          <a:lstStyle/>
          <a:p>
            <a:pPr algn="ctr"/>
            <a:r>
              <a:rPr lang="zh-CN" altLang="en-US" sz="1600" b="1" dirty="0">
                <a:solidFill>
                  <a:schemeClr val="tx1">
                    <a:lumMod val="85000"/>
                    <a:lumOff val="15000"/>
                  </a:schemeClr>
                </a:solidFill>
                <a:latin typeface="+mn-ea"/>
              </a:rPr>
              <a:t>工作分解</a:t>
            </a:r>
          </a:p>
        </p:txBody>
      </p:sp>
      <p:sp>
        <p:nvSpPr>
          <p:cNvPr id="45" name="矩形 44"/>
          <p:cNvSpPr/>
          <p:nvPr/>
        </p:nvSpPr>
        <p:spPr>
          <a:xfrm>
            <a:off x="6673311" y="4318498"/>
            <a:ext cx="2050552" cy="338554"/>
          </a:xfrm>
          <a:prstGeom prst="rect">
            <a:avLst/>
          </a:prstGeom>
        </p:spPr>
        <p:txBody>
          <a:bodyPr wrap="square">
            <a:spAutoFit/>
            <a:scene3d>
              <a:camera prst="orthographicFront"/>
              <a:lightRig rig="threePt" dir="t"/>
            </a:scene3d>
            <a:sp3d contourW="12700"/>
          </a:bodyPr>
          <a:lstStyle/>
          <a:p>
            <a:pPr algn="ctr"/>
            <a:r>
              <a:rPr lang="zh-CN" altLang="en-US" sz="1600" b="1" dirty="0" smtClean="0">
                <a:solidFill>
                  <a:schemeClr val="tx1">
                    <a:lumMod val="85000"/>
                    <a:lumOff val="15000"/>
                  </a:schemeClr>
                </a:solidFill>
                <a:latin typeface="+mn-ea"/>
              </a:rPr>
              <a:t>任务进度</a:t>
            </a:r>
            <a:endParaRPr lang="zh-CN" altLang="en-US" sz="1600" b="1" dirty="0">
              <a:solidFill>
                <a:schemeClr val="tx1">
                  <a:lumMod val="85000"/>
                  <a:lumOff val="15000"/>
                </a:schemeClr>
              </a:solidFill>
              <a:latin typeface="+mn-ea"/>
            </a:endParaRPr>
          </a:p>
        </p:txBody>
      </p:sp>
      <p:sp>
        <p:nvSpPr>
          <p:cNvPr id="46" name="矩形 45"/>
          <p:cNvSpPr/>
          <p:nvPr/>
        </p:nvSpPr>
        <p:spPr>
          <a:xfrm>
            <a:off x="97604" y="4202535"/>
            <a:ext cx="2050552"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latin typeface="+mn-ea"/>
              </a:rPr>
              <a:t>人员分析</a:t>
            </a:r>
            <a:endParaRPr lang="zh-CN" altLang="en-US" sz="1600" b="1" dirty="0">
              <a:latin typeface="+mn-ea"/>
            </a:endParaRPr>
          </a:p>
        </p:txBody>
      </p:sp>
      <p:sp>
        <p:nvSpPr>
          <p:cNvPr id="47" name="矩形 46"/>
          <p:cNvSpPr/>
          <p:nvPr/>
        </p:nvSpPr>
        <p:spPr>
          <a:xfrm>
            <a:off x="5169517" y="3746064"/>
            <a:ext cx="2050552" cy="338554"/>
          </a:xfrm>
          <a:prstGeom prst="rect">
            <a:avLst/>
          </a:prstGeom>
        </p:spPr>
        <p:txBody>
          <a:bodyPr wrap="square">
            <a:spAutoFit/>
            <a:scene3d>
              <a:camera prst="orthographicFront"/>
              <a:lightRig rig="threePt" dir="t"/>
            </a:scene3d>
            <a:sp3d contourW="12700"/>
          </a:bodyPr>
          <a:lstStyle/>
          <a:p>
            <a:pPr algn="ctr"/>
            <a:r>
              <a:rPr lang="zh-CN" altLang="en-US" sz="1600" b="1" dirty="0" smtClean="0">
                <a:solidFill>
                  <a:schemeClr val="tx1">
                    <a:lumMod val="85000"/>
                    <a:lumOff val="15000"/>
                  </a:schemeClr>
                </a:solidFill>
                <a:latin typeface="+mn-ea"/>
              </a:rPr>
              <a:t>任务详细</a:t>
            </a:r>
            <a:endParaRPr lang="zh-CN" altLang="en-US" sz="1600" b="1" dirty="0">
              <a:solidFill>
                <a:schemeClr val="tx1">
                  <a:lumMod val="85000"/>
                  <a:lumOff val="15000"/>
                </a:schemeClr>
              </a:solidFill>
              <a:latin typeface="+mn-ea"/>
            </a:endParaRPr>
          </a:p>
        </p:txBody>
      </p:sp>
      <p:sp>
        <p:nvSpPr>
          <p:cNvPr id="48" name="矩形 47"/>
          <p:cNvSpPr/>
          <p:nvPr/>
        </p:nvSpPr>
        <p:spPr>
          <a:xfrm>
            <a:off x="9751379" y="4237746"/>
            <a:ext cx="2050552"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smtClean="0">
                <a:latin typeface="+mn-ea"/>
              </a:rPr>
              <a:t>预算计划</a:t>
            </a:r>
            <a:endParaRPr lang="zh-CN" altLang="en-US" sz="1600" b="1" dirty="0">
              <a:latin typeface="+mn-ea"/>
            </a:endParaRPr>
          </a:p>
        </p:txBody>
      </p:sp>
      <p:sp>
        <p:nvSpPr>
          <p:cNvPr id="49" name="椭圆 48"/>
          <p:cNvSpPr/>
          <p:nvPr/>
        </p:nvSpPr>
        <p:spPr>
          <a:xfrm>
            <a:off x="4394464" y="1941865"/>
            <a:ext cx="419306" cy="419306"/>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308850" y="2364489"/>
            <a:ext cx="2050552"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smtClean="0">
                <a:latin typeface="+mn-ea"/>
              </a:rPr>
              <a:t>文档介绍</a:t>
            </a:r>
            <a:endParaRPr lang="zh-CN" altLang="en-US" sz="1600" b="1" dirty="0">
              <a:latin typeface="+mn-ea"/>
            </a:endParaRPr>
          </a:p>
        </p:txBody>
      </p:sp>
      <p:sp>
        <p:nvSpPr>
          <p:cNvPr id="32" name="椭圆 31"/>
          <p:cNvSpPr/>
          <p:nvPr/>
        </p:nvSpPr>
        <p:spPr>
          <a:xfrm>
            <a:off x="913227" y="5348730"/>
            <a:ext cx="419306" cy="419306"/>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57708" y="5869569"/>
            <a:ext cx="2050552"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smtClean="0">
                <a:latin typeface="+mn-ea"/>
              </a:rPr>
              <a:t>配置系统管理子计划</a:t>
            </a:r>
            <a:endParaRPr lang="zh-CN" altLang="en-US" sz="1600" b="1" dirty="0">
              <a:latin typeface="+mn-ea"/>
            </a:endParaRPr>
          </a:p>
        </p:txBody>
      </p:sp>
      <p:sp>
        <p:nvSpPr>
          <p:cNvPr id="35" name="矩形 34"/>
          <p:cNvSpPr/>
          <p:nvPr/>
        </p:nvSpPr>
        <p:spPr>
          <a:xfrm>
            <a:off x="1910898" y="5253310"/>
            <a:ext cx="2050552"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smtClean="0">
                <a:latin typeface="+mn-ea"/>
              </a:rPr>
              <a:t>风险管理子计划</a:t>
            </a:r>
            <a:endParaRPr lang="zh-CN" altLang="en-US" sz="1600" b="1" dirty="0">
              <a:latin typeface="+mn-ea"/>
            </a:endParaRPr>
          </a:p>
        </p:txBody>
      </p:sp>
      <p:sp>
        <p:nvSpPr>
          <p:cNvPr id="36" name="任意多边形 35"/>
          <p:cNvSpPr/>
          <p:nvPr/>
        </p:nvSpPr>
        <p:spPr>
          <a:xfrm>
            <a:off x="-4859" y="5558383"/>
            <a:ext cx="12192000" cy="552716"/>
          </a:xfrm>
          <a:custGeom>
            <a:avLst/>
            <a:gdLst>
              <a:gd name="connsiteX0" fmla="*/ 0 w 11106150"/>
              <a:gd name="connsiteY0" fmla="*/ 228733 h 552716"/>
              <a:gd name="connsiteX1" fmla="*/ 1028700 w 11106150"/>
              <a:gd name="connsiteY1" fmla="*/ 19183 h 552716"/>
              <a:gd name="connsiteX2" fmla="*/ 2324100 w 11106150"/>
              <a:gd name="connsiteY2" fmla="*/ 476383 h 552716"/>
              <a:gd name="connsiteX3" fmla="*/ 3771900 w 11106150"/>
              <a:gd name="connsiteY3" fmla="*/ 19183 h 552716"/>
              <a:gd name="connsiteX4" fmla="*/ 5162550 w 11106150"/>
              <a:gd name="connsiteY4" fmla="*/ 552583 h 552716"/>
              <a:gd name="connsiteX5" fmla="*/ 6305550 w 11106150"/>
              <a:gd name="connsiteY5" fmla="*/ 57283 h 552716"/>
              <a:gd name="connsiteX6" fmla="*/ 7753350 w 11106150"/>
              <a:gd name="connsiteY6" fmla="*/ 552583 h 552716"/>
              <a:gd name="connsiteX7" fmla="*/ 8877300 w 11106150"/>
              <a:gd name="connsiteY7" fmla="*/ 133 h 552716"/>
              <a:gd name="connsiteX8" fmla="*/ 10077450 w 11106150"/>
              <a:gd name="connsiteY8" fmla="*/ 495433 h 552716"/>
              <a:gd name="connsiteX9" fmla="*/ 11106150 w 11106150"/>
              <a:gd name="connsiteY9" fmla="*/ 19183 h 552716"/>
              <a:gd name="connsiteX0" fmla="*/ 0 w 10077450"/>
              <a:gd name="connsiteY0" fmla="*/ 228733 h 552716"/>
              <a:gd name="connsiteX1" fmla="*/ 1028700 w 10077450"/>
              <a:gd name="connsiteY1" fmla="*/ 19183 h 552716"/>
              <a:gd name="connsiteX2" fmla="*/ 2324100 w 10077450"/>
              <a:gd name="connsiteY2" fmla="*/ 476383 h 552716"/>
              <a:gd name="connsiteX3" fmla="*/ 3771900 w 10077450"/>
              <a:gd name="connsiteY3" fmla="*/ 19183 h 552716"/>
              <a:gd name="connsiteX4" fmla="*/ 5162550 w 10077450"/>
              <a:gd name="connsiteY4" fmla="*/ 552583 h 552716"/>
              <a:gd name="connsiteX5" fmla="*/ 6305550 w 10077450"/>
              <a:gd name="connsiteY5" fmla="*/ 57283 h 552716"/>
              <a:gd name="connsiteX6" fmla="*/ 7753350 w 10077450"/>
              <a:gd name="connsiteY6" fmla="*/ 552583 h 552716"/>
              <a:gd name="connsiteX7" fmla="*/ 8877300 w 10077450"/>
              <a:gd name="connsiteY7" fmla="*/ 133 h 552716"/>
              <a:gd name="connsiteX8" fmla="*/ 10077450 w 10077450"/>
              <a:gd name="connsiteY8" fmla="*/ 495433 h 552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77450" h="552716">
                <a:moveTo>
                  <a:pt x="0" y="228733"/>
                </a:moveTo>
                <a:cubicBezTo>
                  <a:pt x="320675" y="103320"/>
                  <a:pt x="641350" y="-22092"/>
                  <a:pt x="1028700" y="19183"/>
                </a:cubicBezTo>
                <a:cubicBezTo>
                  <a:pt x="1416050" y="60458"/>
                  <a:pt x="1866900" y="476383"/>
                  <a:pt x="2324100" y="476383"/>
                </a:cubicBezTo>
                <a:cubicBezTo>
                  <a:pt x="2781300" y="476383"/>
                  <a:pt x="3298825" y="6483"/>
                  <a:pt x="3771900" y="19183"/>
                </a:cubicBezTo>
                <a:cubicBezTo>
                  <a:pt x="4244975" y="31883"/>
                  <a:pt x="4740275" y="546233"/>
                  <a:pt x="5162550" y="552583"/>
                </a:cubicBezTo>
                <a:cubicBezTo>
                  <a:pt x="5584825" y="558933"/>
                  <a:pt x="5873750" y="57283"/>
                  <a:pt x="6305550" y="57283"/>
                </a:cubicBezTo>
                <a:cubicBezTo>
                  <a:pt x="6737350" y="57283"/>
                  <a:pt x="7324725" y="562108"/>
                  <a:pt x="7753350" y="552583"/>
                </a:cubicBezTo>
                <a:cubicBezTo>
                  <a:pt x="8181975" y="543058"/>
                  <a:pt x="8489950" y="9658"/>
                  <a:pt x="8877300" y="133"/>
                </a:cubicBezTo>
                <a:cubicBezTo>
                  <a:pt x="9264650" y="-9392"/>
                  <a:pt x="9705975" y="492258"/>
                  <a:pt x="10077450" y="495433"/>
                </a:cubicBezTo>
              </a:path>
            </a:pathLst>
          </a:custGeom>
          <a:noFill/>
          <a:ln w="635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390230" y="5376529"/>
            <a:ext cx="419306" cy="419306"/>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3573014" y="5911632"/>
            <a:ext cx="2050552"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smtClean="0">
                <a:latin typeface="+mn-ea"/>
              </a:rPr>
              <a:t>沟通管理子计划</a:t>
            </a:r>
            <a:endParaRPr lang="zh-CN" altLang="en-US" sz="1600" b="1" dirty="0">
              <a:latin typeface="+mn-ea"/>
            </a:endParaRPr>
          </a:p>
        </p:txBody>
      </p:sp>
      <p:sp>
        <p:nvSpPr>
          <p:cNvPr id="52" name="椭圆 51"/>
          <p:cNvSpPr/>
          <p:nvPr/>
        </p:nvSpPr>
        <p:spPr>
          <a:xfrm>
            <a:off x="2498155" y="4179256"/>
            <a:ext cx="419306" cy="419306"/>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1682532" y="3660996"/>
            <a:ext cx="2050552"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smtClean="0">
                <a:latin typeface="+mn-ea"/>
              </a:rPr>
              <a:t>软硬件资源</a:t>
            </a:r>
            <a:endParaRPr lang="zh-CN" altLang="en-US" sz="1600" b="1" dirty="0">
              <a:latin typeface="+mn-ea"/>
            </a:endParaRPr>
          </a:p>
        </p:txBody>
      </p:sp>
      <p:sp>
        <p:nvSpPr>
          <p:cNvPr id="34" name="椭圆 33"/>
          <p:cNvSpPr/>
          <p:nvPr/>
        </p:nvSpPr>
        <p:spPr>
          <a:xfrm>
            <a:off x="2690640" y="5855118"/>
            <a:ext cx="419306" cy="419306"/>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1823663" y="1835935"/>
            <a:ext cx="2050552"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latin typeface="+mn-ea"/>
              </a:rPr>
              <a:t>客户和市场需求</a:t>
            </a:r>
          </a:p>
        </p:txBody>
      </p:sp>
      <p:sp>
        <p:nvSpPr>
          <p:cNvPr id="55" name="椭圆 54"/>
          <p:cNvSpPr/>
          <p:nvPr/>
        </p:nvSpPr>
        <p:spPr>
          <a:xfrm>
            <a:off x="2643520" y="2223264"/>
            <a:ext cx="419306" cy="419306"/>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9178498" y="4261245"/>
            <a:ext cx="419306" cy="419306"/>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8362875" y="3763785"/>
            <a:ext cx="2050552" cy="338554"/>
          </a:xfrm>
          <a:prstGeom prst="rect">
            <a:avLst/>
          </a:prstGeom>
        </p:spPr>
        <p:txBody>
          <a:bodyPr wrap="square">
            <a:spAutoFit/>
            <a:scene3d>
              <a:camera prst="orthographicFront"/>
              <a:lightRig rig="threePt" dir="t"/>
            </a:scene3d>
            <a:sp3d contourW="12700"/>
          </a:bodyPr>
          <a:lstStyle/>
          <a:p>
            <a:pPr algn="ctr"/>
            <a:r>
              <a:rPr lang="zh-CN" altLang="en-US" sz="1600" b="1" dirty="0">
                <a:solidFill>
                  <a:schemeClr val="tx1">
                    <a:lumMod val="85000"/>
                    <a:lumOff val="15000"/>
                  </a:schemeClr>
                </a:solidFill>
                <a:latin typeface="+mn-ea"/>
              </a:rPr>
              <a:t>任务阶段输入输出</a:t>
            </a:r>
          </a:p>
        </p:txBody>
      </p:sp>
    </p:spTree>
    <p:extLst>
      <p:ext uri="{BB962C8B-B14F-4D97-AF65-F5344CB8AC3E}">
        <p14:creationId xmlns:p14="http://schemas.microsoft.com/office/powerpoint/2010/main" val="273491786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p:cTn id="16" dur="500" fill="hold"/>
                                        <p:tgtEl>
                                          <p:spTgt spid="55"/>
                                        </p:tgtEl>
                                        <p:attrNameLst>
                                          <p:attrName>ppt_w</p:attrName>
                                        </p:attrNameLst>
                                      </p:cBhvr>
                                      <p:tavLst>
                                        <p:tav tm="0">
                                          <p:val>
                                            <p:fltVal val="0"/>
                                          </p:val>
                                        </p:tav>
                                        <p:tav tm="100000">
                                          <p:val>
                                            <p:strVal val="#ppt_w"/>
                                          </p:val>
                                        </p:tav>
                                      </p:tavLst>
                                    </p:anim>
                                    <p:anim calcmode="lin" valueType="num">
                                      <p:cBhvr>
                                        <p:cTn id="17" dur="500" fill="hold"/>
                                        <p:tgtEl>
                                          <p:spTgt spid="55"/>
                                        </p:tgtEl>
                                        <p:attrNameLst>
                                          <p:attrName>ppt_h</p:attrName>
                                        </p:attrNameLst>
                                      </p:cBhvr>
                                      <p:tavLst>
                                        <p:tav tm="0">
                                          <p:val>
                                            <p:fltVal val="0"/>
                                          </p:val>
                                        </p:tav>
                                        <p:tav tm="100000">
                                          <p:val>
                                            <p:strVal val="#ppt_h"/>
                                          </p:val>
                                        </p:tav>
                                      </p:tavLst>
                                    </p:anim>
                                    <p:animEffect transition="in" filter="fade">
                                      <p:cBhvr>
                                        <p:cTn id="18" dur="500"/>
                                        <p:tgtEl>
                                          <p:spTgt spid="55"/>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p:cTn id="21" dur="500" fill="hold"/>
                                        <p:tgtEl>
                                          <p:spTgt spid="49"/>
                                        </p:tgtEl>
                                        <p:attrNameLst>
                                          <p:attrName>ppt_w</p:attrName>
                                        </p:attrNameLst>
                                      </p:cBhvr>
                                      <p:tavLst>
                                        <p:tav tm="0">
                                          <p:val>
                                            <p:fltVal val="0"/>
                                          </p:val>
                                        </p:tav>
                                        <p:tav tm="100000">
                                          <p:val>
                                            <p:strVal val="#ppt_w"/>
                                          </p:val>
                                        </p:tav>
                                      </p:tavLst>
                                    </p:anim>
                                    <p:anim calcmode="lin" valueType="num">
                                      <p:cBhvr>
                                        <p:cTn id="22" dur="500" fill="hold"/>
                                        <p:tgtEl>
                                          <p:spTgt spid="49"/>
                                        </p:tgtEl>
                                        <p:attrNameLst>
                                          <p:attrName>ppt_h</p:attrName>
                                        </p:attrNameLst>
                                      </p:cBhvr>
                                      <p:tavLst>
                                        <p:tav tm="0">
                                          <p:val>
                                            <p:fltVal val="0"/>
                                          </p:val>
                                        </p:tav>
                                        <p:tav tm="100000">
                                          <p:val>
                                            <p:strVal val="#ppt_h"/>
                                          </p:val>
                                        </p:tav>
                                      </p:tavLst>
                                    </p:anim>
                                    <p:animEffect transition="in" filter="fade">
                                      <p:cBhvr>
                                        <p:cTn id="23" dur="500"/>
                                        <p:tgtEl>
                                          <p:spTgt spid="49"/>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animEffect transition="in" filter="fade">
                                      <p:cBhvr>
                                        <p:cTn id="38" dur="500"/>
                                        <p:tgtEl>
                                          <p:spTgt spid="13"/>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Effect transition="in" filter="fade">
                                      <p:cBhvr>
                                        <p:cTn id="43" dur="500"/>
                                        <p:tgtEl>
                                          <p:spTgt spid="14"/>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left)">
                                      <p:cBhvr>
                                        <p:cTn id="47" dur="500"/>
                                        <p:tgtEl>
                                          <p:spTgt spid="38"/>
                                        </p:tgtEl>
                                      </p:cBhvr>
                                    </p:animEffect>
                                  </p:childTnLst>
                                </p:cTn>
                              </p:par>
                            </p:childTnLst>
                          </p:cTn>
                        </p:par>
                        <p:par>
                          <p:cTn id="48" fill="hold">
                            <p:stCondLst>
                              <p:cond delay="1500"/>
                            </p:stCondLst>
                            <p:childTnLst>
                              <p:par>
                                <p:cTn id="49" presetID="53" presetClass="entr" presetSubtype="16" fill="hold" grpId="0" nodeType="after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p:cTn id="51" dur="500" fill="hold"/>
                                        <p:tgtEl>
                                          <p:spTgt spid="39"/>
                                        </p:tgtEl>
                                        <p:attrNameLst>
                                          <p:attrName>ppt_w</p:attrName>
                                        </p:attrNameLst>
                                      </p:cBhvr>
                                      <p:tavLst>
                                        <p:tav tm="0">
                                          <p:val>
                                            <p:fltVal val="0"/>
                                          </p:val>
                                        </p:tav>
                                        <p:tav tm="100000">
                                          <p:val>
                                            <p:strVal val="#ppt_w"/>
                                          </p:val>
                                        </p:tav>
                                      </p:tavLst>
                                    </p:anim>
                                    <p:anim calcmode="lin" valueType="num">
                                      <p:cBhvr>
                                        <p:cTn id="52" dur="500" fill="hold"/>
                                        <p:tgtEl>
                                          <p:spTgt spid="39"/>
                                        </p:tgtEl>
                                        <p:attrNameLst>
                                          <p:attrName>ppt_h</p:attrName>
                                        </p:attrNameLst>
                                      </p:cBhvr>
                                      <p:tavLst>
                                        <p:tav tm="0">
                                          <p:val>
                                            <p:fltVal val="0"/>
                                          </p:val>
                                        </p:tav>
                                        <p:tav tm="100000">
                                          <p:val>
                                            <p:strVal val="#ppt_h"/>
                                          </p:val>
                                        </p:tav>
                                      </p:tavLst>
                                    </p:anim>
                                    <p:animEffect transition="in" filter="fade">
                                      <p:cBhvr>
                                        <p:cTn id="53" dur="500"/>
                                        <p:tgtEl>
                                          <p:spTgt spid="39"/>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40"/>
                                        </p:tgtEl>
                                        <p:attrNameLst>
                                          <p:attrName>style.visibility</p:attrName>
                                        </p:attrNameLst>
                                      </p:cBhvr>
                                      <p:to>
                                        <p:strVal val="visible"/>
                                      </p:to>
                                    </p:set>
                                    <p:anim calcmode="lin" valueType="num">
                                      <p:cBhvr>
                                        <p:cTn id="56" dur="500" fill="hold"/>
                                        <p:tgtEl>
                                          <p:spTgt spid="40"/>
                                        </p:tgtEl>
                                        <p:attrNameLst>
                                          <p:attrName>ppt_w</p:attrName>
                                        </p:attrNameLst>
                                      </p:cBhvr>
                                      <p:tavLst>
                                        <p:tav tm="0">
                                          <p:val>
                                            <p:fltVal val="0"/>
                                          </p:val>
                                        </p:tav>
                                        <p:tav tm="100000">
                                          <p:val>
                                            <p:strVal val="#ppt_w"/>
                                          </p:val>
                                        </p:tav>
                                      </p:tavLst>
                                    </p:anim>
                                    <p:anim calcmode="lin" valueType="num">
                                      <p:cBhvr>
                                        <p:cTn id="57" dur="500" fill="hold"/>
                                        <p:tgtEl>
                                          <p:spTgt spid="40"/>
                                        </p:tgtEl>
                                        <p:attrNameLst>
                                          <p:attrName>ppt_h</p:attrName>
                                        </p:attrNameLst>
                                      </p:cBhvr>
                                      <p:tavLst>
                                        <p:tav tm="0">
                                          <p:val>
                                            <p:fltVal val="0"/>
                                          </p:val>
                                        </p:tav>
                                        <p:tav tm="100000">
                                          <p:val>
                                            <p:strVal val="#ppt_h"/>
                                          </p:val>
                                        </p:tav>
                                      </p:tavLst>
                                    </p:anim>
                                    <p:animEffect transition="in" filter="fade">
                                      <p:cBhvr>
                                        <p:cTn id="58" dur="500"/>
                                        <p:tgtEl>
                                          <p:spTgt spid="40"/>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 calcmode="lin" valueType="num">
                                      <p:cBhvr>
                                        <p:cTn id="61" dur="500" fill="hold"/>
                                        <p:tgtEl>
                                          <p:spTgt spid="41"/>
                                        </p:tgtEl>
                                        <p:attrNameLst>
                                          <p:attrName>ppt_w</p:attrName>
                                        </p:attrNameLst>
                                      </p:cBhvr>
                                      <p:tavLst>
                                        <p:tav tm="0">
                                          <p:val>
                                            <p:fltVal val="0"/>
                                          </p:val>
                                        </p:tav>
                                        <p:tav tm="100000">
                                          <p:val>
                                            <p:strVal val="#ppt_w"/>
                                          </p:val>
                                        </p:tav>
                                      </p:tavLst>
                                    </p:anim>
                                    <p:anim calcmode="lin" valueType="num">
                                      <p:cBhvr>
                                        <p:cTn id="62" dur="500" fill="hold"/>
                                        <p:tgtEl>
                                          <p:spTgt spid="41"/>
                                        </p:tgtEl>
                                        <p:attrNameLst>
                                          <p:attrName>ppt_h</p:attrName>
                                        </p:attrNameLst>
                                      </p:cBhvr>
                                      <p:tavLst>
                                        <p:tav tm="0">
                                          <p:val>
                                            <p:fltVal val="0"/>
                                          </p:val>
                                        </p:tav>
                                        <p:tav tm="100000">
                                          <p:val>
                                            <p:strVal val="#ppt_h"/>
                                          </p:val>
                                        </p:tav>
                                      </p:tavLst>
                                    </p:anim>
                                    <p:animEffect transition="in" filter="fade">
                                      <p:cBhvr>
                                        <p:cTn id="63" dur="500"/>
                                        <p:tgtEl>
                                          <p:spTgt spid="41"/>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43"/>
                                        </p:tgtEl>
                                        <p:attrNameLst>
                                          <p:attrName>style.visibility</p:attrName>
                                        </p:attrNameLst>
                                      </p:cBhvr>
                                      <p:to>
                                        <p:strVal val="visible"/>
                                      </p:to>
                                    </p:set>
                                    <p:anim calcmode="lin" valueType="num">
                                      <p:cBhvr>
                                        <p:cTn id="66" dur="500" fill="hold"/>
                                        <p:tgtEl>
                                          <p:spTgt spid="43"/>
                                        </p:tgtEl>
                                        <p:attrNameLst>
                                          <p:attrName>ppt_w</p:attrName>
                                        </p:attrNameLst>
                                      </p:cBhvr>
                                      <p:tavLst>
                                        <p:tav tm="0">
                                          <p:val>
                                            <p:fltVal val="0"/>
                                          </p:val>
                                        </p:tav>
                                        <p:tav tm="100000">
                                          <p:val>
                                            <p:strVal val="#ppt_w"/>
                                          </p:val>
                                        </p:tav>
                                      </p:tavLst>
                                    </p:anim>
                                    <p:anim calcmode="lin" valueType="num">
                                      <p:cBhvr>
                                        <p:cTn id="67" dur="500" fill="hold"/>
                                        <p:tgtEl>
                                          <p:spTgt spid="43"/>
                                        </p:tgtEl>
                                        <p:attrNameLst>
                                          <p:attrName>ppt_h</p:attrName>
                                        </p:attrNameLst>
                                      </p:cBhvr>
                                      <p:tavLst>
                                        <p:tav tm="0">
                                          <p:val>
                                            <p:fltVal val="0"/>
                                          </p:val>
                                        </p:tav>
                                        <p:tav tm="100000">
                                          <p:val>
                                            <p:strVal val="#ppt_h"/>
                                          </p:val>
                                        </p:tav>
                                      </p:tavLst>
                                    </p:anim>
                                    <p:animEffect transition="in" filter="fade">
                                      <p:cBhvr>
                                        <p:cTn id="68" dur="500"/>
                                        <p:tgtEl>
                                          <p:spTgt spid="43"/>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58"/>
                                        </p:tgtEl>
                                        <p:attrNameLst>
                                          <p:attrName>style.visibility</p:attrName>
                                        </p:attrNameLst>
                                      </p:cBhvr>
                                      <p:to>
                                        <p:strVal val="visible"/>
                                      </p:to>
                                    </p:set>
                                    <p:anim calcmode="lin" valueType="num">
                                      <p:cBhvr>
                                        <p:cTn id="71" dur="500" fill="hold"/>
                                        <p:tgtEl>
                                          <p:spTgt spid="58"/>
                                        </p:tgtEl>
                                        <p:attrNameLst>
                                          <p:attrName>ppt_w</p:attrName>
                                        </p:attrNameLst>
                                      </p:cBhvr>
                                      <p:tavLst>
                                        <p:tav tm="0">
                                          <p:val>
                                            <p:fltVal val="0"/>
                                          </p:val>
                                        </p:tav>
                                        <p:tav tm="100000">
                                          <p:val>
                                            <p:strVal val="#ppt_w"/>
                                          </p:val>
                                        </p:tav>
                                      </p:tavLst>
                                    </p:anim>
                                    <p:anim calcmode="lin" valueType="num">
                                      <p:cBhvr>
                                        <p:cTn id="72" dur="500" fill="hold"/>
                                        <p:tgtEl>
                                          <p:spTgt spid="58"/>
                                        </p:tgtEl>
                                        <p:attrNameLst>
                                          <p:attrName>ppt_h</p:attrName>
                                        </p:attrNameLst>
                                      </p:cBhvr>
                                      <p:tavLst>
                                        <p:tav tm="0">
                                          <p:val>
                                            <p:fltVal val="0"/>
                                          </p:val>
                                        </p:tav>
                                        <p:tav tm="100000">
                                          <p:val>
                                            <p:strVal val="#ppt_h"/>
                                          </p:val>
                                        </p:tav>
                                      </p:tavLst>
                                    </p:anim>
                                    <p:animEffect transition="in" filter="fade">
                                      <p:cBhvr>
                                        <p:cTn id="73" dur="500"/>
                                        <p:tgtEl>
                                          <p:spTgt spid="58"/>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42"/>
                                        </p:tgtEl>
                                        <p:attrNameLst>
                                          <p:attrName>style.visibility</p:attrName>
                                        </p:attrNameLst>
                                      </p:cBhvr>
                                      <p:to>
                                        <p:strVal val="visible"/>
                                      </p:to>
                                    </p:set>
                                    <p:anim calcmode="lin" valueType="num">
                                      <p:cBhvr>
                                        <p:cTn id="76" dur="500" fill="hold"/>
                                        <p:tgtEl>
                                          <p:spTgt spid="42"/>
                                        </p:tgtEl>
                                        <p:attrNameLst>
                                          <p:attrName>ppt_w</p:attrName>
                                        </p:attrNameLst>
                                      </p:cBhvr>
                                      <p:tavLst>
                                        <p:tav tm="0">
                                          <p:val>
                                            <p:fltVal val="0"/>
                                          </p:val>
                                        </p:tav>
                                        <p:tav tm="100000">
                                          <p:val>
                                            <p:strVal val="#ppt_w"/>
                                          </p:val>
                                        </p:tav>
                                      </p:tavLst>
                                    </p:anim>
                                    <p:anim calcmode="lin" valueType="num">
                                      <p:cBhvr>
                                        <p:cTn id="77" dur="500" fill="hold"/>
                                        <p:tgtEl>
                                          <p:spTgt spid="42"/>
                                        </p:tgtEl>
                                        <p:attrNameLst>
                                          <p:attrName>ppt_h</p:attrName>
                                        </p:attrNameLst>
                                      </p:cBhvr>
                                      <p:tavLst>
                                        <p:tav tm="0">
                                          <p:val>
                                            <p:fltVal val="0"/>
                                          </p:val>
                                        </p:tav>
                                        <p:tav tm="100000">
                                          <p:val>
                                            <p:strVal val="#ppt_h"/>
                                          </p:val>
                                        </p:tav>
                                      </p:tavLst>
                                    </p:anim>
                                    <p:animEffect transition="in" filter="fade">
                                      <p:cBhvr>
                                        <p:cTn id="78" dur="500"/>
                                        <p:tgtEl>
                                          <p:spTgt spid="42"/>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52"/>
                                        </p:tgtEl>
                                        <p:attrNameLst>
                                          <p:attrName>style.visibility</p:attrName>
                                        </p:attrNameLst>
                                      </p:cBhvr>
                                      <p:to>
                                        <p:strVal val="visible"/>
                                      </p:to>
                                    </p:set>
                                    <p:anim calcmode="lin" valueType="num">
                                      <p:cBhvr>
                                        <p:cTn id="81" dur="500" fill="hold"/>
                                        <p:tgtEl>
                                          <p:spTgt spid="52"/>
                                        </p:tgtEl>
                                        <p:attrNameLst>
                                          <p:attrName>ppt_w</p:attrName>
                                        </p:attrNameLst>
                                      </p:cBhvr>
                                      <p:tavLst>
                                        <p:tav tm="0">
                                          <p:val>
                                            <p:fltVal val="0"/>
                                          </p:val>
                                        </p:tav>
                                        <p:tav tm="100000">
                                          <p:val>
                                            <p:strVal val="#ppt_w"/>
                                          </p:val>
                                        </p:tav>
                                      </p:tavLst>
                                    </p:anim>
                                    <p:anim calcmode="lin" valueType="num">
                                      <p:cBhvr>
                                        <p:cTn id="82" dur="500" fill="hold"/>
                                        <p:tgtEl>
                                          <p:spTgt spid="52"/>
                                        </p:tgtEl>
                                        <p:attrNameLst>
                                          <p:attrName>ppt_h</p:attrName>
                                        </p:attrNameLst>
                                      </p:cBhvr>
                                      <p:tavLst>
                                        <p:tav tm="0">
                                          <p:val>
                                            <p:fltVal val="0"/>
                                          </p:val>
                                        </p:tav>
                                        <p:tav tm="100000">
                                          <p:val>
                                            <p:strVal val="#ppt_h"/>
                                          </p:val>
                                        </p:tav>
                                      </p:tavLst>
                                    </p:anim>
                                    <p:animEffect transition="in" filter="fade">
                                      <p:cBhvr>
                                        <p:cTn id="83" dur="500"/>
                                        <p:tgtEl>
                                          <p:spTgt spid="52"/>
                                        </p:tgtEl>
                                      </p:cBhvr>
                                    </p:animEffect>
                                  </p:childTnLst>
                                </p:cTn>
                              </p:par>
                            </p:childTnLst>
                          </p:cTn>
                        </p:par>
                        <p:par>
                          <p:cTn id="84" fill="hold">
                            <p:stCondLst>
                              <p:cond delay="2000"/>
                            </p:stCondLst>
                            <p:childTnLst>
                              <p:par>
                                <p:cTn id="85" presetID="22" presetClass="entr" presetSubtype="8" fill="hold" grpId="0" nodeType="after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wipe(left)">
                                      <p:cBhvr>
                                        <p:cTn id="87" dur="500"/>
                                        <p:tgtEl>
                                          <p:spTgt spid="36"/>
                                        </p:tgtEl>
                                      </p:cBhvr>
                                    </p:animEffect>
                                  </p:childTnLst>
                                </p:cTn>
                              </p:par>
                            </p:childTnLst>
                          </p:cTn>
                        </p:par>
                        <p:par>
                          <p:cTn id="88" fill="hold">
                            <p:stCondLst>
                              <p:cond delay="2500"/>
                            </p:stCondLst>
                            <p:childTnLst>
                              <p:par>
                                <p:cTn id="89" presetID="53" presetClass="entr" presetSubtype="16" fill="hold" grpId="0" nodeType="afterEffect">
                                  <p:stCondLst>
                                    <p:cond delay="0"/>
                                  </p:stCondLst>
                                  <p:childTnLst>
                                    <p:set>
                                      <p:cBhvr>
                                        <p:cTn id="90" dur="1" fill="hold">
                                          <p:stCondLst>
                                            <p:cond delay="0"/>
                                          </p:stCondLst>
                                        </p:cTn>
                                        <p:tgtEl>
                                          <p:spTgt spid="32"/>
                                        </p:tgtEl>
                                        <p:attrNameLst>
                                          <p:attrName>style.visibility</p:attrName>
                                        </p:attrNameLst>
                                      </p:cBhvr>
                                      <p:to>
                                        <p:strVal val="visible"/>
                                      </p:to>
                                    </p:set>
                                    <p:anim calcmode="lin" valueType="num">
                                      <p:cBhvr>
                                        <p:cTn id="91" dur="500" fill="hold"/>
                                        <p:tgtEl>
                                          <p:spTgt spid="32"/>
                                        </p:tgtEl>
                                        <p:attrNameLst>
                                          <p:attrName>ppt_w</p:attrName>
                                        </p:attrNameLst>
                                      </p:cBhvr>
                                      <p:tavLst>
                                        <p:tav tm="0">
                                          <p:val>
                                            <p:fltVal val="0"/>
                                          </p:val>
                                        </p:tav>
                                        <p:tav tm="100000">
                                          <p:val>
                                            <p:strVal val="#ppt_w"/>
                                          </p:val>
                                        </p:tav>
                                      </p:tavLst>
                                    </p:anim>
                                    <p:anim calcmode="lin" valueType="num">
                                      <p:cBhvr>
                                        <p:cTn id="92" dur="500" fill="hold"/>
                                        <p:tgtEl>
                                          <p:spTgt spid="32"/>
                                        </p:tgtEl>
                                        <p:attrNameLst>
                                          <p:attrName>ppt_h</p:attrName>
                                        </p:attrNameLst>
                                      </p:cBhvr>
                                      <p:tavLst>
                                        <p:tav tm="0">
                                          <p:val>
                                            <p:fltVal val="0"/>
                                          </p:val>
                                        </p:tav>
                                        <p:tav tm="100000">
                                          <p:val>
                                            <p:strVal val="#ppt_h"/>
                                          </p:val>
                                        </p:tav>
                                      </p:tavLst>
                                    </p:anim>
                                    <p:animEffect transition="in" filter="fade">
                                      <p:cBhvr>
                                        <p:cTn id="93" dur="500"/>
                                        <p:tgtEl>
                                          <p:spTgt spid="32"/>
                                        </p:tgtEl>
                                      </p:cBhvr>
                                    </p:animEffect>
                                  </p:childTnLst>
                                </p:cTn>
                              </p:par>
                              <p:par>
                                <p:cTn id="94" presetID="53" presetClass="entr" presetSubtype="16" fill="hold" grpId="0" nodeType="withEffect">
                                  <p:stCondLst>
                                    <p:cond delay="0"/>
                                  </p:stCondLst>
                                  <p:childTnLst>
                                    <p:set>
                                      <p:cBhvr>
                                        <p:cTn id="95" dur="1" fill="hold">
                                          <p:stCondLst>
                                            <p:cond delay="0"/>
                                          </p:stCondLst>
                                        </p:cTn>
                                        <p:tgtEl>
                                          <p:spTgt spid="34"/>
                                        </p:tgtEl>
                                        <p:attrNameLst>
                                          <p:attrName>style.visibility</p:attrName>
                                        </p:attrNameLst>
                                      </p:cBhvr>
                                      <p:to>
                                        <p:strVal val="visible"/>
                                      </p:to>
                                    </p:set>
                                    <p:anim calcmode="lin" valueType="num">
                                      <p:cBhvr>
                                        <p:cTn id="96" dur="500" fill="hold"/>
                                        <p:tgtEl>
                                          <p:spTgt spid="34"/>
                                        </p:tgtEl>
                                        <p:attrNameLst>
                                          <p:attrName>ppt_w</p:attrName>
                                        </p:attrNameLst>
                                      </p:cBhvr>
                                      <p:tavLst>
                                        <p:tav tm="0">
                                          <p:val>
                                            <p:fltVal val="0"/>
                                          </p:val>
                                        </p:tav>
                                        <p:tav tm="100000">
                                          <p:val>
                                            <p:strVal val="#ppt_w"/>
                                          </p:val>
                                        </p:tav>
                                      </p:tavLst>
                                    </p:anim>
                                    <p:anim calcmode="lin" valueType="num">
                                      <p:cBhvr>
                                        <p:cTn id="97" dur="500" fill="hold"/>
                                        <p:tgtEl>
                                          <p:spTgt spid="34"/>
                                        </p:tgtEl>
                                        <p:attrNameLst>
                                          <p:attrName>ppt_h</p:attrName>
                                        </p:attrNameLst>
                                      </p:cBhvr>
                                      <p:tavLst>
                                        <p:tav tm="0">
                                          <p:val>
                                            <p:fltVal val="0"/>
                                          </p:val>
                                        </p:tav>
                                        <p:tav tm="100000">
                                          <p:val>
                                            <p:strVal val="#ppt_h"/>
                                          </p:val>
                                        </p:tav>
                                      </p:tavLst>
                                    </p:anim>
                                    <p:animEffect transition="in" filter="fade">
                                      <p:cBhvr>
                                        <p:cTn id="98" dur="500"/>
                                        <p:tgtEl>
                                          <p:spTgt spid="34"/>
                                        </p:tgtEl>
                                      </p:cBhvr>
                                    </p:animEffect>
                                  </p:childTnLst>
                                </p:cTn>
                              </p:par>
                              <p:par>
                                <p:cTn id="99" presetID="53" presetClass="entr" presetSubtype="16"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 calcmode="lin" valueType="num">
                                      <p:cBhvr>
                                        <p:cTn id="101" dur="500" fill="hold"/>
                                        <p:tgtEl>
                                          <p:spTgt spid="37"/>
                                        </p:tgtEl>
                                        <p:attrNameLst>
                                          <p:attrName>ppt_w</p:attrName>
                                        </p:attrNameLst>
                                      </p:cBhvr>
                                      <p:tavLst>
                                        <p:tav tm="0">
                                          <p:val>
                                            <p:fltVal val="0"/>
                                          </p:val>
                                        </p:tav>
                                        <p:tav tm="100000">
                                          <p:val>
                                            <p:strVal val="#ppt_w"/>
                                          </p:val>
                                        </p:tav>
                                      </p:tavLst>
                                    </p:anim>
                                    <p:anim calcmode="lin" valueType="num">
                                      <p:cBhvr>
                                        <p:cTn id="102" dur="500" fill="hold"/>
                                        <p:tgtEl>
                                          <p:spTgt spid="37"/>
                                        </p:tgtEl>
                                        <p:attrNameLst>
                                          <p:attrName>ppt_h</p:attrName>
                                        </p:attrNameLst>
                                      </p:cBhvr>
                                      <p:tavLst>
                                        <p:tav tm="0">
                                          <p:val>
                                            <p:fltVal val="0"/>
                                          </p:val>
                                        </p:tav>
                                        <p:tav tm="100000">
                                          <p:val>
                                            <p:strVal val="#ppt_h"/>
                                          </p:val>
                                        </p:tav>
                                      </p:tavLst>
                                    </p:anim>
                                    <p:animEffect transition="in" filter="fade">
                                      <p:cBhvr>
                                        <p:cTn id="103" dur="500"/>
                                        <p:tgtEl>
                                          <p:spTgt spid="37"/>
                                        </p:tgtEl>
                                      </p:cBhvr>
                                    </p:animEffect>
                                  </p:childTnLst>
                                </p:cTn>
                              </p:par>
                            </p:childTnLst>
                          </p:cTn>
                        </p:par>
                        <p:par>
                          <p:cTn id="104" fill="hold">
                            <p:stCondLst>
                              <p:cond delay="3000"/>
                            </p:stCondLst>
                            <p:childTnLst>
                              <p:par>
                                <p:cTn id="105" presetID="10" presetClass="entr" presetSubtype="0" fill="hold" grpId="0" nodeType="afterEffect">
                                  <p:stCondLst>
                                    <p:cond delay="0"/>
                                  </p:stCondLst>
                                  <p:childTnLst>
                                    <p:set>
                                      <p:cBhvr>
                                        <p:cTn id="106" dur="1" fill="hold">
                                          <p:stCondLst>
                                            <p:cond delay="0"/>
                                          </p:stCondLst>
                                        </p:cTn>
                                        <p:tgtEl>
                                          <p:spTgt spid="50"/>
                                        </p:tgtEl>
                                        <p:attrNameLst>
                                          <p:attrName>style.visibility</p:attrName>
                                        </p:attrNameLst>
                                      </p:cBhvr>
                                      <p:to>
                                        <p:strVal val="visible"/>
                                      </p:to>
                                    </p:set>
                                    <p:animEffect transition="in" filter="fade">
                                      <p:cBhvr>
                                        <p:cTn id="107" dur="500"/>
                                        <p:tgtEl>
                                          <p:spTgt spid="50"/>
                                        </p:tgtEl>
                                      </p:cBhvr>
                                    </p:animEffect>
                                  </p:childTnLst>
                                </p:cTn>
                              </p:par>
                            </p:childTnLst>
                          </p:cTn>
                        </p:par>
                        <p:par>
                          <p:cTn id="108" fill="hold">
                            <p:stCondLst>
                              <p:cond delay="3500"/>
                            </p:stCondLst>
                            <p:childTnLst>
                              <p:par>
                                <p:cTn id="109" presetID="10" presetClass="entr" presetSubtype="0" fill="hold" grpId="0" nodeType="afterEffect">
                                  <p:stCondLst>
                                    <p:cond delay="0"/>
                                  </p:stCondLst>
                                  <p:childTnLst>
                                    <p:set>
                                      <p:cBhvr>
                                        <p:cTn id="110" dur="1" fill="hold">
                                          <p:stCondLst>
                                            <p:cond delay="0"/>
                                          </p:stCondLst>
                                        </p:cTn>
                                        <p:tgtEl>
                                          <p:spTgt spid="54"/>
                                        </p:tgtEl>
                                        <p:attrNameLst>
                                          <p:attrName>style.visibility</p:attrName>
                                        </p:attrNameLst>
                                      </p:cBhvr>
                                      <p:to>
                                        <p:strVal val="visible"/>
                                      </p:to>
                                    </p:set>
                                    <p:animEffect transition="in" filter="fade">
                                      <p:cBhvr>
                                        <p:cTn id="111" dur="500"/>
                                        <p:tgtEl>
                                          <p:spTgt spid="54"/>
                                        </p:tgtEl>
                                      </p:cBhvr>
                                    </p:animEffect>
                                  </p:childTnLst>
                                </p:cTn>
                              </p:par>
                            </p:childTnLst>
                          </p:cTn>
                        </p:par>
                        <p:par>
                          <p:cTn id="112" fill="hold">
                            <p:stCondLst>
                              <p:cond delay="4000"/>
                            </p:stCondLst>
                            <p:childTnLst>
                              <p:par>
                                <p:cTn id="113" presetID="10" presetClass="entr" presetSubtype="0" fill="hold" grpId="0" nodeType="afterEffect">
                                  <p:stCondLst>
                                    <p:cond delay="0"/>
                                  </p:stCondLst>
                                  <p:childTnLst>
                                    <p:set>
                                      <p:cBhvr>
                                        <p:cTn id="114" dur="1" fill="hold">
                                          <p:stCondLst>
                                            <p:cond delay="0"/>
                                          </p:stCondLst>
                                        </p:cTn>
                                        <p:tgtEl>
                                          <p:spTgt spid="23"/>
                                        </p:tgtEl>
                                        <p:attrNameLst>
                                          <p:attrName>style.visibility</p:attrName>
                                        </p:attrNameLst>
                                      </p:cBhvr>
                                      <p:to>
                                        <p:strVal val="visible"/>
                                      </p:to>
                                    </p:set>
                                    <p:animEffect transition="in" filter="fade">
                                      <p:cBhvr>
                                        <p:cTn id="115" dur="500"/>
                                        <p:tgtEl>
                                          <p:spTgt spid="23"/>
                                        </p:tgtEl>
                                      </p:cBhvr>
                                    </p:animEffect>
                                  </p:childTnLst>
                                </p:cTn>
                              </p:par>
                            </p:childTnLst>
                          </p:cTn>
                        </p:par>
                        <p:par>
                          <p:cTn id="116" fill="hold">
                            <p:stCondLst>
                              <p:cond delay="4500"/>
                            </p:stCondLst>
                            <p:childTnLst>
                              <p:par>
                                <p:cTn id="117" presetID="10" presetClass="entr" presetSubtype="0" fill="hold" grpId="0" nodeType="afterEffect">
                                  <p:stCondLst>
                                    <p:cond delay="0"/>
                                  </p:stCondLst>
                                  <p:childTnLst>
                                    <p:set>
                                      <p:cBhvr>
                                        <p:cTn id="118" dur="1" fill="hold">
                                          <p:stCondLst>
                                            <p:cond delay="0"/>
                                          </p:stCondLst>
                                        </p:cTn>
                                        <p:tgtEl>
                                          <p:spTgt spid="17"/>
                                        </p:tgtEl>
                                        <p:attrNameLst>
                                          <p:attrName>style.visibility</p:attrName>
                                        </p:attrNameLst>
                                      </p:cBhvr>
                                      <p:to>
                                        <p:strVal val="visible"/>
                                      </p:to>
                                    </p:set>
                                    <p:animEffect transition="in" filter="fade">
                                      <p:cBhvr>
                                        <p:cTn id="119" dur="500"/>
                                        <p:tgtEl>
                                          <p:spTgt spid="17"/>
                                        </p:tgtEl>
                                      </p:cBhvr>
                                    </p:animEffect>
                                  </p:childTnLst>
                                </p:cTn>
                              </p:par>
                            </p:childTnLst>
                          </p:cTn>
                        </p:par>
                        <p:par>
                          <p:cTn id="120" fill="hold">
                            <p:stCondLst>
                              <p:cond delay="5000"/>
                            </p:stCondLst>
                            <p:childTnLst>
                              <p:par>
                                <p:cTn id="121" presetID="10" presetClass="entr" presetSubtype="0" fill="hold" grpId="0" nodeType="afterEffect">
                                  <p:stCondLst>
                                    <p:cond delay="0"/>
                                  </p:stCondLst>
                                  <p:childTnLst>
                                    <p:set>
                                      <p:cBhvr>
                                        <p:cTn id="122" dur="1" fill="hold">
                                          <p:stCondLst>
                                            <p:cond delay="0"/>
                                          </p:stCondLst>
                                        </p:cTn>
                                        <p:tgtEl>
                                          <p:spTgt spid="26"/>
                                        </p:tgtEl>
                                        <p:attrNameLst>
                                          <p:attrName>style.visibility</p:attrName>
                                        </p:attrNameLst>
                                      </p:cBhvr>
                                      <p:to>
                                        <p:strVal val="visible"/>
                                      </p:to>
                                    </p:set>
                                    <p:animEffect transition="in" filter="fade">
                                      <p:cBhvr>
                                        <p:cTn id="123" dur="500"/>
                                        <p:tgtEl>
                                          <p:spTgt spid="26"/>
                                        </p:tgtEl>
                                      </p:cBhvr>
                                    </p:animEffect>
                                  </p:childTnLst>
                                </p:cTn>
                              </p:par>
                            </p:childTnLst>
                          </p:cTn>
                        </p:par>
                        <p:par>
                          <p:cTn id="124" fill="hold">
                            <p:stCondLst>
                              <p:cond delay="5500"/>
                            </p:stCondLst>
                            <p:childTnLst>
                              <p:par>
                                <p:cTn id="125" presetID="10" presetClass="entr" presetSubtype="0" fill="hold" grpId="0" nodeType="afterEffect">
                                  <p:stCondLst>
                                    <p:cond delay="0"/>
                                  </p:stCondLst>
                                  <p:childTnLst>
                                    <p:set>
                                      <p:cBhvr>
                                        <p:cTn id="126" dur="1" fill="hold">
                                          <p:stCondLst>
                                            <p:cond delay="0"/>
                                          </p:stCondLst>
                                        </p:cTn>
                                        <p:tgtEl>
                                          <p:spTgt spid="20"/>
                                        </p:tgtEl>
                                        <p:attrNameLst>
                                          <p:attrName>style.visibility</p:attrName>
                                        </p:attrNameLst>
                                      </p:cBhvr>
                                      <p:to>
                                        <p:strVal val="visible"/>
                                      </p:to>
                                    </p:set>
                                    <p:animEffect transition="in" filter="fade">
                                      <p:cBhvr>
                                        <p:cTn id="127" dur="500"/>
                                        <p:tgtEl>
                                          <p:spTgt spid="20"/>
                                        </p:tgtEl>
                                      </p:cBhvr>
                                    </p:animEffect>
                                  </p:childTnLst>
                                </p:cTn>
                              </p:par>
                            </p:childTnLst>
                          </p:cTn>
                        </p:par>
                        <p:par>
                          <p:cTn id="128" fill="hold">
                            <p:stCondLst>
                              <p:cond delay="6000"/>
                            </p:stCondLst>
                            <p:childTnLst>
                              <p:par>
                                <p:cTn id="129" presetID="10" presetClass="entr" presetSubtype="0" fill="hold" grpId="0" nodeType="afterEffect">
                                  <p:stCondLst>
                                    <p:cond delay="0"/>
                                  </p:stCondLst>
                                  <p:childTnLst>
                                    <p:set>
                                      <p:cBhvr>
                                        <p:cTn id="130" dur="1" fill="hold">
                                          <p:stCondLst>
                                            <p:cond delay="0"/>
                                          </p:stCondLst>
                                        </p:cTn>
                                        <p:tgtEl>
                                          <p:spTgt spid="29"/>
                                        </p:tgtEl>
                                        <p:attrNameLst>
                                          <p:attrName>style.visibility</p:attrName>
                                        </p:attrNameLst>
                                      </p:cBhvr>
                                      <p:to>
                                        <p:strVal val="visible"/>
                                      </p:to>
                                    </p:set>
                                    <p:animEffect transition="in" filter="fade">
                                      <p:cBhvr>
                                        <p:cTn id="131" dur="500"/>
                                        <p:tgtEl>
                                          <p:spTgt spid="29"/>
                                        </p:tgtEl>
                                      </p:cBhvr>
                                    </p:animEffect>
                                  </p:childTnLst>
                                </p:cTn>
                              </p:par>
                            </p:childTnLst>
                          </p:cTn>
                        </p:par>
                        <p:par>
                          <p:cTn id="132" fill="hold">
                            <p:stCondLst>
                              <p:cond delay="6500"/>
                            </p:stCondLst>
                            <p:childTnLst>
                              <p:par>
                                <p:cTn id="133" presetID="10" presetClass="entr" presetSubtype="0" fill="hold" grpId="0" nodeType="afterEffect">
                                  <p:stCondLst>
                                    <p:cond delay="0"/>
                                  </p:stCondLst>
                                  <p:childTnLst>
                                    <p:set>
                                      <p:cBhvr>
                                        <p:cTn id="134" dur="1" fill="hold">
                                          <p:stCondLst>
                                            <p:cond delay="0"/>
                                          </p:stCondLst>
                                        </p:cTn>
                                        <p:tgtEl>
                                          <p:spTgt spid="46"/>
                                        </p:tgtEl>
                                        <p:attrNameLst>
                                          <p:attrName>style.visibility</p:attrName>
                                        </p:attrNameLst>
                                      </p:cBhvr>
                                      <p:to>
                                        <p:strVal val="visible"/>
                                      </p:to>
                                    </p:set>
                                    <p:animEffect transition="in" filter="fade">
                                      <p:cBhvr>
                                        <p:cTn id="135" dur="500"/>
                                        <p:tgtEl>
                                          <p:spTgt spid="46"/>
                                        </p:tgtEl>
                                      </p:cBhvr>
                                    </p:animEffect>
                                  </p:childTnLst>
                                </p:cTn>
                              </p:par>
                            </p:childTnLst>
                          </p:cTn>
                        </p:par>
                        <p:par>
                          <p:cTn id="136" fill="hold">
                            <p:stCondLst>
                              <p:cond delay="7000"/>
                            </p:stCondLst>
                            <p:childTnLst>
                              <p:par>
                                <p:cTn id="137" presetID="10" presetClass="entr" presetSubtype="0" fill="hold" grpId="0" nodeType="afterEffect">
                                  <p:stCondLst>
                                    <p:cond delay="0"/>
                                  </p:stCondLst>
                                  <p:childTnLst>
                                    <p:set>
                                      <p:cBhvr>
                                        <p:cTn id="138" dur="1" fill="hold">
                                          <p:stCondLst>
                                            <p:cond delay="0"/>
                                          </p:stCondLst>
                                        </p:cTn>
                                        <p:tgtEl>
                                          <p:spTgt spid="53"/>
                                        </p:tgtEl>
                                        <p:attrNameLst>
                                          <p:attrName>style.visibility</p:attrName>
                                        </p:attrNameLst>
                                      </p:cBhvr>
                                      <p:to>
                                        <p:strVal val="visible"/>
                                      </p:to>
                                    </p:set>
                                    <p:animEffect transition="in" filter="fade">
                                      <p:cBhvr>
                                        <p:cTn id="139" dur="500"/>
                                        <p:tgtEl>
                                          <p:spTgt spid="53"/>
                                        </p:tgtEl>
                                      </p:cBhvr>
                                    </p:animEffect>
                                  </p:childTnLst>
                                </p:cTn>
                              </p:par>
                            </p:childTnLst>
                          </p:cTn>
                        </p:par>
                        <p:par>
                          <p:cTn id="140" fill="hold">
                            <p:stCondLst>
                              <p:cond delay="7500"/>
                            </p:stCondLst>
                            <p:childTnLst>
                              <p:par>
                                <p:cTn id="141" presetID="10" presetClass="entr" presetSubtype="0" fill="hold" grpId="0" nodeType="afterEffect">
                                  <p:stCondLst>
                                    <p:cond delay="0"/>
                                  </p:stCondLst>
                                  <p:childTnLst>
                                    <p:set>
                                      <p:cBhvr>
                                        <p:cTn id="142" dur="1" fill="hold">
                                          <p:stCondLst>
                                            <p:cond delay="0"/>
                                          </p:stCondLst>
                                        </p:cTn>
                                        <p:tgtEl>
                                          <p:spTgt spid="44"/>
                                        </p:tgtEl>
                                        <p:attrNameLst>
                                          <p:attrName>style.visibility</p:attrName>
                                        </p:attrNameLst>
                                      </p:cBhvr>
                                      <p:to>
                                        <p:strVal val="visible"/>
                                      </p:to>
                                    </p:set>
                                    <p:animEffect transition="in" filter="fade">
                                      <p:cBhvr>
                                        <p:cTn id="143" dur="500"/>
                                        <p:tgtEl>
                                          <p:spTgt spid="44"/>
                                        </p:tgtEl>
                                      </p:cBhvr>
                                    </p:animEffect>
                                  </p:childTnLst>
                                </p:cTn>
                              </p:par>
                            </p:childTnLst>
                          </p:cTn>
                        </p:par>
                        <p:par>
                          <p:cTn id="144" fill="hold">
                            <p:stCondLst>
                              <p:cond delay="8000"/>
                            </p:stCondLst>
                            <p:childTnLst>
                              <p:par>
                                <p:cTn id="145" presetID="10" presetClass="entr" presetSubtype="0" fill="hold" grpId="0" nodeType="afterEffect">
                                  <p:stCondLst>
                                    <p:cond delay="0"/>
                                  </p:stCondLst>
                                  <p:childTnLst>
                                    <p:set>
                                      <p:cBhvr>
                                        <p:cTn id="146" dur="1" fill="hold">
                                          <p:stCondLst>
                                            <p:cond delay="0"/>
                                          </p:stCondLst>
                                        </p:cTn>
                                        <p:tgtEl>
                                          <p:spTgt spid="47"/>
                                        </p:tgtEl>
                                        <p:attrNameLst>
                                          <p:attrName>style.visibility</p:attrName>
                                        </p:attrNameLst>
                                      </p:cBhvr>
                                      <p:to>
                                        <p:strVal val="visible"/>
                                      </p:to>
                                    </p:set>
                                    <p:animEffect transition="in" filter="fade">
                                      <p:cBhvr>
                                        <p:cTn id="147" dur="500"/>
                                        <p:tgtEl>
                                          <p:spTgt spid="47"/>
                                        </p:tgtEl>
                                      </p:cBhvr>
                                    </p:animEffect>
                                  </p:childTnLst>
                                </p:cTn>
                              </p:par>
                            </p:childTnLst>
                          </p:cTn>
                        </p:par>
                        <p:par>
                          <p:cTn id="148" fill="hold">
                            <p:stCondLst>
                              <p:cond delay="8500"/>
                            </p:stCondLst>
                            <p:childTnLst>
                              <p:par>
                                <p:cTn id="149" presetID="10" presetClass="entr" presetSubtype="0" fill="hold" grpId="0" nodeType="afterEffect">
                                  <p:stCondLst>
                                    <p:cond delay="0"/>
                                  </p:stCondLst>
                                  <p:childTnLst>
                                    <p:set>
                                      <p:cBhvr>
                                        <p:cTn id="150" dur="1" fill="hold">
                                          <p:stCondLst>
                                            <p:cond delay="0"/>
                                          </p:stCondLst>
                                        </p:cTn>
                                        <p:tgtEl>
                                          <p:spTgt spid="45"/>
                                        </p:tgtEl>
                                        <p:attrNameLst>
                                          <p:attrName>style.visibility</p:attrName>
                                        </p:attrNameLst>
                                      </p:cBhvr>
                                      <p:to>
                                        <p:strVal val="visible"/>
                                      </p:to>
                                    </p:set>
                                    <p:animEffect transition="in" filter="fade">
                                      <p:cBhvr>
                                        <p:cTn id="151" dur="500"/>
                                        <p:tgtEl>
                                          <p:spTgt spid="45"/>
                                        </p:tgtEl>
                                      </p:cBhvr>
                                    </p:animEffect>
                                  </p:childTnLst>
                                </p:cTn>
                              </p:par>
                            </p:childTnLst>
                          </p:cTn>
                        </p:par>
                        <p:par>
                          <p:cTn id="152" fill="hold">
                            <p:stCondLst>
                              <p:cond delay="9000"/>
                            </p:stCondLst>
                            <p:childTnLst>
                              <p:par>
                                <p:cTn id="153" presetID="10" presetClass="entr" presetSubtype="0" fill="hold" grpId="0" nodeType="afterEffect">
                                  <p:stCondLst>
                                    <p:cond delay="0"/>
                                  </p:stCondLst>
                                  <p:childTnLst>
                                    <p:set>
                                      <p:cBhvr>
                                        <p:cTn id="154" dur="1" fill="hold">
                                          <p:stCondLst>
                                            <p:cond delay="0"/>
                                          </p:stCondLst>
                                        </p:cTn>
                                        <p:tgtEl>
                                          <p:spTgt spid="59"/>
                                        </p:tgtEl>
                                        <p:attrNameLst>
                                          <p:attrName>style.visibility</p:attrName>
                                        </p:attrNameLst>
                                      </p:cBhvr>
                                      <p:to>
                                        <p:strVal val="visible"/>
                                      </p:to>
                                    </p:set>
                                    <p:animEffect transition="in" filter="fade">
                                      <p:cBhvr>
                                        <p:cTn id="155" dur="500"/>
                                        <p:tgtEl>
                                          <p:spTgt spid="59"/>
                                        </p:tgtEl>
                                      </p:cBhvr>
                                    </p:animEffect>
                                  </p:childTnLst>
                                </p:cTn>
                              </p:par>
                            </p:childTnLst>
                          </p:cTn>
                        </p:par>
                        <p:par>
                          <p:cTn id="156" fill="hold">
                            <p:stCondLst>
                              <p:cond delay="9500"/>
                            </p:stCondLst>
                            <p:childTnLst>
                              <p:par>
                                <p:cTn id="157" presetID="10" presetClass="entr" presetSubtype="0" fill="hold" grpId="0" nodeType="afterEffect">
                                  <p:stCondLst>
                                    <p:cond delay="0"/>
                                  </p:stCondLst>
                                  <p:childTnLst>
                                    <p:set>
                                      <p:cBhvr>
                                        <p:cTn id="158" dur="1" fill="hold">
                                          <p:stCondLst>
                                            <p:cond delay="0"/>
                                          </p:stCondLst>
                                        </p:cTn>
                                        <p:tgtEl>
                                          <p:spTgt spid="48"/>
                                        </p:tgtEl>
                                        <p:attrNameLst>
                                          <p:attrName>style.visibility</p:attrName>
                                        </p:attrNameLst>
                                      </p:cBhvr>
                                      <p:to>
                                        <p:strVal val="visible"/>
                                      </p:to>
                                    </p:set>
                                    <p:animEffect transition="in" filter="fade">
                                      <p:cBhvr>
                                        <p:cTn id="159" dur="500"/>
                                        <p:tgtEl>
                                          <p:spTgt spid="48"/>
                                        </p:tgtEl>
                                      </p:cBhvr>
                                    </p:animEffect>
                                  </p:childTnLst>
                                </p:cTn>
                              </p:par>
                            </p:childTnLst>
                          </p:cTn>
                        </p:par>
                        <p:par>
                          <p:cTn id="160" fill="hold">
                            <p:stCondLst>
                              <p:cond delay="10000"/>
                            </p:stCondLst>
                            <p:childTnLst>
                              <p:par>
                                <p:cTn id="161" presetID="10" presetClass="entr" presetSubtype="0" fill="hold" grpId="0" nodeType="afterEffect">
                                  <p:stCondLst>
                                    <p:cond delay="0"/>
                                  </p:stCondLst>
                                  <p:childTnLst>
                                    <p:set>
                                      <p:cBhvr>
                                        <p:cTn id="162" dur="1" fill="hold">
                                          <p:stCondLst>
                                            <p:cond delay="0"/>
                                          </p:stCondLst>
                                        </p:cTn>
                                        <p:tgtEl>
                                          <p:spTgt spid="33"/>
                                        </p:tgtEl>
                                        <p:attrNameLst>
                                          <p:attrName>style.visibility</p:attrName>
                                        </p:attrNameLst>
                                      </p:cBhvr>
                                      <p:to>
                                        <p:strVal val="visible"/>
                                      </p:to>
                                    </p:set>
                                    <p:animEffect transition="in" filter="fade">
                                      <p:cBhvr>
                                        <p:cTn id="163" dur="500"/>
                                        <p:tgtEl>
                                          <p:spTgt spid="33"/>
                                        </p:tgtEl>
                                      </p:cBhvr>
                                    </p:animEffect>
                                  </p:childTnLst>
                                </p:cTn>
                              </p:par>
                            </p:childTnLst>
                          </p:cTn>
                        </p:par>
                        <p:par>
                          <p:cTn id="164" fill="hold">
                            <p:stCondLst>
                              <p:cond delay="10500"/>
                            </p:stCondLst>
                            <p:childTnLst>
                              <p:par>
                                <p:cTn id="165" presetID="10" presetClass="entr" presetSubtype="0" fill="hold" grpId="0" nodeType="afterEffect">
                                  <p:stCondLst>
                                    <p:cond delay="0"/>
                                  </p:stCondLst>
                                  <p:childTnLst>
                                    <p:set>
                                      <p:cBhvr>
                                        <p:cTn id="166" dur="1" fill="hold">
                                          <p:stCondLst>
                                            <p:cond delay="0"/>
                                          </p:stCondLst>
                                        </p:cTn>
                                        <p:tgtEl>
                                          <p:spTgt spid="35"/>
                                        </p:tgtEl>
                                        <p:attrNameLst>
                                          <p:attrName>style.visibility</p:attrName>
                                        </p:attrNameLst>
                                      </p:cBhvr>
                                      <p:to>
                                        <p:strVal val="visible"/>
                                      </p:to>
                                    </p:set>
                                    <p:animEffect transition="in" filter="fade">
                                      <p:cBhvr>
                                        <p:cTn id="167" dur="500"/>
                                        <p:tgtEl>
                                          <p:spTgt spid="35"/>
                                        </p:tgtEl>
                                      </p:cBhvr>
                                    </p:animEffect>
                                  </p:childTnLst>
                                </p:cTn>
                              </p:par>
                            </p:childTnLst>
                          </p:cTn>
                        </p:par>
                        <p:par>
                          <p:cTn id="168" fill="hold">
                            <p:stCondLst>
                              <p:cond delay="11000"/>
                            </p:stCondLst>
                            <p:childTnLst>
                              <p:par>
                                <p:cTn id="169" presetID="10" presetClass="entr" presetSubtype="0" fill="hold" grpId="0" nodeType="afterEffect">
                                  <p:stCondLst>
                                    <p:cond delay="0"/>
                                  </p:stCondLst>
                                  <p:childTnLst>
                                    <p:set>
                                      <p:cBhvr>
                                        <p:cTn id="170" dur="1" fill="hold">
                                          <p:stCondLst>
                                            <p:cond delay="0"/>
                                          </p:stCondLst>
                                        </p:cTn>
                                        <p:tgtEl>
                                          <p:spTgt spid="51"/>
                                        </p:tgtEl>
                                        <p:attrNameLst>
                                          <p:attrName>style.visibility</p:attrName>
                                        </p:attrNameLst>
                                      </p:cBhvr>
                                      <p:to>
                                        <p:strVal val="visible"/>
                                      </p:to>
                                    </p:set>
                                    <p:animEffect transition="in" filter="fade">
                                      <p:cBhvr>
                                        <p:cTn id="17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7" grpId="0"/>
      <p:bldP spid="20" grpId="0"/>
      <p:bldP spid="23" grpId="0"/>
      <p:bldP spid="26" grpId="0"/>
      <p:bldP spid="29" grpId="0"/>
      <p:bldP spid="38" grpId="0" animBg="1"/>
      <p:bldP spid="39" grpId="0" animBg="1"/>
      <p:bldP spid="40" grpId="0" animBg="1"/>
      <p:bldP spid="41" grpId="0" animBg="1"/>
      <p:bldP spid="42" grpId="0" animBg="1"/>
      <p:bldP spid="43" grpId="0" animBg="1"/>
      <p:bldP spid="44" grpId="0"/>
      <p:bldP spid="45" grpId="0"/>
      <p:bldP spid="46" grpId="0"/>
      <p:bldP spid="47" grpId="0"/>
      <p:bldP spid="48" grpId="0"/>
      <p:bldP spid="49" grpId="0" animBg="1"/>
      <p:bldP spid="50" grpId="0"/>
      <p:bldP spid="32" grpId="0" animBg="1"/>
      <p:bldP spid="33" grpId="0"/>
      <p:bldP spid="35" grpId="0"/>
      <p:bldP spid="36" grpId="0" animBg="1"/>
      <p:bldP spid="37" grpId="0" animBg="1"/>
      <p:bldP spid="51" grpId="0"/>
      <p:bldP spid="52" grpId="0" animBg="1"/>
      <p:bldP spid="53" grpId="0"/>
      <p:bldP spid="34" grpId="0" animBg="1"/>
      <p:bldP spid="54" grpId="0"/>
      <p:bldP spid="55" grpId="0" animBg="1"/>
      <p:bldP spid="58" grpId="0" animBg="1"/>
      <p:bldP spid="5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4"/>
          <p:cNvGrpSpPr>
            <a:grpSpLocks/>
          </p:cNvGrpSpPr>
          <p:nvPr/>
        </p:nvGrpSpPr>
        <p:grpSpPr bwMode="auto">
          <a:xfrm>
            <a:off x="1517650" y="455613"/>
            <a:ext cx="6545263" cy="633412"/>
            <a:chOff x="0" y="0"/>
            <a:chExt cx="4885993" cy="632939"/>
          </a:xfrm>
        </p:grpSpPr>
        <p:sp>
          <p:nvSpPr>
            <p:cNvPr id="7171" name="文本框 5"/>
            <p:cNvSpPr>
              <a:spLocks noChangeArrowheads="1"/>
            </p:cNvSpPr>
            <p:nvPr/>
          </p:nvSpPr>
          <p:spPr bwMode="auto">
            <a:xfrm>
              <a:off x="0" y="0"/>
              <a:ext cx="3295317" cy="461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262626"/>
                  </a:solidFill>
                  <a:latin typeface="微软雅黑" pitchFamily="34" charset="-122"/>
                  <a:ea typeface="微软雅黑" pitchFamily="34" charset="-122"/>
                  <a:sym typeface="微软雅黑" pitchFamily="34" charset="-122"/>
                </a:rPr>
                <a:t>配置</a:t>
              </a:r>
              <a:r>
                <a:rPr lang="zh-CN" altLang="en-US" sz="2400" b="1" dirty="0">
                  <a:solidFill>
                    <a:srgbClr val="262626"/>
                  </a:solidFill>
                  <a:latin typeface="微软雅黑" pitchFamily="34" charset="-122"/>
                  <a:ea typeface="微软雅黑" pitchFamily="34" charset="-122"/>
                  <a:sym typeface="微软雅黑" pitchFamily="34" charset="-122"/>
                </a:rPr>
                <a:t>系统管理子计划</a:t>
              </a:r>
              <a:r>
                <a:rPr lang="zh-CN" altLang="en-US" sz="2400" b="1" dirty="0" smtClean="0">
                  <a:solidFill>
                    <a:srgbClr val="262626"/>
                  </a:solidFill>
                  <a:latin typeface="微软雅黑" pitchFamily="34" charset="-122"/>
                  <a:ea typeface="微软雅黑" pitchFamily="34" charset="-122"/>
                  <a:sym typeface="微软雅黑" pitchFamily="34" charset="-122"/>
                </a:rPr>
                <a:t>-版本</a:t>
              </a:r>
              <a:r>
                <a:rPr lang="zh-CN" altLang="en-US" sz="2400" b="1" dirty="0">
                  <a:solidFill>
                    <a:srgbClr val="262626"/>
                  </a:solidFill>
                  <a:latin typeface="微软雅黑" pitchFamily="34" charset="-122"/>
                  <a:ea typeface="微软雅黑" pitchFamily="34" charset="-122"/>
                  <a:sym typeface="微软雅黑" pitchFamily="34" charset="-122"/>
                </a:rPr>
                <a:t>管理</a:t>
              </a:r>
            </a:p>
          </p:txBody>
        </p:sp>
        <p:sp>
          <p:nvSpPr>
            <p:cNvPr id="7172" name="文本框 6"/>
            <p:cNvSpPr>
              <a:spLocks noChangeArrowheads="1"/>
            </p:cNvSpPr>
            <p:nvPr/>
          </p:nvSpPr>
          <p:spPr bwMode="auto">
            <a:xfrm>
              <a:off x="1" y="363122"/>
              <a:ext cx="4885992" cy="269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endParaRPr lang="zh-CN" altLang="zh-CN"/>
            </a:p>
          </p:txBody>
        </p:sp>
      </p:grpSp>
      <p:sp>
        <p:nvSpPr>
          <p:cNvPr id="7173" name="文本框 8"/>
          <p:cNvSpPr>
            <a:spLocks noChangeArrowheads="1"/>
          </p:cNvSpPr>
          <p:nvPr/>
        </p:nvSpPr>
        <p:spPr bwMode="auto">
          <a:xfrm>
            <a:off x="3392488" y="2940050"/>
            <a:ext cx="4619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a:solidFill>
                <a:srgbClr val="000000"/>
              </a:solidFill>
              <a:ea typeface="微软雅黑" pitchFamily="34" charset="-122"/>
              <a:sym typeface="Arial" pitchFamily="34" charset="0"/>
            </a:endParaRPr>
          </a:p>
        </p:txBody>
      </p:sp>
      <p:sp>
        <p:nvSpPr>
          <p:cNvPr id="7174" name="文本框 9"/>
          <p:cNvSpPr>
            <a:spLocks noChangeArrowheads="1"/>
          </p:cNvSpPr>
          <p:nvPr/>
        </p:nvSpPr>
        <p:spPr bwMode="auto">
          <a:xfrm>
            <a:off x="1079976" y="1955800"/>
            <a:ext cx="1062942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en-US" altLang="zh-CN" sz="2400" dirty="0" smtClean="0"/>
              <a:t>1.    </a:t>
            </a:r>
            <a:r>
              <a:rPr lang="zh-CN" altLang="zh-CN" sz="2400" dirty="0" smtClean="0"/>
              <a:t>在</a:t>
            </a:r>
            <a:r>
              <a:rPr lang="en-US" altLang="zh-CN" sz="2400" dirty="0" err="1"/>
              <a:t>GitHub</a:t>
            </a:r>
            <a:r>
              <a:rPr lang="zh-CN" altLang="zh-CN" sz="2400" dirty="0"/>
              <a:t>上新建一个组织，加入所有项目开发成员</a:t>
            </a:r>
            <a:r>
              <a:rPr lang="zh-CN" altLang="zh-CN" sz="2400" dirty="0" smtClean="0"/>
              <a:t>。组织</a:t>
            </a:r>
            <a:r>
              <a:rPr lang="zh-CN" altLang="zh-CN" sz="2400" dirty="0"/>
              <a:t>之下有名为</a:t>
            </a:r>
            <a:r>
              <a:rPr lang="en-US" altLang="zh-CN" sz="2400" dirty="0"/>
              <a:t>g19</a:t>
            </a:r>
            <a:r>
              <a:rPr lang="zh-CN" altLang="zh-CN" sz="2400" dirty="0"/>
              <a:t>的仓库，作为本次项目的主仓库</a:t>
            </a:r>
            <a:r>
              <a:rPr lang="zh-CN" altLang="zh-CN" sz="2400" dirty="0" smtClean="0"/>
              <a:t>。</a:t>
            </a:r>
            <a:endParaRPr lang="zh-CN" altLang="zh-CN" sz="2400" dirty="0"/>
          </a:p>
        </p:txBody>
      </p:sp>
      <p:grpSp>
        <p:nvGrpSpPr>
          <p:cNvPr id="7175" name="组合 29"/>
          <p:cNvGrpSpPr>
            <a:grpSpLocks/>
          </p:cNvGrpSpPr>
          <p:nvPr/>
        </p:nvGrpSpPr>
        <p:grpSpPr bwMode="auto">
          <a:xfrm>
            <a:off x="249238" y="295275"/>
            <a:ext cx="1125537" cy="1038225"/>
            <a:chOff x="0" y="0"/>
            <a:chExt cx="1536700" cy="1536700"/>
          </a:xfrm>
        </p:grpSpPr>
        <p:sp>
          <p:nvSpPr>
            <p:cNvPr id="7176" name="椭圆 43"/>
            <p:cNvSpPr>
              <a:spLocks noChangeArrowheads="1"/>
            </p:cNvSpPr>
            <p:nvPr/>
          </p:nvSpPr>
          <p:spPr bwMode="auto">
            <a:xfrm>
              <a:off x="0" y="0"/>
              <a:ext cx="1536700" cy="1536700"/>
            </a:xfrm>
            <a:prstGeom prst="ellipse">
              <a:avLst/>
            </a:prstGeom>
            <a:gradFill rotWithShape="1">
              <a:gsLst>
                <a:gs pos="0">
                  <a:srgbClr val="17232B"/>
                </a:gs>
                <a:gs pos="100000">
                  <a:srgbClr val="395F72"/>
                </a:gs>
              </a:gsLst>
              <a:lin ang="2700000" scaled="1"/>
            </a:gra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sp>
          <p:nvSpPr>
            <p:cNvPr id="7177" name="椭圆 2"/>
            <p:cNvSpPr>
              <a:spLocks noChangeArrowheads="1"/>
            </p:cNvSpPr>
            <p:nvPr/>
          </p:nvSpPr>
          <p:spPr bwMode="auto">
            <a:xfrm>
              <a:off x="402490" y="494381"/>
              <a:ext cx="731720" cy="547938"/>
            </a:xfrm>
            <a:custGeom>
              <a:avLst/>
              <a:gdLst>
                <a:gd name="T0" fmla="*/ 334899 w 606580"/>
                <a:gd name="T1" fmla="*/ 192149 h 454229"/>
                <a:gd name="T2" fmla="*/ 370186 w 606580"/>
                <a:gd name="T3" fmla="*/ 199474 h 454229"/>
                <a:gd name="T4" fmla="*/ 363036 w 606580"/>
                <a:gd name="T5" fmla="*/ 232856 h 454229"/>
                <a:gd name="T6" fmla="*/ 333041 w 606580"/>
                <a:gd name="T7" fmla="*/ 222563 h 454229"/>
                <a:gd name="T8" fmla="*/ 301283 w 606580"/>
                <a:gd name="T9" fmla="*/ 236750 h 454229"/>
                <a:gd name="T10" fmla="*/ 291439 w 606580"/>
                <a:gd name="T11" fmla="*/ 256594 h 454229"/>
                <a:gd name="T12" fmla="*/ 357835 w 606580"/>
                <a:gd name="T13" fmla="*/ 256594 h 454229"/>
                <a:gd name="T14" fmla="*/ 354028 w 606580"/>
                <a:gd name="T15" fmla="*/ 275325 h 454229"/>
                <a:gd name="T16" fmla="*/ 289025 w 606580"/>
                <a:gd name="T17" fmla="*/ 275325 h 454229"/>
                <a:gd name="T18" fmla="*/ 288932 w 606580"/>
                <a:gd name="T19" fmla="*/ 282465 h 454229"/>
                <a:gd name="T20" fmla="*/ 289118 w 606580"/>
                <a:gd name="T21" fmla="*/ 291274 h 454229"/>
                <a:gd name="T22" fmla="*/ 350592 w 606580"/>
                <a:gd name="T23" fmla="*/ 291274 h 454229"/>
                <a:gd name="T24" fmla="*/ 346785 w 606580"/>
                <a:gd name="T25" fmla="*/ 309912 h 454229"/>
                <a:gd name="T26" fmla="*/ 291625 w 606580"/>
                <a:gd name="T27" fmla="*/ 309912 h 454229"/>
                <a:gd name="T28" fmla="*/ 300911 w 606580"/>
                <a:gd name="T29" fmla="*/ 330219 h 454229"/>
                <a:gd name="T30" fmla="*/ 332391 w 606580"/>
                <a:gd name="T31" fmla="*/ 344499 h 454229"/>
                <a:gd name="T32" fmla="*/ 369350 w 606580"/>
                <a:gd name="T33" fmla="*/ 330219 h 454229"/>
                <a:gd name="T34" fmla="*/ 369350 w 606580"/>
                <a:gd name="T35" fmla="*/ 367124 h 454229"/>
                <a:gd name="T36" fmla="*/ 332763 w 606580"/>
                <a:gd name="T37" fmla="*/ 374913 h 454229"/>
                <a:gd name="T38" fmla="*/ 274724 w 606580"/>
                <a:gd name="T39" fmla="*/ 350804 h 454229"/>
                <a:gd name="T40" fmla="*/ 254387 w 606580"/>
                <a:gd name="T41" fmla="*/ 309912 h 454229"/>
                <a:gd name="T42" fmla="*/ 236465 w 606580"/>
                <a:gd name="T43" fmla="*/ 309912 h 454229"/>
                <a:gd name="T44" fmla="*/ 240365 w 606580"/>
                <a:gd name="T45" fmla="*/ 291274 h 454229"/>
                <a:gd name="T46" fmla="*/ 252159 w 606580"/>
                <a:gd name="T47" fmla="*/ 291274 h 454229"/>
                <a:gd name="T48" fmla="*/ 252066 w 606580"/>
                <a:gd name="T49" fmla="*/ 285061 h 454229"/>
                <a:gd name="T50" fmla="*/ 252252 w 606580"/>
                <a:gd name="T51" fmla="*/ 275325 h 454229"/>
                <a:gd name="T52" fmla="*/ 236465 w 606580"/>
                <a:gd name="T53" fmla="*/ 275325 h 454229"/>
                <a:gd name="T54" fmla="*/ 240272 w 606580"/>
                <a:gd name="T55" fmla="*/ 256594 h 454229"/>
                <a:gd name="T56" fmla="*/ 254666 w 606580"/>
                <a:gd name="T57" fmla="*/ 256594 h 454229"/>
                <a:gd name="T58" fmla="*/ 274817 w 606580"/>
                <a:gd name="T59" fmla="*/ 216443 h 454229"/>
                <a:gd name="T60" fmla="*/ 334899 w 606580"/>
                <a:gd name="T61" fmla="*/ 192149 h 454229"/>
                <a:gd name="T62" fmla="*/ 75858 w 606580"/>
                <a:gd name="T63" fmla="*/ 113540 h 454229"/>
                <a:gd name="T64" fmla="*/ 530793 w 606580"/>
                <a:gd name="T65" fmla="*/ 113540 h 454229"/>
                <a:gd name="T66" fmla="*/ 530793 w 606580"/>
                <a:gd name="T67" fmla="*/ 151363 h 454229"/>
                <a:gd name="T68" fmla="*/ 75858 w 606580"/>
                <a:gd name="T69" fmla="*/ 151363 h 454229"/>
                <a:gd name="T70" fmla="*/ 209297 w 606580"/>
                <a:gd name="T71" fmla="*/ 56876 h 454229"/>
                <a:gd name="T72" fmla="*/ 228279 w 606580"/>
                <a:gd name="T73" fmla="*/ 75788 h 454229"/>
                <a:gd name="T74" fmla="*/ 209297 w 606580"/>
                <a:gd name="T75" fmla="*/ 94700 h 454229"/>
                <a:gd name="T76" fmla="*/ 190315 w 606580"/>
                <a:gd name="T77" fmla="*/ 75788 h 454229"/>
                <a:gd name="T78" fmla="*/ 209297 w 606580"/>
                <a:gd name="T79" fmla="*/ 56876 h 454229"/>
                <a:gd name="T80" fmla="*/ 152034 w 606580"/>
                <a:gd name="T81" fmla="*/ 56876 h 454229"/>
                <a:gd name="T82" fmla="*/ 171052 w 606580"/>
                <a:gd name="T83" fmla="*/ 75788 h 454229"/>
                <a:gd name="T84" fmla="*/ 152034 w 606580"/>
                <a:gd name="T85" fmla="*/ 94700 h 454229"/>
                <a:gd name="T86" fmla="*/ 133016 w 606580"/>
                <a:gd name="T87" fmla="*/ 75788 h 454229"/>
                <a:gd name="T88" fmla="*/ 152034 w 606580"/>
                <a:gd name="T89" fmla="*/ 56876 h 454229"/>
                <a:gd name="T90" fmla="*/ 94805 w 606580"/>
                <a:gd name="T91" fmla="*/ 56876 h 454229"/>
                <a:gd name="T92" fmla="*/ 113752 w 606580"/>
                <a:gd name="T93" fmla="*/ 75788 h 454229"/>
                <a:gd name="T94" fmla="*/ 94805 w 606580"/>
                <a:gd name="T95" fmla="*/ 94700 h 454229"/>
                <a:gd name="T96" fmla="*/ 75858 w 606580"/>
                <a:gd name="T97" fmla="*/ 75788 h 454229"/>
                <a:gd name="T98" fmla="*/ 94805 w 606580"/>
                <a:gd name="T99" fmla="*/ 56876 h 454229"/>
                <a:gd name="T100" fmla="*/ 37882 w 606580"/>
                <a:gd name="T101" fmla="*/ 37822 h 454229"/>
                <a:gd name="T102" fmla="*/ 37882 w 606580"/>
                <a:gd name="T103" fmla="*/ 416315 h 454229"/>
                <a:gd name="T104" fmla="*/ 568698 w 606580"/>
                <a:gd name="T105" fmla="*/ 416315 h 454229"/>
                <a:gd name="T106" fmla="*/ 568698 w 606580"/>
                <a:gd name="T107" fmla="*/ 37822 h 454229"/>
                <a:gd name="T108" fmla="*/ 18755 w 606580"/>
                <a:gd name="T109" fmla="*/ 0 h 454229"/>
                <a:gd name="T110" fmla="*/ 587825 w 606580"/>
                <a:gd name="T111" fmla="*/ 0 h 454229"/>
                <a:gd name="T112" fmla="*/ 606580 w 606580"/>
                <a:gd name="T113" fmla="*/ 18725 h 454229"/>
                <a:gd name="T114" fmla="*/ 606580 w 606580"/>
                <a:gd name="T115" fmla="*/ 435411 h 454229"/>
                <a:gd name="T116" fmla="*/ 587825 w 606580"/>
                <a:gd name="T117" fmla="*/ 454229 h 454229"/>
                <a:gd name="T118" fmla="*/ 18755 w 606580"/>
                <a:gd name="T119" fmla="*/ 454229 h 454229"/>
                <a:gd name="T120" fmla="*/ 0 w 606580"/>
                <a:gd name="T121" fmla="*/ 435411 h 454229"/>
                <a:gd name="T122" fmla="*/ 0 w 606580"/>
                <a:gd name="T123" fmla="*/ 18725 h 454229"/>
                <a:gd name="T124" fmla="*/ 18755 w 606580"/>
                <a:gd name="T125" fmla="*/ 0 h 4542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06580"/>
                <a:gd name="T190" fmla="*/ 0 h 454229"/>
                <a:gd name="T191" fmla="*/ 606580 w 606580"/>
                <a:gd name="T192" fmla="*/ 454229 h 4542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06580" h="454229">
                  <a:moveTo>
                    <a:pt x="334899" y="192149"/>
                  </a:moveTo>
                  <a:cubicBezTo>
                    <a:pt x="348363" y="192149"/>
                    <a:pt x="360157" y="194560"/>
                    <a:pt x="370186" y="199474"/>
                  </a:cubicBezTo>
                  <a:lnTo>
                    <a:pt x="363036" y="232856"/>
                  </a:lnTo>
                  <a:cubicBezTo>
                    <a:pt x="356164" y="225994"/>
                    <a:pt x="346135" y="222563"/>
                    <a:pt x="333041" y="222563"/>
                  </a:cubicBezTo>
                  <a:cubicBezTo>
                    <a:pt x="319948" y="222563"/>
                    <a:pt x="309269" y="227292"/>
                    <a:pt x="301283" y="236750"/>
                  </a:cubicBezTo>
                  <a:cubicBezTo>
                    <a:pt x="296639" y="242036"/>
                    <a:pt x="293389" y="248712"/>
                    <a:pt x="291439" y="256594"/>
                  </a:cubicBezTo>
                  <a:lnTo>
                    <a:pt x="357835" y="256594"/>
                  </a:lnTo>
                  <a:lnTo>
                    <a:pt x="354028" y="275325"/>
                  </a:lnTo>
                  <a:lnTo>
                    <a:pt x="289025" y="275325"/>
                  </a:lnTo>
                  <a:cubicBezTo>
                    <a:pt x="288932" y="277179"/>
                    <a:pt x="288932" y="279590"/>
                    <a:pt x="288932" y="282465"/>
                  </a:cubicBezTo>
                  <a:cubicBezTo>
                    <a:pt x="288932" y="285246"/>
                    <a:pt x="289025" y="288214"/>
                    <a:pt x="289118" y="291274"/>
                  </a:cubicBezTo>
                  <a:lnTo>
                    <a:pt x="350592" y="291274"/>
                  </a:lnTo>
                  <a:lnTo>
                    <a:pt x="346785" y="309912"/>
                  </a:lnTo>
                  <a:lnTo>
                    <a:pt x="291625" y="309912"/>
                  </a:lnTo>
                  <a:cubicBezTo>
                    <a:pt x="293668" y="318535"/>
                    <a:pt x="296732" y="325304"/>
                    <a:pt x="300911" y="330219"/>
                  </a:cubicBezTo>
                  <a:cubicBezTo>
                    <a:pt x="308990" y="339677"/>
                    <a:pt x="319483" y="344499"/>
                    <a:pt x="332391" y="344499"/>
                  </a:cubicBezTo>
                  <a:cubicBezTo>
                    <a:pt x="347806" y="344499"/>
                    <a:pt x="360157" y="339677"/>
                    <a:pt x="369350" y="330219"/>
                  </a:cubicBezTo>
                  <a:lnTo>
                    <a:pt x="369350" y="367124"/>
                  </a:lnTo>
                  <a:cubicBezTo>
                    <a:pt x="358857" y="372317"/>
                    <a:pt x="346692" y="374913"/>
                    <a:pt x="332763" y="374913"/>
                  </a:cubicBezTo>
                  <a:cubicBezTo>
                    <a:pt x="309176" y="374913"/>
                    <a:pt x="289861" y="366939"/>
                    <a:pt x="274724" y="350804"/>
                  </a:cubicBezTo>
                  <a:cubicBezTo>
                    <a:pt x="264416" y="339862"/>
                    <a:pt x="257638" y="326232"/>
                    <a:pt x="254387" y="309912"/>
                  </a:cubicBezTo>
                  <a:lnTo>
                    <a:pt x="236465" y="309912"/>
                  </a:lnTo>
                  <a:lnTo>
                    <a:pt x="240365" y="291274"/>
                  </a:lnTo>
                  <a:lnTo>
                    <a:pt x="252159" y="291274"/>
                  </a:lnTo>
                  <a:cubicBezTo>
                    <a:pt x="252066" y="289326"/>
                    <a:pt x="252066" y="287286"/>
                    <a:pt x="252066" y="285061"/>
                  </a:cubicBezTo>
                  <a:cubicBezTo>
                    <a:pt x="252066" y="281445"/>
                    <a:pt x="252066" y="278199"/>
                    <a:pt x="252252" y="275325"/>
                  </a:cubicBezTo>
                  <a:lnTo>
                    <a:pt x="236465" y="275325"/>
                  </a:lnTo>
                  <a:lnTo>
                    <a:pt x="240272" y="256594"/>
                  </a:lnTo>
                  <a:lnTo>
                    <a:pt x="254666" y="256594"/>
                  </a:lnTo>
                  <a:cubicBezTo>
                    <a:pt x="258102" y="240645"/>
                    <a:pt x="264788" y="227292"/>
                    <a:pt x="274817" y="216443"/>
                  </a:cubicBezTo>
                  <a:cubicBezTo>
                    <a:pt x="290046" y="200216"/>
                    <a:pt x="310104" y="192149"/>
                    <a:pt x="334899" y="192149"/>
                  </a:cubicBezTo>
                  <a:close/>
                  <a:moveTo>
                    <a:pt x="75858" y="113540"/>
                  </a:moveTo>
                  <a:lnTo>
                    <a:pt x="530793" y="113540"/>
                  </a:lnTo>
                  <a:lnTo>
                    <a:pt x="530793" y="151363"/>
                  </a:lnTo>
                  <a:lnTo>
                    <a:pt x="75858" y="151363"/>
                  </a:lnTo>
                  <a:close/>
                  <a:moveTo>
                    <a:pt x="209297" y="56876"/>
                  </a:moveTo>
                  <a:cubicBezTo>
                    <a:pt x="219780" y="56876"/>
                    <a:pt x="228279" y="65343"/>
                    <a:pt x="228279" y="75788"/>
                  </a:cubicBezTo>
                  <a:cubicBezTo>
                    <a:pt x="228279" y="86233"/>
                    <a:pt x="219780" y="94700"/>
                    <a:pt x="209297" y="94700"/>
                  </a:cubicBezTo>
                  <a:cubicBezTo>
                    <a:pt x="198814" y="94700"/>
                    <a:pt x="190315" y="86233"/>
                    <a:pt x="190315" y="75788"/>
                  </a:cubicBezTo>
                  <a:cubicBezTo>
                    <a:pt x="190315" y="65343"/>
                    <a:pt x="198814" y="56876"/>
                    <a:pt x="209297" y="56876"/>
                  </a:cubicBezTo>
                  <a:close/>
                  <a:moveTo>
                    <a:pt x="152034" y="56876"/>
                  </a:moveTo>
                  <a:cubicBezTo>
                    <a:pt x="162537" y="56876"/>
                    <a:pt x="171052" y="65343"/>
                    <a:pt x="171052" y="75788"/>
                  </a:cubicBezTo>
                  <a:cubicBezTo>
                    <a:pt x="171052" y="86233"/>
                    <a:pt x="162537" y="94700"/>
                    <a:pt x="152034" y="94700"/>
                  </a:cubicBezTo>
                  <a:cubicBezTo>
                    <a:pt x="141531" y="94700"/>
                    <a:pt x="133016" y="86233"/>
                    <a:pt x="133016" y="75788"/>
                  </a:cubicBezTo>
                  <a:cubicBezTo>
                    <a:pt x="133016" y="65343"/>
                    <a:pt x="141531" y="56876"/>
                    <a:pt x="152034" y="56876"/>
                  </a:cubicBezTo>
                  <a:close/>
                  <a:moveTo>
                    <a:pt x="94805" y="56876"/>
                  </a:moveTo>
                  <a:cubicBezTo>
                    <a:pt x="105269" y="56876"/>
                    <a:pt x="113752" y="65343"/>
                    <a:pt x="113752" y="75788"/>
                  </a:cubicBezTo>
                  <a:cubicBezTo>
                    <a:pt x="113752" y="86233"/>
                    <a:pt x="105269" y="94700"/>
                    <a:pt x="94805" y="94700"/>
                  </a:cubicBezTo>
                  <a:cubicBezTo>
                    <a:pt x="84341" y="94700"/>
                    <a:pt x="75858" y="86233"/>
                    <a:pt x="75858" y="75788"/>
                  </a:cubicBezTo>
                  <a:cubicBezTo>
                    <a:pt x="75858" y="65343"/>
                    <a:pt x="84341" y="56876"/>
                    <a:pt x="94805" y="56876"/>
                  </a:cubicBezTo>
                  <a:close/>
                  <a:moveTo>
                    <a:pt x="37882" y="37822"/>
                  </a:moveTo>
                  <a:lnTo>
                    <a:pt x="37882" y="416315"/>
                  </a:lnTo>
                  <a:lnTo>
                    <a:pt x="568698" y="416315"/>
                  </a:lnTo>
                  <a:lnTo>
                    <a:pt x="568698" y="37822"/>
                  </a:lnTo>
                  <a:close/>
                  <a:moveTo>
                    <a:pt x="18755" y="0"/>
                  </a:moveTo>
                  <a:lnTo>
                    <a:pt x="587825" y="0"/>
                  </a:lnTo>
                  <a:cubicBezTo>
                    <a:pt x="598131" y="0"/>
                    <a:pt x="606580" y="8436"/>
                    <a:pt x="606580" y="18725"/>
                  </a:cubicBezTo>
                  <a:lnTo>
                    <a:pt x="606580" y="435411"/>
                  </a:lnTo>
                  <a:cubicBezTo>
                    <a:pt x="606580" y="445793"/>
                    <a:pt x="598131" y="454229"/>
                    <a:pt x="587825" y="454229"/>
                  </a:cubicBezTo>
                  <a:lnTo>
                    <a:pt x="18755" y="454229"/>
                  </a:lnTo>
                  <a:cubicBezTo>
                    <a:pt x="8449" y="454229"/>
                    <a:pt x="0" y="445793"/>
                    <a:pt x="0" y="435411"/>
                  </a:cubicBezTo>
                  <a:lnTo>
                    <a:pt x="0" y="18725"/>
                  </a:lnTo>
                  <a:cubicBezTo>
                    <a:pt x="0" y="8436"/>
                    <a:pt x="8449" y="0"/>
                    <a:pt x="18755" y="0"/>
                  </a:cubicBezTo>
                  <a:close/>
                </a:path>
              </a:pathLst>
            </a:custGeom>
            <a:solidFill>
              <a:schemeClr val="bg1"/>
            </a:soli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grpSp>
      <p:pic>
        <p:nvPicPr>
          <p:cNvPr id="51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976" y="1638300"/>
            <a:ext cx="10558398" cy="410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267172" y="5738813"/>
            <a:ext cx="1329751" cy="369332"/>
          </a:xfrm>
          <a:prstGeom prst="rect">
            <a:avLst/>
          </a:prstGeom>
          <a:noFill/>
        </p:spPr>
        <p:txBody>
          <a:bodyPr wrap="square" rtlCol="0">
            <a:spAutoFit/>
          </a:bodyPr>
          <a:lstStyle/>
          <a:p>
            <a:r>
              <a:rPr lang="en-US" altLang="zh-CN" b="1" dirty="0" smtClean="0"/>
              <a:t>G19</a:t>
            </a:r>
            <a:r>
              <a:rPr lang="zh-CN" altLang="en-US" b="1" dirty="0" smtClean="0"/>
              <a:t>仓库</a:t>
            </a:r>
            <a:endParaRPr lang="zh-CN" altLang="en-US" b="1" dirty="0"/>
          </a:p>
        </p:txBody>
      </p:sp>
    </p:spTree>
    <p:extLst>
      <p:ext uri="{BB962C8B-B14F-4D97-AF65-F5344CB8AC3E}">
        <p14:creationId xmlns:p14="http://schemas.microsoft.com/office/powerpoint/2010/main" val="32734374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174"/>
                                        </p:tgtEl>
                                        <p:attrNameLst>
                                          <p:attrName>style.visibility</p:attrName>
                                        </p:attrNameLst>
                                      </p:cBhvr>
                                      <p:to>
                                        <p:strVal val="visible"/>
                                      </p:to>
                                    </p:set>
                                    <p:anim calcmode="lin" valueType="num">
                                      <p:cBhvr additive="base">
                                        <p:cTn id="7" dur="500" fill="hold"/>
                                        <p:tgtEl>
                                          <p:spTgt spid="7174"/>
                                        </p:tgtEl>
                                        <p:attrNameLst>
                                          <p:attrName>ppt_x</p:attrName>
                                        </p:attrNameLst>
                                      </p:cBhvr>
                                      <p:tavLst>
                                        <p:tav tm="0">
                                          <p:val>
                                            <p:strVal val="#ppt_x"/>
                                          </p:val>
                                        </p:tav>
                                        <p:tav tm="100000">
                                          <p:val>
                                            <p:strVal val="#ppt_x"/>
                                          </p:val>
                                        </p:tav>
                                      </p:tavLst>
                                    </p:anim>
                                    <p:anim calcmode="lin" valueType="num">
                                      <p:cBhvr additive="base">
                                        <p:cTn id="8" dur="500" fill="hold"/>
                                        <p:tgtEl>
                                          <p:spTgt spid="71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121"/>
                                        </p:tgtEl>
                                        <p:attrNameLst>
                                          <p:attrName>style.visibility</p:attrName>
                                        </p:attrNameLst>
                                      </p:cBhvr>
                                      <p:to>
                                        <p:strVal val="visible"/>
                                      </p:to>
                                    </p:set>
                                    <p:animEffect transition="in" filter="fade">
                                      <p:cBhvr>
                                        <p:cTn id="13" dur="500"/>
                                        <p:tgtEl>
                                          <p:spTgt spid="5121"/>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4"/>
          <p:cNvGrpSpPr>
            <a:grpSpLocks/>
          </p:cNvGrpSpPr>
          <p:nvPr/>
        </p:nvGrpSpPr>
        <p:grpSpPr bwMode="auto">
          <a:xfrm>
            <a:off x="1517650" y="455613"/>
            <a:ext cx="6545263" cy="633412"/>
            <a:chOff x="0" y="0"/>
            <a:chExt cx="4885993" cy="632939"/>
          </a:xfrm>
        </p:grpSpPr>
        <p:sp>
          <p:nvSpPr>
            <p:cNvPr id="7171" name="文本框 5"/>
            <p:cNvSpPr>
              <a:spLocks noChangeArrowheads="1"/>
            </p:cNvSpPr>
            <p:nvPr/>
          </p:nvSpPr>
          <p:spPr bwMode="auto">
            <a:xfrm>
              <a:off x="0" y="0"/>
              <a:ext cx="3295317" cy="461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262626"/>
                  </a:solidFill>
                  <a:latin typeface="微软雅黑" pitchFamily="34" charset="-122"/>
                  <a:ea typeface="微软雅黑" pitchFamily="34" charset="-122"/>
                  <a:sym typeface="微软雅黑" pitchFamily="34" charset="-122"/>
                </a:rPr>
                <a:t>配置</a:t>
              </a:r>
              <a:r>
                <a:rPr lang="zh-CN" altLang="en-US" sz="2400" b="1" dirty="0">
                  <a:solidFill>
                    <a:srgbClr val="262626"/>
                  </a:solidFill>
                  <a:latin typeface="微软雅黑" pitchFamily="34" charset="-122"/>
                  <a:ea typeface="微软雅黑" pitchFamily="34" charset="-122"/>
                  <a:sym typeface="微软雅黑" pitchFamily="34" charset="-122"/>
                </a:rPr>
                <a:t>系统管理子计划</a:t>
              </a:r>
              <a:r>
                <a:rPr lang="zh-CN" altLang="en-US" sz="2400" b="1" dirty="0" smtClean="0">
                  <a:solidFill>
                    <a:srgbClr val="262626"/>
                  </a:solidFill>
                  <a:latin typeface="微软雅黑" pitchFamily="34" charset="-122"/>
                  <a:ea typeface="微软雅黑" pitchFamily="34" charset="-122"/>
                  <a:sym typeface="微软雅黑" pitchFamily="34" charset="-122"/>
                </a:rPr>
                <a:t>-版本</a:t>
              </a:r>
              <a:r>
                <a:rPr lang="zh-CN" altLang="en-US" sz="2400" b="1" dirty="0">
                  <a:solidFill>
                    <a:srgbClr val="262626"/>
                  </a:solidFill>
                  <a:latin typeface="微软雅黑" pitchFamily="34" charset="-122"/>
                  <a:ea typeface="微软雅黑" pitchFamily="34" charset="-122"/>
                  <a:sym typeface="微软雅黑" pitchFamily="34" charset="-122"/>
                </a:rPr>
                <a:t>管理</a:t>
              </a:r>
            </a:p>
          </p:txBody>
        </p:sp>
        <p:sp>
          <p:nvSpPr>
            <p:cNvPr id="7172" name="文本框 6"/>
            <p:cNvSpPr>
              <a:spLocks noChangeArrowheads="1"/>
            </p:cNvSpPr>
            <p:nvPr/>
          </p:nvSpPr>
          <p:spPr bwMode="auto">
            <a:xfrm>
              <a:off x="1" y="363122"/>
              <a:ext cx="4885992" cy="269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endParaRPr lang="zh-CN" altLang="zh-CN"/>
            </a:p>
          </p:txBody>
        </p:sp>
      </p:grpSp>
      <p:sp>
        <p:nvSpPr>
          <p:cNvPr id="7173" name="文本框 8"/>
          <p:cNvSpPr>
            <a:spLocks noChangeArrowheads="1"/>
          </p:cNvSpPr>
          <p:nvPr/>
        </p:nvSpPr>
        <p:spPr bwMode="auto">
          <a:xfrm>
            <a:off x="3392488" y="2940050"/>
            <a:ext cx="4619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a:solidFill>
                <a:srgbClr val="000000"/>
              </a:solidFill>
              <a:ea typeface="微软雅黑" pitchFamily="34" charset="-122"/>
              <a:sym typeface="Arial" pitchFamily="34" charset="0"/>
            </a:endParaRPr>
          </a:p>
        </p:txBody>
      </p:sp>
      <p:grpSp>
        <p:nvGrpSpPr>
          <p:cNvPr id="7175" name="组合 29"/>
          <p:cNvGrpSpPr>
            <a:grpSpLocks/>
          </p:cNvGrpSpPr>
          <p:nvPr/>
        </p:nvGrpSpPr>
        <p:grpSpPr bwMode="auto">
          <a:xfrm>
            <a:off x="249238" y="295275"/>
            <a:ext cx="1125537" cy="1038225"/>
            <a:chOff x="0" y="0"/>
            <a:chExt cx="1536700" cy="1536700"/>
          </a:xfrm>
        </p:grpSpPr>
        <p:sp>
          <p:nvSpPr>
            <p:cNvPr id="7176" name="椭圆 43"/>
            <p:cNvSpPr>
              <a:spLocks noChangeArrowheads="1"/>
            </p:cNvSpPr>
            <p:nvPr/>
          </p:nvSpPr>
          <p:spPr bwMode="auto">
            <a:xfrm>
              <a:off x="0" y="0"/>
              <a:ext cx="1536700" cy="1536700"/>
            </a:xfrm>
            <a:prstGeom prst="ellipse">
              <a:avLst/>
            </a:prstGeom>
            <a:gradFill rotWithShape="1">
              <a:gsLst>
                <a:gs pos="0">
                  <a:srgbClr val="17232B"/>
                </a:gs>
                <a:gs pos="100000">
                  <a:srgbClr val="395F72"/>
                </a:gs>
              </a:gsLst>
              <a:lin ang="2700000" scaled="1"/>
            </a:gra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sp>
          <p:nvSpPr>
            <p:cNvPr id="7177" name="椭圆 2"/>
            <p:cNvSpPr>
              <a:spLocks noChangeArrowheads="1"/>
            </p:cNvSpPr>
            <p:nvPr/>
          </p:nvSpPr>
          <p:spPr bwMode="auto">
            <a:xfrm>
              <a:off x="402490" y="494381"/>
              <a:ext cx="731720" cy="547938"/>
            </a:xfrm>
            <a:custGeom>
              <a:avLst/>
              <a:gdLst>
                <a:gd name="T0" fmla="*/ 334899 w 606580"/>
                <a:gd name="T1" fmla="*/ 192149 h 454229"/>
                <a:gd name="T2" fmla="*/ 370186 w 606580"/>
                <a:gd name="T3" fmla="*/ 199474 h 454229"/>
                <a:gd name="T4" fmla="*/ 363036 w 606580"/>
                <a:gd name="T5" fmla="*/ 232856 h 454229"/>
                <a:gd name="T6" fmla="*/ 333041 w 606580"/>
                <a:gd name="T7" fmla="*/ 222563 h 454229"/>
                <a:gd name="T8" fmla="*/ 301283 w 606580"/>
                <a:gd name="T9" fmla="*/ 236750 h 454229"/>
                <a:gd name="T10" fmla="*/ 291439 w 606580"/>
                <a:gd name="T11" fmla="*/ 256594 h 454229"/>
                <a:gd name="T12" fmla="*/ 357835 w 606580"/>
                <a:gd name="T13" fmla="*/ 256594 h 454229"/>
                <a:gd name="T14" fmla="*/ 354028 w 606580"/>
                <a:gd name="T15" fmla="*/ 275325 h 454229"/>
                <a:gd name="T16" fmla="*/ 289025 w 606580"/>
                <a:gd name="T17" fmla="*/ 275325 h 454229"/>
                <a:gd name="T18" fmla="*/ 288932 w 606580"/>
                <a:gd name="T19" fmla="*/ 282465 h 454229"/>
                <a:gd name="T20" fmla="*/ 289118 w 606580"/>
                <a:gd name="T21" fmla="*/ 291274 h 454229"/>
                <a:gd name="T22" fmla="*/ 350592 w 606580"/>
                <a:gd name="T23" fmla="*/ 291274 h 454229"/>
                <a:gd name="T24" fmla="*/ 346785 w 606580"/>
                <a:gd name="T25" fmla="*/ 309912 h 454229"/>
                <a:gd name="T26" fmla="*/ 291625 w 606580"/>
                <a:gd name="T27" fmla="*/ 309912 h 454229"/>
                <a:gd name="T28" fmla="*/ 300911 w 606580"/>
                <a:gd name="T29" fmla="*/ 330219 h 454229"/>
                <a:gd name="T30" fmla="*/ 332391 w 606580"/>
                <a:gd name="T31" fmla="*/ 344499 h 454229"/>
                <a:gd name="T32" fmla="*/ 369350 w 606580"/>
                <a:gd name="T33" fmla="*/ 330219 h 454229"/>
                <a:gd name="T34" fmla="*/ 369350 w 606580"/>
                <a:gd name="T35" fmla="*/ 367124 h 454229"/>
                <a:gd name="T36" fmla="*/ 332763 w 606580"/>
                <a:gd name="T37" fmla="*/ 374913 h 454229"/>
                <a:gd name="T38" fmla="*/ 274724 w 606580"/>
                <a:gd name="T39" fmla="*/ 350804 h 454229"/>
                <a:gd name="T40" fmla="*/ 254387 w 606580"/>
                <a:gd name="T41" fmla="*/ 309912 h 454229"/>
                <a:gd name="T42" fmla="*/ 236465 w 606580"/>
                <a:gd name="T43" fmla="*/ 309912 h 454229"/>
                <a:gd name="T44" fmla="*/ 240365 w 606580"/>
                <a:gd name="T45" fmla="*/ 291274 h 454229"/>
                <a:gd name="T46" fmla="*/ 252159 w 606580"/>
                <a:gd name="T47" fmla="*/ 291274 h 454229"/>
                <a:gd name="T48" fmla="*/ 252066 w 606580"/>
                <a:gd name="T49" fmla="*/ 285061 h 454229"/>
                <a:gd name="T50" fmla="*/ 252252 w 606580"/>
                <a:gd name="T51" fmla="*/ 275325 h 454229"/>
                <a:gd name="T52" fmla="*/ 236465 w 606580"/>
                <a:gd name="T53" fmla="*/ 275325 h 454229"/>
                <a:gd name="T54" fmla="*/ 240272 w 606580"/>
                <a:gd name="T55" fmla="*/ 256594 h 454229"/>
                <a:gd name="T56" fmla="*/ 254666 w 606580"/>
                <a:gd name="T57" fmla="*/ 256594 h 454229"/>
                <a:gd name="T58" fmla="*/ 274817 w 606580"/>
                <a:gd name="T59" fmla="*/ 216443 h 454229"/>
                <a:gd name="T60" fmla="*/ 334899 w 606580"/>
                <a:gd name="T61" fmla="*/ 192149 h 454229"/>
                <a:gd name="T62" fmla="*/ 75858 w 606580"/>
                <a:gd name="T63" fmla="*/ 113540 h 454229"/>
                <a:gd name="T64" fmla="*/ 530793 w 606580"/>
                <a:gd name="T65" fmla="*/ 113540 h 454229"/>
                <a:gd name="T66" fmla="*/ 530793 w 606580"/>
                <a:gd name="T67" fmla="*/ 151363 h 454229"/>
                <a:gd name="T68" fmla="*/ 75858 w 606580"/>
                <a:gd name="T69" fmla="*/ 151363 h 454229"/>
                <a:gd name="T70" fmla="*/ 209297 w 606580"/>
                <a:gd name="T71" fmla="*/ 56876 h 454229"/>
                <a:gd name="T72" fmla="*/ 228279 w 606580"/>
                <a:gd name="T73" fmla="*/ 75788 h 454229"/>
                <a:gd name="T74" fmla="*/ 209297 w 606580"/>
                <a:gd name="T75" fmla="*/ 94700 h 454229"/>
                <a:gd name="T76" fmla="*/ 190315 w 606580"/>
                <a:gd name="T77" fmla="*/ 75788 h 454229"/>
                <a:gd name="T78" fmla="*/ 209297 w 606580"/>
                <a:gd name="T79" fmla="*/ 56876 h 454229"/>
                <a:gd name="T80" fmla="*/ 152034 w 606580"/>
                <a:gd name="T81" fmla="*/ 56876 h 454229"/>
                <a:gd name="T82" fmla="*/ 171052 w 606580"/>
                <a:gd name="T83" fmla="*/ 75788 h 454229"/>
                <a:gd name="T84" fmla="*/ 152034 w 606580"/>
                <a:gd name="T85" fmla="*/ 94700 h 454229"/>
                <a:gd name="T86" fmla="*/ 133016 w 606580"/>
                <a:gd name="T87" fmla="*/ 75788 h 454229"/>
                <a:gd name="T88" fmla="*/ 152034 w 606580"/>
                <a:gd name="T89" fmla="*/ 56876 h 454229"/>
                <a:gd name="T90" fmla="*/ 94805 w 606580"/>
                <a:gd name="T91" fmla="*/ 56876 h 454229"/>
                <a:gd name="T92" fmla="*/ 113752 w 606580"/>
                <a:gd name="T93" fmla="*/ 75788 h 454229"/>
                <a:gd name="T94" fmla="*/ 94805 w 606580"/>
                <a:gd name="T95" fmla="*/ 94700 h 454229"/>
                <a:gd name="T96" fmla="*/ 75858 w 606580"/>
                <a:gd name="T97" fmla="*/ 75788 h 454229"/>
                <a:gd name="T98" fmla="*/ 94805 w 606580"/>
                <a:gd name="T99" fmla="*/ 56876 h 454229"/>
                <a:gd name="T100" fmla="*/ 37882 w 606580"/>
                <a:gd name="T101" fmla="*/ 37822 h 454229"/>
                <a:gd name="T102" fmla="*/ 37882 w 606580"/>
                <a:gd name="T103" fmla="*/ 416315 h 454229"/>
                <a:gd name="T104" fmla="*/ 568698 w 606580"/>
                <a:gd name="T105" fmla="*/ 416315 h 454229"/>
                <a:gd name="T106" fmla="*/ 568698 w 606580"/>
                <a:gd name="T107" fmla="*/ 37822 h 454229"/>
                <a:gd name="T108" fmla="*/ 18755 w 606580"/>
                <a:gd name="T109" fmla="*/ 0 h 454229"/>
                <a:gd name="T110" fmla="*/ 587825 w 606580"/>
                <a:gd name="T111" fmla="*/ 0 h 454229"/>
                <a:gd name="T112" fmla="*/ 606580 w 606580"/>
                <a:gd name="T113" fmla="*/ 18725 h 454229"/>
                <a:gd name="T114" fmla="*/ 606580 w 606580"/>
                <a:gd name="T115" fmla="*/ 435411 h 454229"/>
                <a:gd name="T116" fmla="*/ 587825 w 606580"/>
                <a:gd name="T117" fmla="*/ 454229 h 454229"/>
                <a:gd name="T118" fmla="*/ 18755 w 606580"/>
                <a:gd name="T119" fmla="*/ 454229 h 454229"/>
                <a:gd name="T120" fmla="*/ 0 w 606580"/>
                <a:gd name="T121" fmla="*/ 435411 h 454229"/>
                <a:gd name="T122" fmla="*/ 0 w 606580"/>
                <a:gd name="T123" fmla="*/ 18725 h 454229"/>
                <a:gd name="T124" fmla="*/ 18755 w 606580"/>
                <a:gd name="T125" fmla="*/ 0 h 4542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06580"/>
                <a:gd name="T190" fmla="*/ 0 h 454229"/>
                <a:gd name="T191" fmla="*/ 606580 w 606580"/>
                <a:gd name="T192" fmla="*/ 454229 h 4542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06580" h="454229">
                  <a:moveTo>
                    <a:pt x="334899" y="192149"/>
                  </a:moveTo>
                  <a:cubicBezTo>
                    <a:pt x="348363" y="192149"/>
                    <a:pt x="360157" y="194560"/>
                    <a:pt x="370186" y="199474"/>
                  </a:cubicBezTo>
                  <a:lnTo>
                    <a:pt x="363036" y="232856"/>
                  </a:lnTo>
                  <a:cubicBezTo>
                    <a:pt x="356164" y="225994"/>
                    <a:pt x="346135" y="222563"/>
                    <a:pt x="333041" y="222563"/>
                  </a:cubicBezTo>
                  <a:cubicBezTo>
                    <a:pt x="319948" y="222563"/>
                    <a:pt x="309269" y="227292"/>
                    <a:pt x="301283" y="236750"/>
                  </a:cubicBezTo>
                  <a:cubicBezTo>
                    <a:pt x="296639" y="242036"/>
                    <a:pt x="293389" y="248712"/>
                    <a:pt x="291439" y="256594"/>
                  </a:cubicBezTo>
                  <a:lnTo>
                    <a:pt x="357835" y="256594"/>
                  </a:lnTo>
                  <a:lnTo>
                    <a:pt x="354028" y="275325"/>
                  </a:lnTo>
                  <a:lnTo>
                    <a:pt x="289025" y="275325"/>
                  </a:lnTo>
                  <a:cubicBezTo>
                    <a:pt x="288932" y="277179"/>
                    <a:pt x="288932" y="279590"/>
                    <a:pt x="288932" y="282465"/>
                  </a:cubicBezTo>
                  <a:cubicBezTo>
                    <a:pt x="288932" y="285246"/>
                    <a:pt x="289025" y="288214"/>
                    <a:pt x="289118" y="291274"/>
                  </a:cubicBezTo>
                  <a:lnTo>
                    <a:pt x="350592" y="291274"/>
                  </a:lnTo>
                  <a:lnTo>
                    <a:pt x="346785" y="309912"/>
                  </a:lnTo>
                  <a:lnTo>
                    <a:pt x="291625" y="309912"/>
                  </a:lnTo>
                  <a:cubicBezTo>
                    <a:pt x="293668" y="318535"/>
                    <a:pt x="296732" y="325304"/>
                    <a:pt x="300911" y="330219"/>
                  </a:cubicBezTo>
                  <a:cubicBezTo>
                    <a:pt x="308990" y="339677"/>
                    <a:pt x="319483" y="344499"/>
                    <a:pt x="332391" y="344499"/>
                  </a:cubicBezTo>
                  <a:cubicBezTo>
                    <a:pt x="347806" y="344499"/>
                    <a:pt x="360157" y="339677"/>
                    <a:pt x="369350" y="330219"/>
                  </a:cubicBezTo>
                  <a:lnTo>
                    <a:pt x="369350" y="367124"/>
                  </a:lnTo>
                  <a:cubicBezTo>
                    <a:pt x="358857" y="372317"/>
                    <a:pt x="346692" y="374913"/>
                    <a:pt x="332763" y="374913"/>
                  </a:cubicBezTo>
                  <a:cubicBezTo>
                    <a:pt x="309176" y="374913"/>
                    <a:pt x="289861" y="366939"/>
                    <a:pt x="274724" y="350804"/>
                  </a:cubicBezTo>
                  <a:cubicBezTo>
                    <a:pt x="264416" y="339862"/>
                    <a:pt x="257638" y="326232"/>
                    <a:pt x="254387" y="309912"/>
                  </a:cubicBezTo>
                  <a:lnTo>
                    <a:pt x="236465" y="309912"/>
                  </a:lnTo>
                  <a:lnTo>
                    <a:pt x="240365" y="291274"/>
                  </a:lnTo>
                  <a:lnTo>
                    <a:pt x="252159" y="291274"/>
                  </a:lnTo>
                  <a:cubicBezTo>
                    <a:pt x="252066" y="289326"/>
                    <a:pt x="252066" y="287286"/>
                    <a:pt x="252066" y="285061"/>
                  </a:cubicBezTo>
                  <a:cubicBezTo>
                    <a:pt x="252066" y="281445"/>
                    <a:pt x="252066" y="278199"/>
                    <a:pt x="252252" y="275325"/>
                  </a:cubicBezTo>
                  <a:lnTo>
                    <a:pt x="236465" y="275325"/>
                  </a:lnTo>
                  <a:lnTo>
                    <a:pt x="240272" y="256594"/>
                  </a:lnTo>
                  <a:lnTo>
                    <a:pt x="254666" y="256594"/>
                  </a:lnTo>
                  <a:cubicBezTo>
                    <a:pt x="258102" y="240645"/>
                    <a:pt x="264788" y="227292"/>
                    <a:pt x="274817" y="216443"/>
                  </a:cubicBezTo>
                  <a:cubicBezTo>
                    <a:pt x="290046" y="200216"/>
                    <a:pt x="310104" y="192149"/>
                    <a:pt x="334899" y="192149"/>
                  </a:cubicBezTo>
                  <a:close/>
                  <a:moveTo>
                    <a:pt x="75858" y="113540"/>
                  </a:moveTo>
                  <a:lnTo>
                    <a:pt x="530793" y="113540"/>
                  </a:lnTo>
                  <a:lnTo>
                    <a:pt x="530793" y="151363"/>
                  </a:lnTo>
                  <a:lnTo>
                    <a:pt x="75858" y="151363"/>
                  </a:lnTo>
                  <a:close/>
                  <a:moveTo>
                    <a:pt x="209297" y="56876"/>
                  </a:moveTo>
                  <a:cubicBezTo>
                    <a:pt x="219780" y="56876"/>
                    <a:pt x="228279" y="65343"/>
                    <a:pt x="228279" y="75788"/>
                  </a:cubicBezTo>
                  <a:cubicBezTo>
                    <a:pt x="228279" y="86233"/>
                    <a:pt x="219780" y="94700"/>
                    <a:pt x="209297" y="94700"/>
                  </a:cubicBezTo>
                  <a:cubicBezTo>
                    <a:pt x="198814" y="94700"/>
                    <a:pt x="190315" y="86233"/>
                    <a:pt x="190315" y="75788"/>
                  </a:cubicBezTo>
                  <a:cubicBezTo>
                    <a:pt x="190315" y="65343"/>
                    <a:pt x="198814" y="56876"/>
                    <a:pt x="209297" y="56876"/>
                  </a:cubicBezTo>
                  <a:close/>
                  <a:moveTo>
                    <a:pt x="152034" y="56876"/>
                  </a:moveTo>
                  <a:cubicBezTo>
                    <a:pt x="162537" y="56876"/>
                    <a:pt x="171052" y="65343"/>
                    <a:pt x="171052" y="75788"/>
                  </a:cubicBezTo>
                  <a:cubicBezTo>
                    <a:pt x="171052" y="86233"/>
                    <a:pt x="162537" y="94700"/>
                    <a:pt x="152034" y="94700"/>
                  </a:cubicBezTo>
                  <a:cubicBezTo>
                    <a:pt x="141531" y="94700"/>
                    <a:pt x="133016" y="86233"/>
                    <a:pt x="133016" y="75788"/>
                  </a:cubicBezTo>
                  <a:cubicBezTo>
                    <a:pt x="133016" y="65343"/>
                    <a:pt x="141531" y="56876"/>
                    <a:pt x="152034" y="56876"/>
                  </a:cubicBezTo>
                  <a:close/>
                  <a:moveTo>
                    <a:pt x="94805" y="56876"/>
                  </a:moveTo>
                  <a:cubicBezTo>
                    <a:pt x="105269" y="56876"/>
                    <a:pt x="113752" y="65343"/>
                    <a:pt x="113752" y="75788"/>
                  </a:cubicBezTo>
                  <a:cubicBezTo>
                    <a:pt x="113752" y="86233"/>
                    <a:pt x="105269" y="94700"/>
                    <a:pt x="94805" y="94700"/>
                  </a:cubicBezTo>
                  <a:cubicBezTo>
                    <a:pt x="84341" y="94700"/>
                    <a:pt x="75858" y="86233"/>
                    <a:pt x="75858" y="75788"/>
                  </a:cubicBezTo>
                  <a:cubicBezTo>
                    <a:pt x="75858" y="65343"/>
                    <a:pt x="84341" y="56876"/>
                    <a:pt x="94805" y="56876"/>
                  </a:cubicBezTo>
                  <a:close/>
                  <a:moveTo>
                    <a:pt x="37882" y="37822"/>
                  </a:moveTo>
                  <a:lnTo>
                    <a:pt x="37882" y="416315"/>
                  </a:lnTo>
                  <a:lnTo>
                    <a:pt x="568698" y="416315"/>
                  </a:lnTo>
                  <a:lnTo>
                    <a:pt x="568698" y="37822"/>
                  </a:lnTo>
                  <a:close/>
                  <a:moveTo>
                    <a:pt x="18755" y="0"/>
                  </a:moveTo>
                  <a:lnTo>
                    <a:pt x="587825" y="0"/>
                  </a:lnTo>
                  <a:cubicBezTo>
                    <a:pt x="598131" y="0"/>
                    <a:pt x="606580" y="8436"/>
                    <a:pt x="606580" y="18725"/>
                  </a:cubicBezTo>
                  <a:lnTo>
                    <a:pt x="606580" y="435411"/>
                  </a:lnTo>
                  <a:cubicBezTo>
                    <a:pt x="606580" y="445793"/>
                    <a:pt x="598131" y="454229"/>
                    <a:pt x="587825" y="454229"/>
                  </a:cubicBezTo>
                  <a:lnTo>
                    <a:pt x="18755" y="454229"/>
                  </a:lnTo>
                  <a:cubicBezTo>
                    <a:pt x="8449" y="454229"/>
                    <a:pt x="0" y="445793"/>
                    <a:pt x="0" y="435411"/>
                  </a:cubicBezTo>
                  <a:lnTo>
                    <a:pt x="0" y="18725"/>
                  </a:lnTo>
                  <a:cubicBezTo>
                    <a:pt x="0" y="8436"/>
                    <a:pt x="8449" y="0"/>
                    <a:pt x="18755" y="0"/>
                  </a:cubicBezTo>
                  <a:close/>
                </a:path>
              </a:pathLst>
            </a:custGeom>
            <a:solidFill>
              <a:schemeClr val="bg1"/>
            </a:soli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grpSp>
      <p:sp>
        <p:nvSpPr>
          <p:cNvPr id="3" name="矩形 2"/>
          <p:cNvSpPr/>
          <p:nvPr/>
        </p:nvSpPr>
        <p:spPr>
          <a:xfrm>
            <a:off x="1517651" y="1940811"/>
            <a:ext cx="9245600" cy="3139321"/>
          </a:xfrm>
          <a:prstGeom prst="rect">
            <a:avLst/>
          </a:prstGeom>
        </p:spPr>
        <p:txBody>
          <a:bodyPr wrap="square">
            <a:spAutoFit/>
          </a:bodyPr>
          <a:lstStyle/>
          <a:p>
            <a:r>
              <a:rPr lang="en-US" altLang="zh-CN" dirty="0" smtClean="0"/>
              <a:t>        </a:t>
            </a:r>
            <a:r>
              <a:rPr lang="zh-CN" altLang="zh-CN" dirty="0" smtClean="0"/>
              <a:t>配置标识</a:t>
            </a:r>
            <a:r>
              <a:rPr lang="zh-CN" altLang="zh-CN" dirty="0"/>
              <a:t>为：项目编号名</a:t>
            </a:r>
            <a:r>
              <a:rPr lang="en-US" altLang="zh-CN" dirty="0"/>
              <a:t>-</a:t>
            </a:r>
            <a:r>
              <a:rPr lang="zh-CN" altLang="zh-CN" dirty="0"/>
              <a:t>文件夹名</a:t>
            </a:r>
            <a:r>
              <a:rPr lang="en-US" altLang="zh-CN" dirty="0"/>
              <a:t>-</a:t>
            </a:r>
            <a:r>
              <a:rPr lang="zh-CN" altLang="zh-CN" dirty="0"/>
              <a:t>文件名</a:t>
            </a:r>
            <a:r>
              <a:rPr lang="zh-CN" altLang="zh-CN" dirty="0" smtClean="0"/>
              <a:t>版本号</a:t>
            </a:r>
            <a:endParaRPr lang="en-US" altLang="zh-CN" dirty="0" smtClean="0"/>
          </a:p>
          <a:p>
            <a:endParaRPr lang="zh-CN" altLang="zh-CN" dirty="0"/>
          </a:p>
          <a:p>
            <a:r>
              <a:rPr lang="en-US" altLang="zh-CN" dirty="0" smtClean="0"/>
              <a:t>        </a:t>
            </a:r>
            <a:r>
              <a:rPr lang="en-US" altLang="zh-CN" dirty="0" err="1" smtClean="0"/>
              <a:t>Eg</a:t>
            </a:r>
            <a:r>
              <a:rPr lang="en-US" altLang="zh-CN" dirty="0"/>
              <a:t>. </a:t>
            </a:r>
            <a:r>
              <a:rPr lang="zh-CN" altLang="zh-CN" dirty="0"/>
              <a:t>软件工程系列课程教学辅助网站</a:t>
            </a:r>
            <a:r>
              <a:rPr lang="en-US" altLang="zh-CN" dirty="0"/>
              <a:t>-</a:t>
            </a:r>
            <a:r>
              <a:rPr lang="zh-CN" altLang="zh-CN" dirty="0"/>
              <a:t>分析设计</a:t>
            </a:r>
            <a:r>
              <a:rPr lang="en-US" altLang="zh-CN" dirty="0"/>
              <a:t>-</a:t>
            </a:r>
            <a:r>
              <a:rPr lang="zh-CN" altLang="zh-CN" dirty="0"/>
              <a:t>软件需求规格说明</a:t>
            </a:r>
            <a:r>
              <a:rPr lang="en-US" altLang="zh-CN" dirty="0" smtClean="0"/>
              <a:t>v1.0</a:t>
            </a:r>
          </a:p>
          <a:p>
            <a:endParaRPr lang="zh-CN" altLang="zh-CN" dirty="0"/>
          </a:p>
          <a:p>
            <a:r>
              <a:rPr lang="zh-CN" altLang="zh-CN" dirty="0"/>
              <a:t>文件目录结构说明：</a:t>
            </a:r>
          </a:p>
          <a:p>
            <a:r>
              <a:rPr lang="en-US" altLang="zh-CN" dirty="0" smtClean="0"/>
              <a:t>       </a:t>
            </a:r>
            <a:r>
              <a:rPr lang="zh-CN" altLang="zh-CN" dirty="0" smtClean="0"/>
              <a:t>未经</a:t>
            </a:r>
            <a:r>
              <a:rPr lang="zh-CN" altLang="zh-CN" dirty="0"/>
              <a:t>受评审的不正式文档保存在非受控文档目录下相应位置，经受评审之后的正式版本保存在受控文档目录下的相应位置，并且不能修改但可上产更新版本。</a:t>
            </a:r>
          </a:p>
          <a:p>
            <a:r>
              <a:rPr lang="zh-CN" altLang="zh-CN" dirty="0"/>
              <a:t>受控文档目录或非受控文档目录下分有分析设计、编码、测试、产品目录，以对产出物进行区分，便于查找。</a:t>
            </a:r>
          </a:p>
          <a:p>
            <a:r>
              <a:rPr lang="en-US" altLang="zh-CN" dirty="0" smtClean="0"/>
              <a:t>       </a:t>
            </a:r>
            <a:r>
              <a:rPr lang="zh-CN" altLang="zh-CN" dirty="0" smtClean="0"/>
              <a:t>所有</a:t>
            </a:r>
            <a:r>
              <a:rPr lang="zh-CN" altLang="zh-CN" dirty="0"/>
              <a:t>项目成员都复制主仓库到自己账户的私有仓库下，可以查看主仓库的所有内容，并随时同步主仓库的内容到自己的仓库下。</a:t>
            </a:r>
          </a:p>
        </p:txBody>
      </p:sp>
    </p:spTree>
    <p:extLst>
      <p:ext uri="{BB962C8B-B14F-4D97-AF65-F5344CB8AC3E}">
        <p14:creationId xmlns:p14="http://schemas.microsoft.com/office/powerpoint/2010/main" val="653816932"/>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4"/>
          <p:cNvGrpSpPr>
            <a:grpSpLocks/>
          </p:cNvGrpSpPr>
          <p:nvPr/>
        </p:nvGrpSpPr>
        <p:grpSpPr bwMode="auto">
          <a:xfrm>
            <a:off x="1517650" y="455613"/>
            <a:ext cx="6545263" cy="633412"/>
            <a:chOff x="0" y="0"/>
            <a:chExt cx="4885993" cy="632939"/>
          </a:xfrm>
        </p:grpSpPr>
        <p:sp>
          <p:nvSpPr>
            <p:cNvPr id="7171" name="文本框 5"/>
            <p:cNvSpPr>
              <a:spLocks noChangeArrowheads="1"/>
            </p:cNvSpPr>
            <p:nvPr/>
          </p:nvSpPr>
          <p:spPr bwMode="auto">
            <a:xfrm>
              <a:off x="0" y="0"/>
              <a:ext cx="3295317" cy="461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262626"/>
                  </a:solidFill>
                  <a:latin typeface="微软雅黑" pitchFamily="34" charset="-122"/>
                  <a:ea typeface="微软雅黑" pitchFamily="34" charset="-122"/>
                  <a:sym typeface="微软雅黑" pitchFamily="34" charset="-122"/>
                </a:rPr>
                <a:t>配置</a:t>
              </a:r>
              <a:r>
                <a:rPr lang="zh-CN" altLang="en-US" sz="2400" b="1" dirty="0">
                  <a:solidFill>
                    <a:srgbClr val="262626"/>
                  </a:solidFill>
                  <a:latin typeface="微软雅黑" pitchFamily="34" charset="-122"/>
                  <a:ea typeface="微软雅黑" pitchFamily="34" charset="-122"/>
                  <a:sym typeface="微软雅黑" pitchFamily="34" charset="-122"/>
                </a:rPr>
                <a:t>系统管理子计划</a:t>
              </a:r>
              <a:r>
                <a:rPr lang="zh-CN" altLang="en-US" sz="2400" b="1" dirty="0" smtClean="0">
                  <a:solidFill>
                    <a:srgbClr val="262626"/>
                  </a:solidFill>
                  <a:latin typeface="微软雅黑" pitchFamily="34" charset="-122"/>
                  <a:ea typeface="微软雅黑" pitchFamily="34" charset="-122"/>
                  <a:sym typeface="微软雅黑" pitchFamily="34" charset="-122"/>
                </a:rPr>
                <a:t>-版本</a:t>
              </a:r>
              <a:r>
                <a:rPr lang="zh-CN" altLang="en-US" sz="2400" b="1" dirty="0">
                  <a:solidFill>
                    <a:srgbClr val="262626"/>
                  </a:solidFill>
                  <a:latin typeface="微软雅黑" pitchFamily="34" charset="-122"/>
                  <a:ea typeface="微软雅黑" pitchFamily="34" charset="-122"/>
                  <a:sym typeface="微软雅黑" pitchFamily="34" charset="-122"/>
                </a:rPr>
                <a:t>管理</a:t>
              </a:r>
            </a:p>
          </p:txBody>
        </p:sp>
        <p:sp>
          <p:nvSpPr>
            <p:cNvPr id="7172" name="文本框 6"/>
            <p:cNvSpPr>
              <a:spLocks noChangeArrowheads="1"/>
            </p:cNvSpPr>
            <p:nvPr/>
          </p:nvSpPr>
          <p:spPr bwMode="auto">
            <a:xfrm>
              <a:off x="1" y="363122"/>
              <a:ext cx="4885992" cy="269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endParaRPr lang="zh-CN" altLang="zh-CN"/>
            </a:p>
          </p:txBody>
        </p:sp>
      </p:grpSp>
      <p:sp>
        <p:nvSpPr>
          <p:cNvPr id="7173" name="文本框 8"/>
          <p:cNvSpPr>
            <a:spLocks noChangeArrowheads="1"/>
          </p:cNvSpPr>
          <p:nvPr/>
        </p:nvSpPr>
        <p:spPr bwMode="auto">
          <a:xfrm>
            <a:off x="3392488" y="2940050"/>
            <a:ext cx="4619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a:solidFill>
                <a:srgbClr val="000000"/>
              </a:solidFill>
              <a:ea typeface="微软雅黑" pitchFamily="34" charset="-122"/>
              <a:sym typeface="Arial" pitchFamily="34" charset="0"/>
            </a:endParaRPr>
          </a:p>
        </p:txBody>
      </p:sp>
      <p:grpSp>
        <p:nvGrpSpPr>
          <p:cNvPr id="7175" name="组合 29"/>
          <p:cNvGrpSpPr>
            <a:grpSpLocks/>
          </p:cNvGrpSpPr>
          <p:nvPr/>
        </p:nvGrpSpPr>
        <p:grpSpPr bwMode="auto">
          <a:xfrm>
            <a:off x="249238" y="295275"/>
            <a:ext cx="1125537" cy="1038225"/>
            <a:chOff x="0" y="0"/>
            <a:chExt cx="1536700" cy="1536700"/>
          </a:xfrm>
        </p:grpSpPr>
        <p:sp>
          <p:nvSpPr>
            <p:cNvPr id="7176" name="椭圆 43"/>
            <p:cNvSpPr>
              <a:spLocks noChangeArrowheads="1"/>
            </p:cNvSpPr>
            <p:nvPr/>
          </p:nvSpPr>
          <p:spPr bwMode="auto">
            <a:xfrm>
              <a:off x="0" y="0"/>
              <a:ext cx="1536700" cy="1536700"/>
            </a:xfrm>
            <a:prstGeom prst="ellipse">
              <a:avLst/>
            </a:prstGeom>
            <a:gradFill rotWithShape="1">
              <a:gsLst>
                <a:gs pos="0">
                  <a:srgbClr val="17232B"/>
                </a:gs>
                <a:gs pos="100000">
                  <a:srgbClr val="395F72"/>
                </a:gs>
              </a:gsLst>
              <a:lin ang="2700000" scaled="1"/>
            </a:gra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sp>
          <p:nvSpPr>
            <p:cNvPr id="7177" name="椭圆 2"/>
            <p:cNvSpPr>
              <a:spLocks noChangeArrowheads="1"/>
            </p:cNvSpPr>
            <p:nvPr/>
          </p:nvSpPr>
          <p:spPr bwMode="auto">
            <a:xfrm>
              <a:off x="402490" y="494381"/>
              <a:ext cx="731720" cy="547938"/>
            </a:xfrm>
            <a:custGeom>
              <a:avLst/>
              <a:gdLst>
                <a:gd name="T0" fmla="*/ 334899 w 606580"/>
                <a:gd name="T1" fmla="*/ 192149 h 454229"/>
                <a:gd name="T2" fmla="*/ 370186 w 606580"/>
                <a:gd name="T3" fmla="*/ 199474 h 454229"/>
                <a:gd name="T4" fmla="*/ 363036 w 606580"/>
                <a:gd name="T5" fmla="*/ 232856 h 454229"/>
                <a:gd name="T6" fmla="*/ 333041 w 606580"/>
                <a:gd name="T7" fmla="*/ 222563 h 454229"/>
                <a:gd name="T8" fmla="*/ 301283 w 606580"/>
                <a:gd name="T9" fmla="*/ 236750 h 454229"/>
                <a:gd name="T10" fmla="*/ 291439 w 606580"/>
                <a:gd name="T11" fmla="*/ 256594 h 454229"/>
                <a:gd name="T12" fmla="*/ 357835 w 606580"/>
                <a:gd name="T13" fmla="*/ 256594 h 454229"/>
                <a:gd name="T14" fmla="*/ 354028 w 606580"/>
                <a:gd name="T15" fmla="*/ 275325 h 454229"/>
                <a:gd name="T16" fmla="*/ 289025 w 606580"/>
                <a:gd name="T17" fmla="*/ 275325 h 454229"/>
                <a:gd name="T18" fmla="*/ 288932 w 606580"/>
                <a:gd name="T19" fmla="*/ 282465 h 454229"/>
                <a:gd name="T20" fmla="*/ 289118 w 606580"/>
                <a:gd name="T21" fmla="*/ 291274 h 454229"/>
                <a:gd name="T22" fmla="*/ 350592 w 606580"/>
                <a:gd name="T23" fmla="*/ 291274 h 454229"/>
                <a:gd name="T24" fmla="*/ 346785 w 606580"/>
                <a:gd name="T25" fmla="*/ 309912 h 454229"/>
                <a:gd name="T26" fmla="*/ 291625 w 606580"/>
                <a:gd name="T27" fmla="*/ 309912 h 454229"/>
                <a:gd name="T28" fmla="*/ 300911 w 606580"/>
                <a:gd name="T29" fmla="*/ 330219 h 454229"/>
                <a:gd name="T30" fmla="*/ 332391 w 606580"/>
                <a:gd name="T31" fmla="*/ 344499 h 454229"/>
                <a:gd name="T32" fmla="*/ 369350 w 606580"/>
                <a:gd name="T33" fmla="*/ 330219 h 454229"/>
                <a:gd name="T34" fmla="*/ 369350 w 606580"/>
                <a:gd name="T35" fmla="*/ 367124 h 454229"/>
                <a:gd name="T36" fmla="*/ 332763 w 606580"/>
                <a:gd name="T37" fmla="*/ 374913 h 454229"/>
                <a:gd name="T38" fmla="*/ 274724 w 606580"/>
                <a:gd name="T39" fmla="*/ 350804 h 454229"/>
                <a:gd name="T40" fmla="*/ 254387 w 606580"/>
                <a:gd name="T41" fmla="*/ 309912 h 454229"/>
                <a:gd name="T42" fmla="*/ 236465 w 606580"/>
                <a:gd name="T43" fmla="*/ 309912 h 454229"/>
                <a:gd name="T44" fmla="*/ 240365 w 606580"/>
                <a:gd name="T45" fmla="*/ 291274 h 454229"/>
                <a:gd name="T46" fmla="*/ 252159 w 606580"/>
                <a:gd name="T47" fmla="*/ 291274 h 454229"/>
                <a:gd name="T48" fmla="*/ 252066 w 606580"/>
                <a:gd name="T49" fmla="*/ 285061 h 454229"/>
                <a:gd name="T50" fmla="*/ 252252 w 606580"/>
                <a:gd name="T51" fmla="*/ 275325 h 454229"/>
                <a:gd name="T52" fmla="*/ 236465 w 606580"/>
                <a:gd name="T53" fmla="*/ 275325 h 454229"/>
                <a:gd name="T54" fmla="*/ 240272 w 606580"/>
                <a:gd name="T55" fmla="*/ 256594 h 454229"/>
                <a:gd name="T56" fmla="*/ 254666 w 606580"/>
                <a:gd name="T57" fmla="*/ 256594 h 454229"/>
                <a:gd name="T58" fmla="*/ 274817 w 606580"/>
                <a:gd name="T59" fmla="*/ 216443 h 454229"/>
                <a:gd name="T60" fmla="*/ 334899 w 606580"/>
                <a:gd name="T61" fmla="*/ 192149 h 454229"/>
                <a:gd name="T62" fmla="*/ 75858 w 606580"/>
                <a:gd name="T63" fmla="*/ 113540 h 454229"/>
                <a:gd name="T64" fmla="*/ 530793 w 606580"/>
                <a:gd name="T65" fmla="*/ 113540 h 454229"/>
                <a:gd name="T66" fmla="*/ 530793 w 606580"/>
                <a:gd name="T67" fmla="*/ 151363 h 454229"/>
                <a:gd name="T68" fmla="*/ 75858 w 606580"/>
                <a:gd name="T69" fmla="*/ 151363 h 454229"/>
                <a:gd name="T70" fmla="*/ 209297 w 606580"/>
                <a:gd name="T71" fmla="*/ 56876 h 454229"/>
                <a:gd name="T72" fmla="*/ 228279 w 606580"/>
                <a:gd name="T73" fmla="*/ 75788 h 454229"/>
                <a:gd name="T74" fmla="*/ 209297 w 606580"/>
                <a:gd name="T75" fmla="*/ 94700 h 454229"/>
                <a:gd name="T76" fmla="*/ 190315 w 606580"/>
                <a:gd name="T77" fmla="*/ 75788 h 454229"/>
                <a:gd name="T78" fmla="*/ 209297 w 606580"/>
                <a:gd name="T79" fmla="*/ 56876 h 454229"/>
                <a:gd name="T80" fmla="*/ 152034 w 606580"/>
                <a:gd name="T81" fmla="*/ 56876 h 454229"/>
                <a:gd name="T82" fmla="*/ 171052 w 606580"/>
                <a:gd name="T83" fmla="*/ 75788 h 454229"/>
                <a:gd name="T84" fmla="*/ 152034 w 606580"/>
                <a:gd name="T85" fmla="*/ 94700 h 454229"/>
                <a:gd name="T86" fmla="*/ 133016 w 606580"/>
                <a:gd name="T87" fmla="*/ 75788 h 454229"/>
                <a:gd name="T88" fmla="*/ 152034 w 606580"/>
                <a:gd name="T89" fmla="*/ 56876 h 454229"/>
                <a:gd name="T90" fmla="*/ 94805 w 606580"/>
                <a:gd name="T91" fmla="*/ 56876 h 454229"/>
                <a:gd name="T92" fmla="*/ 113752 w 606580"/>
                <a:gd name="T93" fmla="*/ 75788 h 454229"/>
                <a:gd name="T94" fmla="*/ 94805 w 606580"/>
                <a:gd name="T95" fmla="*/ 94700 h 454229"/>
                <a:gd name="T96" fmla="*/ 75858 w 606580"/>
                <a:gd name="T97" fmla="*/ 75788 h 454229"/>
                <a:gd name="T98" fmla="*/ 94805 w 606580"/>
                <a:gd name="T99" fmla="*/ 56876 h 454229"/>
                <a:gd name="T100" fmla="*/ 37882 w 606580"/>
                <a:gd name="T101" fmla="*/ 37822 h 454229"/>
                <a:gd name="T102" fmla="*/ 37882 w 606580"/>
                <a:gd name="T103" fmla="*/ 416315 h 454229"/>
                <a:gd name="T104" fmla="*/ 568698 w 606580"/>
                <a:gd name="T105" fmla="*/ 416315 h 454229"/>
                <a:gd name="T106" fmla="*/ 568698 w 606580"/>
                <a:gd name="T107" fmla="*/ 37822 h 454229"/>
                <a:gd name="T108" fmla="*/ 18755 w 606580"/>
                <a:gd name="T109" fmla="*/ 0 h 454229"/>
                <a:gd name="T110" fmla="*/ 587825 w 606580"/>
                <a:gd name="T111" fmla="*/ 0 h 454229"/>
                <a:gd name="T112" fmla="*/ 606580 w 606580"/>
                <a:gd name="T113" fmla="*/ 18725 h 454229"/>
                <a:gd name="T114" fmla="*/ 606580 w 606580"/>
                <a:gd name="T115" fmla="*/ 435411 h 454229"/>
                <a:gd name="T116" fmla="*/ 587825 w 606580"/>
                <a:gd name="T117" fmla="*/ 454229 h 454229"/>
                <a:gd name="T118" fmla="*/ 18755 w 606580"/>
                <a:gd name="T119" fmla="*/ 454229 h 454229"/>
                <a:gd name="T120" fmla="*/ 0 w 606580"/>
                <a:gd name="T121" fmla="*/ 435411 h 454229"/>
                <a:gd name="T122" fmla="*/ 0 w 606580"/>
                <a:gd name="T123" fmla="*/ 18725 h 454229"/>
                <a:gd name="T124" fmla="*/ 18755 w 606580"/>
                <a:gd name="T125" fmla="*/ 0 h 4542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06580"/>
                <a:gd name="T190" fmla="*/ 0 h 454229"/>
                <a:gd name="T191" fmla="*/ 606580 w 606580"/>
                <a:gd name="T192" fmla="*/ 454229 h 4542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06580" h="454229">
                  <a:moveTo>
                    <a:pt x="334899" y="192149"/>
                  </a:moveTo>
                  <a:cubicBezTo>
                    <a:pt x="348363" y="192149"/>
                    <a:pt x="360157" y="194560"/>
                    <a:pt x="370186" y="199474"/>
                  </a:cubicBezTo>
                  <a:lnTo>
                    <a:pt x="363036" y="232856"/>
                  </a:lnTo>
                  <a:cubicBezTo>
                    <a:pt x="356164" y="225994"/>
                    <a:pt x="346135" y="222563"/>
                    <a:pt x="333041" y="222563"/>
                  </a:cubicBezTo>
                  <a:cubicBezTo>
                    <a:pt x="319948" y="222563"/>
                    <a:pt x="309269" y="227292"/>
                    <a:pt x="301283" y="236750"/>
                  </a:cubicBezTo>
                  <a:cubicBezTo>
                    <a:pt x="296639" y="242036"/>
                    <a:pt x="293389" y="248712"/>
                    <a:pt x="291439" y="256594"/>
                  </a:cubicBezTo>
                  <a:lnTo>
                    <a:pt x="357835" y="256594"/>
                  </a:lnTo>
                  <a:lnTo>
                    <a:pt x="354028" y="275325"/>
                  </a:lnTo>
                  <a:lnTo>
                    <a:pt x="289025" y="275325"/>
                  </a:lnTo>
                  <a:cubicBezTo>
                    <a:pt x="288932" y="277179"/>
                    <a:pt x="288932" y="279590"/>
                    <a:pt x="288932" y="282465"/>
                  </a:cubicBezTo>
                  <a:cubicBezTo>
                    <a:pt x="288932" y="285246"/>
                    <a:pt x="289025" y="288214"/>
                    <a:pt x="289118" y="291274"/>
                  </a:cubicBezTo>
                  <a:lnTo>
                    <a:pt x="350592" y="291274"/>
                  </a:lnTo>
                  <a:lnTo>
                    <a:pt x="346785" y="309912"/>
                  </a:lnTo>
                  <a:lnTo>
                    <a:pt x="291625" y="309912"/>
                  </a:lnTo>
                  <a:cubicBezTo>
                    <a:pt x="293668" y="318535"/>
                    <a:pt x="296732" y="325304"/>
                    <a:pt x="300911" y="330219"/>
                  </a:cubicBezTo>
                  <a:cubicBezTo>
                    <a:pt x="308990" y="339677"/>
                    <a:pt x="319483" y="344499"/>
                    <a:pt x="332391" y="344499"/>
                  </a:cubicBezTo>
                  <a:cubicBezTo>
                    <a:pt x="347806" y="344499"/>
                    <a:pt x="360157" y="339677"/>
                    <a:pt x="369350" y="330219"/>
                  </a:cubicBezTo>
                  <a:lnTo>
                    <a:pt x="369350" y="367124"/>
                  </a:lnTo>
                  <a:cubicBezTo>
                    <a:pt x="358857" y="372317"/>
                    <a:pt x="346692" y="374913"/>
                    <a:pt x="332763" y="374913"/>
                  </a:cubicBezTo>
                  <a:cubicBezTo>
                    <a:pt x="309176" y="374913"/>
                    <a:pt x="289861" y="366939"/>
                    <a:pt x="274724" y="350804"/>
                  </a:cubicBezTo>
                  <a:cubicBezTo>
                    <a:pt x="264416" y="339862"/>
                    <a:pt x="257638" y="326232"/>
                    <a:pt x="254387" y="309912"/>
                  </a:cubicBezTo>
                  <a:lnTo>
                    <a:pt x="236465" y="309912"/>
                  </a:lnTo>
                  <a:lnTo>
                    <a:pt x="240365" y="291274"/>
                  </a:lnTo>
                  <a:lnTo>
                    <a:pt x="252159" y="291274"/>
                  </a:lnTo>
                  <a:cubicBezTo>
                    <a:pt x="252066" y="289326"/>
                    <a:pt x="252066" y="287286"/>
                    <a:pt x="252066" y="285061"/>
                  </a:cubicBezTo>
                  <a:cubicBezTo>
                    <a:pt x="252066" y="281445"/>
                    <a:pt x="252066" y="278199"/>
                    <a:pt x="252252" y="275325"/>
                  </a:cubicBezTo>
                  <a:lnTo>
                    <a:pt x="236465" y="275325"/>
                  </a:lnTo>
                  <a:lnTo>
                    <a:pt x="240272" y="256594"/>
                  </a:lnTo>
                  <a:lnTo>
                    <a:pt x="254666" y="256594"/>
                  </a:lnTo>
                  <a:cubicBezTo>
                    <a:pt x="258102" y="240645"/>
                    <a:pt x="264788" y="227292"/>
                    <a:pt x="274817" y="216443"/>
                  </a:cubicBezTo>
                  <a:cubicBezTo>
                    <a:pt x="290046" y="200216"/>
                    <a:pt x="310104" y="192149"/>
                    <a:pt x="334899" y="192149"/>
                  </a:cubicBezTo>
                  <a:close/>
                  <a:moveTo>
                    <a:pt x="75858" y="113540"/>
                  </a:moveTo>
                  <a:lnTo>
                    <a:pt x="530793" y="113540"/>
                  </a:lnTo>
                  <a:lnTo>
                    <a:pt x="530793" y="151363"/>
                  </a:lnTo>
                  <a:lnTo>
                    <a:pt x="75858" y="151363"/>
                  </a:lnTo>
                  <a:close/>
                  <a:moveTo>
                    <a:pt x="209297" y="56876"/>
                  </a:moveTo>
                  <a:cubicBezTo>
                    <a:pt x="219780" y="56876"/>
                    <a:pt x="228279" y="65343"/>
                    <a:pt x="228279" y="75788"/>
                  </a:cubicBezTo>
                  <a:cubicBezTo>
                    <a:pt x="228279" y="86233"/>
                    <a:pt x="219780" y="94700"/>
                    <a:pt x="209297" y="94700"/>
                  </a:cubicBezTo>
                  <a:cubicBezTo>
                    <a:pt x="198814" y="94700"/>
                    <a:pt x="190315" y="86233"/>
                    <a:pt x="190315" y="75788"/>
                  </a:cubicBezTo>
                  <a:cubicBezTo>
                    <a:pt x="190315" y="65343"/>
                    <a:pt x="198814" y="56876"/>
                    <a:pt x="209297" y="56876"/>
                  </a:cubicBezTo>
                  <a:close/>
                  <a:moveTo>
                    <a:pt x="152034" y="56876"/>
                  </a:moveTo>
                  <a:cubicBezTo>
                    <a:pt x="162537" y="56876"/>
                    <a:pt x="171052" y="65343"/>
                    <a:pt x="171052" y="75788"/>
                  </a:cubicBezTo>
                  <a:cubicBezTo>
                    <a:pt x="171052" y="86233"/>
                    <a:pt x="162537" y="94700"/>
                    <a:pt x="152034" y="94700"/>
                  </a:cubicBezTo>
                  <a:cubicBezTo>
                    <a:pt x="141531" y="94700"/>
                    <a:pt x="133016" y="86233"/>
                    <a:pt x="133016" y="75788"/>
                  </a:cubicBezTo>
                  <a:cubicBezTo>
                    <a:pt x="133016" y="65343"/>
                    <a:pt x="141531" y="56876"/>
                    <a:pt x="152034" y="56876"/>
                  </a:cubicBezTo>
                  <a:close/>
                  <a:moveTo>
                    <a:pt x="94805" y="56876"/>
                  </a:moveTo>
                  <a:cubicBezTo>
                    <a:pt x="105269" y="56876"/>
                    <a:pt x="113752" y="65343"/>
                    <a:pt x="113752" y="75788"/>
                  </a:cubicBezTo>
                  <a:cubicBezTo>
                    <a:pt x="113752" y="86233"/>
                    <a:pt x="105269" y="94700"/>
                    <a:pt x="94805" y="94700"/>
                  </a:cubicBezTo>
                  <a:cubicBezTo>
                    <a:pt x="84341" y="94700"/>
                    <a:pt x="75858" y="86233"/>
                    <a:pt x="75858" y="75788"/>
                  </a:cubicBezTo>
                  <a:cubicBezTo>
                    <a:pt x="75858" y="65343"/>
                    <a:pt x="84341" y="56876"/>
                    <a:pt x="94805" y="56876"/>
                  </a:cubicBezTo>
                  <a:close/>
                  <a:moveTo>
                    <a:pt x="37882" y="37822"/>
                  </a:moveTo>
                  <a:lnTo>
                    <a:pt x="37882" y="416315"/>
                  </a:lnTo>
                  <a:lnTo>
                    <a:pt x="568698" y="416315"/>
                  </a:lnTo>
                  <a:lnTo>
                    <a:pt x="568698" y="37822"/>
                  </a:lnTo>
                  <a:close/>
                  <a:moveTo>
                    <a:pt x="18755" y="0"/>
                  </a:moveTo>
                  <a:lnTo>
                    <a:pt x="587825" y="0"/>
                  </a:lnTo>
                  <a:cubicBezTo>
                    <a:pt x="598131" y="0"/>
                    <a:pt x="606580" y="8436"/>
                    <a:pt x="606580" y="18725"/>
                  </a:cubicBezTo>
                  <a:lnTo>
                    <a:pt x="606580" y="435411"/>
                  </a:lnTo>
                  <a:cubicBezTo>
                    <a:pt x="606580" y="445793"/>
                    <a:pt x="598131" y="454229"/>
                    <a:pt x="587825" y="454229"/>
                  </a:cubicBezTo>
                  <a:lnTo>
                    <a:pt x="18755" y="454229"/>
                  </a:lnTo>
                  <a:cubicBezTo>
                    <a:pt x="8449" y="454229"/>
                    <a:pt x="0" y="445793"/>
                    <a:pt x="0" y="435411"/>
                  </a:cubicBezTo>
                  <a:lnTo>
                    <a:pt x="0" y="18725"/>
                  </a:lnTo>
                  <a:cubicBezTo>
                    <a:pt x="0" y="8436"/>
                    <a:pt x="8449" y="0"/>
                    <a:pt x="18755" y="0"/>
                  </a:cubicBezTo>
                  <a:close/>
                </a:path>
              </a:pathLst>
            </a:custGeom>
            <a:solidFill>
              <a:schemeClr val="bg1"/>
            </a:soli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grpSp>
      <p:pic>
        <p:nvPicPr>
          <p:cNvPr id="10242" name="Picture 2" descr="图片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1400" y="917278"/>
            <a:ext cx="4927600" cy="5780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247521" y="3438173"/>
            <a:ext cx="2954655" cy="369332"/>
          </a:xfrm>
          <a:prstGeom prst="rect">
            <a:avLst/>
          </a:prstGeom>
        </p:spPr>
        <p:txBody>
          <a:bodyPr wrap="none">
            <a:spAutoFit/>
          </a:bodyPr>
          <a:lstStyle/>
          <a:p>
            <a:r>
              <a:rPr lang="zh-CN" altLang="zh-CN" b="1" dirty="0"/>
              <a:t>主仓库的目录</a:t>
            </a:r>
            <a:r>
              <a:rPr lang="zh-CN" altLang="zh-CN" b="1" dirty="0" smtClean="0"/>
              <a:t>与</a:t>
            </a:r>
            <a:r>
              <a:rPr lang="zh-CN" altLang="en-US" b="1" dirty="0" smtClean="0"/>
              <a:t>右</a:t>
            </a:r>
            <a:r>
              <a:rPr lang="zh-CN" altLang="zh-CN" b="1" dirty="0" smtClean="0"/>
              <a:t>图</a:t>
            </a:r>
            <a:r>
              <a:rPr lang="zh-CN" altLang="zh-CN" b="1" dirty="0"/>
              <a:t>类似：</a:t>
            </a:r>
          </a:p>
        </p:txBody>
      </p:sp>
    </p:spTree>
    <p:extLst>
      <p:ext uri="{BB962C8B-B14F-4D97-AF65-F5344CB8AC3E}">
        <p14:creationId xmlns:p14="http://schemas.microsoft.com/office/powerpoint/2010/main" val="463947273"/>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4"/>
          <p:cNvGrpSpPr>
            <a:grpSpLocks/>
          </p:cNvGrpSpPr>
          <p:nvPr/>
        </p:nvGrpSpPr>
        <p:grpSpPr bwMode="auto">
          <a:xfrm>
            <a:off x="1517650" y="455613"/>
            <a:ext cx="6545263" cy="633412"/>
            <a:chOff x="0" y="0"/>
            <a:chExt cx="4885993" cy="632939"/>
          </a:xfrm>
        </p:grpSpPr>
        <p:sp>
          <p:nvSpPr>
            <p:cNvPr id="7171" name="文本框 5"/>
            <p:cNvSpPr>
              <a:spLocks noChangeArrowheads="1"/>
            </p:cNvSpPr>
            <p:nvPr/>
          </p:nvSpPr>
          <p:spPr bwMode="auto">
            <a:xfrm>
              <a:off x="0" y="0"/>
              <a:ext cx="3295317" cy="461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262626"/>
                  </a:solidFill>
                  <a:latin typeface="微软雅黑" pitchFamily="34" charset="-122"/>
                  <a:ea typeface="微软雅黑" pitchFamily="34" charset="-122"/>
                  <a:sym typeface="微软雅黑" pitchFamily="34" charset="-122"/>
                </a:rPr>
                <a:t>配置系统管理子计划-版本管理</a:t>
              </a:r>
              <a:endParaRPr lang="zh-CN" altLang="en-US" sz="2400" b="1" dirty="0">
                <a:solidFill>
                  <a:srgbClr val="262626"/>
                </a:solidFill>
                <a:latin typeface="微软雅黑" pitchFamily="34" charset="-122"/>
                <a:ea typeface="微软雅黑" pitchFamily="34" charset="-122"/>
                <a:sym typeface="微软雅黑" pitchFamily="34" charset="-122"/>
              </a:endParaRPr>
            </a:p>
          </p:txBody>
        </p:sp>
        <p:sp>
          <p:nvSpPr>
            <p:cNvPr id="7172" name="文本框 6"/>
            <p:cNvSpPr>
              <a:spLocks noChangeArrowheads="1"/>
            </p:cNvSpPr>
            <p:nvPr/>
          </p:nvSpPr>
          <p:spPr bwMode="auto">
            <a:xfrm>
              <a:off x="1" y="363122"/>
              <a:ext cx="4885992" cy="269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endParaRPr lang="zh-CN" altLang="zh-CN"/>
            </a:p>
          </p:txBody>
        </p:sp>
      </p:grpSp>
      <p:sp>
        <p:nvSpPr>
          <p:cNvPr id="7173" name="文本框 8"/>
          <p:cNvSpPr>
            <a:spLocks noChangeArrowheads="1"/>
          </p:cNvSpPr>
          <p:nvPr/>
        </p:nvSpPr>
        <p:spPr bwMode="auto">
          <a:xfrm>
            <a:off x="3392488" y="2940050"/>
            <a:ext cx="4619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a:solidFill>
                <a:srgbClr val="000000"/>
              </a:solidFill>
              <a:ea typeface="微软雅黑" pitchFamily="34" charset="-122"/>
              <a:sym typeface="Arial" pitchFamily="34" charset="0"/>
            </a:endParaRPr>
          </a:p>
        </p:txBody>
      </p:sp>
      <p:grpSp>
        <p:nvGrpSpPr>
          <p:cNvPr id="7175" name="组合 29"/>
          <p:cNvGrpSpPr>
            <a:grpSpLocks/>
          </p:cNvGrpSpPr>
          <p:nvPr/>
        </p:nvGrpSpPr>
        <p:grpSpPr bwMode="auto">
          <a:xfrm>
            <a:off x="249238" y="295275"/>
            <a:ext cx="1125537" cy="1038225"/>
            <a:chOff x="0" y="0"/>
            <a:chExt cx="1536700" cy="1536700"/>
          </a:xfrm>
        </p:grpSpPr>
        <p:sp>
          <p:nvSpPr>
            <p:cNvPr id="7176" name="椭圆 43"/>
            <p:cNvSpPr>
              <a:spLocks noChangeArrowheads="1"/>
            </p:cNvSpPr>
            <p:nvPr/>
          </p:nvSpPr>
          <p:spPr bwMode="auto">
            <a:xfrm>
              <a:off x="0" y="0"/>
              <a:ext cx="1536700" cy="1536700"/>
            </a:xfrm>
            <a:prstGeom prst="ellipse">
              <a:avLst/>
            </a:prstGeom>
            <a:gradFill rotWithShape="1">
              <a:gsLst>
                <a:gs pos="0">
                  <a:srgbClr val="17232B"/>
                </a:gs>
                <a:gs pos="100000">
                  <a:srgbClr val="395F72"/>
                </a:gs>
              </a:gsLst>
              <a:lin ang="2700000" scaled="1"/>
            </a:gra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sp>
          <p:nvSpPr>
            <p:cNvPr id="7177" name="椭圆 2"/>
            <p:cNvSpPr>
              <a:spLocks noChangeArrowheads="1"/>
            </p:cNvSpPr>
            <p:nvPr/>
          </p:nvSpPr>
          <p:spPr bwMode="auto">
            <a:xfrm>
              <a:off x="402490" y="494381"/>
              <a:ext cx="731720" cy="547938"/>
            </a:xfrm>
            <a:custGeom>
              <a:avLst/>
              <a:gdLst>
                <a:gd name="T0" fmla="*/ 334899 w 606580"/>
                <a:gd name="T1" fmla="*/ 192149 h 454229"/>
                <a:gd name="T2" fmla="*/ 370186 w 606580"/>
                <a:gd name="T3" fmla="*/ 199474 h 454229"/>
                <a:gd name="T4" fmla="*/ 363036 w 606580"/>
                <a:gd name="T5" fmla="*/ 232856 h 454229"/>
                <a:gd name="T6" fmla="*/ 333041 w 606580"/>
                <a:gd name="T7" fmla="*/ 222563 h 454229"/>
                <a:gd name="T8" fmla="*/ 301283 w 606580"/>
                <a:gd name="T9" fmla="*/ 236750 h 454229"/>
                <a:gd name="T10" fmla="*/ 291439 w 606580"/>
                <a:gd name="T11" fmla="*/ 256594 h 454229"/>
                <a:gd name="T12" fmla="*/ 357835 w 606580"/>
                <a:gd name="T13" fmla="*/ 256594 h 454229"/>
                <a:gd name="T14" fmla="*/ 354028 w 606580"/>
                <a:gd name="T15" fmla="*/ 275325 h 454229"/>
                <a:gd name="T16" fmla="*/ 289025 w 606580"/>
                <a:gd name="T17" fmla="*/ 275325 h 454229"/>
                <a:gd name="T18" fmla="*/ 288932 w 606580"/>
                <a:gd name="T19" fmla="*/ 282465 h 454229"/>
                <a:gd name="T20" fmla="*/ 289118 w 606580"/>
                <a:gd name="T21" fmla="*/ 291274 h 454229"/>
                <a:gd name="T22" fmla="*/ 350592 w 606580"/>
                <a:gd name="T23" fmla="*/ 291274 h 454229"/>
                <a:gd name="T24" fmla="*/ 346785 w 606580"/>
                <a:gd name="T25" fmla="*/ 309912 h 454229"/>
                <a:gd name="T26" fmla="*/ 291625 w 606580"/>
                <a:gd name="T27" fmla="*/ 309912 h 454229"/>
                <a:gd name="T28" fmla="*/ 300911 w 606580"/>
                <a:gd name="T29" fmla="*/ 330219 h 454229"/>
                <a:gd name="T30" fmla="*/ 332391 w 606580"/>
                <a:gd name="T31" fmla="*/ 344499 h 454229"/>
                <a:gd name="T32" fmla="*/ 369350 w 606580"/>
                <a:gd name="T33" fmla="*/ 330219 h 454229"/>
                <a:gd name="T34" fmla="*/ 369350 w 606580"/>
                <a:gd name="T35" fmla="*/ 367124 h 454229"/>
                <a:gd name="T36" fmla="*/ 332763 w 606580"/>
                <a:gd name="T37" fmla="*/ 374913 h 454229"/>
                <a:gd name="T38" fmla="*/ 274724 w 606580"/>
                <a:gd name="T39" fmla="*/ 350804 h 454229"/>
                <a:gd name="T40" fmla="*/ 254387 w 606580"/>
                <a:gd name="T41" fmla="*/ 309912 h 454229"/>
                <a:gd name="T42" fmla="*/ 236465 w 606580"/>
                <a:gd name="T43" fmla="*/ 309912 h 454229"/>
                <a:gd name="T44" fmla="*/ 240365 w 606580"/>
                <a:gd name="T45" fmla="*/ 291274 h 454229"/>
                <a:gd name="T46" fmla="*/ 252159 w 606580"/>
                <a:gd name="T47" fmla="*/ 291274 h 454229"/>
                <a:gd name="T48" fmla="*/ 252066 w 606580"/>
                <a:gd name="T49" fmla="*/ 285061 h 454229"/>
                <a:gd name="T50" fmla="*/ 252252 w 606580"/>
                <a:gd name="T51" fmla="*/ 275325 h 454229"/>
                <a:gd name="T52" fmla="*/ 236465 w 606580"/>
                <a:gd name="T53" fmla="*/ 275325 h 454229"/>
                <a:gd name="T54" fmla="*/ 240272 w 606580"/>
                <a:gd name="T55" fmla="*/ 256594 h 454229"/>
                <a:gd name="T56" fmla="*/ 254666 w 606580"/>
                <a:gd name="T57" fmla="*/ 256594 h 454229"/>
                <a:gd name="T58" fmla="*/ 274817 w 606580"/>
                <a:gd name="T59" fmla="*/ 216443 h 454229"/>
                <a:gd name="T60" fmla="*/ 334899 w 606580"/>
                <a:gd name="T61" fmla="*/ 192149 h 454229"/>
                <a:gd name="T62" fmla="*/ 75858 w 606580"/>
                <a:gd name="T63" fmla="*/ 113540 h 454229"/>
                <a:gd name="T64" fmla="*/ 530793 w 606580"/>
                <a:gd name="T65" fmla="*/ 113540 h 454229"/>
                <a:gd name="T66" fmla="*/ 530793 w 606580"/>
                <a:gd name="T67" fmla="*/ 151363 h 454229"/>
                <a:gd name="T68" fmla="*/ 75858 w 606580"/>
                <a:gd name="T69" fmla="*/ 151363 h 454229"/>
                <a:gd name="T70" fmla="*/ 209297 w 606580"/>
                <a:gd name="T71" fmla="*/ 56876 h 454229"/>
                <a:gd name="T72" fmla="*/ 228279 w 606580"/>
                <a:gd name="T73" fmla="*/ 75788 h 454229"/>
                <a:gd name="T74" fmla="*/ 209297 w 606580"/>
                <a:gd name="T75" fmla="*/ 94700 h 454229"/>
                <a:gd name="T76" fmla="*/ 190315 w 606580"/>
                <a:gd name="T77" fmla="*/ 75788 h 454229"/>
                <a:gd name="T78" fmla="*/ 209297 w 606580"/>
                <a:gd name="T79" fmla="*/ 56876 h 454229"/>
                <a:gd name="T80" fmla="*/ 152034 w 606580"/>
                <a:gd name="T81" fmla="*/ 56876 h 454229"/>
                <a:gd name="T82" fmla="*/ 171052 w 606580"/>
                <a:gd name="T83" fmla="*/ 75788 h 454229"/>
                <a:gd name="T84" fmla="*/ 152034 w 606580"/>
                <a:gd name="T85" fmla="*/ 94700 h 454229"/>
                <a:gd name="T86" fmla="*/ 133016 w 606580"/>
                <a:gd name="T87" fmla="*/ 75788 h 454229"/>
                <a:gd name="T88" fmla="*/ 152034 w 606580"/>
                <a:gd name="T89" fmla="*/ 56876 h 454229"/>
                <a:gd name="T90" fmla="*/ 94805 w 606580"/>
                <a:gd name="T91" fmla="*/ 56876 h 454229"/>
                <a:gd name="T92" fmla="*/ 113752 w 606580"/>
                <a:gd name="T93" fmla="*/ 75788 h 454229"/>
                <a:gd name="T94" fmla="*/ 94805 w 606580"/>
                <a:gd name="T95" fmla="*/ 94700 h 454229"/>
                <a:gd name="T96" fmla="*/ 75858 w 606580"/>
                <a:gd name="T97" fmla="*/ 75788 h 454229"/>
                <a:gd name="T98" fmla="*/ 94805 w 606580"/>
                <a:gd name="T99" fmla="*/ 56876 h 454229"/>
                <a:gd name="T100" fmla="*/ 37882 w 606580"/>
                <a:gd name="T101" fmla="*/ 37822 h 454229"/>
                <a:gd name="T102" fmla="*/ 37882 w 606580"/>
                <a:gd name="T103" fmla="*/ 416315 h 454229"/>
                <a:gd name="T104" fmla="*/ 568698 w 606580"/>
                <a:gd name="T105" fmla="*/ 416315 h 454229"/>
                <a:gd name="T106" fmla="*/ 568698 w 606580"/>
                <a:gd name="T107" fmla="*/ 37822 h 454229"/>
                <a:gd name="T108" fmla="*/ 18755 w 606580"/>
                <a:gd name="T109" fmla="*/ 0 h 454229"/>
                <a:gd name="T110" fmla="*/ 587825 w 606580"/>
                <a:gd name="T111" fmla="*/ 0 h 454229"/>
                <a:gd name="T112" fmla="*/ 606580 w 606580"/>
                <a:gd name="T113" fmla="*/ 18725 h 454229"/>
                <a:gd name="T114" fmla="*/ 606580 w 606580"/>
                <a:gd name="T115" fmla="*/ 435411 h 454229"/>
                <a:gd name="T116" fmla="*/ 587825 w 606580"/>
                <a:gd name="T117" fmla="*/ 454229 h 454229"/>
                <a:gd name="T118" fmla="*/ 18755 w 606580"/>
                <a:gd name="T119" fmla="*/ 454229 h 454229"/>
                <a:gd name="T120" fmla="*/ 0 w 606580"/>
                <a:gd name="T121" fmla="*/ 435411 h 454229"/>
                <a:gd name="T122" fmla="*/ 0 w 606580"/>
                <a:gd name="T123" fmla="*/ 18725 h 454229"/>
                <a:gd name="T124" fmla="*/ 18755 w 606580"/>
                <a:gd name="T125" fmla="*/ 0 h 4542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06580"/>
                <a:gd name="T190" fmla="*/ 0 h 454229"/>
                <a:gd name="T191" fmla="*/ 606580 w 606580"/>
                <a:gd name="T192" fmla="*/ 454229 h 4542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06580" h="454229">
                  <a:moveTo>
                    <a:pt x="334899" y="192149"/>
                  </a:moveTo>
                  <a:cubicBezTo>
                    <a:pt x="348363" y="192149"/>
                    <a:pt x="360157" y="194560"/>
                    <a:pt x="370186" y="199474"/>
                  </a:cubicBezTo>
                  <a:lnTo>
                    <a:pt x="363036" y="232856"/>
                  </a:lnTo>
                  <a:cubicBezTo>
                    <a:pt x="356164" y="225994"/>
                    <a:pt x="346135" y="222563"/>
                    <a:pt x="333041" y="222563"/>
                  </a:cubicBezTo>
                  <a:cubicBezTo>
                    <a:pt x="319948" y="222563"/>
                    <a:pt x="309269" y="227292"/>
                    <a:pt x="301283" y="236750"/>
                  </a:cubicBezTo>
                  <a:cubicBezTo>
                    <a:pt x="296639" y="242036"/>
                    <a:pt x="293389" y="248712"/>
                    <a:pt x="291439" y="256594"/>
                  </a:cubicBezTo>
                  <a:lnTo>
                    <a:pt x="357835" y="256594"/>
                  </a:lnTo>
                  <a:lnTo>
                    <a:pt x="354028" y="275325"/>
                  </a:lnTo>
                  <a:lnTo>
                    <a:pt x="289025" y="275325"/>
                  </a:lnTo>
                  <a:cubicBezTo>
                    <a:pt x="288932" y="277179"/>
                    <a:pt x="288932" y="279590"/>
                    <a:pt x="288932" y="282465"/>
                  </a:cubicBezTo>
                  <a:cubicBezTo>
                    <a:pt x="288932" y="285246"/>
                    <a:pt x="289025" y="288214"/>
                    <a:pt x="289118" y="291274"/>
                  </a:cubicBezTo>
                  <a:lnTo>
                    <a:pt x="350592" y="291274"/>
                  </a:lnTo>
                  <a:lnTo>
                    <a:pt x="346785" y="309912"/>
                  </a:lnTo>
                  <a:lnTo>
                    <a:pt x="291625" y="309912"/>
                  </a:lnTo>
                  <a:cubicBezTo>
                    <a:pt x="293668" y="318535"/>
                    <a:pt x="296732" y="325304"/>
                    <a:pt x="300911" y="330219"/>
                  </a:cubicBezTo>
                  <a:cubicBezTo>
                    <a:pt x="308990" y="339677"/>
                    <a:pt x="319483" y="344499"/>
                    <a:pt x="332391" y="344499"/>
                  </a:cubicBezTo>
                  <a:cubicBezTo>
                    <a:pt x="347806" y="344499"/>
                    <a:pt x="360157" y="339677"/>
                    <a:pt x="369350" y="330219"/>
                  </a:cubicBezTo>
                  <a:lnTo>
                    <a:pt x="369350" y="367124"/>
                  </a:lnTo>
                  <a:cubicBezTo>
                    <a:pt x="358857" y="372317"/>
                    <a:pt x="346692" y="374913"/>
                    <a:pt x="332763" y="374913"/>
                  </a:cubicBezTo>
                  <a:cubicBezTo>
                    <a:pt x="309176" y="374913"/>
                    <a:pt x="289861" y="366939"/>
                    <a:pt x="274724" y="350804"/>
                  </a:cubicBezTo>
                  <a:cubicBezTo>
                    <a:pt x="264416" y="339862"/>
                    <a:pt x="257638" y="326232"/>
                    <a:pt x="254387" y="309912"/>
                  </a:cubicBezTo>
                  <a:lnTo>
                    <a:pt x="236465" y="309912"/>
                  </a:lnTo>
                  <a:lnTo>
                    <a:pt x="240365" y="291274"/>
                  </a:lnTo>
                  <a:lnTo>
                    <a:pt x="252159" y="291274"/>
                  </a:lnTo>
                  <a:cubicBezTo>
                    <a:pt x="252066" y="289326"/>
                    <a:pt x="252066" y="287286"/>
                    <a:pt x="252066" y="285061"/>
                  </a:cubicBezTo>
                  <a:cubicBezTo>
                    <a:pt x="252066" y="281445"/>
                    <a:pt x="252066" y="278199"/>
                    <a:pt x="252252" y="275325"/>
                  </a:cubicBezTo>
                  <a:lnTo>
                    <a:pt x="236465" y="275325"/>
                  </a:lnTo>
                  <a:lnTo>
                    <a:pt x="240272" y="256594"/>
                  </a:lnTo>
                  <a:lnTo>
                    <a:pt x="254666" y="256594"/>
                  </a:lnTo>
                  <a:cubicBezTo>
                    <a:pt x="258102" y="240645"/>
                    <a:pt x="264788" y="227292"/>
                    <a:pt x="274817" y="216443"/>
                  </a:cubicBezTo>
                  <a:cubicBezTo>
                    <a:pt x="290046" y="200216"/>
                    <a:pt x="310104" y="192149"/>
                    <a:pt x="334899" y="192149"/>
                  </a:cubicBezTo>
                  <a:close/>
                  <a:moveTo>
                    <a:pt x="75858" y="113540"/>
                  </a:moveTo>
                  <a:lnTo>
                    <a:pt x="530793" y="113540"/>
                  </a:lnTo>
                  <a:lnTo>
                    <a:pt x="530793" y="151363"/>
                  </a:lnTo>
                  <a:lnTo>
                    <a:pt x="75858" y="151363"/>
                  </a:lnTo>
                  <a:close/>
                  <a:moveTo>
                    <a:pt x="209297" y="56876"/>
                  </a:moveTo>
                  <a:cubicBezTo>
                    <a:pt x="219780" y="56876"/>
                    <a:pt x="228279" y="65343"/>
                    <a:pt x="228279" y="75788"/>
                  </a:cubicBezTo>
                  <a:cubicBezTo>
                    <a:pt x="228279" y="86233"/>
                    <a:pt x="219780" y="94700"/>
                    <a:pt x="209297" y="94700"/>
                  </a:cubicBezTo>
                  <a:cubicBezTo>
                    <a:pt x="198814" y="94700"/>
                    <a:pt x="190315" y="86233"/>
                    <a:pt x="190315" y="75788"/>
                  </a:cubicBezTo>
                  <a:cubicBezTo>
                    <a:pt x="190315" y="65343"/>
                    <a:pt x="198814" y="56876"/>
                    <a:pt x="209297" y="56876"/>
                  </a:cubicBezTo>
                  <a:close/>
                  <a:moveTo>
                    <a:pt x="152034" y="56876"/>
                  </a:moveTo>
                  <a:cubicBezTo>
                    <a:pt x="162537" y="56876"/>
                    <a:pt x="171052" y="65343"/>
                    <a:pt x="171052" y="75788"/>
                  </a:cubicBezTo>
                  <a:cubicBezTo>
                    <a:pt x="171052" y="86233"/>
                    <a:pt x="162537" y="94700"/>
                    <a:pt x="152034" y="94700"/>
                  </a:cubicBezTo>
                  <a:cubicBezTo>
                    <a:pt x="141531" y="94700"/>
                    <a:pt x="133016" y="86233"/>
                    <a:pt x="133016" y="75788"/>
                  </a:cubicBezTo>
                  <a:cubicBezTo>
                    <a:pt x="133016" y="65343"/>
                    <a:pt x="141531" y="56876"/>
                    <a:pt x="152034" y="56876"/>
                  </a:cubicBezTo>
                  <a:close/>
                  <a:moveTo>
                    <a:pt x="94805" y="56876"/>
                  </a:moveTo>
                  <a:cubicBezTo>
                    <a:pt x="105269" y="56876"/>
                    <a:pt x="113752" y="65343"/>
                    <a:pt x="113752" y="75788"/>
                  </a:cubicBezTo>
                  <a:cubicBezTo>
                    <a:pt x="113752" y="86233"/>
                    <a:pt x="105269" y="94700"/>
                    <a:pt x="94805" y="94700"/>
                  </a:cubicBezTo>
                  <a:cubicBezTo>
                    <a:pt x="84341" y="94700"/>
                    <a:pt x="75858" y="86233"/>
                    <a:pt x="75858" y="75788"/>
                  </a:cubicBezTo>
                  <a:cubicBezTo>
                    <a:pt x="75858" y="65343"/>
                    <a:pt x="84341" y="56876"/>
                    <a:pt x="94805" y="56876"/>
                  </a:cubicBezTo>
                  <a:close/>
                  <a:moveTo>
                    <a:pt x="37882" y="37822"/>
                  </a:moveTo>
                  <a:lnTo>
                    <a:pt x="37882" y="416315"/>
                  </a:lnTo>
                  <a:lnTo>
                    <a:pt x="568698" y="416315"/>
                  </a:lnTo>
                  <a:lnTo>
                    <a:pt x="568698" y="37822"/>
                  </a:lnTo>
                  <a:close/>
                  <a:moveTo>
                    <a:pt x="18755" y="0"/>
                  </a:moveTo>
                  <a:lnTo>
                    <a:pt x="587825" y="0"/>
                  </a:lnTo>
                  <a:cubicBezTo>
                    <a:pt x="598131" y="0"/>
                    <a:pt x="606580" y="8436"/>
                    <a:pt x="606580" y="18725"/>
                  </a:cubicBezTo>
                  <a:lnTo>
                    <a:pt x="606580" y="435411"/>
                  </a:lnTo>
                  <a:cubicBezTo>
                    <a:pt x="606580" y="445793"/>
                    <a:pt x="598131" y="454229"/>
                    <a:pt x="587825" y="454229"/>
                  </a:cubicBezTo>
                  <a:lnTo>
                    <a:pt x="18755" y="454229"/>
                  </a:lnTo>
                  <a:cubicBezTo>
                    <a:pt x="8449" y="454229"/>
                    <a:pt x="0" y="445793"/>
                    <a:pt x="0" y="435411"/>
                  </a:cubicBezTo>
                  <a:lnTo>
                    <a:pt x="0" y="18725"/>
                  </a:lnTo>
                  <a:cubicBezTo>
                    <a:pt x="0" y="8436"/>
                    <a:pt x="8449" y="0"/>
                    <a:pt x="18755" y="0"/>
                  </a:cubicBezTo>
                  <a:close/>
                </a:path>
              </a:pathLst>
            </a:custGeom>
            <a:solidFill>
              <a:schemeClr val="bg1"/>
            </a:soli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grpSp>
      <p:sp>
        <p:nvSpPr>
          <p:cNvPr id="3" name="矩形 2"/>
          <p:cNvSpPr/>
          <p:nvPr/>
        </p:nvSpPr>
        <p:spPr>
          <a:xfrm>
            <a:off x="1517651" y="1940811"/>
            <a:ext cx="9245600" cy="2862322"/>
          </a:xfrm>
          <a:prstGeom prst="rect">
            <a:avLst/>
          </a:prstGeom>
        </p:spPr>
        <p:txBody>
          <a:bodyPr wrap="square">
            <a:spAutoFit/>
          </a:bodyPr>
          <a:lstStyle/>
          <a:p>
            <a:pPr lvl="0"/>
            <a:r>
              <a:rPr lang="en-US" altLang="zh-CN" dirty="0" smtClean="0"/>
              <a:t>2.     </a:t>
            </a:r>
            <a:r>
              <a:rPr lang="zh-CN" altLang="zh-CN" dirty="0" smtClean="0"/>
              <a:t>主仓</a:t>
            </a:r>
            <a:r>
              <a:rPr lang="zh-CN" altLang="zh-CN" dirty="0"/>
              <a:t>库只有项目经理具有修改权限，当成员需要提交修改时，可以提出一个</a:t>
            </a:r>
            <a:r>
              <a:rPr lang="en-US" altLang="zh-CN" dirty="0" err="1" smtClean="0"/>
              <a:t>pullrequest</a:t>
            </a:r>
            <a:r>
              <a:rPr lang="zh-CN" altLang="zh-CN" dirty="0"/>
              <a:t>请求，项目经理在收到请求，确认修改之后，可以将更改合并到主仓库中</a:t>
            </a:r>
            <a:r>
              <a:rPr lang="zh-CN" altLang="zh-CN" dirty="0" smtClean="0"/>
              <a:t>。</a:t>
            </a:r>
            <a:endParaRPr lang="en-US" altLang="zh-CN" dirty="0" smtClean="0"/>
          </a:p>
          <a:p>
            <a:pPr lvl="0"/>
            <a:r>
              <a:rPr lang="en-US" altLang="zh-CN" dirty="0" smtClean="0"/>
              <a:t>3.     </a:t>
            </a:r>
            <a:r>
              <a:rPr lang="zh-CN" altLang="zh-CN" dirty="0" smtClean="0"/>
              <a:t>所有</a:t>
            </a:r>
            <a:r>
              <a:rPr lang="zh-CN" altLang="zh-CN" dirty="0"/>
              <a:t>中间产物将保存到未受控文档目录下。</a:t>
            </a:r>
          </a:p>
          <a:p>
            <a:pPr lvl="0"/>
            <a:r>
              <a:rPr lang="en-US" altLang="zh-CN" dirty="0" smtClean="0"/>
              <a:t>4.     </a:t>
            </a:r>
            <a:r>
              <a:rPr lang="zh-CN" altLang="zh-CN" dirty="0" smtClean="0"/>
              <a:t>在</a:t>
            </a:r>
            <a:r>
              <a:rPr lang="zh-CN" altLang="zh-CN" dirty="0"/>
              <a:t>项目开发的某一阶段结束时，通过了该阶段评审的这些开发文档交配置管理员保存到受控目录下，做为正式版本的第一版——</a:t>
            </a:r>
            <a:r>
              <a:rPr lang="en-US" altLang="zh-CN" dirty="0"/>
              <a:t>1.0</a:t>
            </a:r>
            <a:r>
              <a:rPr lang="zh-CN" altLang="zh-CN" dirty="0"/>
              <a:t>版本。</a:t>
            </a:r>
          </a:p>
          <a:p>
            <a:pPr lvl="0"/>
            <a:r>
              <a:rPr lang="en-US" altLang="zh-CN" dirty="0" smtClean="0"/>
              <a:t>5.     </a:t>
            </a:r>
            <a:r>
              <a:rPr lang="zh-CN" altLang="zh-CN" dirty="0" smtClean="0"/>
              <a:t>在</a:t>
            </a:r>
            <a:r>
              <a:rPr lang="zh-CN" altLang="zh-CN" dirty="0"/>
              <a:t>以后的开发中，如果软件需要修改，那修改后的软件可用多级编号来表示新版本——</a:t>
            </a:r>
            <a:r>
              <a:rPr lang="en-US" altLang="zh-CN" dirty="0"/>
              <a:t>1.1</a:t>
            </a:r>
            <a:r>
              <a:rPr lang="zh-CN" altLang="zh-CN" dirty="0"/>
              <a:t>、</a:t>
            </a:r>
            <a:r>
              <a:rPr lang="en-US" altLang="zh-CN" dirty="0"/>
              <a:t>1.2</a:t>
            </a:r>
            <a:r>
              <a:rPr lang="zh-CN" altLang="zh-CN" dirty="0"/>
              <a:t>等加以区别标识。</a:t>
            </a:r>
          </a:p>
          <a:p>
            <a:pPr lvl="0"/>
            <a:r>
              <a:rPr lang="en-US" altLang="zh-CN" dirty="0" smtClean="0"/>
              <a:t>6.      </a:t>
            </a:r>
            <a:r>
              <a:rPr lang="zh-CN" altLang="zh-CN" dirty="0" smtClean="0"/>
              <a:t>在</a:t>
            </a:r>
            <a:r>
              <a:rPr lang="zh-CN" altLang="zh-CN" dirty="0"/>
              <a:t>各个评审阶段产生的所有评审报告和修改报告都要进行编号保存，编号与相应文档的编号要对应。</a:t>
            </a:r>
          </a:p>
          <a:p>
            <a:pPr lvl="0"/>
            <a:endParaRPr lang="en-US" altLang="zh-CN" dirty="0" smtClean="0"/>
          </a:p>
        </p:txBody>
      </p:sp>
    </p:spTree>
    <p:extLst>
      <p:ext uri="{BB962C8B-B14F-4D97-AF65-F5344CB8AC3E}">
        <p14:creationId xmlns:p14="http://schemas.microsoft.com/office/powerpoint/2010/main" val="2956297532"/>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4"/>
          <p:cNvGrpSpPr>
            <a:grpSpLocks/>
          </p:cNvGrpSpPr>
          <p:nvPr/>
        </p:nvGrpSpPr>
        <p:grpSpPr bwMode="auto">
          <a:xfrm>
            <a:off x="1517650" y="455613"/>
            <a:ext cx="6545263" cy="633412"/>
            <a:chOff x="0" y="0"/>
            <a:chExt cx="4885993" cy="632939"/>
          </a:xfrm>
        </p:grpSpPr>
        <p:sp>
          <p:nvSpPr>
            <p:cNvPr id="7171" name="文本框 5"/>
            <p:cNvSpPr>
              <a:spLocks noChangeArrowheads="1"/>
            </p:cNvSpPr>
            <p:nvPr/>
          </p:nvSpPr>
          <p:spPr bwMode="auto">
            <a:xfrm>
              <a:off x="0" y="0"/>
              <a:ext cx="3295317" cy="461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solidFill>
                    <a:srgbClr val="262626"/>
                  </a:solidFill>
                  <a:latin typeface="微软雅黑" pitchFamily="34" charset="-122"/>
                  <a:ea typeface="微软雅黑" pitchFamily="34" charset="-122"/>
                  <a:sym typeface="微软雅黑" pitchFamily="34" charset="-122"/>
                </a:rPr>
                <a:t>配置系统管理子计划</a:t>
              </a:r>
              <a:r>
                <a:rPr lang="zh-CN" altLang="en-US" sz="2400" b="1" dirty="0" smtClean="0">
                  <a:solidFill>
                    <a:srgbClr val="262626"/>
                  </a:solidFill>
                  <a:latin typeface="微软雅黑" pitchFamily="34" charset="-122"/>
                  <a:ea typeface="微软雅黑" pitchFamily="34" charset="-122"/>
                  <a:sym typeface="微软雅黑" pitchFamily="34" charset="-122"/>
                </a:rPr>
                <a:t>-变更</a:t>
              </a:r>
              <a:r>
                <a:rPr lang="zh-CN" altLang="en-US" sz="2400" b="1" dirty="0">
                  <a:solidFill>
                    <a:srgbClr val="262626"/>
                  </a:solidFill>
                  <a:latin typeface="微软雅黑" pitchFamily="34" charset="-122"/>
                  <a:ea typeface="微软雅黑" pitchFamily="34" charset="-122"/>
                  <a:sym typeface="微软雅黑" pitchFamily="34" charset="-122"/>
                </a:rPr>
                <a:t>控制</a:t>
              </a:r>
            </a:p>
          </p:txBody>
        </p:sp>
        <p:sp>
          <p:nvSpPr>
            <p:cNvPr id="7172" name="文本框 6"/>
            <p:cNvSpPr>
              <a:spLocks noChangeArrowheads="1"/>
            </p:cNvSpPr>
            <p:nvPr/>
          </p:nvSpPr>
          <p:spPr bwMode="auto">
            <a:xfrm>
              <a:off x="1" y="363122"/>
              <a:ext cx="4885992" cy="269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endParaRPr lang="zh-CN" altLang="zh-CN"/>
            </a:p>
          </p:txBody>
        </p:sp>
      </p:grpSp>
      <p:sp>
        <p:nvSpPr>
          <p:cNvPr id="7173" name="文本框 8"/>
          <p:cNvSpPr>
            <a:spLocks noChangeArrowheads="1"/>
          </p:cNvSpPr>
          <p:nvPr/>
        </p:nvSpPr>
        <p:spPr bwMode="auto">
          <a:xfrm>
            <a:off x="3392488" y="2940050"/>
            <a:ext cx="4619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a:solidFill>
                <a:srgbClr val="000000"/>
              </a:solidFill>
              <a:ea typeface="微软雅黑" pitchFamily="34" charset="-122"/>
              <a:sym typeface="Arial" pitchFamily="34" charset="0"/>
            </a:endParaRPr>
          </a:p>
        </p:txBody>
      </p:sp>
      <p:grpSp>
        <p:nvGrpSpPr>
          <p:cNvPr id="7175" name="组合 29"/>
          <p:cNvGrpSpPr>
            <a:grpSpLocks/>
          </p:cNvGrpSpPr>
          <p:nvPr/>
        </p:nvGrpSpPr>
        <p:grpSpPr bwMode="auto">
          <a:xfrm>
            <a:off x="249238" y="295275"/>
            <a:ext cx="1125537" cy="1038225"/>
            <a:chOff x="0" y="0"/>
            <a:chExt cx="1536700" cy="1536700"/>
          </a:xfrm>
        </p:grpSpPr>
        <p:sp>
          <p:nvSpPr>
            <p:cNvPr id="7176" name="椭圆 43"/>
            <p:cNvSpPr>
              <a:spLocks noChangeArrowheads="1"/>
            </p:cNvSpPr>
            <p:nvPr/>
          </p:nvSpPr>
          <p:spPr bwMode="auto">
            <a:xfrm>
              <a:off x="0" y="0"/>
              <a:ext cx="1536700" cy="1536700"/>
            </a:xfrm>
            <a:prstGeom prst="ellipse">
              <a:avLst/>
            </a:prstGeom>
            <a:gradFill rotWithShape="1">
              <a:gsLst>
                <a:gs pos="0">
                  <a:srgbClr val="17232B"/>
                </a:gs>
                <a:gs pos="100000">
                  <a:srgbClr val="395F72"/>
                </a:gs>
              </a:gsLst>
              <a:lin ang="2700000" scaled="1"/>
            </a:gra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sp>
          <p:nvSpPr>
            <p:cNvPr id="7177" name="椭圆 2"/>
            <p:cNvSpPr>
              <a:spLocks noChangeArrowheads="1"/>
            </p:cNvSpPr>
            <p:nvPr/>
          </p:nvSpPr>
          <p:spPr bwMode="auto">
            <a:xfrm>
              <a:off x="402490" y="494381"/>
              <a:ext cx="731720" cy="547938"/>
            </a:xfrm>
            <a:custGeom>
              <a:avLst/>
              <a:gdLst>
                <a:gd name="T0" fmla="*/ 334899 w 606580"/>
                <a:gd name="T1" fmla="*/ 192149 h 454229"/>
                <a:gd name="T2" fmla="*/ 370186 w 606580"/>
                <a:gd name="T3" fmla="*/ 199474 h 454229"/>
                <a:gd name="T4" fmla="*/ 363036 w 606580"/>
                <a:gd name="T5" fmla="*/ 232856 h 454229"/>
                <a:gd name="T6" fmla="*/ 333041 w 606580"/>
                <a:gd name="T7" fmla="*/ 222563 h 454229"/>
                <a:gd name="T8" fmla="*/ 301283 w 606580"/>
                <a:gd name="T9" fmla="*/ 236750 h 454229"/>
                <a:gd name="T10" fmla="*/ 291439 w 606580"/>
                <a:gd name="T11" fmla="*/ 256594 h 454229"/>
                <a:gd name="T12" fmla="*/ 357835 w 606580"/>
                <a:gd name="T13" fmla="*/ 256594 h 454229"/>
                <a:gd name="T14" fmla="*/ 354028 w 606580"/>
                <a:gd name="T15" fmla="*/ 275325 h 454229"/>
                <a:gd name="T16" fmla="*/ 289025 w 606580"/>
                <a:gd name="T17" fmla="*/ 275325 h 454229"/>
                <a:gd name="T18" fmla="*/ 288932 w 606580"/>
                <a:gd name="T19" fmla="*/ 282465 h 454229"/>
                <a:gd name="T20" fmla="*/ 289118 w 606580"/>
                <a:gd name="T21" fmla="*/ 291274 h 454229"/>
                <a:gd name="T22" fmla="*/ 350592 w 606580"/>
                <a:gd name="T23" fmla="*/ 291274 h 454229"/>
                <a:gd name="T24" fmla="*/ 346785 w 606580"/>
                <a:gd name="T25" fmla="*/ 309912 h 454229"/>
                <a:gd name="T26" fmla="*/ 291625 w 606580"/>
                <a:gd name="T27" fmla="*/ 309912 h 454229"/>
                <a:gd name="T28" fmla="*/ 300911 w 606580"/>
                <a:gd name="T29" fmla="*/ 330219 h 454229"/>
                <a:gd name="T30" fmla="*/ 332391 w 606580"/>
                <a:gd name="T31" fmla="*/ 344499 h 454229"/>
                <a:gd name="T32" fmla="*/ 369350 w 606580"/>
                <a:gd name="T33" fmla="*/ 330219 h 454229"/>
                <a:gd name="T34" fmla="*/ 369350 w 606580"/>
                <a:gd name="T35" fmla="*/ 367124 h 454229"/>
                <a:gd name="T36" fmla="*/ 332763 w 606580"/>
                <a:gd name="T37" fmla="*/ 374913 h 454229"/>
                <a:gd name="T38" fmla="*/ 274724 w 606580"/>
                <a:gd name="T39" fmla="*/ 350804 h 454229"/>
                <a:gd name="T40" fmla="*/ 254387 w 606580"/>
                <a:gd name="T41" fmla="*/ 309912 h 454229"/>
                <a:gd name="T42" fmla="*/ 236465 w 606580"/>
                <a:gd name="T43" fmla="*/ 309912 h 454229"/>
                <a:gd name="T44" fmla="*/ 240365 w 606580"/>
                <a:gd name="T45" fmla="*/ 291274 h 454229"/>
                <a:gd name="T46" fmla="*/ 252159 w 606580"/>
                <a:gd name="T47" fmla="*/ 291274 h 454229"/>
                <a:gd name="T48" fmla="*/ 252066 w 606580"/>
                <a:gd name="T49" fmla="*/ 285061 h 454229"/>
                <a:gd name="T50" fmla="*/ 252252 w 606580"/>
                <a:gd name="T51" fmla="*/ 275325 h 454229"/>
                <a:gd name="T52" fmla="*/ 236465 w 606580"/>
                <a:gd name="T53" fmla="*/ 275325 h 454229"/>
                <a:gd name="T54" fmla="*/ 240272 w 606580"/>
                <a:gd name="T55" fmla="*/ 256594 h 454229"/>
                <a:gd name="T56" fmla="*/ 254666 w 606580"/>
                <a:gd name="T57" fmla="*/ 256594 h 454229"/>
                <a:gd name="T58" fmla="*/ 274817 w 606580"/>
                <a:gd name="T59" fmla="*/ 216443 h 454229"/>
                <a:gd name="T60" fmla="*/ 334899 w 606580"/>
                <a:gd name="T61" fmla="*/ 192149 h 454229"/>
                <a:gd name="T62" fmla="*/ 75858 w 606580"/>
                <a:gd name="T63" fmla="*/ 113540 h 454229"/>
                <a:gd name="T64" fmla="*/ 530793 w 606580"/>
                <a:gd name="T65" fmla="*/ 113540 h 454229"/>
                <a:gd name="T66" fmla="*/ 530793 w 606580"/>
                <a:gd name="T67" fmla="*/ 151363 h 454229"/>
                <a:gd name="T68" fmla="*/ 75858 w 606580"/>
                <a:gd name="T69" fmla="*/ 151363 h 454229"/>
                <a:gd name="T70" fmla="*/ 209297 w 606580"/>
                <a:gd name="T71" fmla="*/ 56876 h 454229"/>
                <a:gd name="T72" fmla="*/ 228279 w 606580"/>
                <a:gd name="T73" fmla="*/ 75788 h 454229"/>
                <a:gd name="T74" fmla="*/ 209297 w 606580"/>
                <a:gd name="T75" fmla="*/ 94700 h 454229"/>
                <a:gd name="T76" fmla="*/ 190315 w 606580"/>
                <a:gd name="T77" fmla="*/ 75788 h 454229"/>
                <a:gd name="T78" fmla="*/ 209297 w 606580"/>
                <a:gd name="T79" fmla="*/ 56876 h 454229"/>
                <a:gd name="T80" fmla="*/ 152034 w 606580"/>
                <a:gd name="T81" fmla="*/ 56876 h 454229"/>
                <a:gd name="T82" fmla="*/ 171052 w 606580"/>
                <a:gd name="T83" fmla="*/ 75788 h 454229"/>
                <a:gd name="T84" fmla="*/ 152034 w 606580"/>
                <a:gd name="T85" fmla="*/ 94700 h 454229"/>
                <a:gd name="T86" fmla="*/ 133016 w 606580"/>
                <a:gd name="T87" fmla="*/ 75788 h 454229"/>
                <a:gd name="T88" fmla="*/ 152034 w 606580"/>
                <a:gd name="T89" fmla="*/ 56876 h 454229"/>
                <a:gd name="T90" fmla="*/ 94805 w 606580"/>
                <a:gd name="T91" fmla="*/ 56876 h 454229"/>
                <a:gd name="T92" fmla="*/ 113752 w 606580"/>
                <a:gd name="T93" fmla="*/ 75788 h 454229"/>
                <a:gd name="T94" fmla="*/ 94805 w 606580"/>
                <a:gd name="T95" fmla="*/ 94700 h 454229"/>
                <a:gd name="T96" fmla="*/ 75858 w 606580"/>
                <a:gd name="T97" fmla="*/ 75788 h 454229"/>
                <a:gd name="T98" fmla="*/ 94805 w 606580"/>
                <a:gd name="T99" fmla="*/ 56876 h 454229"/>
                <a:gd name="T100" fmla="*/ 37882 w 606580"/>
                <a:gd name="T101" fmla="*/ 37822 h 454229"/>
                <a:gd name="T102" fmla="*/ 37882 w 606580"/>
                <a:gd name="T103" fmla="*/ 416315 h 454229"/>
                <a:gd name="T104" fmla="*/ 568698 w 606580"/>
                <a:gd name="T105" fmla="*/ 416315 h 454229"/>
                <a:gd name="T106" fmla="*/ 568698 w 606580"/>
                <a:gd name="T107" fmla="*/ 37822 h 454229"/>
                <a:gd name="T108" fmla="*/ 18755 w 606580"/>
                <a:gd name="T109" fmla="*/ 0 h 454229"/>
                <a:gd name="T110" fmla="*/ 587825 w 606580"/>
                <a:gd name="T111" fmla="*/ 0 h 454229"/>
                <a:gd name="T112" fmla="*/ 606580 w 606580"/>
                <a:gd name="T113" fmla="*/ 18725 h 454229"/>
                <a:gd name="T114" fmla="*/ 606580 w 606580"/>
                <a:gd name="T115" fmla="*/ 435411 h 454229"/>
                <a:gd name="T116" fmla="*/ 587825 w 606580"/>
                <a:gd name="T117" fmla="*/ 454229 h 454229"/>
                <a:gd name="T118" fmla="*/ 18755 w 606580"/>
                <a:gd name="T119" fmla="*/ 454229 h 454229"/>
                <a:gd name="T120" fmla="*/ 0 w 606580"/>
                <a:gd name="T121" fmla="*/ 435411 h 454229"/>
                <a:gd name="T122" fmla="*/ 0 w 606580"/>
                <a:gd name="T123" fmla="*/ 18725 h 454229"/>
                <a:gd name="T124" fmla="*/ 18755 w 606580"/>
                <a:gd name="T125" fmla="*/ 0 h 4542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06580"/>
                <a:gd name="T190" fmla="*/ 0 h 454229"/>
                <a:gd name="T191" fmla="*/ 606580 w 606580"/>
                <a:gd name="T192" fmla="*/ 454229 h 4542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06580" h="454229">
                  <a:moveTo>
                    <a:pt x="334899" y="192149"/>
                  </a:moveTo>
                  <a:cubicBezTo>
                    <a:pt x="348363" y="192149"/>
                    <a:pt x="360157" y="194560"/>
                    <a:pt x="370186" y="199474"/>
                  </a:cubicBezTo>
                  <a:lnTo>
                    <a:pt x="363036" y="232856"/>
                  </a:lnTo>
                  <a:cubicBezTo>
                    <a:pt x="356164" y="225994"/>
                    <a:pt x="346135" y="222563"/>
                    <a:pt x="333041" y="222563"/>
                  </a:cubicBezTo>
                  <a:cubicBezTo>
                    <a:pt x="319948" y="222563"/>
                    <a:pt x="309269" y="227292"/>
                    <a:pt x="301283" y="236750"/>
                  </a:cubicBezTo>
                  <a:cubicBezTo>
                    <a:pt x="296639" y="242036"/>
                    <a:pt x="293389" y="248712"/>
                    <a:pt x="291439" y="256594"/>
                  </a:cubicBezTo>
                  <a:lnTo>
                    <a:pt x="357835" y="256594"/>
                  </a:lnTo>
                  <a:lnTo>
                    <a:pt x="354028" y="275325"/>
                  </a:lnTo>
                  <a:lnTo>
                    <a:pt x="289025" y="275325"/>
                  </a:lnTo>
                  <a:cubicBezTo>
                    <a:pt x="288932" y="277179"/>
                    <a:pt x="288932" y="279590"/>
                    <a:pt x="288932" y="282465"/>
                  </a:cubicBezTo>
                  <a:cubicBezTo>
                    <a:pt x="288932" y="285246"/>
                    <a:pt x="289025" y="288214"/>
                    <a:pt x="289118" y="291274"/>
                  </a:cubicBezTo>
                  <a:lnTo>
                    <a:pt x="350592" y="291274"/>
                  </a:lnTo>
                  <a:lnTo>
                    <a:pt x="346785" y="309912"/>
                  </a:lnTo>
                  <a:lnTo>
                    <a:pt x="291625" y="309912"/>
                  </a:lnTo>
                  <a:cubicBezTo>
                    <a:pt x="293668" y="318535"/>
                    <a:pt x="296732" y="325304"/>
                    <a:pt x="300911" y="330219"/>
                  </a:cubicBezTo>
                  <a:cubicBezTo>
                    <a:pt x="308990" y="339677"/>
                    <a:pt x="319483" y="344499"/>
                    <a:pt x="332391" y="344499"/>
                  </a:cubicBezTo>
                  <a:cubicBezTo>
                    <a:pt x="347806" y="344499"/>
                    <a:pt x="360157" y="339677"/>
                    <a:pt x="369350" y="330219"/>
                  </a:cubicBezTo>
                  <a:lnTo>
                    <a:pt x="369350" y="367124"/>
                  </a:lnTo>
                  <a:cubicBezTo>
                    <a:pt x="358857" y="372317"/>
                    <a:pt x="346692" y="374913"/>
                    <a:pt x="332763" y="374913"/>
                  </a:cubicBezTo>
                  <a:cubicBezTo>
                    <a:pt x="309176" y="374913"/>
                    <a:pt x="289861" y="366939"/>
                    <a:pt x="274724" y="350804"/>
                  </a:cubicBezTo>
                  <a:cubicBezTo>
                    <a:pt x="264416" y="339862"/>
                    <a:pt x="257638" y="326232"/>
                    <a:pt x="254387" y="309912"/>
                  </a:cubicBezTo>
                  <a:lnTo>
                    <a:pt x="236465" y="309912"/>
                  </a:lnTo>
                  <a:lnTo>
                    <a:pt x="240365" y="291274"/>
                  </a:lnTo>
                  <a:lnTo>
                    <a:pt x="252159" y="291274"/>
                  </a:lnTo>
                  <a:cubicBezTo>
                    <a:pt x="252066" y="289326"/>
                    <a:pt x="252066" y="287286"/>
                    <a:pt x="252066" y="285061"/>
                  </a:cubicBezTo>
                  <a:cubicBezTo>
                    <a:pt x="252066" y="281445"/>
                    <a:pt x="252066" y="278199"/>
                    <a:pt x="252252" y="275325"/>
                  </a:cubicBezTo>
                  <a:lnTo>
                    <a:pt x="236465" y="275325"/>
                  </a:lnTo>
                  <a:lnTo>
                    <a:pt x="240272" y="256594"/>
                  </a:lnTo>
                  <a:lnTo>
                    <a:pt x="254666" y="256594"/>
                  </a:lnTo>
                  <a:cubicBezTo>
                    <a:pt x="258102" y="240645"/>
                    <a:pt x="264788" y="227292"/>
                    <a:pt x="274817" y="216443"/>
                  </a:cubicBezTo>
                  <a:cubicBezTo>
                    <a:pt x="290046" y="200216"/>
                    <a:pt x="310104" y="192149"/>
                    <a:pt x="334899" y="192149"/>
                  </a:cubicBezTo>
                  <a:close/>
                  <a:moveTo>
                    <a:pt x="75858" y="113540"/>
                  </a:moveTo>
                  <a:lnTo>
                    <a:pt x="530793" y="113540"/>
                  </a:lnTo>
                  <a:lnTo>
                    <a:pt x="530793" y="151363"/>
                  </a:lnTo>
                  <a:lnTo>
                    <a:pt x="75858" y="151363"/>
                  </a:lnTo>
                  <a:close/>
                  <a:moveTo>
                    <a:pt x="209297" y="56876"/>
                  </a:moveTo>
                  <a:cubicBezTo>
                    <a:pt x="219780" y="56876"/>
                    <a:pt x="228279" y="65343"/>
                    <a:pt x="228279" y="75788"/>
                  </a:cubicBezTo>
                  <a:cubicBezTo>
                    <a:pt x="228279" y="86233"/>
                    <a:pt x="219780" y="94700"/>
                    <a:pt x="209297" y="94700"/>
                  </a:cubicBezTo>
                  <a:cubicBezTo>
                    <a:pt x="198814" y="94700"/>
                    <a:pt x="190315" y="86233"/>
                    <a:pt x="190315" y="75788"/>
                  </a:cubicBezTo>
                  <a:cubicBezTo>
                    <a:pt x="190315" y="65343"/>
                    <a:pt x="198814" y="56876"/>
                    <a:pt x="209297" y="56876"/>
                  </a:cubicBezTo>
                  <a:close/>
                  <a:moveTo>
                    <a:pt x="152034" y="56876"/>
                  </a:moveTo>
                  <a:cubicBezTo>
                    <a:pt x="162537" y="56876"/>
                    <a:pt x="171052" y="65343"/>
                    <a:pt x="171052" y="75788"/>
                  </a:cubicBezTo>
                  <a:cubicBezTo>
                    <a:pt x="171052" y="86233"/>
                    <a:pt x="162537" y="94700"/>
                    <a:pt x="152034" y="94700"/>
                  </a:cubicBezTo>
                  <a:cubicBezTo>
                    <a:pt x="141531" y="94700"/>
                    <a:pt x="133016" y="86233"/>
                    <a:pt x="133016" y="75788"/>
                  </a:cubicBezTo>
                  <a:cubicBezTo>
                    <a:pt x="133016" y="65343"/>
                    <a:pt x="141531" y="56876"/>
                    <a:pt x="152034" y="56876"/>
                  </a:cubicBezTo>
                  <a:close/>
                  <a:moveTo>
                    <a:pt x="94805" y="56876"/>
                  </a:moveTo>
                  <a:cubicBezTo>
                    <a:pt x="105269" y="56876"/>
                    <a:pt x="113752" y="65343"/>
                    <a:pt x="113752" y="75788"/>
                  </a:cubicBezTo>
                  <a:cubicBezTo>
                    <a:pt x="113752" y="86233"/>
                    <a:pt x="105269" y="94700"/>
                    <a:pt x="94805" y="94700"/>
                  </a:cubicBezTo>
                  <a:cubicBezTo>
                    <a:pt x="84341" y="94700"/>
                    <a:pt x="75858" y="86233"/>
                    <a:pt x="75858" y="75788"/>
                  </a:cubicBezTo>
                  <a:cubicBezTo>
                    <a:pt x="75858" y="65343"/>
                    <a:pt x="84341" y="56876"/>
                    <a:pt x="94805" y="56876"/>
                  </a:cubicBezTo>
                  <a:close/>
                  <a:moveTo>
                    <a:pt x="37882" y="37822"/>
                  </a:moveTo>
                  <a:lnTo>
                    <a:pt x="37882" y="416315"/>
                  </a:lnTo>
                  <a:lnTo>
                    <a:pt x="568698" y="416315"/>
                  </a:lnTo>
                  <a:lnTo>
                    <a:pt x="568698" y="37822"/>
                  </a:lnTo>
                  <a:close/>
                  <a:moveTo>
                    <a:pt x="18755" y="0"/>
                  </a:moveTo>
                  <a:lnTo>
                    <a:pt x="587825" y="0"/>
                  </a:lnTo>
                  <a:cubicBezTo>
                    <a:pt x="598131" y="0"/>
                    <a:pt x="606580" y="8436"/>
                    <a:pt x="606580" y="18725"/>
                  </a:cubicBezTo>
                  <a:lnTo>
                    <a:pt x="606580" y="435411"/>
                  </a:lnTo>
                  <a:cubicBezTo>
                    <a:pt x="606580" y="445793"/>
                    <a:pt x="598131" y="454229"/>
                    <a:pt x="587825" y="454229"/>
                  </a:cubicBezTo>
                  <a:lnTo>
                    <a:pt x="18755" y="454229"/>
                  </a:lnTo>
                  <a:cubicBezTo>
                    <a:pt x="8449" y="454229"/>
                    <a:pt x="0" y="445793"/>
                    <a:pt x="0" y="435411"/>
                  </a:cubicBezTo>
                  <a:lnTo>
                    <a:pt x="0" y="18725"/>
                  </a:lnTo>
                  <a:cubicBezTo>
                    <a:pt x="0" y="8436"/>
                    <a:pt x="8449" y="0"/>
                    <a:pt x="18755" y="0"/>
                  </a:cubicBezTo>
                  <a:close/>
                </a:path>
              </a:pathLst>
            </a:custGeom>
            <a:solidFill>
              <a:schemeClr val="bg1"/>
            </a:soli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grpSp>
      <p:sp>
        <p:nvSpPr>
          <p:cNvPr id="3" name="矩形 2"/>
          <p:cNvSpPr/>
          <p:nvPr/>
        </p:nvSpPr>
        <p:spPr>
          <a:xfrm>
            <a:off x="1517651" y="1940811"/>
            <a:ext cx="9245600" cy="1754326"/>
          </a:xfrm>
          <a:prstGeom prst="rect">
            <a:avLst/>
          </a:prstGeom>
        </p:spPr>
        <p:txBody>
          <a:bodyPr wrap="square">
            <a:spAutoFit/>
          </a:bodyPr>
          <a:lstStyle/>
          <a:p>
            <a:pPr lvl="0"/>
            <a:r>
              <a:rPr lang="en-US" altLang="zh-CN" dirty="0" smtClean="0"/>
              <a:t>1.    </a:t>
            </a:r>
            <a:r>
              <a:rPr lang="zh-CN" altLang="zh-CN" dirty="0" smtClean="0"/>
              <a:t>在</a:t>
            </a:r>
            <a:r>
              <a:rPr lang="zh-CN" altLang="zh-CN" dirty="0"/>
              <a:t>评审后发现的问题由项目经理形成《配置项变更控制报告》并通知配置管理员。</a:t>
            </a:r>
          </a:p>
          <a:p>
            <a:pPr lvl="0"/>
            <a:r>
              <a:rPr lang="en-US" altLang="zh-CN" dirty="0" smtClean="0"/>
              <a:t>2.    </a:t>
            </a:r>
            <a:r>
              <a:rPr lang="zh-CN" altLang="zh-CN" dirty="0" smtClean="0"/>
              <a:t>由</a:t>
            </a:r>
            <a:r>
              <a:rPr lang="zh-CN" altLang="zh-CN" dirty="0"/>
              <a:t>配置管理员将需要修改的文档备份从项目配置数据库中检出，指定小组人员执行修改。</a:t>
            </a:r>
          </a:p>
          <a:p>
            <a:pPr lvl="0"/>
            <a:r>
              <a:rPr lang="en-US" altLang="zh-CN" dirty="0" smtClean="0"/>
              <a:t>3.     </a:t>
            </a:r>
            <a:r>
              <a:rPr lang="zh-CN" altLang="zh-CN" dirty="0" smtClean="0"/>
              <a:t>修改</a:t>
            </a:r>
            <a:r>
              <a:rPr lang="zh-CN" altLang="zh-CN" dirty="0"/>
              <a:t>完毕后交由项目经理审核并交由配置管理员将文件登入项目配置数据库中，生成新版本。</a:t>
            </a:r>
          </a:p>
          <a:p>
            <a:pPr lvl="0"/>
            <a:endParaRPr lang="en-US" altLang="zh-CN" dirty="0" smtClean="0"/>
          </a:p>
        </p:txBody>
      </p:sp>
    </p:spTree>
    <p:extLst>
      <p:ext uri="{BB962C8B-B14F-4D97-AF65-F5344CB8AC3E}">
        <p14:creationId xmlns:p14="http://schemas.microsoft.com/office/powerpoint/2010/main" val="2856202361"/>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5"/>
          <p:cNvSpPr>
            <a:spLocks noChangeArrowheads="1"/>
          </p:cNvSpPr>
          <p:nvPr/>
        </p:nvSpPr>
        <p:spPr bwMode="auto">
          <a:xfrm>
            <a:off x="1519238" y="455613"/>
            <a:ext cx="463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262626"/>
                </a:solidFill>
                <a:latin typeface="微软雅黑" pitchFamily="34" charset="-122"/>
                <a:ea typeface="微软雅黑" pitchFamily="34" charset="-122"/>
                <a:sym typeface="微软雅黑" pitchFamily="34" charset="-122"/>
              </a:rPr>
              <a:t>风险</a:t>
            </a:r>
            <a:r>
              <a:rPr lang="zh-CN" altLang="en-US" sz="2400" b="1" dirty="0">
                <a:solidFill>
                  <a:srgbClr val="262626"/>
                </a:solidFill>
                <a:latin typeface="微软雅黑" pitchFamily="34" charset="-122"/>
                <a:ea typeface="微软雅黑" pitchFamily="34" charset="-122"/>
                <a:sym typeface="微软雅黑" pitchFamily="34" charset="-122"/>
              </a:rPr>
              <a:t>管理子计划--商业风险</a:t>
            </a:r>
          </a:p>
        </p:txBody>
      </p:sp>
      <p:grpSp>
        <p:nvGrpSpPr>
          <p:cNvPr id="8195" name="组合 34"/>
          <p:cNvGrpSpPr>
            <a:grpSpLocks/>
          </p:cNvGrpSpPr>
          <p:nvPr/>
        </p:nvGrpSpPr>
        <p:grpSpPr bwMode="auto">
          <a:xfrm>
            <a:off x="441325" y="393700"/>
            <a:ext cx="850900" cy="850900"/>
            <a:chOff x="0" y="0"/>
            <a:chExt cx="1536700" cy="1536700"/>
          </a:xfrm>
        </p:grpSpPr>
        <p:sp>
          <p:nvSpPr>
            <p:cNvPr id="8196" name="椭圆 35"/>
            <p:cNvSpPr>
              <a:spLocks noChangeArrowheads="1"/>
            </p:cNvSpPr>
            <p:nvPr/>
          </p:nvSpPr>
          <p:spPr bwMode="auto">
            <a:xfrm>
              <a:off x="0" y="0"/>
              <a:ext cx="1536700" cy="1536700"/>
            </a:xfrm>
            <a:prstGeom prst="ellipse">
              <a:avLst/>
            </a:prstGeom>
            <a:gradFill rotWithShape="1">
              <a:gsLst>
                <a:gs pos="0">
                  <a:srgbClr val="17232B"/>
                </a:gs>
                <a:gs pos="100000">
                  <a:srgbClr val="395F72"/>
                </a:gs>
              </a:gsLst>
              <a:lin ang="2700000" scaled="1"/>
            </a:gra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sp>
          <p:nvSpPr>
            <p:cNvPr id="8197" name="椭圆 2"/>
            <p:cNvSpPr>
              <a:spLocks noChangeArrowheads="1"/>
            </p:cNvSpPr>
            <p:nvPr/>
          </p:nvSpPr>
          <p:spPr bwMode="auto">
            <a:xfrm>
              <a:off x="463041" y="402490"/>
              <a:ext cx="610617" cy="731720"/>
            </a:xfrm>
            <a:custGeom>
              <a:avLst/>
              <a:gdLst>
                <a:gd name="T0" fmla="*/ 5499 w 5689"/>
                <a:gd name="T1" fmla="*/ 3240 h 6827"/>
                <a:gd name="T2" fmla="*/ 5499 w 5689"/>
                <a:gd name="T3" fmla="*/ 284 h 6827"/>
                <a:gd name="T4" fmla="*/ 5215 w 5689"/>
                <a:gd name="T5" fmla="*/ 0 h 6827"/>
                <a:gd name="T6" fmla="*/ 1232 w 5689"/>
                <a:gd name="T7" fmla="*/ 0 h 6827"/>
                <a:gd name="T8" fmla="*/ 0 w 5689"/>
                <a:gd name="T9" fmla="*/ 1233 h 6827"/>
                <a:gd name="T10" fmla="*/ 0 w 5689"/>
                <a:gd name="T11" fmla="*/ 3508 h 6827"/>
                <a:gd name="T12" fmla="*/ 0 w 5689"/>
                <a:gd name="T13" fmla="*/ 4646 h 6827"/>
                <a:gd name="T14" fmla="*/ 0 w 5689"/>
                <a:gd name="T15" fmla="*/ 5594 h 6827"/>
                <a:gd name="T16" fmla="*/ 1232 w 5689"/>
                <a:gd name="T17" fmla="*/ 6827 h 6827"/>
                <a:gd name="T18" fmla="*/ 5215 w 5689"/>
                <a:gd name="T19" fmla="*/ 6827 h 6827"/>
                <a:gd name="T20" fmla="*/ 5499 w 5689"/>
                <a:gd name="T21" fmla="*/ 6542 h 6827"/>
                <a:gd name="T22" fmla="*/ 5499 w 5689"/>
                <a:gd name="T23" fmla="*/ 4914 h 6827"/>
                <a:gd name="T24" fmla="*/ 5689 w 5689"/>
                <a:gd name="T25" fmla="*/ 4646 h 6827"/>
                <a:gd name="T26" fmla="*/ 5689 w 5689"/>
                <a:gd name="T27" fmla="*/ 3508 h 6827"/>
                <a:gd name="T28" fmla="*/ 5499 w 5689"/>
                <a:gd name="T29" fmla="*/ 3240 h 6827"/>
                <a:gd name="T30" fmla="*/ 569 w 5689"/>
                <a:gd name="T31" fmla="*/ 1233 h 6827"/>
                <a:gd name="T32" fmla="*/ 1232 w 5689"/>
                <a:gd name="T33" fmla="*/ 569 h 6827"/>
                <a:gd name="T34" fmla="*/ 4930 w 5689"/>
                <a:gd name="T35" fmla="*/ 569 h 6827"/>
                <a:gd name="T36" fmla="*/ 4930 w 5689"/>
                <a:gd name="T37" fmla="*/ 3224 h 6827"/>
                <a:gd name="T38" fmla="*/ 4060 w 5689"/>
                <a:gd name="T39" fmla="*/ 3224 h 6827"/>
                <a:gd name="T40" fmla="*/ 3792 w 5689"/>
                <a:gd name="T41" fmla="*/ 3034 h 6827"/>
                <a:gd name="T42" fmla="*/ 3525 w 5689"/>
                <a:gd name="T43" fmla="*/ 3224 h 6827"/>
                <a:gd name="T44" fmla="*/ 569 w 5689"/>
                <a:gd name="T45" fmla="*/ 3224 h 6827"/>
                <a:gd name="T46" fmla="*/ 569 w 5689"/>
                <a:gd name="T47" fmla="*/ 1233 h 6827"/>
                <a:gd name="T48" fmla="*/ 569 w 5689"/>
                <a:gd name="T49" fmla="*/ 3793 h 6827"/>
                <a:gd name="T50" fmla="*/ 3508 w 5689"/>
                <a:gd name="T51" fmla="*/ 3793 h 6827"/>
                <a:gd name="T52" fmla="*/ 3508 w 5689"/>
                <a:gd name="T53" fmla="*/ 4361 h 6827"/>
                <a:gd name="T54" fmla="*/ 569 w 5689"/>
                <a:gd name="T55" fmla="*/ 4361 h 6827"/>
                <a:gd name="T56" fmla="*/ 569 w 5689"/>
                <a:gd name="T57" fmla="*/ 3793 h 6827"/>
                <a:gd name="T58" fmla="*/ 4930 w 5689"/>
                <a:gd name="T59" fmla="*/ 6258 h 6827"/>
                <a:gd name="T60" fmla="*/ 1232 w 5689"/>
                <a:gd name="T61" fmla="*/ 6258 h 6827"/>
                <a:gd name="T62" fmla="*/ 569 w 5689"/>
                <a:gd name="T63" fmla="*/ 5594 h 6827"/>
                <a:gd name="T64" fmla="*/ 569 w 5689"/>
                <a:gd name="T65" fmla="*/ 4930 h 6827"/>
                <a:gd name="T66" fmla="*/ 3525 w 5689"/>
                <a:gd name="T67" fmla="*/ 4930 h 6827"/>
                <a:gd name="T68" fmla="*/ 3792 w 5689"/>
                <a:gd name="T69" fmla="*/ 5120 h 6827"/>
                <a:gd name="T70" fmla="*/ 4060 w 5689"/>
                <a:gd name="T71" fmla="*/ 4930 h 6827"/>
                <a:gd name="T72" fmla="*/ 4930 w 5689"/>
                <a:gd name="T73" fmla="*/ 4930 h 6827"/>
                <a:gd name="T74" fmla="*/ 4930 w 5689"/>
                <a:gd name="T75" fmla="*/ 6258 h 6827"/>
                <a:gd name="T76" fmla="*/ 5120 w 5689"/>
                <a:gd name="T77" fmla="*/ 4361 h 6827"/>
                <a:gd name="T78" fmla="*/ 4077 w 5689"/>
                <a:gd name="T79" fmla="*/ 4361 h 6827"/>
                <a:gd name="T80" fmla="*/ 4077 w 5689"/>
                <a:gd name="T81" fmla="*/ 3793 h 6827"/>
                <a:gd name="T82" fmla="*/ 5120 w 5689"/>
                <a:gd name="T83" fmla="*/ 3793 h 6827"/>
                <a:gd name="T84" fmla="*/ 5120 w 5689"/>
                <a:gd name="T85" fmla="*/ 4361 h 682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689"/>
                <a:gd name="T130" fmla="*/ 0 h 6827"/>
                <a:gd name="T131" fmla="*/ 5689 w 5689"/>
                <a:gd name="T132" fmla="*/ 6827 h 682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689" h="6827">
                  <a:moveTo>
                    <a:pt x="5499" y="3240"/>
                  </a:moveTo>
                  <a:lnTo>
                    <a:pt x="5499" y="284"/>
                  </a:lnTo>
                  <a:cubicBezTo>
                    <a:pt x="5499" y="127"/>
                    <a:pt x="5372" y="0"/>
                    <a:pt x="5215" y="0"/>
                  </a:cubicBezTo>
                  <a:lnTo>
                    <a:pt x="1232" y="0"/>
                  </a:lnTo>
                  <a:cubicBezTo>
                    <a:pt x="553" y="0"/>
                    <a:pt x="0" y="553"/>
                    <a:pt x="0" y="1233"/>
                  </a:cubicBezTo>
                  <a:lnTo>
                    <a:pt x="0" y="3508"/>
                  </a:lnTo>
                  <a:lnTo>
                    <a:pt x="0" y="4646"/>
                  </a:lnTo>
                  <a:lnTo>
                    <a:pt x="0" y="5594"/>
                  </a:lnTo>
                  <a:cubicBezTo>
                    <a:pt x="0" y="6274"/>
                    <a:pt x="553" y="6827"/>
                    <a:pt x="1232" y="6827"/>
                  </a:cubicBezTo>
                  <a:lnTo>
                    <a:pt x="5215" y="6827"/>
                  </a:lnTo>
                  <a:cubicBezTo>
                    <a:pt x="5372" y="6827"/>
                    <a:pt x="5499" y="6699"/>
                    <a:pt x="5499" y="6542"/>
                  </a:cubicBezTo>
                  <a:lnTo>
                    <a:pt x="5499" y="4914"/>
                  </a:lnTo>
                  <a:cubicBezTo>
                    <a:pt x="5610" y="4875"/>
                    <a:pt x="5689" y="4770"/>
                    <a:pt x="5689" y="4646"/>
                  </a:cubicBezTo>
                  <a:lnTo>
                    <a:pt x="5689" y="3508"/>
                  </a:lnTo>
                  <a:cubicBezTo>
                    <a:pt x="5689" y="3384"/>
                    <a:pt x="5610" y="3279"/>
                    <a:pt x="5499" y="3240"/>
                  </a:cubicBezTo>
                  <a:close/>
                  <a:moveTo>
                    <a:pt x="569" y="1233"/>
                  </a:moveTo>
                  <a:cubicBezTo>
                    <a:pt x="569" y="867"/>
                    <a:pt x="867" y="569"/>
                    <a:pt x="1232" y="569"/>
                  </a:cubicBezTo>
                  <a:lnTo>
                    <a:pt x="4930" y="569"/>
                  </a:lnTo>
                  <a:lnTo>
                    <a:pt x="4930" y="3224"/>
                  </a:lnTo>
                  <a:lnTo>
                    <a:pt x="4060" y="3224"/>
                  </a:lnTo>
                  <a:cubicBezTo>
                    <a:pt x="4021" y="3113"/>
                    <a:pt x="3916" y="3034"/>
                    <a:pt x="3792" y="3034"/>
                  </a:cubicBezTo>
                  <a:cubicBezTo>
                    <a:pt x="3669" y="3034"/>
                    <a:pt x="3564" y="3113"/>
                    <a:pt x="3525" y="3224"/>
                  </a:cubicBezTo>
                  <a:lnTo>
                    <a:pt x="569" y="3224"/>
                  </a:lnTo>
                  <a:lnTo>
                    <a:pt x="569" y="1233"/>
                  </a:lnTo>
                  <a:close/>
                  <a:moveTo>
                    <a:pt x="569" y="3793"/>
                  </a:moveTo>
                  <a:lnTo>
                    <a:pt x="3508" y="3793"/>
                  </a:lnTo>
                  <a:lnTo>
                    <a:pt x="3508" y="4361"/>
                  </a:lnTo>
                  <a:lnTo>
                    <a:pt x="569" y="4361"/>
                  </a:lnTo>
                  <a:lnTo>
                    <a:pt x="569" y="3793"/>
                  </a:lnTo>
                  <a:close/>
                  <a:moveTo>
                    <a:pt x="4930" y="6258"/>
                  </a:moveTo>
                  <a:lnTo>
                    <a:pt x="1232" y="6258"/>
                  </a:lnTo>
                  <a:cubicBezTo>
                    <a:pt x="867" y="6258"/>
                    <a:pt x="569" y="5960"/>
                    <a:pt x="569" y="5594"/>
                  </a:cubicBezTo>
                  <a:lnTo>
                    <a:pt x="569" y="4930"/>
                  </a:lnTo>
                  <a:lnTo>
                    <a:pt x="3525" y="4930"/>
                  </a:lnTo>
                  <a:cubicBezTo>
                    <a:pt x="3564" y="5041"/>
                    <a:pt x="3669" y="5120"/>
                    <a:pt x="3792" y="5120"/>
                  </a:cubicBezTo>
                  <a:cubicBezTo>
                    <a:pt x="3916" y="5120"/>
                    <a:pt x="4021" y="5041"/>
                    <a:pt x="4060" y="4930"/>
                  </a:cubicBezTo>
                  <a:lnTo>
                    <a:pt x="4930" y="4930"/>
                  </a:lnTo>
                  <a:lnTo>
                    <a:pt x="4930" y="6258"/>
                  </a:lnTo>
                  <a:close/>
                  <a:moveTo>
                    <a:pt x="5120" y="4361"/>
                  </a:moveTo>
                  <a:lnTo>
                    <a:pt x="4077" y="4361"/>
                  </a:lnTo>
                  <a:lnTo>
                    <a:pt x="4077" y="3793"/>
                  </a:lnTo>
                  <a:lnTo>
                    <a:pt x="5120" y="3793"/>
                  </a:lnTo>
                  <a:lnTo>
                    <a:pt x="5120" y="4361"/>
                  </a:lnTo>
                  <a:close/>
                </a:path>
              </a:pathLst>
            </a:custGeom>
            <a:solidFill>
              <a:schemeClr val="bg1"/>
            </a:soli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grpSp>
      <p:graphicFrame>
        <p:nvGraphicFramePr>
          <p:cNvPr id="8198" name="Group 6"/>
          <p:cNvGraphicFramePr>
            <a:graphicFrameLocks noGrp="1"/>
          </p:cNvGraphicFramePr>
          <p:nvPr/>
        </p:nvGraphicFramePr>
        <p:xfrm>
          <a:off x="1866900" y="1309688"/>
          <a:ext cx="8534400" cy="4499293"/>
        </p:xfrm>
        <a:graphic>
          <a:graphicData uri="http://schemas.openxmlformats.org/drawingml/2006/table">
            <a:tbl>
              <a:tblPr/>
              <a:tblGrid>
                <a:gridCol w="2133600"/>
                <a:gridCol w="2132013"/>
                <a:gridCol w="2133600"/>
                <a:gridCol w="2135187"/>
              </a:tblGrid>
              <a:tr h="430213">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1" i="0" u="none" strike="noStrike" cap="none" normalizeH="0" baseline="0" dirty="0" smtClean="0">
                          <a:ln>
                            <a:noFill/>
                          </a:ln>
                          <a:solidFill>
                            <a:srgbClr val="FFFFFF"/>
                          </a:solidFill>
                          <a:effectLst/>
                          <a:latin typeface="Calibri" pitchFamily="34" charset="0"/>
                          <a:ea typeface="宋体" pitchFamily="2" charset="-122"/>
                          <a:sym typeface="Arial" pitchFamily="34" charset="0"/>
                        </a:rPr>
                        <a:t>风险类型</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1" i="0" u="none" strike="noStrike" cap="none" normalizeH="0" baseline="0" smtClean="0">
                          <a:ln>
                            <a:noFill/>
                          </a:ln>
                          <a:solidFill>
                            <a:srgbClr val="FFFFFF"/>
                          </a:solidFill>
                          <a:effectLst/>
                          <a:latin typeface="Calibri" pitchFamily="34" charset="0"/>
                          <a:ea typeface="宋体" pitchFamily="2" charset="-122"/>
                          <a:sym typeface="Arial" pitchFamily="34" charset="0"/>
                        </a:rPr>
                        <a:t>可能的风险</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altLang="zh-CN" sz="1800" b="1" i="0" u="none" strike="noStrike" cap="none" normalizeH="0" baseline="0" smtClean="0">
                          <a:ln>
                            <a:noFill/>
                          </a:ln>
                          <a:solidFill>
                            <a:srgbClr val="FFFFFF"/>
                          </a:solidFill>
                          <a:effectLst/>
                          <a:latin typeface="Calibri" pitchFamily="34" charset="0"/>
                          <a:ea typeface="宋体" pitchFamily="2" charset="-122"/>
                          <a:sym typeface="Arial" pitchFamily="34" charset="0"/>
                        </a:rPr>
                        <a:t>       </a:t>
                      </a:r>
                      <a:r>
                        <a:rPr kumimoji="0" lang="zh-CN" sz="1800" b="1" i="0" u="none" strike="noStrike" cap="none" normalizeH="0" baseline="0" smtClean="0">
                          <a:ln>
                            <a:noFill/>
                          </a:ln>
                          <a:solidFill>
                            <a:srgbClr val="FFFFFF"/>
                          </a:solidFill>
                          <a:effectLst/>
                          <a:latin typeface="Calibri" pitchFamily="34" charset="0"/>
                          <a:ea typeface="宋体" pitchFamily="2" charset="-122"/>
                          <a:sym typeface="Arial" pitchFamily="34" charset="0"/>
                        </a:rPr>
                        <a:t>判别条件</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1" i="0" u="none" strike="noStrike" cap="none" normalizeH="0" baseline="0" dirty="0" smtClean="0">
                          <a:ln>
                            <a:noFill/>
                          </a:ln>
                          <a:solidFill>
                            <a:srgbClr val="FFFFFF"/>
                          </a:solidFill>
                          <a:effectLst/>
                          <a:latin typeface="Calibri" pitchFamily="34" charset="0"/>
                          <a:ea typeface="宋体" pitchFamily="2" charset="-122"/>
                          <a:sym typeface="Arial" pitchFamily="34" charset="0"/>
                        </a:rPr>
                        <a:t>描述及解决方案</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584200">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altLang="en-US"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客户</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客户在设计完成后改动需求</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在发布正式文档后改动需求</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进入需求变更程序</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830263">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altLang="en-US"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客户</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不能在客户规定的交付期限内完成客户的需求</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在交付期限产品未完成 </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向客户申请延长交付时间</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1323975">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altLang="en-US"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客户</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客户的需求含糊不清</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客户所提需求有歧义</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客户需求主要靠客户提供的文档获取，当遇到模糊不清的概念时可以与客户进行交流</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1323975">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客户</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客户的需求含糊不清</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客户所提需求有歧义</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dirty="0" smtClean="0">
                          <a:ln>
                            <a:noFill/>
                          </a:ln>
                          <a:solidFill>
                            <a:srgbClr val="000000"/>
                          </a:solidFill>
                          <a:effectLst/>
                          <a:latin typeface="Calibri" pitchFamily="34" charset="0"/>
                          <a:ea typeface="宋体" pitchFamily="2" charset="-122"/>
                          <a:sym typeface="Arial" pitchFamily="34" charset="0"/>
                        </a:rPr>
                        <a:t>客户需求主要靠客户提供的文档获取，当遇到模糊不清的概念时可以与客户进行交流</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2491938153"/>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文本框 5"/>
          <p:cNvSpPr>
            <a:spLocks noChangeArrowheads="1"/>
          </p:cNvSpPr>
          <p:nvPr/>
        </p:nvSpPr>
        <p:spPr bwMode="auto">
          <a:xfrm>
            <a:off x="1517650" y="455613"/>
            <a:ext cx="4413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262626"/>
                </a:solidFill>
                <a:latin typeface="微软雅黑" pitchFamily="34" charset="-122"/>
                <a:ea typeface="微软雅黑" pitchFamily="34" charset="-122"/>
                <a:sym typeface="微软雅黑" pitchFamily="34" charset="-122"/>
              </a:rPr>
              <a:t>风险</a:t>
            </a:r>
            <a:r>
              <a:rPr lang="zh-CN" altLang="en-US" sz="2400" b="1" dirty="0">
                <a:solidFill>
                  <a:srgbClr val="262626"/>
                </a:solidFill>
                <a:latin typeface="微软雅黑" pitchFamily="34" charset="-122"/>
                <a:ea typeface="微软雅黑" pitchFamily="34" charset="-122"/>
                <a:sym typeface="微软雅黑" pitchFamily="34" charset="-122"/>
              </a:rPr>
              <a:t>管理子计划--管理风险</a:t>
            </a:r>
          </a:p>
        </p:txBody>
      </p:sp>
      <p:grpSp>
        <p:nvGrpSpPr>
          <p:cNvPr id="9219" name="组合 34"/>
          <p:cNvGrpSpPr>
            <a:grpSpLocks/>
          </p:cNvGrpSpPr>
          <p:nvPr/>
        </p:nvGrpSpPr>
        <p:grpSpPr bwMode="auto">
          <a:xfrm>
            <a:off x="441325" y="393700"/>
            <a:ext cx="850900" cy="850900"/>
            <a:chOff x="0" y="0"/>
            <a:chExt cx="1536700" cy="1536700"/>
          </a:xfrm>
        </p:grpSpPr>
        <p:sp>
          <p:nvSpPr>
            <p:cNvPr id="9220" name="椭圆 35"/>
            <p:cNvSpPr>
              <a:spLocks noChangeArrowheads="1"/>
            </p:cNvSpPr>
            <p:nvPr/>
          </p:nvSpPr>
          <p:spPr bwMode="auto">
            <a:xfrm>
              <a:off x="0" y="0"/>
              <a:ext cx="1536700" cy="1536700"/>
            </a:xfrm>
            <a:prstGeom prst="ellipse">
              <a:avLst/>
            </a:prstGeom>
            <a:gradFill rotWithShape="1">
              <a:gsLst>
                <a:gs pos="0">
                  <a:srgbClr val="17232B"/>
                </a:gs>
                <a:gs pos="100000">
                  <a:srgbClr val="395F72"/>
                </a:gs>
              </a:gsLst>
              <a:lin ang="2700000" scaled="1"/>
            </a:gra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sp>
          <p:nvSpPr>
            <p:cNvPr id="9221" name="椭圆 2"/>
            <p:cNvSpPr>
              <a:spLocks noChangeArrowheads="1"/>
            </p:cNvSpPr>
            <p:nvPr/>
          </p:nvSpPr>
          <p:spPr bwMode="auto">
            <a:xfrm>
              <a:off x="463041" y="402490"/>
              <a:ext cx="610617" cy="731720"/>
            </a:xfrm>
            <a:custGeom>
              <a:avLst/>
              <a:gdLst>
                <a:gd name="T0" fmla="*/ 5499 w 5689"/>
                <a:gd name="T1" fmla="*/ 3240 h 6827"/>
                <a:gd name="T2" fmla="*/ 5499 w 5689"/>
                <a:gd name="T3" fmla="*/ 284 h 6827"/>
                <a:gd name="T4" fmla="*/ 5215 w 5689"/>
                <a:gd name="T5" fmla="*/ 0 h 6827"/>
                <a:gd name="T6" fmla="*/ 1232 w 5689"/>
                <a:gd name="T7" fmla="*/ 0 h 6827"/>
                <a:gd name="T8" fmla="*/ 0 w 5689"/>
                <a:gd name="T9" fmla="*/ 1233 h 6827"/>
                <a:gd name="T10" fmla="*/ 0 w 5689"/>
                <a:gd name="T11" fmla="*/ 3508 h 6827"/>
                <a:gd name="T12" fmla="*/ 0 w 5689"/>
                <a:gd name="T13" fmla="*/ 4646 h 6827"/>
                <a:gd name="T14" fmla="*/ 0 w 5689"/>
                <a:gd name="T15" fmla="*/ 5594 h 6827"/>
                <a:gd name="T16" fmla="*/ 1232 w 5689"/>
                <a:gd name="T17" fmla="*/ 6827 h 6827"/>
                <a:gd name="T18" fmla="*/ 5215 w 5689"/>
                <a:gd name="T19" fmla="*/ 6827 h 6827"/>
                <a:gd name="T20" fmla="*/ 5499 w 5689"/>
                <a:gd name="T21" fmla="*/ 6542 h 6827"/>
                <a:gd name="T22" fmla="*/ 5499 w 5689"/>
                <a:gd name="T23" fmla="*/ 4914 h 6827"/>
                <a:gd name="T24" fmla="*/ 5689 w 5689"/>
                <a:gd name="T25" fmla="*/ 4646 h 6827"/>
                <a:gd name="T26" fmla="*/ 5689 w 5689"/>
                <a:gd name="T27" fmla="*/ 3508 h 6827"/>
                <a:gd name="T28" fmla="*/ 5499 w 5689"/>
                <a:gd name="T29" fmla="*/ 3240 h 6827"/>
                <a:gd name="T30" fmla="*/ 569 w 5689"/>
                <a:gd name="T31" fmla="*/ 1233 h 6827"/>
                <a:gd name="T32" fmla="*/ 1232 w 5689"/>
                <a:gd name="T33" fmla="*/ 569 h 6827"/>
                <a:gd name="T34" fmla="*/ 4930 w 5689"/>
                <a:gd name="T35" fmla="*/ 569 h 6827"/>
                <a:gd name="T36" fmla="*/ 4930 w 5689"/>
                <a:gd name="T37" fmla="*/ 3224 h 6827"/>
                <a:gd name="T38" fmla="*/ 4060 w 5689"/>
                <a:gd name="T39" fmla="*/ 3224 h 6827"/>
                <a:gd name="T40" fmla="*/ 3792 w 5689"/>
                <a:gd name="T41" fmla="*/ 3034 h 6827"/>
                <a:gd name="T42" fmla="*/ 3525 w 5689"/>
                <a:gd name="T43" fmla="*/ 3224 h 6827"/>
                <a:gd name="T44" fmla="*/ 569 w 5689"/>
                <a:gd name="T45" fmla="*/ 3224 h 6827"/>
                <a:gd name="T46" fmla="*/ 569 w 5689"/>
                <a:gd name="T47" fmla="*/ 1233 h 6827"/>
                <a:gd name="T48" fmla="*/ 569 w 5689"/>
                <a:gd name="T49" fmla="*/ 3793 h 6827"/>
                <a:gd name="T50" fmla="*/ 3508 w 5689"/>
                <a:gd name="T51" fmla="*/ 3793 h 6827"/>
                <a:gd name="T52" fmla="*/ 3508 w 5689"/>
                <a:gd name="T53" fmla="*/ 4361 h 6827"/>
                <a:gd name="T54" fmla="*/ 569 w 5689"/>
                <a:gd name="T55" fmla="*/ 4361 h 6827"/>
                <a:gd name="T56" fmla="*/ 569 w 5689"/>
                <a:gd name="T57" fmla="*/ 3793 h 6827"/>
                <a:gd name="T58" fmla="*/ 4930 w 5689"/>
                <a:gd name="T59" fmla="*/ 6258 h 6827"/>
                <a:gd name="T60" fmla="*/ 1232 w 5689"/>
                <a:gd name="T61" fmla="*/ 6258 h 6827"/>
                <a:gd name="T62" fmla="*/ 569 w 5689"/>
                <a:gd name="T63" fmla="*/ 5594 h 6827"/>
                <a:gd name="T64" fmla="*/ 569 w 5689"/>
                <a:gd name="T65" fmla="*/ 4930 h 6827"/>
                <a:gd name="T66" fmla="*/ 3525 w 5689"/>
                <a:gd name="T67" fmla="*/ 4930 h 6827"/>
                <a:gd name="T68" fmla="*/ 3792 w 5689"/>
                <a:gd name="T69" fmla="*/ 5120 h 6827"/>
                <a:gd name="T70" fmla="*/ 4060 w 5689"/>
                <a:gd name="T71" fmla="*/ 4930 h 6827"/>
                <a:gd name="T72" fmla="*/ 4930 w 5689"/>
                <a:gd name="T73" fmla="*/ 4930 h 6827"/>
                <a:gd name="T74" fmla="*/ 4930 w 5689"/>
                <a:gd name="T75" fmla="*/ 6258 h 6827"/>
                <a:gd name="T76" fmla="*/ 5120 w 5689"/>
                <a:gd name="T77" fmla="*/ 4361 h 6827"/>
                <a:gd name="T78" fmla="*/ 4077 w 5689"/>
                <a:gd name="T79" fmla="*/ 4361 h 6827"/>
                <a:gd name="T80" fmla="*/ 4077 w 5689"/>
                <a:gd name="T81" fmla="*/ 3793 h 6827"/>
                <a:gd name="T82" fmla="*/ 5120 w 5689"/>
                <a:gd name="T83" fmla="*/ 3793 h 6827"/>
                <a:gd name="T84" fmla="*/ 5120 w 5689"/>
                <a:gd name="T85" fmla="*/ 4361 h 682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689"/>
                <a:gd name="T130" fmla="*/ 0 h 6827"/>
                <a:gd name="T131" fmla="*/ 5689 w 5689"/>
                <a:gd name="T132" fmla="*/ 6827 h 682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689" h="6827">
                  <a:moveTo>
                    <a:pt x="5499" y="3240"/>
                  </a:moveTo>
                  <a:lnTo>
                    <a:pt x="5499" y="284"/>
                  </a:lnTo>
                  <a:cubicBezTo>
                    <a:pt x="5499" y="127"/>
                    <a:pt x="5372" y="0"/>
                    <a:pt x="5215" y="0"/>
                  </a:cubicBezTo>
                  <a:lnTo>
                    <a:pt x="1232" y="0"/>
                  </a:lnTo>
                  <a:cubicBezTo>
                    <a:pt x="553" y="0"/>
                    <a:pt x="0" y="553"/>
                    <a:pt x="0" y="1233"/>
                  </a:cubicBezTo>
                  <a:lnTo>
                    <a:pt x="0" y="3508"/>
                  </a:lnTo>
                  <a:lnTo>
                    <a:pt x="0" y="4646"/>
                  </a:lnTo>
                  <a:lnTo>
                    <a:pt x="0" y="5594"/>
                  </a:lnTo>
                  <a:cubicBezTo>
                    <a:pt x="0" y="6274"/>
                    <a:pt x="553" y="6827"/>
                    <a:pt x="1232" y="6827"/>
                  </a:cubicBezTo>
                  <a:lnTo>
                    <a:pt x="5215" y="6827"/>
                  </a:lnTo>
                  <a:cubicBezTo>
                    <a:pt x="5372" y="6827"/>
                    <a:pt x="5499" y="6699"/>
                    <a:pt x="5499" y="6542"/>
                  </a:cubicBezTo>
                  <a:lnTo>
                    <a:pt x="5499" y="4914"/>
                  </a:lnTo>
                  <a:cubicBezTo>
                    <a:pt x="5610" y="4875"/>
                    <a:pt x="5689" y="4770"/>
                    <a:pt x="5689" y="4646"/>
                  </a:cubicBezTo>
                  <a:lnTo>
                    <a:pt x="5689" y="3508"/>
                  </a:lnTo>
                  <a:cubicBezTo>
                    <a:pt x="5689" y="3384"/>
                    <a:pt x="5610" y="3279"/>
                    <a:pt x="5499" y="3240"/>
                  </a:cubicBezTo>
                  <a:close/>
                  <a:moveTo>
                    <a:pt x="569" y="1233"/>
                  </a:moveTo>
                  <a:cubicBezTo>
                    <a:pt x="569" y="867"/>
                    <a:pt x="867" y="569"/>
                    <a:pt x="1232" y="569"/>
                  </a:cubicBezTo>
                  <a:lnTo>
                    <a:pt x="4930" y="569"/>
                  </a:lnTo>
                  <a:lnTo>
                    <a:pt x="4930" y="3224"/>
                  </a:lnTo>
                  <a:lnTo>
                    <a:pt x="4060" y="3224"/>
                  </a:lnTo>
                  <a:cubicBezTo>
                    <a:pt x="4021" y="3113"/>
                    <a:pt x="3916" y="3034"/>
                    <a:pt x="3792" y="3034"/>
                  </a:cubicBezTo>
                  <a:cubicBezTo>
                    <a:pt x="3669" y="3034"/>
                    <a:pt x="3564" y="3113"/>
                    <a:pt x="3525" y="3224"/>
                  </a:cubicBezTo>
                  <a:lnTo>
                    <a:pt x="569" y="3224"/>
                  </a:lnTo>
                  <a:lnTo>
                    <a:pt x="569" y="1233"/>
                  </a:lnTo>
                  <a:close/>
                  <a:moveTo>
                    <a:pt x="569" y="3793"/>
                  </a:moveTo>
                  <a:lnTo>
                    <a:pt x="3508" y="3793"/>
                  </a:lnTo>
                  <a:lnTo>
                    <a:pt x="3508" y="4361"/>
                  </a:lnTo>
                  <a:lnTo>
                    <a:pt x="569" y="4361"/>
                  </a:lnTo>
                  <a:lnTo>
                    <a:pt x="569" y="3793"/>
                  </a:lnTo>
                  <a:close/>
                  <a:moveTo>
                    <a:pt x="4930" y="6258"/>
                  </a:moveTo>
                  <a:lnTo>
                    <a:pt x="1232" y="6258"/>
                  </a:lnTo>
                  <a:cubicBezTo>
                    <a:pt x="867" y="6258"/>
                    <a:pt x="569" y="5960"/>
                    <a:pt x="569" y="5594"/>
                  </a:cubicBezTo>
                  <a:lnTo>
                    <a:pt x="569" y="4930"/>
                  </a:lnTo>
                  <a:lnTo>
                    <a:pt x="3525" y="4930"/>
                  </a:lnTo>
                  <a:cubicBezTo>
                    <a:pt x="3564" y="5041"/>
                    <a:pt x="3669" y="5120"/>
                    <a:pt x="3792" y="5120"/>
                  </a:cubicBezTo>
                  <a:cubicBezTo>
                    <a:pt x="3916" y="5120"/>
                    <a:pt x="4021" y="5041"/>
                    <a:pt x="4060" y="4930"/>
                  </a:cubicBezTo>
                  <a:lnTo>
                    <a:pt x="4930" y="4930"/>
                  </a:lnTo>
                  <a:lnTo>
                    <a:pt x="4930" y="6258"/>
                  </a:lnTo>
                  <a:close/>
                  <a:moveTo>
                    <a:pt x="5120" y="4361"/>
                  </a:moveTo>
                  <a:lnTo>
                    <a:pt x="4077" y="4361"/>
                  </a:lnTo>
                  <a:lnTo>
                    <a:pt x="4077" y="3793"/>
                  </a:lnTo>
                  <a:lnTo>
                    <a:pt x="5120" y="3793"/>
                  </a:lnTo>
                  <a:lnTo>
                    <a:pt x="5120" y="4361"/>
                  </a:lnTo>
                  <a:close/>
                </a:path>
              </a:pathLst>
            </a:custGeom>
            <a:solidFill>
              <a:schemeClr val="bg1"/>
            </a:soli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grpSp>
      <p:sp>
        <p:nvSpPr>
          <p:cNvPr id="9222" name="文本框 7"/>
          <p:cNvSpPr>
            <a:spLocks noChangeArrowheads="1"/>
          </p:cNvSpPr>
          <p:nvPr/>
        </p:nvSpPr>
        <p:spPr bwMode="auto">
          <a:xfrm>
            <a:off x="0" y="1244600"/>
            <a:ext cx="118300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a:endParaRPr lang="zh-CN" altLang="zh-CN" sz="2400">
              <a:solidFill>
                <a:srgbClr val="000000"/>
              </a:solidFill>
              <a:ea typeface="微软雅黑" pitchFamily="34" charset="-122"/>
              <a:sym typeface="Arial" pitchFamily="34" charset="0"/>
            </a:endParaRPr>
          </a:p>
          <a:p>
            <a:pPr lvl="1"/>
            <a:endParaRPr lang="zh-CN" altLang="zh-CN" sz="2400">
              <a:solidFill>
                <a:srgbClr val="000000"/>
              </a:solidFill>
              <a:ea typeface="微软雅黑" pitchFamily="34" charset="-122"/>
              <a:sym typeface="Arial" pitchFamily="34" charset="0"/>
            </a:endParaRPr>
          </a:p>
          <a:p>
            <a:endParaRPr lang="zh-CN" altLang="zh-CN" sz="2400">
              <a:solidFill>
                <a:srgbClr val="000000"/>
              </a:solidFill>
              <a:ea typeface="微软雅黑" pitchFamily="34" charset="-122"/>
              <a:sym typeface="Arial" pitchFamily="34" charset="0"/>
            </a:endParaRPr>
          </a:p>
        </p:txBody>
      </p:sp>
      <p:graphicFrame>
        <p:nvGraphicFramePr>
          <p:cNvPr id="9223" name="Group 7"/>
          <p:cNvGraphicFramePr>
            <a:graphicFrameLocks noGrp="1"/>
          </p:cNvGraphicFramePr>
          <p:nvPr/>
        </p:nvGraphicFramePr>
        <p:xfrm>
          <a:off x="1954213" y="976313"/>
          <a:ext cx="8532812" cy="5507736"/>
        </p:xfrm>
        <a:graphic>
          <a:graphicData uri="http://schemas.openxmlformats.org/drawingml/2006/table">
            <a:tbl>
              <a:tblPr/>
              <a:tblGrid>
                <a:gridCol w="2133600"/>
                <a:gridCol w="2132012"/>
                <a:gridCol w="2132013"/>
                <a:gridCol w="2135187"/>
              </a:tblGrid>
              <a:tr h="381000">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1" i="0" u="none" strike="noStrike" cap="none" normalizeH="0" baseline="0" smtClean="0">
                          <a:ln>
                            <a:noFill/>
                          </a:ln>
                          <a:solidFill>
                            <a:srgbClr val="FFFFFF"/>
                          </a:solidFill>
                          <a:effectLst/>
                          <a:latin typeface="Calibri" pitchFamily="34" charset="0"/>
                          <a:ea typeface="宋体" pitchFamily="2" charset="-122"/>
                          <a:sym typeface="Arial" pitchFamily="34" charset="0"/>
                        </a:rPr>
                        <a:t>风险类型</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1" i="0" u="none" strike="noStrike" cap="none" normalizeH="0" baseline="0" smtClean="0">
                          <a:ln>
                            <a:noFill/>
                          </a:ln>
                          <a:solidFill>
                            <a:srgbClr val="FFFFFF"/>
                          </a:solidFill>
                          <a:effectLst/>
                          <a:latin typeface="Calibri" pitchFamily="34" charset="0"/>
                          <a:ea typeface="宋体" pitchFamily="2" charset="-122"/>
                          <a:sym typeface="Arial" pitchFamily="34" charset="0"/>
                        </a:rPr>
                        <a:t>可能的风险</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1" i="0" u="none" strike="noStrike" cap="none" normalizeH="0" baseline="0" smtClean="0">
                          <a:ln>
                            <a:noFill/>
                          </a:ln>
                          <a:solidFill>
                            <a:srgbClr val="FFFFFF"/>
                          </a:solidFill>
                          <a:effectLst/>
                          <a:latin typeface="Calibri" pitchFamily="34" charset="0"/>
                          <a:ea typeface="宋体" pitchFamily="2" charset="-122"/>
                          <a:sym typeface="Arial" pitchFamily="34" charset="0"/>
                        </a:rPr>
                        <a:t>判别条件</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1" i="0" u="none" strike="noStrike" cap="none" normalizeH="0" baseline="0" smtClean="0">
                          <a:ln>
                            <a:noFill/>
                          </a:ln>
                          <a:solidFill>
                            <a:srgbClr val="FFFFFF"/>
                          </a:solidFill>
                          <a:effectLst/>
                          <a:latin typeface="Calibri" pitchFamily="34" charset="0"/>
                          <a:ea typeface="宋体" pitchFamily="2" charset="-122"/>
                          <a:sym typeface="Arial" pitchFamily="34" charset="0"/>
                        </a:rPr>
                        <a:t>描述及解决方案</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830263">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项目计划</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人力资源（开发人员、管理人员）不够用</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项目任务分配后无法在规定时间内完成</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增加个人工作时间</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584200">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项目计划</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项目所需的软件、硬件没能按时到位</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项目开始后缺少需要用到的软硬件</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采用租借或网上下载的方式</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830263">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项目计划</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项目的经费不够用</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在项目中需要用钱的地方没有预算</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向领导申请经费（本项目不存在经费问题）</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831850">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项目计划</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进度表中遗忘了一些重要的（必要的）任务</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参照审查表检查 时发现任务缺失</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完成当前任务后补全</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830263">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项目团队</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项目成员不团结，存在矛盾</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项目制作过程中成员之间交流困难</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去酒吧嗨一顿，通过项目经理调节矛盾</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830263">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项目团队</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绝大部分的项目成员对工作不认真负责</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alt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 </a:t>
                      </a: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未按要求完成任务</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向项目经理报告，由经历督促完成</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81000">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altLang="en-US"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altLang="en-US"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altLang="en-US"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altLang="en-US"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3096377260"/>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文本框 5"/>
          <p:cNvSpPr>
            <a:spLocks noChangeArrowheads="1"/>
          </p:cNvSpPr>
          <p:nvPr/>
        </p:nvSpPr>
        <p:spPr bwMode="auto">
          <a:xfrm>
            <a:off x="1517650" y="455613"/>
            <a:ext cx="5041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262626"/>
                </a:solidFill>
                <a:latin typeface="微软雅黑" pitchFamily="34" charset="-122"/>
                <a:ea typeface="微软雅黑" pitchFamily="34" charset="-122"/>
                <a:sym typeface="微软雅黑" pitchFamily="34" charset="-122"/>
              </a:rPr>
              <a:t>风险</a:t>
            </a:r>
            <a:r>
              <a:rPr lang="zh-CN" altLang="en-US" sz="2400" b="1" dirty="0">
                <a:solidFill>
                  <a:srgbClr val="262626"/>
                </a:solidFill>
                <a:latin typeface="微软雅黑" pitchFamily="34" charset="-122"/>
                <a:ea typeface="微软雅黑" pitchFamily="34" charset="-122"/>
                <a:sym typeface="微软雅黑" pitchFamily="34" charset="-122"/>
              </a:rPr>
              <a:t>管理子计划--技术风险</a:t>
            </a:r>
          </a:p>
        </p:txBody>
      </p:sp>
      <p:grpSp>
        <p:nvGrpSpPr>
          <p:cNvPr id="10243" name="组合 34"/>
          <p:cNvGrpSpPr>
            <a:grpSpLocks/>
          </p:cNvGrpSpPr>
          <p:nvPr/>
        </p:nvGrpSpPr>
        <p:grpSpPr bwMode="auto">
          <a:xfrm>
            <a:off x="441325" y="393700"/>
            <a:ext cx="850900" cy="850900"/>
            <a:chOff x="0" y="0"/>
            <a:chExt cx="1536700" cy="1536700"/>
          </a:xfrm>
        </p:grpSpPr>
        <p:sp>
          <p:nvSpPr>
            <p:cNvPr id="10244" name="椭圆 35"/>
            <p:cNvSpPr>
              <a:spLocks noChangeArrowheads="1"/>
            </p:cNvSpPr>
            <p:nvPr/>
          </p:nvSpPr>
          <p:spPr bwMode="auto">
            <a:xfrm>
              <a:off x="0" y="0"/>
              <a:ext cx="1536700" cy="1536700"/>
            </a:xfrm>
            <a:prstGeom prst="ellipse">
              <a:avLst/>
            </a:prstGeom>
            <a:gradFill rotWithShape="1">
              <a:gsLst>
                <a:gs pos="0">
                  <a:srgbClr val="17232B"/>
                </a:gs>
                <a:gs pos="100000">
                  <a:srgbClr val="395F72"/>
                </a:gs>
              </a:gsLst>
              <a:lin ang="2700000" scaled="1"/>
            </a:gra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sp>
          <p:nvSpPr>
            <p:cNvPr id="10245" name="椭圆 2"/>
            <p:cNvSpPr>
              <a:spLocks noChangeArrowheads="1"/>
            </p:cNvSpPr>
            <p:nvPr/>
          </p:nvSpPr>
          <p:spPr bwMode="auto">
            <a:xfrm>
              <a:off x="463041" y="402490"/>
              <a:ext cx="610617" cy="731720"/>
            </a:xfrm>
            <a:custGeom>
              <a:avLst/>
              <a:gdLst>
                <a:gd name="T0" fmla="*/ 5499 w 5689"/>
                <a:gd name="T1" fmla="*/ 3240 h 6827"/>
                <a:gd name="T2" fmla="*/ 5499 w 5689"/>
                <a:gd name="T3" fmla="*/ 284 h 6827"/>
                <a:gd name="T4" fmla="*/ 5215 w 5689"/>
                <a:gd name="T5" fmla="*/ 0 h 6827"/>
                <a:gd name="T6" fmla="*/ 1232 w 5689"/>
                <a:gd name="T7" fmla="*/ 0 h 6827"/>
                <a:gd name="T8" fmla="*/ 0 w 5689"/>
                <a:gd name="T9" fmla="*/ 1233 h 6827"/>
                <a:gd name="T10" fmla="*/ 0 w 5689"/>
                <a:gd name="T11" fmla="*/ 3508 h 6827"/>
                <a:gd name="T12" fmla="*/ 0 w 5689"/>
                <a:gd name="T13" fmla="*/ 4646 h 6827"/>
                <a:gd name="T14" fmla="*/ 0 w 5689"/>
                <a:gd name="T15" fmla="*/ 5594 h 6827"/>
                <a:gd name="T16" fmla="*/ 1232 w 5689"/>
                <a:gd name="T17" fmla="*/ 6827 h 6827"/>
                <a:gd name="T18" fmla="*/ 5215 w 5689"/>
                <a:gd name="T19" fmla="*/ 6827 h 6827"/>
                <a:gd name="T20" fmla="*/ 5499 w 5689"/>
                <a:gd name="T21" fmla="*/ 6542 h 6827"/>
                <a:gd name="T22" fmla="*/ 5499 w 5689"/>
                <a:gd name="T23" fmla="*/ 4914 h 6827"/>
                <a:gd name="T24" fmla="*/ 5689 w 5689"/>
                <a:gd name="T25" fmla="*/ 4646 h 6827"/>
                <a:gd name="T26" fmla="*/ 5689 w 5689"/>
                <a:gd name="T27" fmla="*/ 3508 h 6827"/>
                <a:gd name="T28" fmla="*/ 5499 w 5689"/>
                <a:gd name="T29" fmla="*/ 3240 h 6827"/>
                <a:gd name="T30" fmla="*/ 569 w 5689"/>
                <a:gd name="T31" fmla="*/ 1233 h 6827"/>
                <a:gd name="T32" fmla="*/ 1232 w 5689"/>
                <a:gd name="T33" fmla="*/ 569 h 6827"/>
                <a:gd name="T34" fmla="*/ 4930 w 5689"/>
                <a:gd name="T35" fmla="*/ 569 h 6827"/>
                <a:gd name="T36" fmla="*/ 4930 w 5689"/>
                <a:gd name="T37" fmla="*/ 3224 h 6827"/>
                <a:gd name="T38" fmla="*/ 4060 w 5689"/>
                <a:gd name="T39" fmla="*/ 3224 h 6827"/>
                <a:gd name="T40" fmla="*/ 3792 w 5689"/>
                <a:gd name="T41" fmla="*/ 3034 h 6827"/>
                <a:gd name="T42" fmla="*/ 3525 w 5689"/>
                <a:gd name="T43" fmla="*/ 3224 h 6827"/>
                <a:gd name="T44" fmla="*/ 569 w 5689"/>
                <a:gd name="T45" fmla="*/ 3224 h 6827"/>
                <a:gd name="T46" fmla="*/ 569 w 5689"/>
                <a:gd name="T47" fmla="*/ 1233 h 6827"/>
                <a:gd name="T48" fmla="*/ 569 w 5689"/>
                <a:gd name="T49" fmla="*/ 3793 h 6827"/>
                <a:gd name="T50" fmla="*/ 3508 w 5689"/>
                <a:gd name="T51" fmla="*/ 3793 h 6827"/>
                <a:gd name="T52" fmla="*/ 3508 w 5689"/>
                <a:gd name="T53" fmla="*/ 4361 h 6827"/>
                <a:gd name="T54" fmla="*/ 569 w 5689"/>
                <a:gd name="T55" fmla="*/ 4361 h 6827"/>
                <a:gd name="T56" fmla="*/ 569 w 5689"/>
                <a:gd name="T57" fmla="*/ 3793 h 6827"/>
                <a:gd name="T58" fmla="*/ 4930 w 5689"/>
                <a:gd name="T59" fmla="*/ 6258 h 6827"/>
                <a:gd name="T60" fmla="*/ 1232 w 5689"/>
                <a:gd name="T61" fmla="*/ 6258 h 6827"/>
                <a:gd name="T62" fmla="*/ 569 w 5689"/>
                <a:gd name="T63" fmla="*/ 5594 h 6827"/>
                <a:gd name="T64" fmla="*/ 569 w 5689"/>
                <a:gd name="T65" fmla="*/ 4930 h 6827"/>
                <a:gd name="T66" fmla="*/ 3525 w 5689"/>
                <a:gd name="T67" fmla="*/ 4930 h 6827"/>
                <a:gd name="T68" fmla="*/ 3792 w 5689"/>
                <a:gd name="T69" fmla="*/ 5120 h 6827"/>
                <a:gd name="T70" fmla="*/ 4060 w 5689"/>
                <a:gd name="T71" fmla="*/ 4930 h 6827"/>
                <a:gd name="T72" fmla="*/ 4930 w 5689"/>
                <a:gd name="T73" fmla="*/ 4930 h 6827"/>
                <a:gd name="T74" fmla="*/ 4930 w 5689"/>
                <a:gd name="T75" fmla="*/ 6258 h 6827"/>
                <a:gd name="T76" fmla="*/ 5120 w 5689"/>
                <a:gd name="T77" fmla="*/ 4361 h 6827"/>
                <a:gd name="T78" fmla="*/ 4077 w 5689"/>
                <a:gd name="T79" fmla="*/ 4361 h 6827"/>
                <a:gd name="T80" fmla="*/ 4077 w 5689"/>
                <a:gd name="T81" fmla="*/ 3793 h 6827"/>
                <a:gd name="T82" fmla="*/ 5120 w 5689"/>
                <a:gd name="T83" fmla="*/ 3793 h 6827"/>
                <a:gd name="T84" fmla="*/ 5120 w 5689"/>
                <a:gd name="T85" fmla="*/ 4361 h 682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689"/>
                <a:gd name="T130" fmla="*/ 0 h 6827"/>
                <a:gd name="T131" fmla="*/ 5689 w 5689"/>
                <a:gd name="T132" fmla="*/ 6827 h 682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689" h="6827">
                  <a:moveTo>
                    <a:pt x="5499" y="3240"/>
                  </a:moveTo>
                  <a:lnTo>
                    <a:pt x="5499" y="284"/>
                  </a:lnTo>
                  <a:cubicBezTo>
                    <a:pt x="5499" y="127"/>
                    <a:pt x="5372" y="0"/>
                    <a:pt x="5215" y="0"/>
                  </a:cubicBezTo>
                  <a:lnTo>
                    <a:pt x="1232" y="0"/>
                  </a:lnTo>
                  <a:cubicBezTo>
                    <a:pt x="553" y="0"/>
                    <a:pt x="0" y="553"/>
                    <a:pt x="0" y="1233"/>
                  </a:cubicBezTo>
                  <a:lnTo>
                    <a:pt x="0" y="3508"/>
                  </a:lnTo>
                  <a:lnTo>
                    <a:pt x="0" y="4646"/>
                  </a:lnTo>
                  <a:lnTo>
                    <a:pt x="0" y="5594"/>
                  </a:lnTo>
                  <a:cubicBezTo>
                    <a:pt x="0" y="6274"/>
                    <a:pt x="553" y="6827"/>
                    <a:pt x="1232" y="6827"/>
                  </a:cubicBezTo>
                  <a:lnTo>
                    <a:pt x="5215" y="6827"/>
                  </a:lnTo>
                  <a:cubicBezTo>
                    <a:pt x="5372" y="6827"/>
                    <a:pt x="5499" y="6699"/>
                    <a:pt x="5499" y="6542"/>
                  </a:cubicBezTo>
                  <a:lnTo>
                    <a:pt x="5499" y="4914"/>
                  </a:lnTo>
                  <a:cubicBezTo>
                    <a:pt x="5610" y="4875"/>
                    <a:pt x="5689" y="4770"/>
                    <a:pt x="5689" y="4646"/>
                  </a:cubicBezTo>
                  <a:lnTo>
                    <a:pt x="5689" y="3508"/>
                  </a:lnTo>
                  <a:cubicBezTo>
                    <a:pt x="5689" y="3384"/>
                    <a:pt x="5610" y="3279"/>
                    <a:pt x="5499" y="3240"/>
                  </a:cubicBezTo>
                  <a:close/>
                  <a:moveTo>
                    <a:pt x="569" y="1233"/>
                  </a:moveTo>
                  <a:cubicBezTo>
                    <a:pt x="569" y="867"/>
                    <a:pt x="867" y="569"/>
                    <a:pt x="1232" y="569"/>
                  </a:cubicBezTo>
                  <a:lnTo>
                    <a:pt x="4930" y="569"/>
                  </a:lnTo>
                  <a:lnTo>
                    <a:pt x="4930" y="3224"/>
                  </a:lnTo>
                  <a:lnTo>
                    <a:pt x="4060" y="3224"/>
                  </a:lnTo>
                  <a:cubicBezTo>
                    <a:pt x="4021" y="3113"/>
                    <a:pt x="3916" y="3034"/>
                    <a:pt x="3792" y="3034"/>
                  </a:cubicBezTo>
                  <a:cubicBezTo>
                    <a:pt x="3669" y="3034"/>
                    <a:pt x="3564" y="3113"/>
                    <a:pt x="3525" y="3224"/>
                  </a:cubicBezTo>
                  <a:lnTo>
                    <a:pt x="569" y="3224"/>
                  </a:lnTo>
                  <a:lnTo>
                    <a:pt x="569" y="1233"/>
                  </a:lnTo>
                  <a:close/>
                  <a:moveTo>
                    <a:pt x="569" y="3793"/>
                  </a:moveTo>
                  <a:lnTo>
                    <a:pt x="3508" y="3793"/>
                  </a:lnTo>
                  <a:lnTo>
                    <a:pt x="3508" y="4361"/>
                  </a:lnTo>
                  <a:lnTo>
                    <a:pt x="569" y="4361"/>
                  </a:lnTo>
                  <a:lnTo>
                    <a:pt x="569" y="3793"/>
                  </a:lnTo>
                  <a:close/>
                  <a:moveTo>
                    <a:pt x="4930" y="6258"/>
                  </a:moveTo>
                  <a:lnTo>
                    <a:pt x="1232" y="6258"/>
                  </a:lnTo>
                  <a:cubicBezTo>
                    <a:pt x="867" y="6258"/>
                    <a:pt x="569" y="5960"/>
                    <a:pt x="569" y="5594"/>
                  </a:cubicBezTo>
                  <a:lnTo>
                    <a:pt x="569" y="4930"/>
                  </a:lnTo>
                  <a:lnTo>
                    <a:pt x="3525" y="4930"/>
                  </a:lnTo>
                  <a:cubicBezTo>
                    <a:pt x="3564" y="5041"/>
                    <a:pt x="3669" y="5120"/>
                    <a:pt x="3792" y="5120"/>
                  </a:cubicBezTo>
                  <a:cubicBezTo>
                    <a:pt x="3916" y="5120"/>
                    <a:pt x="4021" y="5041"/>
                    <a:pt x="4060" y="4930"/>
                  </a:cubicBezTo>
                  <a:lnTo>
                    <a:pt x="4930" y="4930"/>
                  </a:lnTo>
                  <a:lnTo>
                    <a:pt x="4930" y="6258"/>
                  </a:lnTo>
                  <a:close/>
                  <a:moveTo>
                    <a:pt x="5120" y="4361"/>
                  </a:moveTo>
                  <a:lnTo>
                    <a:pt x="4077" y="4361"/>
                  </a:lnTo>
                  <a:lnTo>
                    <a:pt x="4077" y="3793"/>
                  </a:lnTo>
                  <a:lnTo>
                    <a:pt x="5120" y="3793"/>
                  </a:lnTo>
                  <a:lnTo>
                    <a:pt x="5120" y="4361"/>
                  </a:lnTo>
                  <a:close/>
                </a:path>
              </a:pathLst>
            </a:custGeom>
            <a:solidFill>
              <a:schemeClr val="bg1"/>
            </a:soli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grpSp>
      <p:sp>
        <p:nvSpPr>
          <p:cNvPr id="10246" name="文本框 7"/>
          <p:cNvSpPr>
            <a:spLocks noChangeArrowheads="1"/>
          </p:cNvSpPr>
          <p:nvPr/>
        </p:nvSpPr>
        <p:spPr bwMode="auto">
          <a:xfrm>
            <a:off x="0" y="1244600"/>
            <a:ext cx="11788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400">
              <a:solidFill>
                <a:srgbClr val="000000"/>
              </a:solidFill>
              <a:ea typeface="微软雅黑" pitchFamily="34" charset="-122"/>
              <a:sym typeface="Arial" pitchFamily="34" charset="0"/>
            </a:endParaRPr>
          </a:p>
        </p:txBody>
      </p:sp>
      <p:graphicFrame>
        <p:nvGraphicFramePr>
          <p:cNvPr id="10247" name="Group 7"/>
          <p:cNvGraphicFramePr>
            <a:graphicFrameLocks noGrp="1"/>
          </p:cNvGraphicFramePr>
          <p:nvPr/>
        </p:nvGraphicFramePr>
        <p:xfrm>
          <a:off x="1800225" y="955675"/>
          <a:ext cx="8534400" cy="5851526"/>
        </p:xfrm>
        <a:graphic>
          <a:graphicData uri="http://schemas.openxmlformats.org/drawingml/2006/table">
            <a:tbl>
              <a:tblPr/>
              <a:tblGrid>
                <a:gridCol w="2133600"/>
                <a:gridCol w="2132013"/>
                <a:gridCol w="2133600"/>
                <a:gridCol w="2135187"/>
              </a:tblGrid>
              <a:tr h="381000">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1" i="0" u="none" strike="noStrike" cap="none" normalizeH="0" baseline="0" dirty="0" smtClean="0">
                          <a:ln>
                            <a:noFill/>
                          </a:ln>
                          <a:solidFill>
                            <a:srgbClr val="FFFFFF"/>
                          </a:solidFill>
                          <a:effectLst/>
                          <a:latin typeface="Calibri" pitchFamily="34" charset="0"/>
                          <a:ea typeface="宋体" pitchFamily="2" charset="-122"/>
                          <a:sym typeface="Arial" pitchFamily="34" charset="0"/>
                        </a:rPr>
                        <a:t>风险类型</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1" i="0" u="none" strike="noStrike" cap="none" normalizeH="0" baseline="0" smtClean="0">
                          <a:ln>
                            <a:noFill/>
                          </a:ln>
                          <a:solidFill>
                            <a:srgbClr val="FFFFFF"/>
                          </a:solidFill>
                          <a:effectLst/>
                          <a:latin typeface="Calibri" pitchFamily="34" charset="0"/>
                          <a:ea typeface="宋体" pitchFamily="2" charset="-122"/>
                          <a:sym typeface="Arial" pitchFamily="34" charset="0"/>
                        </a:rPr>
                        <a:t>可能的风险</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1" i="0" u="none" strike="noStrike" cap="none" normalizeH="0" baseline="0" smtClean="0">
                          <a:ln>
                            <a:noFill/>
                          </a:ln>
                          <a:solidFill>
                            <a:srgbClr val="FFFFFF"/>
                          </a:solidFill>
                          <a:effectLst/>
                          <a:latin typeface="Calibri" pitchFamily="34" charset="0"/>
                          <a:ea typeface="宋体" pitchFamily="2" charset="-122"/>
                          <a:sym typeface="Arial" pitchFamily="34" charset="0"/>
                        </a:rPr>
                        <a:t>判别条件</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800" b="1" i="0" u="none" strike="noStrike" cap="none" normalizeH="0" baseline="0" smtClean="0">
                          <a:ln>
                            <a:noFill/>
                          </a:ln>
                          <a:solidFill>
                            <a:srgbClr val="FFFFFF"/>
                          </a:solidFill>
                          <a:effectLst/>
                          <a:latin typeface="Calibri" pitchFamily="34" charset="0"/>
                          <a:ea typeface="宋体" pitchFamily="2" charset="-122"/>
                          <a:sym typeface="Arial" pitchFamily="34" charset="0"/>
                        </a:rPr>
                        <a:t>描述及解决方案</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830263">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需求开发</a:t>
                      </a:r>
                    </a:p>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需求管理</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需求开发人员与客户对有争议的需求不能达成共识</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在获取需求时于客户产生分歧</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以客户为准（杨老师说的对</a:t>
                      </a:r>
                      <a:r>
                        <a:rPr kumimoji="0" lang="zh-CN" alt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a:t>
                      </a:r>
                      <a:r>
                        <a:rPr kumimoji="0" 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1146175">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需求开发</a:t>
                      </a:r>
                    </a:p>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需求管理</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需求开发人员不懂得如何获取用户需求，效率不，需求文档不能够正确地、完备地表达用户需求</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整理出的需求文档与客户期望的需求差别较大</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多阅读客户提供的文档，有疑义出向客户咨询</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1100138">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altLang="en-US"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综合技术/开发能力/包括设计/编程、测试等</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生产率低于目标值</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alt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   </a:t>
                      </a:r>
                      <a:r>
                        <a:rPr kumimoji="0" 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未完成预定目标</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砍掉部分任务、降低部分任务的质量、分包部分任务、追加部分任务的成本</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879475">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altLang="en-US"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综合技术/开发能力/包括设计/编程、测试等</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开发人员不太了解需求</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开发人员不太了解需求或技术解决方案的要素</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多阅读需求文档</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1133475">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endParaRPr kumimoji="0" lang="zh-CN" altLang="en-US" sz="1400" b="0" i="0" u="none" strike="noStrike" cap="none" normalizeH="0" baseline="0" smtClean="0">
                        <a:ln>
                          <a:noFill/>
                        </a:ln>
                        <a:solidFill>
                          <a:srgbClr val="000000"/>
                        </a:solidFill>
                        <a:effectLst/>
                        <a:latin typeface="Calibri" pitchFamily="34" charset="0"/>
                        <a:ea typeface="宋体" pitchFamily="2" charset="-122"/>
                        <a:sym typeface="Arial" pitchFamily="34" charset="0"/>
                      </a:endParaRPr>
                    </a:p>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altLang="en-US"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综合技术/开发能力/包括设计/编程、测试等</a:t>
                      </a:r>
                    </a:p>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endParaRPr kumimoji="0" lang="zh-CN" altLang="en-US" sz="1400" b="0" i="0" u="none" strike="noStrike" cap="none" normalizeH="0" baseline="0" smtClean="0">
                        <a:ln>
                          <a:noFill/>
                        </a:ln>
                        <a:solidFill>
                          <a:srgbClr val="000000"/>
                        </a:solidFill>
                        <a:effectLst/>
                        <a:latin typeface="Calibri" pitchFamily="34" charset="0"/>
                        <a:ea typeface="宋体" pitchFamily="2" charset="-122"/>
                        <a:sym typeface="Arial"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开发人员没有开发相似产品的经验</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alt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 </a:t>
                      </a:r>
                      <a:r>
                        <a:rPr kumimoji="0" 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不了解开发过程</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sz="1400" b="0" i="0" u="none" strike="noStrike" cap="none" normalizeH="0" baseline="0" smtClean="0">
                          <a:ln>
                            <a:noFill/>
                          </a:ln>
                          <a:solidFill>
                            <a:srgbClr val="000000"/>
                          </a:solidFill>
                          <a:effectLst/>
                          <a:latin typeface="Calibri" pitchFamily="34" charset="0"/>
                          <a:ea typeface="宋体" pitchFamily="2" charset="-122"/>
                          <a:sym typeface="Arial" pitchFamily="34" charset="0"/>
                        </a:rPr>
                        <a:t>逐步学习</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381000">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altLang="en-US" sz="1800" b="0" i="0" u="none" strike="noStrike" cap="none" normalizeH="0" baseline="0" dirty="0" smtClean="0">
                          <a:ln>
                            <a:noFill/>
                          </a:ln>
                          <a:solidFill>
                            <a:srgbClr val="000000"/>
                          </a:solidFill>
                          <a:effectLst/>
                          <a:latin typeface="Calibri" pitchFamily="34" charset="0"/>
                          <a:ea typeface="宋体" pitchFamily="2" charset="-122"/>
                          <a:sym typeface="Arial" pitchFamily="34" charset="0"/>
                        </a:rPr>
                        <a:t>......</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altLang="en-US"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altLang="en-US"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itchFamily="34" charset="0"/>
                        <a:buNone/>
                        <a:tabLst/>
                      </a:pPr>
                      <a:r>
                        <a:rPr kumimoji="0" lang="zh-CN" altLang="en-US" sz="1800" b="0" i="0" u="none" strike="noStrike" cap="none" normalizeH="0" baseline="0" smtClean="0">
                          <a:ln>
                            <a:noFill/>
                          </a:ln>
                          <a:solidFill>
                            <a:srgbClr val="000000"/>
                          </a:solidFill>
                          <a:effectLst/>
                          <a:latin typeface="Calibri" pitchFamily="34" charset="0"/>
                          <a:ea typeface="宋体" pitchFamily="2" charset="-122"/>
                          <a:sym typeface="Arial" pitchFamily="34" charset="0"/>
                        </a:rPr>
                        <a:t>......</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1397823051"/>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4"/>
          <p:cNvGrpSpPr>
            <a:grpSpLocks/>
          </p:cNvGrpSpPr>
          <p:nvPr/>
        </p:nvGrpSpPr>
        <p:grpSpPr bwMode="auto">
          <a:xfrm>
            <a:off x="1517650" y="455613"/>
            <a:ext cx="6545263" cy="830997"/>
            <a:chOff x="0" y="0"/>
            <a:chExt cx="4885993" cy="830376"/>
          </a:xfrm>
        </p:grpSpPr>
        <p:sp>
          <p:nvSpPr>
            <p:cNvPr id="7171" name="文本框 5"/>
            <p:cNvSpPr>
              <a:spLocks noChangeArrowheads="1"/>
            </p:cNvSpPr>
            <p:nvPr/>
          </p:nvSpPr>
          <p:spPr bwMode="auto">
            <a:xfrm>
              <a:off x="0" y="0"/>
              <a:ext cx="3295317" cy="83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262626"/>
                  </a:solidFill>
                  <a:latin typeface="微软雅黑" pitchFamily="34" charset="-122"/>
                  <a:ea typeface="微软雅黑" pitchFamily="34" charset="-122"/>
                  <a:sym typeface="微软雅黑" pitchFamily="34" charset="-122"/>
                </a:rPr>
                <a:t>沟通管理子计划</a:t>
              </a:r>
              <a:r>
                <a:rPr lang="en-US" altLang="zh-CN" sz="2400" b="1" dirty="0" smtClean="0">
                  <a:solidFill>
                    <a:srgbClr val="262626"/>
                  </a:solidFill>
                  <a:latin typeface="微软雅黑" pitchFamily="34" charset="-122"/>
                  <a:ea typeface="微软雅黑" pitchFamily="34" charset="-122"/>
                  <a:sym typeface="微软雅黑" pitchFamily="34" charset="-122"/>
                </a:rPr>
                <a:t>—</a:t>
              </a:r>
              <a:r>
                <a:rPr lang="zh-CN" altLang="en-US" sz="2400" b="1" dirty="0" smtClean="0">
                  <a:solidFill>
                    <a:srgbClr val="262626"/>
                  </a:solidFill>
                  <a:latin typeface="微软雅黑" pitchFamily="34" charset="-122"/>
                  <a:ea typeface="微软雅黑" pitchFamily="34" charset="-122"/>
                  <a:sym typeface="微软雅黑" pitchFamily="34" charset="-122"/>
                </a:rPr>
                <a:t>团队内部沟通</a:t>
              </a:r>
              <a:endParaRPr lang="zh-CN" altLang="en-US" sz="2400" b="1" dirty="0">
                <a:solidFill>
                  <a:srgbClr val="262626"/>
                </a:solidFill>
                <a:latin typeface="微软雅黑" pitchFamily="34" charset="-122"/>
                <a:ea typeface="微软雅黑" pitchFamily="34" charset="-122"/>
                <a:sym typeface="微软雅黑" pitchFamily="34" charset="-122"/>
              </a:endParaRPr>
            </a:p>
          </p:txBody>
        </p:sp>
        <p:sp>
          <p:nvSpPr>
            <p:cNvPr id="7172" name="文本框 6"/>
            <p:cNvSpPr>
              <a:spLocks noChangeArrowheads="1"/>
            </p:cNvSpPr>
            <p:nvPr/>
          </p:nvSpPr>
          <p:spPr bwMode="auto">
            <a:xfrm>
              <a:off x="1" y="363122"/>
              <a:ext cx="4885992" cy="269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endParaRPr lang="zh-CN" altLang="zh-CN"/>
            </a:p>
          </p:txBody>
        </p:sp>
      </p:grpSp>
      <p:sp>
        <p:nvSpPr>
          <p:cNvPr id="7173" name="文本框 8"/>
          <p:cNvSpPr>
            <a:spLocks noChangeArrowheads="1"/>
          </p:cNvSpPr>
          <p:nvPr/>
        </p:nvSpPr>
        <p:spPr bwMode="auto">
          <a:xfrm>
            <a:off x="3392488" y="2940050"/>
            <a:ext cx="4619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a:solidFill>
                <a:srgbClr val="000000"/>
              </a:solidFill>
              <a:ea typeface="微软雅黑" pitchFamily="34" charset="-122"/>
              <a:sym typeface="Arial" pitchFamily="34" charset="0"/>
            </a:endParaRPr>
          </a:p>
        </p:txBody>
      </p:sp>
      <p:grpSp>
        <p:nvGrpSpPr>
          <p:cNvPr id="7175" name="组合 29"/>
          <p:cNvGrpSpPr>
            <a:grpSpLocks/>
          </p:cNvGrpSpPr>
          <p:nvPr/>
        </p:nvGrpSpPr>
        <p:grpSpPr bwMode="auto">
          <a:xfrm>
            <a:off x="249238" y="295275"/>
            <a:ext cx="1125537" cy="1038225"/>
            <a:chOff x="0" y="0"/>
            <a:chExt cx="1536700" cy="1536700"/>
          </a:xfrm>
        </p:grpSpPr>
        <p:sp>
          <p:nvSpPr>
            <p:cNvPr id="7176" name="椭圆 43"/>
            <p:cNvSpPr>
              <a:spLocks noChangeArrowheads="1"/>
            </p:cNvSpPr>
            <p:nvPr/>
          </p:nvSpPr>
          <p:spPr bwMode="auto">
            <a:xfrm>
              <a:off x="0" y="0"/>
              <a:ext cx="1536700" cy="1536700"/>
            </a:xfrm>
            <a:prstGeom prst="ellipse">
              <a:avLst/>
            </a:prstGeom>
            <a:gradFill rotWithShape="1">
              <a:gsLst>
                <a:gs pos="0">
                  <a:srgbClr val="17232B"/>
                </a:gs>
                <a:gs pos="100000">
                  <a:srgbClr val="395F72"/>
                </a:gs>
              </a:gsLst>
              <a:lin ang="2700000" scaled="1"/>
            </a:gra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sp>
          <p:nvSpPr>
            <p:cNvPr id="7177" name="椭圆 2"/>
            <p:cNvSpPr>
              <a:spLocks noChangeArrowheads="1"/>
            </p:cNvSpPr>
            <p:nvPr/>
          </p:nvSpPr>
          <p:spPr bwMode="auto">
            <a:xfrm>
              <a:off x="402490" y="494381"/>
              <a:ext cx="731720" cy="547938"/>
            </a:xfrm>
            <a:custGeom>
              <a:avLst/>
              <a:gdLst>
                <a:gd name="T0" fmla="*/ 334899 w 606580"/>
                <a:gd name="T1" fmla="*/ 192149 h 454229"/>
                <a:gd name="T2" fmla="*/ 370186 w 606580"/>
                <a:gd name="T3" fmla="*/ 199474 h 454229"/>
                <a:gd name="T4" fmla="*/ 363036 w 606580"/>
                <a:gd name="T5" fmla="*/ 232856 h 454229"/>
                <a:gd name="T6" fmla="*/ 333041 w 606580"/>
                <a:gd name="T7" fmla="*/ 222563 h 454229"/>
                <a:gd name="T8" fmla="*/ 301283 w 606580"/>
                <a:gd name="T9" fmla="*/ 236750 h 454229"/>
                <a:gd name="T10" fmla="*/ 291439 w 606580"/>
                <a:gd name="T11" fmla="*/ 256594 h 454229"/>
                <a:gd name="T12" fmla="*/ 357835 w 606580"/>
                <a:gd name="T13" fmla="*/ 256594 h 454229"/>
                <a:gd name="T14" fmla="*/ 354028 w 606580"/>
                <a:gd name="T15" fmla="*/ 275325 h 454229"/>
                <a:gd name="T16" fmla="*/ 289025 w 606580"/>
                <a:gd name="T17" fmla="*/ 275325 h 454229"/>
                <a:gd name="T18" fmla="*/ 288932 w 606580"/>
                <a:gd name="T19" fmla="*/ 282465 h 454229"/>
                <a:gd name="T20" fmla="*/ 289118 w 606580"/>
                <a:gd name="T21" fmla="*/ 291274 h 454229"/>
                <a:gd name="T22" fmla="*/ 350592 w 606580"/>
                <a:gd name="T23" fmla="*/ 291274 h 454229"/>
                <a:gd name="T24" fmla="*/ 346785 w 606580"/>
                <a:gd name="T25" fmla="*/ 309912 h 454229"/>
                <a:gd name="T26" fmla="*/ 291625 w 606580"/>
                <a:gd name="T27" fmla="*/ 309912 h 454229"/>
                <a:gd name="T28" fmla="*/ 300911 w 606580"/>
                <a:gd name="T29" fmla="*/ 330219 h 454229"/>
                <a:gd name="T30" fmla="*/ 332391 w 606580"/>
                <a:gd name="T31" fmla="*/ 344499 h 454229"/>
                <a:gd name="T32" fmla="*/ 369350 w 606580"/>
                <a:gd name="T33" fmla="*/ 330219 h 454229"/>
                <a:gd name="T34" fmla="*/ 369350 w 606580"/>
                <a:gd name="T35" fmla="*/ 367124 h 454229"/>
                <a:gd name="T36" fmla="*/ 332763 w 606580"/>
                <a:gd name="T37" fmla="*/ 374913 h 454229"/>
                <a:gd name="T38" fmla="*/ 274724 w 606580"/>
                <a:gd name="T39" fmla="*/ 350804 h 454229"/>
                <a:gd name="T40" fmla="*/ 254387 w 606580"/>
                <a:gd name="T41" fmla="*/ 309912 h 454229"/>
                <a:gd name="T42" fmla="*/ 236465 w 606580"/>
                <a:gd name="T43" fmla="*/ 309912 h 454229"/>
                <a:gd name="T44" fmla="*/ 240365 w 606580"/>
                <a:gd name="T45" fmla="*/ 291274 h 454229"/>
                <a:gd name="T46" fmla="*/ 252159 w 606580"/>
                <a:gd name="T47" fmla="*/ 291274 h 454229"/>
                <a:gd name="T48" fmla="*/ 252066 w 606580"/>
                <a:gd name="T49" fmla="*/ 285061 h 454229"/>
                <a:gd name="T50" fmla="*/ 252252 w 606580"/>
                <a:gd name="T51" fmla="*/ 275325 h 454229"/>
                <a:gd name="T52" fmla="*/ 236465 w 606580"/>
                <a:gd name="T53" fmla="*/ 275325 h 454229"/>
                <a:gd name="T54" fmla="*/ 240272 w 606580"/>
                <a:gd name="T55" fmla="*/ 256594 h 454229"/>
                <a:gd name="T56" fmla="*/ 254666 w 606580"/>
                <a:gd name="T57" fmla="*/ 256594 h 454229"/>
                <a:gd name="T58" fmla="*/ 274817 w 606580"/>
                <a:gd name="T59" fmla="*/ 216443 h 454229"/>
                <a:gd name="T60" fmla="*/ 334899 w 606580"/>
                <a:gd name="T61" fmla="*/ 192149 h 454229"/>
                <a:gd name="T62" fmla="*/ 75858 w 606580"/>
                <a:gd name="T63" fmla="*/ 113540 h 454229"/>
                <a:gd name="T64" fmla="*/ 530793 w 606580"/>
                <a:gd name="T65" fmla="*/ 113540 h 454229"/>
                <a:gd name="T66" fmla="*/ 530793 w 606580"/>
                <a:gd name="T67" fmla="*/ 151363 h 454229"/>
                <a:gd name="T68" fmla="*/ 75858 w 606580"/>
                <a:gd name="T69" fmla="*/ 151363 h 454229"/>
                <a:gd name="T70" fmla="*/ 209297 w 606580"/>
                <a:gd name="T71" fmla="*/ 56876 h 454229"/>
                <a:gd name="T72" fmla="*/ 228279 w 606580"/>
                <a:gd name="T73" fmla="*/ 75788 h 454229"/>
                <a:gd name="T74" fmla="*/ 209297 w 606580"/>
                <a:gd name="T75" fmla="*/ 94700 h 454229"/>
                <a:gd name="T76" fmla="*/ 190315 w 606580"/>
                <a:gd name="T77" fmla="*/ 75788 h 454229"/>
                <a:gd name="T78" fmla="*/ 209297 w 606580"/>
                <a:gd name="T79" fmla="*/ 56876 h 454229"/>
                <a:gd name="T80" fmla="*/ 152034 w 606580"/>
                <a:gd name="T81" fmla="*/ 56876 h 454229"/>
                <a:gd name="T82" fmla="*/ 171052 w 606580"/>
                <a:gd name="T83" fmla="*/ 75788 h 454229"/>
                <a:gd name="T84" fmla="*/ 152034 w 606580"/>
                <a:gd name="T85" fmla="*/ 94700 h 454229"/>
                <a:gd name="T86" fmla="*/ 133016 w 606580"/>
                <a:gd name="T87" fmla="*/ 75788 h 454229"/>
                <a:gd name="T88" fmla="*/ 152034 w 606580"/>
                <a:gd name="T89" fmla="*/ 56876 h 454229"/>
                <a:gd name="T90" fmla="*/ 94805 w 606580"/>
                <a:gd name="T91" fmla="*/ 56876 h 454229"/>
                <a:gd name="T92" fmla="*/ 113752 w 606580"/>
                <a:gd name="T93" fmla="*/ 75788 h 454229"/>
                <a:gd name="T94" fmla="*/ 94805 w 606580"/>
                <a:gd name="T95" fmla="*/ 94700 h 454229"/>
                <a:gd name="T96" fmla="*/ 75858 w 606580"/>
                <a:gd name="T97" fmla="*/ 75788 h 454229"/>
                <a:gd name="T98" fmla="*/ 94805 w 606580"/>
                <a:gd name="T99" fmla="*/ 56876 h 454229"/>
                <a:gd name="T100" fmla="*/ 37882 w 606580"/>
                <a:gd name="T101" fmla="*/ 37822 h 454229"/>
                <a:gd name="T102" fmla="*/ 37882 w 606580"/>
                <a:gd name="T103" fmla="*/ 416315 h 454229"/>
                <a:gd name="T104" fmla="*/ 568698 w 606580"/>
                <a:gd name="T105" fmla="*/ 416315 h 454229"/>
                <a:gd name="T106" fmla="*/ 568698 w 606580"/>
                <a:gd name="T107" fmla="*/ 37822 h 454229"/>
                <a:gd name="T108" fmla="*/ 18755 w 606580"/>
                <a:gd name="T109" fmla="*/ 0 h 454229"/>
                <a:gd name="T110" fmla="*/ 587825 w 606580"/>
                <a:gd name="T111" fmla="*/ 0 h 454229"/>
                <a:gd name="T112" fmla="*/ 606580 w 606580"/>
                <a:gd name="T113" fmla="*/ 18725 h 454229"/>
                <a:gd name="T114" fmla="*/ 606580 w 606580"/>
                <a:gd name="T115" fmla="*/ 435411 h 454229"/>
                <a:gd name="T116" fmla="*/ 587825 w 606580"/>
                <a:gd name="T117" fmla="*/ 454229 h 454229"/>
                <a:gd name="T118" fmla="*/ 18755 w 606580"/>
                <a:gd name="T119" fmla="*/ 454229 h 454229"/>
                <a:gd name="T120" fmla="*/ 0 w 606580"/>
                <a:gd name="T121" fmla="*/ 435411 h 454229"/>
                <a:gd name="T122" fmla="*/ 0 w 606580"/>
                <a:gd name="T123" fmla="*/ 18725 h 454229"/>
                <a:gd name="T124" fmla="*/ 18755 w 606580"/>
                <a:gd name="T125" fmla="*/ 0 h 4542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06580"/>
                <a:gd name="T190" fmla="*/ 0 h 454229"/>
                <a:gd name="T191" fmla="*/ 606580 w 606580"/>
                <a:gd name="T192" fmla="*/ 454229 h 4542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06580" h="454229">
                  <a:moveTo>
                    <a:pt x="334899" y="192149"/>
                  </a:moveTo>
                  <a:cubicBezTo>
                    <a:pt x="348363" y="192149"/>
                    <a:pt x="360157" y="194560"/>
                    <a:pt x="370186" y="199474"/>
                  </a:cubicBezTo>
                  <a:lnTo>
                    <a:pt x="363036" y="232856"/>
                  </a:lnTo>
                  <a:cubicBezTo>
                    <a:pt x="356164" y="225994"/>
                    <a:pt x="346135" y="222563"/>
                    <a:pt x="333041" y="222563"/>
                  </a:cubicBezTo>
                  <a:cubicBezTo>
                    <a:pt x="319948" y="222563"/>
                    <a:pt x="309269" y="227292"/>
                    <a:pt x="301283" y="236750"/>
                  </a:cubicBezTo>
                  <a:cubicBezTo>
                    <a:pt x="296639" y="242036"/>
                    <a:pt x="293389" y="248712"/>
                    <a:pt x="291439" y="256594"/>
                  </a:cubicBezTo>
                  <a:lnTo>
                    <a:pt x="357835" y="256594"/>
                  </a:lnTo>
                  <a:lnTo>
                    <a:pt x="354028" y="275325"/>
                  </a:lnTo>
                  <a:lnTo>
                    <a:pt x="289025" y="275325"/>
                  </a:lnTo>
                  <a:cubicBezTo>
                    <a:pt x="288932" y="277179"/>
                    <a:pt x="288932" y="279590"/>
                    <a:pt x="288932" y="282465"/>
                  </a:cubicBezTo>
                  <a:cubicBezTo>
                    <a:pt x="288932" y="285246"/>
                    <a:pt x="289025" y="288214"/>
                    <a:pt x="289118" y="291274"/>
                  </a:cubicBezTo>
                  <a:lnTo>
                    <a:pt x="350592" y="291274"/>
                  </a:lnTo>
                  <a:lnTo>
                    <a:pt x="346785" y="309912"/>
                  </a:lnTo>
                  <a:lnTo>
                    <a:pt x="291625" y="309912"/>
                  </a:lnTo>
                  <a:cubicBezTo>
                    <a:pt x="293668" y="318535"/>
                    <a:pt x="296732" y="325304"/>
                    <a:pt x="300911" y="330219"/>
                  </a:cubicBezTo>
                  <a:cubicBezTo>
                    <a:pt x="308990" y="339677"/>
                    <a:pt x="319483" y="344499"/>
                    <a:pt x="332391" y="344499"/>
                  </a:cubicBezTo>
                  <a:cubicBezTo>
                    <a:pt x="347806" y="344499"/>
                    <a:pt x="360157" y="339677"/>
                    <a:pt x="369350" y="330219"/>
                  </a:cubicBezTo>
                  <a:lnTo>
                    <a:pt x="369350" y="367124"/>
                  </a:lnTo>
                  <a:cubicBezTo>
                    <a:pt x="358857" y="372317"/>
                    <a:pt x="346692" y="374913"/>
                    <a:pt x="332763" y="374913"/>
                  </a:cubicBezTo>
                  <a:cubicBezTo>
                    <a:pt x="309176" y="374913"/>
                    <a:pt x="289861" y="366939"/>
                    <a:pt x="274724" y="350804"/>
                  </a:cubicBezTo>
                  <a:cubicBezTo>
                    <a:pt x="264416" y="339862"/>
                    <a:pt x="257638" y="326232"/>
                    <a:pt x="254387" y="309912"/>
                  </a:cubicBezTo>
                  <a:lnTo>
                    <a:pt x="236465" y="309912"/>
                  </a:lnTo>
                  <a:lnTo>
                    <a:pt x="240365" y="291274"/>
                  </a:lnTo>
                  <a:lnTo>
                    <a:pt x="252159" y="291274"/>
                  </a:lnTo>
                  <a:cubicBezTo>
                    <a:pt x="252066" y="289326"/>
                    <a:pt x="252066" y="287286"/>
                    <a:pt x="252066" y="285061"/>
                  </a:cubicBezTo>
                  <a:cubicBezTo>
                    <a:pt x="252066" y="281445"/>
                    <a:pt x="252066" y="278199"/>
                    <a:pt x="252252" y="275325"/>
                  </a:cubicBezTo>
                  <a:lnTo>
                    <a:pt x="236465" y="275325"/>
                  </a:lnTo>
                  <a:lnTo>
                    <a:pt x="240272" y="256594"/>
                  </a:lnTo>
                  <a:lnTo>
                    <a:pt x="254666" y="256594"/>
                  </a:lnTo>
                  <a:cubicBezTo>
                    <a:pt x="258102" y="240645"/>
                    <a:pt x="264788" y="227292"/>
                    <a:pt x="274817" y="216443"/>
                  </a:cubicBezTo>
                  <a:cubicBezTo>
                    <a:pt x="290046" y="200216"/>
                    <a:pt x="310104" y="192149"/>
                    <a:pt x="334899" y="192149"/>
                  </a:cubicBezTo>
                  <a:close/>
                  <a:moveTo>
                    <a:pt x="75858" y="113540"/>
                  </a:moveTo>
                  <a:lnTo>
                    <a:pt x="530793" y="113540"/>
                  </a:lnTo>
                  <a:lnTo>
                    <a:pt x="530793" y="151363"/>
                  </a:lnTo>
                  <a:lnTo>
                    <a:pt x="75858" y="151363"/>
                  </a:lnTo>
                  <a:close/>
                  <a:moveTo>
                    <a:pt x="209297" y="56876"/>
                  </a:moveTo>
                  <a:cubicBezTo>
                    <a:pt x="219780" y="56876"/>
                    <a:pt x="228279" y="65343"/>
                    <a:pt x="228279" y="75788"/>
                  </a:cubicBezTo>
                  <a:cubicBezTo>
                    <a:pt x="228279" y="86233"/>
                    <a:pt x="219780" y="94700"/>
                    <a:pt x="209297" y="94700"/>
                  </a:cubicBezTo>
                  <a:cubicBezTo>
                    <a:pt x="198814" y="94700"/>
                    <a:pt x="190315" y="86233"/>
                    <a:pt x="190315" y="75788"/>
                  </a:cubicBezTo>
                  <a:cubicBezTo>
                    <a:pt x="190315" y="65343"/>
                    <a:pt x="198814" y="56876"/>
                    <a:pt x="209297" y="56876"/>
                  </a:cubicBezTo>
                  <a:close/>
                  <a:moveTo>
                    <a:pt x="152034" y="56876"/>
                  </a:moveTo>
                  <a:cubicBezTo>
                    <a:pt x="162537" y="56876"/>
                    <a:pt x="171052" y="65343"/>
                    <a:pt x="171052" y="75788"/>
                  </a:cubicBezTo>
                  <a:cubicBezTo>
                    <a:pt x="171052" y="86233"/>
                    <a:pt x="162537" y="94700"/>
                    <a:pt x="152034" y="94700"/>
                  </a:cubicBezTo>
                  <a:cubicBezTo>
                    <a:pt x="141531" y="94700"/>
                    <a:pt x="133016" y="86233"/>
                    <a:pt x="133016" y="75788"/>
                  </a:cubicBezTo>
                  <a:cubicBezTo>
                    <a:pt x="133016" y="65343"/>
                    <a:pt x="141531" y="56876"/>
                    <a:pt x="152034" y="56876"/>
                  </a:cubicBezTo>
                  <a:close/>
                  <a:moveTo>
                    <a:pt x="94805" y="56876"/>
                  </a:moveTo>
                  <a:cubicBezTo>
                    <a:pt x="105269" y="56876"/>
                    <a:pt x="113752" y="65343"/>
                    <a:pt x="113752" y="75788"/>
                  </a:cubicBezTo>
                  <a:cubicBezTo>
                    <a:pt x="113752" y="86233"/>
                    <a:pt x="105269" y="94700"/>
                    <a:pt x="94805" y="94700"/>
                  </a:cubicBezTo>
                  <a:cubicBezTo>
                    <a:pt x="84341" y="94700"/>
                    <a:pt x="75858" y="86233"/>
                    <a:pt x="75858" y="75788"/>
                  </a:cubicBezTo>
                  <a:cubicBezTo>
                    <a:pt x="75858" y="65343"/>
                    <a:pt x="84341" y="56876"/>
                    <a:pt x="94805" y="56876"/>
                  </a:cubicBezTo>
                  <a:close/>
                  <a:moveTo>
                    <a:pt x="37882" y="37822"/>
                  </a:moveTo>
                  <a:lnTo>
                    <a:pt x="37882" y="416315"/>
                  </a:lnTo>
                  <a:lnTo>
                    <a:pt x="568698" y="416315"/>
                  </a:lnTo>
                  <a:lnTo>
                    <a:pt x="568698" y="37822"/>
                  </a:lnTo>
                  <a:close/>
                  <a:moveTo>
                    <a:pt x="18755" y="0"/>
                  </a:moveTo>
                  <a:lnTo>
                    <a:pt x="587825" y="0"/>
                  </a:lnTo>
                  <a:cubicBezTo>
                    <a:pt x="598131" y="0"/>
                    <a:pt x="606580" y="8436"/>
                    <a:pt x="606580" y="18725"/>
                  </a:cubicBezTo>
                  <a:lnTo>
                    <a:pt x="606580" y="435411"/>
                  </a:lnTo>
                  <a:cubicBezTo>
                    <a:pt x="606580" y="445793"/>
                    <a:pt x="598131" y="454229"/>
                    <a:pt x="587825" y="454229"/>
                  </a:cubicBezTo>
                  <a:lnTo>
                    <a:pt x="18755" y="454229"/>
                  </a:lnTo>
                  <a:cubicBezTo>
                    <a:pt x="8449" y="454229"/>
                    <a:pt x="0" y="445793"/>
                    <a:pt x="0" y="435411"/>
                  </a:cubicBezTo>
                  <a:lnTo>
                    <a:pt x="0" y="18725"/>
                  </a:lnTo>
                  <a:cubicBezTo>
                    <a:pt x="0" y="8436"/>
                    <a:pt x="8449" y="0"/>
                    <a:pt x="18755" y="0"/>
                  </a:cubicBezTo>
                  <a:close/>
                </a:path>
              </a:pathLst>
            </a:custGeom>
            <a:solidFill>
              <a:schemeClr val="bg1"/>
            </a:soli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grpSp>
      <p:sp>
        <p:nvSpPr>
          <p:cNvPr id="3" name="矩形 2"/>
          <p:cNvSpPr/>
          <p:nvPr/>
        </p:nvSpPr>
        <p:spPr>
          <a:xfrm>
            <a:off x="1517651" y="1940811"/>
            <a:ext cx="9245600" cy="2308324"/>
          </a:xfrm>
          <a:prstGeom prst="rect">
            <a:avLst/>
          </a:prstGeom>
        </p:spPr>
        <p:txBody>
          <a:bodyPr wrap="square">
            <a:spAutoFit/>
          </a:bodyPr>
          <a:lstStyle/>
          <a:p>
            <a:pPr lvl="0"/>
            <a:r>
              <a:rPr lang="zh-CN" altLang="en-US" dirty="0"/>
              <a:t>例会时间：每周周六（根据具体情况可能会有所调整）</a:t>
            </a:r>
          </a:p>
          <a:p>
            <a:pPr lvl="0"/>
            <a:r>
              <a:rPr lang="zh-CN" altLang="en-US" dirty="0"/>
              <a:t>会议地点：求真楼自习室</a:t>
            </a:r>
          </a:p>
          <a:p>
            <a:pPr lvl="0"/>
            <a:r>
              <a:rPr lang="zh-CN" altLang="en-US" dirty="0"/>
              <a:t>会议记录员：瞿达晨，孟玉盛</a:t>
            </a:r>
          </a:p>
          <a:p>
            <a:pPr lvl="0"/>
            <a:r>
              <a:rPr lang="zh-CN" altLang="en-US" dirty="0"/>
              <a:t>会议内容：由项目经理发起，分配任务，总结进度</a:t>
            </a:r>
          </a:p>
          <a:p>
            <a:pPr lvl="0"/>
            <a:r>
              <a:rPr lang="zh-CN" altLang="en-US" dirty="0"/>
              <a:t>产生材料：会议纪要，会议录音（</a:t>
            </a:r>
            <a:r>
              <a:rPr lang="en-US" altLang="zh-CN" dirty="0"/>
              <a:t>2017/10/29</a:t>
            </a:r>
            <a:r>
              <a:rPr lang="zh-CN" altLang="en-US" dirty="0"/>
              <a:t>号会议开始录音）</a:t>
            </a:r>
          </a:p>
          <a:p>
            <a:pPr lvl="0"/>
            <a:r>
              <a:rPr lang="zh-CN" altLang="en-US" dirty="0"/>
              <a:t>组内沟通方式：</a:t>
            </a:r>
            <a:r>
              <a:rPr lang="en-US" altLang="zh-CN" dirty="0"/>
              <a:t>QQ</a:t>
            </a:r>
            <a:r>
              <a:rPr lang="zh-CN" altLang="en-US" dirty="0"/>
              <a:t>、微信、面谈</a:t>
            </a:r>
          </a:p>
          <a:p>
            <a:pPr lvl="0"/>
            <a:r>
              <a:rPr lang="zh-CN" altLang="en-US" dirty="0"/>
              <a:t>联络方式：见项目干系人</a:t>
            </a:r>
          </a:p>
          <a:p>
            <a:pPr lvl="0"/>
            <a:endParaRPr lang="en-US" altLang="zh-CN" dirty="0" smtClean="0"/>
          </a:p>
        </p:txBody>
      </p:sp>
    </p:spTree>
    <p:extLst>
      <p:ext uri="{BB962C8B-B14F-4D97-AF65-F5344CB8AC3E}">
        <p14:creationId xmlns:p14="http://schemas.microsoft.com/office/powerpoint/2010/main" val="2054328328"/>
      </p:ext>
    </p:extLst>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4"/>
          <p:cNvGrpSpPr>
            <a:grpSpLocks/>
          </p:cNvGrpSpPr>
          <p:nvPr/>
        </p:nvGrpSpPr>
        <p:grpSpPr bwMode="auto">
          <a:xfrm>
            <a:off x="1517650" y="455613"/>
            <a:ext cx="6545263" cy="830997"/>
            <a:chOff x="0" y="0"/>
            <a:chExt cx="4885993" cy="830376"/>
          </a:xfrm>
        </p:grpSpPr>
        <p:sp>
          <p:nvSpPr>
            <p:cNvPr id="7171" name="文本框 5"/>
            <p:cNvSpPr>
              <a:spLocks noChangeArrowheads="1"/>
            </p:cNvSpPr>
            <p:nvPr/>
          </p:nvSpPr>
          <p:spPr bwMode="auto">
            <a:xfrm>
              <a:off x="0" y="0"/>
              <a:ext cx="3295317" cy="83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262626"/>
                  </a:solidFill>
                  <a:latin typeface="微软雅黑" pitchFamily="34" charset="-122"/>
                  <a:ea typeface="微软雅黑" pitchFamily="34" charset="-122"/>
                  <a:sym typeface="微软雅黑" pitchFamily="34" charset="-122"/>
                </a:rPr>
                <a:t>沟通管理子计划</a:t>
              </a:r>
              <a:r>
                <a:rPr lang="en-US" altLang="zh-CN" sz="2400" b="1" dirty="0" smtClean="0">
                  <a:solidFill>
                    <a:srgbClr val="262626"/>
                  </a:solidFill>
                  <a:latin typeface="微软雅黑" pitchFamily="34" charset="-122"/>
                  <a:ea typeface="微软雅黑" pitchFamily="34" charset="-122"/>
                  <a:sym typeface="微软雅黑" pitchFamily="34" charset="-122"/>
                </a:rPr>
                <a:t>—</a:t>
              </a:r>
              <a:r>
                <a:rPr lang="zh-CN" altLang="en-US" sz="2400" b="1" dirty="0" smtClean="0">
                  <a:solidFill>
                    <a:srgbClr val="262626"/>
                  </a:solidFill>
                  <a:latin typeface="微软雅黑" pitchFamily="34" charset="-122"/>
                  <a:ea typeface="微软雅黑" pitchFamily="34" charset="-122"/>
                  <a:sym typeface="微软雅黑" pitchFamily="34" charset="-122"/>
                </a:rPr>
                <a:t>团队外部沟通</a:t>
              </a:r>
              <a:endParaRPr lang="zh-CN" altLang="en-US" sz="2400" b="1" dirty="0">
                <a:solidFill>
                  <a:srgbClr val="262626"/>
                </a:solidFill>
                <a:latin typeface="微软雅黑" pitchFamily="34" charset="-122"/>
                <a:ea typeface="微软雅黑" pitchFamily="34" charset="-122"/>
                <a:sym typeface="微软雅黑" pitchFamily="34" charset="-122"/>
              </a:endParaRPr>
            </a:p>
          </p:txBody>
        </p:sp>
        <p:sp>
          <p:nvSpPr>
            <p:cNvPr id="7172" name="文本框 6"/>
            <p:cNvSpPr>
              <a:spLocks noChangeArrowheads="1"/>
            </p:cNvSpPr>
            <p:nvPr/>
          </p:nvSpPr>
          <p:spPr bwMode="auto">
            <a:xfrm>
              <a:off x="1" y="363122"/>
              <a:ext cx="4885992" cy="269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endParaRPr lang="zh-CN" altLang="zh-CN"/>
            </a:p>
          </p:txBody>
        </p:sp>
      </p:grpSp>
      <p:sp>
        <p:nvSpPr>
          <p:cNvPr id="7173" name="文本框 8"/>
          <p:cNvSpPr>
            <a:spLocks noChangeArrowheads="1"/>
          </p:cNvSpPr>
          <p:nvPr/>
        </p:nvSpPr>
        <p:spPr bwMode="auto">
          <a:xfrm>
            <a:off x="3392488" y="2940050"/>
            <a:ext cx="4619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a:solidFill>
                <a:srgbClr val="000000"/>
              </a:solidFill>
              <a:ea typeface="微软雅黑" pitchFamily="34" charset="-122"/>
              <a:sym typeface="Arial" pitchFamily="34" charset="0"/>
            </a:endParaRPr>
          </a:p>
        </p:txBody>
      </p:sp>
      <p:grpSp>
        <p:nvGrpSpPr>
          <p:cNvPr id="7175" name="组合 29"/>
          <p:cNvGrpSpPr>
            <a:grpSpLocks/>
          </p:cNvGrpSpPr>
          <p:nvPr/>
        </p:nvGrpSpPr>
        <p:grpSpPr bwMode="auto">
          <a:xfrm>
            <a:off x="249238" y="295275"/>
            <a:ext cx="1125537" cy="1038225"/>
            <a:chOff x="0" y="0"/>
            <a:chExt cx="1536700" cy="1536700"/>
          </a:xfrm>
        </p:grpSpPr>
        <p:sp>
          <p:nvSpPr>
            <p:cNvPr id="7176" name="椭圆 43"/>
            <p:cNvSpPr>
              <a:spLocks noChangeArrowheads="1"/>
            </p:cNvSpPr>
            <p:nvPr/>
          </p:nvSpPr>
          <p:spPr bwMode="auto">
            <a:xfrm>
              <a:off x="0" y="0"/>
              <a:ext cx="1536700" cy="1536700"/>
            </a:xfrm>
            <a:prstGeom prst="ellipse">
              <a:avLst/>
            </a:prstGeom>
            <a:gradFill rotWithShape="1">
              <a:gsLst>
                <a:gs pos="0">
                  <a:srgbClr val="17232B"/>
                </a:gs>
                <a:gs pos="100000">
                  <a:srgbClr val="395F72"/>
                </a:gs>
              </a:gsLst>
              <a:lin ang="2700000" scaled="1"/>
            </a:gra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sp>
          <p:nvSpPr>
            <p:cNvPr id="7177" name="椭圆 2"/>
            <p:cNvSpPr>
              <a:spLocks noChangeArrowheads="1"/>
            </p:cNvSpPr>
            <p:nvPr/>
          </p:nvSpPr>
          <p:spPr bwMode="auto">
            <a:xfrm>
              <a:off x="402490" y="494381"/>
              <a:ext cx="731720" cy="547938"/>
            </a:xfrm>
            <a:custGeom>
              <a:avLst/>
              <a:gdLst>
                <a:gd name="T0" fmla="*/ 334899 w 606580"/>
                <a:gd name="T1" fmla="*/ 192149 h 454229"/>
                <a:gd name="T2" fmla="*/ 370186 w 606580"/>
                <a:gd name="T3" fmla="*/ 199474 h 454229"/>
                <a:gd name="T4" fmla="*/ 363036 w 606580"/>
                <a:gd name="T5" fmla="*/ 232856 h 454229"/>
                <a:gd name="T6" fmla="*/ 333041 w 606580"/>
                <a:gd name="T7" fmla="*/ 222563 h 454229"/>
                <a:gd name="T8" fmla="*/ 301283 w 606580"/>
                <a:gd name="T9" fmla="*/ 236750 h 454229"/>
                <a:gd name="T10" fmla="*/ 291439 w 606580"/>
                <a:gd name="T11" fmla="*/ 256594 h 454229"/>
                <a:gd name="T12" fmla="*/ 357835 w 606580"/>
                <a:gd name="T13" fmla="*/ 256594 h 454229"/>
                <a:gd name="T14" fmla="*/ 354028 w 606580"/>
                <a:gd name="T15" fmla="*/ 275325 h 454229"/>
                <a:gd name="T16" fmla="*/ 289025 w 606580"/>
                <a:gd name="T17" fmla="*/ 275325 h 454229"/>
                <a:gd name="T18" fmla="*/ 288932 w 606580"/>
                <a:gd name="T19" fmla="*/ 282465 h 454229"/>
                <a:gd name="T20" fmla="*/ 289118 w 606580"/>
                <a:gd name="T21" fmla="*/ 291274 h 454229"/>
                <a:gd name="T22" fmla="*/ 350592 w 606580"/>
                <a:gd name="T23" fmla="*/ 291274 h 454229"/>
                <a:gd name="T24" fmla="*/ 346785 w 606580"/>
                <a:gd name="T25" fmla="*/ 309912 h 454229"/>
                <a:gd name="T26" fmla="*/ 291625 w 606580"/>
                <a:gd name="T27" fmla="*/ 309912 h 454229"/>
                <a:gd name="T28" fmla="*/ 300911 w 606580"/>
                <a:gd name="T29" fmla="*/ 330219 h 454229"/>
                <a:gd name="T30" fmla="*/ 332391 w 606580"/>
                <a:gd name="T31" fmla="*/ 344499 h 454229"/>
                <a:gd name="T32" fmla="*/ 369350 w 606580"/>
                <a:gd name="T33" fmla="*/ 330219 h 454229"/>
                <a:gd name="T34" fmla="*/ 369350 w 606580"/>
                <a:gd name="T35" fmla="*/ 367124 h 454229"/>
                <a:gd name="T36" fmla="*/ 332763 w 606580"/>
                <a:gd name="T37" fmla="*/ 374913 h 454229"/>
                <a:gd name="T38" fmla="*/ 274724 w 606580"/>
                <a:gd name="T39" fmla="*/ 350804 h 454229"/>
                <a:gd name="T40" fmla="*/ 254387 w 606580"/>
                <a:gd name="T41" fmla="*/ 309912 h 454229"/>
                <a:gd name="T42" fmla="*/ 236465 w 606580"/>
                <a:gd name="T43" fmla="*/ 309912 h 454229"/>
                <a:gd name="T44" fmla="*/ 240365 w 606580"/>
                <a:gd name="T45" fmla="*/ 291274 h 454229"/>
                <a:gd name="T46" fmla="*/ 252159 w 606580"/>
                <a:gd name="T47" fmla="*/ 291274 h 454229"/>
                <a:gd name="T48" fmla="*/ 252066 w 606580"/>
                <a:gd name="T49" fmla="*/ 285061 h 454229"/>
                <a:gd name="T50" fmla="*/ 252252 w 606580"/>
                <a:gd name="T51" fmla="*/ 275325 h 454229"/>
                <a:gd name="T52" fmla="*/ 236465 w 606580"/>
                <a:gd name="T53" fmla="*/ 275325 h 454229"/>
                <a:gd name="T54" fmla="*/ 240272 w 606580"/>
                <a:gd name="T55" fmla="*/ 256594 h 454229"/>
                <a:gd name="T56" fmla="*/ 254666 w 606580"/>
                <a:gd name="T57" fmla="*/ 256594 h 454229"/>
                <a:gd name="T58" fmla="*/ 274817 w 606580"/>
                <a:gd name="T59" fmla="*/ 216443 h 454229"/>
                <a:gd name="T60" fmla="*/ 334899 w 606580"/>
                <a:gd name="T61" fmla="*/ 192149 h 454229"/>
                <a:gd name="T62" fmla="*/ 75858 w 606580"/>
                <a:gd name="T63" fmla="*/ 113540 h 454229"/>
                <a:gd name="T64" fmla="*/ 530793 w 606580"/>
                <a:gd name="T65" fmla="*/ 113540 h 454229"/>
                <a:gd name="T66" fmla="*/ 530793 w 606580"/>
                <a:gd name="T67" fmla="*/ 151363 h 454229"/>
                <a:gd name="T68" fmla="*/ 75858 w 606580"/>
                <a:gd name="T69" fmla="*/ 151363 h 454229"/>
                <a:gd name="T70" fmla="*/ 209297 w 606580"/>
                <a:gd name="T71" fmla="*/ 56876 h 454229"/>
                <a:gd name="T72" fmla="*/ 228279 w 606580"/>
                <a:gd name="T73" fmla="*/ 75788 h 454229"/>
                <a:gd name="T74" fmla="*/ 209297 w 606580"/>
                <a:gd name="T75" fmla="*/ 94700 h 454229"/>
                <a:gd name="T76" fmla="*/ 190315 w 606580"/>
                <a:gd name="T77" fmla="*/ 75788 h 454229"/>
                <a:gd name="T78" fmla="*/ 209297 w 606580"/>
                <a:gd name="T79" fmla="*/ 56876 h 454229"/>
                <a:gd name="T80" fmla="*/ 152034 w 606580"/>
                <a:gd name="T81" fmla="*/ 56876 h 454229"/>
                <a:gd name="T82" fmla="*/ 171052 w 606580"/>
                <a:gd name="T83" fmla="*/ 75788 h 454229"/>
                <a:gd name="T84" fmla="*/ 152034 w 606580"/>
                <a:gd name="T85" fmla="*/ 94700 h 454229"/>
                <a:gd name="T86" fmla="*/ 133016 w 606580"/>
                <a:gd name="T87" fmla="*/ 75788 h 454229"/>
                <a:gd name="T88" fmla="*/ 152034 w 606580"/>
                <a:gd name="T89" fmla="*/ 56876 h 454229"/>
                <a:gd name="T90" fmla="*/ 94805 w 606580"/>
                <a:gd name="T91" fmla="*/ 56876 h 454229"/>
                <a:gd name="T92" fmla="*/ 113752 w 606580"/>
                <a:gd name="T93" fmla="*/ 75788 h 454229"/>
                <a:gd name="T94" fmla="*/ 94805 w 606580"/>
                <a:gd name="T95" fmla="*/ 94700 h 454229"/>
                <a:gd name="T96" fmla="*/ 75858 w 606580"/>
                <a:gd name="T97" fmla="*/ 75788 h 454229"/>
                <a:gd name="T98" fmla="*/ 94805 w 606580"/>
                <a:gd name="T99" fmla="*/ 56876 h 454229"/>
                <a:gd name="T100" fmla="*/ 37882 w 606580"/>
                <a:gd name="T101" fmla="*/ 37822 h 454229"/>
                <a:gd name="T102" fmla="*/ 37882 w 606580"/>
                <a:gd name="T103" fmla="*/ 416315 h 454229"/>
                <a:gd name="T104" fmla="*/ 568698 w 606580"/>
                <a:gd name="T105" fmla="*/ 416315 h 454229"/>
                <a:gd name="T106" fmla="*/ 568698 w 606580"/>
                <a:gd name="T107" fmla="*/ 37822 h 454229"/>
                <a:gd name="T108" fmla="*/ 18755 w 606580"/>
                <a:gd name="T109" fmla="*/ 0 h 454229"/>
                <a:gd name="T110" fmla="*/ 587825 w 606580"/>
                <a:gd name="T111" fmla="*/ 0 h 454229"/>
                <a:gd name="T112" fmla="*/ 606580 w 606580"/>
                <a:gd name="T113" fmla="*/ 18725 h 454229"/>
                <a:gd name="T114" fmla="*/ 606580 w 606580"/>
                <a:gd name="T115" fmla="*/ 435411 h 454229"/>
                <a:gd name="T116" fmla="*/ 587825 w 606580"/>
                <a:gd name="T117" fmla="*/ 454229 h 454229"/>
                <a:gd name="T118" fmla="*/ 18755 w 606580"/>
                <a:gd name="T119" fmla="*/ 454229 h 454229"/>
                <a:gd name="T120" fmla="*/ 0 w 606580"/>
                <a:gd name="T121" fmla="*/ 435411 h 454229"/>
                <a:gd name="T122" fmla="*/ 0 w 606580"/>
                <a:gd name="T123" fmla="*/ 18725 h 454229"/>
                <a:gd name="T124" fmla="*/ 18755 w 606580"/>
                <a:gd name="T125" fmla="*/ 0 h 4542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06580"/>
                <a:gd name="T190" fmla="*/ 0 h 454229"/>
                <a:gd name="T191" fmla="*/ 606580 w 606580"/>
                <a:gd name="T192" fmla="*/ 454229 h 4542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06580" h="454229">
                  <a:moveTo>
                    <a:pt x="334899" y="192149"/>
                  </a:moveTo>
                  <a:cubicBezTo>
                    <a:pt x="348363" y="192149"/>
                    <a:pt x="360157" y="194560"/>
                    <a:pt x="370186" y="199474"/>
                  </a:cubicBezTo>
                  <a:lnTo>
                    <a:pt x="363036" y="232856"/>
                  </a:lnTo>
                  <a:cubicBezTo>
                    <a:pt x="356164" y="225994"/>
                    <a:pt x="346135" y="222563"/>
                    <a:pt x="333041" y="222563"/>
                  </a:cubicBezTo>
                  <a:cubicBezTo>
                    <a:pt x="319948" y="222563"/>
                    <a:pt x="309269" y="227292"/>
                    <a:pt x="301283" y="236750"/>
                  </a:cubicBezTo>
                  <a:cubicBezTo>
                    <a:pt x="296639" y="242036"/>
                    <a:pt x="293389" y="248712"/>
                    <a:pt x="291439" y="256594"/>
                  </a:cubicBezTo>
                  <a:lnTo>
                    <a:pt x="357835" y="256594"/>
                  </a:lnTo>
                  <a:lnTo>
                    <a:pt x="354028" y="275325"/>
                  </a:lnTo>
                  <a:lnTo>
                    <a:pt x="289025" y="275325"/>
                  </a:lnTo>
                  <a:cubicBezTo>
                    <a:pt x="288932" y="277179"/>
                    <a:pt x="288932" y="279590"/>
                    <a:pt x="288932" y="282465"/>
                  </a:cubicBezTo>
                  <a:cubicBezTo>
                    <a:pt x="288932" y="285246"/>
                    <a:pt x="289025" y="288214"/>
                    <a:pt x="289118" y="291274"/>
                  </a:cubicBezTo>
                  <a:lnTo>
                    <a:pt x="350592" y="291274"/>
                  </a:lnTo>
                  <a:lnTo>
                    <a:pt x="346785" y="309912"/>
                  </a:lnTo>
                  <a:lnTo>
                    <a:pt x="291625" y="309912"/>
                  </a:lnTo>
                  <a:cubicBezTo>
                    <a:pt x="293668" y="318535"/>
                    <a:pt x="296732" y="325304"/>
                    <a:pt x="300911" y="330219"/>
                  </a:cubicBezTo>
                  <a:cubicBezTo>
                    <a:pt x="308990" y="339677"/>
                    <a:pt x="319483" y="344499"/>
                    <a:pt x="332391" y="344499"/>
                  </a:cubicBezTo>
                  <a:cubicBezTo>
                    <a:pt x="347806" y="344499"/>
                    <a:pt x="360157" y="339677"/>
                    <a:pt x="369350" y="330219"/>
                  </a:cubicBezTo>
                  <a:lnTo>
                    <a:pt x="369350" y="367124"/>
                  </a:lnTo>
                  <a:cubicBezTo>
                    <a:pt x="358857" y="372317"/>
                    <a:pt x="346692" y="374913"/>
                    <a:pt x="332763" y="374913"/>
                  </a:cubicBezTo>
                  <a:cubicBezTo>
                    <a:pt x="309176" y="374913"/>
                    <a:pt x="289861" y="366939"/>
                    <a:pt x="274724" y="350804"/>
                  </a:cubicBezTo>
                  <a:cubicBezTo>
                    <a:pt x="264416" y="339862"/>
                    <a:pt x="257638" y="326232"/>
                    <a:pt x="254387" y="309912"/>
                  </a:cubicBezTo>
                  <a:lnTo>
                    <a:pt x="236465" y="309912"/>
                  </a:lnTo>
                  <a:lnTo>
                    <a:pt x="240365" y="291274"/>
                  </a:lnTo>
                  <a:lnTo>
                    <a:pt x="252159" y="291274"/>
                  </a:lnTo>
                  <a:cubicBezTo>
                    <a:pt x="252066" y="289326"/>
                    <a:pt x="252066" y="287286"/>
                    <a:pt x="252066" y="285061"/>
                  </a:cubicBezTo>
                  <a:cubicBezTo>
                    <a:pt x="252066" y="281445"/>
                    <a:pt x="252066" y="278199"/>
                    <a:pt x="252252" y="275325"/>
                  </a:cubicBezTo>
                  <a:lnTo>
                    <a:pt x="236465" y="275325"/>
                  </a:lnTo>
                  <a:lnTo>
                    <a:pt x="240272" y="256594"/>
                  </a:lnTo>
                  <a:lnTo>
                    <a:pt x="254666" y="256594"/>
                  </a:lnTo>
                  <a:cubicBezTo>
                    <a:pt x="258102" y="240645"/>
                    <a:pt x="264788" y="227292"/>
                    <a:pt x="274817" y="216443"/>
                  </a:cubicBezTo>
                  <a:cubicBezTo>
                    <a:pt x="290046" y="200216"/>
                    <a:pt x="310104" y="192149"/>
                    <a:pt x="334899" y="192149"/>
                  </a:cubicBezTo>
                  <a:close/>
                  <a:moveTo>
                    <a:pt x="75858" y="113540"/>
                  </a:moveTo>
                  <a:lnTo>
                    <a:pt x="530793" y="113540"/>
                  </a:lnTo>
                  <a:lnTo>
                    <a:pt x="530793" y="151363"/>
                  </a:lnTo>
                  <a:lnTo>
                    <a:pt x="75858" y="151363"/>
                  </a:lnTo>
                  <a:close/>
                  <a:moveTo>
                    <a:pt x="209297" y="56876"/>
                  </a:moveTo>
                  <a:cubicBezTo>
                    <a:pt x="219780" y="56876"/>
                    <a:pt x="228279" y="65343"/>
                    <a:pt x="228279" y="75788"/>
                  </a:cubicBezTo>
                  <a:cubicBezTo>
                    <a:pt x="228279" y="86233"/>
                    <a:pt x="219780" y="94700"/>
                    <a:pt x="209297" y="94700"/>
                  </a:cubicBezTo>
                  <a:cubicBezTo>
                    <a:pt x="198814" y="94700"/>
                    <a:pt x="190315" y="86233"/>
                    <a:pt x="190315" y="75788"/>
                  </a:cubicBezTo>
                  <a:cubicBezTo>
                    <a:pt x="190315" y="65343"/>
                    <a:pt x="198814" y="56876"/>
                    <a:pt x="209297" y="56876"/>
                  </a:cubicBezTo>
                  <a:close/>
                  <a:moveTo>
                    <a:pt x="152034" y="56876"/>
                  </a:moveTo>
                  <a:cubicBezTo>
                    <a:pt x="162537" y="56876"/>
                    <a:pt x="171052" y="65343"/>
                    <a:pt x="171052" y="75788"/>
                  </a:cubicBezTo>
                  <a:cubicBezTo>
                    <a:pt x="171052" y="86233"/>
                    <a:pt x="162537" y="94700"/>
                    <a:pt x="152034" y="94700"/>
                  </a:cubicBezTo>
                  <a:cubicBezTo>
                    <a:pt x="141531" y="94700"/>
                    <a:pt x="133016" y="86233"/>
                    <a:pt x="133016" y="75788"/>
                  </a:cubicBezTo>
                  <a:cubicBezTo>
                    <a:pt x="133016" y="65343"/>
                    <a:pt x="141531" y="56876"/>
                    <a:pt x="152034" y="56876"/>
                  </a:cubicBezTo>
                  <a:close/>
                  <a:moveTo>
                    <a:pt x="94805" y="56876"/>
                  </a:moveTo>
                  <a:cubicBezTo>
                    <a:pt x="105269" y="56876"/>
                    <a:pt x="113752" y="65343"/>
                    <a:pt x="113752" y="75788"/>
                  </a:cubicBezTo>
                  <a:cubicBezTo>
                    <a:pt x="113752" y="86233"/>
                    <a:pt x="105269" y="94700"/>
                    <a:pt x="94805" y="94700"/>
                  </a:cubicBezTo>
                  <a:cubicBezTo>
                    <a:pt x="84341" y="94700"/>
                    <a:pt x="75858" y="86233"/>
                    <a:pt x="75858" y="75788"/>
                  </a:cubicBezTo>
                  <a:cubicBezTo>
                    <a:pt x="75858" y="65343"/>
                    <a:pt x="84341" y="56876"/>
                    <a:pt x="94805" y="56876"/>
                  </a:cubicBezTo>
                  <a:close/>
                  <a:moveTo>
                    <a:pt x="37882" y="37822"/>
                  </a:moveTo>
                  <a:lnTo>
                    <a:pt x="37882" y="416315"/>
                  </a:lnTo>
                  <a:lnTo>
                    <a:pt x="568698" y="416315"/>
                  </a:lnTo>
                  <a:lnTo>
                    <a:pt x="568698" y="37822"/>
                  </a:lnTo>
                  <a:close/>
                  <a:moveTo>
                    <a:pt x="18755" y="0"/>
                  </a:moveTo>
                  <a:lnTo>
                    <a:pt x="587825" y="0"/>
                  </a:lnTo>
                  <a:cubicBezTo>
                    <a:pt x="598131" y="0"/>
                    <a:pt x="606580" y="8436"/>
                    <a:pt x="606580" y="18725"/>
                  </a:cubicBezTo>
                  <a:lnTo>
                    <a:pt x="606580" y="435411"/>
                  </a:lnTo>
                  <a:cubicBezTo>
                    <a:pt x="606580" y="445793"/>
                    <a:pt x="598131" y="454229"/>
                    <a:pt x="587825" y="454229"/>
                  </a:cubicBezTo>
                  <a:lnTo>
                    <a:pt x="18755" y="454229"/>
                  </a:lnTo>
                  <a:cubicBezTo>
                    <a:pt x="8449" y="454229"/>
                    <a:pt x="0" y="445793"/>
                    <a:pt x="0" y="435411"/>
                  </a:cubicBezTo>
                  <a:lnTo>
                    <a:pt x="0" y="18725"/>
                  </a:lnTo>
                  <a:cubicBezTo>
                    <a:pt x="0" y="8436"/>
                    <a:pt x="8449" y="0"/>
                    <a:pt x="18755" y="0"/>
                  </a:cubicBezTo>
                  <a:close/>
                </a:path>
              </a:pathLst>
            </a:custGeom>
            <a:solidFill>
              <a:schemeClr val="bg1"/>
            </a:soli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grpSp>
      <p:sp>
        <p:nvSpPr>
          <p:cNvPr id="3" name="矩形 2"/>
          <p:cNvSpPr/>
          <p:nvPr/>
        </p:nvSpPr>
        <p:spPr>
          <a:xfrm>
            <a:off x="1517651" y="1940811"/>
            <a:ext cx="9245600" cy="3970318"/>
          </a:xfrm>
          <a:prstGeom prst="rect">
            <a:avLst/>
          </a:prstGeom>
        </p:spPr>
        <p:txBody>
          <a:bodyPr wrap="square">
            <a:spAutoFit/>
          </a:bodyPr>
          <a:lstStyle/>
          <a:p>
            <a:pPr lvl="0"/>
            <a:r>
              <a:rPr lang="zh-CN" altLang="en-US" dirty="0"/>
              <a:t>干系人：</a:t>
            </a:r>
          </a:p>
          <a:p>
            <a:pPr lvl="0"/>
            <a:r>
              <a:rPr lang="en-US" altLang="zh-CN" dirty="0"/>
              <a:t>	</a:t>
            </a:r>
            <a:r>
              <a:rPr lang="zh-CN" altLang="en-US" dirty="0" smtClean="0"/>
              <a:t>团队</a:t>
            </a:r>
            <a:r>
              <a:rPr lang="zh-CN" altLang="en-US" dirty="0"/>
              <a:t>发言人：项目经理（孟玉盛）</a:t>
            </a:r>
          </a:p>
          <a:p>
            <a:pPr lvl="0"/>
            <a:r>
              <a:rPr lang="en-US" altLang="zh-CN" dirty="0" smtClean="0"/>
              <a:t>	</a:t>
            </a:r>
            <a:r>
              <a:rPr lang="zh-CN" altLang="en-US" dirty="0" smtClean="0"/>
              <a:t>团队</a:t>
            </a:r>
            <a:r>
              <a:rPr lang="zh-CN" altLang="en-US" dirty="0"/>
              <a:t>成员：潘国强，钱智凯，瞿达晨，黄枭帅</a:t>
            </a:r>
          </a:p>
          <a:p>
            <a:pPr lvl="0"/>
            <a:r>
              <a:rPr lang="en-US" altLang="zh-CN" dirty="0" smtClean="0"/>
              <a:t>	</a:t>
            </a:r>
            <a:r>
              <a:rPr lang="zh-CN" altLang="en-US" dirty="0" smtClean="0"/>
              <a:t>客户</a:t>
            </a:r>
            <a:r>
              <a:rPr lang="zh-CN" altLang="en-US" dirty="0"/>
              <a:t>：杨枨老师，候宏仑老师</a:t>
            </a:r>
          </a:p>
          <a:p>
            <a:pPr lvl="0"/>
            <a:r>
              <a:rPr lang="en-US" altLang="zh-CN" dirty="0" smtClean="0"/>
              <a:t>	</a:t>
            </a:r>
            <a:r>
              <a:rPr lang="zh-CN" altLang="en-US" dirty="0" smtClean="0"/>
              <a:t>用户代表：尹健瑾，赵高生</a:t>
            </a:r>
            <a:endParaRPr lang="zh-CN" altLang="en-US" dirty="0"/>
          </a:p>
          <a:p>
            <a:pPr lvl="0"/>
            <a:r>
              <a:rPr lang="zh-CN" altLang="en-US" dirty="0"/>
              <a:t>沟通方式：</a:t>
            </a:r>
          </a:p>
          <a:p>
            <a:pPr lvl="0"/>
            <a:r>
              <a:rPr lang="zh-CN" altLang="en-US" dirty="0"/>
              <a:t>客户：每周项目经理会将产生的文档、</a:t>
            </a:r>
            <a:r>
              <a:rPr lang="en-US" altLang="zh-CN" dirty="0" err="1"/>
              <a:t>ppt</a:t>
            </a:r>
            <a:r>
              <a:rPr lang="zh-CN" altLang="en-US" dirty="0"/>
              <a:t>等资料通过学校邮箱发送给项目发起人兼客户杨枨老师和候宏仑老师，老师会根据上交情况给予相应的反馈，项目小组再根据反馈调整工作。平时通过微信和课上提问的方式进行交流。项目经理挑选小组成员和客户共同的空余时间，提前预约时间进行需求获取，需求获取时由小组成员录音记录过程。</a:t>
            </a:r>
          </a:p>
          <a:p>
            <a:pPr lvl="0"/>
            <a:r>
              <a:rPr lang="zh-CN" altLang="en-US" dirty="0"/>
              <a:t>用户代表：选定客户代表后由项目经理选定时间与代表见面会谈，获取用户需求，由小组成员录音记录会谈过程。</a:t>
            </a:r>
          </a:p>
          <a:p>
            <a:pPr lvl="0"/>
            <a:r>
              <a:rPr lang="zh-CN" altLang="en-US" dirty="0"/>
              <a:t>联络方式：见项目干系人</a:t>
            </a:r>
          </a:p>
          <a:p>
            <a:pPr lvl="0"/>
            <a:endParaRPr lang="en-US" altLang="zh-CN" dirty="0" smtClean="0"/>
          </a:p>
        </p:txBody>
      </p:sp>
    </p:spTree>
    <p:extLst>
      <p:ext uri="{BB962C8B-B14F-4D97-AF65-F5344CB8AC3E}">
        <p14:creationId xmlns:p14="http://schemas.microsoft.com/office/powerpoint/2010/main" val="158499112"/>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52438" y="317500"/>
            <a:ext cx="850900" cy="850900"/>
            <a:chOff x="2959100" y="1866900"/>
            <a:chExt cx="1536700" cy="1536700"/>
          </a:xfrm>
        </p:grpSpPr>
        <p:sp>
          <p:nvSpPr>
            <p:cNvPr id="3" name="椭圆 2"/>
            <p:cNvSpPr/>
            <p:nvPr/>
          </p:nvSpPr>
          <p:spPr>
            <a:xfrm>
              <a:off x="2959100" y="1866900"/>
              <a:ext cx="1536700" cy="1536700"/>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a:off x="3361590" y="2286000"/>
              <a:ext cx="731720" cy="698500"/>
            </a:xfrm>
            <a:custGeom>
              <a:avLst/>
              <a:gdLst>
                <a:gd name="connsiteX0" fmla="*/ 442231 w 602715"/>
                <a:gd name="connsiteY0" fmla="*/ 415741 h 575353"/>
                <a:gd name="connsiteX1" fmla="*/ 479375 w 602715"/>
                <a:gd name="connsiteY1" fmla="*/ 514894 h 575353"/>
                <a:gd name="connsiteX2" fmla="*/ 500369 w 602715"/>
                <a:gd name="connsiteY2" fmla="*/ 472976 h 575353"/>
                <a:gd name="connsiteX3" fmla="*/ 542357 w 602715"/>
                <a:gd name="connsiteY3" fmla="*/ 452017 h 575353"/>
                <a:gd name="connsiteX4" fmla="*/ 405895 w 602715"/>
                <a:gd name="connsiteY4" fmla="*/ 379466 h 575353"/>
                <a:gd name="connsiteX5" fmla="*/ 596458 w 602715"/>
                <a:gd name="connsiteY5" fmla="*/ 449598 h 575353"/>
                <a:gd name="connsiteX6" fmla="*/ 526208 w 602715"/>
                <a:gd name="connsiteY6" fmla="*/ 484262 h 575353"/>
                <a:gd name="connsiteX7" fmla="*/ 599688 w 602715"/>
                <a:gd name="connsiteY7" fmla="*/ 557618 h 575353"/>
                <a:gd name="connsiteX8" fmla="*/ 599688 w 602715"/>
                <a:gd name="connsiteY8" fmla="*/ 572129 h 575353"/>
                <a:gd name="connsiteX9" fmla="*/ 591613 w 602715"/>
                <a:gd name="connsiteY9" fmla="*/ 575353 h 575353"/>
                <a:gd name="connsiteX10" fmla="*/ 584346 w 602715"/>
                <a:gd name="connsiteY10" fmla="*/ 572129 h 575353"/>
                <a:gd name="connsiteX11" fmla="*/ 510866 w 602715"/>
                <a:gd name="connsiteY11" fmla="*/ 499578 h 575353"/>
                <a:gd name="connsiteX12" fmla="*/ 476145 w 602715"/>
                <a:gd name="connsiteY12" fmla="*/ 568904 h 575353"/>
                <a:gd name="connsiteX13" fmla="*/ 280047 w 602715"/>
                <a:gd name="connsiteY13" fmla="*/ 64374 h 575353"/>
                <a:gd name="connsiteX14" fmla="*/ 258242 w 602715"/>
                <a:gd name="connsiteY14" fmla="*/ 86154 h 575353"/>
                <a:gd name="connsiteX15" fmla="*/ 280047 w 602715"/>
                <a:gd name="connsiteY15" fmla="*/ 107934 h 575353"/>
                <a:gd name="connsiteX16" fmla="*/ 301045 w 602715"/>
                <a:gd name="connsiteY16" fmla="*/ 86154 h 575353"/>
                <a:gd name="connsiteX17" fmla="*/ 280047 w 602715"/>
                <a:gd name="connsiteY17" fmla="*/ 64374 h 575353"/>
                <a:gd name="connsiteX18" fmla="*/ 183205 w 602715"/>
                <a:gd name="connsiteY18" fmla="*/ 64374 h 575353"/>
                <a:gd name="connsiteX19" fmla="*/ 161432 w 602715"/>
                <a:gd name="connsiteY19" fmla="*/ 86154 h 575353"/>
                <a:gd name="connsiteX20" fmla="*/ 183205 w 602715"/>
                <a:gd name="connsiteY20" fmla="*/ 107934 h 575353"/>
                <a:gd name="connsiteX21" fmla="*/ 204171 w 602715"/>
                <a:gd name="connsiteY21" fmla="*/ 86154 h 575353"/>
                <a:gd name="connsiteX22" fmla="*/ 183205 w 602715"/>
                <a:gd name="connsiteY22" fmla="*/ 64374 h 575353"/>
                <a:gd name="connsiteX23" fmla="*/ 86363 w 602715"/>
                <a:gd name="connsiteY23" fmla="*/ 64374 h 575353"/>
                <a:gd name="connsiteX24" fmla="*/ 64558 w 602715"/>
                <a:gd name="connsiteY24" fmla="*/ 86154 h 575353"/>
                <a:gd name="connsiteX25" fmla="*/ 86363 w 602715"/>
                <a:gd name="connsiteY25" fmla="*/ 107934 h 575353"/>
                <a:gd name="connsiteX26" fmla="*/ 107361 w 602715"/>
                <a:gd name="connsiteY26" fmla="*/ 86154 h 575353"/>
                <a:gd name="connsiteX27" fmla="*/ 86363 w 602715"/>
                <a:gd name="connsiteY27" fmla="*/ 64374 h 575353"/>
                <a:gd name="connsiteX28" fmla="*/ 280047 w 602715"/>
                <a:gd name="connsiteY28" fmla="*/ 43401 h 575353"/>
                <a:gd name="connsiteX29" fmla="*/ 322850 w 602715"/>
                <a:gd name="connsiteY29" fmla="*/ 86154 h 575353"/>
                <a:gd name="connsiteX30" fmla="*/ 280047 w 602715"/>
                <a:gd name="connsiteY30" fmla="*/ 128907 h 575353"/>
                <a:gd name="connsiteX31" fmla="*/ 236437 w 602715"/>
                <a:gd name="connsiteY31" fmla="*/ 86154 h 575353"/>
                <a:gd name="connsiteX32" fmla="*/ 280047 w 602715"/>
                <a:gd name="connsiteY32" fmla="*/ 43401 h 575353"/>
                <a:gd name="connsiteX33" fmla="*/ 183205 w 602715"/>
                <a:gd name="connsiteY33" fmla="*/ 43401 h 575353"/>
                <a:gd name="connsiteX34" fmla="*/ 225943 w 602715"/>
                <a:gd name="connsiteY34" fmla="*/ 86154 h 575353"/>
                <a:gd name="connsiteX35" fmla="*/ 183205 w 602715"/>
                <a:gd name="connsiteY35" fmla="*/ 128907 h 575353"/>
                <a:gd name="connsiteX36" fmla="*/ 139660 w 602715"/>
                <a:gd name="connsiteY36" fmla="*/ 86154 h 575353"/>
                <a:gd name="connsiteX37" fmla="*/ 183205 w 602715"/>
                <a:gd name="connsiteY37" fmla="*/ 43401 h 575353"/>
                <a:gd name="connsiteX38" fmla="*/ 86363 w 602715"/>
                <a:gd name="connsiteY38" fmla="*/ 43401 h 575353"/>
                <a:gd name="connsiteX39" fmla="*/ 129166 w 602715"/>
                <a:gd name="connsiteY39" fmla="*/ 86154 h 575353"/>
                <a:gd name="connsiteX40" fmla="*/ 86363 w 602715"/>
                <a:gd name="connsiteY40" fmla="*/ 128907 h 575353"/>
                <a:gd name="connsiteX41" fmla="*/ 42753 w 602715"/>
                <a:gd name="connsiteY41" fmla="*/ 86154 h 575353"/>
                <a:gd name="connsiteX42" fmla="*/ 86363 w 602715"/>
                <a:gd name="connsiteY42" fmla="*/ 43401 h 575353"/>
                <a:gd name="connsiteX43" fmla="*/ 21790 w 602715"/>
                <a:gd name="connsiteY43" fmla="*/ 21754 h 575353"/>
                <a:gd name="connsiteX44" fmla="*/ 21790 w 602715"/>
                <a:gd name="connsiteY44" fmla="*/ 150669 h 575353"/>
                <a:gd name="connsiteX45" fmla="*/ 538305 w 602715"/>
                <a:gd name="connsiteY45" fmla="*/ 150669 h 575353"/>
                <a:gd name="connsiteX46" fmla="*/ 538305 w 602715"/>
                <a:gd name="connsiteY46" fmla="*/ 21754 h 575353"/>
                <a:gd name="connsiteX47" fmla="*/ 10492 w 602715"/>
                <a:gd name="connsiteY47" fmla="*/ 0 h 575353"/>
                <a:gd name="connsiteX48" fmla="*/ 548796 w 602715"/>
                <a:gd name="connsiteY48" fmla="*/ 0 h 575353"/>
                <a:gd name="connsiteX49" fmla="*/ 559288 w 602715"/>
                <a:gd name="connsiteY49" fmla="*/ 11280 h 575353"/>
                <a:gd name="connsiteX50" fmla="*/ 559288 w 602715"/>
                <a:gd name="connsiteY50" fmla="*/ 161143 h 575353"/>
                <a:gd name="connsiteX51" fmla="*/ 559288 w 602715"/>
                <a:gd name="connsiteY51" fmla="*/ 365795 h 575353"/>
                <a:gd name="connsiteX52" fmla="*/ 548796 w 602715"/>
                <a:gd name="connsiteY52" fmla="*/ 376269 h 575353"/>
                <a:gd name="connsiteX53" fmla="*/ 538305 w 602715"/>
                <a:gd name="connsiteY53" fmla="*/ 365795 h 575353"/>
                <a:gd name="connsiteX54" fmla="*/ 538305 w 602715"/>
                <a:gd name="connsiteY54" fmla="*/ 172423 h 575353"/>
                <a:gd name="connsiteX55" fmla="*/ 21790 w 602715"/>
                <a:gd name="connsiteY55" fmla="*/ 172423 h 575353"/>
                <a:gd name="connsiteX56" fmla="*/ 21790 w 602715"/>
                <a:gd name="connsiteY56" fmla="*/ 526938 h 575353"/>
                <a:gd name="connsiteX57" fmla="*/ 376894 w 602715"/>
                <a:gd name="connsiteY57" fmla="*/ 526938 h 575353"/>
                <a:gd name="connsiteX58" fmla="*/ 387386 w 602715"/>
                <a:gd name="connsiteY58" fmla="*/ 537413 h 575353"/>
                <a:gd name="connsiteX59" fmla="*/ 376894 w 602715"/>
                <a:gd name="connsiteY59" fmla="*/ 547887 h 575353"/>
                <a:gd name="connsiteX60" fmla="*/ 10492 w 602715"/>
                <a:gd name="connsiteY60" fmla="*/ 547887 h 575353"/>
                <a:gd name="connsiteX61" fmla="*/ 0 w 602715"/>
                <a:gd name="connsiteY61" fmla="*/ 537413 h 575353"/>
                <a:gd name="connsiteX62" fmla="*/ 0 w 602715"/>
                <a:gd name="connsiteY62" fmla="*/ 161143 h 575353"/>
                <a:gd name="connsiteX63" fmla="*/ 0 w 602715"/>
                <a:gd name="connsiteY63" fmla="*/ 11280 h 575353"/>
                <a:gd name="connsiteX64" fmla="*/ 10492 w 602715"/>
                <a:gd name="connsiteY64" fmla="*/ 0 h 57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2715" h="575353">
                  <a:moveTo>
                    <a:pt x="442231" y="415741"/>
                  </a:moveTo>
                  <a:lnTo>
                    <a:pt x="479375" y="514894"/>
                  </a:lnTo>
                  <a:lnTo>
                    <a:pt x="500369" y="472976"/>
                  </a:lnTo>
                  <a:lnTo>
                    <a:pt x="542357" y="452017"/>
                  </a:lnTo>
                  <a:close/>
                  <a:moveTo>
                    <a:pt x="405895" y="379466"/>
                  </a:moveTo>
                  <a:lnTo>
                    <a:pt x="596458" y="449598"/>
                  </a:lnTo>
                  <a:lnTo>
                    <a:pt x="526208" y="484262"/>
                  </a:lnTo>
                  <a:lnTo>
                    <a:pt x="599688" y="557618"/>
                  </a:lnTo>
                  <a:cubicBezTo>
                    <a:pt x="603725" y="561649"/>
                    <a:pt x="603725" y="568098"/>
                    <a:pt x="599688" y="572129"/>
                  </a:cubicBezTo>
                  <a:cubicBezTo>
                    <a:pt x="597265" y="574547"/>
                    <a:pt x="594843" y="575353"/>
                    <a:pt x="591613" y="575353"/>
                  </a:cubicBezTo>
                  <a:cubicBezTo>
                    <a:pt x="589191" y="575353"/>
                    <a:pt x="586768" y="574547"/>
                    <a:pt x="584346" y="572129"/>
                  </a:cubicBezTo>
                  <a:lnTo>
                    <a:pt x="510866" y="499578"/>
                  </a:lnTo>
                  <a:lnTo>
                    <a:pt x="476145" y="568904"/>
                  </a:lnTo>
                  <a:close/>
                  <a:moveTo>
                    <a:pt x="280047" y="64374"/>
                  </a:moveTo>
                  <a:cubicBezTo>
                    <a:pt x="267933" y="64374"/>
                    <a:pt x="258242" y="74054"/>
                    <a:pt x="258242" y="86154"/>
                  </a:cubicBezTo>
                  <a:cubicBezTo>
                    <a:pt x="258242" y="98254"/>
                    <a:pt x="267933" y="107934"/>
                    <a:pt x="280047" y="107934"/>
                  </a:cubicBezTo>
                  <a:cubicBezTo>
                    <a:pt x="291354" y="107934"/>
                    <a:pt x="301045" y="98254"/>
                    <a:pt x="301045" y="86154"/>
                  </a:cubicBezTo>
                  <a:cubicBezTo>
                    <a:pt x="301045" y="74054"/>
                    <a:pt x="291354" y="64374"/>
                    <a:pt x="280047" y="64374"/>
                  </a:cubicBezTo>
                  <a:close/>
                  <a:moveTo>
                    <a:pt x="183205" y="64374"/>
                  </a:moveTo>
                  <a:cubicBezTo>
                    <a:pt x="171109" y="64374"/>
                    <a:pt x="161432" y="74054"/>
                    <a:pt x="161432" y="86154"/>
                  </a:cubicBezTo>
                  <a:cubicBezTo>
                    <a:pt x="161432" y="98254"/>
                    <a:pt x="171109" y="107934"/>
                    <a:pt x="183205" y="107934"/>
                  </a:cubicBezTo>
                  <a:cubicBezTo>
                    <a:pt x="194494" y="107934"/>
                    <a:pt x="204171" y="98254"/>
                    <a:pt x="204171" y="86154"/>
                  </a:cubicBezTo>
                  <a:cubicBezTo>
                    <a:pt x="204171" y="74054"/>
                    <a:pt x="194494" y="64374"/>
                    <a:pt x="183205" y="64374"/>
                  </a:cubicBezTo>
                  <a:close/>
                  <a:moveTo>
                    <a:pt x="86363" y="64374"/>
                  </a:moveTo>
                  <a:cubicBezTo>
                    <a:pt x="74249" y="64374"/>
                    <a:pt x="64558" y="74054"/>
                    <a:pt x="64558" y="86154"/>
                  </a:cubicBezTo>
                  <a:cubicBezTo>
                    <a:pt x="64558" y="98254"/>
                    <a:pt x="74249" y="107934"/>
                    <a:pt x="86363" y="107934"/>
                  </a:cubicBezTo>
                  <a:cubicBezTo>
                    <a:pt x="97670" y="107934"/>
                    <a:pt x="107361" y="98254"/>
                    <a:pt x="107361" y="86154"/>
                  </a:cubicBezTo>
                  <a:cubicBezTo>
                    <a:pt x="107361" y="74054"/>
                    <a:pt x="97670" y="64374"/>
                    <a:pt x="86363" y="64374"/>
                  </a:cubicBezTo>
                  <a:close/>
                  <a:moveTo>
                    <a:pt x="280047" y="43401"/>
                  </a:moveTo>
                  <a:cubicBezTo>
                    <a:pt x="303468" y="43401"/>
                    <a:pt x="322850" y="62761"/>
                    <a:pt x="322850" y="86154"/>
                  </a:cubicBezTo>
                  <a:cubicBezTo>
                    <a:pt x="322850" y="109547"/>
                    <a:pt x="303468" y="128907"/>
                    <a:pt x="280047" y="128907"/>
                  </a:cubicBezTo>
                  <a:cubicBezTo>
                    <a:pt x="255819" y="128907"/>
                    <a:pt x="236437" y="109547"/>
                    <a:pt x="236437" y="86154"/>
                  </a:cubicBezTo>
                  <a:cubicBezTo>
                    <a:pt x="236437" y="62761"/>
                    <a:pt x="255819" y="43401"/>
                    <a:pt x="280047" y="43401"/>
                  </a:cubicBezTo>
                  <a:close/>
                  <a:moveTo>
                    <a:pt x="183205" y="43401"/>
                  </a:moveTo>
                  <a:cubicBezTo>
                    <a:pt x="206590" y="43401"/>
                    <a:pt x="225943" y="62761"/>
                    <a:pt x="225943" y="86154"/>
                  </a:cubicBezTo>
                  <a:cubicBezTo>
                    <a:pt x="225943" y="109547"/>
                    <a:pt x="206590" y="128907"/>
                    <a:pt x="183205" y="128907"/>
                  </a:cubicBezTo>
                  <a:cubicBezTo>
                    <a:pt x="159013" y="128907"/>
                    <a:pt x="139660" y="109547"/>
                    <a:pt x="139660" y="86154"/>
                  </a:cubicBezTo>
                  <a:cubicBezTo>
                    <a:pt x="139660" y="62761"/>
                    <a:pt x="159013" y="43401"/>
                    <a:pt x="183205" y="43401"/>
                  </a:cubicBezTo>
                  <a:close/>
                  <a:moveTo>
                    <a:pt x="86363" y="43401"/>
                  </a:moveTo>
                  <a:cubicBezTo>
                    <a:pt x="109784" y="43401"/>
                    <a:pt x="129166" y="62761"/>
                    <a:pt x="129166" y="86154"/>
                  </a:cubicBezTo>
                  <a:cubicBezTo>
                    <a:pt x="129166" y="109547"/>
                    <a:pt x="109784" y="128907"/>
                    <a:pt x="86363" y="128907"/>
                  </a:cubicBezTo>
                  <a:cubicBezTo>
                    <a:pt x="62135" y="128907"/>
                    <a:pt x="42753" y="109547"/>
                    <a:pt x="42753" y="86154"/>
                  </a:cubicBezTo>
                  <a:cubicBezTo>
                    <a:pt x="42753" y="62761"/>
                    <a:pt x="62135" y="43401"/>
                    <a:pt x="86363" y="43401"/>
                  </a:cubicBezTo>
                  <a:close/>
                  <a:moveTo>
                    <a:pt x="21790" y="21754"/>
                  </a:moveTo>
                  <a:lnTo>
                    <a:pt x="21790" y="150669"/>
                  </a:lnTo>
                  <a:lnTo>
                    <a:pt x="538305" y="150669"/>
                  </a:lnTo>
                  <a:lnTo>
                    <a:pt x="538305" y="21754"/>
                  </a:lnTo>
                  <a:close/>
                  <a:moveTo>
                    <a:pt x="10492" y="0"/>
                  </a:moveTo>
                  <a:lnTo>
                    <a:pt x="548796" y="0"/>
                  </a:lnTo>
                  <a:cubicBezTo>
                    <a:pt x="554446" y="0"/>
                    <a:pt x="559288" y="4834"/>
                    <a:pt x="559288" y="11280"/>
                  </a:cubicBezTo>
                  <a:lnTo>
                    <a:pt x="559288" y="161143"/>
                  </a:lnTo>
                  <a:lnTo>
                    <a:pt x="559288" y="365795"/>
                  </a:lnTo>
                  <a:cubicBezTo>
                    <a:pt x="559288" y="371435"/>
                    <a:pt x="554446" y="376269"/>
                    <a:pt x="548796" y="376269"/>
                  </a:cubicBezTo>
                  <a:cubicBezTo>
                    <a:pt x="543147" y="376269"/>
                    <a:pt x="538305" y="371435"/>
                    <a:pt x="538305" y="365795"/>
                  </a:cubicBezTo>
                  <a:lnTo>
                    <a:pt x="538305" y="172423"/>
                  </a:lnTo>
                  <a:lnTo>
                    <a:pt x="21790" y="172423"/>
                  </a:lnTo>
                  <a:lnTo>
                    <a:pt x="21790" y="526938"/>
                  </a:lnTo>
                  <a:lnTo>
                    <a:pt x="376894" y="526938"/>
                  </a:lnTo>
                  <a:cubicBezTo>
                    <a:pt x="382543" y="526938"/>
                    <a:pt x="387386" y="531773"/>
                    <a:pt x="387386" y="537413"/>
                  </a:cubicBezTo>
                  <a:cubicBezTo>
                    <a:pt x="387386" y="543053"/>
                    <a:pt x="382543" y="547887"/>
                    <a:pt x="376894" y="547887"/>
                  </a:cubicBezTo>
                  <a:lnTo>
                    <a:pt x="10492" y="547887"/>
                  </a:lnTo>
                  <a:cubicBezTo>
                    <a:pt x="4842" y="547887"/>
                    <a:pt x="0" y="543053"/>
                    <a:pt x="0" y="537413"/>
                  </a:cubicBezTo>
                  <a:lnTo>
                    <a:pt x="0" y="161143"/>
                  </a:lnTo>
                  <a:lnTo>
                    <a:pt x="0" y="11280"/>
                  </a:lnTo>
                  <a:cubicBezTo>
                    <a:pt x="0" y="4834"/>
                    <a:pt x="4842" y="0"/>
                    <a:pt x="10492" y="0"/>
                  </a:cubicBezTo>
                  <a:close/>
                </a:path>
              </a:pathLst>
            </a:custGeom>
            <a:solidFill>
              <a:schemeClr val="bg1"/>
            </a:soli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 name="文本框 5"/>
          <p:cNvSpPr txBox="1"/>
          <p:nvPr/>
        </p:nvSpPr>
        <p:spPr>
          <a:xfrm>
            <a:off x="1518453" y="455343"/>
            <a:ext cx="3295317" cy="461665"/>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tx1">
                    <a:lumMod val="85000"/>
                    <a:lumOff val="15000"/>
                  </a:schemeClr>
                </a:solidFill>
                <a:latin typeface="+mn-ea"/>
              </a:rPr>
              <a:t>客户和市场需求</a:t>
            </a:r>
            <a:endParaRPr lang="zh-CN" altLang="en-US" sz="2400" b="1" dirty="0">
              <a:solidFill>
                <a:schemeClr val="tx1">
                  <a:lumMod val="85000"/>
                  <a:lumOff val="15000"/>
                </a:schemeClr>
              </a:solidFill>
              <a:latin typeface="+mn-ea"/>
            </a:endParaRPr>
          </a:p>
        </p:txBody>
      </p:sp>
      <p:sp>
        <p:nvSpPr>
          <p:cNvPr id="30" name="矩形 29"/>
          <p:cNvSpPr/>
          <p:nvPr/>
        </p:nvSpPr>
        <p:spPr>
          <a:xfrm>
            <a:off x="1303338" y="1352502"/>
            <a:ext cx="9721047" cy="4093428"/>
          </a:xfrm>
          <a:prstGeom prst="rect">
            <a:avLst/>
          </a:prstGeom>
        </p:spPr>
        <p:txBody>
          <a:bodyPr wrap="square">
            <a:spAutoFit/>
            <a:scene3d>
              <a:camera prst="orthographicFront"/>
              <a:lightRig rig="threePt" dir="t"/>
            </a:scene3d>
            <a:sp3d contourW="12700"/>
          </a:bodyPr>
          <a:lstStyle/>
          <a:p>
            <a:pPr>
              <a:lnSpc>
                <a:spcPct val="125000"/>
              </a:lnSpc>
            </a:pPr>
            <a:r>
              <a:rPr lang="zh-CN" altLang="en-US" sz="1600" dirty="0">
                <a:latin typeface="+mn-ea"/>
              </a:rPr>
              <a:t>对于教师：</a:t>
            </a:r>
          </a:p>
          <a:p>
            <a:pPr marL="228600" indent="-228600">
              <a:lnSpc>
                <a:spcPct val="125000"/>
              </a:lnSpc>
              <a:buFont typeface="+mj-lt"/>
              <a:buAutoNum type="arabicPeriod"/>
            </a:pPr>
            <a:r>
              <a:rPr lang="zh-CN" altLang="en-US" sz="1600" dirty="0" smtClean="0">
                <a:latin typeface="+mn-ea"/>
              </a:rPr>
              <a:t>网站</a:t>
            </a:r>
            <a:r>
              <a:rPr lang="zh-CN" altLang="en-US" sz="1600" dirty="0">
                <a:latin typeface="+mn-ea"/>
              </a:rPr>
              <a:t>上要有系统的课程介绍包括项目管理</a:t>
            </a:r>
            <a:r>
              <a:rPr lang="en-US" altLang="zh-CN" sz="1600" dirty="0">
                <a:latin typeface="+mn-ea"/>
              </a:rPr>
              <a:t>,</a:t>
            </a:r>
            <a:r>
              <a:rPr lang="zh-CN" altLang="en-US" sz="1600" dirty="0">
                <a:latin typeface="+mn-ea"/>
              </a:rPr>
              <a:t>需求工程等几门课的课时安排、教学计划、使用教材、国际国内背景、考核方式、和学生选这门课所需要的知识背景，以及大作业的介绍。并可以在以后增加另外课程的时候可以</a:t>
            </a:r>
            <a:r>
              <a:rPr lang="zh-CN" altLang="en-US" sz="1600" dirty="0" smtClean="0">
                <a:latin typeface="+mn-ea"/>
              </a:rPr>
              <a:t>定制</a:t>
            </a:r>
            <a:r>
              <a:rPr lang="en-US" altLang="zh-CN" sz="1600" dirty="0" smtClean="0">
                <a:latin typeface="+mn-ea"/>
              </a:rPr>
              <a:t>.</a:t>
            </a:r>
            <a:endParaRPr lang="en-US" altLang="zh-CN" sz="1600" dirty="0">
              <a:latin typeface="+mn-ea"/>
            </a:endParaRPr>
          </a:p>
          <a:p>
            <a:pPr marL="228600" indent="-228600">
              <a:lnSpc>
                <a:spcPct val="125000"/>
              </a:lnSpc>
              <a:buFont typeface="+mj-lt"/>
              <a:buAutoNum type="arabicPeriod"/>
            </a:pPr>
            <a:r>
              <a:rPr lang="zh-CN" altLang="en-US" sz="1600" dirty="0" smtClean="0">
                <a:latin typeface="+mn-ea"/>
              </a:rPr>
              <a:t>网站</a:t>
            </a:r>
            <a:r>
              <a:rPr lang="zh-CN" altLang="en-US" sz="1600" dirty="0">
                <a:latin typeface="+mn-ea"/>
              </a:rPr>
              <a:t>要有教师介绍，对任课老师的以往教学、科研成果，及其教学风格，出版书 籍，所获荣誉的详细介绍</a:t>
            </a:r>
          </a:p>
          <a:p>
            <a:pPr marL="228600" indent="-228600">
              <a:lnSpc>
                <a:spcPct val="125000"/>
              </a:lnSpc>
              <a:buFont typeface="+mj-lt"/>
              <a:buAutoNum type="arabicPeriod"/>
            </a:pPr>
            <a:r>
              <a:rPr lang="zh-CN" altLang="en-US" sz="1600" dirty="0" smtClean="0">
                <a:latin typeface="+mn-ea"/>
              </a:rPr>
              <a:t>课件</a:t>
            </a:r>
            <a:r>
              <a:rPr lang="zh-CN" altLang="en-US" sz="1600" dirty="0">
                <a:latin typeface="+mn-ea"/>
              </a:rPr>
              <a:t>、模板、参考资料、以往优秀作业、教学视频、音频资料下载，可以及时更新。本班老师同学可以通过账号下载，其他用户可以在线浏览简化版课件。</a:t>
            </a:r>
          </a:p>
          <a:p>
            <a:pPr marL="228600" indent="-228600">
              <a:lnSpc>
                <a:spcPct val="125000"/>
              </a:lnSpc>
              <a:buFont typeface="+mj-lt"/>
              <a:buAutoNum type="arabicPeriod"/>
            </a:pPr>
            <a:r>
              <a:rPr lang="zh-CN" altLang="en-US" sz="1600" dirty="0" smtClean="0">
                <a:latin typeface="+mn-ea"/>
              </a:rPr>
              <a:t>教师</a:t>
            </a:r>
            <a:r>
              <a:rPr lang="zh-CN" altLang="en-US" sz="1600" dirty="0">
                <a:latin typeface="+mn-ea"/>
              </a:rPr>
              <a:t>消息发布栏用于老师发布作业点评、临时课程变更等通知。</a:t>
            </a:r>
          </a:p>
          <a:p>
            <a:pPr marL="228600" indent="-228600">
              <a:lnSpc>
                <a:spcPct val="125000"/>
              </a:lnSpc>
              <a:buFont typeface="+mj-lt"/>
              <a:buAutoNum type="arabicPeriod"/>
            </a:pPr>
            <a:r>
              <a:rPr lang="zh-CN" altLang="en-US" sz="1600" dirty="0" smtClean="0">
                <a:latin typeface="+mn-ea"/>
              </a:rPr>
              <a:t>网站</a:t>
            </a:r>
            <a:r>
              <a:rPr lang="zh-CN" altLang="en-US" sz="1600" dirty="0">
                <a:latin typeface="+mn-ea"/>
              </a:rPr>
              <a:t>上要有网站向导即使用指南。</a:t>
            </a:r>
          </a:p>
          <a:p>
            <a:pPr marL="228600" indent="-228600">
              <a:lnSpc>
                <a:spcPct val="125000"/>
              </a:lnSpc>
              <a:buFont typeface="+mj-lt"/>
              <a:buAutoNum type="arabicPeriod"/>
            </a:pPr>
            <a:r>
              <a:rPr lang="zh-CN" altLang="en-US" sz="1600" dirty="0" smtClean="0">
                <a:latin typeface="+mn-ea"/>
              </a:rPr>
              <a:t>最新</a:t>
            </a:r>
            <a:r>
              <a:rPr lang="zh-CN" altLang="en-US" sz="1600" dirty="0">
                <a:latin typeface="+mn-ea"/>
              </a:rPr>
              <a:t>信息：公布老师最近的一些教学或外出交流的心得，以及网站一些最近更新信息的介绍。</a:t>
            </a:r>
          </a:p>
          <a:p>
            <a:pPr marL="228600" indent="-228600">
              <a:lnSpc>
                <a:spcPct val="125000"/>
              </a:lnSpc>
              <a:buFont typeface="+mj-lt"/>
              <a:buAutoNum type="arabicPeriod"/>
            </a:pPr>
            <a:r>
              <a:rPr lang="zh-CN" altLang="en-US" sz="1600" dirty="0" smtClean="0">
                <a:latin typeface="+mn-ea"/>
              </a:rPr>
              <a:t>友情</a:t>
            </a:r>
            <a:r>
              <a:rPr lang="zh-CN" altLang="en-US" sz="1600" dirty="0">
                <a:latin typeface="+mn-ea"/>
              </a:rPr>
              <a:t>连接（如网上选课主页）有老师要求管理员实时更新。</a:t>
            </a:r>
          </a:p>
          <a:p>
            <a:pPr marL="228600" indent="-228600">
              <a:lnSpc>
                <a:spcPct val="125000"/>
              </a:lnSpc>
              <a:buFont typeface="+mj-lt"/>
              <a:buAutoNum type="arabicPeriod"/>
            </a:pPr>
            <a:r>
              <a:rPr lang="zh-CN" altLang="en-US" sz="1600" dirty="0" smtClean="0">
                <a:latin typeface="+mn-ea"/>
              </a:rPr>
              <a:t>提供</a:t>
            </a:r>
            <a:r>
              <a:rPr lang="zh-CN" altLang="en-US" sz="1600" dirty="0">
                <a:latin typeface="+mn-ea"/>
              </a:rPr>
              <a:t>专门的作业点评</a:t>
            </a:r>
            <a:r>
              <a:rPr lang="en-US" altLang="zh-CN" sz="1600" dirty="0">
                <a:latin typeface="+mn-ea"/>
              </a:rPr>
              <a:t>,</a:t>
            </a:r>
            <a:r>
              <a:rPr lang="zh-CN" altLang="en-US" sz="1600" dirty="0">
                <a:latin typeface="+mn-ea"/>
              </a:rPr>
              <a:t>作业完成情况跟踪的功能</a:t>
            </a:r>
            <a:r>
              <a:rPr lang="en-US" altLang="zh-CN" sz="1600" dirty="0">
                <a:latin typeface="+mn-ea"/>
              </a:rPr>
              <a:t>,</a:t>
            </a:r>
            <a:r>
              <a:rPr lang="zh-CN" altLang="en-US" sz="1600" dirty="0">
                <a:latin typeface="+mn-ea"/>
              </a:rPr>
              <a:t>对学生的作业</a:t>
            </a:r>
            <a:r>
              <a:rPr lang="en-US" altLang="zh-CN" sz="1600" dirty="0">
                <a:latin typeface="+mn-ea"/>
              </a:rPr>
              <a:t>,</a:t>
            </a:r>
            <a:r>
              <a:rPr lang="zh-CN" altLang="en-US" sz="1600" dirty="0">
                <a:latin typeface="+mn-ea"/>
              </a:rPr>
              <a:t>和课后作业讨论进行点评</a:t>
            </a:r>
            <a:r>
              <a:rPr lang="en-US" altLang="zh-CN" sz="1600" dirty="0">
                <a:latin typeface="+mn-ea"/>
              </a:rPr>
              <a:t>.</a:t>
            </a:r>
            <a:endParaRPr lang="en-US" altLang="zh-CN" sz="1600" dirty="0">
              <a:latin typeface="+mn-ea"/>
            </a:endParaRPr>
          </a:p>
        </p:txBody>
      </p:sp>
    </p:spTree>
    <p:extLst>
      <p:ext uri="{BB962C8B-B14F-4D97-AF65-F5344CB8AC3E}">
        <p14:creationId xmlns:p14="http://schemas.microsoft.com/office/powerpoint/2010/main" val="154303839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4"/>
          <p:cNvGrpSpPr>
            <a:grpSpLocks/>
          </p:cNvGrpSpPr>
          <p:nvPr/>
        </p:nvGrpSpPr>
        <p:grpSpPr bwMode="auto">
          <a:xfrm>
            <a:off x="1517650" y="455613"/>
            <a:ext cx="6545263" cy="633412"/>
            <a:chOff x="0" y="0"/>
            <a:chExt cx="4885993" cy="632939"/>
          </a:xfrm>
        </p:grpSpPr>
        <p:sp>
          <p:nvSpPr>
            <p:cNvPr id="7171" name="文本框 5"/>
            <p:cNvSpPr>
              <a:spLocks noChangeArrowheads="1"/>
            </p:cNvSpPr>
            <p:nvPr/>
          </p:nvSpPr>
          <p:spPr bwMode="auto">
            <a:xfrm>
              <a:off x="0" y="0"/>
              <a:ext cx="3295317" cy="461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262626"/>
                  </a:solidFill>
                  <a:latin typeface="微软雅黑" pitchFamily="34" charset="-122"/>
                  <a:ea typeface="微软雅黑" pitchFamily="34" charset="-122"/>
                  <a:sym typeface="微软雅黑" pitchFamily="34" charset="-122"/>
                </a:rPr>
                <a:t>参考资料</a:t>
              </a:r>
              <a:endParaRPr lang="zh-CN" altLang="en-US" sz="2400" b="1" dirty="0">
                <a:solidFill>
                  <a:srgbClr val="262626"/>
                </a:solidFill>
                <a:latin typeface="微软雅黑" pitchFamily="34" charset="-122"/>
                <a:ea typeface="微软雅黑" pitchFamily="34" charset="-122"/>
                <a:sym typeface="微软雅黑" pitchFamily="34" charset="-122"/>
              </a:endParaRPr>
            </a:p>
          </p:txBody>
        </p:sp>
        <p:sp>
          <p:nvSpPr>
            <p:cNvPr id="7172" name="文本框 6"/>
            <p:cNvSpPr>
              <a:spLocks noChangeArrowheads="1"/>
            </p:cNvSpPr>
            <p:nvPr/>
          </p:nvSpPr>
          <p:spPr bwMode="auto">
            <a:xfrm>
              <a:off x="1" y="363122"/>
              <a:ext cx="4885992" cy="269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endParaRPr lang="zh-CN" altLang="zh-CN"/>
            </a:p>
          </p:txBody>
        </p:sp>
      </p:grpSp>
      <p:grpSp>
        <p:nvGrpSpPr>
          <p:cNvPr id="7175" name="组合 29"/>
          <p:cNvGrpSpPr>
            <a:grpSpLocks/>
          </p:cNvGrpSpPr>
          <p:nvPr/>
        </p:nvGrpSpPr>
        <p:grpSpPr bwMode="auto">
          <a:xfrm>
            <a:off x="249238" y="295275"/>
            <a:ext cx="1125537" cy="1038225"/>
            <a:chOff x="0" y="0"/>
            <a:chExt cx="1536700" cy="1536700"/>
          </a:xfrm>
        </p:grpSpPr>
        <p:sp>
          <p:nvSpPr>
            <p:cNvPr id="7176" name="椭圆 43"/>
            <p:cNvSpPr>
              <a:spLocks noChangeArrowheads="1"/>
            </p:cNvSpPr>
            <p:nvPr/>
          </p:nvSpPr>
          <p:spPr bwMode="auto">
            <a:xfrm>
              <a:off x="0" y="0"/>
              <a:ext cx="1536700" cy="1536700"/>
            </a:xfrm>
            <a:prstGeom prst="ellipse">
              <a:avLst/>
            </a:prstGeom>
            <a:gradFill rotWithShape="1">
              <a:gsLst>
                <a:gs pos="0">
                  <a:srgbClr val="17232B"/>
                </a:gs>
                <a:gs pos="100000">
                  <a:srgbClr val="395F72"/>
                </a:gs>
              </a:gsLst>
              <a:lin ang="2700000" scaled="1"/>
            </a:gra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sp>
          <p:nvSpPr>
            <p:cNvPr id="7177" name="椭圆 2"/>
            <p:cNvSpPr>
              <a:spLocks noChangeArrowheads="1"/>
            </p:cNvSpPr>
            <p:nvPr/>
          </p:nvSpPr>
          <p:spPr bwMode="auto">
            <a:xfrm>
              <a:off x="402490" y="494381"/>
              <a:ext cx="731720" cy="547938"/>
            </a:xfrm>
            <a:custGeom>
              <a:avLst/>
              <a:gdLst>
                <a:gd name="T0" fmla="*/ 334899 w 606580"/>
                <a:gd name="T1" fmla="*/ 192149 h 454229"/>
                <a:gd name="T2" fmla="*/ 370186 w 606580"/>
                <a:gd name="T3" fmla="*/ 199474 h 454229"/>
                <a:gd name="T4" fmla="*/ 363036 w 606580"/>
                <a:gd name="T5" fmla="*/ 232856 h 454229"/>
                <a:gd name="T6" fmla="*/ 333041 w 606580"/>
                <a:gd name="T7" fmla="*/ 222563 h 454229"/>
                <a:gd name="T8" fmla="*/ 301283 w 606580"/>
                <a:gd name="T9" fmla="*/ 236750 h 454229"/>
                <a:gd name="T10" fmla="*/ 291439 w 606580"/>
                <a:gd name="T11" fmla="*/ 256594 h 454229"/>
                <a:gd name="T12" fmla="*/ 357835 w 606580"/>
                <a:gd name="T13" fmla="*/ 256594 h 454229"/>
                <a:gd name="T14" fmla="*/ 354028 w 606580"/>
                <a:gd name="T15" fmla="*/ 275325 h 454229"/>
                <a:gd name="T16" fmla="*/ 289025 w 606580"/>
                <a:gd name="T17" fmla="*/ 275325 h 454229"/>
                <a:gd name="T18" fmla="*/ 288932 w 606580"/>
                <a:gd name="T19" fmla="*/ 282465 h 454229"/>
                <a:gd name="T20" fmla="*/ 289118 w 606580"/>
                <a:gd name="T21" fmla="*/ 291274 h 454229"/>
                <a:gd name="T22" fmla="*/ 350592 w 606580"/>
                <a:gd name="T23" fmla="*/ 291274 h 454229"/>
                <a:gd name="T24" fmla="*/ 346785 w 606580"/>
                <a:gd name="T25" fmla="*/ 309912 h 454229"/>
                <a:gd name="T26" fmla="*/ 291625 w 606580"/>
                <a:gd name="T27" fmla="*/ 309912 h 454229"/>
                <a:gd name="T28" fmla="*/ 300911 w 606580"/>
                <a:gd name="T29" fmla="*/ 330219 h 454229"/>
                <a:gd name="T30" fmla="*/ 332391 w 606580"/>
                <a:gd name="T31" fmla="*/ 344499 h 454229"/>
                <a:gd name="T32" fmla="*/ 369350 w 606580"/>
                <a:gd name="T33" fmla="*/ 330219 h 454229"/>
                <a:gd name="T34" fmla="*/ 369350 w 606580"/>
                <a:gd name="T35" fmla="*/ 367124 h 454229"/>
                <a:gd name="T36" fmla="*/ 332763 w 606580"/>
                <a:gd name="T37" fmla="*/ 374913 h 454229"/>
                <a:gd name="T38" fmla="*/ 274724 w 606580"/>
                <a:gd name="T39" fmla="*/ 350804 h 454229"/>
                <a:gd name="T40" fmla="*/ 254387 w 606580"/>
                <a:gd name="T41" fmla="*/ 309912 h 454229"/>
                <a:gd name="T42" fmla="*/ 236465 w 606580"/>
                <a:gd name="T43" fmla="*/ 309912 h 454229"/>
                <a:gd name="T44" fmla="*/ 240365 w 606580"/>
                <a:gd name="T45" fmla="*/ 291274 h 454229"/>
                <a:gd name="T46" fmla="*/ 252159 w 606580"/>
                <a:gd name="T47" fmla="*/ 291274 h 454229"/>
                <a:gd name="T48" fmla="*/ 252066 w 606580"/>
                <a:gd name="T49" fmla="*/ 285061 h 454229"/>
                <a:gd name="T50" fmla="*/ 252252 w 606580"/>
                <a:gd name="T51" fmla="*/ 275325 h 454229"/>
                <a:gd name="T52" fmla="*/ 236465 w 606580"/>
                <a:gd name="T53" fmla="*/ 275325 h 454229"/>
                <a:gd name="T54" fmla="*/ 240272 w 606580"/>
                <a:gd name="T55" fmla="*/ 256594 h 454229"/>
                <a:gd name="T56" fmla="*/ 254666 w 606580"/>
                <a:gd name="T57" fmla="*/ 256594 h 454229"/>
                <a:gd name="T58" fmla="*/ 274817 w 606580"/>
                <a:gd name="T59" fmla="*/ 216443 h 454229"/>
                <a:gd name="T60" fmla="*/ 334899 w 606580"/>
                <a:gd name="T61" fmla="*/ 192149 h 454229"/>
                <a:gd name="T62" fmla="*/ 75858 w 606580"/>
                <a:gd name="T63" fmla="*/ 113540 h 454229"/>
                <a:gd name="T64" fmla="*/ 530793 w 606580"/>
                <a:gd name="T65" fmla="*/ 113540 h 454229"/>
                <a:gd name="T66" fmla="*/ 530793 w 606580"/>
                <a:gd name="T67" fmla="*/ 151363 h 454229"/>
                <a:gd name="T68" fmla="*/ 75858 w 606580"/>
                <a:gd name="T69" fmla="*/ 151363 h 454229"/>
                <a:gd name="T70" fmla="*/ 209297 w 606580"/>
                <a:gd name="T71" fmla="*/ 56876 h 454229"/>
                <a:gd name="T72" fmla="*/ 228279 w 606580"/>
                <a:gd name="T73" fmla="*/ 75788 h 454229"/>
                <a:gd name="T74" fmla="*/ 209297 w 606580"/>
                <a:gd name="T75" fmla="*/ 94700 h 454229"/>
                <a:gd name="T76" fmla="*/ 190315 w 606580"/>
                <a:gd name="T77" fmla="*/ 75788 h 454229"/>
                <a:gd name="T78" fmla="*/ 209297 w 606580"/>
                <a:gd name="T79" fmla="*/ 56876 h 454229"/>
                <a:gd name="T80" fmla="*/ 152034 w 606580"/>
                <a:gd name="T81" fmla="*/ 56876 h 454229"/>
                <a:gd name="T82" fmla="*/ 171052 w 606580"/>
                <a:gd name="T83" fmla="*/ 75788 h 454229"/>
                <a:gd name="T84" fmla="*/ 152034 w 606580"/>
                <a:gd name="T85" fmla="*/ 94700 h 454229"/>
                <a:gd name="T86" fmla="*/ 133016 w 606580"/>
                <a:gd name="T87" fmla="*/ 75788 h 454229"/>
                <a:gd name="T88" fmla="*/ 152034 w 606580"/>
                <a:gd name="T89" fmla="*/ 56876 h 454229"/>
                <a:gd name="T90" fmla="*/ 94805 w 606580"/>
                <a:gd name="T91" fmla="*/ 56876 h 454229"/>
                <a:gd name="T92" fmla="*/ 113752 w 606580"/>
                <a:gd name="T93" fmla="*/ 75788 h 454229"/>
                <a:gd name="T94" fmla="*/ 94805 w 606580"/>
                <a:gd name="T95" fmla="*/ 94700 h 454229"/>
                <a:gd name="T96" fmla="*/ 75858 w 606580"/>
                <a:gd name="T97" fmla="*/ 75788 h 454229"/>
                <a:gd name="T98" fmla="*/ 94805 w 606580"/>
                <a:gd name="T99" fmla="*/ 56876 h 454229"/>
                <a:gd name="T100" fmla="*/ 37882 w 606580"/>
                <a:gd name="T101" fmla="*/ 37822 h 454229"/>
                <a:gd name="T102" fmla="*/ 37882 w 606580"/>
                <a:gd name="T103" fmla="*/ 416315 h 454229"/>
                <a:gd name="T104" fmla="*/ 568698 w 606580"/>
                <a:gd name="T105" fmla="*/ 416315 h 454229"/>
                <a:gd name="T106" fmla="*/ 568698 w 606580"/>
                <a:gd name="T107" fmla="*/ 37822 h 454229"/>
                <a:gd name="T108" fmla="*/ 18755 w 606580"/>
                <a:gd name="T109" fmla="*/ 0 h 454229"/>
                <a:gd name="T110" fmla="*/ 587825 w 606580"/>
                <a:gd name="T111" fmla="*/ 0 h 454229"/>
                <a:gd name="T112" fmla="*/ 606580 w 606580"/>
                <a:gd name="T113" fmla="*/ 18725 h 454229"/>
                <a:gd name="T114" fmla="*/ 606580 w 606580"/>
                <a:gd name="T115" fmla="*/ 435411 h 454229"/>
                <a:gd name="T116" fmla="*/ 587825 w 606580"/>
                <a:gd name="T117" fmla="*/ 454229 h 454229"/>
                <a:gd name="T118" fmla="*/ 18755 w 606580"/>
                <a:gd name="T119" fmla="*/ 454229 h 454229"/>
                <a:gd name="T120" fmla="*/ 0 w 606580"/>
                <a:gd name="T121" fmla="*/ 435411 h 454229"/>
                <a:gd name="T122" fmla="*/ 0 w 606580"/>
                <a:gd name="T123" fmla="*/ 18725 h 454229"/>
                <a:gd name="T124" fmla="*/ 18755 w 606580"/>
                <a:gd name="T125" fmla="*/ 0 h 4542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06580"/>
                <a:gd name="T190" fmla="*/ 0 h 454229"/>
                <a:gd name="T191" fmla="*/ 606580 w 606580"/>
                <a:gd name="T192" fmla="*/ 454229 h 4542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06580" h="454229">
                  <a:moveTo>
                    <a:pt x="334899" y="192149"/>
                  </a:moveTo>
                  <a:cubicBezTo>
                    <a:pt x="348363" y="192149"/>
                    <a:pt x="360157" y="194560"/>
                    <a:pt x="370186" y="199474"/>
                  </a:cubicBezTo>
                  <a:lnTo>
                    <a:pt x="363036" y="232856"/>
                  </a:lnTo>
                  <a:cubicBezTo>
                    <a:pt x="356164" y="225994"/>
                    <a:pt x="346135" y="222563"/>
                    <a:pt x="333041" y="222563"/>
                  </a:cubicBezTo>
                  <a:cubicBezTo>
                    <a:pt x="319948" y="222563"/>
                    <a:pt x="309269" y="227292"/>
                    <a:pt x="301283" y="236750"/>
                  </a:cubicBezTo>
                  <a:cubicBezTo>
                    <a:pt x="296639" y="242036"/>
                    <a:pt x="293389" y="248712"/>
                    <a:pt x="291439" y="256594"/>
                  </a:cubicBezTo>
                  <a:lnTo>
                    <a:pt x="357835" y="256594"/>
                  </a:lnTo>
                  <a:lnTo>
                    <a:pt x="354028" y="275325"/>
                  </a:lnTo>
                  <a:lnTo>
                    <a:pt x="289025" y="275325"/>
                  </a:lnTo>
                  <a:cubicBezTo>
                    <a:pt x="288932" y="277179"/>
                    <a:pt x="288932" y="279590"/>
                    <a:pt x="288932" y="282465"/>
                  </a:cubicBezTo>
                  <a:cubicBezTo>
                    <a:pt x="288932" y="285246"/>
                    <a:pt x="289025" y="288214"/>
                    <a:pt x="289118" y="291274"/>
                  </a:cubicBezTo>
                  <a:lnTo>
                    <a:pt x="350592" y="291274"/>
                  </a:lnTo>
                  <a:lnTo>
                    <a:pt x="346785" y="309912"/>
                  </a:lnTo>
                  <a:lnTo>
                    <a:pt x="291625" y="309912"/>
                  </a:lnTo>
                  <a:cubicBezTo>
                    <a:pt x="293668" y="318535"/>
                    <a:pt x="296732" y="325304"/>
                    <a:pt x="300911" y="330219"/>
                  </a:cubicBezTo>
                  <a:cubicBezTo>
                    <a:pt x="308990" y="339677"/>
                    <a:pt x="319483" y="344499"/>
                    <a:pt x="332391" y="344499"/>
                  </a:cubicBezTo>
                  <a:cubicBezTo>
                    <a:pt x="347806" y="344499"/>
                    <a:pt x="360157" y="339677"/>
                    <a:pt x="369350" y="330219"/>
                  </a:cubicBezTo>
                  <a:lnTo>
                    <a:pt x="369350" y="367124"/>
                  </a:lnTo>
                  <a:cubicBezTo>
                    <a:pt x="358857" y="372317"/>
                    <a:pt x="346692" y="374913"/>
                    <a:pt x="332763" y="374913"/>
                  </a:cubicBezTo>
                  <a:cubicBezTo>
                    <a:pt x="309176" y="374913"/>
                    <a:pt x="289861" y="366939"/>
                    <a:pt x="274724" y="350804"/>
                  </a:cubicBezTo>
                  <a:cubicBezTo>
                    <a:pt x="264416" y="339862"/>
                    <a:pt x="257638" y="326232"/>
                    <a:pt x="254387" y="309912"/>
                  </a:cubicBezTo>
                  <a:lnTo>
                    <a:pt x="236465" y="309912"/>
                  </a:lnTo>
                  <a:lnTo>
                    <a:pt x="240365" y="291274"/>
                  </a:lnTo>
                  <a:lnTo>
                    <a:pt x="252159" y="291274"/>
                  </a:lnTo>
                  <a:cubicBezTo>
                    <a:pt x="252066" y="289326"/>
                    <a:pt x="252066" y="287286"/>
                    <a:pt x="252066" y="285061"/>
                  </a:cubicBezTo>
                  <a:cubicBezTo>
                    <a:pt x="252066" y="281445"/>
                    <a:pt x="252066" y="278199"/>
                    <a:pt x="252252" y="275325"/>
                  </a:cubicBezTo>
                  <a:lnTo>
                    <a:pt x="236465" y="275325"/>
                  </a:lnTo>
                  <a:lnTo>
                    <a:pt x="240272" y="256594"/>
                  </a:lnTo>
                  <a:lnTo>
                    <a:pt x="254666" y="256594"/>
                  </a:lnTo>
                  <a:cubicBezTo>
                    <a:pt x="258102" y="240645"/>
                    <a:pt x="264788" y="227292"/>
                    <a:pt x="274817" y="216443"/>
                  </a:cubicBezTo>
                  <a:cubicBezTo>
                    <a:pt x="290046" y="200216"/>
                    <a:pt x="310104" y="192149"/>
                    <a:pt x="334899" y="192149"/>
                  </a:cubicBezTo>
                  <a:close/>
                  <a:moveTo>
                    <a:pt x="75858" y="113540"/>
                  </a:moveTo>
                  <a:lnTo>
                    <a:pt x="530793" y="113540"/>
                  </a:lnTo>
                  <a:lnTo>
                    <a:pt x="530793" y="151363"/>
                  </a:lnTo>
                  <a:lnTo>
                    <a:pt x="75858" y="151363"/>
                  </a:lnTo>
                  <a:close/>
                  <a:moveTo>
                    <a:pt x="209297" y="56876"/>
                  </a:moveTo>
                  <a:cubicBezTo>
                    <a:pt x="219780" y="56876"/>
                    <a:pt x="228279" y="65343"/>
                    <a:pt x="228279" y="75788"/>
                  </a:cubicBezTo>
                  <a:cubicBezTo>
                    <a:pt x="228279" y="86233"/>
                    <a:pt x="219780" y="94700"/>
                    <a:pt x="209297" y="94700"/>
                  </a:cubicBezTo>
                  <a:cubicBezTo>
                    <a:pt x="198814" y="94700"/>
                    <a:pt x="190315" y="86233"/>
                    <a:pt x="190315" y="75788"/>
                  </a:cubicBezTo>
                  <a:cubicBezTo>
                    <a:pt x="190315" y="65343"/>
                    <a:pt x="198814" y="56876"/>
                    <a:pt x="209297" y="56876"/>
                  </a:cubicBezTo>
                  <a:close/>
                  <a:moveTo>
                    <a:pt x="152034" y="56876"/>
                  </a:moveTo>
                  <a:cubicBezTo>
                    <a:pt x="162537" y="56876"/>
                    <a:pt x="171052" y="65343"/>
                    <a:pt x="171052" y="75788"/>
                  </a:cubicBezTo>
                  <a:cubicBezTo>
                    <a:pt x="171052" y="86233"/>
                    <a:pt x="162537" y="94700"/>
                    <a:pt x="152034" y="94700"/>
                  </a:cubicBezTo>
                  <a:cubicBezTo>
                    <a:pt x="141531" y="94700"/>
                    <a:pt x="133016" y="86233"/>
                    <a:pt x="133016" y="75788"/>
                  </a:cubicBezTo>
                  <a:cubicBezTo>
                    <a:pt x="133016" y="65343"/>
                    <a:pt x="141531" y="56876"/>
                    <a:pt x="152034" y="56876"/>
                  </a:cubicBezTo>
                  <a:close/>
                  <a:moveTo>
                    <a:pt x="94805" y="56876"/>
                  </a:moveTo>
                  <a:cubicBezTo>
                    <a:pt x="105269" y="56876"/>
                    <a:pt x="113752" y="65343"/>
                    <a:pt x="113752" y="75788"/>
                  </a:cubicBezTo>
                  <a:cubicBezTo>
                    <a:pt x="113752" y="86233"/>
                    <a:pt x="105269" y="94700"/>
                    <a:pt x="94805" y="94700"/>
                  </a:cubicBezTo>
                  <a:cubicBezTo>
                    <a:pt x="84341" y="94700"/>
                    <a:pt x="75858" y="86233"/>
                    <a:pt x="75858" y="75788"/>
                  </a:cubicBezTo>
                  <a:cubicBezTo>
                    <a:pt x="75858" y="65343"/>
                    <a:pt x="84341" y="56876"/>
                    <a:pt x="94805" y="56876"/>
                  </a:cubicBezTo>
                  <a:close/>
                  <a:moveTo>
                    <a:pt x="37882" y="37822"/>
                  </a:moveTo>
                  <a:lnTo>
                    <a:pt x="37882" y="416315"/>
                  </a:lnTo>
                  <a:lnTo>
                    <a:pt x="568698" y="416315"/>
                  </a:lnTo>
                  <a:lnTo>
                    <a:pt x="568698" y="37822"/>
                  </a:lnTo>
                  <a:close/>
                  <a:moveTo>
                    <a:pt x="18755" y="0"/>
                  </a:moveTo>
                  <a:lnTo>
                    <a:pt x="587825" y="0"/>
                  </a:lnTo>
                  <a:cubicBezTo>
                    <a:pt x="598131" y="0"/>
                    <a:pt x="606580" y="8436"/>
                    <a:pt x="606580" y="18725"/>
                  </a:cubicBezTo>
                  <a:lnTo>
                    <a:pt x="606580" y="435411"/>
                  </a:lnTo>
                  <a:cubicBezTo>
                    <a:pt x="606580" y="445793"/>
                    <a:pt x="598131" y="454229"/>
                    <a:pt x="587825" y="454229"/>
                  </a:cubicBezTo>
                  <a:lnTo>
                    <a:pt x="18755" y="454229"/>
                  </a:lnTo>
                  <a:cubicBezTo>
                    <a:pt x="8449" y="454229"/>
                    <a:pt x="0" y="445793"/>
                    <a:pt x="0" y="435411"/>
                  </a:cubicBezTo>
                  <a:lnTo>
                    <a:pt x="0" y="18725"/>
                  </a:lnTo>
                  <a:cubicBezTo>
                    <a:pt x="0" y="8436"/>
                    <a:pt x="8449" y="0"/>
                    <a:pt x="18755" y="0"/>
                  </a:cubicBezTo>
                  <a:close/>
                </a:path>
              </a:pathLst>
            </a:custGeom>
            <a:solidFill>
              <a:schemeClr val="bg1"/>
            </a:soli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grpSp>
      <p:sp>
        <p:nvSpPr>
          <p:cNvPr id="2" name="TextBox 1"/>
          <p:cNvSpPr txBox="1"/>
          <p:nvPr/>
        </p:nvSpPr>
        <p:spPr>
          <a:xfrm>
            <a:off x="2438400" y="2108200"/>
            <a:ext cx="3493648" cy="646331"/>
          </a:xfrm>
          <a:prstGeom prst="rect">
            <a:avLst/>
          </a:prstGeom>
          <a:noFill/>
        </p:spPr>
        <p:txBody>
          <a:bodyPr wrap="square" rtlCol="0">
            <a:spAutoFit/>
          </a:bodyPr>
          <a:lstStyle/>
          <a:p>
            <a:r>
              <a:rPr lang="en-US" altLang="zh-CN" dirty="0" smtClean="0"/>
              <a:t>1.</a:t>
            </a:r>
            <a:r>
              <a:rPr lang="zh-CN" altLang="en-US" dirty="0" smtClean="0"/>
              <a:t>需求工程计划</a:t>
            </a:r>
            <a:endParaRPr lang="en-US" altLang="zh-CN" dirty="0" smtClean="0"/>
          </a:p>
          <a:p>
            <a:r>
              <a:rPr lang="en-US" altLang="zh-CN" dirty="0" smtClean="0"/>
              <a:t>2.</a:t>
            </a:r>
            <a:r>
              <a:rPr lang="zh-CN" altLang="en-US" dirty="0" smtClean="0"/>
              <a:t>需求工程计划甘特图</a:t>
            </a:r>
            <a:endParaRPr lang="zh-CN" altLang="en-US" dirty="0"/>
          </a:p>
        </p:txBody>
      </p:sp>
    </p:spTree>
    <p:extLst>
      <p:ext uri="{BB962C8B-B14F-4D97-AF65-F5344CB8AC3E}">
        <p14:creationId xmlns:p14="http://schemas.microsoft.com/office/powerpoint/2010/main" val="84973253"/>
      </p:ext>
    </p:extLst>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4"/>
          <p:cNvGrpSpPr>
            <a:grpSpLocks/>
          </p:cNvGrpSpPr>
          <p:nvPr/>
        </p:nvGrpSpPr>
        <p:grpSpPr bwMode="auto">
          <a:xfrm>
            <a:off x="1517650" y="455613"/>
            <a:ext cx="6545263" cy="633412"/>
            <a:chOff x="0" y="0"/>
            <a:chExt cx="4885993" cy="632939"/>
          </a:xfrm>
        </p:grpSpPr>
        <p:sp>
          <p:nvSpPr>
            <p:cNvPr id="7171" name="文本框 5"/>
            <p:cNvSpPr>
              <a:spLocks noChangeArrowheads="1"/>
            </p:cNvSpPr>
            <p:nvPr/>
          </p:nvSpPr>
          <p:spPr bwMode="auto">
            <a:xfrm>
              <a:off x="0" y="0"/>
              <a:ext cx="3295317" cy="461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262626"/>
                  </a:solidFill>
                  <a:latin typeface="微软雅黑" pitchFamily="34" charset="-122"/>
                  <a:ea typeface="微软雅黑" pitchFamily="34" charset="-122"/>
                  <a:sym typeface="微软雅黑" pitchFamily="34" charset="-122"/>
                </a:rPr>
                <a:t>小组分工</a:t>
              </a:r>
              <a:endParaRPr lang="zh-CN" altLang="en-US" sz="2400" b="1" dirty="0">
                <a:solidFill>
                  <a:srgbClr val="262626"/>
                </a:solidFill>
                <a:latin typeface="微软雅黑" pitchFamily="34" charset="-122"/>
                <a:ea typeface="微软雅黑" pitchFamily="34" charset="-122"/>
                <a:sym typeface="微软雅黑" pitchFamily="34" charset="-122"/>
              </a:endParaRPr>
            </a:p>
          </p:txBody>
        </p:sp>
        <p:sp>
          <p:nvSpPr>
            <p:cNvPr id="7172" name="文本框 6"/>
            <p:cNvSpPr>
              <a:spLocks noChangeArrowheads="1"/>
            </p:cNvSpPr>
            <p:nvPr/>
          </p:nvSpPr>
          <p:spPr bwMode="auto">
            <a:xfrm>
              <a:off x="1" y="363122"/>
              <a:ext cx="4885992" cy="269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endParaRPr lang="zh-CN" altLang="zh-CN"/>
            </a:p>
          </p:txBody>
        </p:sp>
      </p:grpSp>
      <p:grpSp>
        <p:nvGrpSpPr>
          <p:cNvPr id="7175" name="组合 29"/>
          <p:cNvGrpSpPr>
            <a:grpSpLocks/>
          </p:cNvGrpSpPr>
          <p:nvPr/>
        </p:nvGrpSpPr>
        <p:grpSpPr bwMode="auto">
          <a:xfrm>
            <a:off x="249238" y="295275"/>
            <a:ext cx="1125537" cy="1038225"/>
            <a:chOff x="0" y="0"/>
            <a:chExt cx="1536700" cy="1536700"/>
          </a:xfrm>
        </p:grpSpPr>
        <p:sp>
          <p:nvSpPr>
            <p:cNvPr id="7176" name="椭圆 43"/>
            <p:cNvSpPr>
              <a:spLocks noChangeArrowheads="1"/>
            </p:cNvSpPr>
            <p:nvPr/>
          </p:nvSpPr>
          <p:spPr bwMode="auto">
            <a:xfrm>
              <a:off x="0" y="0"/>
              <a:ext cx="1536700" cy="1536700"/>
            </a:xfrm>
            <a:prstGeom prst="ellipse">
              <a:avLst/>
            </a:prstGeom>
            <a:gradFill rotWithShape="1">
              <a:gsLst>
                <a:gs pos="0">
                  <a:srgbClr val="17232B"/>
                </a:gs>
                <a:gs pos="100000">
                  <a:srgbClr val="395F72"/>
                </a:gs>
              </a:gsLst>
              <a:lin ang="2700000" scaled="1"/>
            </a:gra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sp>
          <p:nvSpPr>
            <p:cNvPr id="7177" name="椭圆 2"/>
            <p:cNvSpPr>
              <a:spLocks noChangeArrowheads="1"/>
            </p:cNvSpPr>
            <p:nvPr/>
          </p:nvSpPr>
          <p:spPr bwMode="auto">
            <a:xfrm>
              <a:off x="402490" y="494381"/>
              <a:ext cx="731720" cy="547938"/>
            </a:xfrm>
            <a:custGeom>
              <a:avLst/>
              <a:gdLst>
                <a:gd name="T0" fmla="*/ 334899 w 606580"/>
                <a:gd name="T1" fmla="*/ 192149 h 454229"/>
                <a:gd name="T2" fmla="*/ 370186 w 606580"/>
                <a:gd name="T3" fmla="*/ 199474 h 454229"/>
                <a:gd name="T4" fmla="*/ 363036 w 606580"/>
                <a:gd name="T5" fmla="*/ 232856 h 454229"/>
                <a:gd name="T6" fmla="*/ 333041 w 606580"/>
                <a:gd name="T7" fmla="*/ 222563 h 454229"/>
                <a:gd name="T8" fmla="*/ 301283 w 606580"/>
                <a:gd name="T9" fmla="*/ 236750 h 454229"/>
                <a:gd name="T10" fmla="*/ 291439 w 606580"/>
                <a:gd name="T11" fmla="*/ 256594 h 454229"/>
                <a:gd name="T12" fmla="*/ 357835 w 606580"/>
                <a:gd name="T13" fmla="*/ 256594 h 454229"/>
                <a:gd name="T14" fmla="*/ 354028 w 606580"/>
                <a:gd name="T15" fmla="*/ 275325 h 454229"/>
                <a:gd name="T16" fmla="*/ 289025 w 606580"/>
                <a:gd name="T17" fmla="*/ 275325 h 454229"/>
                <a:gd name="T18" fmla="*/ 288932 w 606580"/>
                <a:gd name="T19" fmla="*/ 282465 h 454229"/>
                <a:gd name="T20" fmla="*/ 289118 w 606580"/>
                <a:gd name="T21" fmla="*/ 291274 h 454229"/>
                <a:gd name="T22" fmla="*/ 350592 w 606580"/>
                <a:gd name="T23" fmla="*/ 291274 h 454229"/>
                <a:gd name="T24" fmla="*/ 346785 w 606580"/>
                <a:gd name="T25" fmla="*/ 309912 h 454229"/>
                <a:gd name="T26" fmla="*/ 291625 w 606580"/>
                <a:gd name="T27" fmla="*/ 309912 h 454229"/>
                <a:gd name="T28" fmla="*/ 300911 w 606580"/>
                <a:gd name="T29" fmla="*/ 330219 h 454229"/>
                <a:gd name="T30" fmla="*/ 332391 w 606580"/>
                <a:gd name="T31" fmla="*/ 344499 h 454229"/>
                <a:gd name="T32" fmla="*/ 369350 w 606580"/>
                <a:gd name="T33" fmla="*/ 330219 h 454229"/>
                <a:gd name="T34" fmla="*/ 369350 w 606580"/>
                <a:gd name="T35" fmla="*/ 367124 h 454229"/>
                <a:gd name="T36" fmla="*/ 332763 w 606580"/>
                <a:gd name="T37" fmla="*/ 374913 h 454229"/>
                <a:gd name="T38" fmla="*/ 274724 w 606580"/>
                <a:gd name="T39" fmla="*/ 350804 h 454229"/>
                <a:gd name="T40" fmla="*/ 254387 w 606580"/>
                <a:gd name="T41" fmla="*/ 309912 h 454229"/>
                <a:gd name="T42" fmla="*/ 236465 w 606580"/>
                <a:gd name="T43" fmla="*/ 309912 h 454229"/>
                <a:gd name="T44" fmla="*/ 240365 w 606580"/>
                <a:gd name="T45" fmla="*/ 291274 h 454229"/>
                <a:gd name="T46" fmla="*/ 252159 w 606580"/>
                <a:gd name="T47" fmla="*/ 291274 h 454229"/>
                <a:gd name="T48" fmla="*/ 252066 w 606580"/>
                <a:gd name="T49" fmla="*/ 285061 h 454229"/>
                <a:gd name="T50" fmla="*/ 252252 w 606580"/>
                <a:gd name="T51" fmla="*/ 275325 h 454229"/>
                <a:gd name="T52" fmla="*/ 236465 w 606580"/>
                <a:gd name="T53" fmla="*/ 275325 h 454229"/>
                <a:gd name="T54" fmla="*/ 240272 w 606580"/>
                <a:gd name="T55" fmla="*/ 256594 h 454229"/>
                <a:gd name="T56" fmla="*/ 254666 w 606580"/>
                <a:gd name="T57" fmla="*/ 256594 h 454229"/>
                <a:gd name="T58" fmla="*/ 274817 w 606580"/>
                <a:gd name="T59" fmla="*/ 216443 h 454229"/>
                <a:gd name="T60" fmla="*/ 334899 w 606580"/>
                <a:gd name="T61" fmla="*/ 192149 h 454229"/>
                <a:gd name="T62" fmla="*/ 75858 w 606580"/>
                <a:gd name="T63" fmla="*/ 113540 h 454229"/>
                <a:gd name="T64" fmla="*/ 530793 w 606580"/>
                <a:gd name="T65" fmla="*/ 113540 h 454229"/>
                <a:gd name="T66" fmla="*/ 530793 w 606580"/>
                <a:gd name="T67" fmla="*/ 151363 h 454229"/>
                <a:gd name="T68" fmla="*/ 75858 w 606580"/>
                <a:gd name="T69" fmla="*/ 151363 h 454229"/>
                <a:gd name="T70" fmla="*/ 209297 w 606580"/>
                <a:gd name="T71" fmla="*/ 56876 h 454229"/>
                <a:gd name="T72" fmla="*/ 228279 w 606580"/>
                <a:gd name="T73" fmla="*/ 75788 h 454229"/>
                <a:gd name="T74" fmla="*/ 209297 w 606580"/>
                <a:gd name="T75" fmla="*/ 94700 h 454229"/>
                <a:gd name="T76" fmla="*/ 190315 w 606580"/>
                <a:gd name="T77" fmla="*/ 75788 h 454229"/>
                <a:gd name="T78" fmla="*/ 209297 w 606580"/>
                <a:gd name="T79" fmla="*/ 56876 h 454229"/>
                <a:gd name="T80" fmla="*/ 152034 w 606580"/>
                <a:gd name="T81" fmla="*/ 56876 h 454229"/>
                <a:gd name="T82" fmla="*/ 171052 w 606580"/>
                <a:gd name="T83" fmla="*/ 75788 h 454229"/>
                <a:gd name="T84" fmla="*/ 152034 w 606580"/>
                <a:gd name="T85" fmla="*/ 94700 h 454229"/>
                <a:gd name="T86" fmla="*/ 133016 w 606580"/>
                <a:gd name="T87" fmla="*/ 75788 h 454229"/>
                <a:gd name="T88" fmla="*/ 152034 w 606580"/>
                <a:gd name="T89" fmla="*/ 56876 h 454229"/>
                <a:gd name="T90" fmla="*/ 94805 w 606580"/>
                <a:gd name="T91" fmla="*/ 56876 h 454229"/>
                <a:gd name="T92" fmla="*/ 113752 w 606580"/>
                <a:gd name="T93" fmla="*/ 75788 h 454229"/>
                <a:gd name="T94" fmla="*/ 94805 w 606580"/>
                <a:gd name="T95" fmla="*/ 94700 h 454229"/>
                <a:gd name="T96" fmla="*/ 75858 w 606580"/>
                <a:gd name="T97" fmla="*/ 75788 h 454229"/>
                <a:gd name="T98" fmla="*/ 94805 w 606580"/>
                <a:gd name="T99" fmla="*/ 56876 h 454229"/>
                <a:gd name="T100" fmla="*/ 37882 w 606580"/>
                <a:gd name="T101" fmla="*/ 37822 h 454229"/>
                <a:gd name="T102" fmla="*/ 37882 w 606580"/>
                <a:gd name="T103" fmla="*/ 416315 h 454229"/>
                <a:gd name="T104" fmla="*/ 568698 w 606580"/>
                <a:gd name="T105" fmla="*/ 416315 h 454229"/>
                <a:gd name="T106" fmla="*/ 568698 w 606580"/>
                <a:gd name="T107" fmla="*/ 37822 h 454229"/>
                <a:gd name="T108" fmla="*/ 18755 w 606580"/>
                <a:gd name="T109" fmla="*/ 0 h 454229"/>
                <a:gd name="T110" fmla="*/ 587825 w 606580"/>
                <a:gd name="T111" fmla="*/ 0 h 454229"/>
                <a:gd name="T112" fmla="*/ 606580 w 606580"/>
                <a:gd name="T113" fmla="*/ 18725 h 454229"/>
                <a:gd name="T114" fmla="*/ 606580 w 606580"/>
                <a:gd name="T115" fmla="*/ 435411 h 454229"/>
                <a:gd name="T116" fmla="*/ 587825 w 606580"/>
                <a:gd name="T117" fmla="*/ 454229 h 454229"/>
                <a:gd name="T118" fmla="*/ 18755 w 606580"/>
                <a:gd name="T119" fmla="*/ 454229 h 454229"/>
                <a:gd name="T120" fmla="*/ 0 w 606580"/>
                <a:gd name="T121" fmla="*/ 435411 h 454229"/>
                <a:gd name="T122" fmla="*/ 0 w 606580"/>
                <a:gd name="T123" fmla="*/ 18725 h 454229"/>
                <a:gd name="T124" fmla="*/ 18755 w 606580"/>
                <a:gd name="T125" fmla="*/ 0 h 4542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06580"/>
                <a:gd name="T190" fmla="*/ 0 h 454229"/>
                <a:gd name="T191" fmla="*/ 606580 w 606580"/>
                <a:gd name="T192" fmla="*/ 454229 h 4542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06580" h="454229">
                  <a:moveTo>
                    <a:pt x="334899" y="192149"/>
                  </a:moveTo>
                  <a:cubicBezTo>
                    <a:pt x="348363" y="192149"/>
                    <a:pt x="360157" y="194560"/>
                    <a:pt x="370186" y="199474"/>
                  </a:cubicBezTo>
                  <a:lnTo>
                    <a:pt x="363036" y="232856"/>
                  </a:lnTo>
                  <a:cubicBezTo>
                    <a:pt x="356164" y="225994"/>
                    <a:pt x="346135" y="222563"/>
                    <a:pt x="333041" y="222563"/>
                  </a:cubicBezTo>
                  <a:cubicBezTo>
                    <a:pt x="319948" y="222563"/>
                    <a:pt x="309269" y="227292"/>
                    <a:pt x="301283" y="236750"/>
                  </a:cubicBezTo>
                  <a:cubicBezTo>
                    <a:pt x="296639" y="242036"/>
                    <a:pt x="293389" y="248712"/>
                    <a:pt x="291439" y="256594"/>
                  </a:cubicBezTo>
                  <a:lnTo>
                    <a:pt x="357835" y="256594"/>
                  </a:lnTo>
                  <a:lnTo>
                    <a:pt x="354028" y="275325"/>
                  </a:lnTo>
                  <a:lnTo>
                    <a:pt x="289025" y="275325"/>
                  </a:lnTo>
                  <a:cubicBezTo>
                    <a:pt x="288932" y="277179"/>
                    <a:pt x="288932" y="279590"/>
                    <a:pt x="288932" y="282465"/>
                  </a:cubicBezTo>
                  <a:cubicBezTo>
                    <a:pt x="288932" y="285246"/>
                    <a:pt x="289025" y="288214"/>
                    <a:pt x="289118" y="291274"/>
                  </a:cubicBezTo>
                  <a:lnTo>
                    <a:pt x="350592" y="291274"/>
                  </a:lnTo>
                  <a:lnTo>
                    <a:pt x="346785" y="309912"/>
                  </a:lnTo>
                  <a:lnTo>
                    <a:pt x="291625" y="309912"/>
                  </a:lnTo>
                  <a:cubicBezTo>
                    <a:pt x="293668" y="318535"/>
                    <a:pt x="296732" y="325304"/>
                    <a:pt x="300911" y="330219"/>
                  </a:cubicBezTo>
                  <a:cubicBezTo>
                    <a:pt x="308990" y="339677"/>
                    <a:pt x="319483" y="344499"/>
                    <a:pt x="332391" y="344499"/>
                  </a:cubicBezTo>
                  <a:cubicBezTo>
                    <a:pt x="347806" y="344499"/>
                    <a:pt x="360157" y="339677"/>
                    <a:pt x="369350" y="330219"/>
                  </a:cubicBezTo>
                  <a:lnTo>
                    <a:pt x="369350" y="367124"/>
                  </a:lnTo>
                  <a:cubicBezTo>
                    <a:pt x="358857" y="372317"/>
                    <a:pt x="346692" y="374913"/>
                    <a:pt x="332763" y="374913"/>
                  </a:cubicBezTo>
                  <a:cubicBezTo>
                    <a:pt x="309176" y="374913"/>
                    <a:pt x="289861" y="366939"/>
                    <a:pt x="274724" y="350804"/>
                  </a:cubicBezTo>
                  <a:cubicBezTo>
                    <a:pt x="264416" y="339862"/>
                    <a:pt x="257638" y="326232"/>
                    <a:pt x="254387" y="309912"/>
                  </a:cubicBezTo>
                  <a:lnTo>
                    <a:pt x="236465" y="309912"/>
                  </a:lnTo>
                  <a:lnTo>
                    <a:pt x="240365" y="291274"/>
                  </a:lnTo>
                  <a:lnTo>
                    <a:pt x="252159" y="291274"/>
                  </a:lnTo>
                  <a:cubicBezTo>
                    <a:pt x="252066" y="289326"/>
                    <a:pt x="252066" y="287286"/>
                    <a:pt x="252066" y="285061"/>
                  </a:cubicBezTo>
                  <a:cubicBezTo>
                    <a:pt x="252066" y="281445"/>
                    <a:pt x="252066" y="278199"/>
                    <a:pt x="252252" y="275325"/>
                  </a:cubicBezTo>
                  <a:lnTo>
                    <a:pt x="236465" y="275325"/>
                  </a:lnTo>
                  <a:lnTo>
                    <a:pt x="240272" y="256594"/>
                  </a:lnTo>
                  <a:lnTo>
                    <a:pt x="254666" y="256594"/>
                  </a:lnTo>
                  <a:cubicBezTo>
                    <a:pt x="258102" y="240645"/>
                    <a:pt x="264788" y="227292"/>
                    <a:pt x="274817" y="216443"/>
                  </a:cubicBezTo>
                  <a:cubicBezTo>
                    <a:pt x="290046" y="200216"/>
                    <a:pt x="310104" y="192149"/>
                    <a:pt x="334899" y="192149"/>
                  </a:cubicBezTo>
                  <a:close/>
                  <a:moveTo>
                    <a:pt x="75858" y="113540"/>
                  </a:moveTo>
                  <a:lnTo>
                    <a:pt x="530793" y="113540"/>
                  </a:lnTo>
                  <a:lnTo>
                    <a:pt x="530793" y="151363"/>
                  </a:lnTo>
                  <a:lnTo>
                    <a:pt x="75858" y="151363"/>
                  </a:lnTo>
                  <a:close/>
                  <a:moveTo>
                    <a:pt x="209297" y="56876"/>
                  </a:moveTo>
                  <a:cubicBezTo>
                    <a:pt x="219780" y="56876"/>
                    <a:pt x="228279" y="65343"/>
                    <a:pt x="228279" y="75788"/>
                  </a:cubicBezTo>
                  <a:cubicBezTo>
                    <a:pt x="228279" y="86233"/>
                    <a:pt x="219780" y="94700"/>
                    <a:pt x="209297" y="94700"/>
                  </a:cubicBezTo>
                  <a:cubicBezTo>
                    <a:pt x="198814" y="94700"/>
                    <a:pt x="190315" y="86233"/>
                    <a:pt x="190315" y="75788"/>
                  </a:cubicBezTo>
                  <a:cubicBezTo>
                    <a:pt x="190315" y="65343"/>
                    <a:pt x="198814" y="56876"/>
                    <a:pt x="209297" y="56876"/>
                  </a:cubicBezTo>
                  <a:close/>
                  <a:moveTo>
                    <a:pt x="152034" y="56876"/>
                  </a:moveTo>
                  <a:cubicBezTo>
                    <a:pt x="162537" y="56876"/>
                    <a:pt x="171052" y="65343"/>
                    <a:pt x="171052" y="75788"/>
                  </a:cubicBezTo>
                  <a:cubicBezTo>
                    <a:pt x="171052" y="86233"/>
                    <a:pt x="162537" y="94700"/>
                    <a:pt x="152034" y="94700"/>
                  </a:cubicBezTo>
                  <a:cubicBezTo>
                    <a:pt x="141531" y="94700"/>
                    <a:pt x="133016" y="86233"/>
                    <a:pt x="133016" y="75788"/>
                  </a:cubicBezTo>
                  <a:cubicBezTo>
                    <a:pt x="133016" y="65343"/>
                    <a:pt x="141531" y="56876"/>
                    <a:pt x="152034" y="56876"/>
                  </a:cubicBezTo>
                  <a:close/>
                  <a:moveTo>
                    <a:pt x="94805" y="56876"/>
                  </a:moveTo>
                  <a:cubicBezTo>
                    <a:pt x="105269" y="56876"/>
                    <a:pt x="113752" y="65343"/>
                    <a:pt x="113752" y="75788"/>
                  </a:cubicBezTo>
                  <a:cubicBezTo>
                    <a:pt x="113752" y="86233"/>
                    <a:pt x="105269" y="94700"/>
                    <a:pt x="94805" y="94700"/>
                  </a:cubicBezTo>
                  <a:cubicBezTo>
                    <a:pt x="84341" y="94700"/>
                    <a:pt x="75858" y="86233"/>
                    <a:pt x="75858" y="75788"/>
                  </a:cubicBezTo>
                  <a:cubicBezTo>
                    <a:pt x="75858" y="65343"/>
                    <a:pt x="84341" y="56876"/>
                    <a:pt x="94805" y="56876"/>
                  </a:cubicBezTo>
                  <a:close/>
                  <a:moveTo>
                    <a:pt x="37882" y="37822"/>
                  </a:moveTo>
                  <a:lnTo>
                    <a:pt x="37882" y="416315"/>
                  </a:lnTo>
                  <a:lnTo>
                    <a:pt x="568698" y="416315"/>
                  </a:lnTo>
                  <a:lnTo>
                    <a:pt x="568698" y="37822"/>
                  </a:lnTo>
                  <a:close/>
                  <a:moveTo>
                    <a:pt x="18755" y="0"/>
                  </a:moveTo>
                  <a:lnTo>
                    <a:pt x="587825" y="0"/>
                  </a:lnTo>
                  <a:cubicBezTo>
                    <a:pt x="598131" y="0"/>
                    <a:pt x="606580" y="8436"/>
                    <a:pt x="606580" y="18725"/>
                  </a:cubicBezTo>
                  <a:lnTo>
                    <a:pt x="606580" y="435411"/>
                  </a:lnTo>
                  <a:cubicBezTo>
                    <a:pt x="606580" y="445793"/>
                    <a:pt x="598131" y="454229"/>
                    <a:pt x="587825" y="454229"/>
                  </a:cubicBezTo>
                  <a:lnTo>
                    <a:pt x="18755" y="454229"/>
                  </a:lnTo>
                  <a:cubicBezTo>
                    <a:pt x="8449" y="454229"/>
                    <a:pt x="0" y="445793"/>
                    <a:pt x="0" y="435411"/>
                  </a:cubicBezTo>
                  <a:lnTo>
                    <a:pt x="0" y="18725"/>
                  </a:lnTo>
                  <a:cubicBezTo>
                    <a:pt x="0" y="8436"/>
                    <a:pt x="8449" y="0"/>
                    <a:pt x="18755" y="0"/>
                  </a:cubicBezTo>
                  <a:close/>
                </a:path>
              </a:pathLst>
            </a:custGeom>
            <a:solidFill>
              <a:schemeClr val="bg1"/>
            </a:solidFill>
            <a:ln>
              <a:noFill/>
            </a:ln>
            <a:extLst>
              <a:ext uri="{91240B29-F687-4F45-9708-019B960494DF}">
                <a14:hiddenLine xmlns:a14="http://schemas.microsoft.com/office/drawing/2010/main" w="12700" cap="flat" cmpd="sng">
                  <a:solidFill>
                    <a:srgbClr val="0080AF"/>
                  </a:solidFill>
                  <a:bevel/>
                  <a:headEnd/>
                  <a:tailEnd/>
                </a14:hiddenLine>
              </a:ext>
            </a:extLst>
          </p:spPr>
          <p:txBody>
            <a:bodyPr anchor="ctr"/>
            <a:lstStyle/>
            <a:p>
              <a:pPr algn="ctr"/>
              <a:endParaRPr lang="zh-CN" altLang="zh-CN">
                <a:solidFill>
                  <a:srgbClr val="FFFFFF"/>
                </a:solidFill>
                <a:ea typeface="微软雅黑" pitchFamily="34" charset="-122"/>
                <a:sym typeface="Arial" pitchFamily="34" charset="0"/>
              </a:endParaRPr>
            </a:p>
          </p:txBody>
        </p:sp>
      </p:grpSp>
      <p:sp>
        <p:nvSpPr>
          <p:cNvPr id="2" name="TextBox 1"/>
          <p:cNvSpPr txBox="1"/>
          <p:nvPr/>
        </p:nvSpPr>
        <p:spPr>
          <a:xfrm>
            <a:off x="1374775" y="1955800"/>
            <a:ext cx="8293100" cy="2862322"/>
          </a:xfrm>
          <a:prstGeom prst="rect">
            <a:avLst/>
          </a:prstGeom>
          <a:noFill/>
        </p:spPr>
        <p:txBody>
          <a:bodyPr wrap="square" rtlCol="0">
            <a:spAutoFit/>
          </a:bodyPr>
          <a:lstStyle/>
          <a:p>
            <a:r>
              <a:rPr lang="zh-CN" altLang="en-US" dirty="0" smtClean="0"/>
              <a:t>孟玉盛</a:t>
            </a:r>
            <a:r>
              <a:rPr lang="en-US" altLang="zh-CN" dirty="0" smtClean="0"/>
              <a:t>:</a:t>
            </a:r>
            <a:r>
              <a:rPr lang="zh-CN" altLang="en-US" dirty="0" smtClean="0"/>
              <a:t>需求工程计划制作及修改</a:t>
            </a:r>
            <a:r>
              <a:rPr lang="en-US" altLang="zh-CN" dirty="0" smtClean="0"/>
              <a:t>,</a:t>
            </a:r>
            <a:r>
              <a:rPr lang="zh-CN" altLang="en-US" dirty="0" smtClean="0"/>
              <a:t>需求工程计划甘特图修改</a:t>
            </a:r>
            <a:endParaRPr lang="en-US" altLang="zh-CN" dirty="0" smtClean="0"/>
          </a:p>
          <a:p>
            <a:r>
              <a:rPr lang="zh-CN" altLang="en-US" dirty="0" smtClean="0"/>
              <a:t>评分：</a:t>
            </a:r>
            <a:r>
              <a:rPr lang="en-US" altLang="zh-CN" dirty="0" smtClean="0"/>
              <a:t>8.5</a:t>
            </a:r>
          </a:p>
          <a:p>
            <a:r>
              <a:rPr lang="zh-CN" altLang="en-US" dirty="0" smtClean="0"/>
              <a:t>潘国强</a:t>
            </a:r>
            <a:r>
              <a:rPr lang="en-US" altLang="zh-CN" dirty="0" smtClean="0"/>
              <a:t>:</a:t>
            </a:r>
            <a:r>
              <a:rPr lang="zh-CN" altLang="en-US" dirty="0" smtClean="0"/>
              <a:t>需求工程计划甘特图制作</a:t>
            </a:r>
            <a:r>
              <a:rPr lang="en-US" altLang="zh-CN" dirty="0" smtClean="0"/>
              <a:t>,</a:t>
            </a:r>
            <a:r>
              <a:rPr lang="en-US" altLang="zh-CN" dirty="0" err="1" smtClean="0"/>
              <a:t>ppt</a:t>
            </a:r>
            <a:r>
              <a:rPr lang="zh-CN" altLang="en-US" dirty="0" smtClean="0"/>
              <a:t>制作</a:t>
            </a:r>
            <a:r>
              <a:rPr lang="en-US" altLang="zh-CN" dirty="0" smtClean="0"/>
              <a:t>,</a:t>
            </a:r>
            <a:r>
              <a:rPr lang="zh-CN" altLang="en-US" dirty="0"/>
              <a:t>任务</a:t>
            </a:r>
            <a:r>
              <a:rPr lang="zh-CN" altLang="en-US" dirty="0" smtClean="0"/>
              <a:t>输入输出表</a:t>
            </a:r>
            <a:endParaRPr lang="en-US" altLang="zh-CN" dirty="0" smtClean="0"/>
          </a:p>
          <a:p>
            <a:r>
              <a:rPr lang="zh-CN" altLang="en-US" dirty="0"/>
              <a:t>评分</a:t>
            </a:r>
            <a:r>
              <a:rPr lang="zh-CN" altLang="en-US" dirty="0" smtClean="0"/>
              <a:t>：</a:t>
            </a:r>
            <a:r>
              <a:rPr lang="en-US" altLang="zh-CN" dirty="0" smtClean="0"/>
              <a:t>8.4</a:t>
            </a:r>
          </a:p>
          <a:p>
            <a:r>
              <a:rPr lang="zh-CN" altLang="en-US" dirty="0" smtClean="0"/>
              <a:t>钱智凯</a:t>
            </a:r>
            <a:r>
              <a:rPr lang="en-US" altLang="zh-CN" dirty="0" smtClean="0"/>
              <a:t>:</a:t>
            </a:r>
            <a:r>
              <a:rPr lang="zh-CN" altLang="en-US" dirty="0" smtClean="0"/>
              <a:t>需求工程计划风险子计划制定，</a:t>
            </a:r>
            <a:r>
              <a:rPr lang="en-US" altLang="zh-CN" dirty="0" err="1" smtClean="0"/>
              <a:t>ppt</a:t>
            </a:r>
            <a:r>
              <a:rPr lang="zh-CN" altLang="en-US" dirty="0" smtClean="0"/>
              <a:t>制作</a:t>
            </a:r>
            <a:endParaRPr lang="en-US" altLang="zh-CN" dirty="0" smtClean="0"/>
          </a:p>
          <a:p>
            <a:r>
              <a:rPr lang="zh-CN" altLang="en-US" dirty="0"/>
              <a:t>评分</a:t>
            </a:r>
            <a:r>
              <a:rPr lang="zh-CN" altLang="en-US" dirty="0" smtClean="0"/>
              <a:t>：</a:t>
            </a:r>
            <a:r>
              <a:rPr lang="en-US" altLang="zh-CN" dirty="0" smtClean="0"/>
              <a:t>8</a:t>
            </a:r>
          </a:p>
          <a:p>
            <a:r>
              <a:rPr lang="zh-CN" altLang="en-US" dirty="0" smtClean="0"/>
              <a:t>瞿达晨</a:t>
            </a:r>
            <a:r>
              <a:rPr lang="en-US" altLang="zh-CN" dirty="0" smtClean="0"/>
              <a:t>:</a:t>
            </a:r>
            <a:r>
              <a:rPr lang="zh-CN" altLang="en-US" dirty="0" smtClean="0"/>
              <a:t>需求工程计划修改，</a:t>
            </a:r>
            <a:r>
              <a:rPr lang="en-US" altLang="zh-CN" dirty="0" err="1" smtClean="0"/>
              <a:t>ppt</a:t>
            </a:r>
            <a:r>
              <a:rPr lang="zh-CN" altLang="en-US" dirty="0" smtClean="0"/>
              <a:t>制作修改，</a:t>
            </a:r>
            <a:r>
              <a:rPr lang="zh-CN" altLang="en-US" dirty="0" smtClean="0"/>
              <a:t>甘特图修改</a:t>
            </a:r>
            <a:endParaRPr lang="en-US" altLang="zh-CN" dirty="0" smtClean="0"/>
          </a:p>
          <a:p>
            <a:r>
              <a:rPr lang="zh-CN" altLang="en-US" dirty="0"/>
              <a:t>评分</a:t>
            </a:r>
            <a:r>
              <a:rPr lang="zh-CN" altLang="en-US" dirty="0" smtClean="0"/>
              <a:t>：</a:t>
            </a:r>
            <a:r>
              <a:rPr lang="en-US" altLang="zh-CN" dirty="0" smtClean="0"/>
              <a:t>8.4</a:t>
            </a:r>
          </a:p>
          <a:p>
            <a:r>
              <a:rPr lang="zh-CN" altLang="en-US" dirty="0" smtClean="0"/>
              <a:t>黄枭帅</a:t>
            </a:r>
            <a:r>
              <a:rPr lang="en-US" altLang="zh-CN" dirty="0" smtClean="0"/>
              <a:t>:</a:t>
            </a:r>
            <a:r>
              <a:rPr lang="zh-CN" altLang="en-US" dirty="0"/>
              <a:t>需求工程计划制作及</a:t>
            </a:r>
            <a:r>
              <a:rPr lang="zh-CN" altLang="en-US" dirty="0" smtClean="0"/>
              <a:t>修改，配置管理子计划制定</a:t>
            </a:r>
            <a:endParaRPr lang="en-US" altLang="zh-CN" dirty="0" smtClean="0"/>
          </a:p>
          <a:p>
            <a:r>
              <a:rPr lang="zh-CN" altLang="en-US" dirty="0"/>
              <a:t>评分</a:t>
            </a:r>
            <a:r>
              <a:rPr lang="zh-CN" altLang="en-US" dirty="0" smtClean="0"/>
              <a:t>：</a:t>
            </a:r>
            <a:r>
              <a:rPr lang="en-US" altLang="zh-CN" dirty="0" smtClean="0"/>
              <a:t>8.6</a:t>
            </a:r>
            <a:endParaRPr lang="en-US" altLang="zh-CN" dirty="0"/>
          </a:p>
        </p:txBody>
      </p:sp>
    </p:spTree>
    <p:extLst>
      <p:ext uri="{BB962C8B-B14F-4D97-AF65-F5344CB8AC3E}">
        <p14:creationId xmlns:p14="http://schemas.microsoft.com/office/powerpoint/2010/main" val="291295737"/>
      </p:ext>
    </p:extLst>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600450" y="933450"/>
            <a:ext cx="4991100" cy="4991100"/>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114800" y="1447800"/>
            <a:ext cx="3962400" cy="3962400"/>
          </a:xfrm>
          <a:prstGeom prst="ellipse">
            <a:avLst/>
          </a:prstGeom>
          <a:noFill/>
          <a:ln>
            <a:solidFill>
              <a:srgbClr val="F8F8F8"/>
            </a:solidFill>
          </a:ln>
          <a:scene3d>
            <a:camera prst="orthographicFront"/>
            <a:lightRig rig="threePt" dir="t"/>
          </a:scene3d>
          <a:sp3d>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612260" y="2967335"/>
            <a:ext cx="2967480" cy="923330"/>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5400" b="1" dirty="0">
                <a:solidFill>
                  <a:schemeClr val="bg1"/>
                </a:solidFill>
                <a:latin typeface="方正兰亭中黑_GBK" panose="02000000000000000000" pitchFamily="2" charset="-122"/>
                <a:ea typeface="方正兰亭中黑_GBK" panose="02000000000000000000" pitchFamily="2" charset="-122"/>
              </a:rPr>
              <a:t>谢谢观看</a:t>
            </a:r>
            <a:endParaRPr kumimoji="0" lang="zh-CN" altLang="en-US" sz="5400" b="1" i="0" u="none" strike="noStrike" kern="1200" cap="none" spc="0" normalizeH="0" baseline="0" noProof="0" dirty="0">
              <a:ln>
                <a:noFill/>
              </a:ln>
              <a:solidFill>
                <a:schemeClr val="bg1"/>
              </a:solidFill>
              <a:effectLst/>
              <a:uLnTx/>
              <a:uFillTx/>
              <a:latin typeface="方正兰亭中黑_GBK" panose="02000000000000000000" pitchFamily="2" charset="-122"/>
              <a:ea typeface="方正兰亭中黑_GBK" panose="02000000000000000000" pitchFamily="2" charset="-122"/>
            </a:endParaRPr>
          </a:p>
        </p:txBody>
      </p:sp>
    </p:spTree>
    <p:extLst>
      <p:ext uri="{BB962C8B-B14F-4D97-AF65-F5344CB8AC3E}">
        <p14:creationId xmlns:p14="http://schemas.microsoft.com/office/powerpoint/2010/main" val="838477171"/>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1" presetClass="entr" presetSubtype="1"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1)">
                                      <p:cBhvr>
                                        <p:cTn id="13" dur="2000"/>
                                        <p:tgtEl>
                                          <p:spTgt spid="5"/>
                                        </p:tgtEl>
                                      </p:cBhvr>
                                    </p:animEffect>
                                  </p:childTnLst>
                                </p:cTn>
                              </p:par>
                            </p:childTnLst>
                          </p:cTn>
                        </p:par>
                        <p:par>
                          <p:cTn id="14" fill="hold">
                            <p:stCondLst>
                              <p:cond delay="2500"/>
                            </p:stCondLst>
                            <p:childTnLst>
                              <p:par>
                                <p:cTn id="15" presetID="42"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52438" y="317500"/>
            <a:ext cx="850900" cy="850900"/>
            <a:chOff x="2959100" y="1866900"/>
            <a:chExt cx="1536700" cy="1536700"/>
          </a:xfrm>
        </p:grpSpPr>
        <p:sp>
          <p:nvSpPr>
            <p:cNvPr id="3" name="椭圆 2"/>
            <p:cNvSpPr/>
            <p:nvPr/>
          </p:nvSpPr>
          <p:spPr>
            <a:xfrm>
              <a:off x="2959100" y="1866900"/>
              <a:ext cx="1536700" cy="1536700"/>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a:off x="3361590" y="2286000"/>
              <a:ext cx="731720" cy="698500"/>
            </a:xfrm>
            <a:custGeom>
              <a:avLst/>
              <a:gdLst>
                <a:gd name="connsiteX0" fmla="*/ 442231 w 602715"/>
                <a:gd name="connsiteY0" fmla="*/ 415741 h 575353"/>
                <a:gd name="connsiteX1" fmla="*/ 479375 w 602715"/>
                <a:gd name="connsiteY1" fmla="*/ 514894 h 575353"/>
                <a:gd name="connsiteX2" fmla="*/ 500369 w 602715"/>
                <a:gd name="connsiteY2" fmla="*/ 472976 h 575353"/>
                <a:gd name="connsiteX3" fmla="*/ 542357 w 602715"/>
                <a:gd name="connsiteY3" fmla="*/ 452017 h 575353"/>
                <a:gd name="connsiteX4" fmla="*/ 405895 w 602715"/>
                <a:gd name="connsiteY4" fmla="*/ 379466 h 575353"/>
                <a:gd name="connsiteX5" fmla="*/ 596458 w 602715"/>
                <a:gd name="connsiteY5" fmla="*/ 449598 h 575353"/>
                <a:gd name="connsiteX6" fmla="*/ 526208 w 602715"/>
                <a:gd name="connsiteY6" fmla="*/ 484262 h 575353"/>
                <a:gd name="connsiteX7" fmla="*/ 599688 w 602715"/>
                <a:gd name="connsiteY7" fmla="*/ 557618 h 575353"/>
                <a:gd name="connsiteX8" fmla="*/ 599688 w 602715"/>
                <a:gd name="connsiteY8" fmla="*/ 572129 h 575353"/>
                <a:gd name="connsiteX9" fmla="*/ 591613 w 602715"/>
                <a:gd name="connsiteY9" fmla="*/ 575353 h 575353"/>
                <a:gd name="connsiteX10" fmla="*/ 584346 w 602715"/>
                <a:gd name="connsiteY10" fmla="*/ 572129 h 575353"/>
                <a:gd name="connsiteX11" fmla="*/ 510866 w 602715"/>
                <a:gd name="connsiteY11" fmla="*/ 499578 h 575353"/>
                <a:gd name="connsiteX12" fmla="*/ 476145 w 602715"/>
                <a:gd name="connsiteY12" fmla="*/ 568904 h 575353"/>
                <a:gd name="connsiteX13" fmla="*/ 280047 w 602715"/>
                <a:gd name="connsiteY13" fmla="*/ 64374 h 575353"/>
                <a:gd name="connsiteX14" fmla="*/ 258242 w 602715"/>
                <a:gd name="connsiteY14" fmla="*/ 86154 h 575353"/>
                <a:gd name="connsiteX15" fmla="*/ 280047 w 602715"/>
                <a:gd name="connsiteY15" fmla="*/ 107934 h 575353"/>
                <a:gd name="connsiteX16" fmla="*/ 301045 w 602715"/>
                <a:gd name="connsiteY16" fmla="*/ 86154 h 575353"/>
                <a:gd name="connsiteX17" fmla="*/ 280047 w 602715"/>
                <a:gd name="connsiteY17" fmla="*/ 64374 h 575353"/>
                <a:gd name="connsiteX18" fmla="*/ 183205 w 602715"/>
                <a:gd name="connsiteY18" fmla="*/ 64374 h 575353"/>
                <a:gd name="connsiteX19" fmla="*/ 161432 w 602715"/>
                <a:gd name="connsiteY19" fmla="*/ 86154 h 575353"/>
                <a:gd name="connsiteX20" fmla="*/ 183205 w 602715"/>
                <a:gd name="connsiteY20" fmla="*/ 107934 h 575353"/>
                <a:gd name="connsiteX21" fmla="*/ 204171 w 602715"/>
                <a:gd name="connsiteY21" fmla="*/ 86154 h 575353"/>
                <a:gd name="connsiteX22" fmla="*/ 183205 w 602715"/>
                <a:gd name="connsiteY22" fmla="*/ 64374 h 575353"/>
                <a:gd name="connsiteX23" fmla="*/ 86363 w 602715"/>
                <a:gd name="connsiteY23" fmla="*/ 64374 h 575353"/>
                <a:gd name="connsiteX24" fmla="*/ 64558 w 602715"/>
                <a:gd name="connsiteY24" fmla="*/ 86154 h 575353"/>
                <a:gd name="connsiteX25" fmla="*/ 86363 w 602715"/>
                <a:gd name="connsiteY25" fmla="*/ 107934 h 575353"/>
                <a:gd name="connsiteX26" fmla="*/ 107361 w 602715"/>
                <a:gd name="connsiteY26" fmla="*/ 86154 h 575353"/>
                <a:gd name="connsiteX27" fmla="*/ 86363 w 602715"/>
                <a:gd name="connsiteY27" fmla="*/ 64374 h 575353"/>
                <a:gd name="connsiteX28" fmla="*/ 280047 w 602715"/>
                <a:gd name="connsiteY28" fmla="*/ 43401 h 575353"/>
                <a:gd name="connsiteX29" fmla="*/ 322850 w 602715"/>
                <a:gd name="connsiteY29" fmla="*/ 86154 h 575353"/>
                <a:gd name="connsiteX30" fmla="*/ 280047 w 602715"/>
                <a:gd name="connsiteY30" fmla="*/ 128907 h 575353"/>
                <a:gd name="connsiteX31" fmla="*/ 236437 w 602715"/>
                <a:gd name="connsiteY31" fmla="*/ 86154 h 575353"/>
                <a:gd name="connsiteX32" fmla="*/ 280047 w 602715"/>
                <a:gd name="connsiteY32" fmla="*/ 43401 h 575353"/>
                <a:gd name="connsiteX33" fmla="*/ 183205 w 602715"/>
                <a:gd name="connsiteY33" fmla="*/ 43401 h 575353"/>
                <a:gd name="connsiteX34" fmla="*/ 225943 w 602715"/>
                <a:gd name="connsiteY34" fmla="*/ 86154 h 575353"/>
                <a:gd name="connsiteX35" fmla="*/ 183205 w 602715"/>
                <a:gd name="connsiteY35" fmla="*/ 128907 h 575353"/>
                <a:gd name="connsiteX36" fmla="*/ 139660 w 602715"/>
                <a:gd name="connsiteY36" fmla="*/ 86154 h 575353"/>
                <a:gd name="connsiteX37" fmla="*/ 183205 w 602715"/>
                <a:gd name="connsiteY37" fmla="*/ 43401 h 575353"/>
                <a:gd name="connsiteX38" fmla="*/ 86363 w 602715"/>
                <a:gd name="connsiteY38" fmla="*/ 43401 h 575353"/>
                <a:gd name="connsiteX39" fmla="*/ 129166 w 602715"/>
                <a:gd name="connsiteY39" fmla="*/ 86154 h 575353"/>
                <a:gd name="connsiteX40" fmla="*/ 86363 w 602715"/>
                <a:gd name="connsiteY40" fmla="*/ 128907 h 575353"/>
                <a:gd name="connsiteX41" fmla="*/ 42753 w 602715"/>
                <a:gd name="connsiteY41" fmla="*/ 86154 h 575353"/>
                <a:gd name="connsiteX42" fmla="*/ 86363 w 602715"/>
                <a:gd name="connsiteY42" fmla="*/ 43401 h 575353"/>
                <a:gd name="connsiteX43" fmla="*/ 21790 w 602715"/>
                <a:gd name="connsiteY43" fmla="*/ 21754 h 575353"/>
                <a:gd name="connsiteX44" fmla="*/ 21790 w 602715"/>
                <a:gd name="connsiteY44" fmla="*/ 150669 h 575353"/>
                <a:gd name="connsiteX45" fmla="*/ 538305 w 602715"/>
                <a:gd name="connsiteY45" fmla="*/ 150669 h 575353"/>
                <a:gd name="connsiteX46" fmla="*/ 538305 w 602715"/>
                <a:gd name="connsiteY46" fmla="*/ 21754 h 575353"/>
                <a:gd name="connsiteX47" fmla="*/ 10492 w 602715"/>
                <a:gd name="connsiteY47" fmla="*/ 0 h 575353"/>
                <a:gd name="connsiteX48" fmla="*/ 548796 w 602715"/>
                <a:gd name="connsiteY48" fmla="*/ 0 h 575353"/>
                <a:gd name="connsiteX49" fmla="*/ 559288 w 602715"/>
                <a:gd name="connsiteY49" fmla="*/ 11280 h 575353"/>
                <a:gd name="connsiteX50" fmla="*/ 559288 w 602715"/>
                <a:gd name="connsiteY50" fmla="*/ 161143 h 575353"/>
                <a:gd name="connsiteX51" fmla="*/ 559288 w 602715"/>
                <a:gd name="connsiteY51" fmla="*/ 365795 h 575353"/>
                <a:gd name="connsiteX52" fmla="*/ 548796 w 602715"/>
                <a:gd name="connsiteY52" fmla="*/ 376269 h 575353"/>
                <a:gd name="connsiteX53" fmla="*/ 538305 w 602715"/>
                <a:gd name="connsiteY53" fmla="*/ 365795 h 575353"/>
                <a:gd name="connsiteX54" fmla="*/ 538305 w 602715"/>
                <a:gd name="connsiteY54" fmla="*/ 172423 h 575353"/>
                <a:gd name="connsiteX55" fmla="*/ 21790 w 602715"/>
                <a:gd name="connsiteY55" fmla="*/ 172423 h 575353"/>
                <a:gd name="connsiteX56" fmla="*/ 21790 w 602715"/>
                <a:gd name="connsiteY56" fmla="*/ 526938 h 575353"/>
                <a:gd name="connsiteX57" fmla="*/ 376894 w 602715"/>
                <a:gd name="connsiteY57" fmla="*/ 526938 h 575353"/>
                <a:gd name="connsiteX58" fmla="*/ 387386 w 602715"/>
                <a:gd name="connsiteY58" fmla="*/ 537413 h 575353"/>
                <a:gd name="connsiteX59" fmla="*/ 376894 w 602715"/>
                <a:gd name="connsiteY59" fmla="*/ 547887 h 575353"/>
                <a:gd name="connsiteX60" fmla="*/ 10492 w 602715"/>
                <a:gd name="connsiteY60" fmla="*/ 547887 h 575353"/>
                <a:gd name="connsiteX61" fmla="*/ 0 w 602715"/>
                <a:gd name="connsiteY61" fmla="*/ 537413 h 575353"/>
                <a:gd name="connsiteX62" fmla="*/ 0 w 602715"/>
                <a:gd name="connsiteY62" fmla="*/ 161143 h 575353"/>
                <a:gd name="connsiteX63" fmla="*/ 0 w 602715"/>
                <a:gd name="connsiteY63" fmla="*/ 11280 h 575353"/>
                <a:gd name="connsiteX64" fmla="*/ 10492 w 602715"/>
                <a:gd name="connsiteY64" fmla="*/ 0 h 57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2715" h="575353">
                  <a:moveTo>
                    <a:pt x="442231" y="415741"/>
                  </a:moveTo>
                  <a:lnTo>
                    <a:pt x="479375" y="514894"/>
                  </a:lnTo>
                  <a:lnTo>
                    <a:pt x="500369" y="472976"/>
                  </a:lnTo>
                  <a:lnTo>
                    <a:pt x="542357" y="452017"/>
                  </a:lnTo>
                  <a:close/>
                  <a:moveTo>
                    <a:pt x="405895" y="379466"/>
                  </a:moveTo>
                  <a:lnTo>
                    <a:pt x="596458" y="449598"/>
                  </a:lnTo>
                  <a:lnTo>
                    <a:pt x="526208" y="484262"/>
                  </a:lnTo>
                  <a:lnTo>
                    <a:pt x="599688" y="557618"/>
                  </a:lnTo>
                  <a:cubicBezTo>
                    <a:pt x="603725" y="561649"/>
                    <a:pt x="603725" y="568098"/>
                    <a:pt x="599688" y="572129"/>
                  </a:cubicBezTo>
                  <a:cubicBezTo>
                    <a:pt x="597265" y="574547"/>
                    <a:pt x="594843" y="575353"/>
                    <a:pt x="591613" y="575353"/>
                  </a:cubicBezTo>
                  <a:cubicBezTo>
                    <a:pt x="589191" y="575353"/>
                    <a:pt x="586768" y="574547"/>
                    <a:pt x="584346" y="572129"/>
                  </a:cubicBezTo>
                  <a:lnTo>
                    <a:pt x="510866" y="499578"/>
                  </a:lnTo>
                  <a:lnTo>
                    <a:pt x="476145" y="568904"/>
                  </a:lnTo>
                  <a:close/>
                  <a:moveTo>
                    <a:pt x="280047" y="64374"/>
                  </a:moveTo>
                  <a:cubicBezTo>
                    <a:pt x="267933" y="64374"/>
                    <a:pt x="258242" y="74054"/>
                    <a:pt x="258242" y="86154"/>
                  </a:cubicBezTo>
                  <a:cubicBezTo>
                    <a:pt x="258242" y="98254"/>
                    <a:pt x="267933" y="107934"/>
                    <a:pt x="280047" y="107934"/>
                  </a:cubicBezTo>
                  <a:cubicBezTo>
                    <a:pt x="291354" y="107934"/>
                    <a:pt x="301045" y="98254"/>
                    <a:pt x="301045" y="86154"/>
                  </a:cubicBezTo>
                  <a:cubicBezTo>
                    <a:pt x="301045" y="74054"/>
                    <a:pt x="291354" y="64374"/>
                    <a:pt x="280047" y="64374"/>
                  </a:cubicBezTo>
                  <a:close/>
                  <a:moveTo>
                    <a:pt x="183205" y="64374"/>
                  </a:moveTo>
                  <a:cubicBezTo>
                    <a:pt x="171109" y="64374"/>
                    <a:pt x="161432" y="74054"/>
                    <a:pt x="161432" y="86154"/>
                  </a:cubicBezTo>
                  <a:cubicBezTo>
                    <a:pt x="161432" y="98254"/>
                    <a:pt x="171109" y="107934"/>
                    <a:pt x="183205" y="107934"/>
                  </a:cubicBezTo>
                  <a:cubicBezTo>
                    <a:pt x="194494" y="107934"/>
                    <a:pt x="204171" y="98254"/>
                    <a:pt x="204171" y="86154"/>
                  </a:cubicBezTo>
                  <a:cubicBezTo>
                    <a:pt x="204171" y="74054"/>
                    <a:pt x="194494" y="64374"/>
                    <a:pt x="183205" y="64374"/>
                  </a:cubicBezTo>
                  <a:close/>
                  <a:moveTo>
                    <a:pt x="86363" y="64374"/>
                  </a:moveTo>
                  <a:cubicBezTo>
                    <a:pt x="74249" y="64374"/>
                    <a:pt x="64558" y="74054"/>
                    <a:pt x="64558" y="86154"/>
                  </a:cubicBezTo>
                  <a:cubicBezTo>
                    <a:pt x="64558" y="98254"/>
                    <a:pt x="74249" y="107934"/>
                    <a:pt x="86363" y="107934"/>
                  </a:cubicBezTo>
                  <a:cubicBezTo>
                    <a:pt x="97670" y="107934"/>
                    <a:pt x="107361" y="98254"/>
                    <a:pt x="107361" y="86154"/>
                  </a:cubicBezTo>
                  <a:cubicBezTo>
                    <a:pt x="107361" y="74054"/>
                    <a:pt x="97670" y="64374"/>
                    <a:pt x="86363" y="64374"/>
                  </a:cubicBezTo>
                  <a:close/>
                  <a:moveTo>
                    <a:pt x="280047" y="43401"/>
                  </a:moveTo>
                  <a:cubicBezTo>
                    <a:pt x="303468" y="43401"/>
                    <a:pt x="322850" y="62761"/>
                    <a:pt x="322850" y="86154"/>
                  </a:cubicBezTo>
                  <a:cubicBezTo>
                    <a:pt x="322850" y="109547"/>
                    <a:pt x="303468" y="128907"/>
                    <a:pt x="280047" y="128907"/>
                  </a:cubicBezTo>
                  <a:cubicBezTo>
                    <a:pt x="255819" y="128907"/>
                    <a:pt x="236437" y="109547"/>
                    <a:pt x="236437" y="86154"/>
                  </a:cubicBezTo>
                  <a:cubicBezTo>
                    <a:pt x="236437" y="62761"/>
                    <a:pt x="255819" y="43401"/>
                    <a:pt x="280047" y="43401"/>
                  </a:cubicBezTo>
                  <a:close/>
                  <a:moveTo>
                    <a:pt x="183205" y="43401"/>
                  </a:moveTo>
                  <a:cubicBezTo>
                    <a:pt x="206590" y="43401"/>
                    <a:pt x="225943" y="62761"/>
                    <a:pt x="225943" y="86154"/>
                  </a:cubicBezTo>
                  <a:cubicBezTo>
                    <a:pt x="225943" y="109547"/>
                    <a:pt x="206590" y="128907"/>
                    <a:pt x="183205" y="128907"/>
                  </a:cubicBezTo>
                  <a:cubicBezTo>
                    <a:pt x="159013" y="128907"/>
                    <a:pt x="139660" y="109547"/>
                    <a:pt x="139660" y="86154"/>
                  </a:cubicBezTo>
                  <a:cubicBezTo>
                    <a:pt x="139660" y="62761"/>
                    <a:pt x="159013" y="43401"/>
                    <a:pt x="183205" y="43401"/>
                  </a:cubicBezTo>
                  <a:close/>
                  <a:moveTo>
                    <a:pt x="86363" y="43401"/>
                  </a:moveTo>
                  <a:cubicBezTo>
                    <a:pt x="109784" y="43401"/>
                    <a:pt x="129166" y="62761"/>
                    <a:pt x="129166" y="86154"/>
                  </a:cubicBezTo>
                  <a:cubicBezTo>
                    <a:pt x="129166" y="109547"/>
                    <a:pt x="109784" y="128907"/>
                    <a:pt x="86363" y="128907"/>
                  </a:cubicBezTo>
                  <a:cubicBezTo>
                    <a:pt x="62135" y="128907"/>
                    <a:pt x="42753" y="109547"/>
                    <a:pt x="42753" y="86154"/>
                  </a:cubicBezTo>
                  <a:cubicBezTo>
                    <a:pt x="42753" y="62761"/>
                    <a:pt x="62135" y="43401"/>
                    <a:pt x="86363" y="43401"/>
                  </a:cubicBezTo>
                  <a:close/>
                  <a:moveTo>
                    <a:pt x="21790" y="21754"/>
                  </a:moveTo>
                  <a:lnTo>
                    <a:pt x="21790" y="150669"/>
                  </a:lnTo>
                  <a:lnTo>
                    <a:pt x="538305" y="150669"/>
                  </a:lnTo>
                  <a:lnTo>
                    <a:pt x="538305" y="21754"/>
                  </a:lnTo>
                  <a:close/>
                  <a:moveTo>
                    <a:pt x="10492" y="0"/>
                  </a:moveTo>
                  <a:lnTo>
                    <a:pt x="548796" y="0"/>
                  </a:lnTo>
                  <a:cubicBezTo>
                    <a:pt x="554446" y="0"/>
                    <a:pt x="559288" y="4834"/>
                    <a:pt x="559288" y="11280"/>
                  </a:cubicBezTo>
                  <a:lnTo>
                    <a:pt x="559288" y="161143"/>
                  </a:lnTo>
                  <a:lnTo>
                    <a:pt x="559288" y="365795"/>
                  </a:lnTo>
                  <a:cubicBezTo>
                    <a:pt x="559288" y="371435"/>
                    <a:pt x="554446" y="376269"/>
                    <a:pt x="548796" y="376269"/>
                  </a:cubicBezTo>
                  <a:cubicBezTo>
                    <a:pt x="543147" y="376269"/>
                    <a:pt x="538305" y="371435"/>
                    <a:pt x="538305" y="365795"/>
                  </a:cubicBezTo>
                  <a:lnTo>
                    <a:pt x="538305" y="172423"/>
                  </a:lnTo>
                  <a:lnTo>
                    <a:pt x="21790" y="172423"/>
                  </a:lnTo>
                  <a:lnTo>
                    <a:pt x="21790" y="526938"/>
                  </a:lnTo>
                  <a:lnTo>
                    <a:pt x="376894" y="526938"/>
                  </a:lnTo>
                  <a:cubicBezTo>
                    <a:pt x="382543" y="526938"/>
                    <a:pt x="387386" y="531773"/>
                    <a:pt x="387386" y="537413"/>
                  </a:cubicBezTo>
                  <a:cubicBezTo>
                    <a:pt x="387386" y="543053"/>
                    <a:pt x="382543" y="547887"/>
                    <a:pt x="376894" y="547887"/>
                  </a:cubicBezTo>
                  <a:lnTo>
                    <a:pt x="10492" y="547887"/>
                  </a:lnTo>
                  <a:cubicBezTo>
                    <a:pt x="4842" y="547887"/>
                    <a:pt x="0" y="543053"/>
                    <a:pt x="0" y="537413"/>
                  </a:cubicBezTo>
                  <a:lnTo>
                    <a:pt x="0" y="161143"/>
                  </a:lnTo>
                  <a:lnTo>
                    <a:pt x="0" y="11280"/>
                  </a:lnTo>
                  <a:cubicBezTo>
                    <a:pt x="0" y="4834"/>
                    <a:pt x="4842" y="0"/>
                    <a:pt x="10492" y="0"/>
                  </a:cubicBezTo>
                  <a:close/>
                </a:path>
              </a:pathLst>
            </a:custGeom>
            <a:solidFill>
              <a:schemeClr val="bg1"/>
            </a:soli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 name="文本框 5"/>
          <p:cNvSpPr txBox="1"/>
          <p:nvPr/>
        </p:nvSpPr>
        <p:spPr>
          <a:xfrm>
            <a:off x="1518453" y="455343"/>
            <a:ext cx="3295317" cy="461665"/>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tx1">
                    <a:lumMod val="85000"/>
                    <a:lumOff val="15000"/>
                  </a:schemeClr>
                </a:solidFill>
                <a:latin typeface="+mn-ea"/>
              </a:rPr>
              <a:t>客户和市场需求</a:t>
            </a:r>
            <a:endParaRPr lang="zh-CN" altLang="en-US" sz="2400" b="1" dirty="0">
              <a:solidFill>
                <a:schemeClr val="tx1">
                  <a:lumMod val="85000"/>
                  <a:lumOff val="15000"/>
                </a:schemeClr>
              </a:solidFill>
              <a:latin typeface="+mn-ea"/>
            </a:endParaRPr>
          </a:p>
        </p:txBody>
      </p:sp>
      <p:sp>
        <p:nvSpPr>
          <p:cNvPr id="30" name="矩形 29"/>
          <p:cNvSpPr/>
          <p:nvPr/>
        </p:nvSpPr>
        <p:spPr>
          <a:xfrm>
            <a:off x="1303338" y="1352502"/>
            <a:ext cx="9721047" cy="5324535"/>
          </a:xfrm>
          <a:prstGeom prst="rect">
            <a:avLst/>
          </a:prstGeom>
        </p:spPr>
        <p:txBody>
          <a:bodyPr wrap="square">
            <a:spAutoFit/>
            <a:scene3d>
              <a:camera prst="orthographicFront"/>
              <a:lightRig rig="threePt" dir="t"/>
            </a:scene3d>
            <a:sp3d contourW="12700"/>
          </a:bodyPr>
          <a:lstStyle/>
          <a:p>
            <a:pPr>
              <a:lnSpc>
                <a:spcPct val="125000"/>
              </a:lnSpc>
            </a:pPr>
            <a:r>
              <a:rPr lang="zh-CN" altLang="en-US" sz="1600" dirty="0">
                <a:latin typeface="+mn-ea"/>
              </a:rPr>
              <a:t>对于课程学生：</a:t>
            </a:r>
          </a:p>
          <a:p>
            <a:pPr marL="342900" indent="-342900">
              <a:lnSpc>
                <a:spcPct val="125000"/>
              </a:lnSpc>
              <a:buFont typeface="+mj-lt"/>
              <a:buAutoNum type="arabicPeriod"/>
            </a:pPr>
            <a:r>
              <a:rPr lang="zh-CN" altLang="en-US" sz="1600" dirty="0" smtClean="0">
                <a:latin typeface="+mn-ea"/>
              </a:rPr>
              <a:t>课件</a:t>
            </a:r>
            <a:r>
              <a:rPr lang="zh-CN" altLang="en-US" sz="1600" dirty="0">
                <a:latin typeface="+mn-ea"/>
              </a:rPr>
              <a:t>下载功能，包括以往的旧版本课件，以及最新的课件。</a:t>
            </a:r>
          </a:p>
          <a:p>
            <a:pPr marL="342900" indent="-342900">
              <a:lnSpc>
                <a:spcPct val="125000"/>
              </a:lnSpc>
              <a:buFont typeface="+mj-lt"/>
              <a:buAutoNum type="arabicPeriod"/>
            </a:pPr>
            <a:r>
              <a:rPr lang="zh-CN" altLang="en-US" sz="1600" dirty="0" smtClean="0">
                <a:latin typeface="+mn-ea"/>
              </a:rPr>
              <a:t>能</a:t>
            </a:r>
            <a:r>
              <a:rPr lang="zh-CN" altLang="en-US" sz="1600" dirty="0">
                <a:latin typeface="+mn-ea"/>
              </a:rPr>
              <a:t>下载老师提供的参考资料</a:t>
            </a:r>
            <a:r>
              <a:rPr lang="en-US" altLang="zh-CN" sz="1600" dirty="0">
                <a:latin typeface="+mn-ea"/>
              </a:rPr>
              <a:t>(</a:t>
            </a:r>
            <a:r>
              <a:rPr lang="zh-CN" altLang="en-US" sz="1600" dirty="0">
                <a:latin typeface="+mn-ea"/>
              </a:rPr>
              <a:t>含电子教材、历年试卷、补课资料，以及老师的教学交流文章</a:t>
            </a:r>
            <a:r>
              <a:rPr lang="en-US" altLang="zh-CN" sz="1600" dirty="0">
                <a:latin typeface="+mn-ea"/>
              </a:rPr>
              <a:t>)</a:t>
            </a:r>
            <a:r>
              <a:rPr lang="zh-CN" altLang="en-US" sz="1600" dirty="0">
                <a:latin typeface="+mn-ea"/>
              </a:rPr>
              <a:t>并且网站能及时更新这些资料。下载的速度能够得到保证：要求同时可容纳</a:t>
            </a:r>
            <a:r>
              <a:rPr lang="en-US" altLang="zh-CN" sz="1600" dirty="0">
                <a:latin typeface="+mn-ea"/>
              </a:rPr>
              <a:t>10</a:t>
            </a:r>
            <a:r>
              <a:rPr lang="zh-CN" altLang="en-US" sz="1600" dirty="0">
                <a:latin typeface="+mn-ea"/>
              </a:rPr>
              <a:t>人下载，并且人均速度能达到</a:t>
            </a:r>
            <a:r>
              <a:rPr lang="en-US" altLang="zh-CN" sz="1600" dirty="0">
                <a:latin typeface="+mn-ea"/>
              </a:rPr>
              <a:t>50kb/s</a:t>
            </a:r>
            <a:r>
              <a:rPr lang="zh-CN" altLang="en-US" sz="1600" dirty="0">
                <a:latin typeface="+mn-ea"/>
              </a:rPr>
              <a:t>。</a:t>
            </a:r>
          </a:p>
          <a:p>
            <a:pPr marL="342900" indent="-342900">
              <a:lnSpc>
                <a:spcPct val="125000"/>
              </a:lnSpc>
              <a:buFont typeface="+mj-lt"/>
              <a:buAutoNum type="arabicPeriod"/>
            </a:pPr>
            <a:r>
              <a:rPr lang="zh-CN" altLang="en-US" sz="1600" dirty="0" smtClean="0">
                <a:latin typeface="+mn-ea"/>
              </a:rPr>
              <a:t>能</a:t>
            </a:r>
            <a:r>
              <a:rPr lang="zh-CN" altLang="en-US" sz="1600" dirty="0">
                <a:latin typeface="+mn-ea"/>
              </a:rPr>
              <a:t>及时看到老师的通知</a:t>
            </a:r>
            <a:r>
              <a:rPr lang="en-US" altLang="zh-CN" sz="1600" dirty="0">
                <a:latin typeface="+mn-ea"/>
              </a:rPr>
              <a:t>(</a:t>
            </a:r>
            <a:r>
              <a:rPr lang="zh-CN" altLang="en-US" sz="1600" dirty="0">
                <a:latin typeface="+mn-ea"/>
              </a:rPr>
              <a:t>含课程相关通知及作业点评</a:t>
            </a:r>
            <a:r>
              <a:rPr lang="en-US" altLang="zh-CN" sz="1600" dirty="0">
                <a:latin typeface="+mn-ea"/>
              </a:rPr>
              <a:t>)</a:t>
            </a:r>
            <a:r>
              <a:rPr lang="zh-CN" altLang="en-US" sz="1600" dirty="0">
                <a:latin typeface="+mn-ea"/>
              </a:rPr>
              <a:t>。</a:t>
            </a:r>
          </a:p>
          <a:p>
            <a:pPr marL="342900" indent="-342900">
              <a:lnSpc>
                <a:spcPct val="125000"/>
              </a:lnSpc>
              <a:buFont typeface="+mj-lt"/>
              <a:buAutoNum type="arabicPeriod"/>
            </a:pPr>
            <a:r>
              <a:rPr lang="zh-CN" altLang="en-US" sz="1600" dirty="0" smtClean="0">
                <a:latin typeface="+mn-ea"/>
              </a:rPr>
              <a:t>如果</a:t>
            </a:r>
            <a:r>
              <a:rPr lang="zh-CN" altLang="en-US" sz="1600" dirty="0">
                <a:latin typeface="+mn-ea"/>
              </a:rPr>
              <a:t>教师提供的是多媒体资料，网站能提供下载及在线观看功能（如课堂录像）。</a:t>
            </a:r>
          </a:p>
          <a:p>
            <a:pPr marL="342900" indent="-342900">
              <a:lnSpc>
                <a:spcPct val="125000"/>
              </a:lnSpc>
              <a:buFont typeface="+mj-lt"/>
              <a:buAutoNum type="arabicPeriod"/>
            </a:pPr>
            <a:r>
              <a:rPr lang="zh-CN" altLang="en-US" sz="1600" dirty="0" smtClean="0">
                <a:latin typeface="+mn-ea"/>
              </a:rPr>
              <a:t>网站</a:t>
            </a:r>
            <a:r>
              <a:rPr lang="zh-CN" altLang="en-US" sz="1600" dirty="0">
                <a:latin typeface="+mn-ea"/>
              </a:rPr>
              <a:t>界面要求简洁大方，有网站导航、相关链接</a:t>
            </a:r>
            <a:r>
              <a:rPr lang="en-US" altLang="zh-CN" sz="1600" dirty="0">
                <a:latin typeface="+mn-ea"/>
              </a:rPr>
              <a:t>(</a:t>
            </a:r>
            <a:r>
              <a:rPr lang="zh-CN" altLang="en-US" sz="1600" dirty="0">
                <a:latin typeface="+mn-ea"/>
              </a:rPr>
              <a:t>含学校选课系统、学院网页、需求相关主题网站</a:t>
            </a:r>
            <a:r>
              <a:rPr lang="en-US" altLang="zh-CN" sz="1600" dirty="0">
                <a:latin typeface="+mn-ea"/>
              </a:rPr>
              <a:t>)</a:t>
            </a:r>
          </a:p>
          <a:p>
            <a:pPr marL="342900" indent="-342900">
              <a:lnSpc>
                <a:spcPct val="125000"/>
              </a:lnSpc>
              <a:buFont typeface="+mj-lt"/>
              <a:buAutoNum type="arabicPeriod"/>
            </a:pPr>
            <a:r>
              <a:rPr lang="zh-CN" altLang="en-US" sz="1600" dirty="0" smtClean="0">
                <a:latin typeface="+mn-ea"/>
              </a:rPr>
              <a:t>网站</a:t>
            </a:r>
            <a:r>
              <a:rPr lang="zh-CN" altLang="en-US" sz="1600" dirty="0">
                <a:latin typeface="+mn-ea"/>
              </a:rPr>
              <a:t>提供通过提问方式的密码取回功能。</a:t>
            </a:r>
          </a:p>
          <a:p>
            <a:pPr marL="342900" indent="-342900">
              <a:lnSpc>
                <a:spcPct val="125000"/>
              </a:lnSpc>
              <a:buFont typeface="+mj-lt"/>
              <a:buAutoNum type="arabicPeriod"/>
            </a:pPr>
            <a:r>
              <a:rPr lang="zh-CN" altLang="en-US" sz="1600" dirty="0" smtClean="0">
                <a:latin typeface="+mn-ea"/>
              </a:rPr>
              <a:t>网站</a:t>
            </a:r>
            <a:r>
              <a:rPr lang="zh-CN" altLang="en-US" sz="1600" dirty="0">
                <a:latin typeface="+mn-ea"/>
              </a:rPr>
              <a:t>能提供让分组的各个团队能有团队内部的交流工具</a:t>
            </a:r>
            <a:r>
              <a:rPr lang="en-US" altLang="zh-CN" sz="1600" dirty="0">
                <a:latin typeface="+mn-ea"/>
              </a:rPr>
              <a:t>(</a:t>
            </a:r>
            <a:r>
              <a:rPr lang="zh-CN" altLang="en-US" sz="1600" dirty="0">
                <a:latin typeface="+mn-ea"/>
              </a:rPr>
              <a:t>如论坛，不同团队可以申请认证板块，非团队成员不能浏览使用，但希望教师可以进入各个板块进行一定的指导，而网站管理人员也可管理认证板块</a:t>
            </a:r>
            <a:r>
              <a:rPr lang="en-US" altLang="zh-CN" sz="1600" dirty="0">
                <a:latin typeface="+mn-ea"/>
              </a:rPr>
              <a:t>)</a:t>
            </a:r>
            <a:r>
              <a:rPr lang="zh-CN" altLang="en-US" sz="1600" dirty="0">
                <a:latin typeface="+mn-ea"/>
              </a:rPr>
              <a:t>。</a:t>
            </a:r>
          </a:p>
          <a:p>
            <a:pPr marL="342900" indent="-342900">
              <a:lnSpc>
                <a:spcPct val="125000"/>
              </a:lnSpc>
              <a:buFont typeface="+mj-lt"/>
              <a:buAutoNum type="arabicPeriod"/>
            </a:pPr>
            <a:r>
              <a:rPr lang="zh-CN" altLang="en-US" sz="1600" dirty="0" smtClean="0">
                <a:latin typeface="+mn-ea"/>
              </a:rPr>
              <a:t>网站</a:t>
            </a:r>
            <a:r>
              <a:rPr lang="zh-CN" altLang="en-US" sz="1600" dirty="0">
                <a:latin typeface="+mn-ea"/>
              </a:rPr>
              <a:t>能提供一定资料共享功能</a:t>
            </a:r>
            <a:r>
              <a:rPr lang="en-US" altLang="zh-CN" sz="1600" dirty="0">
                <a:latin typeface="+mn-ea"/>
              </a:rPr>
              <a:t>(</a:t>
            </a:r>
            <a:r>
              <a:rPr lang="zh-CN" altLang="en-US" sz="1600" dirty="0">
                <a:latin typeface="+mn-ea"/>
              </a:rPr>
              <a:t>如论坛有上传下载附件功能、但对附件大小有限制，不得大于</a:t>
            </a:r>
            <a:r>
              <a:rPr lang="en-US" altLang="zh-CN" sz="1600" dirty="0">
                <a:latin typeface="+mn-ea"/>
              </a:rPr>
              <a:t>2M)</a:t>
            </a:r>
          </a:p>
          <a:p>
            <a:pPr marL="342900" indent="-342900">
              <a:lnSpc>
                <a:spcPct val="125000"/>
              </a:lnSpc>
              <a:buFont typeface="+mj-lt"/>
              <a:buAutoNum type="arabicPeriod"/>
            </a:pPr>
            <a:r>
              <a:rPr lang="zh-CN" altLang="en-US" sz="1600" dirty="0" smtClean="0">
                <a:latin typeface="+mn-ea"/>
              </a:rPr>
              <a:t>网站</a:t>
            </a:r>
            <a:r>
              <a:rPr lang="zh-CN" altLang="en-US" sz="1600" dirty="0">
                <a:latin typeface="+mn-ea"/>
              </a:rPr>
              <a:t>能较醒目地提供教师的联系方式 </a:t>
            </a:r>
            <a:r>
              <a:rPr lang="en-US" altLang="zh-CN" sz="1600" dirty="0">
                <a:latin typeface="+mn-ea"/>
              </a:rPr>
              <a:t>(</a:t>
            </a:r>
            <a:r>
              <a:rPr lang="zh-CN" altLang="en-US" sz="1600" dirty="0">
                <a:latin typeface="+mn-ea"/>
              </a:rPr>
              <a:t>尽量详细</a:t>
            </a:r>
            <a:r>
              <a:rPr lang="en-US" altLang="zh-CN" sz="1600" dirty="0">
                <a:latin typeface="+mn-ea"/>
              </a:rPr>
              <a:t>)</a:t>
            </a:r>
            <a:r>
              <a:rPr lang="zh-CN" altLang="en-US" sz="1600" dirty="0">
                <a:latin typeface="+mn-ea"/>
              </a:rPr>
              <a:t>。</a:t>
            </a:r>
          </a:p>
          <a:p>
            <a:pPr marL="342900" indent="-342900">
              <a:lnSpc>
                <a:spcPct val="125000"/>
              </a:lnSpc>
              <a:buFont typeface="+mj-lt"/>
              <a:buAutoNum type="arabicPeriod"/>
            </a:pPr>
            <a:r>
              <a:rPr lang="zh-CN" altLang="en-US" sz="1600" dirty="0" smtClean="0">
                <a:latin typeface="+mn-ea"/>
              </a:rPr>
              <a:t>网站</a:t>
            </a:r>
            <a:r>
              <a:rPr lang="zh-CN" altLang="en-US" sz="1600" dirty="0">
                <a:latin typeface="+mn-ea"/>
              </a:rPr>
              <a:t>可以提供站内文章标题搜索功能。</a:t>
            </a:r>
          </a:p>
          <a:p>
            <a:pPr marL="342900" indent="-342900">
              <a:lnSpc>
                <a:spcPct val="125000"/>
              </a:lnSpc>
              <a:buFont typeface="+mj-lt"/>
              <a:buAutoNum type="arabicPeriod"/>
            </a:pPr>
            <a:r>
              <a:rPr lang="zh-CN" altLang="en-US" sz="1600" dirty="0" smtClean="0">
                <a:latin typeface="+mn-ea"/>
              </a:rPr>
              <a:t>网站</a:t>
            </a:r>
            <a:r>
              <a:rPr lang="zh-CN" altLang="en-US" sz="1600" dirty="0">
                <a:latin typeface="+mn-ea"/>
              </a:rPr>
              <a:t>能够提供学生自身作业提交功能</a:t>
            </a:r>
            <a:r>
              <a:rPr lang="en-US" altLang="zh-CN" sz="1600" dirty="0">
                <a:latin typeface="+mn-ea"/>
              </a:rPr>
              <a:t>,</a:t>
            </a:r>
            <a:r>
              <a:rPr lang="zh-CN" altLang="en-US" sz="1600" dirty="0">
                <a:latin typeface="+mn-ea"/>
              </a:rPr>
              <a:t>并可以跟踪作业的批复情况</a:t>
            </a:r>
          </a:p>
          <a:p>
            <a:pPr>
              <a:lnSpc>
                <a:spcPct val="125000"/>
              </a:lnSpc>
            </a:pPr>
            <a:endParaRPr lang="zh-CN" altLang="en-US" sz="1600" dirty="0">
              <a:latin typeface="+mn-ea"/>
            </a:endParaRPr>
          </a:p>
        </p:txBody>
      </p:sp>
    </p:spTree>
    <p:extLst>
      <p:ext uri="{BB962C8B-B14F-4D97-AF65-F5344CB8AC3E}">
        <p14:creationId xmlns:p14="http://schemas.microsoft.com/office/powerpoint/2010/main" val="161926219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52438" y="317500"/>
            <a:ext cx="850900" cy="850900"/>
            <a:chOff x="2959100" y="1866900"/>
            <a:chExt cx="1536700" cy="1536700"/>
          </a:xfrm>
        </p:grpSpPr>
        <p:sp>
          <p:nvSpPr>
            <p:cNvPr id="3" name="椭圆 2"/>
            <p:cNvSpPr/>
            <p:nvPr/>
          </p:nvSpPr>
          <p:spPr>
            <a:xfrm>
              <a:off x="2959100" y="1866900"/>
              <a:ext cx="1536700" cy="1536700"/>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a:off x="3361590" y="2286000"/>
              <a:ext cx="731720" cy="698500"/>
            </a:xfrm>
            <a:custGeom>
              <a:avLst/>
              <a:gdLst>
                <a:gd name="connsiteX0" fmla="*/ 442231 w 602715"/>
                <a:gd name="connsiteY0" fmla="*/ 415741 h 575353"/>
                <a:gd name="connsiteX1" fmla="*/ 479375 w 602715"/>
                <a:gd name="connsiteY1" fmla="*/ 514894 h 575353"/>
                <a:gd name="connsiteX2" fmla="*/ 500369 w 602715"/>
                <a:gd name="connsiteY2" fmla="*/ 472976 h 575353"/>
                <a:gd name="connsiteX3" fmla="*/ 542357 w 602715"/>
                <a:gd name="connsiteY3" fmla="*/ 452017 h 575353"/>
                <a:gd name="connsiteX4" fmla="*/ 405895 w 602715"/>
                <a:gd name="connsiteY4" fmla="*/ 379466 h 575353"/>
                <a:gd name="connsiteX5" fmla="*/ 596458 w 602715"/>
                <a:gd name="connsiteY5" fmla="*/ 449598 h 575353"/>
                <a:gd name="connsiteX6" fmla="*/ 526208 w 602715"/>
                <a:gd name="connsiteY6" fmla="*/ 484262 h 575353"/>
                <a:gd name="connsiteX7" fmla="*/ 599688 w 602715"/>
                <a:gd name="connsiteY7" fmla="*/ 557618 h 575353"/>
                <a:gd name="connsiteX8" fmla="*/ 599688 w 602715"/>
                <a:gd name="connsiteY8" fmla="*/ 572129 h 575353"/>
                <a:gd name="connsiteX9" fmla="*/ 591613 w 602715"/>
                <a:gd name="connsiteY9" fmla="*/ 575353 h 575353"/>
                <a:gd name="connsiteX10" fmla="*/ 584346 w 602715"/>
                <a:gd name="connsiteY10" fmla="*/ 572129 h 575353"/>
                <a:gd name="connsiteX11" fmla="*/ 510866 w 602715"/>
                <a:gd name="connsiteY11" fmla="*/ 499578 h 575353"/>
                <a:gd name="connsiteX12" fmla="*/ 476145 w 602715"/>
                <a:gd name="connsiteY12" fmla="*/ 568904 h 575353"/>
                <a:gd name="connsiteX13" fmla="*/ 280047 w 602715"/>
                <a:gd name="connsiteY13" fmla="*/ 64374 h 575353"/>
                <a:gd name="connsiteX14" fmla="*/ 258242 w 602715"/>
                <a:gd name="connsiteY14" fmla="*/ 86154 h 575353"/>
                <a:gd name="connsiteX15" fmla="*/ 280047 w 602715"/>
                <a:gd name="connsiteY15" fmla="*/ 107934 h 575353"/>
                <a:gd name="connsiteX16" fmla="*/ 301045 w 602715"/>
                <a:gd name="connsiteY16" fmla="*/ 86154 h 575353"/>
                <a:gd name="connsiteX17" fmla="*/ 280047 w 602715"/>
                <a:gd name="connsiteY17" fmla="*/ 64374 h 575353"/>
                <a:gd name="connsiteX18" fmla="*/ 183205 w 602715"/>
                <a:gd name="connsiteY18" fmla="*/ 64374 h 575353"/>
                <a:gd name="connsiteX19" fmla="*/ 161432 w 602715"/>
                <a:gd name="connsiteY19" fmla="*/ 86154 h 575353"/>
                <a:gd name="connsiteX20" fmla="*/ 183205 w 602715"/>
                <a:gd name="connsiteY20" fmla="*/ 107934 h 575353"/>
                <a:gd name="connsiteX21" fmla="*/ 204171 w 602715"/>
                <a:gd name="connsiteY21" fmla="*/ 86154 h 575353"/>
                <a:gd name="connsiteX22" fmla="*/ 183205 w 602715"/>
                <a:gd name="connsiteY22" fmla="*/ 64374 h 575353"/>
                <a:gd name="connsiteX23" fmla="*/ 86363 w 602715"/>
                <a:gd name="connsiteY23" fmla="*/ 64374 h 575353"/>
                <a:gd name="connsiteX24" fmla="*/ 64558 w 602715"/>
                <a:gd name="connsiteY24" fmla="*/ 86154 h 575353"/>
                <a:gd name="connsiteX25" fmla="*/ 86363 w 602715"/>
                <a:gd name="connsiteY25" fmla="*/ 107934 h 575353"/>
                <a:gd name="connsiteX26" fmla="*/ 107361 w 602715"/>
                <a:gd name="connsiteY26" fmla="*/ 86154 h 575353"/>
                <a:gd name="connsiteX27" fmla="*/ 86363 w 602715"/>
                <a:gd name="connsiteY27" fmla="*/ 64374 h 575353"/>
                <a:gd name="connsiteX28" fmla="*/ 280047 w 602715"/>
                <a:gd name="connsiteY28" fmla="*/ 43401 h 575353"/>
                <a:gd name="connsiteX29" fmla="*/ 322850 w 602715"/>
                <a:gd name="connsiteY29" fmla="*/ 86154 h 575353"/>
                <a:gd name="connsiteX30" fmla="*/ 280047 w 602715"/>
                <a:gd name="connsiteY30" fmla="*/ 128907 h 575353"/>
                <a:gd name="connsiteX31" fmla="*/ 236437 w 602715"/>
                <a:gd name="connsiteY31" fmla="*/ 86154 h 575353"/>
                <a:gd name="connsiteX32" fmla="*/ 280047 w 602715"/>
                <a:gd name="connsiteY32" fmla="*/ 43401 h 575353"/>
                <a:gd name="connsiteX33" fmla="*/ 183205 w 602715"/>
                <a:gd name="connsiteY33" fmla="*/ 43401 h 575353"/>
                <a:gd name="connsiteX34" fmla="*/ 225943 w 602715"/>
                <a:gd name="connsiteY34" fmla="*/ 86154 h 575353"/>
                <a:gd name="connsiteX35" fmla="*/ 183205 w 602715"/>
                <a:gd name="connsiteY35" fmla="*/ 128907 h 575353"/>
                <a:gd name="connsiteX36" fmla="*/ 139660 w 602715"/>
                <a:gd name="connsiteY36" fmla="*/ 86154 h 575353"/>
                <a:gd name="connsiteX37" fmla="*/ 183205 w 602715"/>
                <a:gd name="connsiteY37" fmla="*/ 43401 h 575353"/>
                <a:gd name="connsiteX38" fmla="*/ 86363 w 602715"/>
                <a:gd name="connsiteY38" fmla="*/ 43401 h 575353"/>
                <a:gd name="connsiteX39" fmla="*/ 129166 w 602715"/>
                <a:gd name="connsiteY39" fmla="*/ 86154 h 575353"/>
                <a:gd name="connsiteX40" fmla="*/ 86363 w 602715"/>
                <a:gd name="connsiteY40" fmla="*/ 128907 h 575353"/>
                <a:gd name="connsiteX41" fmla="*/ 42753 w 602715"/>
                <a:gd name="connsiteY41" fmla="*/ 86154 h 575353"/>
                <a:gd name="connsiteX42" fmla="*/ 86363 w 602715"/>
                <a:gd name="connsiteY42" fmla="*/ 43401 h 575353"/>
                <a:gd name="connsiteX43" fmla="*/ 21790 w 602715"/>
                <a:gd name="connsiteY43" fmla="*/ 21754 h 575353"/>
                <a:gd name="connsiteX44" fmla="*/ 21790 w 602715"/>
                <a:gd name="connsiteY44" fmla="*/ 150669 h 575353"/>
                <a:gd name="connsiteX45" fmla="*/ 538305 w 602715"/>
                <a:gd name="connsiteY45" fmla="*/ 150669 h 575353"/>
                <a:gd name="connsiteX46" fmla="*/ 538305 w 602715"/>
                <a:gd name="connsiteY46" fmla="*/ 21754 h 575353"/>
                <a:gd name="connsiteX47" fmla="*/ 10492 w 602715"/>
                <a:gd name="connsiteY47" fmla="*/ 0 h 575353"/>
                <a:gd name="connsiteX48" fmla="*/ 548796 w 602715"/>
                <a:gd name="connsiteY48" fmla="*/ 0 h 575353"/>
                <a:gd name="connsiteX49" fmla="*/ 559288 w 602715"/>
                <a:gd name="connsiteY49" fmla="*/ 11280 h 575353"/>
                <a:gd name="connsiteX50" fmla="*/ 559288 w 602715"/>
                <a:gd name="connsiteY50" fmla="*/ 161143 h 575353"/>
                <a:gd name="connsiteX51" fmla="*/ 559288 w 602715"/>
                <a:gd name="connsiteY51" fmla="*/ 365795 h 575353"/>
                <a:gd name="connsiteX52" fmla="*/ 548796 w 602715"/>
                <a:gd name="connsiteY52" fmla="*/ 376269 h 575353"/>
                <a:gd name="connsiteX53" fmla="*/ 538305 w 602715"/>
                <a:gd name="connsiteY53" fmla="*/ 365795 h 575353"/>
                <a:gd name="connsiteX54" fmla="*/ 538305 w 602715"/>
                <a:gd name="connsiteY54" fmla="*/ 172423 h 575353"/>
                <a:gd name="connsiteX55" fmla="*/ 21790 w 602715"/>
                <a:gd name="connsiteY55" fmla="*/ 172423 h 575353"/>
                <a:gd name="connsiteX56" fmla="*/ 21790 w 602715"/>
                <a:gd name="connsiteY56" fmla="*/ 526938 h 575353"/>
                <a:gd name="connsiteX57" fmla="*/ 376894 w 602715"/>
                <a:gd name="connsiteY57" fmla="*/ 526938 h 575353"/>
                <a:gd name="connsiteX58" fmla="*/ 387386 w 602715"/>
                <a:gd name="connsiteY58" fmla="*/ 537413 h 575353"/>
                <a:gd name="connsiteX59" fmla="*/ 376894 w 602715"/>
                <a:gd name="connsiteY59" fmla="*/ 547887 h 575353"/>
                <a:gd name="connsiteX60" fmla="*/ 10492 w 602715"/>
                <a:gd name="connsiteY60" fmla="*/ 547887 h 575353"/>
                <a:gd name="connsiteX61" fmla="*/ 0 w 602715"/>
                <a:gd name="connsiteY61" fmla="*/ 537413 h 575353"/>
                <a:gd name="connsiteX62" fmla="*/ 0 w 602715"/>
                <a:gd name="connsiteY62" fmla="*/ 161143 h 575353"/>
                <a:gd name="connsiteX63" fmla="*/ 0 w 602715"/>
                <a:gd name="connsiteY63" fmla="*/ 11280 h 575353"/>
                <a:gd name="connsiteX64" fmla="*/ 10492 w 602715"/>
                <a:gd name="connsiteY64" fmla="*/ 0 h 57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2715" h="575353">
                  <a:moveTo>
                    <a:pt x="442231" y="415741"/>
                  </a:moveTo>
                  <a:lnTo>
                    <a:pt x="479375" y="514894"/>
                  </a:lnTo>
                  <a:lnTo>
                    <a:pt x="500369" y="472976"/>
                  </a:lnTo>
                  <a:lnTo>
                    <a:pt x="542357" y="452017"/>
                  </a:lnTo>
                  <a:close/>
                  <a:moveTo>
                    <a:pt x="405895" y="379466"/>
                  </a:moveTo>
                  <a:lnTo>
                    <a:pt x="596458" y="449598"/>
                  </a:lnTo>
                  <a:lnTo>
                    <a:pt x="526208" y="484262"/>
                  </a:lnTo>
                  <a:lnTo>
                    <a:pt x="599688" y="557618"/>
                  </a:lnTo>
                  <a:cubicBezTo>
                    <a:pt x="603725" y="561649"/>
                    <a:pt x="603725" y="568098"/>
                    <a:pt x="599688" y="572129"/>
                  </a:cubicBezTo>
                  <a:cubicBezTo>
                    <a:pt x="597265" y="574547"/>
                    <a:pt x="594843" y="575353"/>
                    <a:pt x="591613" y="575353"/>
                  </a:cubicBezTo>
                  <a:cubicBezTo>
                    <a:pt x="589191" y="575353"/>
                    <a:pt x="586768" y="574547"/>
                    <a:pt x="584346" y="572129"/>
                  </a:cubicBezTo>
                  <a:lnTo>
                    <a:pt x="510866" y="499578"/>
                  </a:lnTo>
                  <a:lnTo>
                    <a:pt x="476145" y="568904"/>
                  </a:lnTo>
                  <a:close/>
                  <a:moveTo>
                    <a:pt x="280047" y="64374"/>
                  </a:moveTo>
                  <a:cubicBezTo>
                    <a:pt x="267933" y="64374"/>
                    <a:pt x="258242" y="74054"/>
                    <a:pt x="258242" y="86154"/>
                  </a:cubicBezTo>
                  <a:cubicBezTo>
                    <a:pt x="258242" y="98254"/>
                    <a:pt x="267933" y="107934"/>
                    <a:pt x="280047" y="107934"/>
                  </a:cubicBezTo>
                  <a:cubicBezTo>
                    <a:pt x="291354" y="107934"/>
                    <a:pt x="301045" y="98254"/>
                    <a:pt x="301045" y="86154"/>
                  </a:cubicBezTo>
                  <a:cubicBezTo>
                    <a:pt x="301045" y="74054"/>
                    <a:pt x="291354" y="64374"/>
                    <a:pt x="280047" y="64374"/>
                  </a:cubicBezTo>
                  <a:close/>
                  <a:moveTo>
                    <a:pt x="183205" y="64374"/>
                  </a:moveTo>
                  <a:cubicBezTo>
                    <a:pt x="171109" y="64374"/>
                    <a:pt x="161432" y="74054"/>
                    <a:pt x="161432" y="86154"/>
                  </a:cubicBezTo>
                  <a:cubicBezTo>
                    <a:pt x="161432" y="98254"/>
                    <a:pt x="171109" y="107934"/>
                    <a:pt x="183205" y="107934"/>
                  </a:cubicBezTo>
                  <a:cubicBezTo>
                    <a:pt x="194494" y="107934"/>
                    <a:pt x="204171" y="98254"/>
                    <a:pt x="204171" y="86154"/>
                  </a:cubicBezTo>
                  <a:cubicBezTo>
                    <a:pt x="204171" y="74054"/>
                    <a:pt x="194494" y="64374"/>
                    <a:pt x="183205" y="64374"/>
                  </a:cubicBezTo>
                  <a:close/>
                  <a:moveTo>
                    <a:pt x="86363" y="64374"/>
                  </a:moveTo>
                  <a:cubicBezTo>
                    <a:pt x="74249" y="64374"/>
                    <a:pt x="64558" y="74054"/>
                    <a:pt x="64558" y="86154"/>
                  </a:cubicBezTo>
                  <a:cubicBezTo>
                    <a:pt x="64558" y="98254"/>
                    <a:pt x="74249" y="107934"/>
                    <a:pt x="86363" y="107934"/>
                  </a:cubicBezTo>
                  <a:cubicBezTo>
                    <a:pt x="97670" y="107934"/>
                    <a:pt x="107361" y="98254"/>
                    <a:pt x="107361" y="86154"/>
                  </a:cubicBezTo>
                  <a:cubicBezTo>
                    <a:pt x="107361" y="74054"/>
                    <a:pt x="97670" y="64374"/>
                    <a:pt x="86363" y="64374"/>
                  </a:cubicBezTo>
                  <a:close/>
                  <a:moveTo>
                    <a:pt x="280047" y="43401"/>
                  </a:moveTo>
                  <a:cubicBezTo>
                    <a:pt x="303468" y="43401"/>
                    <a:pt x="322850" y="62761"/>
                    <a:pt x="322850" y="86154"/>
                  </a:cubicBezTo>
                  <a:cubicBezTo>
                    <a:pt x="322850" y="109547"/>
                    <a:pt x="303468" y="128907"/>
                    <a:pt x="280047" y="128907"/>
                  </a:cubicBezTo>
                  <a:cubicBezTo>
                    <a:pt x="255819" y="128907"/>
                    <a:pt x="236437" y="109547"/>
                    <a:pt x="236437" y="86154"/>
                  </a:cubicBezTo>
                  <a:cubicBezTo>
                    <a:pt x="236437" y="62761"/>
                    <a:pt x="255819" y="43401"/>
                    <a:pt x="280047" y="43401"/>
                  </a:cubicBezTo>
                  <a:close/>
                  <a:moveTo>
                    <a:pt x="183205" y="43401"/>
                  </a:moveTo>
                  <a:cubicBezTo>
                    <a:pt x="206590" y="43401"/>
                    <a:pt x="225943" y="62761"/>
                    <a:pt x="225943" y="86154"/>
                  </a:cubicBezTo>
                  <a:cubicBezTo>
                    <a:pt x="225943" y="109547"/>
                    <a:pt x="206590" y="128907"/>
                    <a:pt x="183205" y="128907"/>
                  </a:cubicBezTo>
                  <a:cubicBezTo>
                    <a:pt x="159013" y="128907"/>
                    <a:pt x="139660" y="109547"/>
                    <a:pt x="139660" y="86154"/>
                  </a:cubicBezTo>
                  <a:cubicBezTo>
                    <a:pt x="139660" y="62761"/>
                    <a:pt x="159013" y="43401"/>
                    <a:pt x="183205" y="43401"/>
                  </a:cubicBezTo>
                  <a:close/>
                  <a:moveTo>
                    <a:pt x="86363" y="43401"/>
                  </a:moveTo>
                  <a:cubicBezTo>
                    <a:pt x="109784" y="43401"/>
                    <a:pt x="129166" y="62761"/>
                    <a:pt x="129166" y="86154"/>
                  </a:cubicBezTo>
                  <a:cubicBezTo>
                    <a:pt x="129166" y="109547"/>
                    <a:pt x="109784" y="128907"/>
                    <a:pt x="86363" y="128907"/>
                  </a:cubicBezTo>
                  <a:cubicBezTo>
                    <a:pt x="62135" y="128907"/>
                    <a:pt x="42753" y="109547"/>
                    <a:pt x="42753" y="86154"/>
                  </a:cubicBezTo>
                  <a:cubicBezTo>
                    <a:pt x="42753" y="62761"/>
                    <a:pt x="62135" y="43401"/>
                    <a:pt x="86363" y="43401"/>
                  </a:cubicBezTo>
                  <a:close/>
                  <a:moveTo>
                    <a:pt x="21790" y="21754"/>
                  </a:moveTo>
                  <a:lnTo>
                    <a:pt x="21790" y="150669"/>
                  </a:lnTo>
                  <a:lnTo>
                    <a:pt x="538305" y="150669"/>
                  </a:lnTo>
                  <a:lnTo>
                    <a:pt x="538305" y="21754"/>
                  </a:lnTo>
                  <a:close/>
                  <a:moveTo>
                    <a:pt x="10492" y="0"/>
                  </a:moveTo>
                  <a:lnTo>
                    <a:pt x="548796" y="0"/>
                  </a:lnTo>
                  <a:cubicBezTo>
                    <a:pt x="554446" y="0"/>
                    <a:pt x="559288" y="4834"/>
                    <a:pt x="559288" y="11280"/>
                  </a:cubicBezTo>
                  <a:lnTo>
                    <a:pt x="559288" y="161143"/>
                  </a:lnTo>
                  <a:lnTo>
                    <a:pt x="559288" y="365795"/>
                  </a:lnTo>
                  <a:cubicBezTo>
                    <a:pt x="559288" y="371435"/>
                    <a:pt x="554446" y="376269"/>
                    <a:pt x="548796" y="376269"/>
                  </a:cubicBezTo>
                  <a:cubicBezTo>
                    <a:pt x="543147" y="376269"/>
                    <a:pt x="538305" y="371435"/>
                    <a:pt x="538305" y="365795"/>
                  </a:cubicBezTo>
                  <a:lnTo>
                    <a:pt x="538305" y="172423"/>
                  </a:lnTo>
                  <a:lnTo>
                    <a:pt x="21790" y="172423"/>
                  </a:lnTo>
                  <a:lnTo>
                    <a:pt x="21790" y="526938"/>
                  </a:lnTo>
                  <a:lnTo>
                    <a:pt x="376894" y="526938"/>
                  </a:lnTo>
                  <a:cubicBezTo>
                    <a:pt x="382543" y="526938"/>
                    <a:pt x="387386" y="531773"/>
                    <a:pt x="387386" y="537413"/>
                  </a:cubicBezTo>
                  <a:cubicBezTo>
                    <a:pt x="387386" y="543053"/>
                    <a:pt x="382543" y="547887"/>
                    <a:pt x="376894" y="547887"/>
                  </a:cubicBezTo>
                  <a:lnTo>
                    <a:pt x="10492" y="547887"/>
                  </a:lnTo>
                  <a:cubicBezTo>
                    <a:pt x="4842" y="547887"/>
                    <a:pt x="0" y="543053"/>
                    <a:pt x="0" y="537413"/>
                  </a:cubicBezTo>
                  <a:lnTo>
                    <a:pt x="0" y="161143"/>
                  </a:lnTo>
                  <a:lnTo>
                    <a:pt x="0" y="11280"/>
                  </a:lnTo>
                  <a:cubicBezTo>
                    <a:pt x="0" y="4834"/>
                    <a:pt x="4842" y="0"/>
                    <a:pt x="10492" y="0"/>
                  </a:cubicBezTo>
                  <a:close/>
                </a:path>
              </a:pathLst>
            </a:custGeom>
            <a:solidFill>
              <a:schemeClr val="bg1"/>
            </a:soli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 name="文本框 5"/>
          <p:cNvSpPr txBox="1"/>
          <p:nvPr/>
        </p:nvSpPr>
        <p:spPr>
          <a:xfrm>
            <a:off x="1518453" y="455343"/>
            <a:ext cx="3295317" cy="461665"/>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tx1">
                    <a:lumMod val="85000"/>
                    <a:lumOff val="15000"/>
                  </a:schemeClr>
                </a:solidFill>
                <a:latin typeface="+mn-ea"/>
              </a:rPr>
              <a:t>客户和市场需求</a:t>
            </a:r>
            <a:endParaRPr lang="zh-CN" altLang="en-US" sz="2400" b="1" dirty="0">
              <a:solidFill>
                <a:schemeClr val="tx1">
                  <a:lumMod val="85000"/>
                  <a:lumOff val="15000"/>
                </a:schemeClr>
              </a:solidFill>
              <a:latin typeface="+mn-ea"/>
            </a:endParaRPr>
          </a:p>
        </p:txBody>
      </p:sp>
      <p:sp>
        <p:nvSpPr>
          <p:cNvPr id="30" name="矩形 29"/>
          <p:cNvSpPr/>
          <p:nvPr/>
        </p:nvSpPr>
        <p:spPr>
          <a:xfrm>
            <a:off x="1303338" y="1352502"/>
            <a:ext cx="9721047" cy="1631216"/>
          </a:xfrm>
          <a:prstGeom prst="rect">
            <a:avLst/>
          </a:prstGeom>
        </p:spPr>
        <p:txBody>
          <a:bodyPr wrap="square">
            <a:spAutoFit/>
            <a:scene3d>
              <a:camera prst="orthographicFront"/>
              <a:lightRig rig="threePt" dir="t"/>
            </a:scene3d>
            <a:sp3d contourW="12700"/>
          </a:bodyPr>
          <a:lstStyle/>
          <a:p>
            <a:r>
              <a:rPr lang="zh-CN" altLang="zh-CN" sz="1600" dirty="0"/>
              <a:t>对于游客</a:t>
            </a:r>
          </a:p>
          <a:p>
            <a:pPr marL="342900" indent="-342900">
              <a:buFont typeface="+mj-lt"/>
              <a:buAutoNum type="arabicPeriod"/>
            </a:pPr>
            <a:r>
              <a:rPr lang="zh-CN" altLang="zh-CN" sz="1600" dirty="0" smtClean="0"/>
              <a:t>网站</a:t>
            </a:r>
            <a:r>
              <a:rPr lang="zh-CN" altLang="zh-CN" sz="1600" dirty="0"/>
              <a:t>提供项目管理</a:t>
            </a:r>
            <a:r>
              <a:rPr lang="en-US" altLang="zh-CN" sz="1600" dirty="0"/>
              <a:t>,</a:t>
            </a:r>
            <a:r>
              <a:rPr lang="zh-CN" altLang="zh-CN" sz="1600" dirty="0"/>
              <a:t>需求工程</a:t>
            </a:r>
            <a:r>
              <a:rPr lang="en-US" altLang="zh-CN" sz="1600" dirty="0"/>
              <a:t>,</a:t>
            </a:r>
            <a:r>
              <a:rPr lang="zh-CN" altLang="zh-CN" sz="1600" dirty="0"/>
              <a:t>对象建模，以及软件工程相关课程、还有老师的详细介绍，并放在网站显著位置。</a:t>
            </a:r>
          </a:p>
          <a:p>
            <a:pPr marL="342900" indent="-342900">
              <a:buFont typeface="+mj-lt"/>
              <a:buAutoNum type="arabicPeriod"/>
            </a:pPr>
            <a:r>
              <a:rPr lang="zh-CN" altLang="zh-CN" sz="1600" dirty="0" smtClean="0"/>
              <a:t>相关</a:t>
            </a:r>
            <a:r>
              <a:rPr lang="zh-CN" altLang="zh-CN" sz="1600" dirty="0"/>
              <a:t>链接</a:t>
            </a:r>
            <a:r>
              <a:rPr lang="en-US" altLang="zh-CN" sz="1600" dirty="0"/>
              <a:t>(</a:t>
            </a:r>
            <a:r>
              <a:rPr lang="zh-CN" altLang="zh-CN" sz="1600" dirty="0"/>
              <a:t>含学校选课系统，以及需求相关主题网站</a:t>
            </a:r>
            <a:r>
              <a:rPr lang="en-US" altLang="zh-CN" sz="1600" dirty="0"/>
              <a:t>)</a:t>
            </a:r>
            <a:r>
              <a:rPr lang="zh-CN" altLang="zh-CN" sz="1600" dirty="0"/>
              <a:t>。</a:t>
            </a:r>
          </a:p>
          <a:p>
            <a:pPr marL="342900" indent="-342900">
              <a:buFont typeface="+mj-lt"/>
              <a:buAutoNum type="arabicPeriod"/>
            </a:pPr>
            <a:r>
              <a:rPr lang="zh-CN" altLang="zh-CN" sz="1600" dirty="0" smtClean="0"/>
              <a:t>网站</a:t>
            </a:r>
            <a:r>
              <a:rPr lang="zh-CN" altLang="zh-CN" sz="1600" dirty="0"/>
              <a:t>允许游客可以针对网站内容留言</a:t>
            </a:r>
            <a:r>
              <a:rPr lang="en-US" altLang="zh-CN" sz="1600" dirty="0"/>
              <a:t>(</a:t>
            </a:r>
            <a:r>
              <a:rPr lang="zh-CN" altLang="zh-CN" sz="1600" dirty="0"/>
              <a:t>如提供留言板的功能，留言者有</a:t>
            </a:r>
            <a:r>
              <a:rPr lang="en-US" altLang="zh-CN" sz="1600" dirty="0"/>
              <a:t>EMAIL</a:t>
            </a:r>
            <a:r>
              <a:rPr lang="zh-CN" altLang="zh-CN" sz="1600" dirty="0"/>
              <a:t>可选项，用于信息反馈</a:t>
            </a:r>
            <a:r>
              <a:rPr lang="en-US" altLang="zh-CN" sz="1600" dirty="0"/>
              <a:t>)</a:t>
            </a:r>
            <a:r>
              <a:rPr lang="zh-CN" altLang="zh-CN" sz="1600" dirty="0"/>
              <a:t>。</a:t>
            </a:r>
          </a:p>
          <a:p>
            <a:pPr>
              <a:lnSpc>
                <a:spcPct val="125000"/>
              </a:lnSpc>
            </a:pPr>
            <a:endParaRPr lang="zh-CN" altLang="en-US" sz="1600" dirty="0">
              <a:latin typeface="+mn-ea"/>
            </a:endParaRPr>
          </a:p>
        </p:txBody>
      </p:sp>
    </p:spTree>
    <p:extLst>
      <p:ext uri="{BB962C8B-B14F-4D97-AF65-F5344CB8AC3E}">
        <p14:creationId xmlns:p14="http://schemas.microsoft.com/office/powerpoint/2010/main" val="348475095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52438" y="317500"/>
            <a:ext cx="850900" cy="850900"/>
            <a:chOff x="2959100" y="1866900"/>
            <a:chExt cx="1536700" cy="1536700"/>
          </a:xfrm>
        </p:grpSpPr>
        <p:sp>
          <p:nvSpPr>
            <p:cNvPr id="3" name="椭圆 2"/>
            <p:cNvSpPr/>
            <p:nvPr/>
          </p:nvSpPr>
          <p:spPr>
            <a:xfrm>
              <a:off x="2959100" y="1866900"/>
              <a:ext cx="1536700" cy="1536700"/>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a:off x="3361590" y="2286000"/>
              <a:ext cx="731720" cy="698500"/>
            </a:xfrm>
            <a:custGeom>
              <a:avLst/>
              <a:gdLst>
                <a:gd name="connsiteX0" fmla="*/ 442231 w 602715"/>
                <a:gd name="connsiteY0" fmla="*/ 415741 h 575353"/>
                <a:gd name="connsiteX1" fmla="*/ 479375 w 602715"/>
                <a:gd name="connsiteY1" fmla="*/ 514894 h 575353"/>
                <a:gd name="connsiteX2" fmla="*/ 500369 w 602715"/>
                <a:gd name="connsiteY2" fmla="*/ 472976 h 575353"/>
                <a:gd name="connsiteX3" fmla="*/ 542357 w 602715"/>
                <a:gd name="connsiteY3" fmla="*/ 452017 h 575353"/>
                <a:gd name="connsiteX4" fmla="*/ 405895 w 602715"/>
                <a:gd name="connsiteY4" fmla="*/ 379466 h 575353"/>
                <a:gd name="connsiteX5" fmla="*/ 596458 w 602715"/>
                <a:gd name="connsiteY5" fmla="*/ 449598 h 575353"/>
                <a:gd name="connsiteX6" fmla="*/ 526208 w 602715"/>
                <a:gd name="connsiteY6" fmla="*/ 484262 h 575353"/>
                <a:gd name="connsiteX7" fmla="*/ 599688 w 602715"/>
                <a:gd name="connsiteY7" fmla="*/ 557618 h 575353"/>
                <a:gd name="connsiteX8" fmla="*/ 599688 w 602715"/>
                <a:gd name="connsiteY8" fmla="*/ 572129 h 575353"/>
                <a:gd name="connsiteX9" fmla="*/ 591613 w 602715"/>
                <a:gd name="connsiteY9" fmla="*/ 575353 h 575353"/>
                <a:gd name="connsiteX10" fmla="*/ 584346 w 602715"/>
                <a:gd name="connsiteY10" fmla="*/ 572129 h 575353"/>
                <a:gd name="connsiteX11" fmla="*/ 510866 w 602715"/>
                <a:gd name="connsiteY11" fmla="*/ 499578 h 575353"/>
                <a:gd name="connsiteX12" fmla="*/ 476145 w 602715"/>
                <a:gd name="connsiteY12" fmla="*/ 568904 h 575353"/>
                <a:gd name="connsiteX13" fmla="*/ 280047 w 602715"/>
                <a:gd name="connsiteY13" fmla="*/ 64374 h 575353"/>
                <a:gd name="connsiteX14" fmla="*/ 258242 w 602715"/>
                <a:gd name="connsiteY14" fmla="*/ 86154 h 575353"/>
                <a:gd name="connsiteX15" fmla="*/ 280047 w 602715"/>
                <a:gd name="connsiteY15" fmla="*/ 107934 h 575353"/>
                <a:gd name="connsiteX16" fmla="*/ 301045 w 602715"/>
                <a:gd name="connsiteY16" fmla="*/ 86154 h 575353"/>
                <a:gd name="connsiteX17" fmla="*/ 280047 w 602715"/>
                <a:gd name="connsiteY17" fmla="*/ 64374 h 575353"/>
                <a:gd name="connsiteX18" fmla="*/ 183205 w 602715"/>
                <a:gd name="connsiteY18" fmla="*/ 64374 h 575353"/>
                <a:gd name="connsiteX19" fmla="*/ 161432 w 602715"/>
                <a:gd name="connsiteY19" fmla="*/ 86154 h 575353"/>
                <a:gd name="connsiteX20" fmla="*/ 183205 w 602715"/>
                <a:gd name="connsiteY20" fmla="*/ 107934 h 575353"/>
                <a:gd name="connsiteX21" fmla="*/ 204171 w 602715"/>
                <a:gd name="connsiteY21" fmla="*/ 86154 h 575353"/>
                <a:gd name="connsiteX22" fmla="*/ 183205 w 602715"/>
                <a:gd name="connsiteY22" fmla="*/ 64374 h 575353"/>
                <a:gd name="connsiteX23" fmla="*/ 86363 w 602715"/>
                <a:gd name="connsiteY23" fmla="*/ 64374 h 575353"/>
                <a:gd name="connsiteX24" fmla="*/ 64558 w 602715"/>
                <a:gd name="connsiteY24" fmla="*/ 86154 h 575353"/>
                <a:gd name="connsiteX25" fmla="*/ 86363 w 602715"/>
                <a:gd name="connsiteY25" fmla="*/ 107934 h 575353"/>
                <a:gd name="connsiteX26" fmla="*/ 107361 w 602715"/>
                <a:gd name="connsiteY26" fmla="*/ 86154 h 575353"/>
                <a:gd name="connsiteX27" fmla="*/ 86363 w 602715"/>
                <a:gd name="connsiteY27" fmla="*/ 64374 h 575353"/>
                <a:gd name="connsiteX28" fmla="*/ 280047 w 602715"/>
                <a:gd name="connsiteY28" fmla="*/ 43401 h 575353"/>
                <a:gd name="connsiteX29" fmla="*/ 322850 w 602715"/>
                <a:gd name="connsiteY29" fmla="*/ 86154 h 575353"/>
                <a:gd name="connsiteX30" fmla="*/ 280047 w 602715"/>
                <a:gd name="connsiteY30" fmla="*/ 128907 h 575353"/>
                <a:gd name="connsiteX31" fmla="*/ 236437 w 602715"/>
                <a:gd name="connsiteY31" fmla="*/ 86154 h 575353"/>
                <a:gd name="connsiteX32" fmla="*/ 280047 w 602715"/>
                <a:gd name="connsiteY32" fmla="*/ 43401 h 575353"/>
                <a:gd name="connsiteX33" fmla="*/ 183205 w 602715"/>
                <a:gd name="connsiteY33" fmla="*/ 43401 h 575353"/>
                <a:gd name="connsiteX34" fmla="*/ 225943 w 602715"/>
                <a:gd name="connsiteY34" fmla="*/ 86154 h 575353"/>
                <a:gd name="connsiteX35" fmla="*/ 183205 w 602715"/>
                <a:gd name="connsiteY35" fmla="*/ 128907 h 575353"/>
                <a:gd name="connsiteX36" fmla="*/ 139660 w 602715"/>
                <a:gd name="connsiteY36" fmla="*/ 86154 h 575353"/>
                <a:gd name="connsiteX37" fmla="*/ 183205 w 602715"/>
                <a:gd name="connsiteY37" fmla="*/ 43401 h 575353"/>
                <a:gd name="connsiteX38" fmla="*/ 86363 w 602715"/>
                <a:gd name="connsiteY38" fmla="*/ 43401 h 575353"/>
                <a:gd name="connsiteX39" fmla="*/ 129166 w 602715"/>
                <a:gd name="connsiteY39" fmla="*/ 86154 h 575353"/>
                <a:gd name="connsiteX40" fmla="*/ 86363 w 602715"/>
                <a:gd name="connsiteY40" fmla="*/ 128907 h 575353"/>
                <a:gd name="connsiteX41" fmla="*/ 42753 w 602715"/>
                <a:gd name="connsiteY41" fmla="*/ 86154 h 575353"/>
                <a:gd name="connsiteX42" fmla="*/ 86363 w 602715"/>
                <a:gd name="connsiteY42" fmla="*/ 43401 h 575353"/>
                <a:gd name="connsiteX43" fmla="*/ 21790 w 602715"/>
                <a:gd name="connsiteY43" fmla="*/ 21754 h 575353"/>
                <a:gd name="connsiteX44" fmla="*/ 21790 w 602715"/>
                <a:gd name="connsiteY44" fmla="*/ 150669 h 575353"/>
                <a:gd name="connsiteX45" fmla="*/ 538305 w 602715"/>
                <a:gd name="connsiteY45" fmla="*/ 150669 h 575353"/>
                <a:gd name="connsiteX46" fmla="*/ 538305 w 602715"/>
                <a:gd name="connsiteY46" fmla="*/ 21754 h 575353"/>
                <a:gd name="connsiteX47" fmla="*/ 10492 w 602715"/>
                <a:gd name="connsiteY47" fmla="*/ 0 h 575353"/>
                <a:gd name="connsiteX48" fmla="*/ 548796 w 602715"/>
                <a:gd name="connsiteY48" fmla="*/ 0 h 575353"/>
                <a:gd name="connsiteX49" fmla="*/ 559288 w 602715"/>
                <a:gd name="connsiteY49" fmla="*/ 11280 h 575353"/>
                <a:gd name="connsiteX50" fmla="*/ 559288 w 602715"/>
                <a:gd name="connsiteY50" fmla="*/ 161143 h 575353"/>
                <a:gd name="connsiteX51" fmla="*/ 559288 w 602715"/>
                <a:gd name="connsiteY51" fmla="*/ 365795 h 575353"/>
                <a:gd name="connsiteX52" fmla="*/ 548796 w 602715"/>
                <a:gd name="connsiteY52" fmla="*/ 376269 h 575353"/>
                <a:gd name="connsiteX53" fmla="*/ 538305 w 602715"/>
                <a:gd name="connsiteY53" fmla="*/ 365795 h 575353"/>
                <a:gd name="connsiteX54" fmla="*/ 538305 w 602715"/>
                <a:gd name="connsiteY54" fmla="*/ 172423 h 575353"/>
                <a:gd name="connsiteX55" fmla="*/ 21790 w 602715"/>
                <a:gd name="connsiteY55" fmla="*/ 172423 h 575353"/>
                <a:gd name="connsiteX56" fmla="*/ 21790 w 602715"/>
                <a:gd name="connsiteY56" fmla="*/ 526938 h 575353"/>
                <a:gd name="connsiteX57" fmla="*/ 376894 w 602715"/>
                <a:gd name="connsiteY57" fmla="*/ 526938 h 575353"/>
                <a:gd name="connsiteX58" fmla="*/ 387386 w 602715"/>
                <a:gd name="connsiteY58" fmla="*/ 537413 h 575353"/>
                <a:gd name="connsiteX59" fmla="*/ 376894 w 602715"/>
                <a:gd name="connsiteY59" fmla="*/ 547887 h 575353"/>
                <a:gd name="connsiteX60" fmla="*/ 10492 w 602715"/>
                <a:gd name="connsiteY60" fmla="*/ 547887 h 575353"/>
                <a:gd name="connsiteX61" fmla="*/ 0 w 602715"/>
                <a:gd name="connsiteY61" fmla="*/ 537413 h 575353"/>
                <a:gd name="connsiteX62" fmla="*/ 0 w 602715"/>
                <a:gd name="connsiteY62" fmla="*/ 161143 h 575353"/>
                <a:gd name="connsiteX63" fmla="*/ 0 w 602715"/>
                <a:gd name="connsiteY63" fmla="*/ 11280 h 575353"/>
                <a:gd name="connsiteX64" fmla="*/ 10492 w 602715"/>
                <a:gd name="connsiteY64" fmla="*/ 0 h 57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2715" h="575353">
                  <a:moveTo>
                    <a:pt x="442231" y="415741"/>
                  </a:moveTo>
                  <a:lnTo>
                    <a:pt x="479375" y="514894"/>
                  </a:lnTo>
                  <a:lnTo>
                    <a:pt x="500369" y="472976"/>
                  </a:lnTo>
                  <a:lnTo>
                    <a:pt x="542357" y="452017"/>
                  </a:lnTo>
                  <a:close/>
                  <a:moveTo>
                    <a:pt x="405895" y="379466"/>
                  </a:moveTo>
                  <a:lnTo>
                    <a:pt x="596458" y="449598"/>
                  </a:lnTo>
                  <a:lnTo>
                    <a:pt x="526208" y="484262"/>
                  </a:lnTo>
                  <a:lnTo>
                    <a:pt x="599688" y="557618"/>
                  </a:lnTo>
                  <a:cubicBezTo>
                    <a:pt x="603725" y="561649"/>
                    <a:pt x="603725" y="568098"/>
                    <a:pt x="599688" y="572129"/>
                  </a:cubicBezTo>
                  <a:cubicBezTo>
                    <a:pt x="597265" y="574547"/>
                    <a:pt x="594843" y="575353"/>
                    <a:pt x="591613" y="575353"/>
                  </a:cubicBezTo>
                  <a:cubicBezTo>
                    <a:pt x="589191" y="575353"/>
                    <a:pt x="586768" y="574547"/>
                    <a:pt x="584346" y="572129"/>
                  </a:cubicBezTo>
                  <a:lnTo>
                    <a:pt x="510866" y="499578"/>
                  </a:lnTo>
                  <a:lnTo>
                    <a:pt x="476145" y="568904"/>
                  </a:lnTo>
                  <a:close/>
                  <a:moveTo>
                    <a:pt x="280047" y="64374"/>
                  </a:moveTo>
                  <a:cubicBezTo>
                    <a:pt x="267933" y="64374"/>
                    <a:pt x="258242" y="74054"/>
                    <a:pt x="258242" y="86154"/>
                  </a:cubicBezTo>
                  <a:cubicBezTo>
                    <a:pt x="258242" y="98254"/>
                    <a:pt x="267933" y="107934"/>
                    <a:pt x="280047" y="107934"/>
                  </a:cubicBezTo>
                  <a:cubicBezTo>
                    <a:pt x="291354" y="107934"/>
                    <a:pt x="301045" y="98254"/>
                    <a:pt x="301045" y="86154"/>
                  </a:cubicBezTo>
                  <a:cubicBezTo>
                    <a:pt x="301045" y="74054"/>
                    <a:pt x="291354" y="64374"/>
                    <a:pt x="280047" y="64374"/>
                  </a:cubicBezTo>
                  <a:close/>
                  <a:moveTo>
                    <a:pt x="183205" y="64374"/>
                  </a:moveTo>
                  <a:cubicBezTo>
                    <a:pt x="171109" y="64374"/>
                    <a:pt x="161432" y="74054"/>
                    <a:pt x="161432" y="86154"/>
                  </a:cubicBezTo>
                  <a:cubicBezTo>
                    <a:pt x="161432" y="98254"/>
                    <a:pt x="171109" y="107934"/>
                    <a:pt x="183205" y="107934"/>
                  </a:cubicBezTo>
                  <a:cubicBezTo>
                    <a:pt x="194494" y="107934"/>
                    <a:pt x="204171" y="98254"/>
                    <a:pt x="204171" y="86154"/>
                  </a:cubicBezTo>
                  <a:cubicBezTo>
                    <a:pt x="204171" y="74054"/>
                    <a:pt x="194494" y="64374"/>
                    <a:pt x="183205" y="64374"/>
                  </a:cubicBezTo>
                  <a:close/>
                  <a:moveTo>
                    <a:pt x="86363" y="64374"/>
                  </a:moveTo>
                  <a:cubicBezTo>
                    <a:pt x="74249" y="64374"/>
                    <a:pt x="64558" y="74054"/>
                    <a:pt x="64558" y="86154"/>
                  </a:cubicBezTo>
                  <a:cubicBezTo>
                    <a:pt x="64558" y="98254"/>
                    <a:pt x="74249" y="107934"/>
                    <a:pt x="86363" y="107934"/>
                  </a:cubicBezTo>
                  <a:cubicBezTo>
                    <a:pt x="97670" y="107934"/>
                    <a:pt x="107361" y="98254"/>
                    <a:pt x="107361" y="86154"/>
                  </a:cubicBezTo>
                  <a:cubicBezTo>
                    <a:pt x="107361" y="74054"/>
                    <a:pt x="97670" y="64374"/>
                    <a:pt x="86363" y="64374"/>
                  </a:cubicBezTo>
                  <a:close/>
                  <a:moveTo>
                    <a:pt x="280047" y="43401"/>
                  </a:moveTo>
                  <a:cubicBezTo>
                    <a:pt x="303468" y="43401"/>
                    <a:pt x="322850" y="62761"/>
                    <a:pt x="322850" y="86154"/>
                  </a:cubicBezTo>
                  <a:cubicBezTo>
                    <a:pt x="322850" y="109547"/>
                    <a:pt x="303468" y="128907"/>
                    <a:pt x="280047" y="128907"/>
                  </a:cubicBezTo>
                  <a:cubicBezTo>
                    <a:pt x="255819" y="128907"/>
                    <a:pt x="236437" y="109547"/>
                    <a:pt x="236437" y="86154"/>
                  </a:cubicBezTo>
                  <a:cubicBezTo>
                    <a:pt x="236437" y="62761"/>
                    <a:pt x="255819" y="43401"/>
                    <a:pt x="280047" y="43401"/>
                  </a:cubicBezTo>
                  <a:close/>
                  <a:moveTo>
                    <a:pt x="183205" y="43401"/>
                  </a:moveTo>
                  <a:cubicBezTo>
                    <a:pt x="206590" y="43401"/>
                    <a:pt x="225943" y="62761"/>
                    <a:pt x="225943" y="86154"/>
                  </a:cubicBezTo>
                  <a:cubicBezTo>
                    <a:pt x="225943" y="109547"/>
                    <a:pt x="206590" y="128907"/>
                    <a:pt x="183205" y="128907"/>
                  </a:cubicBezTo>
                  <a:cubicBezTo>
                    <a:pt x="159013" y="128907"/>
                    <a:pt x="139660" y="109547"/>
                    <a:pt x="139660" y="86154"/>
                  </a:cubicBezTo>
                  <a:cubicBezTo>
                    <a:pt x="139660" y="62761"/>
                    <a:pt x="159013" y="43401"/>
                    <a:pt x="183205" y="43401"/>
                  </a:cubicBezTo>
                  <a:close/>
                  <a:moveTo>
                    <a:pt x="86363" y="43401"/>
                  </a:moveTo>
                  <a:cubicBezTo>
                    <a:pt x="109784" y="43401"/>
                    <a:pt x="129166" y="62761"/>
                    <a:pt x="129166" y="86154"/>
                  </a:cubicBezTo>
                  <a:cubicBezTo>
                    <a:pt x="129166" y="109547"/>
                    <a:pt x="109784" y="128907"/>
                    <a:pt x="86363" y="128907"/>
                  </a:cubicBezTo>
                  <a:cubicBezTo>
                    <a:pt x="62135" y="128907"/>
                    <a:pt x="42753" y="109547"/>
                    <a:pt x="42753" y="86154"/>
                  </a:cubicBezTo>
                  <a:cubicBezTo>
                    <a:pt x="42753" y="62761"/>
                    <a:pt x="62135" y="43401"/>
                    <a:pt x="86363" y="43401"/>
                  </a:cubicBezTo>
                  <a:close/>
                  <a:moveTo>
                    <a:pt x="21790" y="21754"/>
                  </a:moveTo>
                  <a:lnTo>
                    <a:pt x="21790" y="150669"/>
                  </a:lnTo>
                  <a:lnTo>
                    <a:pt x="538305" y="150669"/>
                  </a:lnTo>
                  <a:lnTo>
                    <a:pt x="538305" y="21754"/>
                  </a:lnTo>
                  <a:close/>
                  <a:moveTo>
                    <a:pt x="10492" y="0"/>
                  </a:moveTo>
                  <a:lnTo>
                    <a:pt x="548796" y="0"/>
                  </a:lnTo>
                  <a:cubicBezTo>
                    <a:pt x="554446" y="0"/>
                    <a:pt x="559288" y="4834"/>
                    <a:pt x="559288" y="11280"/>
                  </a:cubicBezTo>
                  <a:lnTo>
                    <a:pt x="559288" y="161143"/>
                  </a:lnTo>
                  <a:lnTo>
                    <a:pt x="559288" y="365795"/>
                  </a:lnTo>
                  <a:cubicBezTo>
                    <a:pt x="559288" y="371435"/>
                    <a:pt x="554446" y="376269"/>
                    <a:pt x="548796" y="376269"/>
                  </a:cubicBezTo>
                  <a:cubicBezTo>
                    <a:pt x="543147" y="376269"/>
                    <a:pt x="538305" y="371435"/>
                    <a:pt x="538305" y="365795"/>
                  </a:cubicBezTo>
                  <a:lnTo>
                    <a:pt x="538305" y="172423"/>
                  </a:lnTo>
                  <a:lnTo>
                    <a:pt x="21790" y="172423"/>
                  </a:lnTo>
                  <a:lnTo>
                    <a:pt x="21790" y="526938"/>
                  </a:lnTo>
                  <a:lnTo>
                    <a:pt x="376894" y="526938"/>
                  </a:lnTo>
                  <a:cubicBezTo>
                    <a:pt x="382543" y="526938"/>
                    <a:pt x="387386" y="531773"/>
                    <a:pt x="387386" y="537413"/>
                  </a:cubicBezTo>
                  <a:cubicBezTo>
                    <a:pt x="387386" y="543053"/>
                    <a:pt x="382543" y="547887"/>
                    <a:pt x="376894" y="547887"/>
                  </a:cubicBezTo>
                  <a:lnTo>
                    <a:pt x="10492" y="547887"/>
                  </a:lnTo>
                  <a:cubicBezTo>
                    <a:pt x="4842" y="547887"/>
                    <a:pt x="0" y="543053"/>
                    <a:pt x="0" y="537413"/>
                  </a:cubicBezTo>
                  <a:lnTo>
                    <a:pt x="0" y="161143"/>
                  </a:lnTo>
                  <a:lnTo>
                    <a:pt x="0" y="11280"/>
                  </a:lnTo>
                  <a:cubicBezTo>
                    <a:pt x="0" y="4834"/>
                    <a:pt x="4842" y="0"/>
                    <a:pt x="10492" y="0"/>
                  </a:cubicBezTo>
                  <a:close/>
                </a:path>
              </a:pathLst>
            </a:custGeom>
            <a:solidFill>
              <a:schemeClr val="bg1"/>
            </a:soli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 name="文本框 5"/>
          <p:cNvSpPr txBox="1"/>
          <p:nvPr/>
        </p:nvSpPr>
        <p:spPr>
          <a:xfrm>
            <a:off x="1518453" y="455343"/>
            <a:ext cx="3295317" cy="461665"/>
          </a:xfrm>
          <a:prstGeom prst="rect">
            <a:avLst/>
          </a:prstGeom>
          <a:noFill/>
        </p:spPr>
        <p:txBody>
          <a:bodyPr wrap="square" rtlCol="0">
            <a:spAutoFit/>
            <a:scene3d>
              <a:camera prst="orthographicFront"/>
              <a:lightRig rig="threePt" dir="t"/>
            </a:scene3d>
            <a:sp3d contourW="12700"/>
          </a:bodyPr>
          <a:lstStyle/>
          <a:p>
            <a:r>
              <a:rPr lang="zh-CN" altLang="en-US" sz="2400" b="1" dirty="0" smtClean="0">
                <a:solidFill>
                  <a:schemeClr val="tx1">
                    <a:lumMod val="85000"/>
                    <a:lumOff val="15000"/>
                  </a:schemeClr>
                </a:solidFill>
                <a:latin typeface="+mn-ea"/>
              </a:rPr>
              <a:t>文档介绍</a:t>
            </a:r>
            <a:endParaRPr lang="zh-CN" altLang="en-US" sz="2400" b="1" dirty="0">
              <a:solidFill>
                <a:schemeClr val="tx1">
                  <a:lumMod val="85000"/>
                  <a:lumOff val="15000"/>
                </a:schemeClr>
              </a:solidFill>
              <a:latin typeface="+mn-ea"/>
            </a:endParaRPr>
          </a:p>
        </p:txBody>
      </p:sp>
      <p:sp>
        <p:nvSpPr>
          <p:cNvPr id="8" name="矩形 7"/>
          <p:cNvSpPr/>
          <p:nvPr/>
        </p:nvSpPr>
        <p:spPr>
          <a:xfrm>
            <a:off x="1303338" y="1310119"/>
            <a:ext cx="9088891" cy="1071788"/>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303335" y="3364467"/>
            <a:ext cx="6331179" cy="84069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303338" y="1310119"/>
            <a:ext cx="9088891" cy="825881"/>
            <a:chOff x="7727480" y="3464575"/>
            <a:chExt cx="2366456" cy="1092120"/>
          </a:xfrm>
        </p:grpSpPr>
        <p:sp>
          <p:nvSpPr>
            <p:cNvPr id="21" name="矩形 20"/>
            <p:cNvSpPr/>
            <p:nvPr/>
          </p:nvSpPr>
          <p:spPr>
            <a:xfrm>
              <a:off x="7727480" y="3824105"/>
              <a:ext cx="2366456" cy="732590"/>
            </a:xfrm>
            <a:prstGeom prst="rect">
              <a:avLst/>
            </a:prstGeom>
          </p:spPr>
          <p:txBody>
            <a:bodyPr wrap="square">
              <a:spAutoFit/>
              <a:scene3d>
                <a:camera prst="orthographicFront"/>
                <a:lightRig rig="threePt" dir="t"/>
              </a:scene3d>
              <a:sp3d contourW="12700"/>
            </a:bodyPr>
            <a:lstStyle/>
            <a:p>
              <a:pPr>
                <a:lnSpc>
                  <a:spcPct val="125000"/>
                </a:lnSpc>
              </a:pPr>
              <a:r>
                <a:rPr lang="zh-CN" altLang="en-US" sz="1200" dirty="0" smtClean="0">
                  <a:latin typeface="+mn-ea"/>
                </a:rPr>
                <a:t>        本</a:t>
              </a:r>
              <a:r>
                <a:rPr lang="zh-CN" altLang="en-US" sz="1200" dirty="0">
                  <a:latin typeface="+mn-ea"/>
                </a:rPr>
                <a:t>计划旨在说明“软件工程系列课程教学辅助网站需求分析”项目的项目范围、工作内容、人员分配、时间安排、管理与控制办法、资源情况等，使项目的实施在本计划的基础上得到实施与控制。</a:t>
              </a:r>
            </a:p>
          </p:txBody>
        </p:sp>
        <p:sp>
          <p:nvSpPr>
            <p:cNvPr id="22" name="矩形 21"/>
            <p:cNvSpPr/>
            <p:nvPr/>
          </p:nvSpPr>
          <p:spPr>
            <a:xfrm>
              <a:off x="7727480" y="3464575"/>
              <a:ext cx="2050552" cy="479745"/>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smtClean="0">
                  <a:latin typeface="+mn-ea"/>
                </a:rPr>
                <a:t>文档目的</a:t>
              </a:r>
              <a:endParaRPr lang="zh-CN" altLang="en-US" sz="1600" b="1" dirty="0">
                <a:latin typeface="+mn-ea"/>
              </a:endParaRPr>
            </a:p>
          </p:txBody>
        </p:sp>
      </p:grpSp>
      <p:grpSp>
        <p:nvGrpSpPr>
          <p:cNvPr id="23" name="组合 22"/>
          <p:cNvGrpSpPr/>
          <p:nvPr/>
        </p:nvGrpSpPr>
        <p:grpSpPr>
          <a:xfrm>
            <a:off x="1303336" y="3364467"/>
            <a:ext cx="5385400" cy="584528"/>
            <a:chOff x="7727480" y="3464575"/>
            <a:chExt cx="2366456" cy="584528"/>
          </a:xfrm>
        </p:grpSpPr>
        <p:sp>
          <p:nvSpPr>
            <p:cNvPr id="24" name="矩形 23"/>
            <p:cNvSpPr/>
            <p:nvPr/>
          </p:nvSpPr>
          <p:spPr>
            <a:xfrm>
              <a:off x="7727480" y="3747033"/>
              <a:ext cx="2366456" cy="302070"/>
            </a:xfrm>
            <a:prstGeom prst="rect">
              <a:avLst/>
            </a:prstGeom>
          </p:spPr>
          <p:txBody>
            <a:bodyPr wrap="square">
              <a:spAutoFit/>
              <a:scene3d>
                <a:camera prst="orthographicFront"/>
                <a:lightRig rig="threePt" dir="t"/>
              </a:scene3d>
              <a:sp3d contourW="12700"/>
            </a:bodyPr>
            <a:lstStyle/>
            <a:p>
              <a:pPr>
                <a:lnSpc>
                  <a:spcPct val="125000"/>
                </a:lnSpc>
              </a:pPr>
              <a:r>
                <a:rPr lang="zh-CN" altLang="en-US" sz="1200" dirty="0">
                  <a:latin typeface="+mn-ea"/>
                </a:rPr>
                <a:t>本文档的预期读者为客户（指导老师）、项目经理、项目成员、用户代表。</a:t>
              </a:r>
            </a:p>
          </p:txBody>
        </p:sp>
        <p:sp>
          <p:nvSpPr>
            <p:cNvPr id="25" name="矩形 24"/>
            <p:cNvSpPr/>
            <p:nvPr/>
          </p:nvSpPr>
          <p:spPr>
            <a:xfrm>
              <a:off x="7727480" y="3464575"/>
              <a:ext cx="2050552" cy="362792"/>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smtClean="0">
                  <a:latin typeface="+mn-ea"/>
                </a:rPr>
                <a:t>读者对象</a:t>
              </a:r>
              <a:endParaRPr lang="zh-CN" altLang="en-US" sz="1600" b="1" dirty="0">
                <a:latin typeface="+mn-ea"/>
              </a:endParaRPr>
            </a:p>
          </p:txBody>
        </p:sp>
      </p:grpSp>
      <p:sp>
        <p:nvSpPr>
          <p:cNvPr id="18" name="矩形 17"/>
          <p:cNvSpPr/>
          <p:nvPr/>
        </p:nvSpPr>
        <p:spPr>
          <a:xfrm>
            <a:off x="1303338" y="2434365"/>
            <a:ext cx="9088891" cy="84069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1303338" y="2434365"/>
            <a:ext cx="9088891" cy="825881"/>
            <a:chOff x="7727480" y="3464575"/>
            <a:chExt cx="2366456" cy="1092120"/>
          </a:xfrm>
        </p:grpSpPr>
        <p:sp>
          <p:nvSpPr>
            <p:cNvPr id="26" name="矩形 25"/>
            <p:cNvSpPr/>
            <p:nvPr/>
          </p:nvSpPr>
          <p:spPr>
            <a:xfrm>
              <a:off x="7727480" y="3824105"/>
              <a:ext cx="2366456" cy="732590"/>
            </a:xfrm>
            <a:prstGeom prst="rect">
              <a:avLst/>
            </a:prstGeom>
          </p:spPr>
          <p:txBody>
            <a:bodyPr wrap="square">
              <a:spAutoFit/>
              <a:scene3d>
                <a:camera prst="orthographicFront"/>
                <a:lightRig rig="threePt" dir="t"/>
              </a:scene3d>
              <a:sp3d contourW="12700"/>
            </a:bodyPr>
            <a:lstStyle/>
            <a:p>
              <a:pPr>
                <a:lnSpc>
                  <a:spcPct val="125000"/>
                </a:lnSpc>
              </a:pPr>
              <a:r>
                <a:rPr lang="zh-CN" altLang="en-US" sz="1200" dirty="0" smtClean="0">
                  <a:latin typeface="+mn-ea"/>
                </a:rPr>
                <a:t>        确定</a:t>
              </a:r>
              <a:r>
                <a:rPr lang="zh-CN" altLang="en-US" sz="1200" dirty="0">
                  <a:latin typeface="+mn-ea"/>
                </a:rPr>
                <a:t>“软件工程系列课程教学辅助网站需求分析”项目的需求。本文档应当包含配置管理工具的使用、明确项目的组织结构并给出相应的</a:t>
              </a:r>
              <a:r>
                <a:rPr lang="en-US" altLang="zh-CN" sz="1200" dirty="0">
                  <a:latin typeface="+mn-ea"/>
                </a:rPr>
                <a:t>OBS</a:t>
              </a:r>
              <a:r>
                <a:rPr lang="zh-CN" altLang="en-US" sz="1200" dirty="0">
                  <a:latin typeface="+mn-ea"/>
                </a:rPr>
                <a:t>图，进行项目的工作分解并给出</a:t>
              </a:r>
              <a:r>
                <a:rPr lang="en-US" altLang="zh-CN" sz="1200" dirty="0">
                  <a:latin typeface="+mn-ea"/>
                </a:rPr>
                <a:t>WBS</a:t>
              </a:r>
              <a:r>
                <a:rPr lang="zh-CN" altLang="en-US" sz="1200" dirty="0">
                  <a:latin typeface="+mn-ea"/>
                </a:rPr>
                <a:t>结构图，制定风险子计划、人力资源子计划、预算子计划等。</a:t>
              </a:r>
            </a:p>
          </p:txBody>
        </p:sp>
        <p:sp>
          <p:nvSpPr>
            <p:cNvPr id="27" name="矩形 26"/>
            <p:cNvSpPr/>
            <p:nvPr/>
          </p:nvSpPr>
          <p:spPr>
            <a:xfrm>
              <a:off x="7727480" y="3464575"/>
              <a:ext cx="2050552" cy="479745"/>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smtClean="0">
                  <a:latin typeface="+mn-ea"/>
                </a:rPr>
                <a:t>文档范围</a:t>
              </a:r>
              <a:endParaRPr lang="zh-CN" altLang="en-US" sz="1600" b="1" dirty="0">
                <a:latin typeface="+mn-ea"/>
              </a:endParaRPr>
            </a:p>
          </p:txBody>
        </p:sp>
      </p:grpSp>
      <p:sp>
        <p:nvSpPr>
          <p:cNvPr id="28" name="矩形 27"/>
          <p:cNvSpPr/>
          <p:nvPr/>
        </p:nvSpPr>
        <p:spPr>
          <a:xfrm>
            <a:off x="1303339" y="4360906"/>
            <a:ext cx="6331175" cy="175978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1303339" y="4360906"/>
            <a:ext cx="6215061" cy="1759786"/>
            <a:chOff x="7727480" y="3464575"/>
            <a:chExt cx="2366456" cy="1759786"/>
          </a:xfrm>
        </p:grpSpPr>
        <p:sp>
          <p:nvSpPr>
            <p:cNvPr id="30" name="矩形 29"/>
            <p:cNvSpPr/>
            <p:nvPr/>
          </p:nvSpPr>
          <p:spPr>
            <a:xfrm>
              <a:off x="7727480" y="3747033"/>
              <a:ext cx="2366456" cy="1477328"/>
            </a:xfrm>
            <a:prstGeom prst="rect">
              <a:avLst/>
            </a:prstGeom>
          </p:spPr>
          <p:txBody>
            <a:bodyPr wrap="square">
              <a:spAutoFit/>
              <a:scene3d>
                <a:camera prst="orthographicFront"/>
                <a:lightRig rig="threePt" dir="t"/>
              </a:scene3d>
              <a:sp3d contourW="12700"/>
            </a:bodyPr>
            <a:lstStyle/>
            <a:p>
              <a:pPr>
                <a:lnSpc>
                  <a:spcPct val="125000"/>
                </a:lnSpc>
              </a:pPr>
              <a:r>
                <a:rPr lang="en-US" altLang="zh-CN" sz="1200" dirty="0">
                  <a:latin typeface="+mn-ea"/>
                </a:rPr>
                <a:t>1</a:t>
              </a:r>
              <a:r>
                <a:rPr lang="en-US" altLang="zh-CN" sz="1200" dirty="0" smtClean="0">
                  <a:latin typeface="+mn-ea"/>
                </a:rPr>
                <a:t>. </a:t>
              </a:r>
              <a:r>
                <a:rPr lang="zh-CN" altLang="en-US" sz="1200" dirty="0" smtClean="0">
                  <a:latin typeface="+mn-ea"/>
                </a:rPr>
                <a:t>项目</a:t>
              </a:r>
              <a:r>
                <a:rPr lang="zh-CN" altLang="en-US" sz="1200" dirty="0">
                  <a:latin typeface="+mn-ea"/>
                </a:rPr>
                <a:t>描述</a:t>
              </a:r>
            </a:p>
            <a:p>
              <a:pPr>
                <a:lnSpc>
                  <a:spcPct val="125000"/>
                </a:lnSpc>
              </a:pPr>
              <a:r>
                <a:rPr lang="en-US" altLang="zh-CN" sz="1200" dirty="0">
                  <a:latin typeface="+mn-ea"/>
                </a:rPr>
                <a:t>2</a:t>
              </a:r>
              <a:r>
                <a:rPr lang="en-US" altLang="zh-CN" sz="1200" dirty="0" smtClean="0">
                  <a:latin typeface="+mn-ea"/>
                </a:rPr>
                <a:t>. CMMI3</a:t>
              </a:r>
              <a:r>
                <a:rPr lang="zh-CN" altLang="en-US" sz="1200" dirty="0">
                  <a:latin typeface="+mn-ea"/>
                </a:rPr>
                <a:t>级软件过程改进方法与规范第</a:t>
              </a:r>
              <a:r>
                <a:rPr lang="en-US" altLang="zh-CN" sz="1200" dirty="0">
                  <a:latin typeface="+mn-ea"/>
                </a:rPr>
                <a:t>5</a:t>
              </a:r>
              <a:r>
                <a:rPr lang="zh-CN" altLang="en-US" sz="1200" dirty="0">
                  <a:latin typeface="+mn-ea"/>
                </a:rPr>
                <a:t>章项目规划</a:t>
              </a:r>
              <a:r>
                <a:rPr lang="en-US" altLang="zh-CN" sz="1200" dirty="0">
                  <a:latin typeface="+mn-ea"/>
                </a:rPr>
                <a:t>《</a:t>
              </a:r>
              <a:r>
                <a:rPr lang="zh-CN" altLang="en-US" sz="1200" dirty="0">
                  <a:latin typeface="+mn-ea"/>
                </a:rPr>
                <a:t>附录</a:t>
              </a:r>
              <a:r>
                <a:rPr lang="en-US" altLang="zh-CN" sz="1200" dirty="0">
                  <a:latin typeface="+mn-ea"/>
                </a:rPr>
                <a:t>C-1 </a:t>
              </a:r>
              <a:r>
                <a:rPr lang="zh-CN" altLang="en-US" sz="1200" dirty="0">
                  <a:latin typeface="+mn-ea"/>
                </a:rPr>
                <a:t>项目估计表</a:t>
              </a:r>
              <a:r>
                <a:rPr lang="en-US" altLang="zh-CN" sz="1200" dirty="0">
                  <a:latin typeface="+mn-ea"/>
                </a:rPr>
                <a:t>1》</a:t>
              </a:r>
            </a:p>
            <a:p>
              <a:pPr>
                <a:lnSpc>
                  <a:spcPct val="125000"/>
                </a:lnSpc>
              </a:pPr>
              <a:r>
                <a:rPr lang="en-US" altLang="zh-CN" sz="1200" dirty="0">
                  <a:latin typeface="+mn-ea"/>
                </a:rPr>
                <a:t>3</a:t>
              </a:r>
              <a:r>
                <a:rPr lang="en-US" altLang="zh-CN" sz="1200" dirty="0" smtClean="0">
                  <a:latin typeface="+mn-ea"/>
                </a:rPr>
                <a:t>. CMMI3</a:t>
              </a:r>
              <a:r>
                <a:rPr lang="zh-CN" altLang="en-US" sz="1200" dirty="0">
                  <a:latin typeface="+mn-ea"/>
                </a:rPr>
                <a:t>级软件过程改进方法与规范第</a:t>
              </a:r>
              <a:r>
                <a:rPr lang="en-US" altLang="zh-CN" sz="1200" dirty="0">
                  <a:latin typeface="+mn-ea"/>
                </a:rPr>
                <a:t>5</a:t>
              </a:r>
              <a:r>
                <a:rPr lang="zh-CN" altLang="en-US" sz="1200" dirty="0">
                  <a:latin typeface="+mn-ea"/>
                </a:rPr>
                <a:t>章项目规划</a:t>
              </a:r>
              <a:r>
                <a:rPr lang="en-US" altLang="zh-CN" sz="1200" dirty="0">
                  <a:latin typeface="+mn-ea"/>
                </a:rPr>
                <a:t>《</a:t>
              </a:r>
              <a:r>
                <a:rPr lang="zh-CN" altLang="en-US" sz="1200" dirty="0">
                  <a:latin typeface="+mn-ea"/>
                </a:rPr>
                <a:t>附录</a:t>
              </a:r>
              <a:r>
                <a:rPr lang="en-US" altLang="zh-CN" sz="1200" dirty="0">
                  <a:latin typeface="+mn-ea"/>
                </a:rPr>
                <a:t>C-2 </a:t>
              </a:r>
              <a:r>
                <a:rPr lang="zh-CN" altLang="en-US" sz="1200" dirty="0">
                  <a:latin typeface="+mn-ea"/>
                </a:rPr>
                <a:t>项目计划</a:t>
              </a:r>
              <a:r>
                <a:rPr lang="en-US" altLang="zh-CN" sz="1200" dirty="0">
                  <a:latin typeface="+mn-ea"/>
                </a:rPr>
                <a:t>1》</a:t>
              </a:r>
            </a:p>
            <a:p>
              <a:pPr>
                <a:lnSpc>
                  <a:spcPct val="125000"/>
                </a:lnSpc>
              </a:pPr>
              <a:r>
                <a:rPr lang="en-US" altLang="zh-CN" sz="1200" dirty="0">
                  <a:latin typeface="+mn-ea"/>
                </a:rPr>
                <a:t>4</a:t>
              </a:r>
              <a:r>
                <a:rPr lang="en-US" altLang="zh-CN" sz="1200" dirty="0" smtClean="0">
                  <a:latin typeface="+mn-ea"/>
                </a:rPr>
                <a:t>. CMMI3</a:t>
              </a:r>
              <a:r>
                <a:rPr lang="zh-CN" altLang="en-US" sz="1200" dirty="0">
                  <a:latin typeface="+mn-ea"/>
                </a:rPr>
                <a:t>级软件过程改进方法与规范第</a:t>
              </a:r>
              <a:r>
                <a:rPr lang="en-US" altLang="zh-CN" sz="1200" dirty="0">
                  <a:latin typeface="+mn-ea"/>
                </a:rPr>
                <a:t>5</a:t>
              </a:r>
              <a:r>
                <a:rPr lang="zh-CN" altLang="en-US" sz="1200" dirty="0">
                  <a:latin typeface="+mn-ea"/>
                </a:rPr>
                <a:t>章项目规划</a:t>
              </a:r>
              <a:r>
                <a:rPr lang="en-US" altLang="zh-CN" sz="1200" dirty="0">
                  <a:latin typeface="+mn-ea"/>
                </a:rPr>
                <a:t>《</a:t>
              </a:r>
              <a:r>
                <a:rPr lang="zh-CN" altLang="en-US" sz="1200" dirty="0">
                  <a:latin typeface="+mn-ea"/>
                </a:rPr>
                <a:t>附录</a:t>
              </a:r>
              <a:r>
                <a:rPr lang="en-US" altLang="zh-CN" sz="1200" dirty="0">
                  <a:latin typeface="+mn-ea"/>
                </a:rPr>
                <a:t>C-3 </a:t>
              </a:r>
              <a:r>
                <a:rPr lang="zh-CN" altLang="en-US" sz="1200" dirty="0">
                  <a:latin typeface="+mn-ea"/>
                </a:rPr>
                <a:t>项目计划变更控制报告</a:t>
              </a:r>
              <a:r>
                <a:rPr lang="en-US" altLang="zh-CN" sz="1200" dirty="0">
                  <a:latin typeface="+mn-ea"/>
                </a:rPr>
                <a:t>1》</a:t>
              </a:r>
            </a:p>
            <a:p>
              <a:pPr>
                <a:lnSpc>
                  <a:spcPct val="125000"/>
                </a:lnSpc>
              </a:pPr>
              <a:r>
                <a:rPr lang="en-US" altLang="zh-CN" sz="1200" dirty="0">
                  <a:latin typeface="+mn-ea"/>
                </a:rPr>
                <a:t>5</a:t>
              </a:r>
              <a:r>
                <a:rPr lang="en-US" altLang="zh-CN" sz="1200" dirty="0" smtClean="0">
                  <a:latin typeface="+mn-ea"/>
                </a:rPr>
                <a:t>. CMMI3</a:t>
              </a:r>
              <a:r>
                <a:rPr lang="zh-CN" altLang="en-US" sz="1200" dirty="0">
                  <a:latin typeface="+mn-ea"/>
                </a:rPr>
                <a:t>级软件过程改进方法与规范第</a:t>
              </a:r>
              <a:r>
                <a:rPr lang="en-US" altLang="zh-CN" sz="1200" dirty="0">
                  <a:latin typeface="+mn-ea"/>
                </a:rPr>
                <a:t>17</a:t>
              </a:r>
              <a:r>
                <a:rPr lang="zh-CN" altLang="en-US" sz="1200" dirty="0">
                  <a:latin typeface="+mn-ea"/>
                </a:rPr>
                <a:t>章配置管理</a:t>
              </a:r>
              <a:r>
                <a:rPr lang="en-US" altLang="zh-CN" sz="1200" dirty="0">
                  <a:latin typeface="+mn-ea"/>
                </a:rPr>
                <a:t>《</a:t>
              </a:r>
              <a:r>
                <a:rPr lang="zh-CN" altLang="en-US" sz="1200" dirty="0">
                  <a:latin typeface="+mn-ea"/>
                </a:rPr>
                <a:t>附录</a:t>
              </a:r>
              <a:r>
                <a:rPr lang="en-US" altLang="zh-CN" sz="1200" dirty="0">
                  <a:latin typeface="+mn-ea"/>
                </a:rPr>
                <a:t>O-3 </a:t>
              </a:r>
              <a:r>
                <a:rPr lang="zh-CN" altLang="en-US" sz="1200" dirty="0">
                  <a:latin typeface="+mn-ea"/>
                </a:rPr>
                <a:t>配置项变更控制报告</a:t>
              </a:r>
              <a:r>
                <a:rPr lang="en-US" altLang="zh-CN" sz="1200" dirty="0">
                  <a:latin typeface="+mn-ea"/>
                </a:rPr>
                <a:t>》</a:t>
              </a:r>
            </a:p>
            <a:p>
              <a:pPr>
                <a:lnSpc>
                  <a:spcPct val="125000"/>
                </a:lnSpc>
              </a:pPr>
              <a:r>
                <a:rPr lang="en-US" altLang="zh-CN" sz="1200" dirty="0">
                  <a:latin typeface="+mn-ea"/>
                </a:rPr>
                <a:t>6</a:t>
              </a:r>
              <a:r>
                <a:rPr lang="en-US" altLang="zh-CN" sz="1200" dirty="0" smtClean="0">
                  <a:latin typeface="+mn-ea"/>
                </a:rPr>
                <a:t>.《</a:t>
              </a:r>
              <a:r>
                <a:rPr lang="en-US" altLang="zh-CN" sz="1200" dirty="0">
                  <a:latin typeface="+mn-ea"/>
                </a:rPr>
                <a:t>pmbook》</a:t>
              </a:r>
            </a:p>
          </p:txBody>
        </p:sp>
        <p:sp>
          <p:nvSpPr>
            <p:cNvPr id="31" name="矩形 30"/>
            <p:cNvSpPr/>
            <p:nvPr/>
          </p:nvSpPr>
          <p:spPr>
            <a:xfrm>
              <a:off x="7727480" y="3464575"/>
              <a:ext cx="2050552" cy="362792"/>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latin typeface="+mn-ea"/>
                </a:rPr>
                <a:t>文档参考文献</a:t>
              </a:r>
            </a:p>
          </p:txBody>
        </p:sp>
      </p:grpSp>
      <p:pic>
        <p:nvPicPr>
          <p:cNvPr id="1026" name="Picture 2" descr="https://ss0.bdstatic.com/70cFuHSh_Q1YnxGkpoWK1HF6hhy/it/u=2862497965,368689665&amp;fm=27&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0980" y="3364467"/>
            <a:ext cx="2381249" cy="2947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79654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anim calcmode="lin" valueType="num">
                                      <p:cBhvr>
                                        <p:cTn id="19" dur="1000" fill="hold"/>
                                        <p:tgtEl>
                                          <p:spTgt spid="12"/>
                                        </p:tgtEl>
                                        <p:attrNameLst>
                                          <p:attrName>ppt_x</p:attrName>
                                        </p:attrNameLst>
                                      </p:cBhvr>
                                      <p:tavLst>
                                        <p:tav tm="0">
                                          <p:val>
                                            <p:strVal val="#ppt_x"/>
                                          </p:val>
                                        </p:tav>
                                        <p:tav tm="100000">
                                          <p:val>
                                            <p:strVal val="#ppt_x"/>
                                          </p:val>
                                        </p:tav>
                                      </p:tavLst>
                                    </p:anim>
                                    <p:anim calcmode="lin" valueType="num">
                                      <p:cBhvr>
                                        <p:cTn id="20" dur="1000" fill="hold"/>
                                        <p:tgtEl>
                                          <p:spTgt spid="12"/>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1000"/>
                                        <p:tgtEl>
                                          <p:spTgt spid="23"/>
                                        </p:tgtEl>
                                      </p:cBhvr>
                                    </p:animEffect>
                                    <p:anim calcmode="lin" valueType="num">
                                      <p:cBhvr>
                                        <p:cTn id="24" dur="1000" fill="hold"/>
                                        <p:tgtEl>
                                          <p:spTgt spid="23"/>
                                        </p:tgtEl>
                                        <p:attrNameLst>
                                          <p:attrName>ppt_x</p:attrName>
                                        </p:attrNameLst>
                                      </p:cBhvr>
                                      <p:tavLst>
                                        <p:tav tm="0">
                                          <p:val>
                                            <p:strVal val="#ppt_x"/>
                                          </p:val>
                                        </p:tav>
                                        <p:tav tm="100000">
                                          <p:val>
                                            <p:strVal val="#ppt_x"/>
                                          </p:val>
                                        </p:tav>
                                      </p:tavLst>
                                    </p:anim>
                                    <p:anim calcmode="lin" valueType="num">
                                      <p:cBhvr>
                                        <p:cTn id="25" dur="1000" fill="hold"/>
                                        <p:tgtEl>
                                          <p:spTgt spid="23"/>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1000"/>
                                        <p:tgtEl>
                                          <p:spTgt spid="18"/>
                                        </p:tgtEl>
                                      </p:cBhvr>
                                    </p:animEffect>
                                    <p:anim calcmode="lin" valueType="num">
                                      <p:cBhvr>
                                        <p:cTn id="30" dur="1000" fill="hold"/>
                                        <p:tgtEl>
                                          <p:spTgt spid="18"/>
                                        </p:tgtEl>
                                        <p:attrNameLst>
                                          <p:attrName>ppt_x</p:attrName>
                                        </p:attrNameLst>
                                      </p:cBhvr>
                                      <p:tavLst>
                                        <p:tav tm="0">
                                          <p:val>
                                            <p:strVal val="#ppt_x"/>
                                          </p:val>
                                        </p:tav>
                                        <p:tav tm="100000">
                                          <p:val>
                                            <p:strVal val="#ppt_x"/>
                                          </p:val>
                                        </p:tav>
                                      </p:tavLst>
                                    </p:anim>
                                    <p:anim calcmode="lin" valueType="num">
                                      <p:cBhvr>
                                        <p:cTn id="31" dur="1000" fill="hold"/>
                                        <p:tgtEl>
                                          <p:spTgt spid="18"/>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1000"/>
                                        <p:tgtEl>
                                          <p:spTgt spid="19"/>
                                        </p:tgtEl>
                                      </p:cBhvr>
                                    </p:animEffect>
                                    <p:anim calcmode="lin" valueType="num">
                                      <p:cBhvr>
                                        <p:cTn id="35" dur="1000" fill="hold"/>
                                        <p:tgtEl>
                                          <p:spTgt spid="19"/>
                                        </p:tgtEl>
                                        <p:attrNameLst>
                                          <p:attrName>ppt_x</p:attrName>
                                        </p:attrNameLst>
                                      </p:cBhvr>
                                      <p:tavLst>
                                        <p:tav tm="0">
                                          <p:val>
                                            <p:strVal val="#ppt_x"/>
                                          </p:val>
                                        </p:tav>
                                        <p:tav tm="100000">
                                          <p:val>
                                            <p:strVal val="#ppt_x"/>
                                          </p:val>
                                        </p:tav>
                                      </p:tavLst>
                                    </p:anim>
                                    <p:anim calcmode="lin" valueType="num">
                                      <p:cBhvr>
                                        <p:cTn id="36" dur="1000" fill="hold"/>
                                        <p:tgtEl>
                                          <p:spTgt spid="19"/>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1000"/>
                                        <p:tgtEl>
                                          <p:spTgt spid="28"/>
                                        </p:tgtEl>
                                      </p:cBhvr>
                                    </p:animEffect>
                                    <p:anim calcmode="lin" valueType="num">
                                      <p:cBhvr>
                                        <p:cTn id="41" dur="1000" fill="hold"/>
                                        <p:tgtEl>
                                          <p:spTgt spid="28"/>
                                        </p:tgtEl>
                                        <p:attrNameLst>
                                          <p:attrName>ppt_x</p:attrName>
                                        </p:attrNameLst>
                                      </p:cBhvr>
                                      <p:tavLst>
                                        <p:tav tm="0">
                                          <p:val>
                                            <p:strVal val="#ppt_x"/>
                                          </p:val>
                                        </p:tav>
                                        <p:tav tm="100000">
                                          <p:val>
                                            <p:strVal val="#ppt_x"/>
                                          </p:val>
                                        </p:tav>
                                      </p:tavLst>
                                    </p:anim>
                                    <p:anim calcmode="lin" valueType="num">
                                      <p:cBhvr>
                                        <p:cTn id="42" dur="1000" fill="hold"/>
                                        <p:tgtEl>
                                          <p:spTgt spid="28"/>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1000"/>
                                        <p:tgtEl>
                                          <p:spTgt spid="29"/>
                                        </p:tgtEl>
                                      </p:cBhvr>
                                    </p:animEffect>
                                    <p:anim calcmode="lin" valueType="num">
                                      <p:cBhvr>
                                        <p:cTn id="46" dur="1000" fill="hold"/>
                                        <p:tgtEl>
                                          <p:spTgt spid="29"/>
                                        </p:tgtEl>
                                        <p:attrNameLst>
                                          <p:attrName>ppt_x</p:attrName>
                                        </p:attrNameLst>
                                      </p:cBhvr>
                                      <p:tavLst>
                                        <p:tav tm="0">
                                          <p:val>
                                            <p:strVal val="#ppt_x"/>
                                          </p:val>
                                        </p:tav>
                                        <p:tav tm="100000">
                                          <p:val>
                                            <p:strVal val="#ppt_x"/>
                                          </p:val>
                                        </p:tav>
                                      </p:tavLst>
                                    </p:anim>
                                    <p:anim calcmode="lin" valueType="num">
                                      <p:cBhvr>
                                        <p:cTn id="47"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8"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52438" y="317500"/>
            <a:ext cx="850900" cy="850900"/>
            <a:chOff x="2959100" y="1866900"/>
            <a:chExt cx="1536700" cy="1536700"/>
          </a:xfrm>
        </p:grpSpPr>
        <p:sp>
          <p:nvSpPr>
            <p:cNvPr id="3" name="椭圆 2"/>
            <p:cNvSpPr/>
            <p:nvPr/>
          </p:nvSpPr>
          <p:spPr>
            <a:xfrm>
              <a:off x="2959100" y="1866900"/>
              <a:ext cx="1536700" cy="1536700"/>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a:off x="3361590" y="2286000"/>
              <a:ext cx="731720" cy="698500"/>
            </a:xfrm>
            <a:custGeom>
              <a:avLst/>
              <a:gdLst>
                <a:gd name="connsiteX0" fmla="*/ 442231 w 602715"/>
                <a:gd name="connsiteY0" fmla="*/ 415741 h 575353"/>
                <a:gd name="connsiteX1" fmla="*/ 479375 w 602715"/>
                <a:gd name="connsiteY1" fmla="*/ 514894 h 575353"/>
                <a:gd name="connsiteX2" fmla="*/ 500369 w 602715"/>
                <a:gd name="connsiteY2" fmla="*/ 472976 h 575353"/>
                <a:gd name="connsiteX3" fmla="*/ 542357 w 602715"/>
                <a:gd name="connsiteY3" fmla="*/ 452017 h 575353"/>
                <a:gd name="connsiteX4" fmla="*/ 405895 w 602715"/>
                <a:gd name="connsiteY4" fmla="*/ 379466 h 575353"/>
                <a:gd name="connsiteX5" fmla="*/ 596458 w 602715"/>
                <a:gd name="connsiteY5" fmla="*/ 449598 h 575353"/>
                <a:gd name="connsiteX6" fmla="*/ 526208 w 602715"/>
                <a:gd name="connsiteY6" fmla="*/ 484262 h 575353"/>
                <a:gd name="connsiteX7" fmla="*/ 599688 w 602715"/>
                <a:gd name="connsiteY7" fmla="*/ 557618 h 575353"/>
                <a:gd name="connsiteX8" fmla="*/ 599688 w 602715"/>
                <a:gd name="connsiteY8" fmla="*/ 572129 h 575353"/>
                <a:gd name="connsiteX9" fmla="*/ 591613 w 602715"/>
                <a:gd name="connsiteY9" fmla="*/ 575353 h 575353"/>
                <a:gd name="connsiteX10" fmla="*/ 584346 w 602715"/>
                <a:gd name="connsiteY10" fmla="*/ 572129 h 575353"/>
                <a:gd name="connsiteX11" fmla="*/ 510866 w 602715"/>
                <a:gd name="connsiteY11" fmla="*/ 499578 h 575353"/>
                <a:gd name="connsiteX12" fmla="*/ 476145 w 602715"/>
                <a:gd name="connsiteY12" fmla="*/ 568904 h 575353"/>
                <a:gd name="connsiteX13" fmla="*/ 280047 w 602715"/>
                <a:gd name="connsiteY13" fmla="*/ 64374 h 575353"/>
                <a:gd name="connsiteX14" fmla="*/ 258242 w 602715"/>
                <a:gd name="connsiteY14" fmla="*/ 86154 h 575353"/>
                <a:gd name="connsiteX15" fmla="*/ 280047 w 602715"/>
                <a:gd name="connsiteY15" fmla="*/ 107934 h 575353"/>
                <a:gd name="connsiteX16" fmla="*/ 301045 w 602715"/>
                <a:gd name="connsiteY16" fmla="*/ 86154 h 575353"/>
                <a:gd name="connsiteX17" fmla="*/ 280047 w 602715"/>
                <a:gd name="connsiteY17" fmla="*/ 64374 h 575353"/>
                <a:gd name="connsiteX18" fmla="*/ 183205 w 602715"/>
                <a:gd name="connsiteY18" fmla="*/ 64374 h 575353"/>
                <a:gd name="connsiteX19" fmla="*/ 161432 w 602715"/>
                <a:gd name="connsiteY19" fmla="*/ 86154 h 575353"/>
                <a:gd name="connsiteX20" fmla="*/ 183205 w 602715"/>
                <a:gd name="connsiteY20" fmla="*/ 107934 h 575353"/>
                <a:gd name="connsiteX21" fmla="*/ 204171 w 602715"/>
                <a:gd name="connsiteY21" fmla="*/ 86154 h 575353"/>
                <a:gd name="connsiteX22" fmla="*/ 183205 w 602715"/>
                <a:gd name="connsiteY22" fmla="*/ 64374 h 575353"/>
                <a:gd name="connsiteX23" fmla="*/ 86363 w 602715"/>
                <a:gd name="connsiteY23" fmla="*/ 64374 h 575353"/>
                <a:gd name="connsiteX24" fmla="*/ 64558 w 602715"/>
                <a:gd name="connsiteY24" fmla="*/ 86154 h 575353"/>
                <a:gd name="connsiteX25" fmla="*/ 86363 w 602715"/>
                <a:gd name="connsiteY25" fmla="*/ 107934 h 575353"/>
                <a:gd name="connsiteX26" fmla="*/ 107361 w 602715"/>
                <a:gd name="connsiteY26" fmla="*/ 86154 h 575353"/>
                <a:gd name="connsiteX27" fmla="*/ 86363 w 602715"/>
                <a:gd name="connsiteY27" fmla="*/ 64374 h 575353"/>
                <a:gd name="connsiteX28" fmla="*/ 280047 w 602715"/>
                <a:gd name="connsiteY28" fmla="*/ 43401 h 575353"/>
                <a:gd name="connsiteX29" fmla="*/ 322850 w 602715"/>
                <a:gd name="connsiteY29" fmla="*/ 86154 h 575353"/>
                <a:gd name="connsiteX30" fmla="*/ 280047 w 602715"/>
                <a:gd name="connsiteY30" fmla="*/ 128907 h 575353"/>
                <a:gd name="connsiteX31" fmla="*/ 236437 w 602715"/>
                <a:gd name="connsiteY31" fmla="*/ 86154 h 575353"/>
                <a:gd name="connsiteX32" fmla="*/ 280047 w 602715"/>
                <a:gd name="connsiteY32" fmla="*/ 43401 h 575353"/>
                <a:gd name="connsiteX33" fmla="*/ 183205 w 602715"/>
                <a:gd name="connsiteY33" fmla="*/ 43401 h 575353"/>
                <a:gd name="connsiteX34" fmla="*/ 225943 w 602715"/>
                <a:gd name="connsiteY34" fmla="*/ 86154 h 575353"/>
                <a:gd name="connsiteX35" fmla="*/ 183205 w 602715"/>
                <a:gd name="connsiteY35" fmla="*/ 128907 h 575353"/>
                <a:gd name="connsiteX36" fmla="*/ 139660 w 602715"/>
                <a:gd name="connsiteY36" fmla="*/ 86154 h 575353"/>
                <a:gd name="connsiteX37" fmla="*/ 183205 w 602715"/>
                <a:gd name="connsiteY37" fmla="*/ 43401 h 575353"/>
                <a:gd name="connsiteX38" fmla="*/ 86363 w 602715"/>
                <a:gd name="connsiteY38" fmla="*/ 43401 h 575353"/>
                <a:gd name="connsiteX39" fmla="*/ 129166 w 602715"/>
                <a:gd name="connsiteY39" fmla="*/ 86154 h 575353"/>
                <a:gd name="connsiteX40" fmla="*/ 86363 w 602715"/>
                <a:gd name="connsiteY40" fmla="*/ 128907 h 575353"/>
                <a:gd name="connsiteX41" fmla="*/ 42753 w 602715"/>
                <a:gd name="connsiteY41" fmla="*/ 86154 h 575353"/>
                <a:gd name="connsiteX42" fmla="*/ 86363 w 602715"/>
                <a:gd name="connsiteY42" fmla="*/ 43401 h 575353"/>
                <a:gd name="connsiteX43" fmla="*/ 21790 w 602715"/>
                <a:gd name="connsiteY43" fmla="*/ 21754 h 575353"/>
                <a:gd name="connsiteX44" fmla="*/ 21790 w 602715"/>
                <a:gd name="connsiteY44" fmla="*/ 150669 h 575353"/>
                <a:gd name="connsiteX45" fmla="*/ 538305 w 602715"/>
                <a:gd name="connsiteY45" fmla="*/ 150669 h 575353"/>
                <a:gd name="connsiteX46" fmla="*/ 538305 w 602715"/>
                <a:gd name="connsiteY46" fmla="*/ 21754 h 575353"/>
                <a:gd name="connsiteX47" fmla="*/ 10492 w 602715"/>
                <a:gd name="connsiteY47" fmla="*/ 0 h 575353"/>
                <a:gd name="connsiteX48" fmla="*/ 548796 w 602715"/>
                <a:gd name="connsiteY48" fmla="*/ 0 h 575353"/>
                <a:gd name="connsiteX49" fmla="*/ 559288 w 602715"/>
                <a:gd name="connsiteY49" fmla="*/ 11280 h 575353"/>
                <a:gd name="connsiteX50" fmla="*/ 559288 w 602715"/>
                <a:gd name="connsiteY50" fmla="*/ 161143 h 575353"/>
                <a:gd name="connsiteX51" fmla="*/ 559288 w 602715"/>
                <a:gd name="connsiteY51" fmla="*/ 365795 h 575353"/>
                <a:gd name="connsiteX52" fmla="*/ 548796 w 602715"/>
                <a:gd name="connsiteY52" fmla="*/ 376269 h 575353"/>
                <a:gd name="connsiteX53" fmla="*/ 538305 w 602715"/>
                <a:gd name="connsiteY53" fmla="*/ 365795 h 575353"/>
                <a:gd name="connsiteX54" fmla="*/ 538305 w 602715"/>
                <a:gd name="connsiteY54" fmla="*/ 172423 h 575353"/>
                <a:gd name="connsiteX55" fmla="*/ 21790 w 602715"/>
                <a:gd name="connsiteY55" fmla="*/ 172423 h 575353"/>
                <a:gd name="connsiteX56" fmla="*/ 21790 w 602715"/>
                <a:gd name="connsiteY56" fmla="*/ 526938 h 575353"/>
                <a:gd name="connsiteX57" fmla="*/ 376894 w 602715"/>
                <a:gd name="connsiteY57" fmla="*/ 526938 h 575353"/>
                <a:gd name="connsiteX58" fmla="*/ 387386 w 602715"/>
                <a:gd name="connsiteY58" fmla="*/ 537413 h 575353"/>
                <a:gd name="connsiteX59" fmla="*/ 376894 w 602715"/>
                <a:gd name="connsiteY59" fmla="*/ 547887 h 575353"/>
                <a:gd name="connsiteX60" fmla="*/ 10492 w 602715"/>
                <a:gd name="connsiteY60" fmla="*/ 547887 h 575353"/>
                <a:gd name="connsiteX61" fmla="*/ 0 w 602715"/>
                <a:gd name="connsiteY61" fmla="*/ 537413 h 575353"/>
                <a:gd name="connsiteX62" fmla="*/ 0 w 602715"/>
                <a:gd name="connsiteY62" fmla="*/ 161143 h 575353"/>
                <a:gd name="connsiteX63" fmla="*/ 0 w 602715"/>
                <a:gd name="connsiteY63" fmla="*/ 11280 h 575353"/>
                <a:gd name="connsiteX64" fmla="*/ 10492 w 602715"/>
                <a:gd name="connsiteY64" fmla="*/ 0 h 57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2715" h="575353">
                  <a:moveTo>
                    <a:pt x="442231" y="415741"/>
                  </a:moveTo>
                  <a:lnTo>
                    <a:pt x="479375" y="514894"/>
                  </a:lnTo>
                  <a:lnTo>
                    <a:pt x="500369" y="472976"/>
                  </a:lnTo>
                  <a:lnTo>
                    <a:pt x="542357" y="452017"/>
                  </a:lnTo>
                  <a:close/>
                  <a:moveTo>
                    <a:pt x="405895" y="379466"/>
                  </a:moveTo>
                  <a:lnTo>
                    <a:pt x="596458" y="449598"/>
                  </a:lnTo>
                  <a:lnTo>
                    <a:pt x="526208" y="484262"/>
                  </a:lnTo>
                  <a:lnTo>
                    <a:pt x="599688" y="557618"/>
                  </a:lnTo>
                  <a:cubicBezTo>
                    <a:pt x="603725" y="561649"/>
                    <a:pt x="603725" y="568098"/>
                    <a:pt x="599688" y="572129"/>
                  </a:cubicBezTo>
                  <a:cubicBezTo>
                    <a:pt x="597265" y="574547"/>
                    <a:pt x="594843" y="575353"/>
                    <a:pt x="591613" y="575353"/>
                  </a:cubicBezTo>
                  <a:cubicBezTo>
                    <a:pt x="589191" y="575353"/>
                    <a:pt x="586768" y="574547"/>
                    <a:pt x="584346" y="572129"/>
                  </a:cubicBezTo>
                  <a:lnTo>
                    <a:pt x="510866" y="499578"/>
                  </a:lnTo>
                  <a:lnTo>
                    <a:pt x="476145" y="568904"/>
                  </a:lnTo>
                  <a:close/>
                  <a:moveTo>
                    <a:pt x="280047" y="64374"/>
                  </a:moveTo>
                  <a:cubicBezTo>
                    <a:pt x="267933" y="64374"/>
                    <a:pt x="258242" y="74054"/>
                    <a:pt x="258242" y="86154"/>
                  </a:cubicBezTo>
                  <a:cubicBezTo>
                    <a:pt x="258242" y="98254"/>
                    <a:pt x="267933" y="107934"/>
                    <a:pt x="280047" y="107934"/>
                  </a:cubicBezTo>
                  <a:cubicBezTo>
                    <a:pt x="291354" y="107934"/>
                    <a:pt x="301045" y="98254"/>
                    <a:pt x="301045" y="86154"/>
                  </a:cubicBezTo>
                  <a:cubicBezTo>
                    <a:pt x="301045" y="74054"/>
                    <a:pt x="291354" y="64374"/>
                    <a:pt x="280047" y="64374"/>
                  </a:cubicBezTo>
                  <a:close/>
                  <a:moveTo>
                    <a:pt x="183205" y="64374"/>
                  </a:moveTo>
                  <a:cubicBezTo>
                    <a:pt x="171109" y="64374"/>
                    <a:pt x="161432" y="74054"/>
                    <a:pt x="161432" y="86154"/>
                  </a:cubicBezTo>
                  <a:cubicBezTo>
                    <a:pt x="161432" y="98254"/>
                    <a:pt x="171109" y="107934"/>
                    <a:pt x="183205" y="107934"/>
                  </a:cubicBezTo>
                  <a:cubicBezTo>
                    <a:pt x="194494" y="107934"/>
                    <a:pt x="204171" y="98254"/>
                    <a:pt x="204171" y="86154"/>
                  </a:cubicBezTo>
                  <a:cubicBezTo>
                    <a:pt x="204171" y="74054"/>
                    <a:pt x="194494" y="64374"/>
                    <a:pt x="183205" y="64374"/>
                  </a:cubicBezTo>
                  <a:close/>
                  <a:moveTo>
                    <a:pt x="86363" y="64374"/>
                  </a:moveTo>
                  <a:cubicBezTo>
                    <a:pt x="74249" y="64374"/>
                    <a:pt x="64558" y="74054"/>
                    <a:pt x="64558" y="86154"/>
                  </a:cubicBezTo>
                  <a:cubicBezTo>
                    <a:pt x="64558" y="98254"/>
                    <a:pt x="74249" y="107934"/>
                    <a:pt x="86363" y="107934"/>
                  </a:cubicBezTo>
                  <a:cubicBezTo>
                    <a:pt x="97670" y="107934"/>
                    <a:pt x="107361" y="98254"/>
                    <a:pt x="107361" y="86154"/>
                  </a:cubicBezTo>
                  <a:cubicBezTo>
                    <a:pt x="107361" y="74054"/>
                    <a:pt x="97670" y="64374"/>
                    <a:pt x="86363" y="64374"/>
                  </a:cubicBezTo>
                  <a:close/>
                  <a:moveTo>
                    <a:pt x="280047" y="43401"/>
                  </a:moveTo>
                  <a:cubicBezTo>
                    <a:pt x="303468" y="43401"/>
                    <a:pt x="322850" y="62761"/>
                    <a:pt x="322850" y="86154"/>
                  </a:cubicBezTo>
                  <a:cubicBezTo>
                    <a:pt x="322850" y="109547"/>
                    <a:pt x="303468" y="128907"/>
                    <a:pt x="280047" y="128907"/>
                  </a:cubicBezTo>
                  <a:cubicBezTo>
                    <a:pt x="255819" y="128907"/>
                    <a:pt x="236437" y="109547"/>
                    <a:pt x="236437" y="86154"/>
                  </a:cubicBezTo>
                  <a:cubicBezTo>
                    <a:pt x="236437" y="62761"/>
                    <a:pt x="255819" y="43401"/>
                    <a:pt x="280047" y="43401"/>
                  </a:cubicBezTo>
                  <a:close/>
                  <a:moveTo>
                    <a:pt x="183205" y="43401"/>
                  </a:moveTo>
                  <a:cubicBezTo>
                    <a:pt x="206590" y="43401"/>
                    <a:pt x="225943" y="62761"/>
                    <a:pt x="225943" y="86154"/>
                  </a:cubicBezTo>
                  <a:cubicBezTo>
                    <a:pt x="225943" y="109547"/>
                    <a:pt x="206590" y="128907"/>
                    <a:pt x="183205" y="128907"/>
                  </a:cubicBezTo>
                  <a:cubicBezTo>
                    <a:pt x="159013" y="128907"/>
                    <a:pt x="139660" y="109547"/>
                    <a:pt x="139660" y="86154"/>
                  </a:cubicBezTo>
                  <a:cubicBezTo>
                    <a:pt x="139660" y="62761"/>
                    <a:pt x="159013" y="43401"/>
                    <a:pt x="183205" y="43401"/>
                  </a:cubicBezTo>
                  <a:close/>
                  <a:moveTo>
                    <a:pt x="86363" y="43401"/>
                  </a:moveTo>
                  <a:cubicBezTo>
                    <a:pt x="109784" y="43401"/>
                    <a:pt x="129166" y="62761"/>
                    <a:pt x="129166" y="86154"/>
                  </a:cubicBezTo>
                  <a:cubicBezTo>
                    <a:pt x="129166" y="109547"/>
                    <a:pt x="109784" y="128907"/>
                    <a:pt x="86363" y="128907"/>
                  </a:cubicBezTo>
                  <a:cubicBezTo>
                    <a:pt x="62135" y="128907"/>
                    <a:pt x="42753" y="109547"/>
                    <a:pt x="42753" y="86154"/>
                  </a:cubicBezTo>
                  <a:cubicBezTo>
                    <a:pt x="42753" y="62761"/>
                    <a:pt x="62135" y="43401"/>
                    <a:pt x="86363" y="43401"/>
                  </a:cubicBezTo>
                  <a:close/>
                  <a:moveTo>
                    <a:pt x="21790" y="21754"/>
                  </a:moveTo>
                  <a:lnTo>
                    <a:pt x="21790" y="150669"/>
                  </a:lnTo>
                  <a:lnTo>
                    <a:pt x="538305" y="150669"/>
                  </a:lnTo>
                  <a:lnTo>
                    <a:pt x="538305" y="21754"/>
                  </a:lnTo>
                  <a:close/>
                  <a:moveTo>
                    <a:pt x="10492" y="0"/>
                  </a:moveTo>
                  <a:lnTo>
                    <a:pt x="548796" y="0"/>
                  </a:lnTo>
                  <a:cubicBezTo>
                    <a:pt x="554446" y="0"/>
                    <a:pt x="559288" y="4834"/>
                    <a:pt x="559288" y="11280"/>
                  </a:cubicBezTo>
                  <a:lnTo>
                    <a:pt x="559288" y="161143"/>
                  </a:lnTo>
                  <a:lnTo>
                    <a:pt x="559288" y="365795"/>
                  </a:lnTo>
                  <a:cubicBezTo>
                    <a:pt x="559288" y="371435"/>
                    <a:pt x="554446" y="376269"/>
                    <a:pt x="548796" y="376269"/>
                  </a:cubicBezTo>
                  <a:cubicBezTo>
                    <a:pt x="543147" y="376269"/>
                    <a:pt x="538305" y="371435"/>
                    <a:pt x="538305" y="365795"/>
                  </a:cubicBezTo>
                  <a:lnTo>
                    <a:pt x="538305" y="172423"/>
                  </a:lnTo>
                  <a:lnTo>
                    <a:pt x="21790" y="172423"/>
                  </a:lnTo>
                  <a:lnTo>
                    <a:pt x="21790" y="526938"/>
                  </a:lnTo>
                  <a:lnTo>
                    <a:pt x="376894" y="526938"/>
                  </a:lnTo>
                  <a:cubicBezTo>
                    <a:pt x="382543" y="526938"/>
                    <a:pt x="387386" y="531773"/>
                    <a:pt x="387386" y="537413"/>
                  </a:cubicBezTo>
                  <a:cubicBezTo>
                    <a:pt x="387386" y="543053"/>
                    <a:pt x="382543" y="547887"/>
                    <a:pt x="376894" y="547887"/>
                  </a:cubicBezTo>
                  <a:lnTo>
                    <a:pt x="10492" y="547887"/>
                  </a:lnTo>
                  <a:cubicBezTo>
                    <a:pt x="4842" y="547887"/>
                    <a:pt x="0" y="543053"/>
                    <a:pt x="0" y="537413"/>
                  </a:cubicBezTo>
                  <a:lnTo>
                    <a:pt x="0" y="161143"/>
                  </a:lnTo>
                  <a:lnTo>
                    <a:pt x="0" y="11280"/>
                  </a:lnTo>
                  <a:cubicBezTo>
                    <a:pt x="0" y="4834"/>
                    <a:pt x="4842" y="0"/>
                    <a:pt x="10492" y="0"/>
                  </a:cubicBezTo>
                  <a:close/>
                </a:path>
              </a:pathLst>
            </a:custGeom>
            <a:solidFill>
              <a:schemeClr val="bg1"/>
            </a:soli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 name="文本框 5"/>
          <p:cNvSpPr txBox="1"/>
          <p:nvPr/>
        </p:nvSpPr>
        <p:spPr>
          <a:xfrm>
            <a:off x="1518453" y="455343"/>
            <a:ext cx="3295317" cy="461665"/>
          </a:xfrm>
          <a:prstGeom prst="rect">
            <a:avLst/>
          </a:prstGeom>
          <a:noFill/>
        </p:spPr>
        <p:txBody>
          <a:bodyPr wrap="square" rtlCol="0">
            <a:spAutoFit/>
            <a:scene3d>
              <a:camera prst="orthographicFront"/>
              <a:lightRig rig="threePt" dir="t"/>
            </a:scene3d>
            <a:sp3d contourW="12700"/>
          </a:bodyPr>
          <a:lstStyle/>
          <a:p>
            <a:r>
              <a:rPr lang="zh-CN" altLang="en-US" sz="2400" b="1" dirty="0" smtClean="0">
                <a:solidFill>
                  <a:schemeClr val="tx1">
                    <a:lumMod val="85000"/>
                    <a:lumOff val="15000"/>
                  </a:schemeClr>
                </a:solidFill>
                <a:latin typeface="+mn-ea"/>
              </a:rPr>
              <a:t>项目</a:t>
            </a:r>
            <a:r>
              <a:rPr lang="zh-CN" altLang="en-US" sz="2400" b="1" dirty="0">
                <a:solidFill>
                  <a:schemeClr val="tx1">
                    <a:lumMod val="85000"/>
                    <a:lumOff val="15000"/>
                  </a:schemeClr>
                </a:solidFill>
                <a:latin typeface="+mn-ea"/>
              </a:rPr>
              <a:t>介绍</a:t>
            </a:r>
          </a:p>
        </p:txBody>
      </p:sp>
      <p:sp>
        <p:nvSpPr>
          <p:cNvPr id="8" name="矩形 7"/>
          <p:cNvSpPr/>
          <p:nvPr/>
        </p:nvSpPr>
        <p:spPr>
          <a:xfrm>
            <a:off x="1303338" y="2048783"/>
            <a:ext cx="6273119" cy="124596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303339" y="2048782"/>
            <a:ext cx="7875593" cy="1056713"/>
            <a:chOff x="7727480" y="3464575"/>
            <a:chExt cx="2050552" cy="1397366"/>
          </a:xfrm>
        </p:grpSpPr>
        <p:sp>
          <p:nvSpPr>
            <p:cNvPr id="21" name="矩形 20"/>
            <p:cNvSpPr/>
            <p:nvPr/>
          </p:nvSpPr>
          <p:spPr>
            <a:xfrm>
              <a:off x="7727480" y="3824105"/>
              <a:ext cx="1557738" cy="1037836"/>
            </a:xfrm>
            <a:prstGeom prst="rect">
              <a:avLst/>
            </a:prstGeom>
          </p:spPr>
          <p:txBody>
            <a:bodyPr wrap="square">
              <a:spAutoFit/>
              <a:scene3d>
                <a:camera prst="orthographicFront"/>
                <a:lightRig rig="threePt" dir="t"/>
              </a:scene3d>
              <a:sp3d contourW="12700"/>
            </a:bodyPr>
            <a:lstStyle/>
            <a:p>
              <a:pPr>
                <a:lnSpc>
                  <a:spcPct val="125000"/>
                </a:lnSpc>
              </a:pPr>
              <a:r>
                <a:rPr lang="zh-CN" altLang="en-US" sz="1200" dirty="0">
                  <a:latin typeface="+mn-ea"/>
                </a:rPr>
                <a:t>本项目是用于确定“软件工程系列教学课程辅助网站”项目而确立的子项目。本项目应当是“软件工程系列教学课程辅助网站”项目的需求工程过程，包括需求开发和需求管理，目标将产生</a:t>
              </a:r>
              <a:r>
                <a:rPr lang="en-US" altLang="zh-CN" sz="1200" dirty="0">
                  <a:latin typeface="+mn-ea"/>
                </a:rPr>
                <a:t>SRS</a:t>
              </a:r>
              <a:r>
                <a:rPr lang="zh-CN" altLang="en-US" sz="1200" dirty="0">
                  <a:latin typeface="+mn-ea"/>
                </a:rPr>
                <a:t>文档，并对需求变更进行控制。</a:t>
              </a:r>
            </a:p>
          </p:txBody>
        </p:sp>
        <p:sp>
          <p:nvSpPr>
            <p:cNvPr id="22" name="矩形 21"/>
            <p:cNvSpPr/>
            <p:nvPr/>
          </p:nvSpPr>
          <p:spPr>
            <a:xfrm>
              <a:off x="7727480" y="3464575"/>
              <a:ext cx="2050552" cy="479745"/>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smtClean="0">
                  <a:latin typeface="+mn-ea"/>
                </a:rPr>
                <a:t>项目范围</a:t>
              </a:r>
              <a:endParaRPr lang="zh-CN" altLang="en-US" sz="1600" b="1" dirty="0">
                <a:latin typeface="+mn-ea"/>
              </a:endParaRPr>
            </a:p>
          </p:txBody>
        </p:sp>
      </p:grpSp>
      <p:sp>
        <p:nvSpPr>
          <p:cNvPr id="18" name="矩形 17"/>
          <p:cNvSpPr/>
          <p:nvPr/>
        </p:nvSpPr>
        <p:spPr>
          <a:xfrm>
            <a:off x="1303335" y="3377095"/>
            <a:ext cx="6273122" cy="1891898"/>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1303335" y="3377095"/>
            <a:ext cx="5982837" cy="1891898"/>
            <a:chOff x="7727480" y="3464575"/>
            <a:chExt cx="2366456" cy="1092120"/>
          </a:xfrm>
        </p:grpSpPr>
        <p:sp>
          <p:nvSpPr>
            <p:cNvPr id="26" name="矩形 25"/>
            <p:cNvSpPr/>
            <p:nvPr/>
          </p:nvSpPr>
          <p:spPr>
            <a:xfrm>
              <a:off x="7727480" y="3824105"/>
              <a:ext cx="2366456" cy="732590"/>
            </a:xfrm>
            <a:prstGeom prst="rect">
              <a:avLst/>
            </a:prstGeom>
          </p:spPr>
          <p:txBody>
            <a:bodyPr wrap="square">
              <a:spAutoFit/>
              <a:scene3d>
                <a:camera prst="orthographicFront"/>
                <a:lightRig rig="threePt" dir="t"/>
              </a:scene3d>
              <a:sp3d contourW="12700"/>
            </a:bodyPr>
            <a:lstStyle/>
            <a:p>
              <a:pPr>
                <a:lnSpc>
                  <a:spcPct val="125000"/>
                </a:lnSpc>
              </a:pPr>
              <a:r>
                <a:rPr lang="zh-CN" altLang="en-US" sz="1200" dirty="0">
                  <a:latin typeface="+mn-ea"/>
                </a:rPr>
                <a:t>项目的目标是分析“软件工程教学课程系列辅助网站”的用户需求，产出相应文档以控制“软件工程教学课程系列辅助网站”的范围，以及帮助整个项目的顺利完成。</a:t>
              </a:r>
            </a:p>
          </p:txBody>
        </p:sp>
        <p:sp>
          <p:nvSpPr>
            <p:cNvPr id="27" name="矩形 26"/>
            <p:cNvSpPr/>
            <p:nvPr/>
          </p:nvSpPr>
          <p:spPr>
            <a:xfrm>
              <a:off x="7727480" y="3464575"/>
              <a:ext cx="2050552" cy="479745"/>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smtClean="0">
                  <a:latin typeface="+mn-ea"/>
                </a:rPr>
                <a:t>项目目标</a:t>
              </a:r>
              <a:endParaRPr lang="zh-CN" altLang="en-US" sz="1600" b="1" dirty="0">
                <a:latin typeface="+mn-ea"/>
              </a:endParaRPr>
            </a:p>
          </p:txBody>
        </p:sp>
      </p:grpSp>
      <p:sp>
        <p:nvSpPr>
          <p:cNvPr id="5" name="AutoShape 2" descr="https://timgsa.baidu.com/timg?image&amp;quality=80&amp;size=b9999_10000&amp;sec=1510141975&amp;di=5ac3e398027043ceaab6ebb6a9fe2547&amp;imgtype=jpg&amp;er=1&amp;src=http%3A%2F%2Fwww.icosky.com%2Ficon%2Fpng%2FSystem%2FAgua%2520Extras%2520vol.%25201%2FProjects%2520Folder%2520Badged.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4" descr="https://timgsa.baidu.com/timg?image&amp;quality=80&amp;size=b9999_10000&amp;sec=1510141975&amp;di=5ac3e398027043ceaab6ebb6a9fe2547&amp;imgtype=jpg&amp;er=1&amp;src=http%3A%2F%2Fwww.icosky.com%2Ficon%2Fpng%2FSystem%2FAgua%2520Extras%2520vol.%25201%2FProjects%2520Folder%2520Badged.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6" descr="https://timgsa.baidu.com/timg?image&amp;quality=80&amp;size=b9999_10000&amp;sec=1509547255701&amp;di=c404301bad3352267ef8af01bee4631c&amp;imgtype=0&amp;src=http%3A%2F%2Fwww.icosky.com%2Ficon%2Fpng%2FSystem%2FAgua%2520Extras%2520vol.%25201%2FProjects%2520Folder%2520Badged.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0611" y="2611493"/>
            <a:ext cx="4221389" cy="4221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844308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1000"/>
                                        <p:tgtEl>
                                          <p:spTgt spid="18"/>
                                        </p:tgtEl>
                                      </p:cBhvr>
                                    </p:animEffect>
                                    <p:anim calcmode="lin" valueType="num">
                                      <p:cBhvr>
                                        <p:cTn id="19" dur="1000" fill="hold"/>
                                        <p:tgtEl>
                                          <p:spTgt spid="18"/>
                                        </p:tgtEl>
                                        <p:attrNameLst>
                                          <p:attrName>ppt_x</p:attrName>
                                        </p:attrNameLst>
                                      </p:cBhvr>
                                      <p:tavLst>
                                        <p:tav tm="0">
                                          <p:val>
                                            <p:strVal val="#ppt_x"/>
                                          </p:val>
                                        </p:tav>
                                        <p:tav tm="100000">
                                          <p:val>
                                            <p:strVal val="#ppt_x"/>
                                          </p:val>
                                        </p:tav>
                                      </p:tavLst>
                                    </p:anim>
                                    <p:anim calcmode="lin" valueType="num">
                                      <p:cBhvr>
                                        <p:cTn id="20" dur="1000" fill="hold"/>
                                        <p:tgtEl>
                                          <p:spTgt spid="18"/>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1000"/>
                                        <p:tgtEl>
                                          <p:spTgt spid="19"/>
                                        </p:tgtEl>
                                      </p:cBhvr>
                                    </p:animEffect>
                                    <p:anim calcmode="lin" valueType="num">
                                      <p:cBhvr>
                                        <p:cTn id="24" dur="1000" fill="hold"/>
                                        <p:tgtEl>
                                          <p:spTgt spid="19"/>
                                        </p:tgtEl>
                                        <p:attrNameLst>
                                          <p:attrName>ppt_x</p:attrName>
                                        </p:attrNameLst>
                                      </p:cBhvr>
                                      <p:tavLst>
                                        <p:tav tm="0">
                                          <p:val>
                                            <p:strVal val="#ppt_x"/>
                                          </p:val>
                                        </p:tav>
                                        <p:tav tm="100000">
                                          <p:val>
                                            <p:strVal val="#ppt_x"/>
                                          </p:val>
                                        </p:tav>
                                      </p:tavLst>
                                    </p:anim>
                                    <p:anim calcmode="lin" valueType="num">
                                      <p:cBhvr>
                                        <p:cTn id="2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52438" y="317500"/>
            <a:ext cx="850900" cy="850900"/>
            <a:chOff x="2959100" y="1866900"/>
            <a:chExt cx="1536700" cy="1536700"/>
          </a:xfrm>
        </p:grpSpPr>
        <p:sp>
          <p:nvSpPr>
            <p:cNvPr id="3" name="椭圆 2"/>
            <p:cNvSpPr/>
            <p:nvPr/>
          </p:nvSpPr>
          <p:spPr>
            <a:xfrm>
              <a:off x="2959100" y="1866900"/>
              <a:ext cx="1536700" cy="1536700"/>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a:off x="3361590" y="2286000"/>
              <a:ext cx="731720" cy="698500"/>
            </a:xfrm>
            <a:custGeom>
              <a:avLst/>
              <a:gdLst>
                <a:gd name="connsiteX0" fmla="*/ 442231 w 602715"/>
                <a:gd name="connsiteY0" fmla="*/ 415741 h 575353"/>
                <a:gd name="connsiteX1" fmla="*/ 479375 w 602715"/>
                <a:gd name="connsiteY1" fmla="*/ 514894 h 575353"/>
                <a:gd name="connsiteX2" fmla="*/ 500369 w 602715"/>
                <a:gd name="connsiteY2" fmla="*/ 472976 h 575353"/>
                <a:gd name="connsiteX3" fmla="*/ 542357 w 602715"/>
                <a:gd name="connsiteY3" fmla="*/ 452017 h 575353"/>
                <a:gd name="connsiteX4" fmla="*/ 405895 w 602715"/>
                <a:gd name="connsiteY4" fmla="*/ 379466 h 575353"/>
                <a:gd name="connsiteX5" fmla="*/ 596458 w 602715"/>
                <a:gd name="connsiteY5" fmla="*/ 449598 h 575353"/>
                <a:gd name="connsiteX6" fmla="*/ 526208 w 602715"/>
                <a:gd name="connsiteY6" fmla="*/ 484262 h 575353"/>
                <a:gd name="connsiteX7" fmla="*/ 599688 w 602715"/>
                <a:gd name="connsiteY7" fmla="*/ 557618 h 575353"/>
                <a:gd name="connsiteX8" fmla="*/ 599688 w 602715"/>
                <a:gd name="connsiteY8" fmla="*/ 572129 h 575353"/>
                <a:gd name="connsiteX9" fmla="*/ 591613 w 602715"/>
                <a:gd name="connsiteY9" fmla="*/ 575353 h 575353"/>
                <a:gd name="connsiteX10" fmla="*/ 584346 w 602715"/>
                <a:gd name="connsiteY10" fmla="*/ 572129 h 575353"/>
                <a:gd name="connsiteX11" fmla="*/ 510866 w 602715"/>
                <a:gd name="connsiteY11" fmla="*/ 499578 h 575353"/>
                <a:gd name="connsiteX12" fmla="*/ 476145 w 602715"/>
                <a:gd name="connsiteY12" fmla="*/ 568904 h 575353"/>
                <a:gd name="connsiteX13" fmla="*/ 280047 w 602715"/>
                <a:gd name="connsiteY13" fmla="*/ 64374 h 575353"/>
                <a:gd name="connsiteX14" fmla="*/ 258242 w 602715"/>
                <a:gd name="connsiteY14" fmla="*/ 86154 h 575353"/>
                <a:gd name="connsiteX15" fmla="*/ 280047 w 602715"/>
                <a:gd name="connsiteY15" fmla="*/ 107934 h 575353"/>
                <a:gd name="connsiteX16" fmla="*/ 301045 w 602715"/>
                <a:gd name="connsiteY16" fmla="*/ 86154 h 575353"/>
                <a:gd name="connsiteX17" fmla="*/ 280047 w 602715"/>
                <a:gd name="connsiteY17" fmla="*/ 64374 h 575353"/>
                <a:gd name="connsiteX18" fmla="*/ 183205 w 602715"/>
                <a:gd name="connsiteY18" fmla="*/ 64374 h 575353"/>
                <a:gd name="connsiteX19" fmla="*/ 161432 w 602715"/>
                <a:gd name="connsiteY19" fmla="*/ 86154 h 575353"/>
                <a:gd name="connsiteX20" fmla="*/ 183205 w 602715"/>
                <a:gd name="connsiteY20" fmla="*/ 107934 h 575353"/>
                <a:gd name="connsiteX21" fmla="*/ 204171 w 602715"/>
                <a:gd name="connsiteY21" fmla="*/ 86154 h 575353"/>
                <a:gd name="connsiteX22" fmla="*/ 183205 w 602715"/>
                <a:gd name="connsiteY22" fmla="*/ 64374 h 575353"/>
                <a:gd name="connsiteX23" fmla="*/ 86363 w 602715"/>
                <a:gd name="connsiteY23" fmla="*/ 64374 h 575353"/>
                <a:gd name="connsiteX24" fmla="*/ 64558 w 602715"/>
                <a:gd name="connsiteY24" fmla="*/ 86154 h 575353"/>
                <a:gd name="connsiteX25" fmla="*/ 86363 w 602715"/>
                <a:gd name="connsiteY25" fmla="*/ 107934 h 575353"/>
                <a:gd name="connsiteX26" fmla="*/ 107361 w 602715"/>
                <a:gd name="connsiteY26" fmla="*/ 86154 h 575353"/>
                <a:gd name="connsiteX27" fmla="*/ 86363 w 602715"/>
                <a:gd name="connsiteY27" fmla="*/ 64374 h 575353"/>
                <a:gd name="connsiteX28" fmla="*/ 280047 w 602715"/>
                <a:gd name="connsiteY28" fmla="*/ 43401 h 575353"/>
                <a:gd name="connsiteX29" fmla="*/ 322850 w 602715"/>
                <a:gd name="connsiteY29" fmla="*/ 86154 h 575353"/>
                <a:gd name="connsiteX30" fmla="*/ 280047 w 602715"/>
                <a:gd name="connsiteY30" fmla="*/ 128907 h 575353"/>
                <a:gd name="connsiteX31" fmla="*/ 236437 w 602715"/>
                <a:gd name="connsiteY31" fmla="*/ 86154 h 575353"/>
                <a:gd name="connsiteX32" fmla="*/ 280047 w 602715"/>
                <a:gd name="connsiteY32" fmla="*/ 43401 h 575353"/>
                <a:gd name="connsiteX33" fmla="*/ 183205 w 602715"/>
                <a:gd name="connsiteY33" fmla="*/ 43401 h 575353"/>
                <a:gd name="connsiteX34" fmla="*/ 225943 w 602715"/>
                <a:gd name="connsiteY34" fmla="*/ 86154 h 575353"/>
                <a:gd name="connsiteX35" fmla="*/ 183205 w 602715"/>
                <a:gd name="connsiteY35" fmla="*/ 128907 h 575353"/>
                <a:gd name="connsiteX36" fmla="*/ 139660 w 602715"/>
                <a:gd name="connsiteY36" fmla="*/ 86154 h 575353"/>
                <a:gd name="connsiteX37" fmla="*/ 183205 w 602715"/>
                <a:gd name="connsiteY37" fmla="*/ 43401 h 575353"/>
                <a:gd name="connsiteX38" fmla="*/ 86363 w 602715"/>
                <a:gd name="connsiteY38" fmla="*/ 43401 h 575353"/>
                <a:gd name="connsiteX39" fmla="*/ 129166 w 602715"/>
                <a:gd name="connsiteY39" fmla="*/ 86154 h 575353"/>
                <a:gd name="connsiteX40" fmla="*/ 86363 w 602715"/>
                <a:gd name="connsiteY40" fmla="*/ 128907 h 575353"/>
                <a:gd name="connsiteX41" fmla="*/ 42753 w 602715"/>
                <a:gd name="connsiteY41" fmla="*/ 86154 h 575353"/>
                <a:gd name="connsiteX42" fmla="*/ 86363 w 602715"/>
                <a:gd name="connsiteY42" fmla="*/ 43401 h 575353"/>
                <a:gd name="connsiteX43" fmla="*/ 21790 w 602715"/>
                <a:gd name="connsiteY43" fmla="*/ 21754 h 575353"/>
                <a:gd name="connsiteX44" fmla="*/ 21790 w 602715"/>
                <a:gd name="connsiteY44" fmla="*/ 150669 h 575353"/>
                <a:gd name="connsiteX45" fmla="*/ 538305 w 602715"/>
                <a:gd name="connsiteY45" fmla="*/ 150669 h 575353"/>
                <a:gd name="connsiteX46" fmla="*/ 538305 w 602715"/>
                <a:gd name="connsiteY46" fmla="*/ 21754 h 575353"/>
                <a:gd name="connsiteX47" fmla="*/ 10492 w 602715"/>
                <a:gd name="connsiteY47" fmla="*/ 0 h 575353"/>
                <a:gd name="connsiteX48" fmla="*/ 548796 w 602715"/>
                <a:gd name="connsiteY48" fmla="*/ 0 h 575353"/>
                <a:gd name="connsiteX49" fmla="*/ 559288 w 602715"/>
                <a:gd name="connsiteY49" fmla="*/ 11280 h 575353"/>
                <a:gd name="connsiteX50" fmla="*/ 559288 w 602715"/>
                <a:gd name="connsiteY50" fmla="*/ 161143 h 575353"/>
                <a:gd name="connsiteX51" fmla="*/ 559288 w 602715"/>
                <a:gd name="connsiteY51" fmla="*/ 365795 h 575353"/>
                <a:gd name="connsiteX52" fmla="*/ 548796 w 602715"/>
                <a:gd name="connsiteY52" fmla="*/ 376269 h 575353"/>
                <a:gd name="connsiteX53" fmla="*/ 538305 w 602715"/>
                <a:gd name="connsiteY53" fmla="*/ 365795 h 575353"/>
                <a:gd name="connsiteX54" fmla="*/ 538305 w 602715"/>
                <a:gd name="connsiteY54" fmla="*/ 172423 h 575353"/>
                <a:gd name="connsiteX55" fmla="*/ 21790 w 602715"/>
                <a:gd name="connsiteY55" fmla="*/ 172423 h 575353"/>
                <a:gd name="connsiteX56" fmla="*/ 21790 w 602715"/>
                <a:gd name="connsiteY56" fmla="*/ 526938 h 575353"/>
                <a:gd name="connsiteX57" fmla="*/ 376894 w 602715"/>
                <a:gd name="connsiteY57" fmla="*/ 526938 h 575353"/>
                <a:gd name="connsiteX58" fmla="*/ 387386 w 602715"/>
                <a:gd name="connsiteY58" fmla="*/ 537413 h 575353"/>
                <a:gd name="connsiteX59" fmla="*/ 376894 w 602715"/>
                <a:gd name="connsiteY59" fmla="*/ 547887 h 575353"/>
                <a:gd name="connsiteX60" fmla="*/ 10492 w 602715"/>
                <a:gd name="connsiteY60" fmla="*/ 547887 h 575353"/>
                <a:gd name="connsiteX61" fmla="*/ 0 w 602715"/>
                <a:gd name="connsiteY61" fmla="*/ 537413 h 575353"/>
                <a:gd name="connsiteX62" fmla="*/ 0 w 602715"/>
                <a:gd name="connsiteY62" fmla="*/ 161143 h 575353"/>
                <a:gd name="connsiteX63" fmla="*/ 0 w 602715"/>
                <a:gd name="connsiteY63" fmla="*/ 11280 h 575353"/>
                <a:gd name="connsiteX64" fmla="*/ 10492 w 602715"/>
                <a:gd name="connsiteY64" fmla="*/ 0 h 57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2715" h="575353">
                  <a:moveTo>
                    <a:pt x="442231" y="415741"/>
                  </a:moveTo>
                  <a:lnTo>
                    <a:pt x="479375" y="514894"/>
                  </a:lnTo>
                  <a:lnTo>
                    <a:pt x="500369" y="472976"/>
                  </a:lnTo>
                  <a:lnTo>
                    <a:pt x="542357" y="452017"/>
                  </a:lnTo>
                  <a:close/>
                  <a:moveTo>
                    <a:pt x="405895" y="379466"/>
                  </a:moveTo>
                  <a:lnTo>
                    <a:pt x="596458" y="449598"/>
                  </a:lnTo>
                  <a:lnTo>
                    <a:pt x="526208" y="484262"/>
                  </a:lnTo>
                  <a:lnTo>
                    <a:pt x="599688" y="557618"/>
                  </a:lnTo>
                  <a:cubicBezTo>
                    <a:pt x="603725" y="561649"/>
                    <a:pt x="603725" y="568098"/>
                    <a:pt x="599688" y="572129"/>
                  </a:cubicBezTo>
                  <a:cubicBezTo>
                    <a:pt x="597265" y="574547"/>
                    <a:pt x="594843" y="575353"/>
                    <a:pt x="591613" y="575353"/>
                  </a:cubicBezTo>
                  <a:cubicBezTo>
                    <a:pt x="589191" y="575353"/>
                    <a:pt x="586768" y="574547"/>
                    <a:pt x="584346" y="572129"/>
                  </a:cubicBezTo>
                  <a:lnTo>
                    <a:pt x="510866" y="499578"/>
                  </a:lnTo>
                  <a:lnTo>
                    <a:pt x="476145" y="568904"/>
                  </a:lnTo>
                  <a:close/>
                  <a:moveTo>
                    <a:pt x="280047" y="64374"/>
                  </a:moveTo>
                  <a:cubicBezTo>
                    <a:pt x="267933" y="64374"/>
                    <a:pt x="258242" y="74054"/>
                    <a:pt x="258242" y="86154"/>
                  </a:cubicBezTo>
                  <a:cubicBezTo>
                    <a:pt x="258242" y="98254"/>
                    <a:pt x="267933" y="107934"/>
                    <a:pt x="280047" y="107934"/>
                  </a:cubicBezTo>
                  <a:cubicBezTo>
                    <a:pt x="291354" y="107934"/>
                    <a:pt x="301045" y="98254"/>
                    <a:pt x="301045" y="86154"/>
                  </a:cubicBezTo>
                  <a:cubicBezTo>
                    <a:pt x="301045" y="74054"/>
                    <a:pt x="291354" y="64374"/>
                    <a:pt x="280047" y="64374"/>
                  </a:cubicBezTo>
                  <a:close/>
                  <a:moveTo>
                    <a:pt x="183205" y="64374"/>
                  </a:moveTo>
                  <a:cubicBezTo>
                    <a:pt x="171109" y="64374"/>
                    <a:pt x="161432" y="74054"/>
                    <a:pt x="161432" y="86154"/>
                  </a:cubicBezTo>
                  <a:cubicBezTo>
                    <a:pt x="161432" y="98254"/>
                    <a:pt x="171109" y="107934"/>
                    <a:pt x="183205" y="107934"/>
                  </a:cubicBezTo>
                  <a:cubicBezTo>
                    <a:pt x="194494" y="107934"/>
                    <a:pt x="204171" y="98254"/>
                    <a:pt x="204171" y="86154"/>
                  </a:cubicBezTo>
                  <a:cubicBezTo>
                    <a:pt x="204171" y="74054"/>
                    <a:pt x="194494" y="64374"/>
                    <a:pt x="183205" y="64374"/>
                  </a:cubicBezTo>
                  <a:close/>
                  <a:moveTo>
                    <a:pt x="86363" y="64374"/>
                  </a:moveTo>
                  <a:cubicBezTo>
                    <a:pt x="74249" y="64374"/>
                    <a:pt x="64558" y="74054"/>
                    <a:pt x="64558" y="86154"/>
                  </a:cubicBezTo>
                  <a:cubicBezTo>
                    <a:pt x="64558" y="98254"/>
                    <a:pt x="74249" y="107934"/>
                    <a:pt x="86363" y="107934"/>
                  </a:cubicBezTo>
                  <a:cubicBezTo>
                    <a:pt x="97670" y="107934"/>
                    <a:pt x="107361" y="98254"/>
                    <a:pt x="107361" y="86154"/>
                  </a:cubicBezTo>
                  <a:cubicBezTo>
                    <a:pt x="107361" y="74054"/>
                    <a:pt x="97670" y="64374"/>
                    <a:pt x="86363" y="64374"/>
                  </a:cubicBezTo>
                  <a:close/>
                  <a:moveTo>
                    <a:pt x="280047" y="43401"/>
                  </a:moveTo>
                  <a:cubicBezTo>
                    <a:pt x="303468" y="43401"/>
                    <a:pt x="322850" y="62761"/>
                    <a:pt x="322850" y="86154"/>
                  </a:cubicBezTo>
                  <a:cubicBezTo>
                    <a:pt x="322850" y="109547"/>
                    <a:pt x="303468" y="128907"/>
                    <a:pt x="280047" y="128907"/>
                  </a:cubicBezTo>
                  <a:cubicBezTo>
                    <a:pt x="255819" y="128907"/>
                    <a:pt x="236437" y="109547"/>
                    <a:pt x="236437" y="86154"/>
                  </a:cubicBezTo>
                  <a:cubicBezTo>
                    <a:pt x="236437" y="62761"/>
                    <a:pt x="255819" y="43401"/>
                    <a:pt x="280047" y="43401"/>
                  </a:cubicBezTo>
                  <a:close/>
                  <a:moveTo>
                    <a:pt x="183205" y="43401"/>
                  </a:moveTo>
                  <a:cubicBezTo>
                    <a:pt x="206590" y="43401"/>
                    <a:pt x="225943" y="62761"/>
                    <a:pt x="225943" y="86154"/>
                  </a:cubicBezTo>
                  <a:cubicBezTo>
                    <a:pt x="225943" y="109547"/>
                    <a:pt x="206590" y="128907"/>
                    <a:pt x="183205" y="128907"/>
                  </a:cubicBezTo>
                  <a:cubicBezTo>
                    <a:pt x="159013" y="128907"/>
                    <a:pt x="139660" y="109547"/>
                    <a:pt x="139660" y="86154"/>
                  </a:cubicBezTo>
                  <a:cubicBezTo>
                    <a:pt x="139660" y="62761"/>
                    <a:pt x="159013" y="43401"/>
                    <a:pt x="183205" y="43401"/>
                  </a:cubicBezTo>
                  <a:close/>
                  <a:moveTo>
                    <a:pt x="86363" y="43401"/>
                  </a:moveTo>
                  <a:cubicBezTo>
                    <a:pt x="109784" y="43401"/>
                    <a:pt x="129166" y="62761"/>
                    <a:pt x="129166" y="86154"/>
                  </a:cubicBezTo>
                  <a:cubicBezTo>
                    <a:pt x="129166" y="109547"/>
                    <a:pt x="109784" y="128907"/>
                    <a:pt x="86363" y="128907"/>
                  </a:cubicBezTo>
                  <a:cubicBezTo>
                    <a:pt x="62135" y="128907"/>
                    <a:pt x="42753" y="109547"/>
                    <a:pt x="42753" y="86154"/>
                  </a:cubicBezTo>
                  <a:cubicBezTo>
                    <a:pt x="42753" y="62761"/>
                    <a:pt x="62135" y="43401"/>
                    <a:pt x="86363" y="43401"/>
                  </a:cubicBezTo>
                  <a:close/>
                  <a:moveTo>
                    <a:pt x="21790" y="21754"/>
                  </a:moveTo>
                  <a:lnTo>
                    <a:pt x="21790" y="150669"/>
                  </a:lnTo>
                  <a:lnTo>
                    <a:pt x="538305" y="150669"/>
                  </a:lnTo>
                  <a:lnTo>
                    <a:pt x="538305" y="21754"/>
                  </a:lnTo>
                  <a:close/>
                  <a:moveTo>
                    <a:pt x="10492" y="0"/>
                  </a:moveTo>
                  <a:lnTo>
                    <a:pt x="548796" y="0"/>
                  </a:lnTo>
                  <a:cubicBezTo>
                    <a:pt x="554446" y="0"/>
                    <a:pt x="559288" y="4834"/>
                    <a:pt x="559288" y="11280"/>
                  </a:cubicBezTo>
                  <a:lnTo>
                    <a:pt x="559288" y="161143"/>
                  </a:lnTo>
                  <a:lnTo>
                    <a:pt x="559288" y="365795"/>
                  </a:lnTo>
                  <a:cubicBezTo>
                    <a:pt x="559288" y="371435"/>
                    <a:pt x="554446" y="376269"/>
                    <a:pt x="548796" y="376269"/>
                  </a:cubicBezTo>
                  <a:cubicBezTo>
                    <a:pt x="543147" y="376269"/>
                    <a:pt x="538305" y="371435"/>
                    <a:pt x="538305" y="365795"/>
                  </a:cubicBezTo>
                  <a:lnTo>
                    <a:pt x="538305" y="172423"/>
                  </a:lnTo>
                  <a:lnTo>
                    <a:pt x="21790" y="172423"/>
                  </a:lnTo>
                  <a:lnTo>
                    <a:pt x="21790" y="526938"/>
                  </a:lnTo>
                  <a:lnTo>
                    <a:pt x="376894" y="526938"/>
                  </a:lnTo>
                  <a:cubicBezTo>
                    <a:pt x="382543" y="526938"/>
                    <a:pt x="387386" y="531773"/>
                    <a:pt x="387386" y="537413"/>
                  </a:cubicBezTo>
                  <a:cubicBezTo>
                    <a:pt x="387386" y="543053"/>
                    <a:pt x="382543" y="547887"/>
                    <a:pt x="376894" y="547887"/>
                  </a:cubicBezTo>
                  <a:lnTo>
                    <a:pt x="10492" y="547887"/>
                  </a:lnTo>
                  <a:cubicBezTo>
                    <a:pt x="4842" y="547887"/>
                    <a:pt x="0" y="543053"/>
                    <a:pt x="0" y="537413"/>
                  </a:cubicBezTo>
                  <a:lnTo>
                    <a:pt x="0" y="161143"/>
                  </a:lnTo>
                  <a:lnTo>
                    <a:pt x="0" y="11280"/>
                  </a:lnTo>
                  <a:cubicBezTo>
                    <a:pt x="0" y="4834"/>
                    <a:pt x="4842" y="0"/>
                    <a:pt x="10492" y="0"/>
                  </a:cubicBezTo>
                  <a:close/>
                </a:path>
              </a:pathLst>
            </a:custGeom>
            <a:solidFill>
              <a:schemeClr val="bg1"/>
            </a:soli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 name="文本框 5"/>
          <p:cNvSpPr txBox="1"/>
          <p:nvPr/>
        </p:nvSpPr>
        <p:spPr>
          <a:xfrm>
            <a:off x="1518453" y="455343"/>
            <a:ext cx="3295317" cy="461665"/>
          </a:xfrm>
          <a:prstGeom prst="rect">
            <a:avLst/>
          </a:prstGeom>
          <a:noFill/>
        </p:spPr>
        <p:txBody>
          <a:bodyPr wrap="square" rtlCol="0">
            <a:spAutoFit/>
            <a:scene3d>
              <a:camera prst="orthographicFront"/>
              <a:lightRig rig="threePt" dir="t"/>
            </a:scene3d>
            <a:sp3d contourW="12700"/>
          </a:bodyPr>
          <a:lstStyle/>
          <a:p>
            <a:r>
              <a:rPr lang="zh-CN" altLang="en-US" sz="2400" b="1" dirty="0" smtClean="0">
                <a:solidFill>
                  <a:schemeClr val="tx1">
                    <a:lumMod val="85000"/>
                    <a:lumOff val="15000"/>
                  </a:schemeClr>
                </a:solidFill>
                <a:latin typeface="+mn-ea"/>
              </a:rPr>
              <a:t>项目干系人</a:t>
            </a:r>
            <a:endParaRPr lang="zh-CN" altLang="en-US" sz="2400" b="1" dirty="0">
              <a:solidFill>
                <a:schemeClr val="tx1">
                  <a:lumMod val="85000"/>
                  <a:lumOff val="15000"/>
                </a:schemeClr>
              </a:solidFill>
              <a:latin typeface="+mn-ea"/>
            </a:endParaRPr>
          </a:p>
        </p:txBody>
      </p:sp>
      <p:graphicFrame>
        <p:nvGraphicFramePr>
          <p:cNvPr id="7" name="表格 6"/>
          <p:cNvGraphicFramePr>
            <a:graphicFrameLocks noGrp="1"/>
          </p:cNvGraphicFramePr>
          <p:nvPr>
            <p:extLst>
              <p:ext uri="{D42A27DB-BD31-4B8C-83A1-F6EECF244321}">
                <p14:modId xmlns:p14="http://schemas.microsoft.com/office/powerpoint/2010/main" val="2850949880"/>
              </p:ext>
            </p:extLst>
          </p:nvPr>
        </p:nvGraphicFramePr>
        <p:xfrm>
          <a:off x="1285876" y="1368139"/>
          <a:ext cx="10322603" cy="4831912"/>
        </p:xfrm>
        <a:graphic>
          <a:graphicData uri="http://schemas.openxmlformats.org/drawingml/2006/table">
            <a:tbl>
              <a:tblPr firstRow="1" firstCol="1" bandRow="1"/>
              <a:tblGrid>
                <a:gridCol w="1247128"/>
                <a:gridCol w="911947"/>
                <a:gridCol w="2887586"/>
                <a:gridCol w="965200"/>
                <a:gridCol w="965200"/>
                <a:gridCol w="1134470"/>
                <a:gridCol w="2211072"/>
              </a:tblGrid>
              <a:tr h="226665">
                <a:tc rowSpan="2">
                  <a:txBody>
                    <a:bodyPr/>
                    <a:lstStyle/>
                    <a:p>
                      <a:pPr algn="ctr">
                        <a:spcAft>
                          <a:spcPts val="0"/>
                        </a:spcAft>
                      </a:pPr>
                      <a:r>
                        <a:rPr lang="zh-CN" sz="1200" b="1" kern="100" dirty="0">
                          <a:solidFill>
                            <a:srgbClr val="000000"/>
                          </a:solidFill>
                          <a:effectLst/>
                          <a:latin typeface="Times New Roman"/>
                          <a:ea typeface="宋体"/>
                        </a:rPr>
                        <a:t>人员类别</a:t>
                      </a:r>
                      <a:endParaRPr lang="zh-CN" sz="1000" kern="100" dirty="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rowSpan="2">
                  <a:txBody>
                    <a:bodyPr/>
                    <a:lstStyle/>
                    <a:p>
                      <a:pPr algn="ctr">
                        <a:spcAft>
                          <a:spcPts val="0"/>
                        </a:spcAft>
                      </a:pPr>
                      <a:r>
                        <a:rPr lang="zh-CN" sz="1200" b="1" kern="100">
                          <a:solidFill>
                            <a:srgbClr val="000000"/>
                          </a:solidFill>
                          <a:effectLst/>
                          <a:latin typeface="Times New Roman"/>
                          <a:ea typeface="宋体"/>
                        </a:rPr>
                        <a:t>具体人员</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rowSpan="2">
                  <a:txBody>
                    <a:bodyPr/>
                    <a:lstStyle/>
                    <a:p>
                      <a:pPr algn="ctr">
                        <a:spcAft>
                          <a:spcPts val="0"/>
                        </a:spcAft>
                      </a:pPr>
                      <a:r>
                        <a:rPr lang="zh-CN" sz="1200" b="1" kern="100">
                          <a:solidFill>
                            <a:srgbClr val="000000"/>
                          </a:solidFill>
                          <a:effectLst/>
                          <a:latin typeface="Times New Roman"/>
                          <a:ea typeface="宋体"/>
                        </a:rPr>
                        <a:t>联系地址</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gridSpan="4">
                  <a:txBody>
                    <a:bodyPr/>
                    <a:lstStyle/>
                    <a:p>
                      <a:pPr algn="ctr">
                        <a:spcAft>
                          <a:spcPts val="0"/>
                        </a:spcAft>
                      </a:pPr>
                      <a:r>
                        <a:rPr lang="zh-CN" sz="1200" b="1" kern="100">
                          <a:solidFill>
                            <a:srgbClr val="000000"/>
                          </a:solidFill>
                          <a:effectLst/>
                          <a:latin typeface="Times New Roman"/>
                          <a:ea typeface="宋体"/>
                        </a:rPr>
                        <a:t>联系方式</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2666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200" b="1" kern="100">
                          <a:solidFill>
                            <a:srgbClr val="000000"/>
                          </a:solidFill>
                          <a:effectLst/>
                          <a:latin typeface="Times New Roman"/>
                          <a:ea typeface="宋体"/>
                        </a:rPr>
                        <a:t>手机</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just">
                        <a:spcAft>
                          <a:spcPts val="0"/>
                        </a:spcAft>
                      </a:pPr>
                      <a:r>
                        <a:rPr lang="zh-CN" sz="1200" b="1" kern="100">
                          <a:solidFill>
                            <a:srgbClr val="000000"/>
                          </a:solidFill>
                          <a:effectLst/>
                          <a:latin typeface="Times New Roman"/>
                          <a:ea typeface="宋体"/>
                        </a:rPr>
                        <a:t>微信</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just">
                        <a:spcAft>
                          <a:spcPts val="0"/>
                        </a:spcAft>
                      </a:pPr>
                      <a:r>
                        <a:rPr lang="en-US" sz="1200" b="1" kern="100">
                          <a:solidFill>
                            <a:srgbClr val="000000"/>
                          </a:solidFill>
                          <a:effectLst/>
                          <a:latin typeface="宋体"/>
                          <a:ea typeface="宋体"/>
                        </a:rPr>
                        <a:t>QQ</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just">
                        <a:spcAft>
                          <a:spcPts val="0"/>
                        </a:spcAft>
                      </a:pPr>
                      <a:r>
                        <a:rPr lang="zh-CN" sz="1200" b="1" kern="100">
                          <a:solidFill>
                            <a:srgbClr val="000000"/>
                          </a:solidFill>
                          <a:effectLst/>
                          <a:latin typeface="Times New Roman"/>
                          <a:ea typeface="宋体"/>
                        </a:rPr>
                        <a:t>邮箱</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r>
              <a:tr h="439131">
                <a:tc rowSpan="2">
                  <a:txBody>
                    <a:bodyPr/>
                    <a:lstStyle/>
                    <a:p>
                      <a:pPr algn="ctr">
                        <a:spcAft>
                          <a:spcPts val="0"/>
                        </a:spcAft>
                      </a:pPr>
                      <a:r>
                        <a:rPr lang="zh-CN" sz="1000" kern="100">
                          <a:effectLst/>
                          <a:latin typeface="Times New Roman"/>
                          <a:ea typeface="宋体"/>
                        </a:rPr>
                        <a:t>客户</a:t>
                      </a: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Times New Roman"/>
                          <a:ea typeface="宋体"/>
                        </a:rPr>
                        <a:t>杨老师</a:t>
                      </a: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Times New Roman"/>
                          <a:ea typeface="宋体"/>
                        </a:rPr>
                        <a:t>浙江大学城市学院理四</a:t>
                      </a:r>
                      <a:r>
                        <a:rPr lang="en-US" sz="1000" kern="100">
                          <a:effectLst/>
                          <a:latin typeface="Times New Roman"/>
                          <a:ea typeface="宋体"/>
                        </a:rPr>
                        <a:t>504</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 </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dirty="0" err="1">
                          <a:effectLst/>
                          <a:latin typeface="Times New Roman"/>
                          <a:ea typeface="宋体"/>
                        </a:rPr>
                        <a:t>HolleyYang</a:t>
                      </a:r>
                      <a:endParaRPr lang="zh-CN" sz="1000" kern="100" dirty="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 </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yangc@zucc.edu.cn</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577">
                <a:tc vMerge="1">
                  <a:txBody>
                    <a:bodyPr/>
                    <a:lstStyle/>
                    <a:p>
                      <a:endParaRPr lang="zh-CN" altLang="en-US"/>
                    </a:p>
                  </a:txBody>
                  <a:tcPr/>
                </a:tc>
                <a:tc>
                  <a:txBody>
                    <a:bodyPr/>
                    <a:lstStyle/>
                    <a:p>
                      <a:pPr algn="ctr">
                        <a:spcAft>
                          <a:spcPts val="0"/>
                        </a:spcAft>
                      </a:pPr>
                      <a:r>
                        <a:rPr lang="zh-CN" sz="1000" kern="100">
                          <a:effectLst/>
                          <a:latin typeface="Times New Roman"/>
                          <a:ea typeface="宋体"/>
                        </a:rPr>
                        <a:t>侯老师</a:t>
                      </a: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dirty="0">
                          <a:effectLst/>
                          <a:latin typeface="Times New Roman"/>
                          <a:ea typeface="宋体"/>
                        </a:rPr>
                        <a:t> </a:t>
                      </a:r>
                      <a:endParaRPr lang="zh-CN" sz="1000" kern="100" dirty="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 </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dirty="0">
                          <a:effectLst/>
                          <a:latin typeface="Times New Roman"/>
                          <a:ea typeface="宋体"/>
                        </a:rPr>
                        <a:t> </a:t>
                      </a:r>
                      <a:r>
                        <a:rPr lang="en-US" altLang="zh-CN" sz="1000" kern="100" dirty="0" err="1" smtClean="0">
                          <a:effectLst/>
                          <a:latin typeface="Times New Roman"/>
                          <a:ea typeface="宋体"/>
                        </a:rPr>
                        <a:t>tuuuuuuudou</a:t>
                      </a:r>
                      <a:endParaRPr lang="zh-CN" sz="1000" kern="100" dirty="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dirty="0">
                          <a:effectLst/>
                          <a:latin typeface="Times New Roman"/>
                          <a:ea typeface="宋体"/>
                        </a:rPr>
                        <a:t> </a:t>
                      </a:r>
                      <a:endParaRPr lang="zh-CN" sz="1000" kern="100" dirty="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ubilabs@zucc.edu.cn</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2959">
                <a:tc>
                  <a:txBody>
                    <a:bodyPr/>
                    <a:lstStyle/>
                    <a:p>
                      <a:pPr algn="ctr">
                        <a:spcAft>
                          <a:spcPts val="0"/>
                        </a:spcAft>
                      </a:pPr>
                      <a:r>
                        <a:rPr lang="zh-CN" sz="1000" kern="100">
                          <a:effectLst/>
                          <a:latin typeface="Times New Roman"/>
                          <a:ea typeface="宋体"/>
                        </a:rPr>
                        <a:t>项目经理</a:t>
                      </a: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Times New Roman"/>
                          <a:ea typeface="宋体"/>
                        </a:rPr>
                        <a:t>孟玉盛</a:t>
                      </a: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Times New Roman"/>
                          <a:ea typeface="宋体"/>
                        </a:rPr>
                        <a:t>浙江大学城市学院北校区求真楼</a:t>
                      </a:r>
                      <a:r>
                        <a:rPr lang="en-US" sz="1000" kern="100">
                          <a:effectLst/>
                          <a:latin typeface="Times New Roman"/>
                          <a:ea typeface="宋体"/>
                        </a:rPr>
                        <a:t>G1-609</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dirty="0">
                          <a:effectLst/>
                          <a:latin typeface="Times New Roman"/>
                          <a:ea typeface="宋体"/>
                        </a:rPr>
                        <a:t>15858263069</a:t>
                      </a:r>
                      <a:endParaRPr lang="zh-CN" sz="1000" kern="100" dirty="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dirty="0">
                          <a:effectLst/>
                          <a:latin typeface="Times New Roman"/>
                          <a:ea typeface="宋体"/>
                        </a:rPr>
                        <a:t>chinazsmys96</a:t>
                      </a:r>
                      <a:endParaRPr lang="zh-CN" sz="1000" kern="100" dirty="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771930934</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31501407@stu.zucc.edu.cn</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041">
                <a:tc rowSpan="4">
                  <a:txBody>
                    <a:bodyPr/>
                    <a:lstStyle/>
                    <a:p>
                      <a:pPr algn="ctr">
                        <a:spcAft>
                          <a:spcPts val="0"/>
                        </a:spcAft>
                      </a:pPr>
                      <a:r>
                        <a:rPr lang="zh-CN" sz="1000" kern="100">
                          <a:effectLst/>
                          <a:latin typeface="Times New Roman"/>
                          <a:ea typeface="宋体"/>
                        </a:rPr>
                        <a:t>项目组成员</a:t>
                      </a: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Times New Roman"/>
                          <a:ea typeface="宋体"/>
                        </a:rPr>
                        <a:t>瞿达晨</a:t>
                      </a: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Times New Roman"/>
                          <a:ea typeface="宋体"/>
                        </a:rPr>
                        <a:t>浙江大学城市学院北校区求真楼</a:t>
                      </a:r>
                      <a:r>
                        <a:rPr lang="en-US" sz="1000" kern="100">
                          <a:effectLst/>
                          <a:latin typeface="Times New Roman"/>
                          <a:ea typeface="宋体"/>
                        </a:rPr>
                        <a:t>G1-609</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dirty="0">
                          <a:effectLst/>
                          <a:latin typeface="Times New Roman"/>
                          <a:ea typeface="宋体"/>
                        </a:rPr>
                        <a:t>1802902189</a:t>
                      </a:r>
                      <a:endParaRPr lang="zh-CN" sz="1000" kern="100" dirty="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a294027554</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1350913030</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31501410@stu.zucc.edu.cn</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vMerge="1">
                  <a:txBody>
                    <a:bodyPr/>
                    <a:lstStyle/>
                    <a:p>
                      <a:endParaRPr lang="zh-CN" altLang="en-US"/>
                    </a:p>
                  </a:txBody>
                  <a:tcPr/>
                </a:tc>
                <a:tc>
                  <a:txBody>
                    <a:bodyPr/>
                    <a:lstStyle/>
                    <a:p>
                      <a:pPr algn="ctr">
                        <a:spcAft>
                          <a:spcPts val="0"/>
                        </a:spcAft>
                      </a:pPr>
                      <a:r>
                        <a:rPr lang="zh-CN" sz="1000" kern="100">
                          <a:effectLst/>
                          <a:latin typeface="Times New Roman"/>
                          <a:ea typeface="宋体"/>
                        </a:rPr>
                        <a:t>钱智凯</a:t>
                      </a: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Times New Roman"/>
                          <a:ea typeface="宋体"/>
                        </a:rPr>
                        <a:t>浙江大学城市学院北校区求真楼</a:t>
                      </a:r>
                      <a:r>
                        <a:rPr lang="en-US" sz="1000" kern="100">
                          <a:effectLst/>
                          <a:latin typeface="Times New Roman"/>
                          <a:ea typeface="宋体"/>
                        </a:rPr>
                        <a:t>G1-609</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15267432408</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qianzhikai123</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1156106554</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31501409@stu.zucc.edu.cn</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4200">
                <a:tc vMerge="1">
                  <a:txBody>
                    <a:bodyPr/>
                    <a:lstStyle/>
                    <a:p>
                      <a:endParaRPr lang="zh-CN" altLang="en-US"/>
                    </a:p>
                  </a:txBody>
                  <a:tcPr/>
                </a:tc>
                <a:tc>
                  <a:txBody>
                    <a:bodyPr/>
                    <a:lstStyle/>
                    <a:p>
                      <a:pPr algn="ctr">
                        <a:spcAft>
                          <a:spcPts val="0"/>
                        </a:spcAft>
                      </a:pPr>
                      <a:r>
                        <a:rPr lang="zh-CN" sz="1000" kern="100">
                          <a:effectLst/>
                          <a:latin typeface="Times New Roman"/>
                          <a:ea typeface="宋体"/>
                        </a:rPr>
                        <a:t>黄枭帅</a:t>
                      </a: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Times New Roman"/>
                          <a:ea typeface="宋体"/>
                        </a:rPr>
                        <a:t>浙江大学城市学院北校区求真楼</a:t>
                      </a:r>
                      <a:r>
                        <a:rPr lang="en-US" sz="1000" kern="100">
                          <a:effectLst/>
                          <a:latin typeface="Times New Roman"/>
                          <a:ea typeface="宋体"/>
                        </a:rPr>
                        <a:t>G1-607</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17774009251</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dirty="0">
                          <a:effectLst/>
                          <a:latin typeface="Times New Roman"/>
                          <a:ea typeface="宋体"/>
                        </a:rPr>
                        <a:t>hxs19970122</a:t>
                      </a:r>
                      <a:endParaRPr lang="zh-CN" sz="1000" kern="100" dirty="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1412143367</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31501402@stu.zucc.edu.cn</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vMerge="1">
                  <a:txBody>
                    <a:bodyPr/>
                    <a:lstStyle/>
                    <a:p>
                      <a:endParaRPr lang="zh-CN" altLang="en-US"/>
                    </a:p>
                  </a:txBody>
                  <a:tcPr/>
                </a:tc>
                <a:tc>
                  <a:txBody>
                    <a:bodyPr/>
                    <a:lstStyle/>
                    <a:p>
                      <a:pPr algn="ctr">
                        <a:spcAft>
                          <a:spcPts val="0"/>
                        </a:spcAft>
                      </a:pPr>
                      <a:r>
                        <a:rPr lang="zh-CN" sz="1000" kern="100">
                          <a:effectLst/>
                          <a:latin typeface="Times New Roman"/>
                          <a:ea typeface="宋体"/>
                        </a:rPr>
                        <a:t>潘国强</a:t>
                      </a: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Times New Roman"/>
                          <a:ea typeface="宋体"/>
                        </a:rPr>
                        <a:t>浙江大学城市学院北校区求真楼</a:t>
                      </a:r>
                      <a:r>
                        <a:rPr lang="en-US" sz="1000" kern="100">
                          <a:effectLst/>
                          <a:latin typeface="Times New Roman"/>
                          <a:ea typeface="宋体"/>
                        </a:rPr>
                        <a:t>G1-609</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18072832632</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pgq19961222</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2392959673</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rPr>
                        <a:t>31501408@stu.zucc.edu.cn</a:t>
                      </a:r>
                      <a:endParaRPr lang="zh-CN" sz="1000" kern="100">
                        <a:effectLst/>
                        <a:latin typeface="Times New Roman"/>
                        <a:ea typeface="宋体"/>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6637">
                <a:tc rowSpan="2">
                  <a:txBody>
                    <a:bodyPr/>
                    <a:lstStyle/>
                    <a:p>
                      <a:pPr algn="ctr">
                        <a:spcAft>
                          <a:spcPts val="0"/>
                        </a:spcAft>
                      </a:pPr>
                      <a:r>
                        <a:rPr lang="zh-CN" sz="1050" kern="100">
                          <a:effectLst/>
                          <a:latin typeface="Times New Roman"/>
                          <a:ea typeface="宋体"/>
                        </a:rPr>
                        <a:t>用户代表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effectLst/>
                          <a:latin typeface="Times New Roman"/>
                          <a:ea typeface="宋体"/>
                        </a:rPr>
                        <a:t>尹健瑾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effectLst/>
                          <a:latin typeface="Times New Roman"/>
                          <a:ea typeface="宋体"/>
                        </a:rPr>
                        <a:t>浙江大学城市学院北校区求真楼</a:t>
                      </a:r>
                      <a:r>
                        <a:rPr lang="en-US" sz="1050" kern="100">
                          <a:effectLst/>
                          <a:latin typeface="Times New Roman"/>
                          <a:ea typeface="宋体"/>
                        </a:rPr>
                        <a:t>G1-612</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a:effectLst/>
                          <a:latin typeface="Times New Roman"/>
                          <a:ea typeface="宋体"/>
                        </a:rPr>
                        <a:t> </a:t>
                      </a:r>
                      <a:r>
                        <a:rPr lang="en-US" sz="1050" kern="100" dirty="0" smtClean="0">
                          <a:effectLst/>
                          <a:latin typeface="Times New Roman"/>
                          <a:ea typeface="宋体"/>
                        </a:rPr>
                        <a:t>15988892459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a:effectLst/>
                          <a:latin typeface="Times New Roman"/>
                          <a:ea typeface="宋体"/>
                        </a:rPr>
                        <a:t> </a:t>
                      </a:r>
                      <a:r>
                        <a:rPr lang="en-US" sz="1050" kern="100" dirty="0" smtClean="0">
                          <a:effectLst/>
                          <a:latin typeface="Times New Roman"/>
                          <a:ea typeface="宋体"/>
                        </a:rPr>
                        <a:t>yjj237819961</a:t>
                      </a:r>
                      <a:endParaRPr lang="zh-CN" sz="105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a:effectLst/>
                          <a:latin typeface="Times New Roman"/>
                          <a:ea typeface="宋体"/>
                        </a:rPr>
                        <a:t> </a:t>
                      </a:r>
                      <a:r>
                        <a:rPr lang="en-US" sz="1050" kern="100" dirty="0" smtClean="0">
                          <a:effectLst/>
                          <a:latin typeface="Times New Roman"/>
                          <a:ea typeface="宋体"/>
                        </a:rPr>
                        <a:t>237819961</a:t>
                      </a:r>
                      <a:endParaRPr lang="zh-CN" sz="105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a:effectLst/>
                          <a:latin typeface="Times New Roman"/>
                          <a:ea typeface="宋体"/>
                        </a:rPr>
                        <a:t> </a:t>
                      </a:r>
                      <a:r>
                        <a:rPr lang="en-US" sz="1050" kern="100" dirty="0" smtClean="0">
                          <a:effectLst/>
                          <a:latin typeface="Times New Roman"/>
                          <a:ea typeface="宋体"/>
                        </a:rPr>
                        <a:t>237819961@qq.com</a:t>
                      </a:r>
                      <a:endParaRPr lang="zh-CN" sz="105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6637">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effectLst/>
                          <a:latin typeface="Times New Roman"/>
                          <a:ea typeface="宋体"/>
                        </a:rPr>
                        <a:t>赵高生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effectLst/>
                          <a:latin typeface="Times New Roman"/>
                          <a:ea typeface="宋体"/>
                        </a:rPr>
                        <a:t>浙江大学城市学院北校区求真楼</a:t>
                      </a:r>
                      <a:r>
                        <a:rPr lang="en-US" sz="1050" kern="100">
                          <a:effectLst/>
                          <a:latin typeface="Times New Roman"/>
                          <a:ea typeface="宋体"/>
                        </a:rPr>
                        <a:t>G1-612</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a:effectLst/>
                          <a:latin typeface="Times New Roman"/>
                          <a:ea typeface="宋体"/>
                        </a:rPr>
                        <a:t> </a:t>
                      </a:r>
                      <a:r>
                        <a:rPr lang="en-US" sz="1050" kern="100" dirty="0" smtClean="0">
                          <a:effectLst/>
                          <a:latin typeface="Times New Roman"/>
                          <a:ea typeface="宋体"/>
                        </a:rPr>
                        <a:t>18267124138</a:t>
                      </a:r>
                      <a:endParaRPr lang="zh-CN" sz="105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a:effectLst/>
                          <a:latin typeface="Times New Roman"/>
                          <a:ea typeface="宋体"/>
                        </a:rPr>
                        <a:t> </a:t>
                      </a:r>
                      <a:r>
                        <a:rPr lang="en-US" sz="1050" kern="100" dirty="0" err="1" smtClean="0">
                          <a:effectLst/>
                          <a:latin typeface="Times New Roman"/>
                          <a:ea typeface="宋体"/>
                        </a:rPr>
                        <a:t>shangzhaoxiaozi</a:t>
                      </a:r>
                      <a:endParaRPr lang="zh-CN" sz="105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a:effectLst/>
                          <a:latin typeface="Times New Roman"/>
                          <a:ea typeface="宋体"/>
                        </a:rPr>
                        <a:t> </a:t>
                      </a:r>
                      <a:r>
                        <a:rPr lang="en-US" sz="1050" kern="100" dirty="0" smtClean="0">
                          <a:effectLst/>
                          <a:latin typeface="Times New Roman"/>
                          <a:ea typeface="宋体"/>
                        </a:rPr>
                        <a:t>274605559</a:t>
                      </a:r>
                      <a:endParaRPr lang="zh-CN" sz="105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a:effectLst/>
                          <a:latin typeface="Times New Roman"/>
                          <a:ea typeface="宋体"/>
                        </a:rPr>
                        <a:t> </a:t>
                      </a:r>
                      <a:r>
                        <a:rPr lang="en-US" altLang="zh-CN" sz="1050" kern="100" dirty="0" smtClean="0">
                          <a:effectLst/>
                          <a:latin typeface="Times New Roman"/>
                          <a:ea typeface="宋体"/>
                        </a:rPr>
                        <a:t>274605559@qq.com</a:t>
                      </a:r>
                      <a:endParaRPr lang="zh-CN" sz="105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8929570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52438" y="317500"/>
            <a:ext cx="850900" cy="850900"/>
            <a:chOff x="2959100" y="1866900"/>
            <a:chExt cx="1536700" cy="1536700"/>
          </a:xfrm>
        </p:grpSpPr>
        <p:sp>
          <p:nvSpPr>
            <p:cNvPr id="3" name="椭圆 2"/>
            <p:cNvSpPr/>
            <p:nvPr/>
          </p:nvSpPr>
          <p:spPr>
            <a:xfrm>
              <a:off x="2959100" y="1866900"/>
              <a:ext cx="1536700" cy="1536700"/>
            </a:xfrm>
            <a:prstGeom prst="ellipse">
              <a:avLst/>
            </a:prstGeom>
            <a:gradFill flip="none" rotWithShape="1">
              <a:gsLst>
                <a:gs pos="0">
                  <a:srgbClr val="17232B"/>
                </a:gs>
                <a:gs pos="100000">
                  <a:srgbClr val="395F72"/>
                </a:gs>
              </a:gsLst>
              <a:lin ang="2700000" scaled="1"/>
              <a:tileRect/>
            </a:gra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a:off x="3361590" y="2286000"/>
              <a:ext cx="731720" cy="698500"/>
            </a:xfrm>
            <a:custGeom>
              <a:avLst/>
              <a:gdLst>
                <a:gd name="connsiteX0" fmla="*/ 442231 w 602715"/>
                <a:gd name="connsiteY0" fmla="*/ 415741 h 575353"/>
                <a:gd name="connsiteX1" fmla="*/ 479375 w 602715"/>
                <a:gd name="connsiteY1" fmla="*/ 514894 h 575353"/>
                <a:gd name="connsiteX2" fmla="*/ 500369 w 602715"/>
                <a:gd name="connsiteY2" fmla="*/ 472976 h 575353"/>
                <a:gd name="connsiteX3" fmla="*/ 542357 w 602715"/>
                <a:gd name="connsiteY3" fmla="*/ 452017 h 575353"/>
                <a:gd name="connsiteX4" fmla="*/ 405895 w 602715"/>
                <a:gd name="connsiteY4" fmla="*/ 379466 h 575353"/>
                <a:gd name="connsiteX5" fmla="*/ 596458 w 602715"/>
                <a:gd name="connsiteY5" fmla="*/ 449598 h 575353"/>
                <a:gd name="connsiteX6" fmla="*/ 526208 w 602715"/>
                <a:gd name="connsiteY6" fmla="*/ 484262 h 575353"/>
                <a:gd name="connsiteX7" fmla="*/ 599688 w 602715"/>
                <a:gd name="connsiteY7" fmla="*/ 557618 h 575353"/>
                <a:gd name="connsiteX8" fmla="*/ 599688 w 602715"/>
                <a:gd name="connsiteY8" fmla="*/ 572129 h 575353"/>
                <a:gd name="connsiteX9" fmla="*/ 591613 w 602715"/>
                <a:gd name="connsiteY9" fmla="*/ 575353 h 575353"/>
                <a:gd name="connsiteX10" fmla="*/ 584346 w 602715"/>
                <a:gd name="connsiteY10" fmla="*/ 572129 h 575353"/>
                <a:gd name="connsiteX11" fmla="*/ 510866 w 602715"/>
                <a:gd name="connsiteY11" fmla="*/ 499578 h 575353"/>
                <a:gd name="connsiteX12" fmla="*/ 476145 w 602715"/>
                <a:gd name="connsiteY12" fmla="*/ 568904 h 575353"/>
                <a:gd name="connsiteX13" fmla="*/ 280047 w 602715"/>
                <a:gd name="connsiteY13" fmla="*/ 64374 h 575353"/>
                <a:gd name="connsiteX14" fmla="*/ 258242 w 602715"/>
                <a:gd name="connsiteY14" fmla="*/ 86154 h 575353"/>
                <a:gd name="connsiteX15" fmla="*/ 280047 w 602715"/>
                <a:gd name="connsiteY15" fmla="*/ 107934 h 575353"/>
                <a:gd name="connsiteX16" fmla="*/ 301045 w 602715"/>
                <a:gd name="connsiteY16" fmla="*/ 86154 h 575353"/>
                <a:gd name="connsiteX17" fmla="*/ 280047 w 602715"/>
                <a:gd name="connsiteY17" fmla="*/ 64374 h 575353"/>
                <a:gd name="connsiteX18" fmla="*/ 183205 w 602715"/>
                <a:gd name="connsiteY18" fmla="*/ 64374 h 575353"/>
                <a:gd name="connsiteX19" fmla="*/ 161432 w 602715"/>
                <a:gd name="connsiteY19" fmla="*/ 86154 h 575353"/>
                <a:gd name="connsiteX20" fmla="*/ 183205 w 602715"/>
                <a:gd name="connsiteY20" fmla="*/ 107934 h 575353"/>
                <a:gd name="connsiteX21" fmla="*/ 204171 w 602715"/>
                <a:gd name="connsiteY21" fmla="*/ 86154 h 575353"/>
                <a:gd name="connsiteX22" fmla="*/ 183205 w 602715"/>
                <a:gd name="connsiteY22" fmla="*/ 64374 h 575353"/>
                <a:gd name="connsiteX23" fmla="*/ 86363 w 602715"/>
                <a:gd name="connsiteY23" fmla="*/ 64374 h 575353"/>
                <a:gd name="connsiteX24" fmla="*/ 64558 w 602715"/>
                <a:gd name="connsiteY24" fmla="*/ 86154 h 575353"/>
                <a:gd name="connsiteX25" fmla="*/ 86363 w 602715"/>
                <a:gd name="connsiteY25" fmla="*/ 107934 h 575353"/>
                <a:gd name="connsiteX26" fmla="*/ 107361 w 602715"/>
                <a:gd name="connsiteY26" fmla="*/ 86154 h 575353"/>
                <a:gd name="connsiteX27" fmla="*/ 86363 w 602715"/>
                <a:gd name="connsiteY27" fmla="*/ 64374 h 575353"/>
                <a:gd name="connsiteX28" fmla="*/ 280047 w 602715"/>
                <a:gd name="connsiteY28" fmla="*/ 43401 h 575353"/>
                <a:gd name="connsiteX29" fmla="*/ 322850 w 602715"/>
                <a:gd name="connsiteY29" fmla="*/ 86154 h 575353"/>
                <a:gd name="connsiteX30" fmla="*/ 280047 w 602715"/>
                <a:gd name="connsiteY30" fmla="*/ 128907 h 575353"/>
                <a:gd name="connsiteX31" fmla="*/ 236437 w 602715"/>
                <a:gd name="connsiteY31" fmla="*/ 86154 h 575353"/>
                <a:gd name="connsiteX32" fmla="*/ 280047 w 602715"/>
                <a:gd name="connsiteY32" fmla="*/ 43401 h 575353"/>
                <a:gd name="connsiteX33" fmla="*/ 183205 w 602715"/>
                <a:gd name="connsiteY33" fmla="*/ 43401 h 575353"/>
                <a:gd name="connsiteX34" fmla="*/ 225943 w 602715"/>
                <a:gd name="connsiteY34" fmla="*/ 86154 h 575353"/>
                <a:gd name="connsiteX35" fmla="*/ 183205 w 602715"/>
                <a:gd name="connsiteY35" fmla="*/ 128907 h 575353"/>
                <a:gd name="connsiteX36" fmla="*/ 139660 w 602715"/>
                <a:gd name="connsiteY36" fmla="*/ 86154 h 575353"/>
                <a:gd name="connsiteX37" fmla="*/ 183205 w 602715"/>
                <a:gd name="connsiteY37" fmla="*/ 43401 h 575353"/>
                <a:gd name="connsiteX38" fmla="*/ 86363 w 602715"/>
                <a:gd name="connsiteY38" fmla="*/ 43401 h 575353"/>
                <a:gd name="connsiteX39" fmla="*/ 129166 w 602715"/>
                <a:gd name="connsiteY39" fmla="*/ 86154 h 575353"/>
                <a:gd name="connsiteX40" fmla="*/ 86363 w 602715"/>
                <a:gd name="connsiteY40" fmla="*/ 128907 h 575353"/>
                <a:gd name="connsiteX41" fmla="*/ 42753 w 602715"/>
                <a:gd name="connsiteY41" fmla="*/ 86154 h 575353"/>
                <a:gd name="connsiteX42" fmla="*/ 86363 w 602715"/>
                <a:gd name="connsiteY42" fmla="*/ 43401 h 575353"/>
                <a:gd name="connsiteX43" fmla="*/ 21790 w 602715"/>
                <a:gd name="connsiteY43" fmla="*/ 21754 h 575353"/>
                <a:gd name="connsiteX44" fmla="*/ 21790 w 602715"/>
                <a:gd name="connsiteY44" fmla="*/ 150669 h 575353"/>
                <a:gd name="connsiteX45" fmla="*/ 538305 w 602715"/>
                <a:gd name="connsiteY45" fmla="*/ 150669 h 575353"/>
                <a:gd name="connsiteX46" fmla="*/ 538305 w 602715"/>
                <a:gd name="connsiteY46" fmla="*/ 21754 h 575353"/>
                <a:gd name="connsiteX47" fmla="*/ 10492 w 602715"/>
                <a:gd name="connsiteY47" fmla="*/ 0 h 575353"/>
                <a:gd name="connsiteX48" fmla="*/ 548796 w 602715"/>
                <a:gd name="connsiteY48" fmla="*/ 0 h 575353"/>
                <a:gd name="connsiteX49" fmla="*/ 559288 w 602715"/>
                <a:gd name="connsiteY49" fmla="*/ 11280 h 575353"/>
                <a:gd name="connsiteX50" fmla="*/ 559288 w 602715"/>
                <a:gd name="connsiteY50" fmla="*/ 161143 h 575353"/>
                <a:gd name="connsiteX51" fmla="*/ 559288 w 602715"/>
                <a:gd name="connsiteY51" fmla="*/ 365795 h 575353"/>
                <a:gd name="connsiteX52" fmla="*/ 548796 w 602715"/>
                <a:gd name="connsiteY52" fmla="*/ 376269 h 575353"/>
                <a:gd name="connsiteX53" fmla="*/ 538305 w 602715"/>
                <a:gd name="connsiteY53" fmla="*/ 365795 h 575353"/>
                <a:gd name="connsiteX54" fmla="*/ 538305 w 602715"/>
                <a:gd name="connsiteY54" fmla="*/ 172423 h 575353"/>
                <a:gd name="connsiteX55" fmla="*/ 21790 w 602715"/>
                <a:gd name="connsiteY55" fmla="*/ 172423 h 575353"/>
                <a:gd name="connsiteX56" fmla="*/ 21790 w 602715"/>
                <a:gd name="connsiteY56" fmla="*/ 526938 h 575353"/>
                <a:gd name="connsiteX57" fmla="*/ 376894 w 602715"/>
                <a:gd name="connsiteY57" fmla="*/ 526938 h 575353"/>
                <a:gd name="connsiteX58" fmla="*/ 387386 w 602715"/>
                <a:gd name="connsiteY58" fmla="*/ 537413 h 575353"/>
                <a:gd name="connsiteX59" fmla="*/ 376894 w 602715"/>
                <a:gd name="connsiteY59" fmla="*/ 547887 h 575353"/>
                <a:gd name="connsiteX60" fmla="*/ 10492 w 602715"/>
                <a:gd name="connsiteY60" fmla="*/ 547887 h 575353"/>
                <a:gd name="connsiteX61" fmla="*/ 0 w 602715"/>
                <a:gd name="connsiteY61" fmla="*/ 537413 h 575353"/>
                <a:gd name="connsiteX62" fmla="*/ 0 w 602715"/>
                <a:gd name="connsiteY62" fmla="*/ 161143 h 575353"/>
                <a:gd name="connsiteX63" fmla="*/ 0 w 602715"/>
                <a:gd name="connsiteY63" fmla="*/ 11280 h 575353"/>
                <a:gd name="connsiteX64" fmla="*/ 10492 w 602715"/>
                <a:gd name="connsiteY64" fmla="*/ 0 h 57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2715" h="575353">
                  <a:moveTo>
                    <a:pt x="442231" y="415741"/>
                  </a:moveTo>
                  <a:lnTo>
                    <a:pt x="479375" y="514894"/>
                  </a:lnTo>
                  <a:lnTo>
                    <a:pt x="500369" y="472976"/>
                  </a:lnTo>
                  <a:lnTo>
                    <a:pt x="542357" y="452017"/>
                  </a:lnTo>
                  <a:close/>
                  <a:moveTo>
                    <a:pt x="405895" y="379466"/>
                  </a:moveTo>
                  <a:lnTo>
                    <a:pt x="596458" y="449598"/>
                  </a:lnTo>
                  <a:lnTo>
                    <a:pt x="526208" y="484262"/>
                  </a:lnTo>
                  <a:lnTo>
                    <a:pt x="599688" y="557618"/>
                  </a:lnTo>
                  <a:cubicBezTo>
                    <a:pt x="603725" y="561649"/>
                    <a:pt x="603725" y="568098"/>
                    <a:pt x="599688" y="572129"/>
                  </a:cubicBezTo>
                  <a:cubicBezTo>
                    <a:pt x="597265" y="574547"/>
                    <a:pt x="594843" y="575353"/>
                    <a:pt x="591613" y="575353"/>
                  </a:cubicBezTo>
                  <a:cubicBezTo>
                    <a:pt x="589191" y="575353"/>
                    <a:pt x="586768" y="574547"/>
                    <a:pt x="584346" y="572129"/>
                  </a:cubicBezTo>
                  <a:lnTo>
                    <a:pt x="510866" y="499578"/>
                  </a:lnTo>
                  <a:lnTo>
                    <a:pt x="476145" y="568904"/>
                  </a:lnTo>
                  <a:close/>
                  <a:moveTo>
                    <a:pt x="280047" y="64374"/>
                  </a:moveTo>
                  <a:cubicBezTo>
                    <a:pt x="267933" y="64374"/>
                    <a:pt x="258242" y="74054"/>
                    <a:pt x="258242" y="86154"/>
                  </a:cubicBezTo>
                  <a:cubicBezTo>
                    <a:pt x="258242" y="98254"/>
                    <a:pt x="267933" y="107934"/>
                    <a:pt x="280047" y="107934"/>
                  </a:cubicBezTo>
                  <a:cubicBezTo>
                    <a:pt x="291354" y="107934"/>
                    <a:pt x="301045" y="98254"/>
                    <a:pt x="301045" y="86154"/>
                  </a:cubicBezTo>
                  <a:cubicBezTo>
                    <a:pt x="301045" y="74054"/>
                    <a:pt x="291354" y="64374"/>
                    <a:pt x="280047" y="64374"/>
                  </a:cubicBezTo>
                  <a:close/>
                  <a:moveTo>
                    <a:pt x="183205" y="64374"/>
                  </a:moveTo>
                  <a:cubicBezTo>
                    <a:pt x="171109" y="64374"/>
                    <a:pt x="161432" y="74054"/>
                    <a:pt x="161432" y="86154"/>
                  </a:cubicBezTo>
                  <a:cubicBezTo>
                    <a:pt x="161432" y="98254"/>
                    <a:pt x="171109" y="107934"/>
                    <a:pt x="183205" y="107934"/>
                  </a:cubicBezTo>
                  <a:cubicBezTo>
                    <a:pt x="194494" y="107934"/>
                    <a:pt x="204171" y="98254"/>
                    <a:pt x="204171" y="86154"/>
                  </a:cubicBezTo>
                  <a:cubicBezTo>
                    <a:pt x="204171" y="74054"/>
                    <a:pt x="194494" y="64374"/>
                    <a:pt x="183205" y="64374"/>
                  </a:cubicBezTo>
                  <a:close/>
                  <a:moveTo>
                    <a:pt x="86363" y="64374"/>
                  </a:moveTo>
                  <a:cubicBezTo>
                    <a:pt x="74249" y="64374"/>
                    <a:pt x="64558" y="74054"/>
                    <a:pt x="64558" y="86154"/>
                  </a:cubicBezTo>
                  <a:cubicBezTo>
                    <a:pt x="64558" y="98254"/>
                    <a:pt x="74249" y="107934"/>
                    <a:pt x="86363" y="107934"/>
                  </a:cubicBezTo>
                  <a:cubicBezTo>
                    <a:pt x="97670" y="107934"/>
                    <a:pt x="107361" y="98254"/>
                    <a:pt x="107361" y="86154"/>
                  </a:cubicBezTo>
                  <a:cubicBezTo>
                    <a:pt x="107361" y="74054"/>
                    <a:pt x="97670" y="64374"/>
                    <a:pt x="86363" y="64374"/>
                  </a:cubicBezTo>
                  <a:close/>
                  <a:moveTo>
                    <a:pt x="280047" y="43401"/>
                  </a:moveTo>
                  <a:cubicBezTo>
                    <a:pt x="303468" y="43401"/>
                    <a:pt x="322850" y="62761"/>
                    <a:pt x="322850" y="86154"/>
                  </a:cubicBezTo>
                  <a:cubicBezTo>
                    <a:pt x="322850" y="109547"/>
                    <a:pt x="303468" y="128907"/>
                    <a:pt x="280047" y="128907"/>
                  </a:cubicBezTo>
                  <a:cubicBezTo>
                    <a:pt x="255819" y="128907"/>
                    <a:pt x="236437" y="109547"/>
                    <a:pt x="236437" y="86154"/>
                  </a:cubicBezTo>
                  <a:cubicBezTo>
                    <a:pt x="236437" y="62761"/>
                    <a:pt x="255819" y="43401"/>
                    <a:pt x="280047" y="43401"/>
                  </a:cubicBezTo>
                  <a:close/>
                  <a:moveTo>
                    <a:pt x="183205" y="43401"/>
                  </a:moveTo>
                  <a:cubicBezTo>
                    <a:pt x="206590" y="43401"/>
                    <a:pt x="225943" y="62761"/>
                    <a:pt x="225943" y="86154"/>
                  </a:cubicBezTo>
                  <a:cubicBezTo>
                    <a:pt x="225943" y="109547"/>
                    <a:pt x="206590" y="128907"/>
                    <a:pt x="183205" y="128907"/>
                  </a:cubicBezTo>
                  <a:cubicBezTo>
                    <a:pt x="159013" y="128907"/>
                    <a:pt x="139660" y="109547"/>
                    <a:pt x="139660" y="86154"/>
                  </a:cubicBezTo>
                  <a:cubicBezTo>
                    <a:pt x="139660" y="62761"/>
                    <a:pt x="159013" y="43401"/>
                    <a:pt x="183205" y="43401"/>
                  </a:cubicBezTo>
                  <a:close/>
                  <a:moveTo>
                    <a:pt x="86363" y="43401"/>
                  </a:moveTo>
                  <a:cubicBezTo>
                    <a:pt x="109784" y="43401"/>
                    <a:pt x="129166" y="62761"/>
                    <a:pt x="129166" y="86154"/>
                  </a:cubicBezTo>
                  <a:cubicBezTo>
                    <a:pt x="129166" y="109547"/>
                    <a:pt x="109784" y="128907"/>
                    <a:pt x="86363" y="128907"/>
                  </a:cubicBezTo>
                  <a:cubicBezTo>
                    <a:pt x="62135" y="128907"/>
                    <a:pt x="42753" y="109547"/>
                    <a:pt x="42753" y="86154"/>
                  </a:cubicBezTo>
                  <a:cubicBezTo>
                    <a:pt x="42753" y="62761"/>
                    <a:pt x="62135" y="43401"/>
                    <a:pt x="86363" y="43401"/>
                  </a:cubicBezTo>
                  <a:close/>
                  <a:moveTo>
                    <a:pt x="21790" y="21754"/>
                  </a:moveTo>
                  <a:lnTo>
                    <a:pt x="21790" y="150669"/>
                  </a:lnTo>
                  <a:lnTo>
                    <a:pt x="538305" y="150669"/>
                  </a:lnTo>
                  <a:lnTo>
                    <a:pt x="538305" y="21754"/>
                  </a:lnTo>
                  <a:close/>
                  <a:moveTo>
                    <a:pt x="10492" y="0"/>
                  </a:moveTo>
                  <a:lnTo>
                    <a:pt x="548796" y="0"/>
                  </a:lnTo>
                  <a:cubicBezTo>
                    <a:pt x="554446" y="0"/>
                    <a:pt x="559288" y="4834"/>
                    <a:pt x="559288" y="11280"/>
                  </a:cubicBezTo>
                  <a:lnTo>
                    <a:pt x="559288" y="161143"/>
                  </a:lnTo>
                  <a:lnTo>
                    <a:pt x="559288" y="365795"/>
                  </a:lnTo>
                  <a:cubicBezTo>
                    <a:pt x="559288" y="371435"/>
                    <a:pt x="554446" y="376269"/>
                    <a:pt x="548796" y="376269"/>
                  </a:cubicBezTo>
                  <a:cubicBezTo>
                    <a:pt x="543147" y="376269"/>
                    <a:pt x="538305" y="371435"/>
                    <a:pt x="538305" y="365795"/>
                  </a:cubicBezTo>
                  <a:lnTo>
                    <a:pt x="538305" y="172423"/>
                  </a:lnTo>
                  <a:lnTo>
                    <a:pt x="21790" y="172423"/>
                  </a:lnTo>
                  <a:lnTo>
                    <a:pt x="21790" y="526938"/>
                  </a:lnTo>
                  <a:lnTo>
                    <a:pt x="376894" y="526938"/>
                  </a:lnTo>
                  <a:cubicBezTo>
                    <a:pt x="382543" y="526938"/>
                    <a:pt x="387386" y="531773"/>
                    <a:pt x="387386" y="537413"/>
                  </a:cubicBezTo>
                  <a:cubicBezTo>
                    <a:pt x="387386" y="543053"/>
                    <a:pt x="382543" y="547887"/>
                    <a:pt x="376894" y="547887"/>
                  </a:cubicBezTo>
                  <a:lnTo>
                    <a:pt x="10492" y="547887"/>
                  </a:lnTo>
                  <a:cubicBezTo>
                    <a:pt x="4842" y="547887"/>
                    <a:pt x="0" y="543053"/>
                    <a:pt x="0" y="537413"/>
                  </a:cubicBezTo>
                  <a:lnTo>
                    <a:pt x="0" y="161143"/>
                  </a:lnTo>
                  <a:lnTo>
                    <a:pt x="0" y="11280"/>
                  </a:lnTo>
                  <a:cubicBezTo>
                    <a:pt x="0" y="4834"/>
                    <a:pt x="4842" y="0"/>
                    <a:pt x="10492" y="0"/>
                  </a:cubicBezTo>
                  <a:close/>
                </a:path>
              </a:pathLst>
            </a:custGeom>
            <a:solidFill>
              <a:schemeClr val="bg1"/>
            </a:solidFill>
            <a:ln>
              <a:noFill/>
            </a:ln>
            <a:effectLst>
              <a:outerShdw blurRad="6731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 name="文本框 5"/>
          <p:cNvSpPr txBox="1"/>
          <p:nvPr/>
        </p:nvSpPr>
        <p:spPr>
          <a:xfrm>
            <a:off x="1518453" y="455343"/>
            <a:ext cx="3295317" cy="461665"/>
          </a:xfrm>
          <a:prstGeom prst="rect">
            <a:avLst/>
          </a:prstGeom>
          <a:noFill/>
        </p:spPr>
        <p:txBody>
          <a:bodyPr wrap="square" rtlCol="0">
            <a:spAutoFit/>
            <a:scene3d>
              <a:camera prst="orthographicFront"/>
              <a:lightRig rig="threePt" dir="t"/>
            </a:scene3d>
            <a:sp3d contourW="12700"/>
          </a:bodyPr>
          <a:lstStyle/>
          <a:p>
            <a:r>
              <a:rPr lang="zh-CN" altLang="en-US" sz="2400" b="1" dirty="0" smtClean="0">
                <a:solidFill>
                  <a:schemeClr val="tx1">
                    <a:lumMod val="85000"/>
                    <a:lumOff val="15000"/>
                  </a:schemeClr>
                </a:solidFill>
                <a:latin typeface="+mn-ea"/>
              </a:rPr>
              <a:t>项目过程模型</a:t>
            </a:r>
            <a:endParaRPr lang="zh-CN" altLang="en-US" sz="2400" b="1" dirty="0">
              <a:solidFill>
                <a:schemeClr val="tx1">
                  <a:lumMod val="85000"/>
                  <a:lumOff val="15000"/>
                </a:schemeClr>
              </a:solidFill>
              <a:latin typeface="+mn-ea"/>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矩形 9"/>
          <p:cNvSpPr/>
          <p:nvPr/>
        </p:nvSpPr>
        <p:spPr>
          <a:xfrm>
            <a:off x="871018" y="1650838"/>
            <a:ext cx="3138035" cy="875624"/>
          </a:xfrm>
          <a:prstGeom prst="rect">
            <a:avLst/>
          </a:prstGeom>
        </p:spPr>
        <p:txBody>
          <a:bodyPr wrap="square">
            <a:spAutoFit/>
            <a:scene3d>
              <a:camera prst="orthographicFront"/>
              <a:lightRig rig="threePt" dir="t"/>
            </a:scene3d>
            <a:sp3d contourW="12700"/>
          </a:bodyPr>
          <a:lstStyle/>
          <a:p>
            <a:pPr>
              <a:lnSpc>
                <a:spcPct val="125000"/>
              </a:lnSpc>
            </a:pPr>
            <a:r>
              <a:rPr lang="zh-CN" altLang="en-US" sz="1400" dirty="0">
                <a:latin typeface="+mn-ea"/>
              </a:rPr>
              <a:t>项目过程管理采用瀑布模型。文档结构参考</a:t>
            </a:r>
            <a:r>
              <a:rPr lang="en-US" altLang="zh-CN" sz="1400" dirty="0">
                <a:latin typeface="+mn-ea"/>
              </a:rPr>
              <a:t>CMMI3</a:t>
            </a:r>
            <a:r>
              <a:rPr lang="zh-CN" altLang="en-US" sz="1400" dirty="0">
                <a:latin typeface="+mn-ea"/>
              </a:rPr>
              <a:t>级软件过程改进方法与规范。</a:t>
            </a:r>
          </a:p>
        </p:txBody>
      </p:sp>
      <p:sp>
        <p:nvSpPr>
          <p:cNvPr id="11" name="矩形 10"/>
          <p:cNvSpPr/>
          <p:nvPr/>
        </p:nvSpPr>
        <p:spPr>
          <a:xfrm>
            <a:off x="5725043" y="4661582"/>
            <a:ext cx="3085129" cy="387798"/>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smtClean="0">
                <a:latin typeface="+mn-ea"/>
              </a:rPr>
              <a:t>本项目产生文档与采用模板印射</a:t>
            </a:r>
            <a:endParaRPr lang="zh-CN" altLang="en-US" sz="1600" b="1" dirty="0">
              <a:latin typeface="+mn-ea"/>
            </a:endParaRPr>
          </a:p>
        </p:txBody>
      </p:sp>
      <p:graphicFrame>
        <p:nvGraphicFramePr>
          <p:cNvPr id="7" name="表格 6"/>
          <p:cNvGraphicFramePr>
            <a:graphicFrameLocks noGrp="1"/>
          </p:cNvGraphicFramePr>
          <p:nvPr>
            <p:extLst>
              <p:ext uri="{D42A27DB-BD31-4B8C-83A1-F6EECF244321}">
                <p14:modId xmlns:p14="http://schemas.microsoft.com/office/powerpoint/2010/main" val="1103496589"/>
              </p:ext>
            </p:extLst>
          </p:nvPr>
        </p:nvGraphicFramePr>
        <p:xfrm>
          <a:off x="4009053" y="2088650"/>
          <a:ext cx="7024913" cy="2456671"/>
        </p:xfrm>
        <a:graphic>
          <a:graphicData uri="http://schemas.openxmlformats.org/drawingml/2006/table">
            <a:tbl>
              <a:tblPr firstRow="1" firstCol="1" bandRow="1"/>
              <a:tblGrid>
                <a:gridCol w="3053362"/>
                <a:gridCol w="3971551"/>
              </a:tblGrid>
              <a:tr h="308591">
                <a:tc>
                  <a:txBody>
                    <a:bodyPr/>
                    <a:lstStyle/>
                    <a:p>
                      <a:pPr algn="ctr">
                        <a:spcAft>
                          <a:spcPts val="0"/>
                        </a:spcAft>
                        <a:tabLst>
                          <a:tab pos="2637155" algn="ctr"/>
                          <a:tab pos="5274310" algn="r"/>
                          <a:tab pos="266700" algn="l"/>
                        </a:tabLst>
                      </a:pPr>
                      <a:r>
                        <a:rPr lang="zh-CN" sz="1200" kern="100" dirty="0">
                          <a:solidFill>
                            <a:srgbClr val="000000"/>
                          </a:solidFill>
                          <a:effectLst/>
                          <a:latin typeface="Times New Roman"/>
                          <a:ea typeface="宋体"/>
                        </a:rPr>
                        <a:t>本项目所需文档</a:t>
                      </a:r>
                      <a:endParaRPr lang="zh-CN" sz="9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algn="ctr">
                        <a:spcAft>
                          <a:spcPts val="0"/>
                        </a:spcAft>
                        <a:tabLst>
                          <a:tab pos="2637155" algn="ctr"/>
                          <a:tab pos="5274310" algn="r"/>
                          <a:tab pos="266700" algn="l"/>
                        </a:tabLst>
                      </a:pPr>
                      <a:r>
                        <a:rPr lang="zh-CN" sz="1200" kern="100" dirty="0">
                          <a:solidFill>
                            <a:srgbClr val="000000"/>
                          </a:solidFill>
                          <a:effectLst/>
                          <a:latin typeface="Times New Roman"/>
                          <a:ea typeface="宋体"/>
                        </a:rPr>
                        <a:t>实际</a:t>
                      </a:r>
                      <a:r>
                        <a:rPr lang="zh-CN" sz="1200" kern="100" dirty="0" smtClean="0">
                          <a:solidFill>
                            <a:srgbClr val="000000"/>
                          </a:solidFill>
                          <a:effectLst/>
                          <a:latin typeface="Times New Roman"/>
                          <a:ea typeface="宋体"/>
                        </a:rPr>
                        <a:t>采用</a:t>
                      </a:r>
                      <a:r>
                        <a:rPr lang="zh-CN" altLang="en-US" sz="1200" kern="100" dirty="0" smtClean="0">
                          <a:solidFill>
                            <a:srgbClr val="000000"/>
                          </a:solidFill>
                          <a:effectLst/>
                          <a:latin typeface="Times New Roman"/>
                          <a:ea typeface="宋体"/>
                        </a:rPr>
                        <a:t>模板</a:t>
                      </a:r>
                      <a:r>
                        <a:rPr lang="zh-CN" sz="1200" kern="100" dirty="0" smtClean="0">
                          <a:solidFill>
                            <a:srgbClr val="000000"/>
                          </a:solidFill>
                          <a:effectLst/>
                          <a:latin typeface="Times New Roman"/>
                          <a:ea typeface="宋体"/>
                        </a:rPr>
                        <a:t>文档</a:t>
                      </a:r>
                      <a:endParaRPr lang="zh-CN" sz="9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r>
              <a:tr h="429616">
                <a:tc>
                  <a:txBody>
                    <a:bodyPr/>
                    <a:lstStyle/>
                    <a:p>
                      <a:pPr algn="ctr">
                        <a:spcAft>
                          <a:spcPts val="0"/>
                        </a:spcAft>
                        <a:tabLst>
                          <a:tab pos="2637155" algn="ctr"/>
                          <a:tab pos="5274310" algn="r"/>
                          <a:tab pos="266700" algn="l"/>
                        </a:tabLst>
                      </a:pPr>
                      <a:r>
                        <a:rPr lang="zh-CN" sz="1200" kern="100" dirty="0">
                          <a:solidFill>
                            <a:srgbClr val="000000"/>
                          </a:solidFill>
                          <a:effectLst/>
                          <a:latin typeface="Times New Roman"/>
                          <a:ea typeface="宋体"/>
                        </a:rPr>
                        <a:t>项目可行性分析报告</a:t>
                      </a:r>
                      <a:endParaRPr lang="zh-CN" sz="9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 pos="266700" algn="l"/>
                        </a:tabLst>
                      </a:pPr>
                      <a:r>
                        <a:rPr lang="zh-CN" sz="1200" kern="100">
                          <a:solidFill>
                            <a:srgbClr val="000000"/>
                          </a:solidFill>
                          <a:effectLst/>
                          <a:latin typeface="Times New Roman"/>
                          <a:ea typeface="宋体"/>
                        </a:rPr>
                        <a:t>附录</a:t>
                      </a:r>
                      <a:r>
                        <a:rPr lang="en-US" sz="1200" kern="100">
                          <a:solidFill>
                            <a:srgbClr val="000000"/>
                          </a:solidFill>
                          <a:effectLst/>
                          <a:latin typeface="Times New Roman"/>
                          <a:ea typeface="宋体"/>
                        </a:rPr>
                        <a:t>A-3 </a:t>
                      </a:r>
                      <a:r>
                        <a:rPr lang="zh-CN" sz="1200" kern="100">
                          <a:solidFill>
                            <a:srgbClr val="000000"/>
                          </a:solidFill>
                          <a:effectLst/>
                          <a:latin typeface="Times New Roman"/>
                          <a:ea typeface="宋体"/>
                        </a:rPr>
                        <a:t>立项可行性分析报告</a:t>
                      </a:r>
                      <a:r>
                        <a:rPr lang="en-US" sz="1200" kern="100">
                          <a:solidFill>
                            <a:srgbClr val="000000"/>
                          </a:solidFill>
                          <a:effectLst/>
                          <a:latin typeface="Times New Roman"/>
                          <a:ea typeface="宋体"/>
                        </a:rPr>
                        <a:t>1</a:t>
                      </a:r>
                      <a:endParaRPr lang="zh-CN" sz="90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9616">
                <a:tc>
                  <a:txBody>
                    <a:bodyPr/>
                    <a:lstStyle/>
                    <a:p>
                      <a:pPr algn="ctr">
                        <a:spcAft>
                          <a:spcPts val="0"/>
                        </a:spcAft>
                        <a:tabLst>
                          <a:tab pos="2637155" algn="ctr"/>
                          <a:tab pos="5274310" algn="r"/>
                          <a:tab pos="266700" algn="l"/>
                        </a:tabLst>
                      </a:pPr>
                      <a:r>
                        <a:rPr lang="zh-CN" sz="1200" kern="100" dirty="0">
                          <a:solidFill>
                            <a:srgbClr val="000000"/>
                          </a:solidFill>
                          <a:effectLst/>
                          <a:latin typeface="Times New Roman"/>
                          <a:ea typeface="宋体"/>
                        </a:rPr>
                        <a:t>需求工程计划</a:t>
                      </a:r>
                      <a:endParaRPr lang="zh-CN" sz="9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 pos="266700" algn="l"/>
                        </a:tabLst>
                      </a:pPr>
                      <a:r>
                        <a:rPr lang="zh-CN" sz="1200" kern="100">
                          <a:solidFill>
                            <a:srgbClr val="000000"/>
                          </a:solidFill>
                          <a:effectLst/>
                          <a:latin typeface="Times New Roman"/>
                          <a:ea typeface="宋体"/>
                        </a:rPr>
                        <a:t>附录</a:t>
                      </a:r>
                      <a:r>
                        <a:rPr lang="en-US" sz="1200" kern="100">
                          <a:solidFill>
                            <a:srgbClr val="000000"/>
                          </a:solidFill>
                          <a:effectLst/>
                          <a:latin typeface="Times New Roman"/>
                          <a:ea typeface="宋体"/>
                        </a:rPr>
                        <a:t>C-2 </a:t>
                      </a:r>
                      <a:r>
                        <a:rPr lang="zh-CN" sz="1200" kern="100">
                          <a:solidFill>
                            <a:srgbClr val="000000"/>
                          </a:solidFill>
                          <a:effectLst/>
                          <a:latin typeface="Times New Roman"/>
                          <a:ea typeface="宋体"/>
                        </a:rPr>
                        <a:t>项目计划</a:t>
                      </a:r>
                      <a:r>
                        <a:rPr lang="en-US" sz="1200" kern="100">
                          <a:solidFill>
                            <a:srgbClr val="000000"/>
                          </a:solidFill>
                          <a:effectLst/>
                          <a:latin typeface="Times New Roman"/>
                          <a:ea typeface="宋体"/>
                        </a:rPr>
                        <a:t>1</a:t>
                      </a:r>
                      <a:endParaRPr lang="zh-CN" sz="90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9616">
                <a:tc>
                  <a:txBody>
                    <a:bodyPr/>
                    <a:lstStyle/>
                    <a:p>
                      <a:pPr algn="ctr">
                        <a:spcAft>
                          <a:spcPts val="0"/>
                        </a:spcAft>
                        <a:tabLst>
                          <a:tab pos="2637155" algn="ctr"/>
                          <a:tab pos="5274310" algn="r"/>
                          <a:tab pos="266700" algn="l"/>
                        </a:tabLst>
                      </a:pPr>
                      <a:r>
                        <a:rPr lang="zh-CN" sz="1200" kern="100" dirty="0">
                          <a:solidFill>
                            <a:srgbClr val="000000"/>
                          </a:solidFill>
                          <a:effectLst/>
                          <a:latin typeface="Times New Roman"/>
                          <a:ea typeface="宋体"/>
                        </a:rPr>
                        <a:t>软件需求规格说明书</a:t>
                      </a:r>
                      <a:endParaRPr lang="zh-CN" sz="9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 pos="266700" algn="l"/>
                        </a:tabLst>
                      </a:pPr>
                      <a:r>
                        <a:rPr lang="zh-CN" sz="1200" kern="100">
                          <a:solidFill>
                            <a:srgbClr val="000000"/>
                          </a:solidFill>
                          <a:effectLst/>
                          <a:latin typeface="Times New Roman"/>
                          <a:ea typeface="宋体"/>
                        </a:rPr>
                        <a:t>附录</a:t>
                      </a:r>
                      <a:r>
                        <a:rPr lang="en-US" sz="1200" kern="100">
                          <a:solidFill>
                            <a:srgbClr val="000000"/>
                          </a:solidFill>
                          <a:effectLst/>
                          <a:latin typeface="Times New Roman"/>
                          <a:ea typeface="宋体"/>
                        </a:rPr>
                        <a:t>G-2 </a:t>
                      </a:r>
                      <a:r>
                        <a:rPr lang="zh-CN" sz="1200" kern="100">
                          <a:solidFill>
                            <a:srgbClr val="000000"/>
                          </a:solidFill>
                          <a:effectLst/>
                          <a:latin typeface="Times New Roman"/>
                          <a:ea typeface="宋体"/>
                        </a:rPr>
                        <a:t>产品需求规格说明书</a:t>
                      </a:r>
                      <a:endParaRPr lang="zh-CN" sz="90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9616">
                <a:tc>
                  <a:txBody>
                    <a:bodyPr/>
                    <a:lstStyle/>
                    <a:p>
                      <a:pPr algn="ctr">
                        <a:spcAft>
                          <a:spcPts val="0"/>
                        </a:spcAft>
                        <a:tabLst>
                          <a:tab pos="2637155" algn="ctr"/>
                          <a:tab pos="5274310" algn="r"/>
                          <a:tab pos="266700" algn="l"/>
                        </a:tabLst>
                      </a:pPr>
                      <a:r>
                        <a:rPr lang="zh-CN" sz="1200" kern="100" dirty="0">
                          <a:solidFill>
                            <a:srgbClr val="000000"/>
                          </a:solidFill>
                          <a:effectLst/>
                          <a:latin typeface="Times New Roman"/>
                          <a:ea typeface="宋体"/>
                        </a:rPr>
                        <a:t>软件需求变更文档</a:t>
                      </a:r>
                      <a:endParaRPr lang="zh-CN" sz="9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 pos="266700" algn="l"/>
                        </a:tabLst>
                      </a:pPr>
                      <a:r>
                        <a:rPr lang="zh-CN" sz="1200" kern="100">
                          <a:solidFill>
                            <a:srgbClr val="000000"/>
                          </a:solidFill>
                          <a:effectLst/>
                          <a:latin typeface="Times New Roman"/>
                          <a:ea typeface="宋体"/>
                        </a:rPr>
                        <a:t>附录</a:t>
                      </a:r>
                      <a:r>
                        <a:rPr lang="en-US" sz="1200" kern="100">
                          <a:solidFill>
                            <a:srgbClr val="000000"/>
                          </a:solidFill>
                          <a:effectLst/>
                          <a:latin typeface="Times New Roman"/>
                          <a:ea typeface="宋体"/>
                        </a:rPr>
                        <a:t>F-2 </a:t>
                      </a:r>
                      <a:r>
                        <a:rPr lang="zh-CN" sz="1200" kern="100">
                          <a:solidFill>
                            <a:srgbClr val="000000"/>
                          </a:solidFill>
                          <a:effectLst/>
                          <a:latin typeface="Times New Roman"/>
                          <a:ea typeface="宋体"/>
                        </a:rPr>
                        <a:t>需求变更控制报告</a:t>
                      </a:r>
                      <a:r>
                        <a:rPr lang="en-US" sz="1200" kern="100">
                          <a:solidFill>
                            <a:srgbClr val="000000"/>
                          </a:solidFill>
                          <a:effectLst/>
                          <a:latin typeface="Times New Roman"/>
                          <a:ea typeface="宋体"/>
                        </a:rPr>
                        <a:t>1</a:t>
                      </a:r>
                      <a:endParaRPr lang="zh-CN" sz="90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9616">
                <a:tc>
                  <a:txBody>
                    <a:bodyPr/>
                    <a:lstStyle/>
                    <a:p>
                      <a:pPr algn="ctr">
                        <a:spcAft>
                          <a:spcPts val="0"/>
                        </a:spcAft>
                        <a:tabLst>
                          <a:tab pos="2637155" algn="ctr"/>
                          <a:tab pos="5274310" algn="r"/>
                          <a:tab pos="266700" algn="l"/>
                        </a:tabLst>
                      </a:pPr>
                      <a:r>
                        <a:rPr lang="zh-CN" sz="1200" kern="100">
                          <a:solidFill>
                            <a:srgbClr val="000000"/>
                          </a:solidFill>
                          <a:effectLst/>
                          <a:latin typeface="Times New Roman"/>
                          <a:ea typeface="宋体"/>
                        </a:rPr>
                        <a:t>软件概要设计说明</a:t>
                      </a:r>
                      <a:endParaRPr lang="zh-CN" sz="90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 pos="266700" algn="l"/>
                        </a:tabLst>
                      </a:pPr>
                      <a:r>
                        <a:rPr lang="zh-CN" sz="1200" kern="100" dirty="0">
                          <a:solidFill>
                            <a:srgbClr val="000000"/>
                          </a:solidFill>
                          <a:effectLst/>
                          <a:latin typeface="Times New Roman"/>
                          <a:ea typeface="宋体"/>
                        </a:rPr>
                        <a:t>附录</a:t>
                      </a:r>
                      <a:r>
                        <a:rPr lang="en-US" sz="1200" kern="100" dirty="0">
                          <a:solidFill>
                            <a:srgbClr val="000000"/>
                          </a:solidFill>
                          <a:effectLst/>
                          <a:latin typeface="Times New Roman"/>
                          <a:ea typeface="宋体"/>
                        </a:rPr>
                        <a:t>I-1 </a:t>
                      </a:r>
                      <a:r>
                        <a:rPr lang="zh-CN" sz="1200" kern="100" dirty="0">
                          <a:solidFill>
                            <a:srgbClr val="000000"/>
                          </a:solidFill>
                          <a:effectLst/>
                          <a:latin typeface="Times New Roman"/>
                          <a:ea typeface="宋体"/>
                        </a:rPr>
                        <a:t>体系结构设计报告</a:t>
                      </a:r>
                      <a:endParaRPr lang="zh-CN" sz="9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6952011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4" presetClass="entr" presetSubtype="1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包图主题2">
  <a:themeElements>
    <a:clrScheme name="自定义 15">
      <a:dk1>
        <a:sysClr val="windowText" lastClr="000000"/>
      </a:dk1>
      <a:lt1>
        <a:sysClr val="window" lastClr="FFFFFF"/>
      </a:lt1>
      <a:dk2>
        <a:srgbClr val="44546A"/>
      </a:dk2>
      <a:lt2>
        <a:srgbClr val="E7E6E6"/>
      </a:lt2>
      <a:accent1>
        <a:srgbClr val="00B0F0"/>
      </a:accent1>
      <a:accent2>
        <a:srgbClr val="7F7F7F"/>
      </a:accent2>
      <a:accent3>
        <a:srgbClr val="00B0F0"/>
      </a:accent3>
      <a:accent4>
        <a:srgbClr val="7F7F7F"/>
      </a:accent4>
      <a:accent5>
        <a:srgbClr val="00B0F0"/>
      </a:accent5>
      <a:accent6>
        <a:srgbClr val="7F7F7F"/>
      </a:accent6>
      <a:hlink>
        <a:srgbClr val="00B0F0"/>
      </a:hlink>
      <a:folHlink>
        <a:srgbClr val="7F7F7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929</TotalTime>
  <Words>3250</Words>
  <Application>Microsoft Office PowerPoint</Application>
  <PresentationFormat>自定义</PresentationFormat>
  <Paragraphs>555</Paragraphs>
  <Slides>32</Slides>
  <Notes>20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34" baseType="lpstr">
      <vt:lpstr>包图主题2</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PRO551</cp:lastModifiedBy>
  <cp:revision>76</cp:revision>
  <dcterms:created xsi:type="dcterms:W3CDTF">2017-08-15T03:27:41Z</dcterms:created>
  <dcterms:modified xsi:type="dcterms:W3CDTF">2017-11-03T11:34:26Z</dcterms:modified>
</cp:coreProperties>
</file>