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 id="2147483684" r:id="rId8"/>
    <p:sldMasterId id="2147483688" r:id="rId9"/>
    <p:sldMasterId id="2147483692" r:id="rId10"/>
  </p:sldMasterIdLst>
  <p:notesMasterIdLst>
    <p:notesMasterId r:id="rId52"/>
  </p:notesMasterIdLst>
  <p:sldIdLst>
    <p:sldId id="294" r:id="rId11"/>
    <p:sldId id="300" r:id="rId12"/>
    <p:sldId id="299" r:id="rId13"/>
    <p:sldId id="301" r:id="rId14"/>
    <p:sldId id="345" r:id="rId15"/>
    <p:sldId id="298" r:id="rId16"/>
    <p:sldId id="305" r:id="rId17"/>
    <p:sldId id="320" r:id="rId18"/>
    <p:sldId id="346" r:id="rId19"/>
    <p:sldId id="329" r:id="rId20"/>
    <p:sldId id="306" r:id="rId21"/>
    <p:sldId id="348" r:id="rId22"/>
    <p:sldId id="302" r:id="rId23"/>
    <p:sldId id="321" r:id="rId24"/>
    <p:sldId id="314" r:id="rId25"/>
    <p:sldId id="322" r:id="rId26"/>
    <p:sldId id="323" r:id="rId27"/>
    <p:sldId id="324" r:id="rId28"/>
    <p:sldId id="330" r:id="rId29"/>
    <p:sldId id="315" r:id="rId30"/>
    <p:sldId id="311" r:id="rId31"/>
    <p:sldId id="325" r:id="rId32"/>
    <p:sldId id="331" r:id="rId33"/>
    <p:sldId id="332" r:id="rId34"/>
    <p:sldId id="326" r:id="rId35"/>
    <p:sldId id="333" r:id="rId36"/>
    <p:sldId id="334" r:id="rId37"/>
    <p:sldId id="336" r:id="rId38"/>
    <p:sldId id="335" r:id="rId39"/>
    <p:sldId id="347" r:id="rId40"/>
    <p:sldId id="303" r:id="rId41"/>
    <p:sldId id="327" r:id="rId42"/>
    <p:sldId id="343" r:id="rId43"/>
    <p:sldId id="344" r:id="rId44"/>
    <p:sldId id="337" r:id="rId45"/>
    <p:sldId id="349" r:id="rId46"/>
    <p:sldId id="338" r:id="rId47"/>
    <p:sldId id="341" r:id="rId48"/>
    <p:sldId id="342" r:id="rId49"/>
    <p:sldId id="316" r:id="rId50"/>
    <p:sldId id="296" r:id="rId51"/>
  </p:sldIdLst>
  <p:sldSz cx="12190413" cy="6859588"/>
  <p:notesSz cx="6858000" cy="9144000"/>
  <p:custDataLst>
    <p:tags r:id="rId53"/>
  </p:custDataLst>
  <p:defaultTextStyle>
    <a:defPPr>
      <a:defRPr lang="zh-CN"/>
    </a:defPPr>
    <a:lvl1pPr algn="l" rtl="0" fontAlgn="base">
      <a:spcBef>
        <a:spcPct val="0"/>
      </a:spcBef>
      <a:spcAft>
        <a:spcPct val="0"/>
      </a:spcAft>
      <a:defRPr kern="1200">
        <a:solidFill>
          <a:schemeClr val="tx1"/>
        </a:solidFill>
        <a:latin typeface="Arial" charset="0"/>
        <a:ea typeface="等线"/>
        <a:cs typeface="等线"/>
      </a:defRPr>
    </a:lvl1pPr>
    <a:lvl2pPr marL="457200" algn="l" rtl="0" fontAlgn="base">
      <a:spcBef>
        <a:spcPct val="0"/>
      </a:spcBef>
      <a:spcAft>
        <a:spcPct val="0"/>
      </a:spcAft>
      <a:defRPr kern="1200">
        <a:solidFill>
          <a:schemeClr val="tx1"/>
        </a:solidFill>
        <a:latin typeface="Arial" charset="0"/>
        <a:ea typeface="等线"/>
        <a:cs typeface="等线"/>
      </a:defRPr>
    </a:lvl2pPr>
    <a:lvl3pPr marL="914400" algn="l" rtl="0" fontAlgn="base">
      <a:spcBef>
        <a:spcPct val="0"/>
      </a:spcBef>
      <a:spcAft>
        <a:spcPct val="0"/>
      </a:spcAft>
      <a:defRPr kern="1200">
        <a:solidFill>
          <a:schemeClr val="tx1"/>
        </a:solidFill>
        <a:latin typeface="Arial" charset="0"/>
        <a:ea typeface="等线"/>
        <a:cs typeface="等线"/>
      </a:defRPr>
    </a:lvl3pPr>
    <a:lvl4pPr marL="1371600" algn="l" rtl="0" fontAlgn="base">
      <a:spcBef>
        <a:spcPct val="0"/>
      </a:spcBef>
      <a:spcAft>
        <a:spcPct val="0"/>
      </a:spcAft>
      <a:defRPr kern="1200">
        <a:solidFill>
          <a:schemeClr val="tx1"/>
        </a:solidFill>
        <a:latin typeface="Arial" charset="0"/>
        <a:ea typeface="等线"/>
        <a:cs typeface="等线"/>
      </a:defRPr>
    </a:lvl4pPr>
    <a:lvl5pPr marL="1828800" algn="l" rtl="0" fontAlgn="base">
      <a:spcBef>
        <a:spcPct val="0"/>
      </a:spcBef>
      <a:spcAft>
        <a:spcPct val="0"/>
      </a:spcAft>
      <a:defRPr kern="1200">
        <a:solidFill>
          <a:schemeClr val="tx1"/>
        </a:solidFill>
        <a:latin typeface="Arial" charset="0"/>
        <a:ea typeface="等线"/>
        <a:cs typeface="等线"/>
      </a:defRPr>
    </a:lvl5pPr>
    <a:lvl6pPr marL="2286000" algn="l" defTabSz="914400" rtl="0" eaLnBrk="1" latinLnBrk="0" hangingPunct="1">
      <a:defRPr kern="1200">
        <a:solidFill>
          <a:schemeClr val="tx1"/>
        </a:solidFill>
        <a:latin typeface="Arial" charset="0"/>
        <a:ea typeface="等线"/>
        <a:cs typeface="等线"/>
      </a:defRPr>
    </a:lvl6pPr>
    <a:lvl7pPr marL="2743200" algn="l" defTabSz="914400" rtl="0" eaLnBrk="1" latinLnBrk="0" hangingPunct="1">
      <a:defRPr kern="1200">
        <a:solidFill>
          <a:schemeClr val="tx1"/>
        </a:solidFill>
        <a:latin typeface="Arial" charset="0"/>
        <a:ea typeface="等线"/>
        <a:cs typeface="等线"/>
      </a:defRPr>
    </a:lvl7pPr>
    <a:lvl8pPr marL="3200400" algn="l" defTabSz="914400" rtl="0" eaLnBrk="1" latinLnBrk="0" hangingPunct="1">
      <a:defRPr kern="1200">
        <a:solidFill>
          <a:schemeClr val="tx1"/>
        </a:solidFill>
        <a:latin typeface="Arial" charset="0"/>
        <a:ea typeface="等线"/>
        <a:cs typeface="等线"/>
      </a:defRPr>
    </a:lvl8pPr>
    <a:lvl9pPr marL="3657600" algn="l" defTabSz="914400" rtl="0" eaLnBrk="1" latinLnBrk="0" hangingPunct="1">
      <a:defRPr kern="1200">
        <a:solidFill>
          <a:schemeClr val="tx1"/>
        </a:solidFill>
        <a:latin typeface="Arial" charset="0"/>
        <a:ea typeface="等线"/>
        <a:cs typeface="等线"/>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1B0F1"/>
    <a:srgbClr val="404153"/>
    <a:srgbClr val="F04E3F"/>
    <a:srgbClr val="018989"/>
    <a:srgbClr val="F6F6F6"/>
    <a:srgbClr val="CDCDCD"/>
    <a:srgbClr val="E9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4" autoAdjust="0"/>
    <p:restoredTop sz="97926" autoAdjust="0"/>
  </p:normalViewPr>
  <p:slideViewPr>
    <p:cSldViewPr snapToGrid="0">
      <p:cViewPr varScale="1">
        <p:scale>
          <a:sx n="72" d="100"/>
          <a:sy n="72" d="100"/>
        </p:scale>
        <p:origin x="810" y="66"/>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gs" Target="tags/tag1.xml"/><Relationship Id="rId5" Type="http://schemas.openxmlformats.org/officeDocument/2006/relationships/slideMaster" Target="slideMasters/slideMaster5.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8D07B788-D87A-4966-82B0-3296CD0FA0D6}" type="datetimeFigureOut">
              <a:rPr lang="zh-CN" altLang="en-US"/>
              <a:pPr>
                <a:defRPr/>
              </a:pPr>
              <a:t>2017/12/17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CC7D1145-6D32-4F7F-B927-EE75839711BC}" type="slidenum">
              <a:rPr lang="zh-CN" altLang="en-US"/>
              <a:pPr>
                <a:defRPr/>
              </a:pPr>
              <a:t>‹#›</a:t>
            </a:fld>
            <a:endParaRPr lang="zh-CN" altLang="en-US"/>
          </a:p>
        </p:txBody>
      </p:sp>
    </p:spTree>
    <p:extLst>
      <p:ext uri="{BB962C8B-B14F-4D97-AF65-F5344CB8AC3E}">
        <p14:creationId xmlns:p14="http://schemas.microsoft.com/office/powerpoint/2010/main" val="1199211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24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B9A670-BF73-4544-B0D6-241C82430E7E}" type="slidenum">
              <a:rPr lang="zh-CN" altLang="en-US">
                <a:cs typeface="等线"/>
              </a:rPr>
              <a:pPr fontAlgn="base">
                <a:spcBef>
                  <a:spcPct val="0"/>
                </a:spcBef>
                <a:spcAft>
                  <a:spcPct val="0"/>
                </a:spcAft>
                <a:defRPr/>
              </a:pPr>
              <a:t>1</a:t>
            </a:fld>
            <a:endParaRPr lang="en-US" altLang="zh-CN">
              <a:cs typeface="等线"/>
            </a:endParaRPr>
          </a:p>
        </p:txBody>
      </p:sp>
    </p:spTree>
    <p:extLst>
      <p:ext uri="{BB962C8B-B14F-4D97-AF65-F5344CB8AC3E}">
        <p14:creationId xmlns:p14="http://schemas.microsoft.com/office/powerpoint/2010/main" val="316494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bwMode="auto">
          <a:noFill/>
          <a:ln>
            <a:solidFill>
              <a:srgbClr val="000000"/>
            </a:solidFill>
            <a:miter lim="800000"/>
            <a:headEnd/>
            <a:tailEnd/>
          </a:ln>
        </p:spPr>
      </p:sp>
      <p:sp>
        <p:nvSpPr>
          <p:cNvPr id="1044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B5D3E8-68F3-4B07-BAF6-2E9352C495B0}" type="slidenum">
              <a:rPr lang="zh-CN" altLang="en-US">
                <a:cs typeface="等线"/>
              </a:rPr>
              <a:pPr fontAlgn="base">
                <a:spcBef>
                  <a:spcPct val="0"/>
                </a:spcBef>
                <a:spcAft>
                  <a:spcPct val="0"/>
                </a:spcAft>
                <a:defRPr/>
              </a:pPr>
              <a:t>41</a:t>
            </a:fld>
            <a:endParaRPr lang="en-US" altLang="zh-CN">
              <a:cs typeface="等线"/>
            </a:endParaRPr>
          </a:p>
        </p:txBody>
      </p:sp>
    </p:spTree>
    <p:extLst>
      <p:ext uri="{BB962C8B-B14F-4D97-AF65-F5344CB8AC3E}">
        <p14:creationId xmlns:p14="http://schemas.microsoft.com/office/powerpoint/2010/main" val="247788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28EC1B7-CDBC-4657-949E-DB2B50E52EBC}"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7CE0DD-DB1D-439C-96D6-C944D6697D6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51C70E7-61B1-4DA4-A1C8-ACFFE62EEEFD}"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DE8E0D-E0B2-49BE-A5EE-91C8EEC83014}"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A4A19E-B720-4CA3-85ED-582CFB7567BB}"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F9D5F9-6BCB-4CB3-B792-A145D7B9666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E5089FD0-17C7-45EF-AAD2-D92E7AA6B40E}" type="slidenum">
              <a:rPr lang="en-JM" altLang="zh-CN"/>
              <a:pPr>
                <a:defRPr/>
              </a:pPr>
              <a:t>‹#›</a:t>
            </a:fld>
            <a:endParaRPr lang="en-JM" altLang="zh-CN"/>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5071BF7D-FC0E-46B2-93ED-2B598ED17576}" type="slidenum">
              <a:rPr lang="en-JM" altLang="zh-CN"/>
              <a:pPr>
                <a:defRPr/>
              </a:pPr>
              <a:t>‹#›</a:t>
            </a:fld>
            <a:endParaRPr lang="en-JM" altLang="zh-CN"/>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00DE1994-C833-41FC-8A80-D6C2ADA13348}" type="slidenum">
              <a:rPr lang="en-JM" altLang="zh-CN"/>
              <a:pPr>
                <a:defRPr/>
              </a:pPr>
              <a:t>‹#›</a:t>
            </a:fld>
            <a:endParaRPr lang="en-JM" altLang="zh-CN"/>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F32E5B3-A2F0-4BC1-89D2-D79E397BD8D6}"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7297DE-9EE6-4494-ABEF-572560DC83E6}"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E08C5409-8633-428D-BC4B-DB4D2DAA7D2C}" type="slidenum">
              <a:rPr lang="en-JM" altLang="zh-CN"/>
              <a:pPr>
                <a:defRPr/>
              </a:pPr>
              <a:t>‹#›</a:t>
            </a:fld>
            <a:endParaRPr lang="en-JM" altLang="zh-CN"/>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FB85EDF2-A0F8-4A9A-B07A-6AE339DD3FB8}" type="slidenum">
              <a:rPr lang="en-JM" altLang="zh-CN"/>
              <a:pPr>
                <a:defRPr/>
              </a:pPr>
              <a:t>‹#›</a:t>
            </a:fld>
            <a:endParaRPr lang="en-JM" altLang="zh-CN"/>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8F86605D-4E50-4BB0-A9A1-BECDC68C6ABB}" type="slidenum">
              <a:rPr lang="en-JM" altLang="zh-CN"/>
              <a:pPr>
                <a:defRPr/>
              </a:pPr>
              <a:t>‹#›</a:t>
            </a:fld>
            <a:endParaRPr lang="en-JM" altLang="zh-CN"/>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a:defRPr/>
            </a:pPr>
            <a:fld id="{2B3C5726-143B-4618-8D2B-FBDED27164DE}"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50F062-F68D-4743-B25C-7F68B4556D04}"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D7933C7A-F6DC-43F7-81D8-0A47BDD6D9CB}" type="slidenum">
              <a:rPr lang="en-JM" altLang="zh-CN"/>
              <a:pPr>
                <a:defRPr/>
              </a:pPr>
              <a:t>‹#›</a:t>
            </a:fld>
            <a:endParaRPr lang="en-JM" altLang="zh-CN"/>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84B38E72-E8AD-4342-A508-0B4303CAE511}" type="slidenum">
              <a:rPr lang="en-JM" altLang="zh-CN"/>
              <a:pPr>
                <a:defRPr/>
              </a:pPr>
              <a:t>‹#›</a:t>
            </a:fld>
            <a:endParaRPr lang="en-JM" altLang="zh-CN"/>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ABB20A-841A-4FD9-B73A-2DE147390345}"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4C6654-3B37-42C6-B6E3-33C4B8F2AA21}"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EA6349-0FC9-4266-BE83-C7A71C435122}"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FB0FE25-DD90-4299-8899-66649FB411E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091" y="1826048"/>
            <a:ext cx="5180926" cy="435234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1396" y="1826048"/>
            <a:ext cx="5180926" cy="435234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E3F8DDF-0662-4EDD-87F8-A9556499BB12}" type="datetimeFigureOut">
              <a:rPr lang="zh-CN" altLang="en-US"/>
              <a:pPr>
                <a:defRPr/>
              </a:pPr>
              <a:t>2017/12/17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42FE02-F978-48AB-9C9A-D29C85B47110}"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3762089-878D-43FF-AD35-F4C0C82B042F}"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59D592D-E299-450E-9B7C-BB8D5D69FCB4}"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圆角矩形 4"/>
          <p:cNvSpPr/>
          <p:nvPr userDrawn="1"/>
        </p:nvSpPr>
        <p:spPr>
          <a:xfrm>
            <a:off x="1139825" y="1031875"/>
            <a:ext cx="9910763" cy="42863"/>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solidFill>
                <a:srgbClr val="FFFFFF"/>
              </a:solidFill>
            </a:endParaRPr>
          </a:p>
        </p:txBody>
      </p:sp>
      <p:sp>
        <p:nvSpPr>
          <p:cNvPr id="3" name="圆角矩形 5"/>
          <p:cNvSpPr/>
          <p:nvPr userDrawn="1"/>
        </p:nvSpPr>
        <p:spPr>
          <a:xfrm>
            <a:off x="5899150" y="6453188"/>
            <a:ext cx="392113" cy="2222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solidFill>
                <a:srgbClr val="FFFFFF"/>
              </a:solidFill>
            </a:endParaRPr>
          </a:p>
        </p:txBody>
      </p:sp>
      <p:sp>
        <p:nvSpPr>
          <p:cNvPr id="4" name="日期占位符 6"/>
          <p:cNvSpPr>
            <a:spLocks noGrp="1"/>
          </p:cNvSpPr>
          <p:nvPr>
            <p:ph type="dt" sz="half" idx="10"/>
          </p:nvPr>
        </p:nvSpPr>
        <p:spPr/>
        <p:txBody>
          <a:bodyPr/>
          <a:lstStyle>
            <a:lvl1pPr>
              <a:defRPr/>
            </a:lvl1pPr>
          </a:lstStyle>
          <a:p>
            <a:pPr>
              <a:defRPr/>
            </a:pPr>
            <a:fld id="{3E729073-8FFE-4F18-B513-07581FC6638E}" type="datetime1">
              <a:rPr lang="en-US" altLang="zh-CN"/>
              <a:pPr>
                <a:defRPr/>
              </a:pPr>
              <a:t>12/17/2017</a:t>
            </a:fld>
            <a:endParaRPr lang="en-US" dirty="0"/>
          </a:p>
        </p:txBody>
      </p:sp>
      <p:sp>
        <p:nvSpPr>
          <p:cNvPr id="5" name="灯片编号占位符 8"/>
          <p:cNvSpPr>
            <a:spLocks noGrp="1"/>
          </p:cNvSpPr>
          <p:nvPr>
            <p:ph type="sldNum" sz="quarter" idx="11"/>
          </p:nvPr>
        </p:nvSpPr>
        <p:spPr>
          <a:xfrm>
            <a:off x="4673600" y="6397625"/>
            <a:ext cx="2843213" cy="365125"/>
          </a:xfrm>
        </p:spPr>
        <p:txBody>
          <a:bodyPr/>
          <a:lstStyle>
            <a:lvl1pPr algn="ctr">
              <a:defRPr>
                <a:latin typeface="ITC Avant Garde Std Bk" panose="020B0502020202020204" pitchFamily="34" charset="0"/>
              </a:defRPr>
            </a:lvl1pPr>
          </a:lstStyle>
          <a:p>
            <a:pPr>
              <a:defRPr/>
            </a:pPr>
            <a:fld id="{85EEE077-BD96-4C32-9CD7-CB1EA62E2B59}"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DD8DDC-F72A-4946-AD3E-9417A77B7C79}"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8"/>
            <a:ext cx="7314248" cy="4115753"/>
          </a:xfrm>
        </p:spPr>
        <p:txBody>
          <a:bodyPr rtlCol="0">
            <a:normAutofit/>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pPr lvl="0"/>
            <a:endParaRPr lang="en-US" noProof="0"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01A337-337A-46E7-87DF-CE0651314883}"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035308-394E-4B7F-9AC7-92B07D7FFCAD}"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1F37B4-9518-4F86-AAF7-F6C4CCB774BA}"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679" y="2505656"/>
            <a:ext cx="5157116" cy="3685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1398" y="2505656"/>
            <a:ext cx="5182513" cy="3685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BAE50C8-60CE-4ADE-B8FC-3F28010330B8}" type="datetimeFigureOut">
              <a:rPr lang="zh-CN" altLang="en-US"/>
              <a:pPr>
                <a:defRPr/>
              </a:pPr>
              <a:t>2017/12/17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64648A7-5A09-4B14-B6FF-DE8FCDC1573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BC1AD9A-796F-42C2-8FE9-FDA181B34AD7}" type="datetimeFigureOut">
              <a:rPr lang="zh-CN" altLang="en-US"/>
              <a:pPr>
                <a:defRPr/>
              </a:pPr>
              <a:t>2017/12/17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757944B-2720-415A-A395-AD623B4F852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5B9D12-2F13-40E9-9DE4-7CE0F6E46446}" type="datetimeFigureOut">
              <a:rPr lang="zh-CN" altLang="en-US"/>
              <a:pPr>
                <a:defRPr/>
              </a:pPr>
              <a:t>2017/12/17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6EEB3AC-CC9C-4B37-A20C-6AF8DBB4A2F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fld id="{668BD047-BE73-450D-BE8D-6E9A852F07F4}" type="datetimeFigureOut">
              <a:rPr lang="zh-CN" altLang="en-US"/>
              <a:pPr>
                <a:defRPr/>
              </a:pPr>
              <a:t>2017/12/17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13041F-18F3-4039-8C7C-EDDE3C39BB7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2514" y="987654"/>
            <a:ext cx="6171397" cy="487475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fld id="{74E8297D-3E4D-47FC-8C56-FB5368274416}" type="datetimeFigureOut">
              <a:rPr lang="zh-CN" altLang="en-US"/>
              <a:pPr>
                <a:defRPr/>
              </a:pPr>
              <a:t>2017/12/17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FDC4E4-86DB-48AF-80C1-F6956A9EB66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image" Target="../media/image1.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4013" cy="1325563"/>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4013" cy="435292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7938"/>
            <a:ext cx="2743200" cy="365125"/>
          </a:xfrm>
          <a:prstGeom prst="rect">
            <a:avLst/>
          </a:prstGeom>
        </p:spPr>
        <p:txBody>
          <a:bodyPr vert="horz" lIns="91436" tIns="45718" rIns="91436" bIns="45718"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D3D21D26-1BD7-475E-B6BD-DCF472AB1085}" type="datetimeFigureOut">
              <a:rPr lang="zh-CN" altLang="en-US"/>
              <a:pPr>
                <a:defRPr/>
              </a:pPr>
              <a:t>2017/12/17</a:t>
            </a:fld>
            <a:endParaRPr lang="zh-CN" altLang="en-US"/>
          </a:p>
        </p:txBody>
      </p:sp>
      <p:sp>
        <p:nvSpPr>
          <p:cNvPr id="5" name="页脚占位符 4"/>
          <p:cNvSpPr>
            <a:spLocks noGrp="1"/>
          </p:cNvSpPr>
          <p:nvPr>
            <p:ph type="ftr" sz="quarter" idx="3"/>
          </p:nvPr>
        </p:nvSpPr>
        <p:spPr>
          <a:xfrm>
            <a:off x="4038600" y="6357938"/>
            <a:ext cx="4113213" cy="365125"/>
          </a:xfrm>
          <a:prstGeom prst="rect">
            <a:avLst/>
          </a:prstGeom>
        </p:spPr>
        <p:txBody>
          <a:bodyPr vert="horz" lIns="91436" tIns="45718" rIns="91436" bIns="45718"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09013" y="6357938"/>
            <a:ext cx="2743200" cy="365125"/>
          </a:xfrm>
          <a:prstGeom prst="rect">
            <a:avLst/>
          </a:prstGeom>
        </p:spPr>
        <p:txBody>
          <a:bodyPr vert="horz" lIns="91436" tIns="45718" rIns="91436" bIns="45718"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8FA06EE-CA7F-4C0C-827D-FB017F798D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609600" y="274638"/>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p>
        </p:txBody>
      </p:sp>
      <p:sp>
        <p:nvSpPr>
          <p:cNvPr id="46083" name="Text Placeholder 2"/>
          <p:cNvSpPr>
            <a:spLocks noGrp="1"/>
          </p:cNvSpPr>
          <p:nvPr>
            <p:ph type="body" idx="1"/>
          </p:nvPr>
        </p:nvSpPr>
        <p:spPr bwMode="auto">
          <a:xfrm>
            <a:off x="609600" y="1600200"/>
            <a:ext cx="10971213" cy="452755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609600" y="6357938"/>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3"/>
          </p:nvPr>
        </p:nvSpPr>
        <p:spPr>
          <a:xfrm>
            <a:off x="4165600" y="6357938"/>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black">
                    <a:tint val="75000"/>
                  </a:prst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6013" y="6357938"/>
            <a:ext cx="2844800" cy="365125"/>
          </a:xfrm>
          <a:prstGeom prst="rect">
            <a:avLst/>
          </a:prstGeom>
        </p:spPr>
        <p:txBody>
          <a:bodyPr vert="horz" lIns="91436" tIns="45718" rIns="91436" bIns="45718" rtlCol="0" anchor="ctr"/>
          <a:lstStyle>
            <a:lvl1pPr algn="r" fontAlgn="auto">
              <a:spcBef>
                <a:spcPts val="0"/>
              </a:spcBef>
              <a:spcAft>
                <a:spcPts val="0"/>
              </a:spcAft>
              <a:defRPr sz="1600">
                <a:solidFill>
                  <a:prstClr val="black">
                    <a:tint val="75000"/>
                  </a:prstClr>
                </a:solidFill>
                <a:latin typeface="+mn-lt"/>
                <a:ea typeface="+mn-ea"/>
                <a:cs typeface="+mn-cs"/>
              </a:defRPr>
            </a:lvl1pPr>
          </a:lstStyle>
          <a:p>
            <a:pPr>
              <a:defRPr/>
            </a:pPr>
            <a:fld id="{E261CD4E-1F1B-4D3F-8EDE-B2247474457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65" r:id="rId7"/>
    <p:sldLayoutId id="2147483766" r:id="rId8"/>
    <p:sldLayoutId id="2147483737" r:id="rId9"/>
    <p:sldLayoutId id="2147483738" r:id="rId10"/>
    <p:sldLayoutId id="2147483739" r:id="rId11"/>
    <p:sldLayoutId id="2147483740" r:id="rId12"/>
    <p:sldLayoutId id="2147483767" r:id="rId13"/>
  </p:sldLayoutIdLst>
  <p:timing>
    <p:tnLst>
      <p:par>
        <p:cTn id="1" dur="indefinite" restart="never" nodeType="tmRoot"/>
      </p:par>
    </p:tnLst>
  </p:timing>
  <p:hf hdr="0" ftr="0" dt="0"/>
  <p:txStyles>
    <p:titleStyle>
      <a:lvl1pPr algn="ctr" defTabSz="1217613" rtl="0" eaLnBrk="0" fontAlgn="base" hangingPunct="0">
        <a:spcBef>
          <a:spcPct val="0"/>
        </a:spcBef>
        <a:spcAft>
          <a:spcPct val="0"/>
        </a:spcAft>
        <a:defRPr sz="5900" kern="1200">
          <a:solidFill>
            <a:schemeClr val="tx1"/>
          </a:solidFill>
          <a:latin typeface="+mj-lt"/>
          <a:ea typeface="+mj-ea"/>
          <a:cs typeface="+mj-cs"/>
        </a:defRPr>
      </a:lvl1pPr>
      <a:lvl2pPr algn="ctr" defTabSz="1217613" rtl="0" eaLnBrk="0" fontAlgn="base" hangingPunct="0">
        <a:spcBef>
          <a:spcPct val="0"/>
        </a:spcBef>
        <a:spcAft>
          <a:spcPct val="0"/>
        </a:spcAft>
        <a:defRPr sz="5900">
          <a:solidFill>
            <a:schemeClr val="tx1"/>
          </a:solidFill>
          <a:latin typeface="Calibri" pitchFamily="34" charset="0"/>
          <a:ea typeface="宋体" charset="-122"/>
        </a:defRPr>
      </a:lvl2pPr>
      <a:lvl3pPr algn="ctr" defTabSz="1217613" rtl="0" eaLnBrk="0" fontAlgn="base" hangingPunct="0">
        <a:spcBef>
          <a:spcPct val="0"/>
        </a:spcBef>
        <a:spcAft>
          <a:spcPct val="0"/>
        </a:spcAft>
        <a:defRPr sz="5900">
          <a:solidFill>
            <a:schemeClr val="tx1"/>
          </a:solidFill>
          <a:latin typeface="Calibri" pitchFamily="34" charset="0"/>
          <a:ea typeface="宋体" charset="-122"/>
        </a:defRPr>
      </a:lvl3pPr>
      <a:lvl4pPr algn="ctr" defTabSz="1217613" rtl="0" eaLnBrk="0" fontAlgn="base" hangingPunct="0">
        <a:spcBef>
          <a:spcPct val="0"/>
        </a:spcBef>
        <a:spcAft>
          <a:spcPct val="0"/>
        </a:spcAft>
        <a:defRPr sz="5900">
          <a:solidFill>
            <a:schemeClr val="tx1"/>
          </a:solidFill>
          <a:latin typeface="Calibri" pitchFamily="34" charset="0"/>
          <a:ea typeface="宋体" charset="-122"/>
        </a:defRPr>
      </a:lvl4pPr>
      <a:lvl5pPr algn="ctr" defTabSz="1217613" rtl="0" eaLnBrk="0" fontAlgn="base" hangingPunct="0">
        <a:spcBef>
          <a:spcPct val="0"/>
        </a:spcBef>
        <a:spcAft>
          <a:spcPct val="0"/>
        </a:spcAft>
        <a:defRPr sz="5900">
          <a:solidFill>
            <a:schemeClr val="tx1"/>
          </a:solidFill>
          <a:latin typeface="Calibri" pitchFamily="34" charset="0"/>
          <a:ea typeface="宋体" charset="-122"/>
        </a:defRPr>
      </a:lvl5pPr>
      <a:lvl6pPr marL="457200" algn="ctr" defTabSz="1217613" rtl="0" fontAlgn="base">
        <a:spcBef>
          <a:spcPct val="0"/>
        </a:spcBef>
        <a:spcAft>
          <a:spcPct val="0"/>
        </a:spcAft>
        <a:defRPr sz="5900">
          <a:solidFill>
            <a:schemeClr val="tx1"/>
          </a:solidFill>
          <a:latin typeface="Calibri" pitchFamily="34" charset="0"/>
          <a:ea typeface="宋体" charset="-122"/>
        </a:defRPr>
      </a:lvl6pPr>
      <a:lvl7pPr marL="914400" algn="ctr" defTabSz="1217613" rtl="0" fontAlgn="base">
        <a:spcBef>
          <a:spcPct val="0"/>
        </a:spcBef>
        <a:spcAft>
          <a:spcPct val="0"/>
        </a:spcAft>
        <a:defRPr sz="5900">
          <a:solidFill>
            <a:schemeClr val="tx1"/>
          </a:solidFill>
          <a:latin typeface="Calibri" pitchFamily="34" charset="0"/>
          <a:ea typeface="宋体" charset="-122"/>
        </a:defRPr>
      </a:lvl7pPr>
      <a:lvl8pPr marL="1371600" algn="ctr" defTabSz="1217613" rtl="0" fontAlgn="base">
        <a:spcBef>
          <a:spcPct val="0"/>
        </a:spcBef>
        <a:spcAft>
          <a:spcPct val="0"/>
        </a:spcAft>
        <a:defRPr sz="5900">
          <a:solidFill>
            <a:schemeClr val="tx1"/>
          </a:solidFill>
          <a:latin typeface="Calibri" pitchFamily="34" charset="0"/>
          <a:ea typeface="宋体" charset="-122"/>
        </a:defRPr>
      </a:lvl8pPr>
      <a:lvl9pPr marL="1828800" algn="ctr" defTabSz="1217613" rtl="0" fontAlgn="base">
        <a:spcBef>
          <a:spcPct val="0"/>
        </a:spcBef>
        <a:spcAft>
          <a:spcPct val="0"/>
        </a:spcAft>
        <a:defRPr sz="5900">
          <a:solidFill>
            <a:schemeClr val="tx1"/>
          </a:solidFill>
          <a:latin typeface="Calibri" pitchFamily="34" charset="0"/>
          <a:ea typeface="宋体" charset="-122"/>
        </a:defRPr>
      </a:lvl9pPr>
    </p:titleStyle>
    <p:bodyStyle>
      <a:lvl1pPr marL="455613" indent="-455613" algn="l" defTabSz="1217613" rtl="0" eaLnBrk="0" fontAlgn="base" hangingPunct="0">
        <a:spcBef>
          <a:spcPct val="20000"/>
        </a:spcBef>
        <a:spcAft>
          <a:spcPct val="0"/>
        </a:spcAft>
        <a:buFont typeface="Arial" charset="0"/>
        <a:buChar char="•"/>
        <a:defRPr sz="4300" kern="1200">
          <a:solidFill>
            <a:schemeClr val="tx1"/>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3800" kern="1200">
          <a:solidFill>
            <a:schemeClr val="tx1"/>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3200" kern="1200">
          <a:solidFill>
            <a:schemeClr val="tx1"/>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2700" kern="1200">
          <a:solidFill>
            <a:schemeClr val="tx1"/>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13314"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13315"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13316"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3C99FBCF-DC9D-4890-AFA8-7D248AFF4F50}"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17410"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17411"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17412"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E3615BC9-850E-44E3-851C-7DF0EDB2CCCD}"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21506"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21507"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21508"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A90B651F-DF34-4BE2-A77D-50841C01F9B2}"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25602"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25603"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25604"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6CD2337E-158C-41FA-A5B5-25DBB4199F84}"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29698"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29699"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29700"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26302881-210A-4736-A493-EABC84971D65}"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33794"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33795"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33796"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752713F4-DEC7-4089-AD2A-DA6ED69E8F7D}"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37890"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37891"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37892"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4E3734AC-F353-46AF-B300-ED329E8208BB}"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41986"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41987"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41988"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42AAB713-1B0D-4945-9DEA-5B1CD921F889}"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3.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43.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a:stretch>
            <a:fillRect/>
          </a:stretch>
        </p:blipFill>
        <p:spPr bwMode="auto">
          <a:xfrm>
            <a:off x="0" y="1588"/>
            <a:ext cx="12190413" cy="6856412"/>
          </a:xfrm>
          <a:prstGeom prst="rect">
            <a:avLst/>
          </a:prstGeom>
          <a:noFill/>
          <a:ln w="9525">
            <a:noFill/>
            <a:miter lim="800000"/>
            <a:headEnd/>
            <a:tailEnd/>
          </a:ln>
        </p:spPr>
      </p:pic>
      <p:pic>
        <p:nvPicPr>
          <p:cNvPr id="10" name="图片 9"/>
          <p:cNvPicPr>
            <a:picLocks noChangeAspect="1"/>
          </p:cNvPicPr>
          <p:nvPr/>
        </p:nvPicPr>
        <p:blipFill>
          <a:blip r:embed="rId4"/>
          <a:srcRect/>
          <a:stretch>
            <a:fillRect/>
          </a:stretch>
        </p:blipFill>
        <p:spPr bwMode="auto">
          <a:xfrm>
            <a:off x="0" y="1588"/>
            <a:ext cx="12190413" cy="6856412"/>
          </a:xfrm>
          <a:prstGeom prst="rect">
            <a:avLst/>
          </a:prstGeom>
          <a:noFill/>
          <a:ln w="9525">
            <a:noFill/>
            <a:miter lim="800000"/>
            <a:headEnd/>
            <a:tailEnd/>
          </a:ln>
        </p:spPr>
      </p:pic>
      <p:grpSp>
        <p:nvGrpSpPr>
          <p:cNvPr id="21" name="组合 20"/>
          <p:cNvGrpSpPr>
            <a:grpSpLocks/>
          </p:cNvGrpSpPr>
          <p:nvPr/>
        </p:nvGrpSpPr>
        <p:grpSpPr bwMode="auto">
          <a:xfrm>
            <a:off x="0" y="4116388"/>
            <a:ext cx="12190413" cy="228600"/>
            <a:chOff x="-1" y="4000500"/>
            <a:chExt cx="12190413" cy="228600"/>
          </a:xfrm>
        </p:grpSpPr>
        <p:sp>
          <p:nvSpPr>
            <p:cNvPr id="11" name="矩形 10"/>
            <p:cNvSpPr/>
            <p:nvPr/>
          </p:nvSpPr>
          <p:spPr>
            <a:xfrm>
              <a:off x="-1" y="4000500"/>
              <a:ext cx="9555163" cy="228600"/>
            </a:xfrm>
            <a:custGeom>
              <a:avLst/>
              <a:gdLst>
                <a:gd name="connsiteX0" fmla="*/ 0 w 9486901"/>
                <a:gd name="connsiteY0" fmla="*/ 0 h 228600"/>
                <a:gd name="connsiteX1" fmla="*/ 9486901 w 9486901"/>
                <a:gd name="connsiteY1" fmla="*/ 0 h 228600"/>
                <a:gd name="connsiteX2" fmla="*/ 9486901 w 9486901"/>
                <a:gd name="connsiteY2" fmla="*/ 228600 h 228600"/>
                <a:gd name="connsiteX3" fmla="*/ 0 w 9486901"/>
                <a:gd name="connsiteY3" fmla="*/ 228600 h 228600"/>
                <a:gd name="connsiteX4" fmla="*/ 0 w 9486901"/>
                <a:gd name="connsiteY4" fmla="*/ 0 h 228600"/>
                <a:gd name="connsiteX0" fmla="*/ 0 w 9555481"/>
                <a:gd name="connsiteY0" fmla="*/ 0 h 228600"/>
                <a:gd name="connsiteX1" fmla="*/ 9555481 w 9555481"/>
                <a:gd name="connsiteY1" fmla="*/ 0 h 228600"/>
                <a:gd name="connsiteX2" fmla="*/ 9486901 w 9555481"/>
                <a:gd name="connsiteY2" fmla="*/ 228600 h 228600"/>
                <a:gd name="connsiteX3" fmla="*/ 0 w 9555481"/>
                <a:gd name="connsiteY3" fmla="*/ 228600 h 228600"/>
                <a:gd name="connsiteX4" fmla="*/ 0 w 9555481"/>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481" h="228600">
                  <a:moveTo>
                    <a:pt x="0" y="0"/>
                  </a:moveTo>
                  <a:lnTo>
                    <a:pt x="9555481" y="0"/>
                  </a:lnTo>
                  <a:lnTo>
                    <a:pt x="9486901" y="228600"/>
                  </a:lnTo>
                  <a:lnTo>
                    <a:pt x="0" y="228600"/>
                  </a:lnTo>
                  <a:lnTo>
                    <a:pt x="0" y="0"/>
                  </a:lnTo>
                  <a:close/>
                </a:path>
              </a:pathLst>
            </a:cu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3" name="矩形 10"/>
            <p:cNvSpPr/>
            <p:nvPr/>
          </p:nvSpPr>
          <p:spPr>
            <a:xfrm flipH="1" flipV="1">
              <a:off x="9532937" y="4000500"/>
              <a:ext cx="2657475" cy="228600"/>
            </a:xfrm>
            <a:custGeom>
              <a:avLst/>
              <a:gdLst/>
              <a:ahLst/>
              <a:cxnLst/>
              <a:rect l="l" t="t" r="r" b="b"/>
              <a:pathLst>
                <a:path w="2657234" h="228600">
                  <a:moveTo>
                    <a:pt x="2588654" y="228600"/>
                  </a:moveTo>
                  <a:lnTo>
                    <a:pt x="0" y="228600"/>
                  </a:lnTo>
                  <a:lnTo>
                    <a:pt x="0" y="0"/>
                  </a:lnTo>
                  <a:lnTo>
                    <a:pt x="2657234" y="0"/>
                  </a:lnTo>
                  <a:close/>
                </a:path>
              </a:pathLst>
            </a:cu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30" name="Rectangle 3"/>
          <p:cNvSpPr txBox="1">
            <a:spLocks noChangeArrowheads="1"/>
          </p:cNvSpPr>
          <p:nvPr/>
        </p:nvSpPr>
        <p:spPr bwMode="auto">
          <a:xfrm>
            <a:off x="1587500" y="4711700"/>
            <a:ext cx="8996363" cy="846138"/>
          </a:xfrm>
          <a:prstGeom prst="rect">
            <a:avLst/>
          </a:prstGeom>
          <a:noFill/>
          <a:ln w="9525">
            <a:noFill/>
            <a:miter lim="800000"/>
            <a:headEnd/>
            <a:tailEnd/>
          </a:ln>
        </p:spPr>
        <p:txBody>
          <a:bodyPr anchor="ctr"/>
          <a:lstStyle/>
          <a:p>
            <a:pPr algn="ctr"/>
            <a:r>
              <a:rPr lang="en-US" altLang="zh-CN" sz="6000" b="1" dirty="0" smtClean="0">
                <a:solidFill>
                  <a:srgbClr val="404153"/>
                </a:solidFill>
                <a:latin typeface="微软雅黑" pitchFamily="34" charset="-122"/>
                <a:ea typeface="微软雅黑" pitchFamily="34" charset="-122"/>
              </a:rPr>
              <a:t>UML</a:t>
            </a:r>
            <a:r>
              <a:rPr lang="zh-CN" altLang="en-US" sz="6000" b="1" dirty="0" smtClean="0">
                <a:solidFill>
                  <a:srgbClr val="404153"/>
                </a:solidFill>
                <a:latin typeface="微软雅黑" pitchFamily="34" charset="-122"/>
                <a:ea typeface="微软雅黑" pitchFamily="34" charset="-122"/>
              </a:rPr>
              <a:t>翻转课堂</a:t>
            </a:r>
            <a:endParaRPr lang="zh-CN" altLang="en-US" sz="6000" b="1" dirty="0">
              <a:solidFill>
                <a:srgbClr val="404153"/>
              </a:solidFill>
              <a:latin typeface="微软雅黑" pitchFamily="34" charset="-122"/>
              <a:ea typeface="微软雅黑" pitchFamily="34" charset="-122"/>
            </a:endParaRPr>
          </a:p>
        </p:txBody>
      </p:sp>
      <p:sp>
        <p:nvSpPr>
          <p:cNvPr id="34" name="Freeform 10"/>
          <p:cNvSpPr>
            <a:spLocks noEditPoints="1"/>
          </p:cNvSpPr>
          <p:nvPr/>
        </p:nvSpPr>
        <p:spPr bwMode="auto">
          <a:xfrm>
            <a:off x="4119563" y="5754688"/>
            <a:ext cx="311150" cy="312737"/>
          </a:xfrm>
          <a:custGeom>
            <a:avLst/>
            <a:gdLst>
              <a:gd name="T0" fmla="*/ 2147483647 w 490"/>
              <a:gd name="T1" fmla="*/ 0 h 490"/>
              <a:gd name="T2" fmla="*/ 2147483647 w 490"/>
              <a:gd name="T3" fmla="*/ 2147483647 h 490"/>
              <a:gd name="T4" fmla="*/ 2147483647 w 490"/>
              <a:gd name="T5" fmla="*/ 2147483647 h 490"/>
              <a:gd name="T6" fmla="*/ 0 w 490"/>
              <a:gd name="T7" fmla="*/ 2147483647 h 490"/>
              <a:gd name="T8" fmla="*/ 2147483647 w 490"/>
              <a:gd name="T9" fmla="*/ 0 h 490"/>
              <a:gd name="T10" fmla="*/ 2147483647 w 490"/>
              <a:gd name="T11" fmla="*/ 2147483647 h 490"/>
              <a:gd name="T12" fmla="*/ 2147483647 w 490"/>
              <a:gd name="T13" fmla="*/ 2147483647 h 490"/>
              <a:gd name="T14" fmla="*/ 2147483647 w 490"/>
              <a:gd name="T15" fmla="*/ 2147483647 h 490"/>
              <a:gd name="T16" fmla="*/ 2147483647 w 490"/>
              <a:gd name="T17" fmla="*/ 2147483647 h 490"/>
              <a:gd name="T18" fmla="*/ 2147483647 w 490"/>
              <a:gd name="T19" fmla="*/ 2147483647 h 490"/>
              <a:gd name="T20" fmla="*/ 2147483647 w 490"/>
              <a:gd name="T21" fmla="*/ 2147483647 h 490"/>
              <a:gd name="T22" fmla="*/ 2147483647 w 490"/>
              <a:gd name="T23" fmla="*/ 2147483647 h 490"/>
              <a:gd name="T24" fmla="*/ 2147483647 w 490"/>
              <a:gd name="T25" fmla="*/ 2147483647 h 490"/>
              <a:gd name="T26" fmla="*/ 2147483647 w 490"/>
              <a:gd name="T27" fmla="*/ 2147483647 h 490"/>
              <a:gd name="T28" fmla="*/ 2147483647 w 490"/>
              <a:gd name="T29" fmla="*/ 2147483647 h 490"/>
              <a:gd name="T30" fmla="*/ 2147483647 w 490"/>
              <a:gd name="T31" fmla="*/ 2147483647 h 490"/>
              <a:gd name="T32" fmla="*/ 2147483647 w 490"/>
              <a:gd name="T33" fmla="*/ 2147483647 h 490"/>
              <a:gd name="T34" fmla="*/ 2147483647 w 490"/>
              <a:gd name="T35" fmla="*/ 2147483647 h 490"/>
              <a:gd name="T36" fmla="*/ 2147483647 w 490"/>
              <a:gd name="T37" fmla="*/ 2147483647 h 490"/>
              <a:gd name="T38" fmla="*/ 2147483647 w 490"/>
              <a:gd name="T39" fmla="*/ 2147483647 h 490"/>
              <a:gd name="T40" fmla="*/ 2147483647 w 490"/>
              <a:gd name="T41" fmla="*/ 2147483647 h 490"/>
              <a:gd name="T42" fmla="*/ 2147483647 w 490"/>
              <a:gd name="T43" fmla="*/ 2147483647 h 490"/>
              <a:gd name="T44" fmla="*/ 2147483647 w 490"/>
              <a:gd name="T45" fmla="*/ 2147483647 h 490"/>
              <a:gd name="T46" fmla="*/ 2147483647 w 490"/>
              <a:gd name="T47" fmla="*/ 2147483647 h 490"/>
              <a:gd name="T48" fmla="*/ 2147483647 w 490"/>
              <a:gd name="T49" fmla="*/ 2147483647 h 490"/>
              <a:gd name="T50" fmla="*/ 2147483647 w 490"/>
              <a:gd name="T51" fmla="*/ 2147483647 h 490"/>
              <a:gd name="T52" fmla="*/ 2147483647 w 490"/>
              <a:gd name="T53" fmla="*/ 2147483647 h 490"/>
              <a:gd name="T54" fmla="*/ 2147483647 w 490"/>
              <a:gd name="T55" fmla="*/ 2147483647 h 490"/>
              <a:gd name="T56" fmla="*/ 2147483647 w 490"/>
              <a:gd name="T57" fmla="*/ 2147483647 h 490"/>
              <a:gd name="T58" fmla="*/ 2147483647 w 490"/>
              <a:gd name="T59" fmla="*/ 2147483647 h 490"/>
              <a:gd name="T60" fmla="*/ 2147483647 w 490"/>
              <a:gd name="T61" fmla="*/ 2147483647 h 490"/>
              <a:gd name="T62" fmla="*/ 2147483647 w 490"/>
              <a:gd name="T63" fmla="*/ 2147483647 h 490"/>
              <a:gd name="T64" fmla="*/ 2147483647 w 490"/>
              <a:gd name="T65" fmla="*/ 2147483647 h 490"/>
              <a:gd name="T66" fmla="*/ 2147483647 w 490"/>
              <a:gd name="T67" fmla="*/ 2147483647 h 490"/>
              <a:gd name="T68" fmla="*/ 2147483647 w 490"/>
              <a:gd name="T69" fmla="*/ 2147483647 h 4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0"/>
              <a:gd name="T106" fmla="*/ 0 h 490"/>
              <a:gd name="T107" fmla="*/ 490 w 490"/>
              <a:gd name="T108" fmla="*/ 490 h 4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404153"/>
          </a:solidFill>
          <a:ln w="9525">
            <a:noFill/>
            <a:round/>
            <a:headEnd/>
            <a:tailEnd/>
          </a:ln>
        </p:spPr>
        <p:txBody>
          <a:bodyPr lIns="68562" tIns="34281" rIns="68562" bIns="34281"/>
          <a:lstStyle/>
          <a:p>
            <a:endParaRPr lang="zh-CN" altLang="en-US"/>
          </a:p>
        </p:txBody>
      </p:sp>
      <p:sp>
        <p:nvSpPr>
          <p:cNvPr id="38" name="Rectangle 4"/>
          <p:cNvSpPr txBox="1">
            <a:spLocks noChangeArrowheads="1"/>
          </p:cNvSpPr>
          <p:nvPr/>
        </p:nvSpPr>
        <p:spPr bwMode="auto">
          <a:xfrm>
            <a:off x="4597400" y="5772150"/>
            <a:ext cx="3670300" cy="257175"/>
          </a:xfrm>
          <a:prstGeom prst="rect">
            <a:avLst/>
          </a:prstGeom>
          <a:noFill/>
          <a:ln>
            <a:noFill/>
          </a:ln>
          <a:effectLst/>
          <a:extLst/>
        </p:spPr>
        <p:txBody>
          <a:bodyPr lIns="68562" tIns="34281" rIns="68562" bIns="34281" anchor="ct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spcBef>
                <a:spcPts val="0"/>
              </a:spcBef>
              <a:spcAft>
                <a:spcPts val="0"/>
              </a:spcAft>
              <a:defRPr/>
            </a:pPr>
            <a:r>
              <a:rPr lang="en-US" altLang="zh-CN" sz="2100" b="0" dirty="0" smtClean="0">
                <a:solidFill>
                  <a:schemeClr val="bg1">
                    <a:lumMod val="50000"/>
                  </a:schemeClr>
                </a:solidFill>
                <a:latin typeface="微软雅黑" pitchFamily="34" charset="-122"/>
                <a:ea typeface="微软雅黑" pitchFamily="34" charset="-122"/>
              </a:rPr>
              <a:t>PRD-2017-G19</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1278" y="5384614"/>
            <a:ext cx="1371719" cy="1365622"/>
          </a:xfrm>
          <a:prstGeom prst="rect">
            <a:avLst/>
          </a:prstGeom>
        </p:spPr>
      </p:pic>
    </p:spTree>
  </p:cSld>
  <p:clrMapOvr>
    <a:masterClrMapping/>
  </p:clrMapOvr>
  <p:transition spd="slow"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250"/>
                            </p:stCondLst>
                            <p:childTnLst>
                              <p:par>
                                <p:cTn id="13" presetID="22" presetClass="entr" presetSubtype="2"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childTnLst>
                          </p:cTn>
                        </p:par>
                        <p:par>
                          <p:cTn id="16" fill="hold">
                            <p:stCondLst>
                              <p:cond delay="175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500" autoRev="1" fill="hold">
                                          <p:stCondLst>
                                            <p:cond delay="0"/>
                                          </p:stCondLst>
                                        </p:cTn>
                                        <p:tgtEl>
                                          <p:spTgt spid="30"/>
                                        </p:tgtEl>
                                        <p:attrNameLst>
                                          <p:attrName>ppt_w</p:attrName>
                                        </p:attrNameLst>
                                      </p:cBhvr>
                                    </p:anim>
                                    <p:anim by="(#ppt_w*0.50)" calcmode="lin" valueType="num">
                                      <p:cBhvr>
                                        <p:cTn id="20" dur="500" decel="50000" autoRev="1" fill="hold">
                                          <p:stCondLst>
                                            <p:cond delay="0"/>
                                          </p:stCondLst>
                                        </p:cTn>
                                        <p:tgtEl>
                                          <p:spTgt spid="30"/>
                                        </p:tgtEl>
                                        <p:attrNameLst>
                                          <p:attrName>ppt_x</p:attrName>
                                        </p:attrNameLst>
                                      </p:cBhvr>
                                    </p:anim>
                                    <p:anim from="(-#ppt_h/2)" to="(#ppt_y)" calcmode="lin" valueType="num">
                                      <p:cBhvr>
                                        <p:cTn id="21" dur="1000" fill="hold">
                                          <p:stCondLst>
                                            <p:cond delay="0"/>
                                          </p:stCondLst>
                                        </p:cTn>
                                        <p:tgtEl>
                                          <p:spTgt spid="30"/>
                                        </p:tgtEl>
                                        <p:attrNameLst>
                                          <p:attrName>ppt_y</p:attrName>
                                        </p:attrNameLst>
                                      </p:cBhvr>
                                    </p:anim>
                                    <p:animRot by="21600000">
                                      <p:cBhvr>
                                        <p:cTn id="22" dur="1000" fill="hold">
                                          <p:stCondLst>
                                            <p:cond delay="0"/>
                                          </p:stCondLst>
                                        </p:cTn>
                                        <p:tgtEl>
                                          <p:spTgt spid="30"/>
                                        </p:tgtEl>
                                        <p:attrNameLst>
                                          <p:attrName>r</p:attrName>
                                        </p:attrNameLst>
                                      </p:cBhvr>
                                    </p:animRot>
                                  </p:childTnLst>
                                </p:cTn>
                              </p:par>
                            </p:childTnLst>
                          </p:cTn>
                        </p:par>
                        <p:par>
                          <p:cTn id="23" fill="hold">
                            <p:stCondLst>
                              <p:cond delay="3350"/>
                            </p:stCondLst>
                            <p:childTnLst>
                              <p:par>
                                <p:cTn id="24" presetID="2" presetClass="entr" presetSubtype="6"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1+#ppt_h/2"/>
                                          </p:val>
                                        </p:tav>
                                        <p:tav tm="100000">
                                          <p:val>
                                            <p:strVal val="#ppt_y"/>
                                          </p:val>
                                        </p:tav>
                                      </p:tavLst>
                                    </p:anim>
                                  </p:childTnLst>
                                </p:cTn>
                              </p:par>
                            </p:childTnLst>
                          </p:cTn>
                        </p:par>
                        <p:par>
                          <p:cTn id="28" fill="hold">
                            <p:stCondLst>
                              <p:cond delay="385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4" grpId="0" animBg="1"/>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125956" name="文本框 10"/>
          <p:cNvSpPr txBox="1">
            <a:spLocks noChangeArrowheads="1"/>
          </p:cNvSpPr>
          <p:nvPr/>
        </p:nvSpPr>
        <p:spPr bwMode="auto">
          <a:xfrm>
            <a:off x="796925" y="2373313"/>
            <a:ext cx="3481388" cy="457200"/>
          </a:xfrm>
          <a:prstGeom prst="rect">
            <a:avLst/>
          </a:prstGeom>
          <a:noFill/>
          <a:ln w="38100">
            <a:noFill/>
            <a:miter lim="800000"/>
            <a:headEnd/>
            <a:tailEnd/>
          </a:ln>
        </p:spPr>
        <p:txBody>
          <a:bodyPr>
            <a:spAutoFit/>
          </a:bodyPr>
          <a:lstStyle/>
          <a:p>
            <a:pPr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zh-CN" altLang="en-US" sz="2400">
                <a:solidFill>
                  <a:srgbClr val="7F7F7F"/>
                </a:solidFill>
                <a:latin typeface="微软雅黑" pitchFamily="34" charset="-122"/>
                <a:ea typeface="微软雅黑" pitchFamily="34" charset="-122"/>
                <a:sym typeface="微软雅黑" pitchFamily="34" charset="-122"/>
              </a:rPr>
              <a:t>（</a:t>
            </a:r>
            <a:r>
              <a:rPr lang="en-US" altLang="zh-CN" sz="2400">
                <a:solidFill>
                  <a:srgbClr val="7F7F7F"/>
                </a:solidFill>
                <a:latin typeface="微软雅黑" pitchFamily="34" charset="-122"/>
                <a:ea typeface="微软雅黑" pitchFamily="34" charset="-122"/>
                <a:sym typeface="微软雅黑" pitchFamily="34" charset="-122"/>
              </a:rPr>
              <a:t>1</a:t>
            </a:r>
            <a:r>
              <a:rPr lang="zh-CN" altLang="en-US" sz="2400">
                <a:solidFill>
                  <a:srgbClr val="7F7F7F"/>
                </a:solidFill>
                <a:latin typeface="微软雅黑" pitchFamily="34" charset="-122"/>
                <a:ea typeface="微软雅黑" pitchFamily="34" charset="-122"/>
                <a:sym typeface="微软雅黑" pitchFamily="34" charset="-122"/>
              </a:rPr>
              <a:t>）一般方法</a:t>
            </a:r>
          </a:p>
        </p:txBody>
      </p:sp>
      <p:sp>
        <p:nvSpPr>
          <p:cNvPr id="88068" name="矩形 17"/>
          <p:cNvSpPr>
            <a:spLocks noChangeArrowheads="1"/>
          </p:cNvSpPr>
          <p:nvPr/>
        </p:nvSpPr>
        <p:spPr bwMode="auto">
          <a:xfrm>
            <a:off x="1004888" y="1208088"/>
            <a:ext cx="5235575" cy="579437"/>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对象图</a:t>
            </a:r>
            <a:endParaRPr lang="en-US" altLang="zh-CN" sz="2400" b="1">
              <a:solidFill>
                <a:srgbClr val="7F7F7F"/>
              </a:solidFill>
              <a:latin typeface="微软雅黑" pitchFamily="34" charset="-122"/>
              <a:ea typeface="微软雅黑" pitchFamily="34" charset="-122"/>
            </a:endParaRPr>
          </a:p>
        </p:txBody>
      </p:sp>
      <p:sp>
        <p:nvSpPr>
          <p:cNvPr id="125960" name="文本框 10"/>
          <p:cNvSpPr txBox="1">
            <a:spLocks noChangeArrowheads="1"/>
          </p:cNvSpPr>
          <p:nvPr/>
        </p:nvSpPr>
        <p:spPr bwMode="auto">
          <a:xfrm>
            <a:off x="1187450" y="3403600"/>
            <a:ext cx="2843213" cy="822325"/>
          </a:xfrm>
          <a:prstGeom prst="rect">
            <a:avLst/>
          </a:prstGeom>
          <a:noFill/>
          <a:ln w="38100">
            <a:noFill/>
            <a:miter lim="800000"/>
            <a:headEnd/>
            <a:tailEnd/>
          </a:ln>
        </p:spPr>
        <p:txBody>
          <a:bodyPr>
            <a:spAutoFit/>
          </a:bodyPr>
          <a:lstStyle/>
          <a:p>
            <a:pPr eaLnBrk="0" hangingPunct="0"/>
            <a:r>
              <a:rPr lang="zh-CN" altLang="en-US" sz="2400">
                <a:solidFill>
                  <a:srgbClr val="7F7F7F"/>
                </a:solidFill>
                <a:latin typeface="微软雅黑" pitchFamily="34" charset="-122"/>
                <a:ea typeface="微软雅黑" pitchFamily="34" charset="-122"/>
                <a:sym typeface="微软雅黑" pitchFamily="34" charset="-122"/>
              </a:rPr>
              <a:t>（</a:t>
            </a:r>
            <a:r>
              <a:rPr lang="en-US" altLang="zh-CN" sz="2400">
                <a:solidFill>
                  <a:srgbClr val="7F7F7F"/>
                </a:solidFill>
                <a:latin typeface="微软雅黑" pitchFamily="34" charset="-122"/>
                <a:ea typeface="微软雅黑" pitchFamily="34" charset="-122"/>
                <a:sym typeface="微软雅黑" pitchFamily="34" charset="-122"/>
              </a:rPr>
              <a:t>2</a:t>
            </a:r>
            <a:r>
              <a:rPr lang="zh-CN" altLang="en-US" sz="2400">
                <a:solidFill>
                  <a:srgbClr val="7F7F7F"/>
                </a:solidFill>
                <a:latin typeface="微软雅黑" pitchFamily="34" charset="-122"/>
                <a:ea typeface="微软雅黑" pitchFamily="34" charset="-122"/>
                <a:sym typeface="微软雅黑" pitchFamily="34" charset="-122"/>
              </a:rPr>
              <a:t>）只有类名、冒     号和下划线</a:t>
            </a:r>
          </a:p>
        </p:txBody>
      </p:sp>
      <p:sp>
        <p:nvSpPr>
          <p:cNvPr id="125961" name="文本框 10"/>
          <p:cNvSpPr txBox="1">
            <a:spLocks noChangeArrowheads="1"/>
          </p:cNvSpPr>
          <p:nvPr/>
        </p:nvSpPr>
        <p:spPr bwMode="auto">
          <a:xfrm>
            <a:off x="1187450" y="4519613"/>
            <a:ext cx="2901950" cy="822325"/>
          </a:xfrm>
          <a:prstGeom prst="rect">
            <a:avLst/>
          </a:prstGeom>
          <a:noFill/>
          <a:ln w="38100">
            <a:noFill/>
            <a:miter lim="800000"/>
            <a:headEnd/>
            <a:tailEnd/>
          </a:ln>
        </p:spPr>
        <p:txBody>
          <a:bodyPr>
            <a:spAutoFit/>
          </a:bodyPr>
          <a:lstStyle/>
          <a:p>
            <a:pPr eaLnBrk="0" hangingPunct="0"/>
            <a:r>
              <a:rPr lang="zh-CN" altLang="en-US" sz="2400">
                <a:solidFill>
                  <a:srgbClr val="7F7F7F"/>
                </a:solidFill>
                <a:latin typeface="微软雅黑" pitchFamily="34" charset="-122"/>
                <a:ea typeface="微软雅黑" pitchFamily="34" charset="-122"/>
                <a:sym typeface="微软雅黑" pitchFamily="34" charset="-122"/>
              </a:rPr>
              <a:t>（</a:t>
            </a:r>
            <a:r>
              <a:rPr lang="en-US" altLang="zh-CN" sz="2400">
                <a:solidFill>
                  <a:srgbClr val="7F7F7F"/>
                </a:solidFill>
                <a:latin typeface="微软雅黑" pitchFamily="34" charset="-122"/>
                <a:ea typeface="微软雅黑" pitchFamily="34" charset="-122"/>
                <a:sym typeface="微软雅黑" pitchFamily="34" charset="-122"/>
              </a:rPr>
              <a:t>3</a:t>
            </a:r>
            <a:r>
              <a:rPr lang="zh-CN" altLang="en-US" sz="2400">
                <a:solidFill>
                  <a:srgbClr val="7F7F7F"/>
                </a:solidFill>
                <a:latin typeface="微软雅黑" pitchFamily="34" charset="-122"/>
                <a:ea typeface="微软雅黑" pitchFamily="34" charset="-122"/>
                <a:sym typeface="微软雅黑" pitchFamily="34" charset="-122"/>
              </a:rPr>
              <a:t>）只有对象名和下划线</a:t>
            </a:r>
          </a:p>
        </p:txBody>
      </p:sp>
      <p:pic>
        <p:nvPicPr>
          <p:cNvPr id="71687" name="图片 1"/>
          <p:cNvPicPr>
            <a:picLocks noChangeAspect="1"/>
          </p:cNvPicPr>
          <p:nvPr/>
        </p:nvPicPr>
        <p:blipFill>
          <a:blip r:embed="rId3"/>
          <a:srcRect/>
          <a:stretch>
            <a:fillRect/>
          </a:stretch>
        </p:blipFill>
        <p:spPr bwMode="auto">
          <a:xfrm>
            <a:off x="4025900" y="2009775"/>
            <a:ext cx="1843088" cy="996950"/>
          </a:xfrm>
          <a:prstGeom prst="rect">
            <a:avLst/>
          </a:prstGeom>
          <a:noFill/>
          <a:ln w="9525">
            <a:noFill/>
            <a:miter lim="800000"/>
            <a:headEnd/>
            <a:tailEnd/>
          </a:ln>
        </p:spPr>
      </p:pic>
      <p:pic>
        <p:nvPicPr>
          <p:cNvPr id="71688" name="图片 4"/>
          <p:cNvPicPr>
            <a:picLocks noChangeAspect="1"/>
          </p:cNvPicPr>
          <p:nvPr/>
        </p:nvPicPr>
        <p:blipFill>
          <a:blip r:embed="rId4"/>
          <a:srcRect/>
          <a:stretch>
            <a:fillRect/>
          </a:stretch>
        </p:blipFill>
        <p:spPr bwMode="auto">
          <a:xfrm>
            <a:off x="4025900" y="3124200"/>
            <a:ext cx="1919288" cy="1227138"/>
          </a:xfrm>
          <a:prstGeom prst="rect">
            <a:avLst/>
          </a:prstGeom>
          <a:noFill/>
          <a:ln w="9525">
            <a:noFill/>
            <a:miter lim="800000"/>
            <a:headEnd/>
            <a:tailEnd/>
          </a:ln>
        </p:spPr>
      </p:pic>
      <p:pic>
        <p:nvPicPr>
          <p:cNvPr id="71689" name="图片 5"/>
          <p:cNvPicPr>
            <a:picLocks noChangeAspect="1"/>
          </p:cNvPicPr>
          <p:nvPr/>
        </p:nvPicPr>
        <p:blipFill>
          <a:blip r:embed="rId5"/>
          <a:srcRect/>
          <a:stretch>
            <a:fillRect/>
          </a:stretch>
        </p:blipFill>
        <p:spPr bwMode="auto">
          <a:xfrm>
            <a:off x="4213225" y="4435475"/>
            <a:ext cx="1873250" cy="1023938"/>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25956"/>
                                        </p:tgtEl>
                                        <p:attrNameLst>
                                          <p:attrName>style.visibility</p:attrName>
                                        </p:attrNameLst>
                                      </p:cBhvr>
                                      <p:to>
                                        <p:strVal val="visible"/>
                                      </p:to>
                                    </p:set>
                                    <p:animEffect transition="in" filter="fade">
                                      <p:cBhvr>
                                        <p:cTn id="20" dur="750"/>
                                        <p:tgtEl>
                                          <p:spTgt spid="125956"/>
                                        </p:tgtEl>
                                      </p:cBhvr>
                                    </p:animEffect>
                                  </p:childTnLst>
                                </p:cTn>
                              </p:par>
                            </p:childTnLst>
                          </p:cTn>
                        </p:par>
                        <p:par>
                          <p:cTn id="21" fill="hold">
                            <p:stCondLst>
                              <p:cond delay="2250"/>
                            </p:stCondLst>
                            <p:childTnLst>
                              <p:par>
                                <p:cTn id="22" presetID="10" presetClass="entr" presetSubtype="0" fill="hold" grpId="0" nodeType="afterEffect">
                                  <p:stCondLst>
                                    <p:cond delay="0"/>
                                  </p:stCondLst>
                                  <p:childTnLst>
                                    <p:set>
                                      <p:cBhvr>
                                        <p:cTn id="23" dur="1" fill="hold">
                                          <p:stCondLst>
                                            <p:cond delay="0"/>
                                          </p:stCondLst>
                                        </p:cTn>
                                        <p:tgtEl>
                                          <p:spTgt spid="125960"/>
                                        </p:tgtEl>
                                        <p:attrNameLst>
                                          <p:attrName>style.visibility</p:attrName>
                                        </p:attrNameLst>
                                      </p:cBhvr>
                                      <p:to>
                                        <p:strVal val="visible"/>
                                      </p:to>
                                    </p:set>
                                    <p:animEffect transition="in" filter="fade">
                                      <p:cBhvr>
                                        <p:cTn id="24" dur="750"/>
                                        <p:tgtEl>
                                          <p:spTgt spid="125960"/>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25961"/>
                                        </p:tgtEl>
                                        <p:attrNameLst>
                                          <p:attrName>style.visibility</p:attrName>
                                        </p:attrNameLst>
                                      </p:cBhvr>
                                      <p:to>
                                        <p:strVal val="visible"/>
                                      </p:to>
                                    </p:set>
                                    <p:animEffect transition="in" filter="fade">
                                      <p:cBhvr>
                                        <p:cTn id="28" dur="75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5956" grpId="0"/>
      <p:bldP spid="88068" grpId="0"/>
      <p:bldP spid="125960" grpId="0"/>
      <p:bldP spid="1259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类图和对象图的区别</a:t>
            </a:r>
          </a:p>
        </p:txBody>
      </p:sp>
      <p:sp>
        <p:nvSpPr>
          <p:cNvPr id="4" name="Freeform 6"/>
          <p:cNvSpPr>
            <a:spLocks/>
          </p:cNvSpPr>
          <p:nvPr/>
        </p:nvSpPr>
        <p:spPr bwMode="auto">
          <a:xfrm>
            <a:off x="6761163" y="3152775"/>
            <a:ext cx="1176337" cy="13589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B0F0"/>
          </a:solidFill>
          <a:ln>
            <a:noFill/>
          </a:ln>
        </p:spPr>
        <p:txBody>
          <a:bodyPr lIns="68562" tIns="34281" rIns="68562" bIns="34281"/>
          <a:lstStyle/>
          <a:p>
            <a:pPr fontAlgn="auto">
              <a:spcBef>
                <a:spcPts val="0"/>
              </a:spcBef>
              <a:spcAft>
                <a:spcPts val="0"/>
              </a:spcAft>
              <a:defRPr/>
            </a:pPr>
            <a:endParaRPr lang="zh-CN" altLang="en-US" sz="1600">
              <a:solidFill>
                <a:schemeClr val="bg1">
                  <a:lumMod val="50000"/>
                </a:schemeClr>
              </a:solidFill>
              <a:latin typeface="+mn-lt"/>
              <a:ea typeface="+mn-ea"/>
              <a:cs typeface="+mn-cs"/>
            </a:endParaRPr>
          </a:p>
        </p:txBody>
      </p:sp>
      <p:sp>
        <p:nvSpPr>
          <p:cNvPr id="5" name="Freeform 7"/>
          <p:cNvSpPr>
            <a:spLocks/>
          </p:cNvSpPr>
          <p:nvPr/>
        </p:nvSpPr>
        <p:spPr bwMode="auto">
          <a:xfrm>
            <a:off x="4311650" y="3186113"/>
            <a:ext cx="1174750" cy="1357312"/>
          </a:xfrm>
          <a:custGeom>
            <a:avLst/>
            <a:gdLst>
              <a:gd name="T0" fmla="*/ 2147483647 w 2260"/>
              <a:gd name="T1" fmla="*/ 0 h 2610"/>
              <a:gd name="T2" fmla="*/ 2147483647 w 2260"/>
              <a:gd name="T3" fmla="*/ 2147483647 h 2610"/>
              <a:gd name="T4" fmla="*/ 2147483647 w 2260"/>
              <a:gd name="T5" fmla="*/ 2147483647 h 2610"/>
              <a:gd name="T6" fmla="*/ 2147483647 w 2260"/>
              <a:gd name="T7" fmla="*/ 2147483647 h 2610"/>
              <a:gd name="T8" fmla="*/ 2147483647 w 2260"/>
              <a:gd name="T9" fmla="*/ 2147483647 h 2610"/>
              <a:gd name="T10" fmla="*/ 2147483647 w 2260"/>
              <a:gd name="T11" fmla="*/ 2147483647 h 2610"/>
              <a:gd name="T12" fmla="*/ 2147483647 w 2260"/>
              <a:gd name="T13" fmla="*/ 2147483647 h 2610"/>
              <a:gd name="T14" fmla="*/ 2147483647 w 2260"/>
              <a:gd name="T15" fmla="*/ 2147483647 h 2610"/>
              <a:gd name="T16" fmla="*/ 0 w 2260"/>
              <a:gd name="T17" fmla="*/ 2147483647 h 2610"/>
              <a:gd name="T18" fmla="*/ 0 w 2260"/>
              <a:gd name="T19" fmla="*/ 2147483647 h 2610"/>
              <a:gd name="T20" fmla="*/ 0 w 2260"/>
              <a:gd name="T21" fmla="*/ 2147483647 h 2610"/>
              <a:gd name="T22" fmla="*/ 2147483647 w 2260"/>
              <a:gd name="T23" fmla="*/ 2147483647 h 2610"/>
              <a:gd name="T24" fmla="*/ 2147483647 w 2260"/>
              <a:gd name="T25" fmla="*/ 0 h 2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60"/>
              <a:gd name="T40" fmla="*/ 0 h 2610"/>
              <a:gd name="T41" fmla="*/ 2260 w 2260"/>
              <a:gd name="T42" fmla="*/ 2610 h 2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404153"/>
          </a:solidFill>
          <a:ln w="9525">
            <a:noFill/>
            <a:round/>
            <a:headEnd/>
            <a:tailEnd/>
          </a:ln>
        </p:spPr>
        <p:txBody>
          <a:bodyPr lIns="68562" tIns="34281" rIns="68562" bIns="34281"/>
          <a:lstStyle/>
          <a:p>
            <a:endParaRPr lang="zh-CN" altLang="en-US"/>
          </a:p>
        </p:txBody>
      </p:sp>
      <p:sp>
        <p:nvSpPr>
          <p:cNvPr id="6" name="Freeform 8"/>
          <p:cNvSpPr>
            <a:spLocks/>
          </p:cNvSpPr>
          <p:nvPr/>
        </p:nvSpPr>
        <p:spPr bwMode="auto">
          <a:xfrm>
            <a:off x="4884738" y="2127250"/>
            <a:ext cx="1174750" cy="1358900"/>
          </a:xfrm>
          <a:custGeom>
            <a:avLst/>
            <a:gdLst>
              <a:gd name="T0" fmla="*/ 2147483647 w 2260"/>
              <a:gd name="T1" fmla="*/ 0 h 2610"/>
              <a:gd name="T2" fmla="*/ 2147483647 w 2260"/>
              <a:gd name="T3" fmla="*/ 2147483647 h 2610"/>
              <a:gd name="T4" fmla="*/ 2147483647 w 2260"/>
              <a:gd name="T5" fmla="*/ 2147483647 h 2610"/>
              <a:gd name="T6" fmla="*/ 2147483647 w 2260"/>
              <a:gd name="T7" fmla="*/ 2147483647 h 2610"/>
              <a:gd name="T8" fmla="*/ 2147483647 w 2260"/>
              <a:gd name="T9" fmla="*/ 2147483647 h 2610"/>
              <a:gd name="T10" fmla="*/ 2147483647 w 2260"/>
              <a:gd name="T11" fmla="*/ 2147483647 h 2610"/>
              <a:gd name="T12" fmla="*/ 2147483647 w 2260"/>
              <a:gd name="T13" fmla="*/ 2147483647 h 2610"/>
              <a:gd name="T14" fmla="*/ 2147483647 w 2260"/>
              <a:gd name="T15" fmla="*/ 2147483647 h 2610"/>
              <a:gd name="T16" fmla="*/ 0 w 2260"/>
              <a:gd name="T17" fmla="*/ 2147483647 h 2610"/>
              <a:gd name="T18" fmla="*/ 0 w 2260"/>
              <a:gd name="T19" fmla="*/ 2147483647 h 2610"/>
              <a:gd name="T20" fmla="*/ 0 w 2260"/>
              <a:gd name="T21" fmla="*/ 2147483647 h 2610"/>
              <a:gd name="T22" fmla="*/ 2147483647 w 2260"/>
              <a:gd name="T23" fmla="*/ 2147483647 h 2610"/>
              <a:gd name="T24" fmla="*/ 2147483647 w 2260"/>
              <a:gd name="T25" fmla="*/ 0 h 2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60"/>
              <a:gd name="T40" fmla="*/ 0 h 2610"/>
              <a:gd name="T41" fmla="*/ 2260 w 2260"/>
              <a:gd name="T42" fmla="*/ 2610 h 2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B0F0"/>
          </a:solidFill>
          <a:ln w="9525">
            <a:noFill/>
            <a:round/>
            <a:headEnd/>
            <a:tailEnd/>
          </a:ln>
        </p:spPr>
        <p:txBody>
          <a:bodyPr lIns="68562" tIns="34281" rIns="68562" bIns="34281"/>
          <a:lstStyle/>
          <a:p>
            <a:endParaRPr lang="zh-CN" altLang="en-US"/>
          </a:p>
        </p:txBody>
      </p:sp>
      <p:sp>
        <p:nvSpPr>
          <p:cNvPr id="7" name="Freeform 9"/>
          <p:cNvSpPr>
            <a:spLocks/>
          </p:cNvSpPr>
          <p:nvPr/>
        </p:nvSpPr>
        <p:spPr bwMode="auto">
          <a:xfrm>
            <a:off x="6130925" y="2116138"/>
            <a:ext cx="1176338" cy="1360487"/>
          </a:xfrm>
          <a:custGeom>
            <a:avLst/>
            <a:gdLst>
              <a:gd name="T0" fmla="*/ 2147483647 w 2260"/>
              <a:gd name="T1" fmla="*/ 0 h 2610"/>
              <a:gd name="T2" fmla="*/ 2147483647 w 2260"/>
              <a:gd name="T3" fmla="*/ 2147483647 h 2610"/>
              <a:gd name="T4" fmla="*/ 2147483647 w 2260"/>
              <a:gd name="T5" fmla="*/ 2147483647 h 2610"/>
              <a:gd name="T6" fmla="*/ 2147483647 w 2260"/>
              <a:gd name="T7" fmla="*/ 2147483647 h 2610"/>
              <a:gd name="T8" fmla="*/ 2147483647 w 2260"/>
              <a:gd name="T9" fmla="*/ 2147483647 h 2610"/>
              <a:gd name="T10" fmla="*/ 2147483647 w 2260"/>
              <a:gd name="T11" fmla="*/ 2147483647 h 2610"/>
              <a:gd name="T12" fmla="*/ 2147483647 w 2260"/>
              <a:gd name="T13" fmla="*/ 2147483647 h 2610"/>
              <a:gd name="T14" fmla="*/ 2147483647 w 2260"/>
              <a:gd name="T15" fmla="*/ 2147483647 h 2610"/>
              <a:gd name="T16" fmla="*/ 0 w 2260"/>
              <a:gd name="T17" fmla="*/ 2147483647 h 2610"/>
              <a:gd name="T18" fmla="*/ 0 w 2260"/>
              <a:gd name="T19" fmla="*/ 2147483647 h 2610"/>
              <a:gd name="T20" fmla="*/ 0 w 2260"/>
              <a:gd name="T21" fmla="*/ 2147483647 h 2610"/>
              <a:gd name="T22" fmla="*/ 2147483647 w 2260"/>
              <a:gd name="T23" fmla="*/ 2147483647 h 2610"/>
              <a:gd name="T24" fmla="*/ 2147483647 w 2260"/>
              <a:gd name="T25" fmla="*/ 0 h 2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60"/>
              <a:gd name="T40" fmla="*/ 0 h 2610"/>
              <a:gd name="T41" fmla="*/ 2260 w 2260"/>
              <a:gd name="T42" fmla="*/ 2610 h 2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404153"/>
          </a:solidFill>
          <a:ln w="9525">
            <a:noFill/>
            <a:round/>
            <a:headEnd/>
            <a:tailEnd/>
          </a:ln>
        </p:spPr>
        <p:txBody>
          <a:bodyPr lIns="68562" tIns="34281" rIns="68562" bIns="34281"/>
          <a:lstStyle/>
          <a:p>
            <a:endParaRPr lang="zh-CN" altLang="en-US"/>
          </a:p>
        </p:txBody>
      </p:sp>
      <p:sp>
        <p:nvSpPr>
          <p:cNvPr id="8" name="Freeform 10"/>
          <p:cNvSpPr>
            <a:spLocks/>
          </p:cNvSpPr>
          <p:nvPr/>
        </p:nvSpPr>
        <p:spPr bwMode="auto">
          <a:xfrm>
            <a:off x="4964113" y="4203700"/>
            <a:ext cx="1174750" cy="1358900"/>
          </a:xfrm>
          <a:custGeom>
            <a:avLst/>
            <a:gdLst>
              <a:gd name="T0" fmla="*/ 2147483647 w 2260"/>
              <a:gd name="T1" fmla="*/ 0 h 2609"/>
              <a:gd name="T2" fmla="*/ 2147483647 w 2260"/>
              <a:gd name="T3" fmla="*/ 2147483647 h 2609"/>
              <a:gd name="T4" fmla="*/ 2147483647 w 2260"/>
              <a:gd name="T5" fmla="*/ 2147483647 h 2609"/>
              <a:gd name="T6" fmla="*/ 2147483647 w 2260"/>
              <a:gd name="T7" fmla="*/ 2147483647 h 2609"/>
              <a:gd name="T8" fmla="*/ 2147483647 w 2260"/>
              <a:gd name="T9" fmla="*/ 2147483647 h 2609"/>
              <a:gd name="T10" fmla="*/ 2147483647 w 2260"/>
              <a:gd name="T11" fmla="*/ 2147483647 h 2609"/>
              <a:gd name="T12" fmla="*/ 2147483647 w 2260"/>
              <a:gd name="T13" fmla="*/ 2147483647 h 2609"/>
              <a:gd name="T14" fmla="*/ 2147483647 w 2260"/>
              <a:gd name="T15" fmla="*/ 2147483647 h 2609"/>
              <a:gd name="T16" fmla="*/ 0 w 2260"/>
              <a:gd name="T17" fmla="*/ 2147483647 h 2609"/>
              <a:gd name="T18" fmla="*/ 0 w 2260"/>
              <a:gd name="T19" fmla="*/ 2147483647 h 2609"/>
              <a:gd name="T20" fmla="*/ 0 w 2260"/>
              <a:gd name="T21" fmla="*/ 2147483647 h 2609"/>
              <a:gd name="T22" fmla="*/ 2147483647 w 2260"/>
              <a:gd name="T23" fmla="*/ 2147483647 h 2609"/>
              <a:gd name="T24" fmla="*/ 2147483647 w 2260"/>
              <a:gd name="T25" fmla="*/ 0 h 26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60"/>
              <a:gd name="T40" fmla="*/ 0 h 2609"/>
              <a:gd name="T41" fmla="*/ 2260 w 2260"/>
              <a:gd name="T42" fmla="*/ 2609 h 26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00B0F0"/>
          </a:solidFill>
          <a:ln w="9525">
            <a:noFill/>
            <a:round/>
            <a:headEnd/>
            <a:tailEnd/>
          </a:ln>
        </p:spPr>
        <p:txBody>
          <a:bodyPr lIns="68562" tIns="34281" rIns="68562" bIns="34281"/>
          <a:lstStyle/>
          <a:p>
            <a:endParaRPr lang="zh-CN" altLang="en-US"/>
          </a:p>
        </p:txBody>
      </p:sp>
      <p:sp>
        <p:nvSpPr>
          <p:cNvPr id="9" name="Freeform 11"/>
          <p:cNvSpPr>
            <a:spLocks/>
          </p:cNvSpPr>
          <p:nvPr/>
        </p:nvSpPr>
        <p:spPr bwMode="auto">
          <a:xfrm>
            <a:off x="6162675" y="4210050"/>
            <a:ext cx="1176338" cy="1358900"/>
          </a:xfrm>
          <a:custGeom>
            <a:avLst/>
            <a:gdLst>
              <a:gd name="T0" fmla="*/ 2147483647 w 2260"/>
              <a:gd name="T1" fmla="*/ 0 h 2609"/>
              <a:gd name="T2" fmla="*/ 2147483647 w 2260"/>
              <a:gd name="T3" fmla="*/ 2147483647 h 2609"/>
              <a:gd name="T4" fmla="*/ 2147483647 w 2260"/>
              <a:gd name="T5" fmla="*/ 2147483647 h 2609"/>
              <a:gd name="T6" fmla="*/ 2147483647 w 2260"/>
              <a:gd name="T7" fmla="*/ 2147483647 h 2609"/>
              <a:gd name="T8" fmla="*/ 2147483647 w 2260"/>
              <a:gd name="T9" fmla="*/ 2147483647 h 2609"/>
              <a:gd name="T10" fmla="*/ 2147483647 w 2260"/>
              <a:gd name="T11" fmla="*/ 2147483647 h 2609"/>
              <a:gd name="T12" fmla="*/ 2147483647 w 2260"/>
              <a:gd name="T13" fmla="*/ 2147483647 h 2609"/>
              <a:gd name="T14" fmla="*/ 2147483647 w 2260"/>
              <a:gd name="T15" fmla="*/ 2147483647 h 2609"/>
              <a:gd name="T16" fmla="*/ 0 w 2260"/>
              <a:gd name="T17" fmla="*/ 2147483647 h 2609"/>
              <a:gd name="T18" fmla="*/ 0 w 2260"/>
              <a:gd name="T19" fmla="*/ 2147483647 h 2609"/>
              <a:gd name="T20" fmla="*/ 0 w 2260"/>
              <a:gd name="T21" fmla="*/ 2147483647 h 2609"/>
              <a:gd name="T22" fmla="*/ 2147483647 w 2260"/>
              <a:gd name="T23" fmla="*/ 2147483647 h 2609"/>
              <a:gd name="T24" fmla="*/ 2147483647 w 2260"/>
              <a:gd name="T25" fmla="*/ 0 h 26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60"/>
              <a:gd name="T40" fmla="*/ 0 h 2609"/>
              <a:gd name="T41" fmla="*/ 2260 w 2260"/>
              <a:gd name="T42" fmla="*/ 2609 h 26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404153"/>
          </a:solidFill>
          <a:ln w="9525">
            <a:noFill/>
            <a:round/>
            <a:headEnd/>
            <a:tailEnd/>
          </a:ln>
        </p:spPr>
        <p:txBody>
          <a:bodyPr lIns="68562" tIns="34281" rIns="68562" bIns="34281"/>
          <a:lstStyle/>
          <a:p>
            <a:endParaRPr lang="zh-CN" altLang="en-US"/>
          </a:p>
        </p:txBody>
      </p:sp>
      <p:sp>
        <p:nvSpPr>
          <p:cNvPr id="16" name="TextBox 15"/>
          <p:cNvSpPr txBox="1">
            <a:spLocks noChangeArrowheads="1"/>
          </p:cNvSpPr>
          <p:nvPr/>
        </p:nvSpPr>
        <p:spPr bwMode="auto">
          <a:xfrm>
            <a:off x="738188" y="1716088"/>
            <a:ext cx="2351087" cy="434975"/>
          </a:xfrm>
          <a:prstGeom prst="rect">
            <a:avLst/>
          </a:prstGeom>
          <a:noFill/>
          <a:ln w="9525">
            <a:noFill/>
            <a:miter lim="800000"/>
            <a:headEnd/>
            <a:tailEnd/>
          </a:ln>
        </p:spPr>
        <p:txBody>
          <a:bodyPr lIns="68562" tIns="34281" rIns="68562" bIns="34281">
            <a:spAutoFit/>
          </a:bodyPr>
          <a:lstStyle/>
          <a:p>
            <a:pPr algn="r"/>
            <a:r>
              <a:rPr lang="zh-CN" altLang="en-US" sz="2400" b="1">
                <a:solidFill>
                  <a:srgbClr val="7F7F7F"/>
                </a:solidFill>
                <a:latin typeface="宋体" charset="-122"/>
                <a:ea typeface="宋体" charset="-122"/>
              </a:rPr>
              <a:t>类图</a:t>
            </a:r>
          </a:p>
        </p:txBody>
      </p:sp>
      <p:sp>
        <p:nvSpPr>
          <p:cNvPr id="17" name="TextBox 16"/>
          <p:cNvSpPr txBox="1">
            <a:spLocks noChangeArrowheads="1"/>
          </p:cNvSpPr>
          <p:nvPr/>
        </p:nvSpPr>
        <p:spPr bwMode="auto">
          <a:xfrm>
            <a:off x="760413" y="2462213"/>
            <a:ext cx="4011612" cy="558800"/>
          </a:xfrm>
          <a:prstGeom prst="rect">
            <a:avLst/>
          </a:prstGeom>
          <a:noFill/>
          <a:ln w="9525">
            <a:noFill/>
            <a:miter lim="800000"/>
            <a:headEnd/>
            <a:tailEnd/>
          </a:ln>
        </p:spPr>
        <p:txBody>
          <a:bodyPr lIns="68562" tIns="34281" rIns="68562" bIns="34281">
            <a:spAutoFit/>
          </a:bodyPr>
          <a:lstStyle/>
          <a:p>
            <a:pPr algn="r"/>
            <a:r>
              <a:rPr lang="zh-CN" altLang="en-US" sz="1600">
                <a:solidFill>
                  <a:srgbClr val="7F7F7F"/>
                </a:solidFill>
                <a:latin typeface="宋体" charset="-122"/>
                <a:ea typeface="宋体" charset="-122"/>
              </a:rPr>
              <a:t>类具有三个分栏：名称、属性和操作</a:t>
            </a:r>
          </a:p>
          <a:p>
            <a:pPr algn="r"/>
            <a:r>
              <a:rPr lang="zh-CN" altLang="en-US" sz="1600">
                <a:solidFill>
                  <a:srgbClr val="7F7F7F"/>
                </a:solidFill>
                <a:latin typeface="宋体" charset="-122"/>
                <a:ea typeface="宋体" charset="-122"/>
              </a:rPr>
              <a:t>在类的名称分栏中只有类名</a:t>
            </a:r>
          </a:p>
        </p:txBody>
      </p:sp>
      <p:sp>
        <p:nvSpPr>
          <p:cNvPr id="18" name="TextBox 17"/>
          <p:cNvSpPr txBox="1">
            <a:spLocks noChangeArrowheads="1"/>
          </p:cNvSpPr>
          <p:nvPr/>
        </p:nvSpPr>
        <p:spPr bwMode="auto">
          <a:xfrm>
            <a:off x="9037638" y="1765300"/>
            <a:ext cx="2351087" cy="434975"/>
          </a:xfrm>
          <a:prstGeom prst="rect">
            <a:avLst/>
          </a:prstGeom>
          <a:noFill/>
          <a:ln w="9525">
            <a:noFill/>
            <a:miter lim="800000"/>
            <a:headEnd/>
            <a:tailEnd/>
          </a:ln>
        </p:spPr>
        <p:txBody>
          <a:bodyPr lIns="68562" tIns="34281" rIns="68562" bIns="34281">
            <a:spAutoFit/>
          </a:bodyPr>
          <a:lstStyle/>
          <a:p>
            <a:r>
              <a:rPr lang="zh-CN" altLang="en-US" sz="2400" b="1">
                <a:solidFill>
                  <a:srgbClr val="7F7F7F"/>
                </a:solidFill>
                <a:latin typeface="宋体" charset="-122"/>
                <a:ea typeface="宋体" charset="-122"/>
              </a:rPr>
              <a:t>对象图</a:t>
            </a:r>
          </a:p>
        </p:txBody>
      </p:sp>
      <p:sp>
        <p:nvSpPr>
          <p:cNvPr id="19" name="TextBox 18"/>
          <p:cNvSpPr txBox="1">
            <a:spLocks noChangeArrowheads="1"/>
          </p:cNvSpPr>
          <p:nvPr/>
        </p:nvSpPr>
        <p:spPr bwMode="auto">
          <a:xfrm>
            <a:off x="7424738" y="2366963"/>
            <a:ext cx="4013200" cy="803275"/>
          </a:xfrm>
          <a:prstGeom prst="rect">
            <a:avLst/>
          </a:prstGeom>
          <a:noFill/>
          <a:ln w="9525">
            <a:noFill/>
            <a:miter lim="800000"/>
            <a:headEnd/>
            <a:tailEnd/>
          </a:ln>
        </p:spPr>
        <p:txBody>
          <a:bodyPr lIns="68562" tIns="34281" rIns="68562" bIns="34281">
            <a:spAutoFit/>
          </a:bodyPr>
          <a:lstStyle/>
          <a:p>
            <a:r>
              <a:rPr lang="zh-CN" altLang="en-US" sz="1600">
                <a:solidFill>
                  <a:srgbClr val="7F7F7F"/>
                </a:solidFill>
                <a:latin typeface="宋体" charset="-122"/>
                <a:ea typeface="宋体" charset="-122"/>
              </a:rPr>
              <a:t>对象只有两个分栏：名称和属性</a:t>
            </a:r>
          </a:p>
          <a:p>
            <a:r>
              <a:rPr lang="zh-CN" altLang="en-US" sz="1600">
                <a:solidFill>
                  <a:srgbClr val="7F7F7F"/>
                </a:solidFill>
                <a:latin typeface="宋体" charset="-122"/>
                <a:ea typeface="宋体" charset="-122"/>
              </a:rPr>
              <a:t>对象的名称形式为“对象名：类名”，匿名则为“：类名”</a:t>
            </a:r>
          </a:p>
        </p:txBody>
      </p:sp>
      <p:sp>
        <p:nvSpPr>
          <p:cNvPr id="21" name="TextBox 20"/>
          <p:cNvSpPr txBox="1">
            <a:spLocks noChangeArrowheads="1"/>
          </p:cNvSpPr>
          <p:nvPr/>
        </p:nvSpPr>
        <p:spPr bwMode="auto">
          <a:xfrm>
            <a:off x="7969250" y="3414713"/>
            <a:ext cx="4013200" cy="803275"/>
          </a:xfrm>
          <a:prstGeom prst="rect">
            <a:avLst/>
          </a:prstGeom>
          <a:noFill/>
          <a:ln w="9525">
            <a:noFill/>
            <a:miter lim="800000"/>
            <a:headEnd/>
            <a:tailEnd/>
          </a:ln>
        </p:spPr>
        <p:txBody>
          <a:bodyPr lIns="68562" tIns="34281" rIns="68562" bIns="34281">
            <a:spAutoFit/>
          </a:bodyPr>
          <a:lstStyle/>
          <a:p>
            <a:r>
              <a:rPr lang="zh-CN" altLang="en-US" sz="1600">
                <a:solidFill>
                  <a:srgbClr val="7F7F7F"/>
                </a:solidFill>
                <a:latin typeface="宋体" charset="-122"/>
                <a:ea typeface="宋体" charset="-122"/>
              </a:rPr>
              <a:t>对象只定义了属性的当前值，以便用于测试用例</a:t>
            </a:r>
          </a:p>
          <a:p>
            <a:r>
              <a:rPr lang="zh-CN" altLang="en-US" sz="1600">
                <a:solidFill>
                  <a:srgbClr val="7F7F7F"/>
                </a:solidFill>
                <a:latin typeface="宋体" charset="-122"/>
                <a:ea typeface="宋体" charset="-122"/>
              </a:rPr>
              <a:t>对象图中不包括操作</a:t>
            </a:r>
          </a:p>
        </p:txBody>
      </p:sp>
      <p:sp>
        <p:nvSpPr>
          <p:cNvPr id="23" name="TextBox 22"/>
          <p:cNvSpPr txBox="1">
            <a:spLocks noChangeArrowheads="1"/>
          </p:cNvSpPr>
          <p:nvPr/>
        </p:nvSpPr>
        <p:spPr bwMode="auto">
          <a:xfrm>
            <a:off x="7437438" y="4584700"/>
            <a:ext cx="4013200" cy="803275"/>
          </a:xfrm>
          <a:prstGeom prst="rect">
            <a:avLst/>
          </a:prstGeom>
          <a:noFill/>
          <a:ln w="9525">
            <a:noFill/>
            <a:miter lim="800000"/>
            <a:headEnd/>
            <a:tailEnd/>
          </a:ln>
        </p:spPr>
        <p:txBody>
          <a:bodyPr lIns="68562" tIns="34281" rIns="68562" bIns="34281">
            <a:spAutoFit/>
          </a:bodyPr>
          <a:lstStyle/>
          <a:p>
            <a:r>
              <a:rPr lang="zh-CN" altLang="en-US" sz="1600">
                <a:solidFill>
                  <a:srgbClr val="7F7F7F"/>
                </a:solidFill>
                <a:latin typeface="宋体" charset="-122"/>
                <a:ea typeface="宋体" charset="-122"/>
              </a:rPr>
              <a:t>对象使用链连接，链拥有名称、角色，但是没有多重性。对象代表的是单独的实体，所有的链都是一对一的，因此不涉及多重性</a:t>
            </a:r>
          </a:p>
        </p:txBody>
      </p:sp>
      <p:sp>
        <p:nvSpPr>
          <p:cNvPr id="70680" name="TextBox 24"/>
          <p:cNvSpPr txBox="1">
            <a:spLocks noChangeArrowheads="1"/>
          </p:cNvSpPr>
          <p:nvPr/>
        </p:nvSpPr>
        <p:spPr bwMode="auto">
          <a:xfrm>
            <a:off x="674688" y="4535488"/>
            <a:ext cx="4259262" cy="803275"/>
          </a:xfrm>
          <a:prstGeom prst="rect">
            <a:avLst/>
          </a:prstGeom>
          <a:noFill/>
          <a:ln w="9525">
            <a:noFill/>
            <a:miter lim="800000"/>
            <a:headEnd/>
            <a:tailEnd/>
          </a:ln>
        </p:spPr>
        <p:txBody>
          <a:bodyPr lIns="68562" tIns="34281" rIns="68562" bIns="34281">
            <a:spAutoFit/>
          </a:bodyPr>
          <a:lstStyle/>
          <a:p>
            <a:r>
              <a:rPr lang="zh-CN" altLang="en-US" sz="1600">
                <a:solidFill>
                  <a:srgbClr val="7F7F7F"/>
                </a:solidFill>
                <a:latin typeface="宋体" charset="-122"/>
                <a:ea typeface="宋体" charset="-122"/>
              </a:rPr>
              <a:t>类使用关联连接、关联使用名称、角色、多重性及约束等特征定义。类代表的是对对象的分类所以必须说明可以参与关联对象的数目</a:t>
            </a:r>
          </a:p>
        </p:txBody>
      </p:sp>
      <p:sp>
        <p:nvSpPr>
          <p:cNvPr id="27" name="TextBox 26"/>
          <p:cNvSpPr txBox="1">
            <a:spLocks noChangeArrowheads="1"/>
          </p:cNvSpPr>
          <p:nvPr/>
        </p:nvSpPr>
        <p:spPr bwMode="auto">
          <a:xfrm>
            <a:off x="255588" y="3524250"/>
            <a:ext cx="4013200" cy="558800"/>
          </a:xfrm>
          <a:prstGeom prst="rect">
            <a:avLst/>
          </a:prstGeom>
          <a:noFill/>
          <a:ln w="9525">
            <a:noFill/>
            <a:miter lim="800000"/>
            <a:headEnd/>
            <a:tailEnd/>
          </a:ln>
        </p:spPr>
        <p:txBody>
          <a:bodyPr lIns="68562" tIns="34281" rIns="68562" bIns="34281">
            <a:spAutoFit/>
          </a:bodyPr>
          <a:lstStyle/>
          <a:p>
            <a:pPr algn="r"/>
            <a:r>
              <a:rPr lang="zh-CN" altLang="en-US" sz="1600">
                <a:solidFill>
                  <a:srgbClr val="7F7F7F"/>
                </a:solidFill>
                <a:latin typeface="宋体" charset="-122"/>
                <a:ea typeface="宋体" charset="-122"/>
              </a:rPr>
              <a:t>类的属性分栏定义了所有属性的特征</a:t>
            </a:r>
          </a:p>
          <a:p>
            <a:pPr algn="r"/>
            <a:r>
              <a:rPr lang="zh-CN" altLang="en-US" sz="1600">
                <a:solidFill>
                  <a:srgbClr val="7F7F7F"/>
                </a:solidFill>
                <a:latin typeface="宋体" charset="-122"/>
                <a:ea typeface="宋体" charset="-122"/>
              </a:rPr>
              <a:t>类中列出了操作</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2" presetClass="entr" presetSubtype="9"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par>
                                <p:cTn id="16" presetID="2" presetClass="entr" presetSubtype="3"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0-#ppt_h/2"/>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0-#ppt_w/2"/>
                                          </p:val>
                                        </p:tav>
                                        <p:tav tm="100000">
                                          <p:val>
                                            <p:strVal val="#ppt_x"/>
                                          </p:val>
                                        </p:tav>
                                      </p:tavLst>
                                    </p:anim>
                                    <p:anim calcmode="lin" valueType="num">
                                      <p:cBhvr additive="base">
                                        <p:cTn id="35" dur="500" fill="hold"/>
                                        <p:tgtEl>
                                          <p:spTgt spid="5"/>
                                        </p:tgtEl>
                                        <p:attrNameLst>
                                          <p:attrName>ppt_y</p:attrName>
                                        </p:attrNameLst>
                                      </p:cBhvr>
                                      <p:tavLst>
                                        <p:tav tm="0">
                                          <p:val>
                                            <p:strVal val="#ppt_y"/>
                                          </p:val>
                                        </p:tav>
                                        <p:tav tm="100000">
                                          <p:val>
                                            <p:strVal val="#ppt_y"/>
                                          </p:val>
                                        </p:tav>
                                      </p:tavLst>
                                    </p:anim>
                                  </p:childTnLst>
                                </p:cTn>
                              </p:par>
                            </p:childTnLst>
                          </p:cTn>
                        </p:par>
                        <p:par>
                          <p:cTn id="36" fill="hold">
                            <p:stCondLst>
                              <p:cond delay="1450"/>
                            </p:stCondLst>
                            <p:childTnLst>
                              <p:par>
                                <p:cTn id="37" presetID="22" presetClass="entr" presetSubtype="2"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right)">
                                      <p:cBhvr>
                                        <p:cTn id="39" dur="500"/>
                                        <p:tgtEl>
                                          <p:spTgt spid="16"/>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right)">
                                      <p:cBhvr>
                                        <p:cTn id="42" dur="500"/>
                                        <p:tgtEl>
                                          <p:spTgt spid="17"/>
                                        </p:tgtEl>
                                      </p:cBhvr>
                                    </p:animEffect>
                                  </p:childTnLst>
                                </p:cTn>
                              </p:par>
                            </p:childTnLst>
                          </p:cTn>
                        </p:par>
                        <p:par>
                          <p:cTn id="43" fill="hold">
                            <p:stCondLst>
                              <p:cond delay="1950"/>
                            </p:stCondLst>
                            <p:childTnLst>
                              <p:par>
                                <p:cTn id="44" presetID="22" presetClass="entr" presetSubtype="2"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right)">
                                      <p:cBhvr>
                                        <p:cTn id="46" dur="500"/>
                                        <p:tgtEl>
                                          <p:spTgt spid="18"/>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right)">
                                      <p:cBhvr>
                                        <p:cTn id="49" dur="500"/>
                                        <p:tgtEl>
                                          <p:spTgt spid="19"/>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right)">
                                      <p:cBhvr>
                                        <p:cTn id="55" dur="500"/>
                                        <p:tgtEl>
                                          <p:spTgt spid="23"/>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70680"/>
                                        </p:tgtEl>
                                        <p:attrNameLst>
                                          <p:attrName>style.visibility</p:attrName>
                                        </p:attrNameLst>
                                      </p:cBhvr>
                                      <p:to>
                                        <p:strVal val="visible"/>
                                      </p:to>
                                    </p:set>
                                    <p:animEffect transition="in" filter="wipe(right)">
                                      <p:cBhvr>
                                        <p:cTn id="58" dur="500"/>
                                        <p:tgtEl>
                                          <p:spTgt spid="70680"/>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right)">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9" grpId="0" animBg="1"/>
      <p:bldP spid="16" grpId="0"/>
      <p:bldP spid="17" grpId="0"/>
      <p:bldP spid="18" grpId="0"/>
      <p:bldP spid="19" grpId="0"/>
      <p:bldP spid="21" grpId="0"/>
      <p:bldP spid="23" grpId="0"/>
      <p:bldP spid="70680"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rPr>
              <a:t>公司的架构简单对象图</a:t>
            </a:r>
            <a:endParaRPr lang="zh-CN" altLang="en-US" sz="2400">
              <a:solidFill>
                <a:srgbClr val="7F7F7F"/>
              </a:solidFill>
              <a:latin typeface="微软雅黑" pitchFamily="34" charset="-122"/>
              <a:ea typeface="微软雅黑" pitchFamily="34" charset="-122"/>
            </a:endParaRPr>
          </a:p>
        </p:txBody>
      </p:sp>
      <p:pic>
        <p:nvPicPr>
          <p:cNvPr id="73731" name="图片 3"/>
          <p:cNvPicPr>
            <a:picLocks noChangeAspect="1"/>
          </p:cNvPicPr>
          <p:nvPr/>
        </p:nvPicPr>
        <p:blipFill>
          <a:blip r:embed="rId2"/>
          <a:srcRect/>
          <a:stretch>
            <a:fillRect/>
          </a:stretch>
        </p:blipFill>
        <p:spPr bwMode="auto">
          <a:xfrm>
            <a:off x="1784350" y="1244600"/>
            <a:ext cx="8710613" cy="5030788"/>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zh-CN" sz="6600">
                <a:solidFill>
                  <a:schemeClr val="bg1"/>
                </a:solidFill>
                <a:latin typeface="方正正粗黑简体"/>
                <a:ea typeface="方正正粗黑简体"/>
                <a:cs typeface="方正正粗黑简体"/>
              </a:rPr>
              <a:t>构件图</a:t>
            </a:r>
          </a:p>
        </p:txBody>
      </p:sp>
      <p:sp>
        <p:nvSpPr>
          <p:cNvPr id="6" name="文本框 22"/>
          <p:cNvSpPr>
            <a:spLocks noChangeArrowheads="1"/>
          </p:cNvSpPr>
          <p:nvPr/>
        </p:nvSpPr>
        <p:spPr bwMode="auto">
          <a:xfrm>
            <a:off x="5662613" y="3606800"/>
            <a:ext cx="5797550" cy="923925"/>
          </a:xfrm>
          <a:prstGeom prst="rect">
            <a:avLst/>
          </a:prstGeom>
          <a:noFill/>
          <a:ln w="9525">
            <a:noFill/>
            <a:miter lim="800000"/>
            <a:headEnd/>
            <a:tailEnd/>
          </a:ln>
        </p:spPr>
        <p:txBody>
          <a:bodyPr lIns="68580" tIns="34290" rIns="68580" bIns="34290">
            <a:spAutoFit/>
          </a:bodyPr>
          <a:lstStyle/>
          <a:p>
            <a:pPr algn="ctr"/>
            <a:r>
              <a:rPr lang="zh-CN" altLang="en-US" sz="2800" b="1">
                <a:solidFill>
                  <a:schemeClr val="bg1"/>
                </a:solidFill>
                <a:latin typeface="Calibri" pitchFamily="34" charset="0"/>
                <a:ea typeface="宋体" charset="-122"/>
              </a:rPr>
              <a:t>可视化物理组件及它们之间的关系，并描述其构造细节</a:t>
            </a:r>
            <a:endParaRPr lang="zh-CN" altLang="zh-CN" sz="2800" b="1">
              <a:solidFill>
                <a:schemeClr val="bg1"/>
              </a:solidFill>
              <a:latin typeface="Calibri" pitchFamily="34" charset="0"/>
              <a:ea typeface="宋体" charset="-122"/>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02</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850"/>
                            </p:stCondLst>
                            <p:childTnLst>
                              <p:par>
                                <p:cTn id="30" presetID="2" presetClass="entr" presetSubtype="2" fill="hold" grpId="0" nodeType="afterEffect">
                                  <p:stCondLst>
                                    <p:cond delay="0"/>
                                  </p:stCondLst>
                                  <p:iterate type="lt">
                                    <p:tmPct val="10000"/>
                                  </p:iterate>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1+#ppt_w/2"/>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6" grpId="0" bldLvl="0" autoUpdateAnimBg="0"/>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90625" y="2763838"/>
            <a:ext cx="7167563" cy="1917700"/>
          </a:xfrm>
          <a:prstGeom prst="rect">
            <a:avLst/>
          </a:prstGeom>
          <a:noFill/>
          <a:ln w="38100">
            <a:noFill/>
            <a:miter lim="800000"/>
            <a:headEnd/>
            <a:tailEnd/>
          </a:ln>
        </p:spPr>
        <p:txBody>
          <a:bodyPr>
            <a:spAutoFit/>
          </a:bodyPr>
          <a:lstStyle/>
          <a:p>
            <a:pPr algn="just"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zh-CN" altLang="en-US" sz="2400">
                <a:solidFill>
                  <a:srgbClr val="7F7F7F"/>
                </a:solidFill>
                <a:latin typeface="微软雅黑" pitchFamily="34" charset="-122"/>
                <a:ea typeface="微软雅黑" pitchFamily="34" charset="-122"/>
                <a:sym typeface="微软雅黑" pitchFamily="34" charset="-122"/>
              </a:rPr>
              <a:t>构件图是对象向对象系统的物理方面建模时使用的两种图之一（另一种图是部署图），用于描述软件组件及组件之间的组织和依赖关系，通过对组件间依赖关系的描述来估计对系统组件的修改给系统可能带来的影响。</a:t>
            </a:r>
          </a:p>
        </p:txBody>
      </p:sp>
      <p:sp>
        <p:nvSpPr>
          <p:cNvPr id="118789"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构件图概述</a:t>
            </a:r>
            <a:r>
              <a:rPr lang="en-US" altLang="zh-CN" sz="2400" b="1">
                <a:solidFill>
                  <a:srgbClr val="7F7F7F"/>
                </a:solidFill>
                <a:latin typeface="微软雅黑" pitchFamily="34" charset="-122"/>
                <a:ea typeface="微软雅黑" pitchFamily="34" charset="-122"/>
              </a:rPr>
              <a:t>design of graphics</a:t>
            </a:r>
            <a:endParaRPr lang="zh-CN" altLang="en-US" sz="2400" b="1">
              <a:solidFill>
                <a:srgbClr val="7F7F7F"/>
              </a:solidFill>
              <a:latin typeface="微软雅黑" pitchFamily="34" charset="-122"/>
              <a:ea typeface="微软雅黑" pitchFamily="34"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8789"/>
                                        </p:tgtEl>
                                        <p:attrNameLst>
                                          <p:attrName>style.visibility</p:attrName>
                                        </p:attrNameLst>
                                      </p:cBhvr>
                                      <p:to>
                                        <p:strVal val="visible"/>
                                      </p:to>
                                    </p:set>
                                    <p:animEffect transition="in" filter="fade">
                                      <p:cBhvr>
                                        <p:cTn id="13" dur="250"/>
                                        <p:tgtEl>
                                          <p:spTgt spid="1187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87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软件组件和组件的模糊概念</a:t>
            </a:r>
          </a:p>
        </p:txBody>
      </p:sp>
      <p:sp>
        <p:nvSpPr>
          <p:cNvPr id="4" name="矩形 16"/>
          <p:cNvSpPr>
            <a:spLocks noChangeArrowheads="1"/>
          </p:cNvSpPr>
          <p:nvPr/>
        </p:nvSpPr>
        <p:spPr bwMode="auto">
          <a:xfrm>
            <a:off x="1033463" y="2635250"/>
            <a:ext cx="3021012" cy="1957388"/>
          </a:xfrm>
          <a:prstGeom prst="rect">
            <a:avLst/>
          </a:prstGeom>
          <a:noFill/>
          <a:ln w="38100">
            <a:solidFill>
              <a:srgbClr val="01B0F1"/>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6" name="文本框 13"/>
          <p:cNvSpPr txBox="1">
            <a:spLocks noChangeArrowheads="1"/>
          </p:cNvSpPr>
          <p:nvPr/>
        </p:nvSpPr>
        <p:spPr bwMode="auto">
          <a:xfrm>
            <a:off x="1408113" y="2916238"/>
            <a:ext cx="2271712" cy="366712"/>
          </a:xfrm>
          <a:prstGeom prst="rect">
            <a:avLst/>
          </a:prstGeom>
          <a:noFill/>
          <a:ln w="9525">
            <a:noFill/>
            <a:miter lim="800000"/>
            <a:headEnd/>
            <a:tailEnd/>
          </a:ln>
        </p:spPr>
        <p:txBody>
          <a:bodyPr>
            <a:spAutoFit/>
          </a:bodyPr>
          <a:lstStyle/>
          <a:p>
            <a:pPr algn="ctr">
              <a:buFont typeface="Arial" charset="0"/>
              <a:buNone/>
            </a:pPr>
            <a:r>
              <a:rPr lang="zh-CN" altLang="en-US" b="1">
                <a:solidFill>
                  <a:srgbClr val="7F7F7F"/>
                </a:solidFill>
                <a:latin typeface="微软雅黑" pitchFamily="34" charset="-122"/>
                <a:ea typeface="微软雅黑" pitchFamily="34" charset="-122"/>
              </a:rPr>
              <a:t>软件组件</a:t>
            </a:r>
          </a:p>
        </p:txBody>
      </p:sp>
      <p:sp>
        <p:nvSpPr>
          <p:cNvPr id="7" name="文本框 14"/>
          <p:cNvSpPr txBox="1">
            <a:spLocks noChangeArrowheads="1"/>
          </p:cNvSpPr>
          <p:nvPr/>
        </p:nvSpPr>
        <p:spPr bwMode="auto">
          <a:xfrm>
            <a:off x="1438275" y="3449638"/>
            <a:ext cx="2241550" cy="581025"/>
          </a:xfrm>
          <a:prstGeom prst="rect">
            <a:avLst/>
          </a:prstGeom>
          <a:noFill/>
          <a:ln w="9525">
            <a:noFill/>
            <a:miter lim="800000"/>
            <a:headEnd/>
            <a:tailEnd/>
          </a:ln>
        </p:spPr>
        <p:txBody>
          <a:bodyPr>
            <a:spAutoFit/>
          </a:bodyPr>
          <a:lstStyle/>
          <a:p>
            <a:pPr>
              <a:buFont typeface="Arial" charset="0"/>
              <a:buNone/>
            </a:pPr>
            <a:r>
              <a:rPr lang="zh-CN" altLang="en-US" sz="1600">
                <a:solidFill>
                  <a:srgbClr val="7F7F7F"/>
                </a:solidFill>
                <a:latin typeface="微软雅黑" pitchFamily="34" charset="-122"/>
                <a:ea typeface="微软雅黑" pitchFamily="34" charset="-122"/>
              </a:rPr>
              <a:t>软件组件是软件系统的一个物理单元。</a:t>
            </a:r>
            <a:endParaRPr lang="zh-CN" altLang="en-US">
              <a:solidFill>
                <a:srgbClr val="7F7F7F"/>
              </a:solidFill>
              <a:latin typeface="微软雅黑" pitchFamily="34" charset="-122"/>
              <a:ea typeface="微软雅黑" pitchFamily="34" charset="-122"/>
            </a:endParaRPr>
          </a:p>
        </p:txBody>
      </p:sp>
      <p:sp>
        <p:nvSpPr>
          <p:cNvPr id="8" name="矩形 23"/>
          <p:cNvSpPr>
            <a:spLocks noChangeArrowheads="1"/>
          </p:cNvSpPr>
          <p:nvPr/>
        </p:nvSpPr>
        <p:spPr bwMode="auto">
          <a:xfrm>
            <a:off x="4633913" y="2635250"/>
            <a:ext cx="3021012" cy="1957388"/>
          </a:xfrm>
          <a:prstGeom prst="rect">
            <a:avLst/>
          </a:prstGeom>
          <a:noFill/>
          <a:ln w="38100">
            <a:solidFill>
              <a:srgbClr val="404153"/>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9" name="文本框 20"/>
          <p:cNvSpPr txBox="1">
            <a:spLocks noChangeArrowheads="1"/>
          </p:cNvSpPr>
          <p:nvPr/>
        </p:nvSpPr>
        <p:spPr bwMode="auto">
          <a:xfrm>
            <a:off x="5008563" y="2916238"/>
            <a:ext cx="2271712" cy="366712"/>
          </a:xfrm>
          <a:prstGeom prst="rect">
            <a:avLst/>
          </a:prstGeom>
          <a:noFill/>
          <a:ln w="9525">
            <a:noFill/>
            <a:miter lim="800000"/>
            <a:headEnd/>
            <a:tailEnd/>
          </a:ln>
        </p:spPr>
        <p:txBody>
          <a:bodyPr>
            <a:spAutoFit/>
          </a:bodyPr>
          <a:lstStyle/>
          <a:p>
            <a:pPr algn="ctr">
              <a:buFont typeface="Arial" charset="0"/>
              <a:buNone/>
            </a:pPr>
            <a:r>
              <a:rPr lang="zh-CN" altLang="en-US" b="1">
                <a:solidFill>
                  <a:srgbClr val="7F7F7F"/>
                </a:solidFill>
                <a:latin typeface="微软雅黑" pitchFamily="34" charset="-122"/>
                <a:ea typeface="微软雅黑" pitchFamily="34" charset="-122"/>
              </a:rPr>
              <a:t>组件</a:t>
            </a:r>
          </a:p>
        </p:txBody>
      </p:sp>
      <p:sp>
        <p:nvSpPr>
          <p:cNvPr id="10" name="文本框 21"/>
          <p:cNvSpPr txBox="1">
            <a:spLocks noChangeArrowheads="1"/>
          </p:cNvSpPr>
          <p:nvPr/>
        </p:nvSpPr>
        <p:spPr bwMode="auto">
          <a:xfrm>
            <a:off x="5073650" y="3394075"/>
            <a:ext cx="2241550" cy="1069975"/>
          </a:xfrm>
          <a:prstGeom prst="rect">
            <a:avLst/>
          </a:prstGeom>
          <a:noFill/>
          <a:ln w="9525">
            <a:noFill/>
            <a:miter lim="800000"/>
            <a:headEnd/>
            <a:tailEnd/>
          </a:ln>
        </p:spPr>
        <p:txBody>
          <a:bodyPr>
            <a:spAutoFit/>
          </a:bodyPr>
          <a:lstStyle/>
          <a:p>
            <a:pPr>
              <a:buFont typeface="Arial" charset="0"/>
              <a:buNone/>
            </a:pPr>
            <a:r>
              <a:rPr lang="zh-CN" altLang="en-US" sz="1600">
                <a:solidFill>
                  <a:srgbClr val="7F7F7F"/>
                </a:solidFill>
                <a:latin typeface="微软雅黑" pitchFamily="34" charset="-122"/>
                <a:ea typeface="微软雅黑" pitchFamily="34" charset="-122"/>
              </a:rPr>
              <a:t>作为一个或多个类的软件实现，组件驻留在计算机中，提供和其他组件之间的接口。</a:t>
            </a:r>
          </a:p>
        </p:txBody>
      </p:sp>
      <p:sp>
        <p:nvSpPr>
          <p:cNvPr id="11" name="矩形 26"/>
          <p:cNvSpPr>
            <a:spLocks noChangeArrowheads="1"/>
          </p:cNvSpPr>
          <p:nvPr/>
        </p:nvSpPr>
        <p:spPr bwMode="auto">
          <a:xfrm>
            <a:off x="8232775" y="2635250"/>
            <a:ext cx="3021013" cy="1957388"/>
          </a:xfrm>
          <a:prstGeom prst="rect">
            <a:avLst/>
          </a:prstGeom>
          <a:noFill/>
          <a:ln w="38100">
            <a:solidFill>
              <a:srgbClr val="01B0F1"/>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80908" name="文本框 29"/>
          <p:cNvSpPr txBox="1">
            <a:spLocks noChangeArrowheads="1"/>
          </p:cNvSpPr>
          <p:nvPr/>
        </p:nvSpPr>
        <p:spPr bwMode="auto">
          <a:xfrm>
            <a:off x="8377238" y="2886075"/>
            <a:ext cx="2806700" cy="1558925"/>
          </a:xfrm>
          <a:prstGeom prst="rect">
            <a:avLst/>
          </a:prstGeom>
          <a:noFill/>
          <a:ln w="9525">
            <a:noFill/>
            <a:miter lim="800000"/>
            <a:headEnd/>
            <a:tailEnd/>
          </a:ln>
        </p:spPr>
        <p:txBody>
          <a:bodyPr>
            <a:spAutoFit/>
          </a:bodyPr>
          <a:lstStyle/>
          <a:p>
            <a:pPr>
              <a:buFont typeface="Arial" charset="0"/>
              <a:buNone/>
            </a:pPr>
            <a:r>
              <a:rPr lang="en-US" altLang="zh-CN" sz="1600">
                <a:solidFill>
                  <a:srgbClr val="7F7F7F"/>
                </a:solidFill>
                <a:latin typeface="微软雅黑" pitchFamily="34" charset="-122"/>
                <a:ea typeface="微软雅黑" pitchFamily="34" charset="-122"/>
              </a:rPr>
              <a:t>UML1.x</a:t>
            </a:r>
            <a:r>
              <a:rPr lang="zh-CN" altLang="en-US" sz="1600">
                <a:solidFill>
                  <a:srgbClr val="7F7F7F"/>
                </a:solidFill>
                <a:latin typeface="微软雅黑" pitchFamily="34" charset="-122"/>
                <a:ea typeface="微软雅黑" pitchFamily="34" charset="-122"/>
              </a:rPr>
              <a:t>中，数据文件、表格、可执行文件、文档和动态链接都被定义为组件。实际上建模者习惯划分为部署组件、工作产品组件和执行组件。</a:t>
            </a:r>
            <a:r>
              <a:rPr lang="en-US" altLang="zh-CN" sz="1600">
                <a:solidFill>
                  <a:srgbClr val="7F7F7F"/>
                </a:solidFill>
                <a:latin typeface="微软雅黑" pitchFamily="34" charset="-122"/>
                <a:ea typeface="微软雅黑" pitchFamily="34" charset="-122"/>
              </a:rPr>
              <a:t>UML2.0</a:t>
            </a:r>
            <a:r>
              <a:rPr lang="zh-CN" altLang="en-US" sz="1600">
                <a:solidFill>
                  <a:srgbClr val="7F7F7F"/>
                </a:solidFill>
                <a:latin typeface="微软雅黑" pitchFamily="34" charset="-122"/>
                <a:ea typeface="微软雅黑" pitchFamily="34" charset="-122"/>
              </a:rPr>
              <a:t>则统称为工件。</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par>
                          <p:cTn id="26" fill="hold">
                            <p:stCondLst>
                              <p:cond delay="1200"/>
                            </p:stCondLst>
                            <p:childTnLst>
                              <p:par>
                                <p:cTn id="27" presetID="42"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200"/>
                                  </p:stCondLst>
                                  <p:childTnLst>
                                    <p:set>
                                      <p:cBhvr>
                                        <p:cTn id="38" dur="1" fill="hold">
                                          <p:stCondLst>
                                            <p:cond delay="0"/>
                                          </p:stCondLst>
                                        </p:cTn>
                                        <p:tgtEl>
                                          <p:spTgt spid="80908"/>
                                        </p:tgtEl>
                                        <p:attrNameLst>
                                          <p:attrName>style.visibility</p:attrName>
                                        </p:attrNameLst>
                                      </p:cBhvr>
                                      <p:to>
                                        <p:strVal val="visible"/>
                                      </p:to>
                                    </p:set>
                                    <p:animEffect transition="in" filter="fade">
                                      <p:cBhvr>
                                        <p:cTn id="39" dur="1000"/>
                                        <p:tgtEl>
                                          <p:spTgt spid="80908"/>
                                        </p:tgtEl>
                                      </p:cBhvr>
                                    </p:animEffect>
                                    <p:anim calcmode="lin" valueType="num">
                                      <p:cBhvr>
                                        <p:cTn id="40" dur="1000" fill="hold"/>
                                        <p:tgtEl>
                                          <p:spTgt spid="80908"/>
                                        </p:tgtEl>
                                        <p:attrNameLst>
                                          <p:attrName>ppt_x</p:attrName>
                                        </p:attrNameLst>
                                      </p:cBhvr>
                                      <p:tavLst>
                                        <p:tav tm="0">
                                          <p:val>
                                            <p:strVal val="#ppt_x"/>
                                          </p:val>
                                        </p:tav>
                                        <p:tav tm="100000">
                                          <p:val>
                                            <p:strVal val="#ppt_x"/>
                                          </p:val>
                                        </p:tav>
                                      </p:tavLst>
                                    </p:anim>
                                    <p:anim calcmode="lin" valueType="num">
                                      <p:cBhvr>
                                        <p:cTn id="41" dur="1000" fill="hold"/>
                                        <p:tgtEl>
                                          <p:spTgt spid="8090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2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20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P spid="8" grpId="0" animBg="1"/>
      <p:bldP spid="9" grpId="0"/>
      <p:bldP spid="10" grpId="0"/>
      <p:bldP spid="11" grpId="0" animBg="1"/>
      <p:bldP spid="809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构件图的意义</a:t>
            </a:r>
          </a:p>
        </p:txBody>
      </p:sp>
      <p:grpSp>
        <p:nvGrpSpPr>
          <p:cNvPr id="28" name="组合 27"/>
          <p:cNvGrpSpPr>
            <a:grpSpLocks/>
          </p:cNvGrpSpPr>
          <p:nvPr/>
        </p:nvGrpSpPr>
        <p:grpSpPr bwMode="auto">
          <a:xfrm>
            <a:off x="1330325" y="1944688"/>
            <a:ext cx="9698038" cy="3833812"/>
            <a:chOff x="524774" y="927254"/>
            <a:chExt cx="8102680" cy="3203603"/>
          </a:xfrm>
        </p:grpSpPr>
        <p:grpSp>
          <p:nvGrpSpPr>
            <p:cNvPr id="77828" name="淘宝店chenying0907出品 46"/>
            <p:cNvGrpSpPr>
              <a:grpSpLocks/>
            </p:cNvGrpSpPr>
            <p:nvPr/>
          </p:nvGrpSpPr>
          <p:grpSpPr bwMode="auto">
            <a:xfrm>
              <a:off x="524774" y="932613"/>
              <a:ext cx="1892961" cy="3191188"/>
              <a:chOff x="699698" y="1340769"/>
              <a:chExt cx="2523948" cy="4254917"/>
            </a:xfrm>
          </p:grpSpPr>
          <p:sp>
            <p:nvSpPr>
              <p:cNvPr id="77846" name="淘宝店chenying0907出品 70"/>
              <p:cNvSpPr>
                <a:spLocks/>
              </p:cNvSpPr>
              <p:nvPr/>
            </p:nvSpPr>
            <p:spPr bwMode="auto">
              <a:xfrm rot="5400000">
                <a:off x="-165787" y="2206254"/>
                <a:ext cx="4254917" cy="2523948"/>
              </a:xfrm>
              <a:custGeom>
                <a:avLst/>
                <a:gdLst>
                  <a:gd name="T0" fmla="*/ 571641 w 5137844"/>
                  <a:gd name="T1" fmla="*/ 2293610 h 2523948"/>
                  <a:gd name="T2" fmla="*/ 1601747 w 5137844"/>
                  <a:gd name="T3" fmla="*/ 2410540 h 2523948"/>
                  <a:gd name="T4" fmla="*/ 1759511 w 5137844"/>
                  <a:gd name="T5" fmla="*/ 2410540 h 2523948"/>
                  <a:gd name="T6" fmla="*/ 2475935 w 5137844"/>
                  <a:gd name="T7" fmla="*/ 2410540 h 2523948"/>
                  <a:gd name="T8" fmla="*/ 2633698 w 5137844"/>
                  <a:gd name="T9" fmla="*/ 2410540 h 2523948"/>
                  <a:gd name="T10" fmla="*/ 3355749 w 5137844"/>
                  <a:gd name="T11" fmla="*/ 2410540 h 2523948"/>
                  <a:gd name="T12" fmla="*/ 4119199 w 5137844"/>
                  <a:gd name="T13" fmla="*/ 1378906 h 2523948"/>
                  <a:gd name="T14" fmla="*/ 3513512 w 5137844"/>
                  <a:gd name="T15" fmla="*/ 113407 h 2523948"/>
                  <a:gd name="T16" fmla="*/ 3354342 w 5137844"/>
                  <a:gd name="T17" fmla="*/ 113407 h 2523948"/>
                  <a:gd name="T18" fmla="*/ 3317765 w 5137844"/>
                  <a:gd name="T19" fmla="*/ 113407 h 2523948"/>
                  <a:gd name="T20" fmla="*/ 3179892 w 5137844"/>
                  <a:gd name="T21" fmla="*/ 113407 h 2523948"/>
                  <a:gd name="T22" fmla="*/ 3030962 w 5137844"/>
                  <a:gd name="T23" fmla="*/ 113407 h 2523948"/>
                  <a:gd name="T24" fmla="*/ 2873199 w 5137844"/>
                  <a:gd name="T25" fmla="*/ 113407 h 2523948"/>
                  <a:gd name="T26" fmla="*/ 2651998 w 5137844"/>
                  <a:gd name="T27" fmla="*/ 113407 h 2523948"/>
                  <a:gd name="T28" fmla="*/ 2638339 w 5137844"/>
                  <a:gd name="T29" fmla="*/ 113407 h 2523948"/>
                  <a:gd name="T30" fmla="*/ 2620038 w 5137844"/>
                  <a:gd name="T31" fmla="*/ 113407 h 2523948"/>
                  <a:gd name="T32" fmla="*/ 2542725 w 5137844"/>
                  <a:gd name="T33" fmla="*/ 113407 h 2523948"/>
                  <a:gd name="T34" fmla="*/ 2494235 w 5137844"/>
                  <a:gd name="T35" fmla="*/ 113407 h 2523948"/>
                  <a:gd name="T36" fmla="*/ 2480576 w 5137844"/>
                  <a:gd name="T37" fmla="*/ 113407 h 2523948"/>
                  <a:gd name="T38" fmla="*/ 2474227 w 5137844"/>
                  <a:gd name="T39" fmla="*/ 113407 h 2523948"/>
                  <a:gd name="T40" fmla="*/ 2438574 w 5137844"/>
                  <a:gd name="T41" fmla="*/ 113407 h 2523948"/>
                  <a:gd name="T42" fmla="*/ 2384962 w 5137844"/>
                  <a:gd name="T43" fmla="*/ 113407 h 2523948"/>
                  <a:gd name="T44" fmla="*/ 2349628 w 5137844"/>
                  <a:gd name="T45" fmla="*/ 113407 h 2523948"/>
                  <a:gd name="T46" fmla="*/ 2283201 w 5137844"/>
                  <a:gd name="T47" fmla="*/ 113407 h 2523948"/>
                  <a:gd name="T48" fmla="*/ 2262510 w 5137844"/>
                  <a:gd name="T49" fmla="*/ 113407 h 2523948"/>
                  <a:gd name="T50" fmla="*/ 2183104 w 5137844"/>
                  <a:gd name="T51" fmla="*/ 113407 h 2523948"/>
                  <a:gd name="T52" fmla="*/ 2107137 w 5137844"/>
                  <a:gd name="T53" fmla="*/ 113407 h 2523948"/>
                  <a:gd name="T54" fmla="*/ 2025341 w 5137844"/>
                  <a:gd name="T55" fmla="*/ 113407 h 2523948"/>
                  <a:gd name="T56" fmla="*/ 1913390 w 5137844"/>
                  <a:gd name="T57" fmla="*/ 113407 h 2523948"/>
                  <a:gd name="T58" fmla="*/ 1777811 w 5137844"/>
                  <a:gd name="T59" fmla="*/ 113407 h 2523948"/>
                  <a:gd name="T60" fmla="*/ 1770477 w 5137844"/>
                  <a:gd name="T61" fmla="*/ 113407 h 2523948"/>
                  <a:gd name="T62" fmla="*/ 1755627 w 5137844"/>
                  <a:gd name="T63" fmla="*/ 113407 h 2523948"/>
                  <a:gd name="T64" fmla="*/ 1620049 w 5137844"/>
                  <a:gd name="T65" fmla="*/ 113407 h 2523948"/>
                  <a:gd name="T66" fmla="*/ 1601747 w 5137844"/>
                  <a:gd name="T67" fmla="*/ 113407 h 2523948"/>
                  <a:gd name="T68" fmla="*/ 1558760 w 5137844"/>
                  <a:gd name="T69" fmla="*/ 113407 h 2523948"/>
                  <a:gd name="T70" fmla="*/ 1447592 w 5137844"/>
                  <a:gd name="T71" fmla="*/ 113407 h 2523948"/>
                  <a:gd name="T72" fmla="*/ 1289829 w 5137844"/>
                  <a:gd name="T73" fmla="*/ 113407 h 2523948"/>
                  <a:gd name="T74" fmla="*/ 963770 w 5137844"/>
                  <a:gd name="T75" fmla="*/ 113407 h 2523948"/>
                  <a:gd name="T76" fmla="*/ 571641 w 5137844"/>
                  <a:gd name="T77" fmla="*/ 230339 h 2523948"/>
                  <a:gd name="T78" fmla="*/ 0 w 5137844"/>
                  <a:gd name="T79" fmla="*/ 1261974 h 2523948"/>
                  <a:gd name="T80" fmla="*/ 689932 w 5137844"/>
                  <a:gd name="T81" fmla="*/ 0 h 2523948"/>
                  <a:gd name="T82" fmla="*/ 1648559 w 5137844"/>
                  <a:gd name="T83" fmla="*/ 0 h 2523948"/>
                  <a:gd name="T84" fmla="*/ 1805582 w 5137844"/>
                  <a:gd name="T85" fmla="*/ 0 h 2523948"/>
                  <a:gd name="T86" fmla="*/ 1973659 w 5137844"/>
                  <a:gd name="T87" fmla="*/ 0 h 2523948"/>
                  <a:gd name="T88" fmla="*/ 2191801 w 5137844"/>
                  <a:gd name="T89" fmla="*/ 0 h 2523948"/>
                  <a:gd name="T90" fmla="*/ 2305004 w 5137844"/>
                  <a:gd name="T91" fmla="*/ 0 h 2523948"/>
                  <a:gd name="T92" fmla="*/ 2426064 w 5137844"/>
                  <a:gd name="T93" fmla="*/ 0 h 2523948"/>
                  <a:gd name="T94" fmla="*/ 2497058 w 5137844"/>
                  <a:gd name="T95" fmla="*/ 0 h 2523948"/>
                  <a:gd name="T96" fmla="*/ 2582005 w 5137844"/>
                  <a:gd name="T97" fmla="*/ 0 h 2523948"/>
                  <a:gd name="T98" fmla="*/ 2603195 w 5137844"/>
                  <a:gd name="T99" fmla="*/ 0 h 2523948"/>
                  <a:gd name="T100" fmla="*/ 2772269 w 5137844"/>
                  <a:gd name="T101" fmla="*/ 0 h 2523948"/>
                  <a:gd name="T102" fmla="*/ 4229188 w 5137844"/>
                  <a:gd name="T103" fmla="*/ 1133497 h 2523948"/>
                  <a:gd name="T104" fmla="*/ 3563698 w 5137844"/>
                  <a:gd name="T105" fmla="*/ 2523948 h 2523948"/>
                  <a:gd name="T106" fmla="*/ 2597012 w 5137844"/>
                  <a:gd name="T107" fmla="*/ 2523948 h 2523948"/>
                  <a:gd name="T108" fmla="*/ 1636510 w 5137844"/>
                  <a:gd name="T109" fmla="*/ 2523948 h 2523948"/>
                  <a:gd name="T110" fmla="*/ 24441 w 5137844"/>
                  <a:gd name="T111" fmla="*/ 1390451 h 25239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37844"/>
                  <a:gd name="T169" fmla="*/ 0 h 2523948"/>
                  <a:gd name="T170" fmla="*/ 5137844 w 5137844"/>
                  <a:gd name="T171" fmla="*/ 2523948 h 25239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01B0F1"/>
              </a:solidFill>
              <a:ln w="25400">
                <a:noFill/>
                <a:round/>
                <a:headEnd/>
                <a:tailEnd/>
              </a:ln>
            </p:spPr>
            <p:txBody>
              <a:bodyPr/>
              <a:lstStyle/>
              <a:p>
                <a:endParaRPr lang="zh-CN" altLang="en-US"/>
              </a:p>
            </p:txBody>
          </p:sp>
          <p:sp>
            <p:nvSpPr>
              <p:cNvPr id="6" name="淘宝店chenying0907出品 45"/>
              <p:cNvSpPr/>
              <p:nvPr/>
            </p:nvSpPr>
            <p:spPr>
              <a:xfrm>
                <a:off x="773974" y="2423158"/>
                <a:ext cx="2375054" cy="626129"/>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7829" name="TextBox 29"/>
            <p:cNvSpPr txBox="1">
              <a:spLocks noChangeArrowheads="1"/>
            </p:cNvSpPr>
            <p:nvPr/>
          </p:nvSpPr>
          <p:spPr bwMode="auto">
            <a:xfrm>
              <a:off x="817898" y="2524413"/>
              <a:ext cx="1265339" cy="318371"/>
            </a:xfrm>
            <a:prstGeom prst="rect">
              <a:avLst/>
            </a:prstGeom>
            <a:noFill/>
            <a:ln w="9525">
              <a:noFill/>
              <a:miter lim="800000"/>
              <a:headEnd/>
              <a:tailEnd/>
            </a:ln>
          </p:spPr>
          <p:txBody>
            <a:bodyPr lIns="0" tIns="0" rIns="0" bIns="0">
              <a:spAutoFit/>
            </a:bodyPr>
            <a:lstStyle/>
            <a:p>
              <a:pPr algn="just">
                <a:lnSpc>
                  <a:spcPts val="1500"/>
                </a:lnSpc>
              </a:pPr>
              <a:r>
                <a:rPr lang="zh-CN" altLang="en-US" sz="1600">
                  <a:solidFill>
                    <a:srgbClr val="404040"/>
                  </a:solidFill>
                  <a:latin typeface="微软雅黑" pitchFamily="34" charset="-122"/>
                  <a:ea typeface="微软雅黑" pitchFamily="34" charset="-122"/>
                </a:rPr>
                <a:t>帮助客户理解最终的系统结构。</a:t>
              </a:r>
            </a:p>
          </p:txBody>
        </p:sp>
        <p:sp>
          <p:nvSpPr>
            <p:cNvPr id="77830" name="TextBox 30"/>
            <p:cNvSpPr txBox="1">
              <a:spLocks noChangeArrowheads="1"/>
            </p:cNvSpPr>
            <p:nvPr/>
          </p:nvSpPr>
          <p:spPr bwMode="auto">
            <a:xfrm>
              <a:off x="636196" y="1817286"/>
              <a:ext cx="1663364" cy="26792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9" name="TextBox 20"/>
            <p:cNvSpPr txBox="1"/>
            <p:nvPr/>
          </p:nvSpPr>
          <p:spPr>
            <a:xfrm>
              <a:off x="1336501" y="1205828"/>
              <a:ext cx="269250" cy="386024"/>
            </a:xfrm>
            <a:prstGeom prst="rect">
              <a:avLst/>
            </a:prstGeom>
            <a:noFill/>
          </p:spPr>
          <p:txBody>
            <a:bodyPr wrap="none" lIns="0" tIns="0" rIns="0" bIns="0">
              <a:spAutoFit/>
            </a:bodyPr>
            <a:lstStyle/>
            <a:p>
              <a:pPr algn="ctr" fontAlgn="auto">
                <a:spcBef>
                  <a:spcPts val="0"/>
                </a:spcBef>
                <a:spcAft>
                  <a:spcPts val="0"/>
                </a:spcAft>
                <a:defRPr/>
              </a:pPr>
              <a:r>
                <a:rPr lang="en-US" altLang="zh-CN" sz="3000" spc="300" dirty="0">
                  <a:solidFill>
                    <a:schemeClr val="bg1">
                      <a:lumMod val="50000"/>
                    </a:schemeClr>
                  </a:solidFill>
                  <a:latin typeface="Agency FB" panose="020B0503020202020204" pitchFamily="34" charset="0"/>
                  <a:ea typeface="微软雅黑" pitchFamily="34" charset="-122"/>
                  <a:cs typeface="+mn-cs"/>
                </a:rPr>
                <a:t>01</a:t>
              </a:r>
              <a:endParaRPr lang="zh-CN" altLang="en-US" sz="3000" spc="300" dirty="0">
                <a:solidFill>
                  <a:schemeClr val="bg1">
                    <a:lumMod val="50000"/>
                  </a:schemeClr>
                </a:solidFill>
                <a:latin typeface="Agency FB" panose="020B0503020202020204" pitchFamily="34" charset="0"/>
                <a:ea typeface="微软雅黑" pitchFamily="34" charset="-122"/>
                <a:cs typeface="+mn-cs"/>
              </a:endParaRPr>
            </a:p>
          </p:txBody>
        </p:sp>
        <p:grpSp>
          <p:nvGrpSpPr>
            <p:cNvPr id="10" name="淘宝店chenying0907出品 77"/>
            <p:cNvGrpSpPr/>
            <p:nvPr/>
          </p:nvGrpSpPr>
          <p:grpSpPr>
            <a:xfrm>
              <a:off x="2592221" y="932613"/>
              <a:ext cx="1892961" cy="3191188"/>
              <a:chOff x="699698" y="1340769"/>
              <a:chExt cx="2523948" cy="4254917"/>
            </a:xfrm>
            <a:solidFill>
              <a:schemeClr val="tx1">
                <a:lumMod val="75000"/>
                <a:lumOff val="25000"/>
              </a:schemeClr>
            </a:solidFill>
          </p:grpSpPr>
          <p:sp>
            <p:nvSpPr>
              <p:cNvPr id="11" name="淘宝店chenying0907出品 78"/>
              <p:cNvSpPr>
                <a:spLocks/>
              </p:cNvSpPr>
              <p:nvPr/>
            </p:nvSpPr>
            <p:spPr bwMode="auto">
              <a:xfrm rot="5400000">
                <a:off x="-165787" y="2206254"/>
                <a:ext cx="4254917"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404153"/>
              </a:solidFill>
              <a:ln w="25400">
                <a:noFill/>
              </a:ln>
              <a:effectLst/>
            </p:spPr>
            <p:txBody>
              <a:bodyPr/>
              <a:lstStyle/>
              <a:p>
                <a:pPr fontAlgn="auto">
                  <a:spcBef>
                    <a:spcPts val="0"/>
                  </a:spcBef>
                  <a:spcAft>
                    <a:spcPts val="0"/>
                  </a:spcAft>
                  <a:defRPr/>
                </a:pPr>
                <a:endParaRPr lang="zh-CN" altLang="en-US">
                  <a:solidFill>
                    <a:prstClr val="black"/>
                  </a:solidFill>
                  <a:latin typeface="+mn-lt"/>
                  <a:ea typeface="+mn-ea"/>
                  <a:cs typeface="+mn-cs"/>
                </a:endParaRPr>
              </a:p>
            </p:txBody>
          </p:sp>
          <p:sp>
            <p:nvSpPr>
              <p:cNvPr id="12" name="淘宝店chenying0907出品 79"/>
              <p:cNvSpPr/>
              <p:nvPr/>
            </p:nvSpPr>
            <p:spPr>
              <a:xfrm>
                <a:off x="773540" y="2423160"/>
                <a:ext cx="2376264" cy="626712"/>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7833" name="TextBox 29"/>
            <p:cNvSpPr txBox="1">
              <a:spLocks noChangeArrowheads="1"/>
            </p:cNvSpPr>
            <p:nvPr/>
          </p:nvSpPr>
          <p:spPr bwMode="auto">
            <a:xfrm>
              <a:off x="2905575" y="2524413"/>
              <a:ext cx="1265339" cy="318371"/>
            </a:xfrm>
            <a:prstGeom prst="rect">
              <a:avLst/>
            </a:prstGeom>
            <a:noFill/>
            <a:ln w="9525">
              <a:noFill/>
              <a:miter lim="800000"/>
              <a:headEnd/>
              <a:tailEnd/>
            </a:ln>
          </p:spPr>
          <p:txBody>
            <a:bodyPr lIns="0" tIns="0" rIns="0" bIns="0">
              <a:spAutoFit/>
            </a:bodyPr>
            <a:lstStyle/>
            <a:p>
              <a:pPr algn="just">
                <a:lnSpc>
                  <a:spcPts val="1500"/>
                </a:lnSpc>
              </a:pPr>
              <a:r>
                <a:rPr lang="zh-CN" altLang="en-US" sz="1600">
                  <a:solidFill>
                    <a:srgbClr val="404040"/>
                  </a:solidFill>
                  <a:latin typeface="微软雅黑" pitchFamily="34" charset="-122"/>
                  <a:ea typeface="微软雅黑" pitchFamily="34" charset="-122"/>
                </a:rPr>
                <a:t>使开发工作由一个明确的目标。</a:t>
              </a:r>
            </a:p>
          </p:txBody>
        </p:sp>
        <p:sp>
          <p:nvSpPr>
            <p:cNvPr id="77834" name="TextBox 30"/>
            <p:cNvSpPr txBox="1">
              <a:spLocks noChangeArrowheads="1"/>
            </p:cNvSpPr>
            <p:nvPr/>
          </p:nvSpPr>
          <p:spPr bwMode="auto">
            <a:xfrm>
              <a:off x="2707948" y="1817365"/>
              <a:ext cx="1661918"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15" name="TextBox 20"/>
            <p:cNvSpPr txBox="1"/>
            <p:nvPr/>
          </p:nvSpPr>
          <p:spPr>
            <a:xfrm>
              <a:off x="3405609" y="1205828"/>
              <a:ext cx="265270" cy="386024"/>
            </a:xfrm>
            <a:prstGeom prst="rect">
              <a:avLst/>
            </a:prstGeom>
            <a:noFill/>
          </p:spPr>
          <p:txBody>
            <a:bodyPr wrap="none" lIns="0" tIns="0" rIns="0" bIns="0">
              <a:spAutoFit/>
            </a:bodyPr>
            <a:lstStyle/>
            <a:p>
              <a:pPr algn="ctr" fontAlgn="auto">
                <a:spcBef>
                  <a:spcPts val="0"/>
                </a:spcBef>
                <a:spcAft>
                  <a:spcPts val="0"/>
                </a:spcAft>
                <a:defRPr/>
              </a:pPr>
              <a:r>
                <a:rPr lang="en-US" altLang="zh-CN" sz="3000" dirty="0">
                  <a:solidFill>
                    <a:schemeClr val="bg1">
                      <a:lumMod val="50000"/>
                    </a:schemeClr>
                  </a:solidFill>
                  <a:latin typeface="Agency FB" panose="020B0503020202020204" pitchFamily="34" charset="0"/>
                  <a:ea typeface="微软雅黑" pitchFamily="34" charset="-122"/>
                  <a:cs typeface="+mn-cs"/>
                </a:rPr>
                <a:t>02</a:t>
              </a:r>
              <a:endParaRPr lang="zh-CN" altLang="en-US" sz="3000" dirty="0">
                <a:solidFill>
                  <a:schemeClr val="bg1">
                    <a:lumMod val="50000"/>
                  </a:schemeClr>
                </a:solidFill>
                <a:latin typeface="Agency FB" panose="020B0503020202020204" pitchFamily="34" charset="0"/>
                <a:ea typeface="微软雅黑" pitchFamily="34" charset="-122"/>
                <a:cs typeface="+mn-cs"/>
              </a:endParaRPr>
            </a:p>
          </p:txBody>
        </p:sp>
        <p:grpSp>
          <p:nvGrpSpPr>
            <p:cNvPr id="77836" name="淘宝店chenying0907出品 84"/>
            <p:cNvGrpSpPr>
              <a:grpSpLocks/>
            </p:cNvGrpSpPr>
            <p:nvPr/>
          </p:nvGrpSpPr>
          <p:grpSpPr bwMode="auto">
            <a:xfrm>
              <a:off x="4659669" y="932613"/>
              <a:ext cx="1892961" cy="3191188"/>
              <a:chOff x="699698" y="1340769"/>
              <a:chExt cx="2523948" cy="4254917"/>
            </a:xfrm>
          </p:grpSpPr>
          <p:sp>
            <p:nvSpPr>
              <p:cNvPr id="77844" name="淘宝店chenying0907出品 85"/>
              <p:cNvSpPr>
                <a:spLocks/>
              </p:cNvSpPr>
              <p:nvPr/>
            </p:nvSpPr>
            <p:spPr bwMode="auto">
              <a:xfrm rot="5400000">
                <a:off x="-165787" y="2206254"/>
                <a:ext cx="4254917" cy="2523948"/>
              </a:xfrm>
              <a:custGeom>
                <a:avLst/>
                <a:gdLst>
                  <a:gd name="T0" fmla="*/ 571641 w 5137844"/>
                  <a:gd name="T1" fmla="*/ 2293610 h 2523948"/>
                  <a:gd name="T2" fmla="*/ 1601747 w 5137844"/>
                  <a:gd name="T3" fmla="*/ 2410540 h 2523948"/>
                  <a:gd name="T4" fmla="*/ 1759511 w 5137844"/>
                  <a:gd name="T5" fmla="*/ 2410540 h 2523948"/>
                  <a:gd name="T6" fmla="*/ 2475935 w 5137844"/>
                  <a:gd name="T7" fmla="*/ 2410540 h 2523948"/>
                  <a:gd name="T8" fmla="*/ 2633698 w 5137844"/>
                  <a:gd name="T9" fmla="*/ 2410540 h 2523948"/>
                  <a:gd name="T10" fmla="*/ 3355749 w 5137844"/>
                  <a:gd name="T11" fmla="*/ 2410540 h 2523948"/>
                  <a:gd name="T12" fmla="*/ 4119199 w 5137844"/>
                  <a:gd name="T13" fmla="*/ 1378906 h 2523948"/>
                  <a:gd name="T14" fmla="*/ 3513512 w 5137844"/>
                  <a:gd name="T15" fmla="*/ 113407 h 2523948"/>
                  <a:gd name="T16" fmla="*/ 3354342 w 5137844"/>
                  <a:gd name="T17" fmla="*/ 113407 h 2523948"/>
                  <a:gd name="T18" fmla="*/ 3317765 w 5137844"/>
                  <a:gd name="T19" fmla="*/ 113407 h 2523948"/>
                  <a:gd name="T20" fmla="*/ 3179892 w 5137844"/>
                  <a:gd name="T21" fmla="*/ 113407 h 2523948"/>
                  <a:gd name="T22" fmla="*/ 3030962 w 5137844"/>
                  <a:gd name="T23" fmla="*/ 113407 h 2523948"/>
                  <a:gd name="T24" fmla="*/ 2873199 w 5137844"/>
                  <a:gd name="T25" fmla="*/ 113407 h 2523948"/>
                  <a:gd name="T26" fmla="*/ 2651998 w 5137844"/>
                  <a:gd name="T27" fmla="*/ 113407 h 2523948"/>
                  <a:gd name="T28" fmla="*/ 2638339 w 5137844"/>
                  <a:gd name="T29" fmla="*/ 113407 h 2523948"/>
                  <a:gd name="T30" fmla="*/ 2620038 w 5137844"/>
                  <a:gd name="T31" fmla="*/ 113407 h 2523948"/>
                  <a:gd name="T32" fmla="*/ 2542725 w 5137844"/>
                  <a:gd name="T33" fmla="*/ 113407 h 2523948"/>
                  <a:gd name="T34" fmla="*/ 2494235 w 5137844"/>
                  <a:gd name="T35" fmla="*/ 113407 h 2523948"/>
                  <a:gd name="T36" fmla="*/ 2480576 w 5137844"/>
                  <a:gd name="T37" fmla="*/ 113407 h 2523948"/>
                  <a:gd name="T38" fmla="*/ 2474227 w 5137844"/>
                  <a:gd name="T39" fmla="*/ 113407 h 2523948"/>
                  <a:gd name="T40" fmla="*/ 2438574 w 5137844"/>
                  <a:gd name="T41" fmla="*/ 113407 h 2523948"/>
                  <a:gd name="T42" fmla="*/ 2384962 w 5137844"/>
                  <a:gd name="T43" fmla="*/ 113407 h 2523948"/>
                  <a:gd name="T44" fmla="*/ 2349628 w 5137844"/>
                  <a:gd name="T45" fmla="*/ 113407 h 2523948"/>
                  <a:gd name="T46" fmla="*/ 2283201 w 5137844"/>
                  <a:gd name="T47" fmla="*/ 113407 h 2523948"/>
                  <a:gd name="T48" fmla="*/ 2262510 w 5137844"/>
                  <a:gd name="T49" fmla="*/ 113407 h 2523948"/>
                  <a:gd name="T50" fmla="*/ 2183104 w 5137844"/>
                  <a:gd name="T51" fmla="*/ 113407 h 2523948"/>
                  <a:gd name="T52" fmla="*/ 2107137 w 5137844"/>
                  <a:gd name="T53" fmla="*/ 113407 h 2523948"/>
                  <a:gd name="T54" fmla="*/ 2025341 w 5137844"/>
                  <a:gd name="T55" fmla="*/ 113407 h 2523948"/>
                  <a:gd name="T56" fmla="*/ 1913390 w 5137844"/>
                  <a:gd name="T57" fmla="*/ 113407 h 2523948"/>
                  <a:gd name="T58" fmla="*/ 1777811 w 5137844"/>
                  <a:gd name="T59" fmla="*/ 113407 h 2523948"/>
                  <a:gd name="T60" fmla="*/ 1770477 w 5137844"/>
                  <a:gd name="T61" fmla="*/ 113407 h 2523948"/>
                  <a:gd name="T62" fmla="*/ 1755627 w 5137844"/>
                  <a:gd name="T63" fmla="*/ 113407 h 2523948"/>
                  <a:gd name="T64" fmla="*/ 1620049 w 5137844"/>
                  <a:gd name="T65" fmla="*/ 113407 h 2523948"/>
                  <a:gd name="T66" fmla="*/ 1601747 w 5137844"/>
                  <a:gd name="T67" fmla="*/ 113407 h 2523948"/>
                  <a:gd name="T68" fmla="*/ 1558760 w 5137844"/>
                  <a:gd name="T69" fmla="*/ 113407 h 2523948"/>
                  <a:gd name="T70" fmla="*/ 1447592 w 5137844"/>
                  <a:gd name="T71" fmla="*/ 113407 h 2523948"/>
                  <a:gd name="T72" fmla="*/ 1289829 w 5137844"/>
                  <a:gd name="T73" fmla="*/ 113407 h 2523948"/>
                  <a:gd name="T74" fmla="*/ 963770 w 5137844"/>
                  <a:gd name="T75" fmla="*/ 113407 h 2523948"/>
                  <a:gd name="T76" fmla="*/ 571641 w 5137844"/>
                  <a:gd name="T77" fmla="*/ 230339 h 2523948"/>
                  <a:gd name="T78" fmla="*/ 0 w 5137844"/>
                  <a:gd name="T79" fmla="*/ 1261974 h 2523948"/>
                  <a:gd name="T80" fmla="*/ 689932 w 5137844"/>
                  <a:gd name="T81" fmla="*/ 0 h 2523948"/>
                  <a:gd name="T82" fmla="*/ 1648559 w 5137844"/>
                  <a:gd name="T83" fmla="*/ 0 h 2523948"/>
                  <a:gd name="T84" fmla="*/ 1805582 w 5137844"/>
                  <a:gd name="T85" fmla="*/ 0 h 2523948"/>
                  <a:gd name="T86" fmla="*/ 1973659 w 5137844"/>
                  <a:gd name="T87" fmla="*/ 0 h 2523948"/>
                  <a:gd name="T88" fmla="*/ 2191801 w 5137844"/>
                  <a:gd name="T89" fmla="*/ 0 h 2523948"/>
                  <a:gd name="T90" fmla="*/ 2305004 w 5137844"/>
                  <a:gd name="T91" fmla="*/ 0 h 2523948"/>
                  <a:gd name="T92" fmla="*/ 2426064 w 5137844"/>
                  <a:gd name="T93" fmla="*/ 0 h 2523948"/>
                  <a:gd name="T94" fmla="*/ 2497058 w 5137844"/>
                  <a:gd name="T95" fmla="*/ 0 h 2523948"/>
                  <a:gd name="T96" fmla="*/ 2582005 w 5137844"/>
                  <a:gd name="T97" fmla="*/ 0 h 2523948"/>
                  <a:gd name="T98" fmla="*/ 2603195 w 5137844"/>
                  <a:gd name="T99" fmla="*/ 0 h 2523948"/>
                  <a:gd name="T100" fmla="*/ 2772269 w 5137844"/>
                  <a:gd name="T101" fmla="*/ 0 h 2523948"/>
                  <a:gd name="T102" fmla="*/ 4229188 w 5137844"/>
                  <a:gd name="T103" fmla="*/ 1133497 h 2523948"/>
                  <a:gd name="T104" fmla="*/ 3563698 w 5137844"/>
                  <a:gd name="T105" fmla="*/ 2523948 h 2523948"/>
                  <a:gd name="T106" fmla="*/ 2597012 w 5137844"/>
                  <a:gd name="T107" fmla="*/ 2523948 h 2523948"/>
                  <a:gd name="T108" fmla="*/ 1636510 w 5137844"/>
                  <a:gd name="T109" fmla="*/ 2523948 h 2523948"/>
                  <a:gd name="T110" fmla="*/ 24441 w 5137844"/>
                  <a:gd name="T111" fmla="*/ 1390451 h 25239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37844"/>
                  <a:gd name="T169" fmla="*/ 0 h 2523948"/>
                  <a:gd name="T170" fmla="*/ 5137844 w 5137844"/>
                  <a:gd name="T171" fmla="*/ 2523948 h 25239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01B0F1"/>
              </a:solidFill>
              <a:ln w="25400">
                <a:noFill/>
                <a:round/>
                <a:headEnd/>
                <a:tailEnd/>
              </a:ln>
            </p:spPr>
            <p:txBody>
              <a:bodyPr/>
              <a:lstStyle/>
              <a:p>
                <a:endParaRPr lang="zh-CN" altLang="en-US"/>
              </a:p>
            </p:txBody>
          </p:sp>
          <p:sp>
            <p:nvSpPr>
              <p:cNvPr id="18" name="淘宝店chenying0907出品 86"/>
              <p:cNvSpPr/>
              <p:nvPr/>
            </p:nvSpPr>
            <p:spPr>
              <a:xfrm>
                <a:off x="773097" y="2423158"/>
                <a:ext cx="2376821" cy="626129"/>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7837" name="TextBox 29"/>
            <p:cNvSpPr txBox="1">
              <a:spLocks noChangeArrowheads="1"/>
            </p:cNvSpPr>
            <p:nvPr/>
          </p:nvSpPr>
          <p:spPr bwMode="auto">
            <a:xfrm>
              <a:off x="4970703" y="2524413"/>
              <a:ext cx="1264013" cy="318371"/>
            </a:xfrm>
            <a:prstGeom prst="rect">
              <a:avLst/>
            </a:prstGeom>
            <a:noFill/>
            <a:ln w="9525">
              <a:noFill/>
              <a:miter lim="800000"/>
              <a:headEnd/>
              <a:tailEnd/>
            </a:ln>
          </p:spPr>
          <p:txBody>
            <a:bodyPr lIns="0" tIns="0" rIns="0" bIns="0">
              <a:spAutoFit/>
            </a:bodyPr>
            <a:lstStyle/>
            <a:p>
              <a:pPr algn="just">
                <a:lnSpc>
                  <a:spcPts val="1500"/>
                </a:lnSpc>
              </a:pPr>
              <a:r>
                <a:rPr lang="zh-CN" altLang="en-US" sz="1600">
                  <a:solidFill>
                    <a:srgbClr val="404040"/>
                  </a:solidFill>
                  <a:latin typeface="微软雅黑" pitchFamily="34" charset="-122"/>
                  <a:ea typeface="微软雅黑" pitchFamily="34" charset="-122"/>
                </a:rPr>
                <a:t>帮助开发组的其他人员理解系统。</a:t>
              </a:r>
            </a:p>
          </p:txBody>
        </p:sp>
        <p:sp>
          <p:nvSpPr>
            <p:cNvPr id="77838" name="TextBox 30"/>
            <p:cNvSpPr txBox="1">
              <a:spLocks noChangeArrowheads="1"/>
            </p:cNvSpPr>
            <p:nvPr/>
          </p:nvSpPr>
          <p:spPr bwMode="auto">
            <a:xfrm>
              <a:off x="4788993" y="1817365"/>
              <a:ext cx="1661919"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grpSp>
          <p:nvGrpSpPr>
            <p:cNvPr id="21" name="淘宝店chenying0907出品 90"/>
            <p:cNvGrpSpPr/>
            <p:nvPr/>
          </p:nvGrpSpPr>
          <p:grpSpPr>
            <a:xfrm>
              <a:off x="6727118" y="932613"/>
              <a:ext cx="1892961" cy="3191188"/>
              <a:chOff x="699698" y="1340769"/>
              <a:chExt cx="2523948" cy="4254917"/>
            </a:xfrm>
            <a:solidFill>
              <a:schemeClr val="tx1">
                <a:lumMod val="75000"/>
                <a:lumOff val="25000"/>
              </a:schemeClr>
            </a:solidFill>
          </p:grpSpPr>
          <p:sp>
            <p:nvSpPr>
              <p:cNvPr id="22" name="淘宝店chenying0907出品 91"/>
              <p:cNvSpPr>
                <a:spLocks/>
              </p:cNvSpPr>
              <p:nvPr/>
            </p:nvSpPr>
            <p:spPr bwMode="auto">
              <a:xfrm rot="5400000">
                <a:off x="-165787" y="2206254"/>
                <a:ext cx="4254917"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404153"/>
              </a:solidFill>
              <a:ln w="25400">
                <a:noFill/>
              </a:ln>
              <a:effectLst/>
            </p:spPr>
            <p:txBody>
              <a:bodyPr/>
              <a:lstStyle/>
              <a:p>
                <a:pPr fontAlgn="auto">
                  <a:spcBef>
                    <a:spcPts val="0"/>
                  </a:spcBef>
                  <a:spcAft>
                    <a:spcPts val="0"/>
                  </a:spcAft>
                  <a:defRPr/>
                </a:pPr>
                <a:endParaRPr lang="zh-CN" altLang="en-US">
                  <a:solidFill>
                    <a:prstClr val="black"/>
                  </a:solidFill>
                  <a:latin typeface="+mn-lt"/>
                  <a:ea typeface="+mn-ea"/>
                  <a:cs typeface="+mn-cs"/>
                </a:endParaRPr>
              </a:p>
            </p:txBody>
          </p:sp>
          <p:sp>
            <p:nvSpPr>
              <p:cNvPr id="23" name="淘宝店chenying0907出品 92"/>
              <p:cNvSpPr/>
              <p:nvPr/>
            </p:nvSpPr>
            <p:spPr>
              <a:xfrm>
                <a:off x="773540" y="2423160"/>
                <a:ext cx="2376264" cy="626712"/>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7840" name="TextBox 29"/>
            <p:cNvSpPr txBox="1">
              <a:spLocks noChangeArrowheads="1"/>
            </p:cNvSpPr>
            <p:nvPr/>
          </p:nvSpPr>
          <p:spPr bwMode="auto">
            <a:xfrm>
              <a:off x="7019916" y="2524413"/>
              <a:ext cx="1265339" cy="159185"/>
            </a:xfrm>
            <a:prstGeom prst="rect">
              <a:avLst/>
            </a:prstGeom>
            <a:noFill/>
            <a:ln w="9525">
              <a:noFill/>
              <a:miter lim="800000"/>
              <a:headEnd/>
              <a:tailEnd/>
            </a:ln>
          </p:spPr>
          <p:txBody>
            <a:bodyPr lIns="0" tIns="0" rIns="0" bIns="0">
              <a:spAutoFit/>
            </a:bodyPr>
            <a:lstStyle/>
            <a:p>
              <a:pPr algn="just">
                <a:lnSpc>
                  <a:spcPts val="1500"/>
                </a:lnSpc>
              </a:pPr>
              <a:r>
                <a:rPr lang="zh-CN" altLang="en-US" sz="1600">
                  <a:solidFill>
                    <a:srgbClr val="404040"/>
                  </a:solidFill>
                  <a:latin typeface="微软雅黑" pitchFamily="34" charset="-122"/>
                  <a:ea typeface="微软雅黑" pitchFamily="34" charset="-122"/>
                </a:rPr>
                <a:t>复用软件组件。</a:t>
              </a:r>
            </a:p>
          </p:txBody>
        </p:sp>
        <p:sp>
          <p:nvSpPr>
            <p:cNvPr id="77841" name="TextBox 30"/>
            <p:cNvSpPr txBox="1">
              <a:spLocks noChangeArrowheads="1"/>
            </p:cNvSpPr>
            <p:nvPr/>
          </p:nvSpPr>
          <p:spPr bwMode="auto">
            <a:xfrm>
              <a:off x="6838206" y="1817365"/>
              <a:ext cx="1661918"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77842" name="TextBox 20"/>
            <p:cNvSpPr txBox="1">
              <a:spLocks noChangeArrowheads="1"/>
            </p:cNvSpPr>
            <p:nvPr/>
          </p:nvSpPr>
          <p:spPr bwMode="auto">
            <a:xfrm>
              <a:off x="7493423" y="1205828"/>
              <a:ext cx="352809" cy="382045"/>
            </a:xfrm>
            <a:prstGeom prst="rect">
              <a:avLst/>
            </a:prstGeom>
            <a:noFill/>
            <a:ln w="9525">
              <a:noFill/>
              <a:miter lim="800000"/>
              <a:headEnd/>
              <a:tailEnd/>
            </a:ln>
          </p:spPr>
          <p:txBody>
            <a:bodyPr wrap="none" lIns="0" tIns="0" rIns="0" bIns="0">
              <a:spAutoFit/>
            </a:bodyPr>
            <a:lstStyle/>
            <a:p>
              <a:pPr algn="ctr"/>
              <a:r>
                <a:rPr lang="en-US" altLang="zh-CN" sz="3000">
                  <a:solidFill>
                    <a:srgbClr val="7F7F7F"/>
                  </a:solidFill>
                  <a:latin typeface="Agency FB"/>
                  <a:ea typeface="微软雅黑" pitchFamily="34" charset="-122"/>
                </a:rPr>
                <a:t>04</a:t>
              </a:r>
              <a:endParaRPr lang="zh-CN" altLang="en-US" sz="3000">
                <a:solidFill>
                  <a:srgbClr val="7F7F7F"/>
                </a:solidFill>
                <a:latin typeface="Agency FB"/>
                <a:ea typeface="微软雅黑" pitchFamily="34" charset="-122"/>
              </a:endParaRPr>
            </a:p>
          </p:txBody>
        </p:sp>
        <p:sp>
          <p:nvSpPr>
            <p:cNvPr id="27" name="TextBox 20"/>
            <p:cNvSpPr txBox="1"/>
            <p:nvPr/>
          </p:nvSpPr>
          <p:spPr>
            <a:xfrm>
              <a:off x="5465433" y="1205828"/>
              <a:ext cx="274554" cy="386024"/>
            </a:xfrm>
            <a:prstGeom prst="rect">
              <a:avLst/>
            </a:prstGeom>
            <a:noFill/>
          </p:spPr>
          <p:txBody>
            <a:bodyPr wrap="none" lIns="0" tIns="0" rIns="0" bIns="0">
              <a:spAutoFit/>
            </a:bodyPr>
            <a:lstStyle/>
            <a:p>
              <a:pPr algn="ctr" fontAlgn="auto">
                <a:spcBef>
                  <a:spcPts val="0"/>
                </a:spcBef>
                <a:spcAft>
                  <a:spcPts val="0"/>
                </a:spcAft>
                <a:defRPr/>
              </a:pPr>
              <a:r>
                <a:rPr lang="en-US" altLang="zh-CN" sz="3000" dirty="0">
                  <a:solidFill>
                    <a:schemeClr val="bg1">
                      <a:lumMod val="50000"/>
                    </a:schemeClr>
                  </a:solidFill>
                  <a:latin typeface="Agency FB" panose="020B0503020202020204" pitchFamily="34" charset="0"/>
                  <a:ea typeface="微软雅黑" pitchFamily="34" charset="-122"/>
                  <a:cs typeface="+mn-cs"/>
                </a:rPr>
                <a:t>03</a:t>
              </a:r>
              <a:endParaRPr lang="zh-CN" altLang="en-US" sz="3000" dirty="0">
                <a:solidFill>
                  <a:schemeClr val="bg1">
                    <a:lumMod val="50000"/>
                  </a:schemeClr>
                </a:solidFill>
                <a:latin typeface="Agency FB" panose="020B0503020202020204" pitchFamily="34" charset="0"/>
                <a:ea typeface="微软雅黑" pitchFamily="34" charset="-122"/>
                <a:cs typeface="+mn-cs"/>
              </a:endParaRPr>
            </a:p>
          </p:txBody>
        </p:sp>
      </p:gr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42"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233488" y="3067050"/>
            <a:ext cx="7167562" cy="1187450"/>
          </a:xfrm>
          <a:prstGeom prst="rect">
            <a:avLst/>
          </a:prstGeom>
          <a:noFill/>
          <a:ln w="38100">
            <a:noFill/>
            <a:miter lim="800000"/>
            <a:headEnd/>
            <a:tailEnd/>
          </a:ln>
        </p:spPr>
        <p:txBody>
          <a:bodyPr>
            <a:spAutoFit/>
          </a:bodyPr>
          <a:lstStyle/>
          <a:p>
            <a:pPr algn="just"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zh-CN" altLang="en-US" sz="2400">
                <a:solidFill>
                  <a:srgbClr val="7F7F7F"/>
                </a:solidFill>
                <a:latin typeface="微软雅黑" pitchFamily="34" charset="-122"/>
                <a:ea typeface="微软雅黑" pitchFamily="34" charset="-122"/>
                <a:sym typeface="微软雅黑" pitchFamily="34" charset="-122"/>
              </a:rPr>
              <a:t>构件图的组成元素包括组件（</a:t>
            </a:r>
            <a:r>
              <a:rPr lang="en-US" altLang="zh-CN" sz="2400">
                <a:solidFill>
                  <a:srgbClr val="7F7F7F"/>
                </a:solidFill>
                <a:latin typeface="微软雅黑" pitchFamily="34" charset="-122"/>
                <a:ea typeface="微软雅黑" pitchFamily="34" charset="-122"/>
                <a:sym typeface="微软雅黑" pitchFamily="34" charset="-122"/>
              </a:rPr>
              <a:t>Component</a:t>
            </a:r>
            <a:r>
              <a:rPr lang="zh-CN" altLang="en-US" sz="2400">
                <a:solidFill>
                  <a:srgbClr val="7F7F7F"/>
                </a:solidFill>
                <a:latin typeface="微软雅黑" pitchFamily="34" charset="-122"/>
                <a:ea typeface="微软雅黑" pitchFamily="34" charset="-122"/>
                <a:sym typeface="微软雅黑" pitchFamily="34" charset="-122"/>
              </a:rPr>
              <a:t>）、接口（</a:t>
            </a:r>
            <a:r>
              <a:rPr lang="en-US" altLang="zh-CN" sz="2400">
                <a:solidFill>
                  <a:srgbClr val="7F7F7F"/>
                </a:solidFill>
                <a:latin typeface="微软雅黑" pitchFamily="34" charset="-122"/>
                <a:ea typeface="微软雅黑" pitchFamily="34" charset="-122"/>
                <a:sym typeface="微软雅黑" pitchFamily="34" charset="-122"/>
              </a:rPr>
              <a:t>Interface</a:t>
            </a:r>
            <a:r>
              <a:rPr lang="zh-CN" altLang="en-US" sz="2400">
                <a:solidFill>
                  <a:srgbClr val="7F7F7F"/>
                </a:solidFill>
                <a:latin typeface="微软雅黑" pitchFamily="34" charset="-122"/>
                <a:ea typeface="微软雅黑" pitchFamily="34" charset="-122"/>
                <a:sym typeface="微软雅黑" pitchFamily="34" charset="-122"/>
              </a:rPr>
              <a:t>）和关系（</a:t>
            </a:r>
            <a:r>
              <a:rPr lang="en-US" altLang="zh-CN" sz="2400">
                <a:solidFill>
                  <a:srgbClr val="7F7F7F"/>
                </a:solidFill>
                <a:latin typeface="微软雅黑" pitchFamily="34" charset="-122"/>
                <a:ea typeface="微软雅黑" pitchFamily="34" charset="-122"/>
                <a:sym typeface="微软雅黑" pitchFamily="34" charset="-122"/>
              </a:rPr>
              <a:t>Relationship</a:t>
            </a:r>
            <a:r>
              <a:rPr lang="zh-CN" altLang="en-US" sz="2400">
                <a:solidFill>
                  <a:srgbClr val="7F7F7F"/>
                </a:solidFill>
                <a:latin typeface="微软雅黑" pitchFamily="34" charset="-122"/>
                <a:ea typeface="微软雅黑" pitchFamily="34" charset="-122"/>
                <a:sym typeface="微软雅黑" pitchFamily="34" charset="-122"/>
              </a:rPr>
              <a:t>），还可以包括包（</a:t>
            </a:r>
            <a:r>
              <a:rPr lang="en-US" altLang="zh-CN" sz="2400">
                <a:solidFill>
                  <a:srgbClr val="7F7F7F"/>
                </a:solidFill>
                <a:latin typeface="微软雅黑" pitchFamily="34" charset="-122"/>
                <a:ea typeface="微软雅黑" pitchFamily="34" charset="-122"/>
                <a:sym typeface="微软雅黑" pitchFamily="34" charset="-122"/>
              </a:rPr>
              <a:t>Package</a:t>
            </a:r>
            <a:r>
              <a:rPr lang="zh-CN" altLang="en-US" sz="2400">
                <a:solidFill>
                  <a:srgbClr val="7F7F7F"/>
                </a:solidFill>
                <a:latin typeface="微软雅黑" pitchFamily="34" charset="-122"/>
                <a:ea typeface="微软雅黑" pitchFamily="34" charset="-122"/>
                <a:sym typeface="微软雅黑" pitchFamily="34" charset="-122"/>
              </a:rPr>
              <a:t>）和子系统（</a:t>
            </a:r>
            <a:r>
              <a:rPr lang="en-US" altLang="zh-CN" sz="2400">
                <a:solidFill>
                  <a:srgbClr val="7F7F7F"/>
                </a:solidFill>
                <a:latin typeface="微软雅黑" pitchFamily="34" charset="-122"/>
                <a:ea typeface="微软雅黑" pitchFamily="34" charset="-122"/>
                <a:sym typeface="微软雅黑" pitchFamily="34" charset="-122"/>
              </a:rPr>
              <a:t>Subsystem</a:t>
            </a:r>
            <a:r>
              <a:rPr lang="zh-CN" altLang="en-US" sz="2400">
                <a:solidFill>
                  <a:srgbClr val="7F7F7F"/>
                </a:solidFill>
                <a:latin typeface="微软雅黑" pitchFamily="34" charset="-122"/>
                <a:ea typeface="微软雅黑" pitchFamily="34" charset="-122"/>
                <a:sym typeface="微软雅黑" pitchFamily="34" charset="-122"/>
              </a:rPr>
              <a:t>）。</a:t>
            </a:r>
          </a:p>
        </p:txBody>
      </p:sp>
      <p:sp>
        <p:nvSpPr>
          <p:cNvPr id="120837"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构件图的组成元素</a:t>
            </a:r>
            <a:endParaRPr lang="zh-CN" altLang="en-US" sz="2400" b="1">
              <a:solidFill>
                <a:srgbClr val="7F7F7F"/>
              </a:solidFill>
              <a:latin typeface="微软雅黑" pitchFamily="34" charset="-122"/>
              <a:ea typeface="微软雅黑" pitchFamily="34"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0837"/>
                                        </p:tgtEl>
                                        <p:attrNameLst>
                                          <p:attrName>style.visibility</p:attrName>
                                        </p:attrNameLst>
                                      </p:cBhvr>
                                      <p:to>
                                        <p:strVal val="visible"/>
                                      </p:to>
                                    </p:set>
                                    <p:animEffect transition="in" filter="fade">
                                      <p:cBhvr>
                                        <p:cTn id="13" dur="250"/>
                                        <p:tgtEl>
                                          <p:spTgt spid="1208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08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89038" y="2225675"/>
            <a:ext cx="7167562" cy="3013075"/>
          </a:xfrm>
          <a:prstGeom prst="rect">
            <a:avLst/>
          </a:prstGeom>
          <a:noFill/>
          <a:ln w="38100">
            <a:noFill/>
            <a:miter lim="800000"/>
            <a:headEnd/>
            <a:tailEnd/>
          </a:ln>
        </p:spPr>
        <p:txBody>
          <a:bodyPr>
            <a:spAutoFit/>
          </a:bodyPr>
          <a:lstStyle/>
          <a:p>
            <a:pPr algn="just"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zh-CN" altLang="en-US" sz="2400">
                <a:solidFill>
                  <a:srgbClr val="7F7F7F"/>
                </a:solidFill>
                <a:latin typeface="微软雅黑" pitchFamily="34" charset="-122"/>
                <a:ea typeface="微软雅黑" pitchFamily="34" charset="-122"/>
                <a:sym typeface="微软雅黑" pitchFamily="3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其中：程序源代码、子系统、动态链接库等都可以被认为是组件。组件的图形表示法是把组件画成带有两个标签的矩形。每一个组件都必须有一个唯一的名称。</a:t>
            </a:r>
          </a:p>
        </p:txBody>
      </p:sp>
      <p:sp>
        <p:nvSpPr>
          <p:cNvPr id="121861"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组件的概念</a:t>
            </a:r>
            <a:endParaRPr lang="zh-CN" altLang="en-US" sz="2400" b="1">
              <a:solidFill>
                <a:srgbClr val="7F7F7F"/>
              </a:solidFill>
              <a:latin typeface="微软雅黑" pitchFamily="34" charset="-122"/>
              <a:ea typeface="微软雅黑" pitchFamily="34"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1861"/>
                                        </p:tgtEl>
                                        <p:attrNameLst>
                                          <p:attrName>style.visibility</p:attrName>
                                        </p:attrNameLst>
                                      </p:cBhvr>
                                      <p:to>
                                        <p:strVal val="visible"/>
                                      </p:to>
                                    </p:set>
                                    <p:animEffect transition="in" filter="fade">
                                      <p:cBhvr>
                                        <p:cTn id="13" dur="250"/>
                                        <p:tgtEl>
                                          <p:spTgt spid="1218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18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344613" y="2471738"/>
            <a:ext cx="3302000" cy="461962"/>
          </a:xfrm>
          <a:prstGeom prst="rect">
            <a:avLst/>
          </a:prstGeom>
          <a:noFill/>
          <a:ln w="38100">
            <a:noFill/>
            <a:miter lim="800000"/>
            <a:headEnd/>
            <a:tailEnd/>
          </a:ln>
        </p:spPr>
        <p:txBody>
          <a:bodyPr>
            <a:spAutoFit/>
          </a:bodyPr>
          <a:lstStyle/>
          <a:p>
            <a:pPr algn="just" eaLnBrk="0" hangingPunct="0"/>
            <a:r>
              <a:rPr lang="en-US" altLang="zh-CN" sz="2400">
                <a:solidFill>
                  <a:srgbClr val="7F7F7F"/>
                </a:solidFill>
                <a:latin typeface="微软雅黑" pitchFamily="34" charset="-122"/>
                <a:ea typeface="微软雅黑" pitchFamily="34" charset="-122"/>
                <a:sym typeface="微软雅黑" pitchFamily="34" charset="-122"/>
              </a:rPr>
              <a:t>UML</a:t>
            </a:r>
            <a:r>
              <a:rPr lang="zh-CN" altLang="en-US" sz="2400">
                <a:solidFill>
                  <a:srgbClr val="7F7F7F"/>
                </a:solidFill>
                <a:latin typeface="微软雅黑" pitchFamily="34" charset="-122"/>
                <a:ea typeface="微软雅黑" pitchFamily="34" charset="-122"/>
                <a:sym typeface="微软雅黑" pitchFamily="34" charset="-122"/>
              </a:rPr>
              <a:t>中的构件图标</a:t>
            </a:r>
          </a:p>
        </p:txBody>
      </p:sp>
      <p:sp>
        <p:nvSpPr>
          <p:cNvPr id="121861"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构件图图标</a:t>
            </a:r>
            <a:endParaRPr lang="zh-CN" altLang="en-US" sz="2400" b="1">
              <a:solidFill>
                <a:srgbClr val="7F7F7F"/>
              </a:solidFill>
              <a:latin typeface="微软雅黑" pitchFamily="34" charset="-122"/>
              <a:ea typeface="微软雅黑" pitchFamily="34" charset="-122"/>
            </a:endParaRPr>
          </a:p>
        </p:txBody>
      </p:sp>
      <p:sp>
        <p:nvSpPr>
          <p:cNvPr id="6" name="文本框 10"/>
          <p:cNvSpPr txBox="1">
            <a:spLocks noChangeArrowheads="1"/>
          </p:cNvSpPr>
          <p:nvPr/>
        </p:nvSpPr>
        <p:spPr bwMode="auto">
          <a:xfrm>
            <a:off x="5122863" y="2471738"/>
            <a:ext cx="3302000" cy="461962"/>
          </a:xfrm>
          <a:prstGeom prst="rect">
            <a:avLst/>
          </a:prstGeom>
          <a:noFill/>
          <a:ln w="38100">
            <a:noFill/>
            <a:miter lim="800000"/>
            <a:headEnd/>
            <a:tailEnd/>
          </a:ln>
        </p:spPr>
        <p:txBody>
          <a:bodyPr>
            <a:spAutoFit/>
          </a:bodyPr>
          <a:lstStyle/>
          <a:p>
            <a:pPr algn="just" eaLnBrk="0" hangingPunct="0"/>
            <a:r>
              <a:rPr lang="zh-CN" altLang="en-US" sz="2400">
                <a:solidFill>
                  <a:srgbClr val="7F7F7F"/>
                </a:solidFill>
                <a:latin typeface="微软雅黑" pitchFamily="34" charset="-122"/>
                <a:ea typeface="微软雅黑" pitchFamily="34" charset="-122"/>
                <a:sym typeface="微软雅黑" pitchFamily="34" charset="-122"/>
              </a:rPr>
              <a:t>在构件图标中增加信息</a:t>
            </a:r>
          </a:p>
        </p:txBody>
      </p:sp>
      <p:pic>
        <p:nvPicPr>
          <p:cNvPr id="80902" name="图片 1"/>
          <p:cNvPicPr>
            <a:picLocks noChangeAspect="1"/>
          </p:cNvPicPr>
          <p:nvPr/>
        </p:nvPicPr>
        <p:blipFill>
          <a:blip r:embed="rId3"/>
          <a:srcRect/>
          <a:stretch>
            <a:fillRect/>
          </a:stretch>
        </p:blipFill>
        <p:spPr bwMode="auto">
          <a:xfrm>
            <a:off x="1243013" y="3513138"/>
            <a:ext cx="2746375" cy="1250950"/>
          </a:xfrm>
          <a:prstGeom prst="rect">
            <a:avLst/>
          </a:prstGeom>
          <a:noFill/>
          <a:ln w="9525">
            <a:noFill/>
            <a:miter lim="800000"/>
            <a:headEnd/>
            <a:tailEnd/>
          </a:ln>
        </p:spPr>
      </p:pic>
      <p:pic>
        <p:nvPicPr>
          <p:cNvPr id="80903" name="Picture 7" descr="GCKMK}43}XTUJ%R}EKBXQYX"/>
          <p:cNvPicPr>
            <a:picLocks noChangeAspect="1" noChangeArrowheads="1"/>
          </p:cNvPicPr>
          <p:nvPr/>
        </p:nvPicPr>
        <p:blipFill>
          <a:blip r:embed="rId4"/>
          <a:srcRect/>
          <a:stretch>
            <a:fillRect/>
          </a:stretch>
        </p:blipFill>
        <p:spPr bwMode="auto">
          <a:xfrm>
            <a:off x="5722938" y="3087688"/>
            <a:ext cx="1962150" cy="2095500"/>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1861"/>
                                        </p:tgtEl>
                                        <p:attrNameLst>
                                          <p:attrName>style.visibility</p:attrName>
                                        </p:attrNameLst>
                                      </p:cBhvr>
                                      <p:to>
                                        <p:strVal val="visible"/>
                                      </p:to>
                                    </p:set>
                                    <p:animEffect transition="in" filter="fade">
                                      <p:cBhvr>
                                        <p:cTn id="13" dur="250"/>
                                        <p:tgtEl>
                                          <p:spTgt spid="1218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par>
                          <p:cTn id="21" fill="hold">
                            <p:stCondLst>
                              <p:cond delay="225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1861"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 y="6350"/>
            <a:ext cx="12190413" cy="32146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flipH="1">
            <a:off x="-19050" y="6350"/>
            <a:ext cx="12203113" cy="3438525"/>
            <a:chOff x="0" y="2256875"/>
            <a:chExt cx="12202605" cy="3439075"/>
          </a:xfrm>
        </p:grpSpPr>
        <p:sp>
          <p:nvSpPr>
            <p:cNvPr id="4" name="矩形 3"/>
            <p:cNvSpPr/>
            <p:nvPr/>
          </p:nvSpPr>
          <p:spPr>
            <a:xfrm>
              <a:off x="0" y="5587983"/>
              <a:ext cx="6605313" cy="107967"/>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740244" y="2256875"/>
              <a:ext cx="2616091" cy="34390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9497618" y="5587983"/>
              <a:ext cx="2704987" cy="107967"/>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2" name="组合 11"/>
          <p:cNvGrpSpPr>
            <a:grpSpLocks/>
          </p:cNvGrpSpPr>
          <p:nvPr/>
        </p:nvGrpSpPr>
        <p:grpSpPr bwMode="auto">
          <a:xfrm>
            <a:off x="1835150" y="4056063"/>
            <a:ext cx="4598988" cy="1008062"/>
            <a:chOff x="5599549" y="1116759"/>
            <a:chExt cx="6162392" cy="1008478"/>
          </a:xfrm>
        </p:grpSpPr>
        <p:sp>
          <p:nvSpPr>
            <p:cNvPr id="63504"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3505" name="矩形 39"/>
            <p:cNvSpPr>
              <a:spLocks noChangeArrowheads="1"/>
            </p:cNvSpPr>
            <p:nvPr/>
          </p:nvSpPr>
          <p:spPr bwMode="auto">
            <a:xfrm>
              <a:off x="5620821" y="1116759"/>
              <a:ext cx="5671017" cy="733728"/>
            </a:xfrm>
            <a:prstGeom prst="rect">
              <a:avLst/>
            </a:prstGeom>
            <a:noFill/>
            <a:ln w="9525">
              <a:noFill/>
              <a:miter lim="800000"/>
              <a:headEnd/>
              <a:tailEnd/>
            </a:ln>
          </p:spPr>
          <p:txBody>
            <a:bodyPr>
              <a:spAutoFit/>
            </a:bodyPr>
            <a:lstStyle/>
            <a:p>
              <a:pPr>
                <a:lnSpc>
                  <a:spcPct val="150000"/>
                </a:lnSpc>
                <a:spcBef>
                  <a:spcPts val="750"/>
                </a:spcBef>
              </a:pPr>
              <a:r>
                <a:rPr lang="zh-CN" altLang="en-US" sz="2800">
                  <a:solidFill>
                    <a:srgbClr val="7F7F7F"/>
                  </a:solidFill>
                  <a:latin typeface="微软雅黑" pitchFamily="34" charset="-122"/>
                  <a:ea typeface="微软雅黑" pitchFamily="34" charset="-122"/>
                </a:rPr>
                <a:t>对象图</a:t>
              </a:r>
            </a:p>
          </p:txBody>
        </p:sp>
      </p:grpSp>
      <p:grpSp>
        <p:nvGrpSpPr>
          <p:cNvPr id="20" name="组合 19"/>
          <p:cNvGrpSpPr>
            <a:grpSpLocks/>
          </p:cNvGrpSpPr>
          <p:nvPr/>
        </p:nvGrpSpPr>
        <p:grpSpPr bwMode="auto">
          <a:xfrm>
            <a:off x="1849438" y="5224463"/>
            <a:ext cx="4598987" cy="1008062"/>
            <a:chOff x="5599549" y="1116759"/>
            <a:chExt cx="6162392" cy="1008478"/>
          </a:xfrm>
        </p:grpSpPr>
        <p:sp>
          <p:nvSpPr>
            <p:cNvPr id="63502"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3503" name="矩形 39"/>
            <p:cNvSpPr>
              <a:spLocks noChangeArrowheads="1"/>
            </p:cNvSpPr>
            <p:nvPr/>
          </p:nvSpPr>
          <p:spPr bwMode="auto">
            <a:xfrm>
              <a:off x="5620821" y="1116759"/>
              <a:ext cx="5671018" cy="733728"/>
            </a:xfrm>
            <a:prstGeom prst="rect">
              <a:avLst/>
            </a:prstGeom>
            <a:noFill/>
            <a:ln w="9525">
              <a:noFill/>
              <a:miter lim="800000"/>
              <a:headEnd/>
              <a:tailEnd/>
            </a:ln>
          </p:spPr>
          <p:txBody>
            <a:bodyPr>
              <a:spAutoFit/>
            </a:bodyPr>
            <a:lstStyle/>
            <a:p>
              <a:pPr>
                <a:lnSpc>
                  <a:spcPct val="150000"/>
                </a:lnSpc>
                <a:spcBef>
                  <a:spcPts val="750"/>
                </a:spcBef>
              </a:pPr>
              <a:r>
                <a:rPr lang="zh-CN" altLang="en-US" sz="2800">
                  <a:solidFill>
                    <a:srgbClr val="7F7F7F"/>
                  </a:solidFill>
                  <a:latin typeface="微软雅黑" pitchFamily="34" charset="-122"/>
                  <a:ea typeface="微软雅黑" pitchFamily="34" charset="-122"/>
                </a:rPr>
                <a:t>构件图</a:t>
              </a:r>
            </a:p>
          </p:txBody>
        </p:sp>
      </p:grpSp>
      <p:grpSp>
        <p:nvGrpSpPr>
          <p:cNvPr id="28" name="组合 27"/>
          <p:cNvGrpSpPr>
            <a:grpSpLocks/>
          </p:cNvGrpSpPr>
          <p:nvPr/>
        </p:nvGrpSpPr>
        <p:grpSpPr bwMode="auto">
          <a:xfrm>
            <a:off x="7589838" y="4056063"/>
            <a:ext cx="4600575" cy="1008062"/>
            <a:chOff x="5599549" y="1116759"/>
            <a:chExt cx="6162392" cy="1008478"/>
          </a:xfrm>
        </p:grpSpPr>
        <p:sp>
          <p:nvSpPr>
            <p:cNvPr id="63500"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3501" name="矩形 39"/>
            <p:cNvSpPr>
              <a:spLocks noChangeArrowheads="1"/>
            </p:cNvSpPr>
            <p:nvPr/>
          </p:nvSpPr>
          <p:spPr bwMode="auto">
            <a:xfrm>
              <a:off x="5620813" y="1116759"/>
              <a:ext cx="5671186" cy="733728"/>
            </a:xfrm>
            <a:prstGeom prst="rect">
              <a:avLst/>
            </a:prstGeom>
            <a:noFill/>
            <a:ln w="9525">
              <a:noFill/>
              <a:miter lim="800000"/>
              <a:headEnd/>
              <a:tailEnd/>
            </a:ln>
          </p:spPr>
          <p:txBody>
            <a:bodyPr>
              <a:spAutoFit/>
            </a:bodyPr>
            <a:lstStyle/>
            <a:p>
              <a:pPr>
                <a:lnSpc>
                  <a:spcPct val="150000"/>
                </a:lnSpc>
                <a:spcBef>
                  <a:spcPts val="750"/>
                </a:spcBef>
              </a:pPr>
              <a:r>
                <a:rPr lang="zh-CN" altLang="en-US" sz="2800">
                  <a:solidFill>
                    <a:srgbClr val="7F7F7F"/>
                  </a:solidFill>
                  <a:latin typeface="微软雅黑" pitchFamily="34" charset="-122"/>
                  <a:ea typeface="微软雅黑" pitchFamily="34" charset="-122"/>
                </a:rPr>
                <a:t>包图</a:t>
              </a:r>
            </a:p>
          </p:txBody>
        </p:sp>
      </p:grpSp>
      <p:sp>
        <p:nvSpPr>
          <p:cNvPr id="44" name="Freeform 127"/>
          <p:cNvSpPr>
            <a:spLocks/>
          </p:cNvSpPr>
          <p:nvPr/>
        </p:nvSpPr>
        <p:spPr bwMode="auto">
          <a:xfrm>
            <a:off x="3448050" y="741363"/>
            <a:ext cx="1401763" cy="1250950"/>
          </a:xfrm>
          <a:custGeom>
            <a:avLst/>
            <a:gdLst>
              <a:gd name="T0" fmla="*/ 2147483647 w 250"/>
              <a:gd name="T1" fmla="*/ 0 h 223"/>
              <a:gd name="T2" fmla="*/ 2147483647 w 250"/>
              <a:gd name="T3" fmla="*/ 2147483647 h 223"/>
              <a:gd name="T4" fmla="*/ 2147483647 w 250"/>
              <a:gd name="T5" fmla="*/ 2147483647 h 223"/>
              <a:gd name="T6" fmla="*/ 2147483647 w 250"/>
              <a:gd name="T7" fmla="*/ 2147483647 h 223"/>
              <a:gd name="T8" fmla="*/ 2147483647 w 250"/>
              <a:gd name="T9" fmla="*/ 2147483647 h 223"/>
              <a:gd name="T10" fmla="*/ 2147483647 w 250"/>
              <a:gd name="T11" fmla="*/ 2147483647 h 223"/>
              <a:gd name="T12" fmla="*/ 2147483647 w 250"/>
              <a:gd name="T13" fmla="*/ 2147483647 h 223"/>
              <a:gd name="T14" fmla="*/ 2147483647 w 250"/>
              <a:gd name="T15" fmla="*/ 2147483647 h 223"/>
              <a:gd name="T16" fmla="*/ 2147483647 w 250"/>
              <a:gd name="T17" fmla="*/ 2147483647 h 223"/>
              <a:gd name="T18" fmla="*/ 2147483647 w 250"/>
              <a:gd name="T19" fmla="*/ 2147483647 h 223"/>
              <a:gd name="T20" fmla="*/ 2147483647 w 250"/>
              <a:gd name="T21" fmla="*/ 2147483647 h 223"/>
              <a:gd name="T22" fmla="*/ 2147483647 w 250"/>
              <a:gd name="T23" fmla="*/ 2147483647 h 223"/>
              <a:gd name="T24" fmla="*/ 2147483647 w 250"/>
              <a:gd name="T25" fmla="*/ 2147483647 h 223"/>
              <a:gd name="T26" fmla="*/ 2147483647 w 250"/>
              <a:gd name="T27" fmla="*/ 2147483647 h 223"/>
              <a:gd name="T28" fmla="*/ 2147483647 w 250"/>
              <a:gd name="T29" fmla="*/ 2147483647 h 223"/>
              <a:gd name="T30" fmla="*/ 2147483647 w 250"/>
              <a:gd name="T31" fmla="*/ 2147483647 h 223"/>
              <a:gd name="T32" fmla="*/ 2147483647 w 250"/>
              <a:gd name="T33" fmla="*/ 2147483647 h 223"/>
              <a:gd name="T34" fmla="*/ 2147483647 w 250"/>
              <a:gd name="T35" fmla="*/ 2147483647 h 223"/>
              <a:gd name="T36" fmla="*/ 2147483647 w 250"/>
              <a:gd name="T37" fmla="*/ 2147483647 h 223"/>
              <a:gd name="T38" fmla="*/ 2147483647 w 250"/>
              <a:gd name="T39" fmla="*/ 2147483647 h 223"/>
              <a:gd name="T40" fmla="*/ 2147483647 w 250"/>
              <a:gd name="T41" fmla="*/ 2147483647 h 223"/>
              <a:gd name="T42" fmla="*/ 2147483647 w 250"/>
              <a:gd name="T43" fmla="*/ 2147483647 h 223"/>
              <a:gd name="T44" fmla="*/ 2147483647 w 250"/>
              <a:gd name="T45" fmla="*/ 2147483647 h 223"/>
              <a:gd name="T46" fmla="*/ 2147483647 w 250"/>
              <a:gd name="T47" fmla="*/ 2147483647 h 223"/>
              <a:gd name="T48" fmla="*/ 2147483647 w 250"/>
              <a:gd name="T49" fmla="*/ 2147483647 h 223"/>
              <a:gd name="T50" fmla="*/ 2147483647 w 250"/>
              <a:gd name="T51" fmla="*/ 2147483647 h 223"/>
              <a:gd name="T52" fmla="*/ 2147483647 w 250"/>
              <a:gd name="T53" fmla="*/ 2147483647 h 223"/>
              <a:gd name="T54" fmla="*/ 2147483647 w 250"/>
              <a:gd name="T55" fmla="*/ 2147483647 h 223"/>
              <a:gd name="T56" fmla="*/ 2147483647 w 250"/>
              <a:gd name="T57" fmla="*/ 2147483647 h 223"/>
              <a:gd name="T58" fmla="*/ 2147483647 w 250"/>
              <a:gd name="T59" fmla="*/ 2147483647 h 223"/>
              <a:gd name="T60" fmla="*/ 2147483647 w 250"/>
              <a:gd name="T61" fmla="*/ 2147483647 h 223"/>
              <a:gd name="T62" fmla="*/ 2147483647 w 250"/>
              <a:gd name="T63" fmla="*/ 2147483647 h 223"/>
              <a:gd name="T64" fmla="*/ 2147483647 w 250"/>
              <a:gd name="T65" fmla="*/ 2147483647 h 223"/>
              <a:gd name="T66" fmla="*/ 2147483647 w 250"/>
              <a:gd name="T67" fmla="*/ 2147483647 h 223"/>
              <a:gd name="T68" fmla="*/ 0 w 250"/>
              <a:gd name="T69" fmla="*/ 2147483647 h 223"/>
              <a:gd name="T70" fmla="*/ 2147483647 w 250"/>
              <a:gd name="T71" fmla="*/ 2147483647 h 223"/>
              <a:gd name="T72" fmla="*/ 2147483647 w 250"/>
              <a:gd name="T73" fmla="*/ 2147483647 h 223"/>
              <a:gd name="T74" fmla="*/ 2147483647 w 250"/>
              <a:gd name="T75" fmla="*/ 2147483647 h 223"/>
              <a:gd name="T76" fmla="*/ 2147483647 w 250"/>
              <a:gd name="T77" fmla="*/ 0 h 223"/>
              <a:gd name="T78" fmla="*/ 2147483647 w 250"/>
              <a:gd name="T79" fmla="*/ 0 h 2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0"/>
              <a:gd name="T121" fmla="*/ 0 h 223"/>
              <a:gd name="T122" fmla="*/ 250 w 250"/>
              <a:gd name="T123" fmla="*/ 223 h 2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0" h="223">
                <a:moveTo>
                  <a:pt x="129" y="0"/>
                </a:moveTo>
                <a:lnTo>
                  <a:pt x="136" y="5"/>
                </a:lnTo>
                <a:lnTo>
                  <a:pt x="247" y="116"/>
                </a:lnTo>
                <a:lnTo>
                  <a:pt x="249" y="120"/>
                </a:lnTo>
                <a:lnTo>
                  <a:pt x="250" y="122"/>
                </a:lnTo>
                <a:lnTo>
                  <a:pt x="250" y="123"/>
                </a:lnTo>
                <a:lnTo>
                  <a:pt x="249" y="126"/>
                </a:lnTo>
                <a:lnTo>
                  <a:pt x="246" y="127"/>
                </a:lnTo>
                <a:lnTo>
                  <a:pt x="242" y="127"/>
                </a:lnTo>
                <a:lnTo>
                  <a:pt x="219" y="127"/>
                </a:lnTo>
                <a:lnTo>
                  <a:pt x="219" y="213"/>
                </a:lnTo>
                <a:lnTo>
                  <a:pt x="219" y="216"/>
                </a:lnTo>
                <a:lnTo>
                  <a:pt x="219" y="218"/>
                </a:lnTo>
                <a:lnTo>
                  <a:pt x="218" y="221"/>
                </a:lnTo>
                <a:lnTo>
                  <a:pt x="217" y="222"/>
                </a:lnTo>
                <a:lnTo>
                  <a:pt x="214" y="223"/>
                </a:lnTo>
                <a:lnTo>
                  <a:pt x="210" y="223"/>
                </a:lnTo>
                <a:lnTo>
                  <a:pt x="154" y="223"/>
                </a:lnTo>
                <a:lnTo>
                  <a:pt x="154" y="137"/>
                </a:lnTo>
                <a:lnTo>
                  <a:pt x="97" y="137"/>
                </a:lnTo>
                <a:lnTo>
                  <a:pt x="97" y="223"/>
                </a:lnTo>
                <a:lnTo>
                  <a:pt x="43" y="223"/>
                </a:lnTo>
                <a:lnTo>
                  <a:pt x="38" y="223"/>
                </a:lnTo>
                <a:lnTo>
                  <a:pt x="36" y="222"/>
                </a:lnTo>
                <a:lnTo>
                  <a:pt x="33" y="221"/>
                </a:lnTo>
                <a:lnTo>
                  <a:pt x="32" y="219"/>
                </a:lnTo>
                <a:lnTo>
                  <a:pt x="32" y="217"/>
                </a:lnTo>
                <a:lnTo>
                  <a:pt x="32" y="216"/>
                </a:lnTo>
                <a:lnTo>
                  <a:pt x="32" y="213"/>
                </a:lnTo>
                <a:lnTo>
                  <a:pt x="32" y="127"/>
                </a:lnTo>
                <a:lnTo>
                  <a:pt x="9" y="127"/>
                </a:lnTo>
                <a:lnTo>
                  <a:pt x="5" y="127"/>
                </a:lnTo>
                <a:lnTo>
                  <a:pt x="2" y="126"/>
                </a:lnTo>
                <a:lnTo>
                  <a:pt x="1" y="123"/>
                </a:lnTo>
                <a:lnTo>
                  <a:pt x="0" y="122"/>
                </a:lnTo>
                <a:lnTo>
                  <a:pt x="1" y="120"/>
                </a:lnTo>
                <a:lnTo>
                  <a:pt x="4" y="116"/>
                </a:lnTo>
                <a:lnTo>
                  <a:pt x="115" y="5"/>
                </a:lnTo>
                <a:lnTo>
                  <a:pt x="122" y="0"/>
                </a:lnTo>
                <a:lnTo>
                  <a:pt x="129" y="0"/>
                </a:lnTo>
                <a:close/>
              </a:path>
            </a:pathLst>
          </a:custGeom>
          <a:solidFill>
            <a:schemeClr val="bg1"/>
          </a:solidFill>
          <a:ln w="0">
            <a:noFill/>
            <a:prstDash val="solid"/>
            <a:round/>
            <a:headEnd/>
            <a:tailEnd/>
          </a:ln>
        </p:spPr>
        <p:txBody>
          <a:bodyPr/>
          <a:lstStyle/>
          <a:p>
            <a:endParaRPr lang="zh-CN" altLang="en-US"/>
          </a:p>
        </p:txBody>
      </p:sp>
      <p:sp>
        <p:nvSpPr>
          <p:cNvPr id="45" name="TextBox 44"/>
          <p:cNvSpPr txBox="1">
            <a:spLocks noChangeArrowheads="1"/>
          </p:cNvSpPr>
          <p:nvPr/>
        </p:nvSpPr>
        <p:spPr bwMode="auto">
          <a:xfrm>
            <a:off x="3484563" y="2055813"/>
            <a:ext cx="1389062" cy="769937"/>
          </a:xfrm>
          <a:prstGeom prst="rect">
            <a:avLst/>
          </a:prstGeom>
          <a:noFill/>
          <a:ln w="9525">
            <a:noFill/>
            <a:miter lim="800000"/>
            <a:headEnd/>
            <a:tailEnd/>
          </a:ln>
        </p:spPr>
        <p:txBody>
          <a:bodyPr>
            <a:spAutoFit/>
          </a:bodyPr>
          <a:lstStyle/>
          <a:p>
            <a:r>
              <a:rPr lang="zh-CN" altLang="en-US" sz="4400" b="1">
                <a:solidFill>
                  <a:schemeClr val="bg1"/>
                </a:solidFill>
                <a:latin typeface="微软雅黑" pitchFamily="34" charset="-122"/>
                <a:ea typeface="微软雅黑" pitchFamily="34" charset="-122"/>
              </a:rPr>
              <a:t>目录</a:t>
            </a:r>
          </a:p>
        </p:txBody>
      </p:sp>
      <p:sp>
        <p:nvSpPr>
          <p:cNvPr id="46" name="矩形 45"/>
          <p:cNvSpPr/>
          <p:nvPr/>
        </p:nvSpPr>
        <p:spPr>
          <a:xfrm>
            <a:off x="1044575" y="4208463"/>
            <a:ext cx="574675" cy="5746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1</a:t>
            </a:r>
            <a:endParaRPr lang="zh-CN" altLang="en-US" sz="3600" dirty="0"/>
          </a:p>
        </p:txBody>
      </p:sp>
      <p:sp>
        <p:nvSpPr>
          <p:cNvPr id="47" name="矩形 46"/>
          <p:cNvSpPr/>
          <p:nvPr/>
        </p:nvSpPr>
        <p:spPr>
          <a:xfrm>
            <a:off x="6835775" y="4208463"/>
            <a:ext cx="574675" cy="574675"/>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3</a:t>
            </a:r>
            <a:endParaRPr lang="zh-CN" altLang="en-US" sz="3600" dirty="0"/>
          </a:p>
        </p:txBody>
      </p:sp>
      <p:sp>
        <p:nvSpPr>
          <p:cNvPr id="48" name="矩形 47"/>
          <p:cNvSpPr/>
          <p:nvPr/>
        </p:nvSpPr>
        <p:spPr>
          <a:xfrm>
            <a:off x="1044575" y="5365750"/>
            <a:ext cx="574675" cy="574675"/>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2</a:t>
            </a:r>
            <a:endParaRPr lang="zh-CN" altLang="en-US" sz="3600" dirty="0"/>
          </a:p>
        </p:txBody>
      </p:sp>
      <p:sp>
        <p:nvSpPr>
          <p:cNvPr id="49" name="矩形 48"/>
          <p:cNvSpPr/>
          <p:nvPr/>
        </p:nvSpPr>
        <p:spPr>
          <a:xfrm>
            <a:off x="6835775" y="5365750"/>
            <a:ext cx="574675" cy="5746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4</a:t>
            </a:r>
            <a:endParaRPr lang="zh-CN" altLang="en-US" sz="3600" dirty="0"/>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1000"/>
                                        <p:tgtEl>
                                          <p:spTgt spid="46"/>
                                        </p:tgtEl>
                                      </p:cBhvr>
                                    </p:animEffect>
                                    <p:anim calcmode="lin" valueType="num">
                                      <p:cBhvr>
                                        <p:cTn id="27" dur="1000" fill="hold"/>
                                        <p:tgtEl>
                                          <p:spTgt spid="46"/>
                                        </p:tgtEl>
                                        <p:attrNameLst>
                                          <p:attrName>ppt_x</p:attrName>
                                        </p:attrNameLst>
                                      </p:cBhvr>
                                      <p:tavLst>
                                        <p:tav tm="0">
                                          <p:val>
                                            <p:strVal val="#ppt_x"/>
                                          </p:val>
                                        </p:tav>
                                        <p:tav tm="100000">
                                          <p:val>
                                            <p:strVal val="#ppt_x"/>
                                          </p:val>
                                        </p:tav>
                                      </p:tavLst>
                                    </p:anim>
                                    <p:anim calcmode="lin" valueType="num">
                                      <p:cBhvr>
                                        <p:cTn id="28" dur="1000" fill="hold"/>
                                        <p:tgtEl>
                                          <p:spTgt spid="4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1000"/>
                                        <p:tgtEl>
                                          <p:spTgt spid="48"/>
                                        </p:tgtEl>
                                      </p:cBhvr>
                                    </p:animEffect>
                                    <p:anim calcmode="lin" valueType="num">
                                      <p:cBhvr>
                                        <p:cTn id="32" dur="1000" fill="hold"/>
                                        <p:tgtEl>
                                          <p:spTgt spid="48"/>
                                        </p:tgtEl>
                                        <p:attrNameLst>
                                          <p:attrName>ppt_x</p:attrName>
                                        </p:attrNameLst>
                                      </p:cBhvr>
                                      <p:tavLst>
                                        <p:tav tm="0">
                                          <p:val>
                                            <p:strVal val="#ppt_x"/>
                                          </p:val>
                                        </p:tav>
                                        <p:tav tm="100000">
                                          <p:val>
                                            <p:strVal val="#ppt_x"/>
                                          </p:val>
                                        </p:tav>
                                      </p:tavLst>
                                    </p:anim>
                                    <p:anim calcmode="lin" valueType="num">
                                      <p:cBhvr>
                                        <p:cTn id="33" dur="1000" fill="hold"/>
                                        <p:tgtEl>
                                          <p:spTgt spid="4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anim calcmode="lin" valueType="num">
                                      <p:cBhvr>
                                        <p:cTn id="37" dur="1000" fill="hold"/>
                                        <p:tgtEl>
                                          <p:spTgt spid="47"/>
                                        </p:tgtEl>
                                        <p:attrNameLst>
                                          <p:attrName>ppt_x</p:attrName>
                                        </p:attrNameLst>
                                      </p:cBhvr>
                                      <p:tavLst>
                                        <p:tav tm="0">
                                          <p:val>
                                            <p:strVal val="#ppt_x"/>
                                          </p:val>
                                        </p:tav>
                                        <p:tav tm="100000">
                                          <p:val>
                                            <p:strVal val="#ppt_x"/>
                                          </p:val>
                                        </p:tav>
                                      </p:tavLst>
                                    </p:anim>
                                    <p:anim calcmode="lin" valueType="num">
                                      <p:cBhvr>
                                        <p:cTn id="38" dur="1000" fill="hold"/>
                                        <p:tgtEl>
                                          <p:spTgt spid="4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31"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nodeType="withEffect">
                                  <p:stCondLst>
                                    <p:cond delay="750"/>
                                  </p:stCondLst>
                                  <p:childTnLst>
                                    <p:set>
                                      <p:cBhvr>
                                        <p:cTn id="52" dur="1" fill="hold">
                                          <p:stCondLst>
                                            <p:cond delay="0"/>
                                          </p:stCondLst>
                                        </p:cTn>
                                        <p:tgtEl>
                                          <p:spTgt spid="20"/>
                                        </p:tgtEl>
                                        <p:attrNameLst>
                                          <p:attrName>style.visibility</p:attrName>
                                        </p:attrNameLst>
                                      </p:cBhvr>
                                      <p:to>
                                        <p:strVal val="visible"/>
                                      </p:to>
                                    </p:set>
                                    <p:anim calcmode="lin" valueType="num">
                                      <p:cBhvr>
                                        <p:cTn id="53" dur="1000" fill="hold"/>
                                        <p:tgtEl>
                                          <p:spTgt spid="20"/>
                                        </p:tgtEl>
                                        <p:attrNameLst>
                                          <p:attrName>ppt_w</p:attrName>
                                        </p:attrNameLst>
                                      </p:cBhvr>
                                      <p:tavLst>
                                        <p:tav tm="0">
                                          <p:val>
                                            <p:fltVal val="0"/>
                                          </p:val>
                                        </p:tav>
                                        <p:tav tm="100000">
                                          <p:val>
                                            <p:strVal val="#ppt_w"/>
                                          </p:val>
                                        </p:tav>
                                      </p:tavLst>
                                    </p:anim>
                                    <p:anim calcmode="lin" valueType="num">
                                      <p:cBhvr>
                                        <p:cTn id="54" dur="1000" fill="hold"/>
                                        <p:tgtEl>
                                          <p:spTgt spid="20"/>
                                        </p:tgtEl>
                                        <p:attrNameLst>
                                          <p:attrName>ppt_h</p:attrName>
                                        </p:attrNameLst>
                                      </p:cBhvr>
                                      <p:tavLst>
                                        <p:tav tm="0">
                                          <p:val>
                                            <p:fltVal val="0"/>
                                          </p:val>
                                        </p:tav>
                                        <p:tav tm="100000">
                                          <p:val>
                                            <p:strVal val="#ppt_h"/>
                                          </p:val>
                                        </p:tav>
                                      </p:tavLst>
                                    </p:anim>
                                    <p:anim calcmode="lin" valueType="num">
                                      <p:cBhvr>
                                        <p:cTn id="55" dur="1000" fill="hold"/>
                                        <p:tgtEl>
                                          <p:spTgt spid="20"/>
                                        </p:tgtEl>
                                        <p:attrNameLst>
                                          <p:attrName>style.rotation</p:attrName>
                                        </p:attrNameLst>
                                      </p:cBhvr>
                                      <p:tavLst>
                                        <p:tav tm="0">
                                          <p:val>
                                            <p:fltVal val="90"/>
                                          </p:val>
                                        </p:tav>
                                        <p:tav tm="100000">
                                          <p:val>
                                            <p:fltVal val="0"/>
                                          </p:val>
                                        </p:tav>
                                      </p:tavLst>
                                    </p:anim>
                                    <p:animEffect transition="in" filter="fade">
                                      <p:cBhvr>
                                        <p:cTn id="56" dur="1000"/>
                                        <p:tgtEl>
                                          <p:spTgt spid="20"/>
                                        </p:tgtEl>
                                      </p:cBhvr>
                                    </p:animEffect>
                                  </p:childTnLst>
                                </p:cTn>
                              </p:par>
                              <p:par>
                                <p:cTn id="57" presetID="31" presetClass="entr" presetSubtype="0" fill="hold" nodeType="withEffect">
                                  <p:stCondLst>
                                    <p:cond delay="1250"/>
                                  </p:stCondLst>
                                  <p:childTnLst>
                                    <p:set>
                                      <p:cBhvr>
                                        <p:cTn id="58" dur="1" fill="hold">
                                          <p:stCondLst>
                                            <p:cond delay="0"/>
                                          </p:stCondLst>
                                        </p:cTn>
                                        <p:tgtEl>
                                          <p:spTgt spid="28"/>
                                        </p:tgtEl>
                                        <p:attrNameLst>
                                          <p:attrName>style.visibility</p:attrName>
                                        </p:attrNameLst>
                                      </p:cBhvr>
                                      <p:to>
                                        <p:strVal val="visible"/>
                                      </p:to>
                                    </p:set>
                                    <p:anim calcmode="lin" valueType="num">
                                      <p:cBhvr>
                                        <p:cTn id="59" dur="1000" fill="hold"/>
                                        <p:tgtEl>
                                          <p:spTgt spid="28"/>
                                        </p:tgtEl>
                                        <p:attrNameLst>
                                          <p:attrName>ppt_w</p:attrName>
                                        </p:attrNameLst>
                                      </p:cBhvr>
                                      <p:tavLst>
                                        <p:tav tm="0">
                                          <p:val>
                                            <p:fltVal val="0"/>
                                          </p:val>
                                        </p:tav>
                                        <p:tav tm="100000">
                                          <p:val>
                                            <p:strVal val="#ppt_w"/>
                                          </p:val>
                                        </p:tav>
                                      </p:tavLst>
                                    </p:anim>
                                    <p:anim calcmode="lin" valueType="num">
                                      <p:cBhvr>
                                        <p:cTn id="60" dur="1000" fill="hold"/>
                                        <p:tgtEl>
                                          <p:spTgt spid="28"/>
                                        </p:tgtEl>
                                        <p:attrNameLst>
                                          <p:attrName>ppt_h</p:attrName>
                                        </p:attrNameLst>
                                      </p:cBhvr>
                                      <p:tavLst>
                                        <p:tav tm="0">
                                          <p:val>
                                            <p:fltVal val="0"/>
                                          </p:val>
                                        </p:tav>
                                        <p:tav tm="100000">
                                          <p:val>
                                            <p:strVal val="#ppt_h"/>
                                          </p:val>
                                        </p:tav>
                                      </p:tavLst>
                                    </p:anim>
                                    <p:anim calcmode="lin" valueType="num">
                                      <p:cBhvr>
                                        <p:cTn id="61" dur="1000" fill="hold"/>
                                        <p:tgtEl>
                                          <p:spTgt spid="28"/>
                                        </p:tgtEl>
                                        <p:attrNameLst>
                                          <p:attrName>style.rotation</p:attrName>
                                        </p:attrNameLst>
                                      </p:cBhvr>
                                      <p:tavLst>
                                        <p:tav tm="0">
                                          <p:val>
                                            <p:fltVal val="90"/>
                                          </p:val>
                                        </p:tav>
                                        <p:tav tm="100000">
                                          <p:val>
                                            <p:fltVal val="0"/>
                                          </p:val>
                                        </p:tav>
                                      </p:tavLst>
                                    </p:anim>
                                    <p:animEffect transition="in" filter="fade">
                                      <p:cBhvr>
                                        <p:cTn id="6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4" grpId="0" animBg="1"/>
      <p:bldP spid="45" grpId="0"/>
      <p:bldP spid="46" grpId="0" animBg="1"/>
      <p:bldP spid="47" grpId="0" animBg="1"/>
      <p:bldP spid="48" grpId="0" animBg="1"/>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组件的类型</a:t>
            </a:r>
          </a:p>
        </p:txBody>
      </p:sp>
      <p:sp>
        <p:nvSpPr>
          <p:cNvPr id="4" name="Oval 4"/>
          <p:cNvSpPr>
            <a:spLocks noChangeArrowheads="1"/>
          </p:cNvSpPr>
          <p:nvPr/>
        </p:nvSpPr>
        <p:spPr bwMode="auto">
          <a:xfrm>
            <a:off x="4371975" y="1508125"/>
            <a:ext cx="1746250" cy="1771650"/>
          </a:xfrm>
          <a:prstGeom prst="ellipse">
            <a:avLst/>
          </a:prstGeom>
          <a:solidFill>
            <a:srgbClr val="00B0F0"/>
          </a:solidFill>
          <a:ln w="12700">
            <a:noFill/>
            <a:round/>
            <a:headEnd/>
            <a:tailEnd/>
          </a:ln>
        </p:spPr>
        <p:txBody>
          <a:bodyPr wrap="none" lIns="96248" tIns="48125" rIns="96248" bIns="48125" anchor="ctr"/>
          <a:lstStyle/>
          <a:p>
            <a:endParaRPr lang="ko-KR" altLang="en-US">
              <a:solidFill>
                <a:srgbClr val="000000"/>
              </a:solidFill>
              <a:latin typeface="Gulim" pitchFamily="34" charset="-127"/>
              <a:ea typeface="Gulim" pitchFamily="34" charset="-127"/>
            </a:endParaRPr>
          </a:p>
        </p:txBody>
      </p:sp>
      <p:sp>
        <p:nvSpPr>
          <p:cNvPr id="5" name="Oval 4"/>
          <p:cNvSpPr>
            <a:spLocks noChangeArrowheads="1"/>
          </p:cNvSpPr>
          <p:nvPr/>
        </p:nvSpPr>
        <p:spPr bwMode="auto">
          <a:xfrm>
            <a:off x="2724150" y="2320925"/>
            <a:ext cx="2152650" cy="2184400"/>
          </a:xfrm>
          <a:prstGeom prst="ellipse">
            <a:avLst/>
          </a:prstGeom>
          <a:solidFill>
            <a:srgbClr val="404153"/>
          </a:solidFill>
          <a:ln w="12700">
            <a:noFill/>
            <a:round/>
            <a:headEnd/>
            <a:tailEnd/>
          </a:ln>
        </p:spPr>
        <p:txBody>
          <a:bodyPr wrap="none" lIns="96248" tIns="48125" rIns="96248" bIns="48125" anchor="ctr"/>
          <a:lstStyle/>
          <a:p>
            <a:endParaRPr lang="ko-KR" altLang="en-US">
              <a:solidFill>
                <a:srgbClr val="000000"/>
              </a:solidFill>
              <a:latin typeface="Gulim" pitchFamily="34" charset="-127"/>
              <a:ea typeface="Gulim" pitchFamily="34" charset="-127"/>
            </a:endParaRPr>
          </a:p>
        </p:txBody>
      </p:sp>
      <p:sp>
        <p:nvSpPr>
          <p:cNvPr id="6" name="Oval 4"/>
          <p:cNvSpPr>
            <a:spLocks noChangeArrowheads="1"/>
          </p:cNvSpPr>
          <p:nvPr/>
        </p:nvSpPr>
        <p:spPr bwMode="auto">
          <a:xfrm>
            <a:off x="779463" y="3367088"/>
            <a:ext cx="2641600" cy="2679700"/>
          </a:xfrm>
          <a:prstGeom prst="ellipse">
            <a:avLst/>
          </a:prstGeom>
          <a:solidFill>
            <a:srgbClr val="00B0F0"/>
          </a:solidFill>
          <a:ln w="12700">
            <a:noFill/>
            <a:round/>
            <a:headEnd/>
            <a:tailEnd/>
          </a:ln>
        </p:spPr>
        <p:txBody>
          <a:bodyPr wrap="none" lIns="96248" tIns="48125" rIns="96248" bIns="48125" anchor="ctr"/>
          <a:lstStyle/>
          <a:p>
            <a:endParaRPr lang="ko-KR" altLang="en-US">
              <a:solidFill>
                <a:srgbClr val="000000"/>
              </a:solidFill>
              <a:latin typeface="Gulim" pitchFamily="34" charset="-127"/>
              <a:ea typeface="Gulim" pitchFamily="34" charset="-127"/>
            </a:endParaRPr>
          </a:p>
        </p:txBody>
      </p:sp>
      <p:sp>
        <p:nvSpPr>
          <p:cNvPr id="7" name="TextBox 6"/>
          <p:cNvSpPr txBox="1">
            <a:spLocks noChangeArrowheads="1"/>
          </p:cNvSpPr>
          <p:nvPr/>
        </p:nvSpPr>
        <p:spPr bwMode="auto">
          <a:xfrm>
            <a:off x="1250950" y="4438650"/>
            <a:ext cx="1666875" cy="536575"/>
          </a:xfrm>
          <a:prstGeom prst="rect">
            <a:avLst/>
          </a:prstGeom>
          <a:noFill/>
          <a:ln w="9525">
            <a:noFill/>
            <a:miter lim="800000"/>
            <a:headEnd/>
            <a:tailEnd/>
          </a:ln>
        </p:spPr>
        <p:txBody>
          <a:bodyPr wrap="none" lIns="96248" tIns="48125" rIns="96248" bIns="48125" anchor="ctr">
            <a:spAutoFit/>
          </a:bodyPr>
          <a:lstStyle/>
          <a:p>
            <a:r>
              <a:rPr lang="zh-CN" altLang="en-US" sz="2900">
                <a:solidFill>
                  <a:schemeClr val="bg1"/>
                </a:solidFill>
                <a:latin typeface="微软雅黑" pitchFamily="34" charset="-122"/>
                <a:ea typeface="微软雅黑" pitchFamily="34" charset="-122"/>
              </a:rPr>
              <a:t>执行组件</a:t>
            </a:r>
          </a:p>
        </p:txBody>
      </p:sp>
      <p:sp>
        <p:nvSpPr>
          <p:cNvPr id="8" name="TextBox 7"/>
          <p:cNvSpPr txBox="1">
            <a:spLocks noChangeArrowheads="1"/>
          </p:cNvSpPr>
          <p:nvPr/>
        </p:nvSpPr>
        <p:spPr bwMode="auto">
          <a:xfrm>
            <a:off x="3068638" y="2762250"/>
            <a:ext cx="193675" cy="476250"/>
          </a:xfrm>
          <a:prstGeom prst="rect">
            <a:avLst/>
          </a:prstGeom>
          <a:noFill/>
          <a:ln w="9525">
            <a:noFill/>
            <a:miter lim="800000"/>
            <a:headEnd/>
            <a:tailEnd/>
          </a:ln>
        </p:spPr>
        <p:txBody>
          <a:bodyPr wrap="none" lIns="96248" tIns="48125" rIns="96248" bIns="48125" anchor="ctr">
            <a:spAutoFit/>
          </a:bodyPr>
          <a:lstStyle/>
          <a:p>
            <a:endParaRPr lang="zh-CN" altLang="en-US" sz="2500">
              <a:solidFill>
                <a:schemeClr val="bg1"/>
              </a:solidFill>
              <a:latin typeface="微软雅黑" pitchFamily="34" charset="-122"/>
              <a:ea typeface="微软雅黑" pitchFamily="34" charset="-122"/>
            </a:endParaRPr>
          </a:p>
        </p:txBody>
      </p:sp>
      <p:sp>
        <p:nvSpPr>
          <p:cNvPr id="9" name="TextBox 8"/>
          <p:cNvSpPr txBox="1">
            <a:spLocks noChangeArrowheads="1"/>
          </p:cNvSpPr>
          <p:nvPr/>
        </p:nvSpPr>
        <p:spPr bwMode="auto">
          <a:xfrm>
            <a:off x="4713288" y="2097088"/>
            <a:ext cx="1108075" cy="369887"/>
          </a:xfrm>
          <a:prstGeom prst="rect">
            <a:avLst/>
          </a:prstGeom>
          <a:noFill/>
          <a:ln w="9525">
            <a:noFill/>
            <a:miter lim="800000"/>
            <a:headEnd/>
            <a:tailEnd/>
          </a:ln>
        </p:spPr>
        <p:txBody>
          <a:bodyPr wrap="none" lIns="96248" tIns="48125" rIns="96248" bIns="48125" anchor="ctr">
            <a:spAutoFit/>
          </a:bodyPr>
          <a:lstStyle/>
          <a:p>
            <a:r>
              <a:rPr lang="zh-CN" altLang="en-US">
                <a:solidFill>
                  <a:schemeClr val="bg1"/>
                </a:solidFill>
                <a:latin typeface="微软雅黑" pitchFamily="34" charset="-122"/>
                <a:ea typeface="微软雅黑" pitchFamily="34" charset="-122"/>
              </a:rPr>
              <a:t>实施组件</a:t>
            </a:r>
          </a:p>
        </p:txBody>
      </p:sp>
      <p:cxnSp>
        <p:nvCxnSpPr>
          <p:cNvPr id="11" name="直接连接符 10"/>
          <p:cNvCxnSpPr/>
          <p:nvPr/>
        </p:nvCxnSpPr>
        <p:spPr>
          <a:xfrm>
            <a:off x="5232400" y="2566988"/>
            <a:ext cx="2320925"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a:off x="3751263" y="3838575"/>
            <a:ext cx="3802062"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a:off x="2100263" y="5503863"/>
            <a:ext cx="5453062"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4" name="TextBox 13"/>
          <p:cNvSpPr txBox="1">
            <a:spLocks noChangeArrowheads="1"/>
          </p:cNvSpPr>
          <p:nvPr/>
        </p:nvSpPr>
        <p:spPr bwMode="auto">
          <a:xfrm>
            <a:off x="7643813" y="5041900"/>
            <a:ext cx="4041775" cy="1047750"/>
          </a:xfrm>
          <a:prstGeom prst="rect">
            <a:avLst/>
          </a:prstGeom>
          <a:noFill/>
          <a:ln w="9525">
            <a:noFill/>
            <a:miter lim="800000"/>
            <a:headEnd/>
            <a:tailEnd/>
          </a:ln>
        </p:spPr>
        <p:txBody>
          <a:bodyPr lIns="96248" tIns="48125" rIns="96248" bIns="48125">
            <a:spAutoFit/>
          </a:bodyPr>
          <a:lstStyle/>
          <a:p>
            <a:pPr>
              <a:lnSpc>
                <a:spcPct val="130000"/>
              </a:lnSpc>
            </a:pPr>
            <a:r>
              <a:rPr lang="zh-CN" altLang="en-US" sz="1600">
                <a:solidFill>
                  <a:srgbClr val="7F7F7F"/>
                </a:solidFill>
                <a:latin typeface="微软雅黑" pitchFamily="34" charset="-122"/>
                <a:ea typeface="微软雅黑" pitchFamily="34" charset="-122"/>
              </a:rPr>
              <a:t>这类组件是作为一个正在执行的系统的结果而被创建的，如由</a:t>
            </a:r>
            <a:r>
              <a:rPr lang="en-US" altLang="zh-CN" sz="1600">
                <a:solidFill>
                  <a:srgbClr val="7F7F7F"/>
                </a:solidFill>
              </a:rPr>
              <a:t>DDL</a:t>
            </a:r>
            <a:r>
              <a:rPr lang="zh-CN" altLang="en-US" sz="1600">
                <a:solidFill>
                  <a:srgbClr val="7F7F7F"/>
                </a:solidFill>
              </a:rPr>
              <a:t>实例化形成的</a:t>
            </a:r>
            <a:r>
              <a:rPr lang="en-US" altLang="zh-CN" sz="1600">
                <a:solidFill>
                  <a:srgbClr val="7F7F7F"/>
                </a:solidFill>
                <a:latin typeface="微软雅黑" pitchFamily="34" charset="-122"/>
                <a:ea typeface="微软雅黑" pitchFamily="34" charset="-122"/>
              </a:rPr>
              <a:t>COM</a:t>
            </a:r>
            <a:r>
              <a:rPr lang="zh-CN" altLang="en-US" sz="1600">
                <a:solidFill>
                  <a:srgbClr val="7F7F7F"/>
                </a:solidFill>
              </a:rPr>
              <a:t>＋对象。</a:t>
            </a:r>
          </a:p>
        </p:txBody>
      </p:sp>
      <p:sp>
        <p:nvSpPr>
          <p:cNvPr id="15" name="TextBox 14"/>
          <p:cNvSpPr txBox="1">
            <a:spLocks noChangeArrowheads="1"/>
          </p:cNvSpPr>
          <p:nvPr/>
        </p:nvSpPr>
        <p:spPr bwMode="auto">
          <a:xfrm>
            <a:off x="7642225" y="3362325"/>
            <a:ext cx="4041775" cy="1365250"/>
          </a:xfrm>
          <a:prstGeom prst="rect">
            <a:avLst/>
          </a:prstGeom>
          <a:noFill/>
          <a:ln w="9525">
            <a:noFill/>
            <a:miter lim="800000"/>
            <a:headEnd/>
            <a:tailEnd/>
          </a:ln>
        </p:spPr>
        <p:txBody>
          <a:bodyPr lIns="96248" tIns="48125" rIns="96248" bIns="48125">
            <a:spAutoFit/>
          </a:bodyPr>
          <a:lstStyle/>
          <a:p>
            <a:pPr>
              <a:lnSpc>
                <a:spcPct val="130000"/>
              </a:lnSpc>
            </a:pPr>
            <a:r>
              <a:rPr lang="zh-CN" altLang="en-US" sz="1600">
                <a:solidFill>
                  <a:srgbClr val="7F7F7F"/>
                </a:solidFill>
                <a:latin typeface="微软雅黑" pitchFamily="34" charset="-122"/>
                <a:ea typeface="微软雅黑" pitchFamily="34" charset="-122"/>
              </a:rPr>
              <a:t>这类组件主要是开发过程的产物，包括创建实施组件的源代码文件及数据文件，这些组件并不是直接地参加可执行系统，而是用于产生可执行系统。</a:t>
            </a:r>
          </a:p>
        </p:txBody>
      </p:sp>
      <p:sp>
        <p:nvSpPr>
          <p:cNvPr id="16" name="TextBox 15"/>
          <p:cNvSpPr txBox="1">
            <a:spLocks noChangeArrowheads="1"/>
          </p:cNvSpPr>
          <p:nvPr/>
        </p:nvSpPr>
        <p:spPr bwMode="auto">
          <a:xfrm>
            <a:off x="7670800" y="1771650"/>
            <a:ext cx="4041775" cy="1365250"/>
          </a:xfrm>
          <a:prstGeom prst="rect">
            <a:avLst/>
          </a:prstGeom>
          <a:noFill/>
          <a:ln w="9525">
            <a:noFill/>
            <a:miter lim="800000"/>
            <a:headEnd/>
            <a:tailEnd/>
          </a:ln>
        </p:spPr>
        <p:txBody>
          <a:bodyPr lIns="96248" tIns="48125" rIns="96248" bIns="48125">
            <a:spAutoFit/>
          </a:bodyPr>
          <a:lstStyle/>
          <a:p>
            <a:pPr>
              <a:lnSpc>
                <a:spcPct val="130000"/>
              </a:lnSpc>
            </a:pPr>
            <a:r>
              <a:rPr lang="zh-CN" altLang="en-US" sz="1600">
                <a:solidFill>
                  <a:srgbClr val="7F7F7F"/>
                </a:solidFill>
                <a:latin typeface="微软雅黑" pitchFamily="34" charset="-122"/>
                <a:ea typeface="微软雅黑" pitchFamily="34" charset="-122"/>
              </a:rPr>
              <a:t>实施组件是构成一个可执行系统必要和充分的组件，如动态链接库（</a:t>
            </a:r>
            <a:r>
              <a:rPr lang="en-US" altLang="zh-CN" sz="1600">
                <a:solidFill>
                  <a:srgbClr val="7F7F7F"/>
                </a:solidFill>
                <a:latin typeface="微软雅黑" pitchFamily="34" charset="-122"/>
                <a:ea typeface="微软雅黑" pitchFamily="34" charset="-122"/>
              </a:rPr>
              <a:t>DDL</a:t>
            </a:r>
            <a:r>
              <a:rPr lang="zh-CN" altLang="en-US" sz="1600">
                <a:solidFill>
                  <a:srgbClr val="7F7F7F"/>
                </a:solidFill>
                <a:latin typeface="微软雅黑" pitchFamily="34" charset="-122"/>
                <a:ea typeface="微软雅黑" pitchFamily="34" charset="-122"/>
              </a:rPr>
              <a:t>）、二进制可执行体（</a:t>
            </a:r>
            <a:r>
              <a:rPr lang="en-US" altLang="zh-CN" sz="1600">
                <a:solidFill>
                  <a:srgbClr val="7F7F7F"/>
                </a:solidFill>
                <a:latin typeface="微软雅黑" pitchFamily="34" charset="-122"/>
                <a:ea typeface="微软雅黑" pitchFamily="34" charset="-122"/>
              </a:rPr>
              <a:t>EXE</a:t>
            </a:r>
            <a:r>
              <a:rPr lang="zh-CN" altLang="en-US" sz="1600">
                <a:solidFill>
                  <a:srgbClr val="7F7F7F"/>
                </a:solidFill>
                <a:latin typeface="微软雅黑" pitchFamily="34" charset="-122"/>
                <a:ea typeface="微软雅黑" pitchFamily="34" charset="-122"/>
              </a:rPr>
              <a:t>）、</a:t>
            </a:r>
            <a:r>
              <a:rPr lang="en-US" altLang="zh-CN" sz="1600">
                <a:solidFill>
                  <a:srgbClr val="7F7F7F"/>
                </a:solidFill>
                <a:latin typeface="微软雅黑" pitchFamily="34" charset="-122"/>
                <a:ea typeface="微软雅黑" pitchFamily="34" charset="-122"/>
              </a:rPr>
              <a:t>ActiveX</a:t>
            </a:r>
            <a:r>
              <a:rPr lang="zh-CN" altLang="en-US" sz="1600">
                <a:solidFill>
                  <a:srgbClr val="7F7F7F"/>
                </a:solidFill>
                <a:latin typeface="微软雅黑" pitchFamily="34" charset="-122"/>
                <a:ea typeface="微软雅黑" pitchFamily="34" charset="-122"/>
              </a:rPr>
              <a:t>控件和</a:t>
            </a:r>
            <a:r>
              <a:rPr lang="en-US" altLang="zh-CN" sz="1600">
                <a:solidFill>
                  <a:srgbClr val="7F7F7F"/>
                </a:solidFill>
                <a:latin typeface="微软雅黑" pitchFamily="34" charset="-122"/>
                <a:ea typeface="微软雅黑" pitchFamily="34" charset="-122"/>
              </a:rPr>
              <a:t>JavaBean</a:t>
            </a:r>
            <a:r>
              <a:rPr lang="zh-CN" altLang="en-US" sz="1600">
                <a:solidFill>
                  <a:srgbClr val="7F7F7F"/>
                </a:solidFill>
                <a:latin typeface="微软雅黑" pitchFamily="34" charset="-122"/>
                <a:ea typeface="微软雅黑" pitchFamily="34" charset="-122"/>
              </a:rPr>
              <a:t>组件等。</a:t>
            </a:r>
          </a:p>
        </p:txBody>
      </p:sp>
      <p:sp>
        <p:nvSpPr>
          <p:cNvPr id="10" name="TextBox 6"/>
          <p:cNvSpPr txBox="1">
            <a:spLocks noChangeArrowheads="1"/>
          </p:cNvSpPr>
          <p:nvPr/>
        </p:nvSpPr>
        <p:spPr bwMode="auto">
          <a:xfrm>
            <a:off x="2976563" y="3200400"/>
            <a:ext cx="1717675" cy="400050"/>
          </a:xfrm>
          <a:prstGeom prst="rect">
            <a:avLst/>
          </a:prstGeom>
          <a:noFill/>
          <a:ln w="9525">
            <a:noFill/>
            <a:miter lim="800000"/>
            <a:headEnd/>
            <a:tailEnd/>
          </a:ln>
        </p:spPr>
        <p:txBody>
          <a:bodyPr wrap="none" lIns="96248" tIns="48125" rIns="96248" bIns="48125" anchor="ctr">
            <a:spAutoFit/>
          </a:bodyPr>
          <a:lstStyle/>
          <a:p>
            <a:r>
              <a:rPr lang="zh-CN" altLang="en-US" sz="2000">
                <a:solidFill>
                  <a:schemeClr val="bg1"/>
                </a:solidFill>
                <a:latin typeface="微软雅黑" pitchFamily="34" charset="-122"/>
                <a:ea typeface="微软雅黑" pitchFamily="34" charset="-122"/>
              </a:rPr>
              <a:t>工作产品组件</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2" presetClass="entr" presetSubtype="1"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4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6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par>
                          <p:cTn id="23" fill="hold">
                            <p:stCondLst>
                              <p:cond delay="11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21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26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par>
                          <p:cTn id="37" fill="hold">
                            <p:stCondLst>
                              <p:cond delay="3100"/>
                            </p:stCondLst>
                            <p:childTnLst>
                              <p:par>
                                <p:cTn id="38" presetID="42" presetClass="entr" presetSubtype="0" fill="hold" grpId="0" nodeType="afterEffect" nodePh="1">
                                  <p:stCondLst>
                                    <p:cond delay="0"/>
                                  </p:stCondLst>
                                  <p:endCondLst>
                                    <p:cond evt="begin" delay="0">
                                      <p:tn val="38"/>
                                    </p:cond>
                                  </p:end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par>
                          <p:cTn id="43" fill="hold">
                            <p:stCondLst>
                              <p:cond delay="4100"/>
                            </p:stCondLst>
                            <p:childTnLst>
                              <p:par>
                                <p:cTn id="44" presetID="2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46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5100"/>
                            </p:stCondLst>
                            <p:childTnLst>
                              <p:par>
                                <p:cTn id="52" presetID="42" presetClass="entr" presetSubtype="0"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par>
                          <p:cTn id="57" fill="hold">
                            <p:stCondLst>
                              <p:cond delay="6100"/>
                            </p:stCondLst>
                            <p:childTnLst>
                              <p:par>
                                <p:cTn id="58" presetID="22" presetClass="entr" presetSubtype="8"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par>
                          <p:cTn id="61" fill="hold">
                            <p:stCondLst>
                              <p:cond delay="6600"/>
                            </p:stCondLst>
                            <p:childTnLst>
                              <p:par>
                                <p:cTn id="62" presetID="22" presetClass="entr" presetSubtype="8"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par>
                          <p:cTn id="65" fill="hold">
                            <p:stCondLst>
                              <p:cond delay="7100"/>
                            </p:stCondLst>
                            <p:childTnLst>
                              <p:par>
                                <p:cTn id="66" presetID="42" presetClass="entr" presetSubtype="0"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1000"/>
                                        <p:tgtEl>
                                          <p:spTgt spid="10"/>
                                        </p:tgtEl>
                                      </p:cBhvr>
                                    </p:animEffect>
                                    <p:anim calcmode="lin" valueType="num">
                                      <p:cBhvr>
                                        <p:cTn id="69" dur="1000" fill="hold"/>
                                        <p:tgtEl>
                                          <p:spTgt spid="10"/>
                                        </p:tgtEl>
                                        <p:attrNameLst>
                                          <p:attrName>ppt_x</p:attrName>
                                        </p:attrNameLst>
                                      </p:cBhvr>
                                      <p:tavLst>
                                        <p:tav tm="0">
                                          <p:val>
                                            <p:strVal val="#ppt_x"/>
                                          </p:val>
                                        </p:tav>
                                        <p:tav tm="100000">
                                          <p:val>
                                            <p:strVal val="#ppt_x"/>
                                          </p:val>
                                        </p:tav>
                                      </p:tavLst>
                                    </p:anim>
                                    <p:anim calcmode="lin" valueType="num">
                                      <p:cBhvr>
                                        <p:cTn id="7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p:bldP spid="8" grpId="0"/>
      <p:bldP spid="9" grpId="0"/>
      <p:bldP spid="14" grpId="0"/>
      <p:bldP spid="15" grpId="0"/>
      <p:bldP spid="1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组件与类的异同</a:t>
            </a:r>
          </a:p>
        </p:txBody>
      </p:sp>
      <p:grpSp>
        <p:nvGrpSpPr>
          <p:cNvPr id="4" name="组合 3"/>
          <p:cNvGrpSpPr>
            <a:grpSpLocks/>
          </p:cNvGrpSpPr>
          <p:nvPr/>
        </p:nvGrpSpPr>
        <p:grpSpPr bwMode="auto">
          <a:xfrm>
            <a:off x="1287463" y="1730375"/>
            <a:ext cx="9483725" cy="5011738"/>
            <a:chOff x="791580" y="1077128"/>
            <a:chExt cx="7539315" cy="3985101"/>
          </a:xfrm>
        </p:grpSpPr>
        <p:sp>
          <p:nvSpPr>
            <p:cNvPr id="5" name="淘宝店chenying0907出品 9"/>
            <p:cNvSpPr txBox="1"/>
            <p:nvPr/>
          </p:nvSpPr>
          <p:spPr>
            <a:xfrm>
              <a:off x="4099337" y="2355845"/>
              <a:ext cx="998259" cy="586972"/>
            </a:xfrm>
            <a:prstGeom prst="rect">
              <a:avLst/>
            </a:prstGeom>
            <a:noFill/>
          </p:spPr>
          <p:txBody>
            <a:bodyPr lIns="0" tIns="0" rIns="0" bIns="0">
              <a:spAutoFit/>
            </a:bodyPr>
            <a:lstStyle/>
            <a:p>
              <a:pPr marL="0" lvl="1" algn="ctr" fontAlgn="auto">
                <a:spcBef>
                  <a:spcPts val="0"/>
                </a:spcBef>
                <a:spcAft>
                  <a:spcPts val="0"/>
                </a:spcAft>
                <a:defRPr/>
              </a:pPr>
              <a:r>
                <a:rPr lang="zh-CN" altLang="en-US" sz="2400" b="1" dirty="0">
                  <a:solidFill>
                    <a:schemeClr val="bg1">
                      <a:lumMod val="50000"/>
                    </a:schemeClr>
                  </a:solidFill>
                  <a:latin typeface="微软雅黑" pitchFamily="34" charset="-122"/>
                  <a:ea typeface="微软雅黑" pitchFamily="34" charset="-122"/>
                  <a:cs typeface="+mn-cs"/>
                </a:rPr>
                <a:t>活动主要内容</a:t>
              </a:r>
            </a:p>
          </p:txBody>
        </p:sp>
        <p:grpSp>
          <p:nvGrpSpPr>
            <p:cNvPr id="82951" name="淘宝店chenying0907出品 33"/>
            <p:cNvGrpSpPr>
              <a:grpSpLocks/>
            </p:cNvGrpSpPr>
            <p:nvPr/>
          </p:nvGrpSpPr>
          <p:grpSpPr bwMode="auto">
            <a:xfrm>
              <a:off x="3619298" y="1478408"/>
              <a:ext cx="895861" cy="745865"/>
              <a:chOff x="4825730" y="1971210"/>
              <a:chExt cx="1194481" cy="994487"/>
            </a:xfrm>
          </p:grpSpPr>
          <p:sp>
            <p:nvSpPr>
              <p:cNvPr id="34" name="淘宝店chenying0907出品 8"/>
              <p:cNvSpPr>
                <a:spLocks/>
              </p:cNvSpPr>
              <p:nvPr/>
            </p:nvSpPr>
            <p:spPr bwMode="auto">
              <a:xfrm>
                <a:off x="4826359" y="1971388"/>
                <a:ext cx="1193031" cy="994698"/>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404153"/>
              </a:solidFill>
              <a:ln w="9525" cap="flat">
                <a:noFill/>
                <a:prstDash val="solid"/>
                <a:miter lim="800000"/>
                <a:headEnd/>
                <a:tailEnd/>
              </a:ln>
            </p:spPr>
            <p:txBody>
              <a:bodyPr/>
              <a:lstStyle/>
              <a:p>
                <a:pPr fontAlgn="auto">
                  <a:spcBef>
                    <a:spcPts val="0"/>
                  </a:spcBef>
                  <a:spcAft>
                    <a:spcPts val="0"/>
                  </a:spcAft>
                  <a:defRPr/>
                </a:pPr>
                <a:endParaRPr lang="zh-CN" altLang="en-US">
                  <a:solidFill>
                    <a:schemeClr val="bg1">
                      <a:lumMod val="50000"/>
                    </a:schemeClr>
                  </a:solidFill>
                  <a:latin typeface="+mn-lt"/>
                  <a:ea typeface="+mn-ea"/>
                  <a:cs typeface="+mn-cs"/>
                </a:endParaRPr>
              </a:p>
            </p:txBody>
          </p:sp>
          <p:sp>
            <p:nvSpPr>
              <p:cNvPr id="35" name="TextBox 20"/>
              <p:cNvSpPr txBox="1"/>
              <p:nvPr/>
            </p:nvSpPr>
            <p:spPr>
              <a:xfrm>
                <a:off x="5364821" y="2191871"/>
                <a:ext cx="116106" cy="440966"/>
              </a:xfrm>
              <a:prstGeom prst="rect">
                <a:avLst/>
              </a:prstGeom>
              <a:noFill/>
            </p:spPr>
            <p:txBody>
              <a:bodyPr wrap="none" lIns="0" tIns="0" rIns="0" bIns="0">
                <a:spAutoFit/>
              </a:bodyPr>
              <a:lstStyle/>
              <a:p>
                <a:pPr algn="ctr" fontAlgn="auto">
                  <a:spcBef>
                    <a:spcPts val="0"/>
                  </a:spcBef>
                  <a:spcAft>
                    <a:spcPts val="0"/>
                  </a:spcAft>
                  <a:defRPr/>
                </a:pPr>
                <a:r>
                  <a:rPr lang="en-US" altLang="zh-CN" sz="2700" spc="300" dirty="0">
                    <a:solidFill>
                      <a:schemeClr val="bg1"/>
                    </a:solidFill>
                    <a:latin typeface="Agency FB" panose="020B0503020202020204" pitchFamily="34" charset="0"/>
                    <a:ea typeface="微软雅黑" pitchFamily="34" charset="-122"/>
                    <a:cs typeface="+mn-cs"/>
                  </a:rPr>
                  <a:t>1</a:t>
                </a:r>
                <a:endParaRPr lang="zh-CN" altLang="en-US" sz="2700" spc="300" dirty="0">
                  <a:solidFill>
                    <a:schemeClr val="bg1"/>
                  </a:solidFill>
                  <a:latin typeface="Agency FB" panose="020B0503020202020204" pitchFamily="34" charset="0"/>
                  <a:ea typeface="微软雅黑" pitchFamily="34" charset="-122"/>
                  <a:cs typeface="+mn-cs"/>
                </a:endParaRPr>
              </a:p>
            </p:txBody>
          </p:sp>
        </p:grpSp>
        <p:grpSp>
          <p:nvGrpSpPr>
            <p:cNvPr id="82952" name="淘宝店chenying0907出品 35"/>
            <p:cNvGrpSpPr>
              <a:grpSpLocks/>
            </p:cNvGrpSpPr>
            <p:nvPr/>
          </p:nvGrpSpPr>
          <p:grpSpPr bwMode="auto">
            <a:xfrm>
              <a:off x="4641601" y="1472461"/>
              <a:ext cx="882507" cy="751002"/>
              <a:chOff x="6188801" y="1963281"/>
              <a:chExt cx="1176676" cy="1001336"/>
            </a:xfrm>
          </p:grpSpPr>
          <p:sp>
            <p:nvSpPr>
              <p:cNvPr id="32" name="淘宝店chenying0907出品 10"/>
              <p:cNvSpPr>
                <a:spLocks/>
              </p:cNvSpPr>
              <p:nvPr/>
            </p:nvSpPr>
            <p:spPr bwMode="auto">
              <a:xfrm>
                <a:off x="6189342" y="1962974"/>
                <a:ext cx="1176204" cy="1001429"/>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01B0F1"/>
              </a:solidFill>
              <a:ln w="9525" cap="flat">
                <a:noFill/>
                <a:prstDash val="solid"/>
                <a:miter lim="800000"/>
                <a:headEnd/>
                <a:tailEnd/>
              </a:ln>
            </p:spPr>
            <p:txBody>
              <a:bodyPr/>
              <a:lstStyle/>
              <a:p>
                <a:pPr fontAlgn="auto">
                  <a:spcBef>
                    <a:spcPts val="0"/>
                  </a:spcBef>
                  <a:spcAft>
                    <a:spcPts val="0"/>
                  </a:spcAft>
                  <a:defRPr/>
                </a:pPr>
                <a:endParaRPr lang="zh-CN" altLang="en-US">
                  <a:solidFill>
                    <a:schemeClr val="bg1">
                      <a:lumMod val="50000"/>
                    </a:schemeClr>
                  </a:solidFill>
                  <a:latin typeface="+mn-lt"/>
                  <a:ea typeface="+mn-ea"/>
                  <a:cs typeface="+mn-cs"/>
                </a:endParaRPr>
              </a:p>
            </p:txBody>
          </p:sp>
          <p:sp>
            <p:nvSpPr>
              <p:cNvPr id="33" name="TextBox 20"/>
              <p:cNvSpPr txBox="1"/>
              <p:nvPr/>
            </p:nvSpPr>
            <p:spPr>
              <a:xfrm>
                <a:off x="6685737" y="2186822"/>
                <a:ext cx="183413" cy="440966"/>
              </a:xfrm>
              <a:prstGeom prst="rect">
                <a:avLst/>
              </a:prstGeom>
              <a:noFill/>
            </p:spPr>
            <p:txBody>
              <a:bodyPr wrap="none" lIns="0" tIns="0" rIns="0" bIns="0">
                <a:spAutoFit/>
              </a:bodyPr>
              <a:lstStyle/>
              <a:p>
                <a:pPr algn="ctr" fontAlgn="auto">
                  <a:spcBef>
                    <a:spcPts val="0"/>
                  </a:spcBef>
                  <a:spcAft>
                    <a:spcPts val="0"/>
                  </a:spcAft>
                  <a:defRPr/>
                </a:pPr>
                <a:r>
                  <a:rPr lang="en-US" altLang="zh-CN" sz="2700" spc="300" dirty="0">
                    <a:solidFill>
                      <a:schemeClr val="bg1"/>
                    </a:solidFill>
                    <a:latin typeface="Agency FB" panose="020B0503020202020204" pitchFamily="34" charset="0"/>
                    <a:ea typeface="微软雅黑" pitchFamily="34" charset="-122"/>
                    <a:cs typeface="+mn-cs"/>
                  </a:rPr>
                  <a:t>2</a:t>
                </a:r>
                <a:endParaRPr lang="zh-CN" altLang="en-US" sz="2700" spc="300" dirty="0">
                  <a:solidFill>
                    <a:schemeClr val="bg1"/>
                  </a:solidFill>
                  <a:latin typeface="Agency FB" panose="020B0503020202020204" pitchFamily="34" charset="0"/>
                  <a:ea typeface="微软雅黑" pitchFamily="34" charset="-122"/>
                  <a:cs typeface="+mn-cs"/>
                </a:endParaRPr>
              </a:p>
            </p:txBody>
          </p:sp>
        </p:grpSp>
        <p:grpSp>
          <p:nvGrpSpPr>
            <p:cNvPr id="82953" name="淘宝店chenying0907出品 43"/>
            <p:cNvGrpSpPr>
              <a:grpSpLocks/>
            </p:cNvGrpSpPr>
            <p:nvPr/>
          </p:nvGrpSpPr>
          <p:grpSpPr bwMode="auto">
            <a:xfrm>
              <a:off x="5246440" y="2270782"/>
              <a:ext cx="621557" cy="885587"/>
              <a:chOff x="6995253" y="3027708"/>
              <a:chExt cx="828742" cy="1180783"/>
            </a:xfrm>
          </p:grpSpPr>
          <p:sp>
            <p:nvSpPr>
              <p:cNvPr id="30" name="淘宝店chenying0907出品 5"/>
              <p:cNvSpPr>
                <a:spLocks/>
              </p:cNvSpPr>
              <p:nvPr/>
            </p:nvSpPr>
            <p:spPr bwMode="auto">
              <a:xfrm>
                <a:off x="6995353" y="3028358"/>
                <a:ext cx="827886" cy="1179836"/>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404153"/>
              </a:solidFill>
              <a:ln w="9525" cap="flat">
                <a:noFill/>
                <a:prstDash val="solid"/>
                <a:miter lim="800000"/>
                <a:headEnd/>
                <a:tailEnd/>
              </a:ln>
            </p:spPr>
            <p:txBody>
              <a:bodyPr/>
              <a:lstStyle/>
              <a:p>
                <a:pPr fontAlgn="auto">
                  <a:spcBef>
                    <a:spcPts val="0"/>
                  </a:spcBef>
                  <a:spcAft>
                    <a:spcPts val="0"/>
                  </a:spcAft>
                  <a:defRPr/>
                </a:pPr>
                <a:endParaRPr lang="zh-CN" altLang="en-US">
                  <a:solidFill>
                    <a:schemeClr val="bg1">
                      <a:lumMod val="50000"/>
                    </a:schemeClr>
                  </a:solidFill>
                  <a:latin typeface="+mn-lt"/>
                  <a:ea typeface="+mn-ea"/>
                  <a:cs typeface="+mn-cs"/>
                </a:endParaRPr>
              </a:p>
            </p:txBody>
          </p:sp>
          <p:sp>
            <p:nvSpPr>
              <p:cNvPr id="31" name="TextBox 20"/>
              <p:cNvSpPr txBox="1"/>
              <p:nvPr/>
            </p:nvSpPr>
            <p:spPr>
              <a:xfrm>
                <a:off x="7424439" y="3341410"/>
                <a:ext cx="195193" cy="440966"/>
              </a:xfrm>
              <a:prstGeom prst="rect">
                <a:avLst/>
              </a:prstGeom>
              <a:noFill/>
            </p:spPr>
            <p:txBody>
              <a:bodyPr wrap="none" lIns="0" tIns="0" rIns="0" bIns="0">
                <a:spAutoFit/>
              </a:bodyPr>
              <a:lstStyle/>
              <a:p>
                <a:pPr algn="ctr" fontAlgn="auto">
                  <a:spcBef>
                    <a:spcPts val="0"/>
                  </a:spcBef>
                  <a:spcAft>
                    <a:spcPts val="0"/>
                  </a:spcAft>
                  <a:defRPr/>
                </a:pPr>
                <a:r>
                  <a:rPr lang="en-US" altLang="zh-CN" sz="2700" spc="300" dirty="0">
                    <a:solidFill>
                      <a:schemeClr val="bg1"/>
                    </a:solidFill>
                    <a:latin typeface="Agency FB" panose="020B0503020202020204" pitchFamily="34" charset="0"/>
                    <a:ea typeface="微软雅黑" pitchFamily="34" charset="-122"/>
                    <a:cs typeface="+mn-cs"/>
                  </a:rPr>
                  <a:t>3</a:t>
                </a:r>
                <a:endParaRPr lang="zh-CN" altLang="en-US" sz="2700" spc="300" dirty="0">
                  <a:solidFill>
                    <a:schemeClr val="bg1"/>
                  </a:solidFill>
                  <a:latin typeface="Agency FB" panose="020B0503020202020204" pitchFamily="34" charset="0"/>
                  <a:ea typeface="微软雅黑" pitchFamily="34" charset="-122"/>
                  <a:cs typeface="+mn-cs"/>
                </a:endParaRPr>
              </a:p>
            </p:txBody>
          </p:sp>
        </p:grpSp>
        <p:grpSp>
          <p:nvGrpSpPr>
            <p:cNvPr id="82954" name="淘宝店chenying0907出品 47"/>
            <p:cNvGrpSpPr>
              <a:grpSpLocks/>
            </p:cNvGrpSpPr>
            <p:nvPr/>
          </p:nvGrpSpPr>
          <p:grpSpPr bwMode="auto">
            <a:xfrm>
              <a:off x="4641601" y="3223634"/>
              <a:ext cx="882507" cy="748949"/>
              <a:chOff x="6188801" y="4298178"/>
              <a:chExt cx="1176676" cy="998599"/>
            </a:xfrm>
          </p:grpSpPr>
          <p:sp>
            <p:nvSpPr>
              <p:cNvPr id="82973" name="淘宝店chenying0907出品 7"/>
              <p:cNvSpPr>
                <a:spLocks/>
              </p:cNvSpPr>
              <p:nvPr/>
            </p:nvSpPr>
            <p:spPr bwMode="auto">
              <a:xfrm>
                <a:off x="6188801" y="4298178"/>
                <a:ext cx="1176676" cy="998599"/>
              </a:xfrm>
              <a:custGeom>
                <a:avLst/>
                <a:gdLst>
                  <a:gd name="T0" fmla="*/ 2147483647 w 3103"/>
                  <a:gd name="T1" fmla="*/ 2147483647 h 2629"/>
                  <a:gd name="T2" fmla="*/ 2147483647 w 3103"/>
                  <a:gd name="T3" fmla="*/ 2147483647 h 2629"/>
                  <a:gd name="T4" fmla="*/ 2147483647 w 3103"/>
                  <a:gd name="T5" fmla="*/ 2147483647 h 2629"/>
                  <a:gd name="T6" fmla="*/ 2147483647 w 3103"/>
                  <a:gd name="T7" fmla="*/ 2147483647 h 2629"/>
                  <a:gd name="T8" fmla="*/ 2147483647 w 3103"/>
                  <a:gd name="T9" fmla="*/ 2147483647 h 2629"/>
                  <a:gd name="T10" fmla="*/ 2147483647 w 3103"/>
                  <a:gd name="T11" fmla="*/ 2147483647 h 2629"/>
                  <a:gd name="T12" fmla="*/ 2147483647 w 3103"/>
                  <a:gd name="T13" fmla="*/ 2147483647 h 2629"/>
                  <a:gd name="T14" fmla="*/ 0 60000 65536"/>
                  <a:gd name="T15" fmla="*/ 0 60000 65536"/>
                  <a:gd name="T16" fmla="*/ 0 60000 65536"/>
                  <a:gd name="T17" fmla="*/ 0 60000 65536"/>
                  <a:gd name="T18" fmla="*/ 0 60000 65536"/>
                  <a:gd name="T19" fmla="*/ 0 60000 65536"/>
                  <a:gd name="T20" fmla="*/ 0 60000 65536"/>
                  <a:gd name="T21" fmla="*/ 0 w 3103"/>
                  <a:gd name="T22" fmla="*/ 0 h 2629"/>
                  <a:gd name="T23" fmla="*/ 3103 w 3103"/>
                  <a:gd name="T24" fmla="*/ 2629 h 2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01B0F1"/>
              </a:solidFill>
              <a:ln w="9525" cap="flat">
                <a:noFill/>
                <a:prstDash val="solid"/>
                <a:miter lim="800000"/>
                <a:headEnd/>
                <a:tailEnd/>
              </a:ln>
            </p:spPr>
            <p:txBody>
              <a:bodyPr/>
              <a:lstStyle/>
              <a:p>
                <a:endParaRPr lang="zh-CN" altLang="en-US"/>
              </a:p>
            </p:txBody>
          </p:sp>
          <p:sp>
            <p:nvSpPr>
              <p:cNvPr id="29" name="TextBox 20"/>
              <p:cNvSpPr txBox="1"/>
              <p:nvPr/>
            </p:nvSpPr>
            <p:spPr>
              <a:xfrm>
                <a:off x="6697515" y="4516198"/>
                <a:ext cx="181731" cy="440966"/>
              </a:xfrm>
              <a:prstGeom prst="rect">
                <a:avLst/>
              </a:prstGeom>
              <a:noFill/>
            </p:spPr>
            <p:txBody>
              <a:bodyPr wrap="none" lIns="0" tIns="0" rIns="0" bIns="0">
                <a:spAutoFit/>
              </a:bodyPr>
              <a:lstStyle/>
              <a:p>
                <a:pPr algn="ctr" fontAlgn="auto">
                  <a:spcBef>
                    <a:spcPts val="0"/>
                  </a:spcBef>
                  <a:spcAft>
                    <a:spcPts val="0"/>
                  </a:spcAft>
                  <a:defRPr/>
                </a:pPr>
                <a:r>
                  <a:rPr lang="en-US" altLang="zh-CN" sz="2700" spc="300" dirty="0">
                    <a:solidFill>
                      <a:schemeClr val="bg1"/>
                    </a:solidFill>
                    <a:latin typeface="Agency FB" panose="020B0503020202020204" pitchFamily="34" charset="0"/>
                    <a:ea typeface="微软雅黑" pitchFamily="34" charset="-122"/>
                    <a:cs typeface="+mn-cs"/>
                  </a:rPr>
                  <a:t>4</a:t>
                </a:r>
                <a:endParaRPr lang="zh-CN" altLang="en-US" sz="2700" spc="300" dirty="0">
                  <a:solidFill>
                    <a:schemeClr val="bg1"/>
                  </a:solidFill>
                  <a:latin typeface="Agency FB" panose="020B0503020202020204" pitchFamily="34" charset="0"/>
                  <a:ea typeface="微软雅黑" pitchFamily="34" charset="-122"/>
                  <a:cs typeface="+mn-cs"/>
                </a:endParaRPr>
              </a:p>
            </p:txBody>
          </p:sp>
        </p:grpSp>
        <p:grpSp>
          <p:nvGrpSpPr>
            <p:cNvPr id="82955" name="淘宝店chenying0907出品 88"/>
            <p:cNvGrpSpPr>
              <a:grpSpLocks/>
            </p:cNvGrpSpPr>
            <p:nvPr/>
          </p:nvGrpSpPr>
          <p:grpSpPr bwMode="auto">
            <a:xfrm>
              <a:off x="3619298" y="3221797"/>
              <a:ext cx="895861" cy="745865"/>
              <a:chOff x="4825730" y="4295729"/>
              <a:chExt cx="1194481" cy="994487"/>
            </a:xfrm>
          </p:grpSpPr>
          <p:sp>
            <p:nvSpPr>
              <p:cNvPr id="26" name="淘宝店chenying0907出品 9"/>
              <p:cNvSpPr>
                <a:spLocks/>
              </p:cNvSpPr>
              <p:nvPr/>
            </p:nvSpPr>
            <p:spPr bwMode="auto">
              <a:xfrm>
                <a:off x="4826359" y="4295715"/>
                <a:ext cx="1193031" cy="99469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404153"/>
              </a:solidFill>
              <a:ln w="9525" cap="flat">
                <a:noFill/>
                <a:prstDash val="solid"/>
                <a:miter lim="800000"/>
                <a:headEnd/>
                <a:tailEnd/>
              </a:ln>
            </p:spPr>
            <p:txBody>
              <a:bodyPr/>
              <a:lstStyle/>
              <a:p>
                <a:pPr fontAlgn="auto">
                  <a:spcBef>
                    <a:spcPts val="0"/>
                  </a:spcBef>
                  <a:spcAft>
                    <a:spcPts val="0"/>
                  </a:spcAft>
                  <a:defRPr/>
                </a:pPr>
                <a:endParaRPr lang="zh-CN" altLang="en-US">
                  <a:solidFill>
                    <a:schemeClr val="bg1">
                      <a:lumMod val="50000"/>
                    </a:schemeClr>
                  </a:solidFill>
                  <a:latin typeface="+mn-lt"/>
                  <a:ea typeface="+mn-ea"/>
                  <a:cs typeface="+mn-cs"/>
                </a:endParaRPr>
              </a:p>
            </p:txBody>
          </p:sp>
          <p:sp>
            <p:nvSpPr>
              <p:cNvPr id="27" name="TextBox 20"/>
              <p:cNvSpPr txBox="1"/>
              <p:nvPr/>
            </p:nvSpPr>
            <p:spPr>
              <a:xfrm>
                <a:off x="5334532" y="4516198"/>
                <a:ext cx="191827" cy="440966"/>
              </a:xfrm>
              <a:prstGeom prst="rect">
                <a:avLst/>
              </a:prstGeom>
              <a:noFill/>
            </p:spPr>
            <p:txBody>
              <a:bodyPr wrap="none" lIns="0" tIns="0" rIns="0" bIns="0">
                <a:spAutoFit/>
              </a:bodyPr>
              <a:lstStyle/>
              <a:p>
                <a:pPr algn="ctr" fontAlgn="auto">
                  <a:spcBef>
                    <a:spcPts val="0"/>
                  </a:spcBef>
                  <a:spcAft>
                    <a:spcPts val="0"/>
                  </a:spcAft>
                  <a:defRPr/>
                </a:pPr>
                <a:r>
                  <a:rPr lang="en-US" altLang="zh-CN" sz="2700" spc="300" dirty="0">
                    <a:solidFill>
                      <a:schemeClr val="bg1"/>
                    </a:solidFill>
                    <a:latin typeface="Agency FB" panose="020B0503020202020204" pitchFamily="34" charset="0"/>
                    <a:ea typeface="微软雅黑" pitchFamily="34" charset="-122"/>
                    <a:cs typeface="+mn-cs"/>
                  </a:rPr>
                  <a:t>5</a:t>
                </a:r>
                <a:endParaRPr lang="zh-CN" altLang="en-US" sz="2700" spc="300" dirty="0">
                  <a:solidFill>
                    <a:schemeClr val="bg1"/>
                  </a:solidFill>
                  <a:latin typeface="Agency FB" panose="020B0503020202020204" pitchFamily="34" charset="0"/>
                  <a:ea typeface="微软雅黑" pitchFamily="34" charset="-122"/>
                  <a:cs typeface="+mn-cs"/>
                </a:endParaRPr>
              </a:p>
            </p:txBody>
          </p:sp>
        </p:grpSp>
        <p:grpSp>
          <p:nvGrpSpPr>
            <p:cNvPr id="82956" name="淘宝店chenying0907出品 89"/>
            <p:cNvGrpSpPr>
              <a:grpSpLocks/>
            </p:cNvGrpSpPr>
            <p:nvPr/>
          </p:nvGrpSpPr>
          <p:grpSpPr bwMode="auto">
            <a:xfrm>
              <a:off x="3276004" y="2270782"/>
              <a:ext cx="621557" cy="885587"/>
              <a:chOff x="4368005" y="3027708"/>
              <a:chExt cx="828742" cy="1180783"/>
            </a:xfrm>
          </p:grpSpPr>
          <p:sp>
            <p:nvSpPr>
              <p:cNvPr id="24" name="淘宝店chenying0907出品 6"/>
              <p:cNvSpPr>
                <a:spLocks/>
              </p:cNvSpPr>
              <p:nvPr/>
            </p:nvSpPr>
            <p:spPr bwMode="auto">
              <a:xfrm>
                <a:off x="4368665" y="3028358"/>
                <a:ext cx="827886" cy="1179836"/>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01B0F1"/>
              </a:solidFill>
              <a:ln w="9525" cap="flat">
                <a:noFill/>
                <a:prstDash val="solid"/>
                <a:miter lim="800000"/>
                <a:headEnd/>
                <a:tailEnd/>
              </a:ln>
            </p:spPr>
            <p:txBody>
              <a:bodyPr/>
              <a:lstStyle/>
              <a:p>
                <a:pPr fontAlgn="auto">
                  <a:spcBef>
                    <a:spcPts val="0"/>
                  </a:spcBef>
                  <a:spcAft>
                    <a:spcPts val="0"/>
                  </a:spcAft>
                  <a:defRPr/>
                </a:pPr>
                <a:endParaRPr lang="zh-CN" altLang="en-US">
                  <a:solidFill>
                    <a:schemeClr val="bg1">
                      <a:lumMod val="50000"/>
                    </a:schemeClr>
                  </a:solidFill>
                  <a:latin typeface="+mn-lt"/>
                  <a:ea typeface="+mn-ea"/>
                  <a:cs typeface="+mn-cs"/>
                </a:endParaRPr>
              </a:p>
            </p:txBody>
          </p:sp>
          <p:sp>
            <p:nvSpPr>
              <p:cNvPr id="25" name="TextBox 20"/>
              <p:cNvSpPr txBox="1"/>
              <p:nvPr/>
            </p:nvSpPr>
            <p:spPr>
              <a:xfrm>
                <a:off x="4683330" y="3341410"/>
                <a:ext cx="198558" cy="440966"/>
              </a:xfrm>
              <a:prstGeom prst="rect">
                <a:avLst/>
              </a:prstGeom>
              <a:noFill/>
            </p:spPr>
            <p:txBody>
              <a:bodyPr wrap="none" lIns="0" tIns="0" rIns="0" bIns="0">
                <a:spAutoFit/>
              </a:bodyPr>
              <a:lstStyle/>
              <a:p>
                <a:pPr algn="ctr" fontAlgn="auto">
                  <a:spcBef>
                    <a:spcPts val="0"/>
                  </a:spcBef>
                  <a:spcAft>
                    <a:spcPts val="0"/>
                  </a:spcAft>
                  <a:defRPr/>
                </a:pPr>
                <a:r>
                  <a:rPr lang="en-US" altLang="zh-CN" sz="2700" spc="300" dirty="0">
                    <a:solidFill>
                      <a:schemeClr val="bg1"/>
                    </a:solidFill>
                    <a:latin typeface="Agency FB" panose="020B0503020202020204" pitchFamily="34" charset="0"/>
                    <a:ea typeface="微软雅黑" pitchFamily="34" charset="-122"/>
                    <a:cs typeface="+mn-cs"/>
                  </a:rPr>
                  <a:t>6</a:t>
                </a:r>
                <a:endParaRPr lang="zh-CN" altLang="en-US" sz="2700" spc="300" dirty="0">
                  <a:solidFill>
                    <a:schemeClr val="bg1"/>
                  </a:solidFill>
                  <a:latin typeface="Agency FB" panose="020B0503020202020204" pitchFamily="34" charset="0"/>
                  <a:ea typeface="微软雅黑" pitchFamily="34" charset="-122"/>
                  <a:cs typeface="+mn-cs"/>
                </a:endParaRPr>
              </a:p>
            </p:txBody>
          </p:sp>
        </p:grpSp>
        <p:sp>
          <p:nvSpPr>
            <p:cNvPr id="82957" name="TextBox 19"/>
            <p:cNvSpPr txBox="1">
              <a:spLocks noChangeArrowheads="1"/>
            </p:cNvSpPr>
            <p:nvPr/>
          </p:nvSpPr>
          <p:spPr bwMode="auto">
            <a:xfrm>
              <a:off x="2273193" y="1077128"/>
              <a:ext cx="1330170" cy="219641"/>
            </a:xfrm>
            <a:prstGeom prst="rect">
              <a:avLst/>
            </a:prstGeom>
            <a:noFill/>
            <a:ln w="9525">
              <a:noFill/>
              <a:miter lim="800000"/>
              <a:headEnd/>
              <a:tailEnd/>
            </a:ln>
          </p:spPr>
          <p:txBody>
            <a:bodyPr lIns="0" tIns="0" rIns="0" bIns="0">
              <a:spAutoFit/>
            </a:bodyPr>
            <a:lstStyle/>
            <a:p>
              <a:pPr algn="r"/>
              <a:endParaRPr lang="zh-CN" altLang="en-US" b="1">
                <a:solidFill>
                  <a:srgbClr val="7F7F7F"/>
                </a:solidFill>
                <a:latin typeface="微软雅黑" pitchFamily="34" charset="-122"/>
                <a:ea typeface="微软雅黑" pitchFamily="34" charset="-122"/>
              </a:endParaRPr>
            </a:p>
          </p:txBody>
        </p:sp>
        <p:sp>
          <p:nvSpPr>
            <p:cNvPr id="82958" name="TextBox 106"/>
            <p:cNvSpPr txBox="1">
              <a:spLocks noChangeArrowheads="1"/>
            </p:cNvSpPr>
            <p:nvPr/>
          </p:nvSpPr>
          <p:spPr bwMode="auto">
            <a:xfrm>
              <a:off x="1442783" y="1463394"/>
              <a:ext cx="2160580" cy="436758"/>
            </a:xfrm>
            <a:prstGeom prst="rect">
              <a:avLst/>
            </a:prstGeom>
            <a:noFill/>
            <a:ln w="9525">
              <a:noFill/>
              <a:miter lim="800000"/>
              <a:headEnd/>
              <a:tailEnd/>
            </a:ln>
          </p:spPr>
          <p:txBody>
            <a:bodyPr lIns="0" tIns="0" rIns="0" bIns="0">
              <a:spAutoFit/>
            </a:bodyPr>
            <a:lstStyle/>
            <a:p>
              <a:pPr algn="just"/>
              <a:r>
                <a:rPr lang="zh-CN" altLang="en-US">
                  <a:solidFill>
                    <a:srgbClr val="7F7F7F"/>
                  </a:solidFill>
                  <a:latin typeface="微软雅黑" pitchFamily="34" charset="-122"/>
                  <a:ea typeface="微软雅黑" pitchFamily="34" charset="-122"/>
                </a:rPr>
                <a:t>两者都有名称；都可以实现一组接口。</a:t>
              </a:r>
            </a:p>
          </p:txBody>
        </p:sp>
        <p:sp>
          <p:nvSpPr>
            <p:cNvPr id="82959" name="TextBox 19"/>
            <p:cNvSpPr txBox="1">
              <a:spLocks noChangeArrowheads="1"/>
            </p:cNvSpPr>
            <p:nvPr/>
          </p:nvSpPr>
          <p:spPr bwMode="auto">
            <a:xfrm>
              <a:off x="5627645" y="1077128"/>
              <a:ext cx="1330170" cy="219641"/>
            </a:xfrm>
            <a:prstGeom prst="rect">
              <a:avLst/>
            </a:prstGeom>
            <a:noFill/>
            <a:ln w="9525">
              <a:noFill/>
              <a:miter lim="800000"/>
              <a:headEnd/>
              <a:tailEnd/>
            </a:ln>
          </p:spPr>
          <p:txBody>
            <a:bodyPr lIns="0" tIns="0" rIns="0" bIns="0">
              <a:spAutoFit/>
            </a:bodyPr>
            <a:lstStyle/>
            <a:p>
              <a:endParaRPr lang="zh-CN" altLang="en-US" b="1">
                <a:solidFill>
                  <a:srgbClr val="7F7F7F"/>
                </a:solidFill>
                <a:latin typeface="微软雅黑" pitchFamily="34" charset="-122"/>
                <a:ea typeface="微软雅黑" pitchFamily="34" charset="-122"/>
              </a:endParaRPr>
            </a:p>
          </p:txBody>
        </p:sp>
        <p:sp>
          <p:nvSpPr>
            <p:cNvPr id="82960" name="TextBox 106"/>
            <p:cNvSpPr txBox="1">
              <a:spLocks noChangeArrowheads="1"/>
            </p:cNvSpPr>
            <p:nvPr/>
          </p:nvSpPr>
          <p:spPr bwMode="auto">
            <a:xfrm>
              <a:off x="5627645" y="1463394"/>
              <a:ext cx="2160580" cy="655137"/>
            </a:xfrm>
            <a:prstGeom prst="rect">
              <a:avLst/>
            </a:prstGeom>
            <a:noFill/>
            <a:ln w="9525">
              <a:noFill/>
              <a:miter lim="800000"/>
              <a:headEnd/>
              <a:tailEnd/>
            </a:ln>
          </p:spPr>
          <p:txBody>
            <a:bodyPr lIns="0" tIns="0" rIns="0" bIns="0">
              <a:spAutoFit/>
            </a:bodyPr>
            <a:lstStyle/>
            <a:p>
              <a:pPr algn="just"/>
              <a:r>
                <a:rPr lang="zh-CN" altLang="en-US">
                  <a:solidFill>
                    <a:srgbClr val="7F7F7F"/>
                  </a:solidFill>
                  <a:latin typeface="微软雅黑" pitchFamily="34" charset="-122"/>
                  <a:ea typeface="微软雅黑" pitchFamily="34" charset="-122"/>
                </a:rPr>
                <a:t>类表示逻辑抽象，而组件表示存在于计算机中的物理现象。</a:t>
              </a:r>
            </a:p>
          </p:txBody>
        </p:sp>
        <p:sp>
          <p:nvSpPr>
            <p:cNvPr id="82961" name="TextBox 19"/>
            <p:cNvSpPr txBox="1">
              <a:spLocks noChangeArrowheads="1"/>
            </p:cNvSpPr>
            <p:nvPr/>
          </p:nvSpPr>
          <p:spPr bwMode="auto">
            <a:xfrm>
              <a:off x="6170315" y="2325549"/>
              <a:ext cx="1330170" cy="218379"/>
            </a:xfrm>
            <a:prstGeom prst="rect">
              <a:avLst/>
            </a:prstGeom>
            <a:noFill/>
            <a:ln w="9525">
              <a:noFill/>
              <a:miter lim="800000"/>
              <a:headEnd/>
              <a:tailEnd/>
            </a:ln>
          </p:spPr>
          <p:txBody>
            <a:bodyPr lIns="0" tIns="0" rIns="0" bIns="0">
              <a:spAutoFit/>
            </a:bodyPr>
            <a:lstStyle/>
            <a:p>
              <a:endParaRPr lang="zh-CN" altLang="en-US" b="1">
                <a:solidFill>
                  <a:srgbClr val="7F7F7F"/>
                </a:solidFill>
                <a:latin typeface="微软雅黑" pitchFamily="34" charset="-122"/>
                <a:ea typeface="微软雅黑" pitchFamily="34" charset="-122"/>
              </a:endParaRPr>
            </a:p>
          </p:txBody>
        </p:sp>
        <p:sp>
          <p:nvSpPr>
            <p:cNvPr id="82962" name="TextBox 106"/>
            <p:cNvSpPr txBox="1">
              <a:spLocks noChangeArrowheads="1"/>
            </p:cNvSpPr>
            <p:nvPr/>
          </p:nvSpPr>
          <p:spPr bwMode="auto">
            <a:xfrm>
              <a:off x="6170315" y="2711815"/>
              <a:ext cx="2160580" cy="655137"/>
            </a:xfrm>
            <a:prstGeom prst="rect">
              <a:avLst/>
            </a:prstGeom>
            <a:noFill/>
            <a:ln w="9525">
              <a:noFill/>
              <a:miter lim="800000"/>
              <a:headEnd/>
              <a:tailEnd/>
            </a:ln>
          </p:spPr>
          <p:txBody>
            <a:bodyPr lIns="0" tIns="0" rIns="0" bIns="0">
              <a:spAutoFit/>
            </a:bodyPr>
            <a:lstStyle/>
            <a:p>
              <a:pPr algn="just"/>
              <a:r>
                <a:rPr lang="zh-CN" altLang="en-US">
                  <a:solidFill>
                    <a:srgbClr val="7F7F7F"/>
                  </a:solidFill>
                  <a:latin typeface="微软雅黑" pitchFamily="34" charset="-122"/>
                  <a:ea typeface="微软雅黑" pitchFamily="34" charset="-122"/>
                </a:rPr>
                <a:t>组件表示的是物理模块而不是逻辑模块，与类处于不同的抽象级别。</a:t>
              </a:r>
            </a:p>
          </p:txBody>
        </p:sp>
        <p:sp>
          <p:nvSpPr>
            <p:cNvPr id="82963" name="TextBox 19"/>
            <p:cNvSpPr txBox="1">
              <a:spLocks noChangeArrowheads="1"/>
            </p:cNvSpPr>
            <p:nvPr/>
          </p:nvSpPr>
          <p:spPr bwMode="auto">
            <a:xfrm>
              <a:off x="5627645" y="3802447"/>
              <a:ext cx="1330170" cy="219641"/>
            </a:xfrm>
            <a:prstGeom prst="rect">
              <a:avLst/>
            </a:prstGeom>
            <a:noFill/>
            <a:ln w="9525">
              <a:noFill/>
              <a:miter lim="800000"/>
              <a:headEnd/>
              <a:tailEnd/>
            </a:ln>
          </p:spPr>
          <p:txBody>
            <a:bodyPr lIns="0" tIns="0" rIns="0" bIns="0">
              <a:spAutoFit/>
            </a:bodyPr>
            <a:lstStyle/>
            <a:p>
              <a:endParaRPr lang="zh-CN" altLang="en-US" b="1">
                <a:solidFill>
                  <a:srgbClr val="7F7F7F"/>
                </a:solidFill>
                <a:latin typeface="微软雅黑" pitchFamily="34" charset="-122"/>
                <a:ea typeface="微软雅黑" pitchFamily="34" charset="-122"/>
              </a:endParaRPr>
            </a:p>
          </p:txBody>
        </p:sp>
        <p:sp>
          <p:nvSpPr>
            <p:cNvPr id="82964" name="TextBox 106"/>
            <p:cNvSpPr txBox="1">
              <a:spLocks noChangeArrowheads="1"/>
            </p:cNvSpPr>
            <p:nvPr/>
          </p:nvSpPr>
          <p:spPr bwMode="auto">
            <a:xfrm>
              <a:off x="5627645" y="4188713"/>
              <a:ext cx="2160580" cy="873516"/>
            </a:xfrm>
            <a:prstGeom prst="rect">
              <a:avLst/>
            </a:prstGeom>
            <a:noFill/>
            <a:ln w="9525">
              <a:noFill/>
              <a:miter lim="800000"/>
              <a:headEnd/>
              <a:tailEnd/>
            </a:ln>
          </p:spPr>
          <p:txBody>
            <a:bodyPr lIns="0" tIns="0" rIns="0" bIns="0">
              <a:spAutoFit/>
            </a:bodyPr>
            <a:lstStyle/>
            <a:p>
              <a:pPr algn="just"/>
              <a:r>
                <a:rPr lang="zh-CN" altLang="en-US">
                  <a:solidFill>
                    <a:srgbClr val="7F7F7F"/>
                  </a:solidFill>
                  <a:latin typeface="微软雅黑" pitchFamily="34" charset="-122"/>
                  <a:ea typeface="微软雅黑" pitchFamily="34" charset="-122"/>
                </a:rPr>
                <a:t>类可以直接拥有属性和操作；而一般情况下，组件仅拥有只能通过其接口访问的操作。</a:t>
              </a:r>
            </a:p>
          </p:txBody>
        </p:sp>
        <p:sp>
          <p:nvSpPr>
            <p:cNvPr id="82965" name="TextBox 19"/>
            <p:cNvSpPr txBox="1">
              <a:spLocks noChangeArrowheads="1"/>
            </p:cNvSpPr>
            <p:nvPr/>
          </p:nvSpPr>
          <p:spPr bwMode="auto">
            <a:xfrm>
              <a:off x="2273193" y="3802447"/>
              <a:ext cx="1330170" cy="219641"/>
            </a:xfrm>
            <a:prstGeom prst="rect">
              <a:avLst/>
            </a:prstGeom>
            <a:noFill/>
            <a:ln w="9525">
              <a:noFill/>
              <a:miter lim="800000"/>
              <a:headEnd/>
              <a:tailEnd/>
            </a:ln>
          </p:spPr>
          <p:txBody>
            <a:bodyPr lIns="0" tIns="0" rIns="0" bIns="0">
              <a:spAutoFit/>
            </a:bodyPr>
            <a:lstStyle/>
            <a:p>
              <a:pPr algn="r"/>
              <a:endParaRPr lang="zh-CN" altLang="en-US" b="1">
                <a:solidFill>
                  <a:srgbClr val="7F7F7F"/>
                </a:solidFill>
                <a:latin typeface="微软雅黑" pitchFamily="34" charset="-122"/>
                <a:ea typeface="微软雅黑" pitchFamily="34" charset="-122"/>
              </a:endParaRPr>
            </a:p>
          </p:txBody>
        </p:sp>
        <p:sp>
          <p:nvSpPr>
            <p:cNvPr id="82966" name="TextBox 106"/>
            <p:cNvSpPr txBox="1">
              <a:spLocks noChangeArrowheads="1"/>
            </p:cNvSpPr>
            <p:nvPr/>
          </p:nvSpPr>
          <p:spPr bwMode="auto">
            <a:xfrm>
              <a:off x="1447831" y="4188713"/>
              <a:ext cx="2160580" cy="436758"/>
            </a:xfrm>
            <a:prstGeom prst="rect">
              <a:avLst/>
            </a:prstGeom>
            <a:noFill/>
            <a:ln w="9525">
              <a:noFill/>
              <a:miter lim="800000"/>
              <a:headEnd/>
              <a:tailEnd/>
            </a:ln>
          </p:spPr>
          <p:txBody>
            <a:bodyPr lIns="0" tIns="0" rIns="0" bIns="0">
              <a:spAutoFit/>
            </a:bodyPr>
            <a:lstStyle/>
            <a:p>
              <a:pPr algn="just"/>
              <a:r>
                <a:rPr lang="zh-CN" altLang="en-US">
                  <a:solidFill>
                    <a:srgbClr val="7F7F7F"/>
                  </a:solidFill>
                  <a:latin typeface="微软雅黑" pitchFamily="34" charset="-122"/>
                  <a:ea typeface="微软雅黑" pitchFamily="34" charset="-122"/>
                </a:rPr>
                <a:t>都可以有实例；都可以参与交互。</a:t>
              </a:r>
            </a:p>
          </p:txBody>
        </p:sp>
        <p:sp>
          <p:nvSpPr>
            <p:cNvPr id="82967" name="TextBox 19"/>
            <p:cNvSpPr txBox="1">
              <a:spLocks noChangeArrowheads="1"/>
            </p:cNvSpPr>
            <p:nvPr/>
          </p:nvSpPr>
          <p:spPr bwMode="auto">
            <a:xfrm>
              <a:off x="1616942" y="2326811"/>
              <a:ext cx="1328908" cy="218379"/>
            </a:xfrm>
            <a:prstGeom prst="rect">
              <a:avLst/>
            </a:prstGeom>
            <a:noFill/>
            <a:ln w="9525">
              <a:noFill/>
              <a:miter lim="800000"/>
              <a:headEnd/>
              <a:tailEnd/>
            </a:ln>
          </p:spPr>
          <p:txBody>
            <a:bodyPr lIns="0" tIns="0" rIns="0" bIns="0">
              <a:spAutoFit/>
            </a:bodyPr>
            <a:lstStyle/>
            <a:p>
              <a:pPr algn="r"/>
              <a:endParaRPr lang="zh-CN" altLang="en-US" b="1">
                <a:solidFill>
                  <a:srgbClr val="7F7F7F"/>
                </a:solidFill>
                <a:latin typeface="微软雅黑" pitchFamily="34" charset="-122"/>
                <a:ea typeface="微软雅黑" pitchFamily="34" charset="-122"/>
              </a:endParaRPr>
            </a:p>
          </p:txBody>
        </p:sp>
        <p:sp>
          <p:nvSpPr>
            <p:cNvPr id="82968" name="TextBox 106"/>
            <p:cNvSpPr txBox="1">
              <a:spLocks noChangeArrowheads="1"/>
            </p:cNvSpPr>
            <p:nvPr/>
          </p:nvSpPr>
          <p:spPr bwMode="auto">
            <a:xfrm>
              <a:off x="791580" y="2713077"/>
              <a:ext cx="2160580" cy="436758"/>
            </a:xfrm>
            <a:prstGeom prst="rect">
              <a:avLst/>
            </a:prstGeom>
            <a:noFill/>
            <a:ln w="9525">
              <a:noFill/>
              <a:miter lim="800000"/>
              <a:headEnd/>
              <a:tailEnd/>
            </a:ln>
          </p:spPr>
          <p:txBody>
            <a:bodyPr lIns="0" tIns="0" rIns="0" bIns="0">
              <a:spAutoFit/>
            </a:bodyPr>
            <a:lstStyle/>
            <a:p>
              <a:pPr algn="just"/>
              <a:r>
                <a:rPr lang="zh-CN" altLang="en-US">
                  <a:solidFill>
                    <a:srgbClr val="7F7F7F"/>
                  </a:solidFill>
                  <a:latin typeface="微软雅黑" pitchFamily="34" charset="-122"/>
                  <a:ea typeface="微软雅黑" pitchFamily="34" charset="-122"/>
                </a:rPr>
                <a:t>都可以参与依赖、泛化和关联关系；都可以被嵌套。</a:t>
              </a:r>
            </a:p>
          </p:txBody>
        </p:sp>
      </p:grpSp>
      <p:sp>
        <p:nvSpPr>
          <p:cNvPr id="76836" name="9"/>
          <p:cNvSpPr txBox="1">
            <a:spLocks noChangeArrowheads="1"/>
          </p:cNvSpPr>
          <p:nvPr/>
        </p:nvSpPr>
        <p:spPr bwMode="auto">
          <a:xfrm>
            <a:off x="1114425" y="1254125"/>
            <a:ext cx="2852738"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相同点</a:t>
            </a:r>
          </a:p>
        </p:txBody>
      </p:sp>
      <p:sp>
        <p:nvSpPr>
          <p:cNvPr id="76837" name="9"/>
          <p:cNvSpPr txBox="1">
            <a:spLocks noChangeArrowheads="1"/>
          </p:cNvSpPr>
          <p:nvPr/>
        </p:nvSpPr>
        <p:spPr bwMode="auto">
          <a:xfrm>
            <a:off x="8034338" y="1266825"/>
            <a:ext cx="2852737"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不同点</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76836"/>
                                        </p:tgtEl>
                                        <p:attrNameLst>
                                          <p:attrName>style.visibility</p:attrName>
                                        </p:attrNameLst>
                                      </p:cBhvr>
                                      <p:to>
                                        <p:strVal val="visible"/>
                                      </p:to>
                                    </p:set>
                                    <p:animEffect transition="in" filter="wipe(left)">
                                      <p:cBhvr>
                                        <p:cTn id="19" dur="500"/>
                                        <p:tgtEl>
                                          <p:spTgt spid="7683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6837"/>
                                        </p:tgtEl>
                                        <p:attrNameLst>
                                          <p:attrName>style.visibility</p:attrName>
                                        </p:attrNameLst>
                                      </p:cBhvr>
                                      <p:to>
                                        <p:strVal val="visible"/>
                                      </p:to>
                                    </p:set>
                                    <p:animEffect transition="in" filter="wipe(left)">
                                      <p:cBhvr>
                                        <p:cTn id="22" dur="500"/>
                                        <p:tgtEl>
                                          <p:spTgt spid="76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6836" grpId="0"/>
      <p:bldP spid="768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74750" y="2560638"/>
            <a:ext cx="7167563" cy="2308225"/>
          </a:xfrm>
          <a:prstGeom prst="rect">
            <a:avLst/>
          </a:prstGeom>
          <a:noFill/>
          <a:ln w="38100">
            <a:noFill/>
            <a:miter lim="800000"/>
            <a:headEnd/>
            <a:tailEnd/>
          </a:ln>
        </p:spPr>
        <p:txBody>
          <a:bodyPr>
            <a:spAutoFit/>
          </a:bodyPr>
          <a:lstStyle/>
          <a:p>
            <a:pPr algn="just"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zh-CN" altLang="en-US" sz="2400">
                <a:solidFill>
                  <a:srgbClr val="7F7F7F"/>
                </a:solidFill>
                <a:latin typeface="微软雅黑" pitchFamily="34" charset="-122"/>
                <a:ea typeface="微软雅黑" pitchFamily="34" charset="-122"/>
                <a:sym typeface="微软雅黑" pitchFamily="34" charset="-122"/>
              </a:rPr>
              <a:t>（１）导出接口（</a:t>
            </a:r>
            <a:r>
              <a:rPr lang="en-US" altLang="zh-CN" sz="2400">
                <a:solidFill>
                  <a:srgbClr val="7F7F7F"/>
                </a:solidFill>
                <a:latin typeface="微软雅黑" pitchFamily="34" charset="-122"/>
                <a:ea typeface="微软雅黑" pitchFamily="34" charset="-122"/>
                <a:sym typeface="微软雅黑" pitchFamily="34" charset="-122"/>
              </a:rPr>
              <a:t>Expert Interface</a:t>
            </a:r>
            <a:r>
              <a:rPr lang="zh-CN" altLang="en-US" sz="2400">
                <a:solidFill>
                  <a:srgbClr val="7F7F7F"/>
                </a:solidFill>
                <a:latin typeface="微软雅黑" pitchFamily="34" charset="-122"/>
                <a:ea typeface="微软雅黑" pitchFamily="34" charset="-122"/>
                <a:sym typeface="微软雅黑" pitchFamily="34" charset="-122"/>
              </a:rPr>
              <a:t>）：即为其他组件提供服务的接口，一个组件可以有多个导出接口。</a:t>
            </a:r>
          </a:p>
          <a:p>
            <a:pPr algn="just" eaLnBrk="0" hangingPunct="0"/>
            <a:r>
              <a:rPr lang="zh-CN" altLang="en-US" sz="2400">
                <a:solidFill>
                  <a:srgbClr val="7F7F7F"/>
                </a:solidFill>
                <a:latin typeface="微软雅黑" pitchFamily="34" charset="-122"/>
                <a:ea typeface="微软雅黑" pitchFamily="34" charset="-122"/>
                <a:sym typeface="微软雅黑" pitchFamily="34" charset="-122"/>
              </a:rPr>
              <a:t>　 （２）导入接口（</a:t>
            </a:r>
            <a:r>
              <a:rPr lang="en-US" altLang="zh-CN" sz="2400">
                <a:solidFill>
                  <a:srgbClr val="7F7F7F"/>
                </a:solidFill>
                <a:latin typeface="微软雅黑" pitchFamily="34" charset="-122"/>
                <a:ea typeface="微软雅黑" pitchFamily="34" charset="-122"/>
                <a:sym typeface="微软雅黑" pitchFamily="34" charset="-122"/>
              </a:rPr>
              <a:t>Import Interface</a:t>
            </a:r>
            <a:r>
              <a:rPr lang="zh-CN" altLang="en-US" sz="2400">
                <a:solidFill>
                  <a:srgbClr val="7F7F7F"/>
                </a:solidFill>
                <a:latin typeface="微软雅黑" pitchFamily="34" charset="-122"/>
                <a:ea typeface="微软雅黑" pitchFamily="34" charset="-122"/>
                <a:sym typeface="微软雅黑" pitchFamily="34" charset="-122"/>
              </a:rPr>
              <a:t>）：在组件中所用到的其他组件所提供的接口，称为导入接口，一个组件可以使用多个导入接口。</a:t>
            </a:r>
          </a:p>
        </p:txBody>
      </p:sp>
      <p:sp>
        <p:nvSpPr>
          <p:cNvPr id="122885"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组件的接口类型</a:t>
            </a:r>
            <a:endParaRPr lang="zh-CN" altLang="en-US" sz="2400" b="1">
              <a:solidFill>
                <a:srgbClr val="7F7F7F"/>
              </a:solidFill>
              <a:latin typeface="微软雅黑" pitchFamily="34" charset="-122"/>
              <a:ea typeface="微软雅黑" pitchFamily="34"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2885"/>
                                        </p:tgtEl>
                                        <p:attrNameLst>
                                          <p:attrName>style.visibility</p:attrName>
                                        </p:attrNameLst>
                                      </p:cBhvr>
                                      <p:to>
                                        <p:strVal val="visible"/>
                                      </p:to>
                                    </p:set>
                                    <p:animEffect transition="in" filter="fade">
                                      <p:cBhvr>
                                        <p:cTn id="13" dur="250"/>
                                        <p:tgtEl>
                                          <p:spTgt spid="1228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28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组件间的接口表示法</a:t>
            </a:r>
          </a:p>
        </p:txBody>
      </p:sp>
      <p:sp>
        <p:nvSpPr>
          <p:cNvPr id="6" name="文本框 13"/>
          <p:cNvSpPr txBox="1">
            <a:spLocks noChangeArrowheads="1"/>
          </p:cNvSpPr>
          <p:nvPr/>
        </p:nvSpPr>
        <p:spPr bwMode="auto">
          <a:xfrm>
            <a:off x="2636838" y="4394200"/>
            <a:ext cx="2271712" cy="366713"/>
          </a:xfrm>
          <a:prstGeom prst="rect">
            <a:avLst/>
          </a:prstGeom>
          <a:noFill/>
          <a:ln w="9525">
            <a:noFill/>
            <a:miter lim="800000"/>
            <a:headEnd/>
            <a:tailEnd/>
          </a:ln>
        </p:spPr>
        <p:txBody>
          <a:bodyPr>
            <a:spAutoFit/>
          </a:bodyPr>
          <a:lstStyle/>
          <a:p>
            <a:pPr algn="ctr">
              <a:buFont typeface="Arial" charset="0"/>
              <a:buNone/>
            </a:pPr>
            <a:r>
              <a:rPr lang="zh-CN" altLang="en-US" b="1">
                <a:solidFill>
                  <a:srgbClr val="7F7F7F"/>
                </a:solidFill>
                <a:latin typeface="微软雅黑" pitchFamily="34" charset="-122"/>
                <a:ea typeface="微软雅黑" pitchFamily="34" charset="-122"/>
              </a:rPr>
              <a:t>矩形接口及实现</a:t>
            </a:r>
          </a:p>
        </p:txBody>
      </p:sp>
      <p:sp>
        <p:nvSpPr>
          <p:cNvPr id="7" name="文本框 14"/>
          <p:cNvSpPr txBox="1">
            <a:spLocks noChangeArrowheads="1"/>
          </p:cNvSpPr>
          <p:nvPr/>
        </p:nvSpPr>
        <p:spPr bwMode="auto">
          <a:xfrm>
            <a:off x="2636838" y="4995863"/>
            <a:ext cx="2241550" cy="581025"/>
          </a:xfrm>
          <a:prstGeom prst="rect">
            <a:avLst/>
          </a:prstGeom>
          <a:noFill/>
          <a:ln w="9525">
            <a:noFill/>
            <a:miter lim="800000"/>
            <a:headEnd/>
            <a:tailEnd/>
          </a:ln>
        </p:spPr>
        <p:txBody>
          <a:bodyPr>
            <a:spAutoFit/>
          </a:bodyPr>
          <a:lstStyle/>
          <a:p>
            <a:pPr>
              <a:buFont typeface="Arial" charset="0"/>
              <a:buNone/>
            </a:pPr>
            <a:r>
              <a:rPr lang="zh-CN" altLang="en-US" sz="1600">
                <a:solidFill>
                  <a:srgbClr val="7F7F7F"/>
                </a:solidFill>
                <a:latin typeface="微软雅黑" pitchFamily="34" charset="-122"/>
                <a:ea typeface="微软雅黑" pitchFamily="34" charset="-122"/>
              </a:rPr>
              <a:t>矩形包含与接口有关的信息，箭头指向接口</a:t>
            </a:r>
            <a:endParaRPr lang="zh-CN" altLang="en-US">
              <a:solidFill>
                <a:srgbClr val="7F7F7F"/>
              </a:solidFill>
              <a:latin typeface="微软雅黑" pitchFamily="34" charset="-122"/>
              <a:ea typeface="微软雅黑" pitchFamily="34" charset="-122"/>
            </a:endParaRPr>
          </a:p>
        </p:txBody>
      </p:sp>
      <p:sp>
        <p:nvSpPr>
          <p:cNvPr id="9" name="文本框 20"/>
          <p:cNvSpPr txBox="1">
            <a:spLocks noChangeArrowheads="1"/>
          </p:cNvSpPr>
          <p:nvPr/>
        </p:nvSpPr>
        <p:spPr bwMode="auto">
          <a:xfrm>
            <a:off x="7224713" y="4394200"/>
            <a:ext cx="2271712" cy="366713"/>
          </a:xfrm>
          <a:prstGeom prst="rect">
            <a:avLst/>
          </a:prstGeom>
          <a:noFill/>
          <a:ln w="9525">
            <a:noFill/>
            <a:miter lim="800000"/>
            <a:headEnd/>
            <a:tailEnd/>
          </a:ln>
        </p:spPr>
        <p:txBody>
          <a:bodyPr>
            <a:spAutoFit/>
          </a:bodyPr>
          <a:lstStyle/>
          <a:p>
            <a:pPr algn="ctr">
              <a:buFont typeface="Arial" charset="0"/>
              <a:buNone/>
            </a:pPr>
            <a:r>
              <a:rPr lang="zh-CN" altLang="en-US" b="1">
                <a:solidFill>
                  <a:srgbClr val="7F7F7F"/>
                </a:solidFill>
                <a:latin typeface="微软雅黑" pitchFamily="34" charset="-122"/>
                <a:ea typeface="微软雅黑" pitchFamily="34" charset="-122"/>
              </a:rPr>
              <a:t>圆圈接口及实现</a:t>
            </a:r>
          </a:p>
        </p:txBody>
      </p:sp>
      <p:sp>
        <p:nvSpPr>
          <p:cNvPr id="10" name="文本框 21"/>
          <p:cNvSpPr txBox="1">
            <a:spLocks noChangeArrowheads="1"/>
          </p:cNvSpPr>
          <p:nvPr/>
        </p:nvSpPr>
        <p:spPr bwMode="auto">
          <a:xfrm>
            <a:off x="7254875" y="4995863"/>
            <a:ext cx="2241550" cy="1069975"/>
          </a:xfrm>
          <a:prstGeom prst="rect">
            <a:avLst/>
          </a:prstGeom>
          <a:noFill/>
          <a:ln w="9525">
            <a:noFill/>
            <a:miter lim="800000"/>
            <a:headEnd/>
            <a:tailEnd/>
          </a:ln>
        </p:spPr>
        <p:txBody>
          <a:bodyPr>
            <a:spAutoFit/>
          </a:bodyPr>
          <a:lstStyle/>
          <a:p>
            <a:pPr>
              <a:buFont typeface="Arial" charset="0"/>
              <a:buNone/>
            </a:pPr>
            <a:r>
              <a:rPr lang="zh-CN" altLang="en-US" sz="1600">
                <a:solidFill>
                  <a:srgbClr val="7F7F7F"/>
                </a:solidFill>
                <a:latin typeface="微软雅黑" pitchFamily="34" charset="-122"/>
                <a:ea typeface="微软雅黑" pitchFamily="34" charset="-122"/>
              </a:rPr>
              <a:t>小圆圈代表接口，实线代表实现关系，上图组件向外提供两个接口，即两个服务</a:t>
            </a:r>
          </a:p>
        </p:txBody>
      </p:sp>
      <p:pic>
        <p:nvPicPr>
          <p:cNvPr id="84999" name="图片 4"/>
          <p:cNvPicPr>
            <a:picLocks noChangeAspect="1"/>
          </p:cNvPicPr>
          <p:nvPr/>
        </p:nvPicPr>
        <p:blipFill>
          <a:blip r:embed="rId2"/>
          <a:srcRect/>
          <a:stretch>
            <a:fillRect/>
          </a:stretch>
        </p:blipFill>
        <p:spPr bwMode="auto">
          <a:xfrm>
            <a:off x="6337300" y="2138363"/>
            <a:ext cx="4205288" cy="2003425"/>
          </a:xfrm>
          <a:prstGeom prst="rect">
            <a:avLst/>
          </a:prstGeom>
          <a:noFill/>
          <a:ln w="9525">
            <a:noFill/>
            <a:miter lim="800000"/>
            <a:headEnd/>
            <a:tailEnd/>
          </a:ln>
        </p:spPr>
      </p:pic>
      <p:pic>
        <p:nvPicPr>
          <p:cNvPr id="85001" name="Picture 9" descr="SQ6E5SOUAIWOMEI7N4TQ1]5"/>
          <p:cNvPicPr>
            <a:picLocks noChangeAspect="1" noChangeArrowheads="1"/>
          </p:cNvPicPr>
          <p:nvPr/>
        </p:nvPicPr>
        <p:blipFill>
          <a:blip r:embed="rId3"/>
          <a:srcRect/>
          <a:stretch>
            <a:fillRect/>
          </a:stretch>
        </p:blipFill>
        <p:spPr bwMode="auto">
          <a:xfrm>
            <a:off x="2143125" y="2305050"/>
            <a:ext cx="3171825" cy="1733550"/>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33475" y="2576513"/>
            <a:ext cx="2401888" cy="2308225"/>
          </a:xfrm>
          <a:prstGeom prst="rect">
            <a:avLst/>
          </a:prstGeom>
          <a:noFill/>
          <a:ln w="38100">
            <a:noFill/>
            <a:miter lim="800000"/>
            <a:headEnd/>
            <a:tailEnd/>
          </a:ln>
        </p:spPr>
        <p:txBody>
          <a:bodyPr>
            <a:spAutoFit/>
          </a:bodyPr>
          <a:lstStyle/>
          <a:p>
            <a:pPr algn="just" eaLnBrk="0" hangingPunct="0"/>
            <a:r>
              <a:rPr lang="zh-CN" altLang="en-US" sz="1600">
                <a:solidFill>
                  <a:srgbClr val="7F7F7F"/>
                </a:solidFill>
                <a:latin typeface="微软雅黑" pitchFamily="34" charset="-122"/>
                <a:ea typeface="微软雅黑" pitchFamily="34" charset="-122"/>
                <a:sym typeface="微软雅黑" pitchFamily="34" charset="-122"/>
              </a:rPr>
              <a:t>“球”代表了提供的接口，“窝”代表了所需的接口，图中“</a:t>
            </a:r>
            <a:r>
              <a:rPr lang="en-US" altLang="zh-CN" sz="1600">
                <a:solidFill>
                  <a:srgbClr val="7F7F7F"/>
                </a:solidFill>
                <a:latin typeface="微软雅黑" pitchFamily="34" charset="-122"/>
                <a:ea typeface="微软雅黑" pitchFamily="34" charset="-122"/>
                <a:sym typeface="微软雅黑" pitchFamily="34" charset="-122"/>
              </a:rPr>
              <a:t>planner”</a:t>
            </a:r>
            <a:r>
              <a:rPr lang="zh-CN" altLang="en-US" sz="1600">
                <a:solidFill>
                  <a:srgbClr val="7F7F7F"/>
                </a:solidFill>
                <a:latin typeface="微软雅黑" pitchFamily="34" charset="-122"/>
                <a:ea typeface="微软雅黑" pitchFamily="34" charset="-122"/>
                <a:sym typeface="微软雅黑" pitchFamily="34" charset="-122"/>
              </a:rPr>
              <a:t>构件提供一个“</a:t>
            </a:r>
            <a:r>
              <a:rPr lang="en-US" altLang="zh-CN" sz="1600">
                <a:solidFill>
                  <a:srgbClr val="7F7F7F"/>
                </a:solidFill>
                <a:latin typeface="微软雅黑" pitchFamily="34" charset="-122"/>
                <a:ea typeface="微软雅黑" pitchFamily="34" charset="-122"/>
                <a:sym typeface="微软雅黑" pitchFamily="34" charset="-122"/>
              </a:rPr>
              <a:t>update”</a:t>
            </a:r>
            <a:r>
              <a:rPr lang="zh-CN" altLang="en-US" sz="1600">
                <a:solidFill>
                  <a:srgbClr val="7F7F7F"/>
                </a:solidFill>
                <a:latin typeface="微软雅黑" pitchFamily="34" charset="-122"/>
                <a:ea typeface="微软雅黑" pitchFamily="34" charset="-122"/>
                <a:sym typeface="微软雅黑" pitchFamily="34" charset="-122"/>
              </a:rPr>
              <a:t>更新接口服务，同时，该构件要求外部接口提供一个“</a:t>
            </a:r>
            <a:r>
              <a:rPr lang="en-US" altLang="zh-CN" sz="1600">
                <a:solidFill>
                  <a:srgbClr val="7F7F7F"/>
                </a:solidFill>
                <a:latin typeface="微软雅黑" pitchFamily="34" charset="-122"/>
                <a:ea typeface="微软雅黑" pitchFamily="34" charset="-122"/>
                <a:sym typeface="微软雅黑" pitchFamily="34" charset="-122"/>
              </a:rPr>
              <a:t>reservations”</a:t>
            </a:r>
            <a:r>
              <a:rPr lang="zh-CN" altLang="en-US" sz="1600">
                <a:solidFill>
                  <a:srgbClr val="7F7F7F"/>
                </a:solidFill>
                <a:latin typeface="微软雅黑" pitchFamily="34" charset="-122"/>
                <a:ea typeface="微软雅黑" pitchFamily="34" charset="-122"/>
                <a:sym typeface="微软雅黑" pitchFamily="34" charset="-122"/>
              </a:rPr>
              <a:t>预订服务</a:t>
            </a:r>
            <a:endParaRPr lang="zh-CN" altLang="en-US" sz="2400">
              <a:solidFill>
                <a:srgbClr val="7F7F7F"/>
              </a:solidFill>
              <a:latin typeface="微软雅黑" pitchFamily="34" charset="-122"/>
              <a:ea typeface="微软雅黑" pitchFamily="34" charset="-122"/>
              <a:sym typeface="微软雅黑" pitchFamily="34" charset="-122"/>
            </a:endParaRPr>
          </a:p>
        </p:txBody>
      </p:sp>
      <p:sp>
        <p:nvSpPr>
          <p:cNvPr id="122885"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接口的实现和依赖关系</a:t>
            </a:r>
            <a:endParaRPr lang="zh-CN" altLang="en-US" sz="2400" b="1">
              <a:solidFill>
                <a:srgbClr val="7F7F7F"/>
              </a:solidFill>
              <a:latin typeface="微软雅黑" pitchFamily="34" charset="-122"/>
              <a:ea typeface="微软雅黑" pitchFamily="34" charset="-122"/>
            </a:endParaRPr>
          </a:p>
        </p:txBody>
      </p:sp>
      <p:pic>
        <p:nvPicPr>
          <p:cNvPr id="86023" name="Picture 7" descr="P@8X3)}J(044}F2O83`I2FE"/>
          <p:cNvPicPr>
            <a:picLocks noChangeAspect="1" noChangeArrowheads="1"/>
          </p:cNvPicPr>
          <p:nvPr/>
        </p:nvPicPr>
        <p:blipFill>
          <a:blip r:embed="rId3"/>
          <a:srcRect/>
          <a:stretch>
            <a:fillRect/>
          </a:stretch>
        </p:blipFill>
        <p:spPr bwMode="auto">
          <a:xfrm>
            <a:off x="3898900" y="2144713"/>
            <a:ext cx="4438650" cy="3276600"/>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2885"/>
                                        </p:tgtEl>
                                        <p:attrNameLst>
                                          <p:attrName>style.visibility</p:attrName>
                                        </p:attrNameLst>
                                      </p:cBhvr>
                                      <p:to>
                                        <p:strVal val="visible"/>
                                      </p:to>
                                    </p:set>
                                    <p:animEffect transition="in" filter="fade">
                                      <p:cBhvr>
                                        <p:cTn id="13" dur="250"/>
                                        <p:tgtEl>
                                          <p:spTgt spid="1228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28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58875" y="2836863"/>
            <a:ext cx="7167563" cy="1187450"/>
          </a:xfrm>
          <a:prstGeom prst="rect">
            <a:avLst/>
          </a:prstGeom>
          <a:noFill/>
          <a:ln w="38100">
            <a:noFill/>
            <a:miter lim="800000"/>
            <a:headEnd/>
            <a:tailEnd/>
          </a:ln>
        </p:spPr>
        <p:txBody>
          <a:bodyPr>
            <a:spAutoFit/>
          </a:bodyPr>
          <a:lstStyle/>
          <a:p>
            <a:pPr algn="just"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zh-CN" altLang="en-US" sz="2400">
                <a:solidFill>
                  <a:srgbClr val="7F7F7F"/>
                </a:solidFill>
                <a:latin typeface="微软雅黑" pitchFamily="34" charset="-122"/>
                <a:ea typeface="微软雅黑" pitchFamily="34" charset="-122"/>
                <a:sym typeface="微软雅黑" pitchFamily="34" charset="-122"/>
              </a:rPr>
              <a:t>关系是事物之间的联系，在面向对象的建模中，最终要的关系是依赖、泛化、关联和实现，但构件图中使用最多的是依赖和实现关系</a:t>
            </a:r>
          </a:p>
        </p:txBody>
      </p:sp>
      <p:sp>
        <p:nvSpPr>
          <p:cNvPr id="123909"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关系的概念</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3909"/>
                                        </p:tgtEl>
                                        <p:attrNameLst>
                                          <p:attrName>style.visibility</p:attrName>
                                        </p:attrNameLst>
                                      </p:cBhvr>
                                      <p:to>
                                        <p:strVal val="visible"/>
                                      </p:to>
                                    </p:set>
                                    <p:animEffect transition="in" filter="fade">
                                      <p:cBhvr>
                                        <p:cTn id="13" dur="250"/>
                                        <p:tgtEl>
                                          <p:spTgt spid="12390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39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608388" y="242888"/>
            <a:ext cx="5073650" cy="738187"/>
          </a:xfrm>
          <a:prstGeom prst="rect">
            <a:avLst/>
          </a:prstGeom>
          <a:noFill/>
          <a:ln w="9525">
            <a:noFill/>
            <a:miter lim="800000"/>
            <a:headEnd/>
            <a:tailEnd/>
          </a:ln>
        </p:spPr>
        <p:txBody>
          <a:bodyPr lIns="0" tIns="0" rIns="0" bIns="0">
            <a:spAutoFit/>
          </a:bodyPr>
          <a:lstStyle/>
          <a:p>
            <a:pPr marL="0" lvl="1" algn="ctr"/>
            <a:endParaRPr lang="zh-CN" altLang="en-US" sz="2400">
              <a:solidFill>
                <a:srgbClr val="7F7F7F"/>
              </a:solidFill>
              <a:latin typeface="微软雅黑" pitchFamily="34" charset="-122"/>
              <a:ea typeface="微软雅黑" pitchFamily="34" charset="-122"/>
            </a:endParaRPr>
          </a:p>
          <a:p>
            <a:pPr marL="0" lvl="1" algn="ctr"/>
            <a:r>
              <a:rPr lang="zh-CN" altLang="en-US" sz="2400">
                <a:solidFill>
                  <a:srgbClr val="7F7F7F"/>
                </a:solidFill>
                <a:latin typeface="微软雅黑" pitchFamily="34" charset="-122"/>
                <a:ea typeface="微软雅黑" pitchFamily="34" charset="-122"/>
              </a:rPr>
              <a:t>构件图关系图示</a:t>
            </a:r>
          </a:p>
        </p:txBody>
      </p:sp>
      <p:sp>
        <p:nvSpPr>
          <p:cNvPr id="4" name="矩形 16"/>
          <p:cNvSpPr>
            <a:spLocks noChangeArrowheads="1"/>
          </p:cNvSpPr>
          <p:nvPr/>
        </p:nvSpPr>
        <p:spPr bwMode="auto">
          <a:xfrm>
            <a:off x="1309688" y="2305050"/>
            <a:ext cx="4503737" cy="1957388"/>
          </a:xfrm>
          <a:prstGeom prst="rect">
            <a:avLst/>
          </a:prstGeom>
          <a:noFill/>
          <a:ln w="38100">
            <a:solidFill>
              <a:srgbClr val="01B0F1"/>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6" name="文本框 13"/>
          <p:cNvSpPr txBox="1">
            <a:spLocks noChangeArrowheads="1"/>
          </p:cNvSpPr>
          <p:nvPr/>
        </p:nvSpPr>
        <p:spPr bwMode="auto">
          <a:xfrm>
            <a:off x="2351088" y="4540250"/>
            <a:ext cx="2271712" cy="366713"/>
          </a:xfrm>
          <a:prstGeom prst="rect">
            <a:avLst/>
          </a:prstGeom>
          <a:noFill/>
          <a:ln w="9525">
            <a:noFill/>
            <a:miter lim="800000"/>
            <a:headEnd/>
            <a:tailEnd/>
          </a:ln>
        </p:spPr>
        <p:txBody>
          <a:bodyPr>
            <a:spAutoFit/>
          </a:bodyPr>
          <a:lstStyle/>
          <a:p>
            <a:pPr algn="ctr">
              <a:buFont typeface="Arial" charset="0"/>
              <a:buNone/>
            </a:pPr>
            <a:r>
              <a:rPr lang="zh-CN" altLang="en-US" b="1">
                <a:solidFill>
                  <a:srgbClr val="7F7F7F"/>
                </a:solidFill>
                <a:latin typeface="微软雅黑" pitchFamily="34" charset="-122"/>
                <a:ea typeface="微软雅黑" pitchFamily="34" charset="-122"/>
              </a:rPr>
              <a:t>依赖关系图示</a:t>
            </a:r>
          </a:p>
        </p:txBody>
      </p:sp>
      <p:sp>
        <p:nvSpPr>
          <p:cNvPr id="7" name="文本框 14"/>
          <p:cNvSpPr txBox="1">
            <a:spLocks noChangeArrowheads="1"/>
          </p:cNvSpPr>
          <p:nvPr/>
        </p:nvSpPr>
        <p:spPr bwMode="auto">
          <a:xfrm>
            <a:off x="2351088" y="5126038"/>
            <a:ext cx="2241550" cy="830262"/>
          </a:xfrm>
          <a:prstGeom prst="rect">
            <a:avLst/>
          </a:prstGeom>
          <a:noFill/>
          <a:ln w="9525">
            <a:noFill/>
            <a:miter lim="800000"/>
            <a:headEnd/>
            <a:tailEnd/>
          </a:ln>
        </p:spPr>
        <p:txBody>
          <a:bodyPr>
            <a:spAutoFit/>
          </a:bodyPr>
          <a:lstStyle/>
          <a:p>
            <a:pPr>
              <a:buFont typeface="Arial" charset="0"/>
              <a:buNone/>
            </a:pPr>
            <a:r>
              <a:rPr lang="zh-CN" altLang="en-US" sz="1600">
                <a:solidFill>
                  <a:srgbClr val="7F7F7F"/>
                </a:solidFill>
                <a:latin typeface="微软雅黑" pitchFamily="34" charset="-122"/>
                <a:ea typeface="微软雅黑" pitchFamily="34" charset="-122"/>
              </a:rPr>
              <a:t>依赖关系是指组件意外外部提供的服务（由组件到接口）。</a:t>
            </a:r>
            <a:endParaRPr lang="zh-CN" altLang="en-US">
              <a:solidFill>
                <a:srgbClr val="7F7F7F"/>
              </a:solidFill>
              <a:latin typeface="微软雅黑" pitchFamily="34" charset="-122"/>
              <a:ea typeface="微软雅黑" pitchFamily="34" charset="-122"/>
            </a:endParaRPr>
          </a:p>
        </p:txBody>
      </p:sp>
      <p:sp>
        <p:nvSpPr>
          <p:cNvPr id="8" name="矩形 23"/>
          <p:cNvSpPr>
            <a:spLocks noChangeArrowheads="1"/>
          </p:cNvSpPr>
          <p:nvPr/>
        </p:nvSpPr>
        <p:spPr bwMode="auto">
          <a:xfrm>
            <a:off x="6373813" y="2305050"/>
            <a:ext cx="4681537" cy="1957388"/>
          </a:xfrm>
          <a:prstGeom prst="rect">
            <a:avLst/>
          </a:prstGeom>
          <a:noFill/>
          <a:ln w="38100">
            <a:solidFill>
              <a:srgbClr val="404153"/>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9" name="文本框 20"/>
          <p:cNvSpPr txBox="1">
            <a:spLocks noChangeArrowheads="1"/>
          </p:cNvSpPr>
          <p:nvPr/>
        </p:nvSpPr>
        <p:spPr bwMode="auto">
          <a:xfrm>
            <a:off x="7545388" y="4540250"/>
            <a:ext cx="2271712" cy="366713"/>
          </a:xfrm>
          <a:prstGeom prst="rect">
            <a:avLst/>
          </a:prstGeom>
          <a:noFill/>
          <a:ln w="9525">
            <a:noFill/>
            <a:miter lim="800000"/>
            <a:headEnd/>
            <a:tailEnd/>
          </a:ln>
        </p:spPr>
        <p:txBody>
          <a:bodyPr>
            <a:spAutoFit/>
          </a:bodyPr>
          <a:lstStyle/>
          <a:p>
            <a:pPr algn="ctr">
              <a:buFont typeface="Arial" charset="0"/>
              <a:buNone/>
            </a:pPr>
            <a:r>
              <a:rPr lang="zh-CN" altLang="en-US" b="1">
                <a:solidFill>
                  <a:srgbClr val="7F7F7F"/>
                </a:solidFill>
                <a:latin typeface="微软雅黑" pitchFamily="34" charset="-122"/>
                <a:ea typeface="微软雅黑" pitchFamily="34" charset="-122"/>
              </a:rPr>
              <a:t>实现关系图示</a:t>
            </a:r>
          </a:p>
        </p:txBody>
      </p:sp>
      <p:sp>
        <p:nvSpPr>
          <p:cNvPr id="10" name="文本框 21"/>
          <p:cNvSpPr txBox="1">
            <a:spLocks noChangeArrowheads="1"/>
          </p:cNvSpPr>
          <p:nvPr/>
        </p:nvSpPr>
        <p:spPr bwMode="auto">
          <a:xfrm>
            <a:off x="7561263" y="5076825"/>
            <a:ext cx="2241550" cy="585788"/>
          </a:xfrm>
          <a:prstGeom prst="rect">
            <a:avLst/>
          </a:prstGeom>
          <a:noFill/>
          <a:ln w="9525">
            <a:noFill/>
            <a:miter lim="800000"/>
            <a:headEnd/>
            <a:tailEnd/>
          </a:ln>
        </p:spPr>
        <p:txBody>
          <a:bodyPr>
            <a:spAutoFit/>
          </a:bodyPr>
          <a:lstStyle/>
          <a:p>
            <a:pPr>
              <a:buFont typeface="Arial" charset="0"/>
              <a:buNone/>
            </a:pPr>
            <a:r>
              <a:rPr lang="zh-CN" altLang="en-US" sz="1600">
                <a:solidFill>
                  <a:srgbClr val="7F7F7F"/>
                </a:solidFill>
                <a:latin typeface="微软雅黑" pitchFamily="34" charset="-122"/>
                <a:ea typeface="微软雅黑" pitchFamily="34" charset="-122"/>
              </a:rPr>
              <a:t>实现关系是指组件向外提供的服务。</a:t>
            </a:r>
          </a:p>
        </p:txBody>
      </p:sp>
      <p:pic>
        <p:nvPicPr>
          <p:cNvPr id="88073" name="图片 4"/>
          <p:cNvPicPr>
            <a:picLocks noChangeAspect="1"/>
          </p:cNvPicPr>
          <p:nvPr/>
        </p:nvPicPr>
        <p:blipFill>
          <a:blip r:embed="rId2"/>
          <a:srcRect/>
          <a:stretch>
            <a:fillRect/>
          </a:stretch>
        </p:blipFill>
        <p:spPr bwMode="auto">
          <a:xfrm>
            <a:off x="1433513" y="2759075"/>
            <a:ext cx="4308475" cy="1114425"/>
          </a:xfrm>
          <a:prstGeom prst="rect">
            <a:avLst/>
          </a:prstGeom>
          <a:noFill/>
          <a:ln w="9525">
            <a:noFill/>
            <a:miter lim="800000"/>
            <a:headEnd/>
            <a:tailEnd/>
          </a:ln>
        </p:spPr>
      </p:pic>
      <p:pic>
        <p:nvPicPr>
          <p:cNvPr id="88074" name="图片 11"/>
          <p:cNvPicPr>
            <a:picLocks noChangeAspect="1"/>
          </p:cNvPicPr>
          <p:nvPr/>
        </p:nvPicPr>
        <p:blipFill>
          <a:blip r:embed="rId3"/>
          <a:srcRect/>
          <a:stretch>
            <a:fillRect/>
          </a:stretch>
        </p:blipFill>
        <p:spPr bwMode="auto">
          <a:xfrm>
            <a:off x="6605588" y="2605088"/>
            <a:ext cx="4189412" cy="1497012"/>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12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20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2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P spid="8" grpId="0" animBg="1"/>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构件图建模及绘图步骤</a:t>
            </a:r>
          </a:p>
        </p:txBody>
      </p:sp>
      <p:sp>
        <p:nvSpPr>
          <p:cNvPr id="4" name="椭圆 3"/>
          <p:cNvSpPr/>
          <p:nvPr/>
        </p:nvSpPr>
        <p:spPr>
          <a:xfrm>
            <a:off x="8682038" y="2652713"/>
            <a:ext cx="1490662" cy="1490662"/>
          </a:xfrm>
          <a:prstGeom prst="ellipse">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FFFFFF"/>
                </a:solidFill>
              </a:rPr>
              <a:t>4</a:t>
            </a:r>
          </a:p>
        </p:txBody>
      </p:sp>
      <p:sp>
        <p:nvSpPr>
          <p:cNvPr id="5" name="椭圆 4"/>
          <p:cNvSpPr/>
          <p:nvPr/>
        </p:nvSpPr>
        <p:spPr>
          <a:xfrm>
            <a:off x="6519863" y="2425700"/>
            <a:ext cx="1655762" cy="1655763"/>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b="1">
                <a:solidFill>
                  <a:schemeClr val="bg1"/>
                </a:solidFill>
                <a:latin typeface="Arial" charset="0"/>
                <a:ea typeface="等线"/>
                <a:cs typeface="等线"/>
              </a:rPr>
              <a:t>3</a:t>
            </a:r>
            <a:endParaRPr lang="zh-CN" altLang="en-US" sz="5400" b="1">
              <a:solidFill>
                <a:schemeClr val="bg1"/>
              </a:solidFill>
              <a:latin typeface="Arial" charset="0"/>
              <a:ea typeface="等线"/>
              <a:cs typeface="等线"/>
            </a:endParaRPr>
          </a:p>
        </p:txBody>
      </p:sp>
      <p:sp>
        <p:nvSpPr>
          <p:cNvPr id="6" name="椭圆 5"/>
          <p:cNvSpPr/>
          <p:nvPr/>
        </p:nvSpPr>
        <p:spPr>
          <a:xfrm>
            <a:off x="3951288" y="2020888"/>
            <a:ext cx="1949450" cy="1949450"/>
          </a:xfrm>
          <a:prstGeom prst="ellipse">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6600" b="1">
                <a:solidFill>
                  <a:schemeClr val="bg1"/>
                </a:solidFill>
                <a:latin typeface="Arial" charset="0"/>
                <a:ea typeface="等线"/>
                <a:cs typeface="等线"/>
              </a:rPr>
              <a:t>2</a:t>
            </a:r>
            <a:endParaRPr lang="zh-CN" altLang="en-US" sz="6600" b="1">
              <a:solidFill>
                <a:schemeClr val="bg1"/>
              </a:solidFill>
              <a:latin typeface="Arial" charset="0"/>
              <a:ea typeface="等线"/>
              <a:cs typeface="等线"/>
            </a:endParaRPr>
          </a:p>
        </p:txBody>
      </p:sp>
      <p:sp>
        <p:nvSpPr>
          <p:cNvPr id="7" name="椭圆 6"/>
          <p:cNvSpPr/>
          <p:nvPr/>
        </p:nvSpPr>
        <p:spPr>
          <a:xfrm>
            <a:off x="1993900" y="2652713"/>
            <a:ext cx="1490663" cy="1490662"/>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1771650" y="4468813"/>
            <a:ext cx="9186863" cy="0"/>
          </a:xfrm>
          <a:prstGeom prst="line">
            <a:avLst/>
          </a:prstGeom>
          <a:ln>
            <a:solidFill>
              <a:srgbClr val="404153"/>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652588" y="4389438"/>
            <a:ext cx="158750"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3" name="椭圆 12"/>
          <p:cNvSpPr/>
          <p:nvPr/>
        </p:nvSpPr>
        <p:spPr>
          <a:xfrm>
            <a:off x="10533063" y="4389438"/>
            <a:ext cx="157162"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4" name="椭圆 13"/>
          <p:cNvSpPr/>
          <p:nvPr/>
        </p:nvSpPr>
        <p:spPr>
          <a:xfrm>
            <a:off x="2681288" y="4389438"/>
            <a:ext cx="157162" cy="158750"/>
          </a:xfrm>
          <a:prstGeom prst="ellipse">
            <a:avLst/>
          </a:prstGeom>
          <a:solidFill>
            <a:srgbClr val="01B0F1"/>
          </a:solid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5" name="椭圆 14"/>
          <p:cNvSpPr/>
          <p:nvPr/>
        </p:nvSpPr>
        <p:spPr>
          <a:xfrm>
            <a:off x="4864100" y="4389438"/>
            <a:ext cx="157163"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6" name="椭圆 15"/>
          <p:cNvSpPr/>
          <p:nvPr/>
        </p:nvSpPr>
        <p:spPr>
          <a:xfrm>
            <a:off x="7186613" y="4389438"/>
            <a:ext cx="157162" cy="158750"/>
          </a:xfrm>
          <a:prstGeom prst="ellipse">
            <a:avLst/>
          </a:prstGeom>
          <a:solidFill>
            <a:srgbClr val="01B0F1"/>
          </a:solid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7" name="椭圆 16"/>
          <p:cNvSpPr/>
          <p:nvPr/>
        </p:nvSpPr>
        <p:spPr>
          <a:xfrm>
            <a:off x="9472613" y="4389438"/>
            <a:ext cx="158750"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27" name="矩形 26"/>
          <p:cNvSpPr>
            <a:spLocks noChangeArrowheads="1"/>
          </p:cNvSpPr>
          <p:nvPr/>
        </p:nvSpPr>
        <p:spPr bwMode="auto">
          <a:xfrm>
            <a:off x="1946275" y="4926013"/>
            <a:ext cx="1995488" cy="307975"/>
          </a:xfrm>
          <a:prstGeom prst="rect">
            <a:avLst/>
          </a:prstGeom>
          <a:noFill/>
          <a:ln w="9525">
            <a:noFill/>
            <a:miter lim="800000"/>
            <a:headEnd/>
            <a:tailEnd/>
          </a:ln>
        </p:spPr>
        <p:txBody>
          <a:bodyPr>
            <a:spAutoFit/>
          </a:bodyPr>
          <a:lstStyle/>
          <a:p>
            <a:r>
              <a:rPr lang="zh-CN" altLang="en-US" sz="1400">
                <a:solidFill>
                  <a:srgbClr val="7F7F7F"/>
                </a:solidFill>
                <a:ea typeface="微软雅黑" pitchFamily="34" charset="-122"/>
              </a:rPr>
              <a:t>对系统中的组件建模</a:t>
            </a:r>
            <a:endParaRPr lang="zh-CN" altLang="en-US" sz="1400">
              <a:solidFill>
                <a:srgbClr val="7F7F7F"/>
              </a:solidFill>
              <a:latin typeface="微软雅黑" pitchFamily="34" charset="-122"/>
              <a:ea typeface="微软雅黑" pitchFamily="34" charset="-122"/>
            </a:endParaRPr>
          </a:p>
        </p:txBody>
      </p:sp>
      <p:sp>
        <p:nvSpPr>
          <p:cNvPr id="28" name="矩形 27"/>
          <p:cNvSpPr>
            <a:spLocks noChangeArrowheads="1"/>
          </p:cNvSpPr>
          <p:nvPr/>
        </p:nvSpPr>
        <p:spPr bwMode="auto">
          <a:xfrm>
            <a:off x="4056063" y="4886325"/>
            <a:ext cx="1844675" cy="523875"/>
          </a:xfrm>
          <a:prstGeom prst="rect">
            <a:avLst/>
          </a:prstGeom>
          <a:noFill/>
          <a:ln w="9525">
            <a:noFill/>
            <a:miter lim="800000"/>
            <a:headEnd/>
            <a:tailEnd/>
          </a:ln>
        </p:spPr>
        <p:txBody>
          <a:bodyPr>
            <a:spAutoFit/>
          </a:bodyPr>
          <a:lstStyle/>
          <a:p>
            <a:r>
              <a:rPr lang="zh-CN" altLang="en-US" sz="1400">
                <a:solidFill>
                  <a:srgbClr val="7F7F7F"/>
                </a:solidFill>
                <a:latin typeface="微软雅黑" pitchFamily="34" charset="-122"/>
                <a:ea typeface="微软雅黑" pitchFamily="34" charset="-122"/>
              </a:rPr>
              <a:t>定义相关组件提供的接口</a:t>
            </a:r>
          </a:p>
        </p:txBody>
      </p:sp>
      <p:sp>
        <p:nvSpPr>
          <p:cNvPr id="29" name="矩形 28"/>
          <p:cNvSpPr>
            <a:spLocks noChangeArrowheads="1"/>
          </p:cNvSpPr>
          <p:nvPr/>
        </p:nvSpPr>
        <p:spPr bwMode="auto">
          <a:xfrm>
            <a:off x="6194425" y="4886325"/>
            <a:ext cx="1995488" cy="307975"/>
          </a:xfrm>
          <a:prstGeom prst="rect">
            <a:avLst/>
          </a:prstGeom>
          <a:noFill/>
          <a:ln w="9525">
            <a:noFill/>
            <a:miter lim="800000"/>
            <a:headEnd/>
            <a:tailEnd/>
          </a:ln>
        </p:spPr>
        <p:txBody>
          <a:bodyPr>
            <a:spAutoFit/>
          </a:bodyPr>
          <a:lstStyle/>
          <a:p>
            <a:r>
              <a:rPr lang="zh-CN" altLang="en-US" sz="1400">
                <a:solidFill>
                  <a:srgbClr val="7F7F7F"/>
                </a:solidFill>
                <a:latin typeface="微软雅黑" pitchFamily="34" charset="-122"/>
                <a:ea typeface="微软雅黑" pitchFamily="34" charset="-122"/>
              </a:rPr>
              <a:t>对它们间的关系建模</a:t>
            </a:r>
          </a:p>
        </p:txBody>
      </p:sp>
      <p:sp>
        <p:nvSpPr>
          <p:cNvPr id="89105" name="Rectangle 31"/>
          <p:cNvSpPr>
            <a:spLocks noChangeArrowheads="1"/>
          </p:cNvSpPr>
          <p:nvPr/>
        </p:nvSpPr>
        <p:spPr bwMode="auto">
          <a:xfrm>
            <a:off x="2439988" y="2978150"/>
            <a:ext cx="523875" cy="823913"/>
          </a:xfrm>
          <a:prstGeom prst="rect">
            <a:avLst/>
          </a:prstGeom>
          <a:noFill/>
          <a:ln w="9525">
            <a:noFill/>
            <a:miter lim="800000"/>
            <a:headEnd/>
            <a:tailEnd/>
          </a:ln>
        </p:spPr>
        <p:txBody>
          <a:bodyPr wrap="none">
            <a:spAutoFit/>
          </a:bodyPr>
          <a:lstStyle/>
          <a:p>
            <a:r>
              <a:rPr lang="en-US" altLang="zh-CN" sz="4800" b="1">
                <a:solidFill>
                  <a:schemeClr val="bg1"/>
                </a:solidFill>
              </a:rPr>
              <a:t>1</a:t>
            </a:r>
            <a:endParaRPr lang="zh-CN" altLang="en-US" sz="4800" b="1">
              <a:solidFill>
                <a:schemeClr val="bg1"/>
              </a:solidFill>
            </a:endParaRPr>
          </a:p>
        </p:txBody>
      </p:sp>
      <p:sp>
        <p:nvSpPr>
          <p:cNvPr id="19" name="矩形 18"/>
          <p:cNvSpPr>
            <a:spLocks noChangeArrowheads="1"/>
          </p:cNvSpPr>
          <p:nvPr/>
        </p:nvSpPr>
        <p:spPr bwMode="auto">
          <a:xfrm>
            <a:off x="8537575" y="4886325"/>
            <a:ext cx="1995488" cy="523875"/>
          </a:xfrm>
          <a:prstGeom prst="rect">
            <a:avLst/>
          </a:prstGeom>
          <a:noFill/>
          <a:ln w="9525">
            <a:noFill/>
            <a:miter lim="800000"/>
            <a:headEnd/>
            <a:tailEnd/>
          </a:ln>
        </p:spPr>
        <p:txBody>
          <a:bodyPr>
            <a:spAutoFit/>
          </a:bodyPr>
          <a:lstStyle/>
          <a:p>
            <a:r>
              <a:rPr lang="zh-CN" altLang="en-US" sz="1400">
                <a:solidFill>
                  <a:srgbClr val="7F7F7F"/>
                </a:solidFill>
                <a:latin typeface="微软雅黑" pitchFamily="34" charset="-122"/>
                <a:ea typeface="微软雅黑" pitchFamily="34" charset="-122"/>
              </a:rPr>
              <a:t>对建模的结果进行精华和细化</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1200"/>
                            </p:stCondLst>
                            <p:childTnLst>
                              <p:par>
                                <p:cTn id="12" presetID="49" presetClass="entr" presetSubtype="0" decel="10000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 calcmode="lin" valueType="num">
                                      <p:cBhvr>
                                        <p:cTn id="16" dur="500" fill="hold"/>
                                        <p:tgtEl>
                                          <p:spTgt spid="12"/>
                                        </p:tgtEl>
                                        <p:attrNameLst>
                                          <p:attrName>style.rotation</p:attrName>
                                        </p:attrNameLst>
                                      </p:cBhvr>
                                      <p:tavLst>
                                        <p:tav tm="0">
                                          <p:val>
                                            <p:fltVal val="360"/>
                                          </p:val>
                                        </p:tav>
                                        <p:tav tm="100000">
                                          <p:val>
                                            <p:fltVal val="0"/>
                                          </p:val>
                                        </p:tav>
                                      </p:tavLst>
                                    </p:anim>
                                    <p:animEffect transition="in" filter="fade">
                                      <p:cBhvr>
                                        <p:cTn id="17" dur="500"/>
                                        <p:tgtEl>
                                          <p:spTgt spid="12"/>
                                        </p:tgtEl>
                                      </p:cBhvr>
                                    </p:animEffect>
                                  </p:childTnLst>
                                </p:cTn>
                              </p:par>
                            </p:childTnLst>
                          </p:cTn>
                        </p:par>
                        <p:par>
                          <p:cTn id="18" fill="hold">
                            <p:stCondLst>
                              <p:cond delay="17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3000"/>
                                        <p:tgtEl>
                                          <p:spTgt spid="11"/>
                                        </p:tgtEl>
                                      </p:cBhvr>
                                    </p:animEffect>
                                  </p:childTnLst>
                                </p:cTn>
                              </p:par>
                              <p:par>
                                <p:cTn id="22" presetID="49" presetClass="entr" presetSubtype="0" decel="10000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style.rotation</p:attrName>
                                        </p:attrNameLst>
                                      </p:cBhvr>
                                      <p:tavLst>
                                        <p:tav tm="0">
                                          <p:val>
                                            <p:fltVal val="360"/>
                                          </p:val>
                                        </p:tav>
                                        <p:tav tm="100000">
                                          <p:val>
                                            <p:fltVal val="0"/>
                                          </p:val>
                                        </p:tav>
                                      </p:tavLst>
                                    </p:anim>
                                    <p:animEffect transition="in" filter="fade">
                                      <p:cBhvr>
                                        <p:cTn id="27" dur="500"/>
                                        <p:tgtEl>
                                          <p:spTgt spid="14"/>
                                        </p:tgtEl>
                                      </p:cBhvr>
                                    </p:animEffect>
                                  </p:childTnLst>
                                </p:cTn>
                              </p:par>
                              <p:par>
                                <p:cTn id="28" presetID="49" presetClass="entr" presetSubtype="0" decel="100000" fill="hold" grpId="0" nodeType="withEffect">
                                  <p:stCondLst>
                                    <p:cond delay="75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 calcmode="lin" valueType="num">
                                      <p:cBhvr>
                                        <p:cTn id="32" dur="500" fill="hold"/>
                                        <p:tgtEl>
                                          <p:spTgt spid="15"/>
                                        </p:tgtEl>
                                        <p:attrNameLst>
                                          <p:attrName>style.rotation</p:attrName>
                                        </p:attrNameLst>
                                      </p:cBhvr>
                                      <p:tavLst>
                                        <p:tav tm="0">
                                          <p:val>
                                            <p:fltVal val="360"/>
                                          </p:val>
                                        </p:tav>
                                        <p:tav tm="100000">
                                          <p:val>
                                            <p:fltVal val="0"/>
                                          </p:val>
                                        </p:tav>
                                      </p:tavLst>
                                    </p:anim>
                                    <p:animEffect transition="in" filter="fade">
                                      <p:cBhvr>
                                        <p:cTn id="33" dur="500"/>
                                        <p:tgtEl>
                                          <p:spTgt spid="15"/>
                                        </p:tgtEl>
                                      </p:cBhvr>
                                    </p:animEffect>
                                  </p:childTnLst>
                                </p:cTn>
                              </p:par>
                              <p:par>
                                <p:cTn id="34" presetID="49" presetClass="entr" presetSubtype="0" decel="100000" fill="hold" grpId="0" nodeType="withEffect">
                                  <p:stCondLst>
                                    <p:cond delay="125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 calcmode="lin" valueType="num">
                                      <p:cBhvr>
                                        <p:cTn id="38" dur="500" fill="hold"/>
                                        <p:tgtEl>
                                          <p:spTgt spid="16"/>
                                        </p:tgtEl>
                                        <p:attrNameLst>
                                          <p:attrName>style.rotation</p:attrName>
                                        </p:attrNameLst>
                                      </p:cBhvr>
                                      <p:tavLst>
                                        <p:tav tm="0">
                                          <p:val>
                                            <p:fltVal val="360"/>
                                          </p:val>
                                        </p:tav>
                                        <p:tav tm="100000">
                                          <p:val>
                                            <p:fltVal val="0"/>
                                          </p:val>
                                        </p:tav>
                                      </p:tavLst>
                                    </p:anim>
                                    <p:animEffect transition="in" filter="fade">
                                      <p:cBhvr>
                                        <p:cTn id="39" dur="500"/>
                                        <p:tgtEl>
                                          <p:spTgt spid="16"/>
                                        </p:tgtEl>
                                      </p:cBhvr>
                                    </p:animEffect>
                                  </p:childTnLst>
                                </p:cTn>
                              </p:par>
                              <p:par>
                                <p:cTn id="40" presetID="49" presetClass="entr" presetSubtype="0" decel="100000" fill="hold" grpId="0" nodeType="withEffect">
                                  <p:stCondLst>
                                    <p:cond delay="175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 calcmode="lin" valueType="num">
                                      <p:cBhvr>
                                        <p:cTn id="44" dur="500" fill="hold"/>
                                        <p:tgtEl>
                                          <p:spTgt spid="17"/>
                                        </p:tgtEl>
                                        <p:attrNameLst>
                                          <p:attrName>style.rotation</p:attrName>
                                        </p:attrNameLst>
                                      </p:cBhvr>
                                      <p:tavLst>
                                        <p:tav tm="0">
                                          <p:val>
                                            <p:fltVal val="360"/>
                                          </p:val>
                                        </p:tav>
                                        <p:tav tm="100000">
                                          <p:val>
                                            <p:fltVal val="0"/>
                                          </p:val>
                                        </p:tav>
                                      </p:tavLst>
                                    </p:anim>
                                    <p:animEffect transition="in" filter="fade">
                                      <p:cBhvr>
                                        <p:cTn id="45" dur="500"/>
                                        <p:tgtEl>
                                          <p:spTgt spid="17"/>
                                        </p:tgtEl>
                                      </p:cBhvr>
                                    </p:animEffect>
                                  </p:childTnLst>
                                </p:cTn>
                              </p:par>
                              <p:par>
                                <p:cTn id="46" presetID="49" presetClass="entr" presetSubtype="0" decel="100000" fill="hold" grpId="0" nodeType="withEffect">
                                  <p:stCondLst>
                                    <p:cond delay="225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 calcmode="lin" valueType="num">
                                      <p:cBhvr>
                                        <p:cTn id="50" dur="500" fill="hold"/>
                                        <p:tgtEl>
                                          <p:spTgt spid="13"/>
                                        </p:tgtEl>
                                        <p:attrNameLst>
                                          <p:attrName>style.rotation</p:attrName>
                                        </p:attrNameLst>
                                      </p:cBhvr>
                                      <p:tavLst>
                                        <p:tav tm="0">
                                          <p:val>
                                            <p:fltVal val="360"/>
                                          </p:val>
                                        </p:tav>
                                        <p:tav tm="100000">
                                          <p:val>
                                            <p:fltVal val="0"/>
                                          </p:val>
                                        </p:tav>
                                      </p:tavLst>
                                    </p:anim>
                                    <p:animEffect transition="in" filter="fade">
                                      <p:cBhvr>
                                        <p:cTn id="51" dur="500"/>
                                        <p:tgtEl>
                                          <p:spTgt spid="13"/>
                                        </p:tgtEl>
                                      </p:cBhvr>
                                    </p:animEffect>
                                  </p:childTnLst>
                                </p:cTn>
                              </p:par>
                            </p:childTnLst>
                          </p:cTn>
                        </p:par>
                        <p:par>
                          <p:cTn id="52" fill="hold">
                            <p:stCondLst>
                              <p:cond delay="4700"/>
                            </p:stCondLst>
                            <p:childTnLst>
                              <p:par>
                                <p:cTn id="53" presetID="42"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0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anim calcmode="lin" valueType="num">
                                      <p:cBhvr>
                                        <p:cTn id="66" dur="1000" fill="hold"/>
                                        <p:tgtEl>
                                          <p:spTgt spid="5"/>
                                        </p:tgtEl>
                                        <p:attrNameLst>
                                          <p:attrName>ppt_x</p:attrName>
                                        </p:attrNameLst>
                                      </p:cBhvr>
                                      <p:tavLst>
                                        <p:tav tm="0">
                                          <p:val>
                                            <p:strVal val="#ppt_x"/>
                                          </p:val>
                                        </p:tav>
                                        <p:tav tm="100000">
                                          <p:val>
                                            <p:strVal val="#ppt_x"/>
                                          </p:val>
                                        </p:tav>
                                      </p:tavLst>
                                    </p:anim>
                                    <p:anim calcmode="lin" valueType="num">
                                      <p:cBhvr>
                                        <p:cTn id="67" dur="1000" fill="hold"/>
                                        <p:tgtEl>
                                          <p:spTgt spid="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0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50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Effect transition="in" filter="fade">
                                      <p:cBhvr>
                                        <p:cTn id="77" dur="500"/>
                                        <p:tgtEl>
                                          <p:spTgt spid="27"/>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28"/>
                                        </p:tgtEl>
                                        <p:attrNameLst>
                                          <p:attrName>style.visibility</p:attrName>
                                        </p:attrNameLst>
                                      </p:cBhvr>
                                      <p:to>
                                        <p:strVal val="visible"/>
                                      </p:to>
                                    </p:set>
                                    <p:anim calcmode="lin" valueType="num">
                                      <p:cBhvr>
                                        <p:cTn id="80" dur="500" fill="hold"/>
                                        <p:tgtEl>
                                          <p:spTgt spid="28"/>
                                        </p:tgtEl>
                                        <p:attrNameLst>
                                          <p:attrName>ppt_w</p:attrName>
                                        </p:attrNameLst>
                                      </p:cBhvr>
                                      <p:tavLst>
                                        <p:tav tm="0">
                                          <p:val>
                                            <p:fltVal val="0"/>
                                          </p:val>
                                        </p:tav>
                                        <p:tav tm="100000">
                                          <p:val>
                                            <p:strVal val="#ppt_w"/>
                                          </p:val>
                                        </p:tav>
                                      </p:tavLst>
                                    </p:anim>
                                    <p:anim calcmode="lin" valueType="num">
                                      <p:cBhvr>
                                        <p:cTn id="81" dur="500" fill="hold"/>
                                        <p:tgtEl>
                                          <p:spTgt spid="28"/>
                                        </p:tgtEl>
                                        <p:attrNameLst>
                                          <p:attrName>ppt_h</p:attrName>
                                        </p:attrNameLst>
                                      </p:cBhvr>
                                      <p:tavLst>
                                        <p:tav tm="0">
                                          <p:val>
                                            <p:fltVal val="0"/>
                                          </p:val>
                                        </p:tav>
                                        <p:tav tm="100000">
                                          <p:val>
                                            <p:strVal val="#ppt_h"/>
                                          </p:val>
                                        </p:tav>
                                      </p:tavLst>
                                    </p:anim>
                                    <p:animEffect transition="in" filter="fade">
                                      <p:cBhvr>
                                        <p:cTn id="82" dur="500"/>
                                        <p:tgtEl>
                                          <p:spTgt spid="28"/>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29"/>
                                        </p:tgtEl>
                                        <p:attrNameLst>
                                          <p:attrName>style.visibility</p:attrName>
                                        </p:attrNameLst>
                                      </p:cBhvr>
                                      <p:to>
                                        <p:strVal val="visible"/>
                                      </p:to>
                                    </p:set>
                                    <p:anim calcmode="lin" valueType="num">
                                      <p:cBhvr>
                                        <p:cTn id="85" dur="500" fill="hold"/>
                                        <p:tgtEl>
                                          <p:spTgt spid="29"/>
                                        </p:tgtEl>
                                        <p:attrNameLst>
                                          <p:attrName>ppt_w</p:attrName>
                                        </p:attrNameLst>
                                      </p:cBhvr>
                                      <p:tavLst>
                                        <p:tav tm="0">
                                          <p:val>
                                            <p:fltVal val="0"/>
                                          </p:val>
                                        </p:tav>
                                        <p:tav tm="100000">
                                          <p:val>
                                            <p:strVal val="#ppt_w"/>
                                          </p:val>
                                        </p:tav>
                                      </p:tavLst>
                                    </p:anim>
                                    <p:anim calcmode="lin" valueType="num">
                                      <p:cBhvr>
                                        <p:cTn id="86" dur="500" fill="hold"/>
                                        <p:tgtEl>
                                          <p:spTgt spid="29"/>
                                        </p:tgtEl>
                                        <p:attrNameLst>
                                          <p:attrName>ppt_h</p:attrName>
                                        </p:attrNameLst>
                                      </p:cBhvr>
                                      <p:tavLst>
                                        <p:tav tm="0">
                                          <p:val>
                                            <p:fltVal val="0"/>
                                          </p:val>
                                        </p:tav>
                                        <p:tav tm="100000">
                                          <p:val>
                                            <p:strVal val="#ppt_h"/>
                                          </p:val>
                                        </p:tav>
                                      </p:tavLst>
                                    </p:anim>
                                    <p:animEffect transition="in" filter="fade">
                                      <p:cBhvr>
                                        <p:cTn id="87" dur="500"/>
                                        <p:tgtEl>
                                          <p:spTgt spid="29"/>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19"/>
                                        </p:tgtEl>
                                        <p:attrNameLst>
                                          <p:attrName>style.visibility</p:attrName>
                                        </p:attrNameLst>
                                      </p:cBhvr>
                                      <p:to>
                                        <p:strVal val="visible"/>
                                      </p:to>
                                    </p:set>
                                    <p:anim calcmode="lin" valueType="num">
                                      <p:cBhvr>
                                        <p:cTn id="90" dur="500" fill="hold"/>
                                        <p:tgtEl>
                                          <p:spTgt spid="19"/>
                                        </p:tgtEl>
                                        <p:attrNameLst>
                                          <p:attrName>ppt_w</p:attrName>
                                        </p:attrNameLst>
                                      </p:cBhvr>
                                      <p:tavLst>
                                        <p:tav tm="0">
                                          <p:val>
                                            <p:fltVal val="0"/>
                                          </p:val>
                                        </p:tav>
                                        <p:tav tm="100000">
                                          <p:val>
                                            <p:strVal val="#ppt_w"/>
                                          </p:val>
                                        </p:tav>
                                      </p:tavLst>
                                    </p:anim>
                                    <p:anim calcmode="lin" valueType="num">
                                      <p:cBhvr>
                                        <p:cTn id="91" dur="500" fill="hold"/>
                                        <p:tgtEl>
                                          <p:spTgt spid="19"/>
                                        </p:tgtEl>
                                        <p:attrNameLst>
                                          <p:attrName>ppt_h</p:attrName>
                                        </p:attrNameLst>
                                      </p:cBhvr>
                                      <p:tavLst>
                                        <p:tav tm="0">
                                          <p:val>
                                            <p:fltVal val="0"/>
                                          </p:val>
                                        </p:tav>
                                        <p:tav tm="100000">
                                          <p:val>
                                            <p:strVal val="#ppt_h"/>
                                          </p:val>
                                        </p:tav>
                                      </p:tavLst>
                                    </p:anim>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12" grpId="0" animBg="1"/>
      <p:bldP spid="13" grpId="0" animBg="1"/>
      <p:bldP spid="14" grpId="0" animBg="1"/>
      <p:bldP spid="15" grpId="0" animBg="1"/>
      <p:bldP spid="16" grpId="0" animBg="1"/>
      <p:bldP spid="17" grpId="0" animBg="1"/>
      <p:bldP spid="27" grpId="0"/>
      <p:bldP spid="28" grpId="0"/>
      <p:bldP spid="29"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构件图的几种使用方式</a:t>
            </a:r>
          </a:p>
        </p:txBody>
      </p:sp>
      <p:grpSp>
        <p:nvGrpSpPr>
          <p:cNvPr id="28" name="组合 27"/>
          <p:cNvGrpSpPr>
            <a:grpSpLocks/>
          </p:cNvGrpSpPr>
          <p:nvPr/>
        </p:nvGrpSpPr>
        <p:grpSpPr bwMode="auto">
          <a:xfrm>
            <a:off x="1384300" y="1085850"/>
            <a:ext cx="9621838" cy="4779963"/>
            <a:chOff x="569828" y="209357"/>
            <a:chExt cx="8038947" cy="3994590"/>
          </a:xfrm>
        </p:grpSpPr>
        <p:sp>
          <p:nvSpPr>
            <p:cNvPr id="6" name="淘宝店chenying0907出品 45"/>
            <p:cNvSpPr/>
            <p:nvPr/>
          </p:nvSpPr>
          <p:spPr bwMode="auto">
            <a:xfrm>
              <a:off x="580439" y="1744309"/>
              <a:ext cx="1781275" cy="469640"/>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121" name="TextBox 29"/>
            <p:cNvSpPr txBox="1">
              <a:spLocks noChangeArrowheads="1"/>
            </p:cNvSpPr>
            <p:nvPr/>
          </p:nvSpPr>
          <p:spPr bwMode="auto">
            <a:xfrm>
              <a:off x="2474921" y="1429944"/>
              <a:ext cx="3975291" cy="1125178"/>
            </a:xfrm>
            <a:prstGeom prst="rect">
              <a:avLst/>
            </a:prstGeom>
            <a:noFill/>
            <a:ln w="9525">
              <a:noFill/>
              <a:miter lim="800000"/>
              <a:headEnd/>
              <a:tailEnd/>
            </a:ln>
          </p:spPr>
          <p:txBody>
            <a:bodyPr lIns="0" tIns="0" rIns="0" bIns="0">
              <a:spAutoFit/>
            </a:bodyPr>
            <a:lstStyle/>
            <a:p>
              <a:pPr algn="just">
                <a:lnSpc>
                  <a:spcPts val="1500"/>
                </a:lnSpc>
              </a:pP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1</a:t>
              </a:r>
              <a:r>
                <a:rPr lang="zh-CN" altLang="en-US" sz="1400">
                  <a:solidFill>
                    <a:srgbClr val="404040"/>
                  </a:solidFill>
                  <a:latin typeface="微软雅黑" pitchFamily="34" charset="-122"/>
                  <a:ea typeface="微软雅黑" pitchFamily="34" charset="-122"/>
                </a:rPr>
                <a:t>）识别出感兴趣的相关源代码文件的集合，并把它们建模为组件</a:t>
              </a:r>
            </a:p>
            <a:p>
              <a:pPr algn="just">
                <a:lnSpc>
                  <a:spcPts val="1500"/>
                </a:lnSpc>
              </a:pP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2</a:t>
              </a:r>
              <a:r>
                <a:rPr lang="zh-CN" altLang="en-US" sz="1400">
                  <a:solidFill>
                    <a:srgbClr val="404040"/>
                  </a:solidFill>
                  <a:latin typeface="微软雅黑" pitchFamily="34" charset="-122"/>
                  <a:ea typeface="微软雅黑" pitchFamily="34" charset="-122"/>
                </a:rPr>
                <a:t>）对于较大的系统，利用包（文件夹）对其进行分组</a:t>
              </a:r>
            </a:p>
            <a:p>
              <a:pPr algn="just">
                <a:lnSpc>
                  <a:spcPts val="1500"/>
                </a:lnSpc>
              </a:pP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3</a:t>
              </a:r>
              <a:r>
                <a:rPr lang="zh-CN" altLang="en-US" sz="1400">
                  <a:solidFill>
                    <a:srgbClr val="404040"/>
                  </a:solidFill>
                  <a:latin typeface="微软雅黑" pitchFamily="34" charset="-122"/>
                  <a:ea typeface="微软雅黑" pitchFamily="34" charset="-122"/>
                </a:rPr>
                <a:t>）通过约束来表示源代码的版本号、作者和最后修改日期等信息，利用工具管理这个标记值</a:t>
              </a:r>
            </a:p>
            <a:p>
              <a:pPr algn="just">
                <a:lnSpc>
                  <a:spcPts val="1500"/>
                </a:lnSpc>
              </a:pP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4</a:t>
              </a:r>
              <a:r>
                <a:rPr lang="zh-CN" altLang="en-US" sz="1400">
                  <a:solidFill>
                    <a:srgbClr val="404040"/>
                  </a:solidFill>
                  <a:latin typeface="微软雅黑" pitchFamily="34" charset="-122"/>
                  <a:ea typeface="微软雅黑" pitchFamily="34" charset="-122"/>
                </a:rPr>
                <a:t>）用依赖关系来表示这些文件间编译的依赖关系，箭头指向为谁依赖谁</a:t>
              </a:r>
            </a:p>
          </p:txBody>
        </p:sp>
        <p:sp>
          <p:nvSpPr>
            <p:cNvPr id="90122" name="TextBox 30"/>
            <p:cNvSpPr txBox="1">
              <a:spLocks noChangeArrowheads="1"/>
            </p:cNvSpPr>
            <p:nvPr/>
          </p:nvSpPr>
          <p:spPr bwMode="auto">
            <a:xfrm>
              <a:off x="636196" y="1817286"/>
              <a:ext cx="1663364" cy="26792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9" name="TextBox 20"/>
            <p:cNvSpPr txBox="1"/>
            <p:nvPr/>
          </p:nvSpPr>
          <p:spPr>
            <a:xfrm>
              <a:off x="1336453" y="1205683"/>
              <a:ext cx="269247" cy="386059"/>
            </a:xfrm>
            <a:prstGeom prst="rect">
              <a:avLst/>
            </a:prstGeom>
            <a:noFill/>
          </p:spPr>
          <p:txBody>
            <a:bodyPr wrap="none" lIns="0" tIns="0" rIns="0" bIns="0">
              <a:spAutoFit/>
            </a:bodyPr>
            <a:lstStyle/>
            <a:p>
              <a:pPr algn="ctr" fontAlgn="auto">
                <a:spcBef>
                  <a:spcPts val="0"/>
                </a:spcBef>
                <a:spcAft>
                  <a:spcPts val="0"/>
                </a:spcAft>
                <a:defRPr/>
              </a:pPr>
              <a:r>
                <a:rPr lang="en-US" altLang="zh-CN" sz="3000" spc="300" dirty="0">
                  <a:solidFill>
                    <a:schemeClr val="bg1">
                      <a:lumMod val="50000"/>
                    </a:schemeClr>
                  </a:solidFill>
                  <a:latin typeface="Agency FB" panose="020B0503020202020204" pitchFamily="34" charset="0"/>
                  <a:ea typeface="微软雅黑" pitchFamily="34" charset="-122"/>
                  <a:cs typeface="+mn-cs"/>
                </a:rPr>
                <a:t>01</a:t>
              </a:r>
              <a:endParaRPr lang="zh-CN" altLang="en-US" sz="3000" spc="300" dirty="0">
                <a:solidFill>
                  <a:schemeClr val="bg1">
                    <a:lumMod val="50000"/>
                  </a:schemeClr>
                </a:solidFill>
                <a:latin typeface="Agency FB" panose="020B0503020202020204" pitchFamily="34" charset="0"/>
                <a:ea typeface="微软雅黑" pitchFamily="34" charset="-122"/>
                <a:cs typeface="+mn-cs"/>
              </a:endParaRPr>
            </a:p>
          </p:txBody>
        </p:sp>
        <p:sp>
          <p:nvSpPr>
            <p:cNvPr id="12" name="淘宝店chenying0907出品 79"/>
            <p:cNvSpPr/>
            <p:nvPr/>
          </p:nvSpPr>
          <p:spPr>
            <a:xfrm>
              <a:off x="569828" y="3419887"/>
              <a:ext cx="1782601" cy="469640"/>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125" name="TextBox 29"/>
            <p:cNvSpPr txBox="1">
              <a:spLocks noChangeArrowheads="1"/>
            </p:cNvSpPr>
            <p:nvPr/>
          </p:nvSpPr>
          <p:spPr bwMode="auto">
            <a:xfrm>
              <a:off x="2487964" y="3245339"/>
              <a:ext cx="3610290" cy="642959"/>
            </a:xfrm>
            <a:prstGeom prst="rect">
              <a:avLst/>
            </a:prstGeom>
            <a:noFill/>
            <a:ln w="9525">
              <a:noFill/>
              <a:miter lim="800000"/>
              <a:headEnd/>
              <a:tailEnd/>
            </a:ln>
          </p:spPr>
          <p:txBody>
            <a:bodyPr lIns="0" tIns="0" rIns="0" bIns="0">
              <a:spAutoFit/>
            </a:bodyPr>
            <a:lstStyle/>
            <a:p>
              <a:pPr algn="just">
                <a:lnSpc>
                  <a:spcPts val="1500"/>
                </a:lnSpc>
              </a:pPr>
              <a:endParaRPr lang="zh-CN" altLang="en-US" sz="1400">
                <a:solidFill>
                  <a:srgbClr val="404040"/>
                </a:solidFill>
                <a:latin typeface="微软雅黑" pitchFamily="34" charset="-122"/>
                <a:ea typeface="微软雅黑" pitchFamily="34" charset="-122"/>
              </a:endParaRPr>
            </a:p>
            <a:p>
              <a:pPr algn="just">
                <a:lnSpc>
                  <a:spcPts val="1500"/>
                </a:lnSpc>
              </a:pP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1</a:t>
              </a:r>
              <a:r>
                <a:rPr lang="zh-CN" altLang="en-US" sz="1400">
                  <a:solidFill>
                    <a:srgbClr val="404040"/>
                  </a:solidFill>
                  <a:latin typeface="微软雅黑" pitchFamily="34" charset="-122"/>
                  <a:ea typeface="微软雅黑" pitchFamily="34" charset="-122"/>
                </a:rPr>
                <a:t>）识别想建模的构件集合</a:t>
              </a:r>
            </a:p>
            <a:p>
              <a:pPr algn="just">
                <a:lnSpc>
                  <a:spcPts val="1500"/>
                </a:lnSpc>
              </a:pP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2</a:t>
              </a:r>
              <a:r>
                <a:rPr lang="zh-CN" altLang="en-US" sz="1400">
                  <a:solidFill>
                    <a:srgbClr val="404040"/>
                  </a:solidFill>
                  <a:latin typeface="微软雅黑" pitchFamily="34" charset="-122"/>
                  <a:ea typeface="微软雅黑" pitchFamily="34" charset="-122"/>
                </a:rPr>
                <a:t>）考虑集合中各构件的不同类型</a:t>
              </a:r>
            </a:p>
            <a:p>
              <a:pPr algn="just">
                <a:lnSpc>
                  <a:spcPts val="1500"/>
                </a:lnSpc>
              </a:pP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3</a:t>
              </a:r>
              <a:r>
                <a:rPr lang="zh-CN" altLang="en-US" sz="1400">
                  <a:solidFill>
                    <a:srgbClr val="404040"/>
                  </a:solidFill>
                  <a:latin typeface="微软雅黑" pitchFamily="34" charset="-122"/>
                  <a:ea typeface="微软雅黑" pitchFamily="34" charset="-122"/>
                </a:rPr>
                <a:t>）对这个集合中的每个构件，分析它们之间的关系</a:t>
              </a:r>
            </a:p>
          </p:txBody>
        </p:sp>
        <p:sp>
          <p:nvSpPr>
            <p:cNvPr id="90126" name="TextBox 30"/>
            <p:cNvSpPr txBox="1">
              <a:spLocks noChangeArrowheads="1"/>
            </p:cNvSpPr>
            <p:nvPr/>
          </p:nvSpPr>
          <p:spPr bwMode="auto">
            <a:xfrm>
              <a:off x="630172" y="3492360"/>
              <a:ext cx="1661918"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15" name="TextBox 20"/>
            <p:cNvSpPr txBox="1"/>
            <p:nvPr/>
          </p:nvSpPr>
          <p:spPr>
            <a:xfrm>
              <a:off x="1328494" y="2881261"/>
              <a:ext cx="265268" cy="386060"/>
            </a:xfrm>
            <a:prstGeom prst="rect">
              <a:avLst/>
            </a:prstGeom>
            <a:noFill/>
          </p:spPr>
          <p:txBody>
            <a:bodyPr wrap="none" lIns="0" tIns="0" rIns="0" bIns="0">
              <a:spAutoFit/>
            </a:bodyPr>
            <a:lstStyle/>
            <a:p>
              <a:pPr algn="ctr" fontAlgn="auto">
                <a:spcBef>
                  <a:spcPts val="0"/>
                </a:spcBef>
                <a:spcAft>
                  <a:spcPts val="0"/>
                </a:spcAft>
                <a:defRPr/>
              </a:pPr>
              <a:r>
                <a:rPr lang="en-US" altLang="zh-CN" sz="3000" dirty="0">
                  <a:solidFill>
                    <a:schemeClr val="bg1">
                      <a:lumMod val="50000"/>
                    </a:schemeClr>
                  </a:solidFill>
                  <a:latin typeface="Agency FB" panose="020B0503020202020204" pitchFamily="34" charset="0"/>
                  <a:ea typeface="微软雅黑" pitchFamily="34" charset="-122"/>
                  <a:cs typeface="+mn-cs"/>
                </a:rPr>
                <a:t>02</a:t>
              </a:r>
              <a:endParaRPr lang="zh-CN" altLang="en-US" sz="3000" dirty="0">
                <a:solidFill>
                  <a:schemeClr val="bg1">
                    <a:lumMod val="50000"/>
                  </a:schemeClr>
                </a:solidFill>
                <a:latin typeface="Agency FB" panose="020B0503020202020204" pitchFamily="34" charset="0"/>
                <a:ea typeface="微软雅黑" pitchFamily="34" charset="-122"/>
                <a:cs typeface="+mn-cs"/>
              </a:endParaRPr>
            </a:p>
          </p:txBody>
        </p:sp>
        <p:sp>
          <p:nvSpPr>
            <p:cNvPr id="18" name="淘宝店chenying0907出品 86"/>
            <p:cNvSpPr/>
            <p:nvPr/>
          </p:nvSpPr>
          <p:spPr bwMode="auto">
            <a:xfrm>
              <a:off x="6694866" y="1744309"/>
              <a:ext cx="1782601" cy="469640"/>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129" name="TextBox 30"/>
            <p:cNvSpPr txBox="1">
              <a:spLocks noChangeArrowheads="1"/>
            </p:cNvSpPr>
            <p:nvPr/>
          </p:nvSpPr>
          <p:spPr bwMode="auto">
            <a:xfrm>
              <a:off x="6946856" y="209357"/>
              <a:ext cx="1661919"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23" name="淘宝店chenying0907出品 92"/>
            <p:cNvSpPr/>
            <p:nvPr/>
          </p:nvSpPr>
          <p:spPr>
            <a:xfrm>
              <a:off x="6741288" y="3418561"/>
              <a:ext cx="1781274" cy="469640"/>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131" name="TextBox 30"/>
            <p:cNvSpPr txBox="1">
              <a:spLocks noChangeArrowheads="1"/>
            </p:cNvSpPr>
            <p:nvPr/>
          </p:nvSpPr>
          <p:spPr bwMode="auto">
            <a:xfrm>
              <a:off x="6769790" y="3935985"/>
              <a:ext cx="1661918"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90132" name="TextBox 20"/>
            <p:cNvSpPr txBox="1">
              <a:spLocks noChangeArrowheads="1"/>
            </p:cNvSpPr>
            <p:nvPr/>
          </p:nvSpPr>
          <p:spPr bwMode="auto">
            <a:xfrm>
              <a:off x="7451845" y="2879686"/>
              <a:ext cx="352809" cy="382045"/>
            </a:xfrm>
            <a:prstGeom prst="rect">
              <a:avLst/>
            </a:prstGeom>
            <a:noFill/>
            <a:ln w="9525">
              <a:noFill/>
              <a:miter lim="800000"/>
              <a:headEnd/>
              <a:tailEnd/>
            </a:ln>
          </p:spPr>
          <p:txBody>
            <a:bodyPr wrap="none" lIns="0" tIns="0" rIns="0" bIns="0">
              <a:spAutoFit/>
            </a:bodyPr>
            <a:lstStyle/>
            <a:p>
              <a:pPr algn="ctr"/>
              <a:r>
                <a:rPr lang="en-US" altLang="zh-CN" sz="3000">
                  <a:solidFill>
                    <a:srgbClr val="7F7F7F"/>
                  </a:solidFill>
                  <a:latin typeface="Agency FB"/>
                  <a:ea typeface="微软雅黑" pitchFamily="34" charset="-122"/>
                </a:rPr>
                <a:t>04</a:t>
              </a:r>
              <a:endParaRPr lang="zh-CN" altLang="en-US" sz="3000">
                <a:solidFill>
                  <a:srgbClr val="7F7F7F"/>
                </a:solidFill>
                <a:latin typeface="Agency FB"/>
                <a:ea typeface="微软雅黑" pitchFamily="34" charset="-122"/>
              </a:endParaRPr>
            </a:p>
          </p:txBody>
        </p:sp>
        <p:sp>
          <p:nvSpPr>
            <p:cNvPr id="27" name="TextBox 20"/>
            <p:cNvSpPr txBox="1"/>
            <p:nvPr/>
          </p:nvSpPr>
          <p:spPr>
            <a:xfrm>
              <a:off x="7445574" y="1205683"/>
              <a:ext cx="274553" cy="386059"/>
            </a:xfrm>
            <a:prstGeom prst="rect">
              <a:avLst/>
            </a:prstGeom>
            <a:noFill/>
          </p:spPr>
          <p:txBody>
            <a:bodyPr wrap="none" lIns="0" tIns="0" rIns="0" bIns="0">
              <a:spAutoFit/>
            </a:bodyPr>
            <a:lstStyle/>
            <a:p>
              <a:pPr algn="ctr" fontAlgn="auto">
                <a:spcBef>
                  <a:spcPts val="0"/>
                </a:spcBef>
                <a:spcAft>
                  <a:spcPts val="0"/>
                </a:spcAft>
                <a:defRPr/>
              </a:pPr>
              <a:r>
                <a:rPr lang="en-US" altLang="zh-CN" sz="3000" dirty="0">
                  <a:solidFill>
                    <a:schemeClr val="bg1">
                      <a:lumMod val="50000"/>
                    </a:schemeClr>
                  </a:solidFill>
                  <a:latin typeface="Agency FB" panose="020B0503020202020204" pitchFamily="34" charset="0"/>
                  <a:ea typeface="微软雅黑" pitchFamily="34" charset="-122"/>
                  <a:cs typeface="+mn-cs"/>
                </a:rPr>
                <a:t>03</a:t>
              </a:r>
              <a:endParaRPr lang="zh-CN" altLang="en-US" sz="3000" dirty="0">
                <a:solidFill>
                  <a:schemeClr val="bg1">
                    <a:lumMod val="50000"/>
                  </a:schemeClr>
                </a:solidFill>
                <a:latin typeface="Agency FB" panose="020B0503020202020204" pitchFamily="34" charset="0"/>
                <a:ea typeface="微软雅黑" pitchFamily="34" charset="-122"/>
                <a:cs typeface="+mn-cs"/>
              </a:endParaRPr>
            </a:p>
          </p:txBody>
        </p:sp>
      </p:grpSp>
      <p:sp>
        <p:nvSpPr>
          <p:cNvPr id="90116" name="矩形 3"/>
          <p:cNvSpPr>
            <a:spLocks noChangeArrowheads="1"/>
          </p:cNvSpPr>
          <p:nvPr/>
        </p:nvSpPr>
        <p:spPr bwMode="auto">
          <a:xfrm>
            <a:off x="1598613" y="3009900"/>
            <a:ext cx="1733550" cy="400050"/>
          </a:xfrm>
          <a:prstGeom prst="rect">
            <a:avLst/>
          </a:prstGeom>
          <a:noFill/>
          <a:ln w="9525">
            <a:noFill/>
            <a:miter lim="800000"/>
            <a:headEnd/>
            <a:tailEnd/>
          </a:ln>
        </p:spPr>
        <p:txBody>
          <a:bodyPr wrap="none">
            <a:spAutoFit/>
          </a:bodyPr>
          <a:lstStyle/>
          <a:p>
            <a:r>
              <a:rPr lang="zh-CN" altLang="en-US" sz="2000" b="1">
                <a:solidFill>
                  <a:schemeClr val="bg1"/>
                </a:solidFill>
              </a:rPr>
              <a:t>对源代码建模</a:t>
            </a:r>
          </a:p>
        </p:txBody>
      </p:sp>
      <p:sp>
        <p:nvSpPr>
          <p:cNvPr id="90117" name="矩形 4"/>
          <p:cNvSpPr>
            <a:spLocks noChangeArrowheads="1"/>
          </p:cNvSpPr>
          <p:nvPr/>
        </p:nvSpPr>
        <p:spPr bwMode="auto">
          <a:xfrm>
            <a:off x="1757363" y="4572000"/>
            <a:ext cx="1622425" cy="984250"/>
          </a:xfrm>
          <a:prstGeom prst="rect">
            <a:avLst/>
          </a:prstGeom>
          <a:noFill/>
          <a:ln w="9525">
            <a:noFill/>
            <a:miter lim="800000"/>
            <a:headEnd/>
            <a:tailEnd/>
          </a:ln>
        </p:spPr>
        <p:txBody>
          <a:bodyPr>
            <a:spAutoFit/>
          </a:bodyPr>
          <a:lstStyle/>
          <a:p>
            <a:endParaRPr lang="zh-CN" altLang="en-US"/>
          </a:p>
          <a:p>
            <a:r>
              <a:rPr lang="zh-CN" altLang="en-US" sz="2000" b="1">
                <a:solidFill>
                  <a:schemeClr val="bg1"/>
                </a:solidFill>
              </a:rPr>
              <a:t>对可执行体的发布建模</a:t>
            </a:r>
          </a:p>
        </p:txBody>
      </p:sp>
      <p:sp>
        <p:nvSpPr>
          <p:cNvPr id="90118" name="矩形 6"/>
          <p:cNvSpPr>
            <a:spLocks noChangeArrowheads="1"/>
          </p:cNvSpPr>
          <p:nvPr/>
        </p:nvSpPr>
        <p:spPr bwMode="auto">
          <a:xfrm>
            <a:off x="8653463" y="3019425"/>
            <a:ext cx="2249487" cy="400050"/>
          </a:xfrm>
          <a:prstGeom prst="rect">
            <a:avLst/>
          </a:prstGeom>
          <a:noFill/>
          <a:ln w="9525">
            <a:noFill/>
            <a:miter lim="800000"/>
            <a:headEnd/>
            <a:tailEnd/>
          </a:ln>
        </p:spPr>
        <p:txBody>
          <a:bodyPr wrap="none">
            <a:spAutoFit/>
          </a:bodyPr>
          <a:lstStyle/>
          <a:p>
            <a:r>
              <a:rPr lang="zh-CN" altLang="en-US" sz="2000" b="1">
                <a:solidFill>
                  <a:schemeClr val="bg1"/>
                </a:solidFill>
              </a:rPr>
              <a:t>对物理数据库建模</a:t>
            </a:r>
          </a:p>
        </p:txBody>
      </p:sp>
      <p:sp>
        <p:nvSpPr>
          <p:cNvPr id="90119" name="矩形 7"/>
          <p:cNvSpPr>
            <a:spLocks noChangeArrowheads="1"/>
          </p:cNvSpPr>
          <p:nvPr/>
        </p:nvSpPr>
        <p:spPr bwMode="auto">
          <a:xfrm>
            <a:off x="8701088" y="5075238"/>
            <a:ext cx="2262187" cy="368300"/>
          </a:xfrm>
          <a:prstGeom prst="rect">
            <a:avLst/>
          </a:prstGeom>
          <a:noFill/>
          <a:ln w="9525">
            <a:noFill/>
            <a:miter lim="800000"/>
            <a:headEnd/>
            <a:tailEnd/>
          </a:ln>
        </p:spPr>
        <p:txBody>
          <a:bodyPr wrap="none">
            <a:spAutoFit/>
          </a:bodyPr>
          <a:lstStyle/>
          <a:p>
            <a:r>
              <a:rPr lang="zh-CN" altLang="en-US" b="1">
                <a:solidFill>
                  <a:schemeClr val="bg1"/>
                </a:solidFill>
              </a:rPr>
              <a:t>对可适应的系统建模</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42"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系统构件图</a:t>
            </a:r>
          </a:p>
        </p:txBody>
      </p:sp>
      <p:sp>
        <p:nvSpPr>
          <p:cNvPr id="4" name="矩形 16"/>
          <p:cNvSpPr>
            <a:spLocks noChangeArrowheads="1"/>
          </p:cNvSpPr>
          <p:nvPr/>
        </p:nvSpPr>
        <p:spPr bwMode="auto">
          <a:xfrm>
            <a:off x="1620838" y="5307013"/>
            <a:ext cx="9378950" cy="514350"/>
          </a:xfrm>
          <a:prstGeom prst="rect">
            <a:avLst/>
          </a:prstGeom>
          <a:noFill/>
          <a:ln w="38100">
            <a:solidFill>
              <a:srgbClr val="01B0F1"/>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7" name="文本框 14"/>
          <p:cNvSpPr txBox="1">
            <a:spLocks noChangeArrowheads="1"/>
          </p:cNvSpPr>
          <p:nvPr/>
        </p:nvSpPr>
        <p:spPr bwMode="auto">
          <a:xfrm>
            <a:off x="2047875" y="5399088"/>
            <a:ext cx="8815388" cy="338137"/>
          </a:xfrm>
          <a:prstGeom prst="rect">
            <a:avLst/>
          </a:prstGeom>
          <a:noFill/>
          <a:ln w="9525">
            <a:noFill/>
            <a:miter lim="800000"/>
            <a:headEnd/>
            <a:tailEnd/>
          </a:ln>
        </p:spPr>
        <p:txBody>
          <a:bodyPr>
            <a:spAutoFit/>
          </a:bodyPr>
          <a:lstStyle/>
          <a:p>
            <a:pPr>
              <a:buFont typeface="Arial" charset="0"/>
              <a:buNone/>
            </a:pPr>
            <a:r>
              <a:rPr lang="zh-CN" altLang="en-US" sz="1600">
                <a:solidFill>
                  <a:srgbClr val="7F7F7F"/>
                </a:solidFill>
                <a:latin typeface="微软雅黑" pitchFamily="34" charset="-122"/>
                <a:ea typeface="微软雅黑" pitchFamily="34" charset="-122"/>
              </a:rPr>
              <a:t>例子：图书管理系统由图书管理系统界面、业务逻辑处理组件、数据库访问组件和数据库组成</a:t>
            </a:r>
          </a:p>
        </p:txBody>
      </p:sp>
      <p:pic>
        <p:nvPicPr>
          <p:cNvPr id="91141" name="图片 4"/>
          <p:cNvPicPr>
            <a:picLocks noChangeAspect="1"/>
          </p:cNvPicPr>
          <p:nvPr/>
        </p:nvPicPr>
        <p:blipFill>
          <a:blip r:embed="rId2"/>
          <a:srcRect/>
          <a:stretch>
            <a:fillRect/>
          </a:stretch>
        </p:blipFill>
        <p:spPr bwMode="auto">
          <a:xfrm>
            <a:off x="2855913" y="1712913"/>
            <a:ext cx="6908800" cy="2862262"/>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en-US" sz="6600">
                <a:solidFill>
                  <a:schemeClr val="bg1"/>
                </a:solidFill>
                <a:latin typeface="方正正粗黑简体"/>
                <a:ea typeface="方正正粗黑简体"/>
                <a:cs typeface="方正正粗黑简体"/>
              </a:rPr>
              <a:t>对象图</a:t>
            </a:r>
            <a:endParaRPr lang="zh-CN" altLang="zh-CN" sz="6600">
              <a:solidFill>
                <a:schemeClr val="bg1"/>
              </a:solidFill>
              <a:latin typeface="方正正粗黑简体"/>
              <a:ea typeface="方正正粗黑简体"/>
              <a:cs typeface="方正正粗黑简体"/>
            </a:endParaRPr>
          </a:p>
        </p:txBody>
      </p:sp>
      <p:sp>
        <p:nvSpPr>
          <p:cNvPr id="6" name="文本框 22"/>
          <p:cNvSpPr>
            <a:spLocks noChangeArrowheads="1"/>
          </p:cNvSpPr>
          <p:nvPr/>
        </p:nvSpPr>
        <p:spPr bwMode="auto">
          <a:xfrm>
            <a:off x="5662613" y="3606800"/>
            <a:ext cx="5797550" cy="923925"/>
          </a:xfrm>
          <a:prstGeom prst="rect">
            <a:avLst/>
          </a:prstGeom>
          <a:noFill/>
          <a:ln w="9525">
            <a:noFill/>
            <a:miter lim="800000"/>
            <a:headEnd/>
            <a:tailEnd/>
          </a:ln>
        </p:spPr>
        <p:txBody>
          <a:bodyPr lIns="68580" tIns="34290" rIns="68580" bIns="34290">
            <a:spAutoFit/>
          </a:bodyPr>
          <a:lstStyle/>
          <a:p>
            <a:pPr algn="ctr"/>
            <a:r>
              <a:rPr lang="zh-CN" altLang="zh-CN" sz="2800" b="1">
                <a:solidFill>
                  <a:schemeClr val="bg1"/>
                </a:solidFill>
                <a:latin typeface="Calibri" pitchFamily="34" charset="0"/>
                <a:ea typeface="宋体" charset="-122"/>
              </a:rPr>
              <a:t>参与交互的各个对象在交互过程中某一时刻的状态</a:t>
            </a: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850"/>
                            </p:stCondLst>
                            <p:childTnLst>
                              <p:par>
                                <p:cTn id="30" presetID="2" presetClass="entr" presetSubtype="2" fill="hold" grpId="0" nodeType="afterEffect">
                                  <p:stCondLst>
                                    <p:cond delay="0"/>
                                  </p:stCondLst>
                                  <p:iterate type="lt">
                                    <p:tmPct val="10000"/>
                                  </p:iterate>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1+#ppt_w/2"/>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6" grpId="0" bldLvl="0" autoUpdateAnimBg="0"/>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学生信息管理系统构件图</a:t>
            </a:r>
          </a:p>
        </p:txBody>
      </p:sp>
      <p:pic>
        <p:nvPicPr>
          <p:cNvPr id="92163" name="图片 5"/>
          <p:cNvPicPr>
            <a:picLocks noChangeAspect="1"/>
          </p:cNvPicPr>
          <p:nvPr/>
        </p:nvPicPr>
        <p:blipFill>
          <a:blip r:embed="rId2"/>
          <a:srcRect/>
          <a:stretch>
            <a:fillRect/>
          </a:stretch>
        </p:blipFill>
        <p:spPr bwMode="auto">
          <a:xfrm>
            <a:off x="1755775" y="1677988"/>
            <a:ext cx="9145588" cy="418465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zh-CN" sz="6600">
                <a:solidFill>
                  <a:schemeClr val="bg1"/>
                </a:solidFill>
                <a:latin typeface="方正正粗黑简体"/>
                <a:ea typeface="方正正粗黑简体"/>
                <a:cs typeface="方正正粗黑简体"/>
              </a:rPr>
              <a:t>包图</a:t>
            </a:r>
          </a:p>
        </p:txBody>
      </p:sp>
      <p:sp>
        <p:nvSpPr>
          <p:cNvPr id="6" name="文本框 22"/>
          <p:cNvSpPr>
            <a:spLocks noChangeArrowheads="1"/>
          </p:cNvSpPr>
          <p:nvPr/>
        </p:nvSpPr>
        <p:spPr bwMode="auto">
          <a:xfrm>
            <a:off x="5662613" y="3606800"/>
            <a:ext cx="5797550" cy="923925"/>
          </a:xfrm>
          <a:prstGeom prst="rect">
            <a:avLst/>
          </a:prstGeom>
          <a:noFill/>
          <a:ln w="9525">
            <a:noFill/>
            <a:miter lim="800000"/>
            <a:headEnd/>
            <a:tailEnd/>
          </a:ln>
        </p:spPr>
        <p:txBody>
          <a:bodyPr lIns="68580" tIns="34290" rIns="68580" bIns="34290">
            <a:spAutoFit/>
          </a:bodyPr>
          <a:lstStyle/>
          <a:p>
            <a:pPr algn="ctr"/>
            <a:r>
              <a:rPr lang="zh-CN" altLang="en-US" sz="2800" b="1">
                <a:solidFill>
                  <a:schemeClr val="bg1"/>
                </a:solidFill>
                <a:latin typeface="Calibri" pitchFamily="34" charset="0"/>
                <a:ea typeface="宋体" charset="-122"/>
              </a:rPr>
              <a:t>描绘模型元素在包内的组织和依赖关系，包括包的导入和包扩展</a:t>
            </a:r>
            <a:endParaRPr lang="zh-CN" altLang="zh-CN" sz="2800" b="1">
              <a:solidFill>
                <a:schemeClr val="bg1"/>
              </a:solidFill>
              <a:latin typeface="Calibri" pitchFamily="34" charset="0"/>
              <a:ea typeface="宋体" charset="-122"/>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03</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800"/>
                            </p:stCondLst>
                            <p:childTnLst>
                              <p:par>
                                <p:cTn id="30" presetID="2" presetClass="entr" presetSubtype="2" fill="hold" grpId="0" nodeType="afterEffect">
                                  <p:stCondLst>
                                    <p:cond delay="0"/>
                                  </p:stCondLst>
                                  <p:iterate type="lt">
                                    <p:tmPct val="10000"/>
                                  </p:iterate>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1+#ppt_w/2"/>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6" grpId="0" bldLvl="0" autoUpdateAnimBg="0"/>
      <p:bldP spid="7"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73163" y="2794000"/>
            <a:ext cx="7167562" cy="1917700"/>
          </a:xfrm>
          <a:prstGeom prst="rect">
            <a:avLst/>
          </a:prstGeom>
          <a:noFill/>
          <a:ln w="38100">
            <a:noFill/>
            <a:miter lim="800000"/>
            <a:headEnd/>
            <a:tailEnd/>
          </a:ln>
        </p:spPr>
        <p:txBody>
          <a:bodyPr>
            <a:spAutoFit/>
          </a:bodyPr>
          <a:lstStyle/>
          <a:p>
            <a:pPr algn="just"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en-US" altLang="zh-CN" sz="2400">
                <a:solidFill>
                  <a:srgbClr val="7F7F7F"/>
                </a:solidFill>
                <a:latin typeface="微软雅黑" pitchFamily="34" charset="-122"/>
                <a:ea typeface="微软雅黑" pitchFamily="34" charset="-122"/>
                <a:sym typeface="微软雅黑" pitchFamily="34" charset="-122"/>
              </a:rPr>
              <a:t>“</a:t>
            </a:r>
            <a:r>
              <a:rPr lang="zh-CN" altLang="en-US" sz="2400">
                <a:solidFill>
                  <a:srgbClr val="7F7F7F"/>
                </a:solidFill>
                <a:latin typeface="微软雅黑" pitchFamily="34" charset="-122"/>
                <a:ea typeface="微软雅黑" pitchFamily="34" charset="-122"/>
                <a:sym typeface="微软雅黑" pitchFamily="34" charset="-122"/>
              </a:rPr>
              <a:t>包图”展现模型要素的基本组织单元，以及这些组织单元之间的依赖关系，包括引用关系（</a:t>
            </a:r>
            <a:r>
              <a:rPr lang="en-US" altLang="zh-CN" sz="2400">
                <a:solidFill>
                  <a:srgbClr val="7F7F7F"/>
                </a:solidFill>
                <a:latin typeface="微软雅黑" pitchFamily="34" charset="-122"/>
                <a:ea typeface="微软雅黑" pitchFamily="34" charset="-122"/>
                <a:sym typeface="微软雅黑" pitchFamily="34" charset="-122"/>
              </a:rPr>
              <a:t>PackageImport</a:t>
            </a:r>
            <a:r>
              <a:rPr lang="zh-CN" altLang="en-US" sz="2400">
                <a:solidFill>
                  <a:srgbClr val="7F7F7F"/>
                </a:solidFill>
                <a:latin typeface="微软雅黑" pitchFamily="34" charset="-122"/>
                <a:ea typeface="微软雅黑" pitchFamily="34" charset="-122"/>
                <a:sym typeface="微软雅黑" pitchFamily="34" charset="-122"/>
              </a:rPr>
              <a:t>）和拓展关系（</a:t>
            </a:r>
            <a:r>
              <a:rPr lang="en-US" altLang="zh-CN" sz="2400">
                <a:solidFill>
                  <a:srgbClr val="7F7F7F"/>
                </a:solidFill>
                <a:latin typeface="微软雅黑" pitchFamily="34" charset="-122"/>
                <a:ea typeface="微软雅黑" pitchFamily="34" charset="-122"/>
                <a:sym typeface="微软雅黑" pitchFamily="34" charset="-122"/>
              </a:rPr>
              <a:t>PackageMerge</a:t>
            </a:r>
            <a:r>
              <a:rPr lang="zh-CN" altLang="en-US" sz="2400">
                <a:solidFill>
                  <a:srgbClr val="7F7F7F"/>
                </a:solidFill>
                <a:latin typeface="微软雅黑" pitchFamily="34" charset="-122"/>
                <a:ea typeface="微软雅黑" pitchFamily="34" charset="-122"/>
                <a:sym typeface="微软雅黑" pitchFamily="34" charset="-122"/>
              </a:rPr>
              <a:t>）。在通用的建模工具中，一般可以用类图描述包图中的逻辑内容。</a:t>
            </a:r>
          </a:p>
        </p:txBody>
      </p:sp>
      <p:sp>
        <p:nvSpPr>
          <p:cNvPr id="124933"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包图的概念</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4933"/>
                                        </p:tgtEl>
                                        <p:attrNameLst>
                                          <p:attrName>style.visibility</p:attrName>
                                        </p:attrNameLst>
                                      </p:cBhvr>
                                      <p:to>
                                        <p:strVal val="visible"/>
                                      </p:to>
                                    </p:set>
                                    <p:animEffect transition="in" filter="fade">
                                      <p:cBhvr>
                                        <p:cTn id="13" dur="250"/>
                                        <p:tgtEl>
                                          <p:spTgt spid="1249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49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46175" y="2016125"/>
            <a:ext cx="7167563" cy="4094163"/>
          </a:xfrm>
          <a:prstGeom prst="rect">
            <a:avLst/>
          </a:prstGeom>
          <a:noFill/>
          <a:ln w="38100">
            <a:noFill/>
            <a:miter lim="800000"/>
            <a:headEnd/>
            <a:tailEnd/>
          </a:ln>
        </p:spPr>
        <p:txBody>
          <a:bodyPr>
            <a:spAutoFit/>
          </a:bodyPr>
          <a:lstStyle/>
          <a:p>
            <a:r>
              <a:rPr lang="en-US" altLang="zh-CN" sz="2000">
                <a:solidFill>
                  <a:srgbClr val="7F7F7F"/>
                </a:solidFill>
              </a:rPr>
              <a:t>1.</a:t>
            </a:r>
            <a:r>
              <a:rPr lang="zh-CN" altLang="en-US" sz="2000">
                <a:solidFill>
                  <a:srgbClr val="7F7F7F"/>
                </a:solidFill>
              </a:rPr>
              <a:t>定义：对模型元素进行分组，并且给分好组的元素提供一个命名空间</a:t>
            </a:r>
          </a:p>
          <a:p>
            <a:r>
              <a:rPr lang="zh-CN" altLang="en-US" sz="2000">
                <a:solidFill>
                  <a:srgbClr val="7F7F7F"/>
                </a:solidFill>
              </a:rPr>
              <a:t/>
            </a:r>
            <a:br>
              <a:rPr lang="zh-CN" altLang="en-US" sz="2000">
                <a:solidFill>
                  <a:srgbClr val="7F7F7F"/>
                </a:solidFill>
              </a:rPr>
            </a:br>
            <a:r>
              <a:rPr lang="en-US" altLang="zh-CN" sz="2000">
                <a:solidFill>
                  <a:srgbClr val="7F7F7F"/>
                </a:solidFill>
              </a:rPr>
              <a:t>2.</a:t>
            </a:r>
            <a:r>
              <a:rPr lang="zh-CN" altLang="en-US" sz="2000">
                <a:solidFill>
                  <a:srgbClr val="7F7F7F"/>
                </a:solidFill>
              </a:rPr>
              <a:t>作用：便于理解复杂的系统，控制系统结构各个部分间的连接；在逻辑上把你的一个复杂的图模块化。描述你需求和设计的概述。</a:t>
            </a:r>
            <a:br>
              <a:rPr lang="zh-CN" altLang="en-US" sz="2000">
                <a:solidFill>
                  <a:srgbClr val="7F7F7F"/>
                </a:solidFill>
              </a:rPr>
            </a:br>
            <a:r>
              <a:rPr lang="zh-CN" altLang="en-US" sz="2000">
                <a:solidFill>
                  <a:srgbClr val="7F7F7F"/>
                </a:solidFill>
              </a:rPr>
              <a:t/>
            </a:r>
            <a:br>
              <a:rPr lang="zh-CN" altLang="en-US" sz="2000">
                <a:solidFill>
                  <a:srgbClr val="7F7F7F"/>
                </a:solidFill>
              </a:rPr>
            </a:br>
            <a:r>
              <a:rPr lang="en-US" altLang="zh-CN" sz="2000">
                <a:solidFill>
                  <a:srgbClr val="7F7F7F"/>
                </a:solidFill>
              </a:rPr>
              <a:t>3.</a:t>
            </a:r>
            <a:r>
              <a:rPr lang="zh-CN" altLang="en-US" sz="2000">
                <a:solidFill>
                  <a:srgbClr val="7F7F7F"/>
                </a:solidFill>
              </a:rPr>
              <a:t>深入理解：包只是一个概念性的模型管理的图形工具，只是在软件的开发过程中存在。我的理解就是包的作用其实是归纳整理，可以将包描述成为一个文件夹，应用在任何一种</a:t>
            </a:r>
            <a:r>
              <a:rPr lang="en-US" altLang="zh-CN" sz="2000">
                <a:solidFill>
                  <a:srgbClr val="7F7F7F"/>
                </a:solidFill>
              </a:rPr>
              <a:t>UML</a:t>
            </a:r>
            <a:r>
              <a:rPr lang="zh-CN" altLang="en-US" sz="2000">
                <a:solidFill>
                  <a:srgbClr val="7F7F7F"/>
                </a:solidFill>
              </a:rPr>
              <a:t>图上。</a:t>
            </a:r>
            <a:r>
              <a:rPr lang="zh-CN" altLang="en-US" sz="2000"/>
              <a:t/>
            </a:r>
            <a:br>
              <a:rPr lang="zh-CN" altLang="en-US" sz="2000"/>
            </a:br>
            <a:r>
              <a:rPr lang="zh-CN" altLang="en-US" sz="2000"/>
              <a:t/>
            </a:r>
            <a:br>
              <a:rPr lang="zh-CN" altLang="en-US" sz="2000"/>
            </a:br>
            <a:endParaRPr lang="zh-CN" altLang="en-US" sz="2000">
              <a:solidFill>
                <a:srgbClr val="7F7F7F"/>
              </a:solidFill>
              <a:latin typeface="微软雅黑" pitchFamily="34" charset="-122"/>
              <a:ea typeface="微软雅黑" pitchFamily="34" charset="-122"/>
              <a:sym typeface="微软雅黑" pitchFamily="34" charset="-122"/>
            </a:endParaRPr>
          </a:p>
        </p:txBody>
      </p:sp>
      <p:sp>
        <p:nvSpPr>
          <p:cNvPr id="124933"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包图介绍</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4933"/>
                                        </p:tgtEl>
                                        <p:attrNameLst>
                                          <p:attrName>style.visibility</p:attrName>
                                        </p:attrNameLst>
                                      </p:cBhvr>
                                      <p:to>
                                        <p:strVal val="visible"/>
                                      </p:to>
                                    </p:set>
                                    <p:animEffect transition="in" filter="fade">
                                      <p:cBhvr>
                                        <p:cTn id="13" dur="250"/>
                                        <p:tgtEl>
                                          <p:spTgt spid="1249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49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46175" y="2016125"/>
            <a:ext cx="7167563" cy="1631950"/>
          </a:xfrm>
          <a:prstGeom prst="rect">
            <a:avLst/>
          </a:prstGeom>
          <a:noFill/>
          <a:ln w="38100">
            <a:noFill/>
            <a:miter lim="800000"/>
            <a:headEnd/>
            <a:tailEnd/>
          </a:ln>
        </p:spPr>
        <p:txBody>
          <a:bodyPr>
            <a:spAutoFit/>
          </a:bodyPr>
          <a:lstStyle/>
          <a:p>
            <a:r>
              <a:rPr lang="zh-CN" altLang="en-US" sz="2000">
                <a:solidFill>
                  <a:srgbClr val="7F7F7F"/>
                </a:solidFill>
              </a:rPr>
              <a:t>可嵌套：包除了是一个命名空间之外，本身也是一个可打包的元素，也就是说一个包可以是另外一个包内的元素。 </a:t>
            </a:r>
            <a:endParaRPr lang="en-US" altLang="zh-CN" sz="2000">
              <a:solidFill>
                <a:srgbClr val="7F7F7F"/>
              </a:solidFill>
            </a:endParaRPr>
          </a:p>
          <a:p>
            <a:r>
              <a:rPr lang="zh-CN" altLang="en-US" sz="2000">
                <a:solidFill>
                  <a:srgbClr val="7F7F7F"/>
                </a:solidFill>
              </a:rPr>
              <a:t>可见性：可见性指的是包内的元素的可见性，用来指示包内的元素是不是可以被保外的其他元素访问。</a:t>
            </a:r>
            <a:r>
              <a:rPr lang="zh-CN" altLang="en-US" sz="2000"/>
              <a:t/>
            </a:r>
            <a:br>
              <a:rPr lang="zh-CN" altLang="en-US" sz="2000"/>
            </a:br>
            <a:endParaRPr lang="zh-CN" altLang="en-US" sz="2000">
              <a:solidFill>
                <a:srgbClr val="7F7F7F"/>
              </a:solidFill>
              <a:latin typeface="微软雅黑" pitchFamily="34" charset="-122"/>
              <a:ea typeface="微软雅黑" pitchFamily="34" charset="-122"/>
              <a:sym typeface="微软雅黑" pitchFamily="34" charset="-122"/>
            </a:endParaRPr>
          </a:p>
        </p:txBody>
      </p:sp>
      <p:sp>
        <p:nvSpPr>
          <p:cNvPr id="124933"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包图性质</a:t>
            </a:r>
          </a:p>
        </p:txBody>
      </p:sp>
      <p:pic>
        <p:nvPicPr>
          <p:cNvPr id="96261" name="图片 5"/>
          <p:cNvPicPr>
            <a:picLocks noChangeAspect="1"/>
          </p:cNvPicPr>
          <p:nvPr/>
        </p:nvPicPr>
        <p:blipFill>
          <a:blip r:embed="rId3"/>
          <a:srcRect/>
          <a:stretch>
            <a:fillRect/>
          </a:stretch>
        </p:blipFill>
        <p:spPr bwMode="auto">
          <a:xfrm>
            <a:off x="1227138" y="3506788"/>
            <a:ext cx="7086600" cy="183515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4933"/>
                                        </p:tgtEl>
                                        <p:attrNameLst>
                                          <p:attrName>style.visibility</p:attrName>
                                        </p:attrNameLst>
                                      </p:cBhvr>
                                      <p:to>
                                        <p:strVal val="visible"/>
                                      </p:to>
                                    </p:set>
                                    <p:animEffect transition="in" filter="fade">
                                      <p:cBhvr>
                                        <p:cTn id="13" dur="250"/>
                                        <p:tgtEl>
                                          <p:spTgt spid="1249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49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90625" y="2420938"/>
            <a:ext cx="7167563" cy="1631950"/>
          </a:xfrm>
          <a:prstGeom prst="rect">
            <a:avLst/>
          </a:prstGeom>
          <a:noFill/>
          <a:ln w="38100">
            <a:noFill/>
            <a:miter lim="800000"/>
            <a:headEnd/>
            <a:tailEnd/>
          </a:ln>
        </p:spPr>
        <p:txBody>
          <a:bodyPr>
            <a:spAutoFit/>
          </a:bodyPr>
          <a:lstStyle/>
          <a:p>
            <a:pPr algn="just" eaLnBrk="0" hangingPunct="0"/>
            <a:r>
              <a:rPr lang="zh-CN" altLang="en-US" sz="2000">
                <a:solidFill>
                  <a:srgbClr val="7F7F7F"/>
                </a:solidFill>
                <a:latin typeface="微软雅黑" pitchFamily="34" charset="-122"/>
                <a:ea typeface="微软雅黑" pitchFamily="34" charset="-122"/>
                <a:sym typeface="微软雅黑" pitchFamily="34" charset="-122"/>
              </a:rPr>
              <a:t>包是一个命名空间，也是一个元素。可以包含在其他命名空间中；包可以拥有其他包或与其他包合并，它的元素可以导入包命名空间中；除了要在项目浏览器中使用包来组织项目的内容外，还可以拖动包到图中（大多数图类型、标准和拓扩展）以描述结构或关系，包括包的导入和合并。</a:t>
            </a:r>
          </a:p>
        </p:txBody>
      </p:sp>
      <p:sp>
        <p:nvSpPr>
          <p:cNvPr id="124933"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包的图标</a:t>
            </a:r>
          </a:p>
        </p:txBody>
      </p:sp>
      <p:pic>
        <p:nvPicPr>
          <p:cNvPr id="97285" name="图片 5"/>
          <p:cNvPicPr>
            <a:picLocks noChangeAspect="1"/>
          </p:cNvPicPr>
          <p:nvPr/>
        </p:nvPicPr>
        <p:blipFill>
          <a:blip r:embed="rId3"/>
          <a:srcRect/>
          <a:stretch>
            <a:fillRect/>
          </a:stretch>
        </p:blipFill>
        <p:spPr bwMode="auto">
          <a:xfrm>
            <a:off x="2465388" y="3957638"/>
            <a:ext cx="4057650" cy="151765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4933"/>
                                        </p:tgtEl>
                                        <p:attrNameLst>
                                          <p:attrName>style.visibility</p:attrName>
                                        </p:attrNameLst>
                                      </p:cBhvr>
                                      <p:to>
                                        <p:strVal val="visible"/>
                                      </p:to>
                                    </p:set>
                                    <p:animEffect transition="in" filter="fade">
                                      <p:cBhvr>
                                        <p:cTn id="13" dur="250"/>
                                        <p:tgtEl>
                                          <p:spTgt spid="1249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49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90625" y="2420938"/>
            <a:ext cx="7167563" cy="2247900"/>
          </a:xfrm>
          <a:prstGeom prst="rect">
            <a:avLst/>
          </a:prstGeom>
          <a:noFill/>
          <a:ln w="38100">
            <a:noFill/>
            <a:miter lim="800000"/>
            <a:headEnd/>
            <a:tailEnd/>
          </a:ln>
        </p:spPr>
        <p:txBody>
          <a:bodyPr>
            <a:spAutoFit/>
          </a:bodyPr>
          <a:lstStyle/>
          <a:p>
            <a:pPr algn="just" eaLnBrk="0" hangingPunct="0"/>
            <a:r>
              <a:rPr lang="en-US" altLang="zh-CN" sz="2000">
                <a:solidFill>
                  <a:srgbClr val="7F7F7F"/>
                </a:solidFill>
                <a:latin typeface="微软雅黑" pitchFamily="34" charset="-122"/>
                <a:ea typeface="微软雅黑" pitchFamily="34" charset="-122"/>
                <a:sym typeface="微软雅黑" pitchFamily="34" charset="-122"/>
              </a:rPr>
              <a:t>1.</a:t>
            </a:r>
            <a:r>
              <a:rPr lang="zh-CN" altLang="en-US" sz="2000">
                <a:solidFill>
                  <a:srgbClr val="7F7F7F"/>
                </a:solidFill>
                <a:latin typeface="微软雅黑" pitchFamily="34" charset="-122"/>
                <a:ea typeface="微软雅黑" pitchFamily="34" charset="-122"/>
                <a:sym typeface="微软雅黑" pitchFamily="34" charset="-122"/>
              </a:rPr>
              <a:t>逻辑上把一个复杂的图模块化，即在语义上相似的元素进行分组</a:t>
            </a:r>
          </a:p>
          <a:p>
            <a:pPr algn="just" eaLnBrk="0" hangingPunct="0"/>
            <a:r>
              <a:rPr lang="en-US" altLang="zh-CN" sz="2000">
                <a:solidFill>
                  <a:srgbClr val="7F7F7F"/>
                </a:solidFill>
                <a:latin typeface="微软雅黑" pitchFamily="34" charset="-122"/>
                <a:ea typeface="微软雅黑" pitchFamily="34" charset="-122"/>
                <a:sym typeface="微软雅黑" pitchFamily="34" charset="-122"/>
              </a:rPr>
              <a:t>2.</a:t>
            </a:r>
            <a:r>
              <a:rPr lang="zh-CN" altLang="en-US" sz="2000">
                <a:solidFill>
                  <a:srgbClr val="7F7F7F"/>
                </a:solidFill>
                <a:latin typeface="微软雅黑" pitchFamily="34" charset="-122"/>
                <a:ea typeface="微软雅黑" pitchFamily="34" charset="-122"/>
                <a:sym typeface="微软雅黑" pitchFamily="34" charset="-122"/>
              </a:rPr>
              <a:t>组织源代码</a:t>
            </a:r>
          </a:p>
          <a:p>
            <a:pPr algn="just" eaLnBrk="0" hangingPunct="0"/>
            <a:r>
              <a:rPr lang="en-US" altLang="zh-CN" sz="2000">
                <a:solidFill>
                  <a:srgbClr val="7F7F7F"/>
                </a:solidFill>
                <a:latin typeface="微软雅黑" pitchFamily="34" charset="-122"/>
                <a:ea typeface="微软雅黑" pitchFamily="34" charset="-122"/>
                <a:sym typeface="微软雅黑" pitchFamily="34" charset="-122"/>
              </a:rPr>
              <a:t>3.</a:t>
            </a:r>
            <a:r>
              <a:rPr lang="zh-CN" altLang="en-US" sz="2000">
                <a:solidFill>
                  <a:srgbClr val="7F7F7F"/>
                </a:solidFill>
                <a:latin typeface="微软雅黑" pitchFamily="34" charset="-122"/>
                <a:ea typeface="微软雅黑" pitchFamily="34" charset="-122"/>
                <a:sym typeface="微软雅黑" pitchFamily="34" charset="-122"/>
              </a:rPr>
              <a:t>定于模型中的“语义边界”</a:t>
            </a:r>
          </a:p>
          <a:p>
            <a:pPr algn="just" eaLnBrk="0" hangingPunct="0"/>
            <a:r>
              <a:rPr lang="en-US" altLang="zh-CN" sz="2000">
                <a:solidFill>
                  <a:srgbClr val="7F7F7F"/>
                </a:solidFill>
                <a:latin typeface="微软雅黑" pitchFamily="34" charset="-122"/>
                <a:ea typeface="微软雅黑" pitchFamily="34" charset="-122"/>
                <a:sym typeface="微软雅黑" pitchFamily="34" charset="-122"/>
              </a:rPr>
              <a:t>3.</a:t>
            </a:r>
            <a:r>
              <a:rPr lang="zh-CN" altLang="en-US" sz="2000">
                <a:solidFill>
                  <a:srgbClr val="7F7F7F"/>
                </a:solidFill>
                <a:latin typeface="微软雅黑" pitchFamily="34" charset="-122"/>
                <a:ea typeface="微软雅黑" pitchFamily="34" charset="-122"/>
                <a:sym typeface="微软雅黑" pitchFamily="34" charset="-122"/>
              </a:rPr>
              <a:t>提供封装的命名空间，其中每个包的名称必须是唯一的</a:t>
            </a:r>
          </a:p>
          <a:p>
            <a:pPr algn="just" eaLnBrk="0" hangingPunct="0"/>
            <a:r>
              <a:rPr lang="en-US" altLang="zh-CN" sz="2000">
                <a:solidFill>
                  <a:srgbClr val="7F7F7F"/>
                </a:solidFill>
                <a:latin typeface="微软雅黑" pitchFamily="34" charset="-122"/>
                <a:ea typeface="微软雅黑" pitchFamily="34" charset="-122"/>
                <a:sym typeface="微软雅黑" pitchFamily="34" charset="-122"/>
              </a:rPr>
              <a:t>4.</a:t>
            </a:r>
            <a:r>
              <a:rPr lang="zh-CN" altLang="en-US" sz="2000">
                <a:solidFill>
                  <a:srgbClr val="7F7F7F"/>
                </a:solidFill>
                <a:latin typeface="微软雅黑" pitchFamily="34" charset="-122"/>
                <a:ea typeface="微软雅黑" pitchFamily="34" charset="-122"/>
                <a:sym typeface="微软雅黑" pitchFamily="34" charset="-122"/>
              </a:rPr>
              <a:t>在设计时，提供并行工作的空间</a:t>
            </a:r>
          </a:p>
          <a:p>
            <a:pPr algn="just" eaLnBrk="0" hangingPunct="0"/>
            <a:r>
              <a:rPr lang="en-US" altLang="zh-CN" sz="2000">
                <a:solidFill>
                  <a:srgbClr val="7F7F7F"/>
                </a:solidFill>
                <a:latin typeface="微软雅黑" pitchFamily="34" charset="-122"/>
                <a:ea typeface="微软雅黑" pitchFamily="34" charset="-122"/>
                <a:sym typeface="微软雅黑" pitchFamily="34" charset="-122"/>
              </a:rPr>
              <a:t>5.</a:t>
            </a:r>
            <a:r>
              <a:rPr lang="zh-CN" altLang="en-US" sz="2000">
                <a:solidFill>
                  <a:srgbClr val="7F7F7F"/>
                </a:solidFill>
                <a:latin typeface="微软雅黑" pitchFamily="34" charset="-122"/>
                <a:ea typeface="微软雅黑" pitchFamily="34" charset="-122"/>
                <a:sym typeface="微软雅黑" pitchFamily="34" charset="-122"/>
              </a:rPr>
              <a:t>提供配置管理的单元</a:t>
            </a:r>
          </a:p>
        </p:txBody>
      </p:sp>
      <p:sp>
        <p:nvSpPr>
          <p:cNvPr id="124933" name="矩形 17"/>
          <p:cNvSpPr>
            <a:spLocks noChangeArrowheads="1"/>
          </p:cNvSpPr>
          <p:nvPr/>
        </p:nvSpPr>
        <p:spPr bwMode="auto">
          <a:xfrm>
            <a:off x="874713" y="1222375"/>
            <a:ext cx="7180262" cy="579438"/>
          </a:xfrm>
          <a:prstGeom prst="rect">
            <a:avLst/>
          </a:prstGeom>
          <a:noFill/>
          <a:ln w="9525">
            <a:noFill/>
            <a:miter lim="800000"/>
            <a:headEnd/>
            <a:tailEnd/>
          </a:ln>
        </p:spPr>
        <p:txBody>
          <a:bodyPr>
            <a:spAutoFit/>
          </a:bodyPr>
          <a:lstStyle/>
          <a:p>
            <a:r>
              <a:rPr lang="zh-CN" altLang="en-US" sz="3200" b="1">
                <a:solidFill>
                  <a:srgbClr val="7F7F7F"/>
                </a:solidFill>
                <a:latin typeface="微软雅黑" pitchFamily="34" charset="-122"/>
                <a:ea typeface="微软雅黑" pitchFamily="34" charset="-122"/>
              </a:rPr>
              <a:t>包的作用</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4933"/>
                                        </p:tgtEl>
                                        <p:attrNameLst>
                                          <p:attrName>style.visibility</p:attrName>
                                        </p:attrNameLst>
                                      </p:cBhvr>
                                      <p:to>
                                        <p:strVal val="visible"/>
                                      </p:to>
                                    </p:set>
                                    <p:animEffect transition="in" filter="fade">
                                      <p:cBhvr>
                                        <p:cTn id="13" dur="250"/>
                                        <p:tgtEl>
                                          <p:spTgt spid="1249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49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包之间的关系</a:t>
            </a:r>
            <a:r>
              <a:rPr lang="en-US" altLang="zh-CN" sz="2400">
                <a:solidFill>
                  <a:srgbClr val="7F7F7F"/>
                </a:solidFill>
                <a:latin typeface="微软雅黑" pitchFamily="34" charset="-122"/>
                <a:ea typeface="微软雅黑" pitchFamily="34" charset="-122"/>
              </a:rPr>
              <a:t>---</a:t>
            </a:r>
            <a:r>
              <a:rPr lang="zh-CN" altLang="en-US" sz="2400">
                <a:solidFill>
                  <a:srgbClr val="7F7F7F"/>
                </a:solidFill>
                <a:latin typeface="微软雅黑" pitchFamily="34" charset="-122"/>
                <a:ea typeface="微软雅黑" pitchFamily="34" charset="-122"/>
              </a:rPr>
              <a:t>引入关系</a:t>
            </a:r>
          </a:p>
        </p:txBody>
      </p:sp>
      <p:sp>
        <p:nvSpPr>
          <p:cNvPr id="4" name="矩形 16"/>
          <p:cNvSpPr>
            <a:spLocks noChangeArrowheads="1"/>
          </p:cNvSpPr>
          <p:nvPr/>
        </p:nvSpPr>
        <p:spPr bwMode="auto">
          <a:xfrm>
            <a:off x="1530350" y="2257425"/>
            <a:ext cx="4044950" cy="2798763"/>
          </a:xfrm>
          <a:prstGeom prst="rect">
            <a:avLst/>
          </a:prstGeom>
          <a:noFill/>
          <a:ln w="38100">
            <a:solidFill>
              <a:srgbClr val="01B0F1"/>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7" name="文本框 14"/>
          <p:cNvSpPr txBox="1">
            <a:spLocks noChangeArrowheads="1"/>
          </p:cNvSpPr>
          <p:nvPr/>
        </p:nvSpPr>
        <p:spPr bwMode="auto">
          <a:xfrm>
            <a:off x="1597025" y="2390775"/>
            <a:ext cx="3910013" cy="2924175"/>
          </a:xfrm>
          <a:prstGeom prst="rect">
            <a:avLst/>
          </a:prstGeom>
          <a:noFill/>
          <a:ln w="9525">
            <a:noFill/>
            <a:miter lim="800000"/>
            <a:headEnd/>
            <a:tailEnd/>
          </a:ln>
        </p:spPr>
        <p:txBody>
          <a:bodyPr>
            <a:spAutoFit/>
          </a:bodyPr>
          <a:lstStyle/>
          <a:p>
            <a:pPr>
              <a:buFont typeface="Arial" charset="0"/>
              <a:buNone/>
            </a:pPr>
            <a:r>
              <a:rPr lang="zh-CN" altLang="en-US">
                <a:solidFill>
                  <a:srgbClr val="7F7F7F"/>
                </a:solidFill>
                <a:latin typeface="微软雅黑" pitchFamily="34" charset="-122"/>
                <a:ea typeface="微软雅黑" pitchFamily="34" charset="-122"/>
              </a:rPr>
              <a:t>引入关系：一个包中的类可以被另一个指定包（以及嵌套于其中的那些包）中的类引用，引入关系是依赖关系中的一种 </a:t>
            </a:r>
            <a:endParaRPr lang="en-US" altLang="zh-CN">
              <a:solidFill>
                <a:srgbClr val="7F7F7F"/>
              </a:solidFill>
              <a:latin typeface="微软雅黑" pitchFamily="34" charset="-122"/>
              <a:ea typeface="微软雅黑" pitchFamily="34" charset="-122"/>
            </a:endParaRPr>
          </a:p>
          <a:p>
            <a:pPr>
              <a:buFont typeface="Arial" charset="0"/>
              <a:buNone/>
            </a:pPr>
            <a:r>
              <a:rPr lang="zh-CN" altLang="en-US">
                <a:solidFill>
                  <a:srgbClr val="7F7F7F"/>
                </a:solidFill>
                <a:latin typeface="微软雅黑" pitchFamily="34" charset="-122"/>
                <a:ea typeface="微软雅黑" pitchFamily="34" charset="-122"/>
              </a:rPr>
              <a:t>表示方法：有构造型</a:t>
            </a:r>
            <a:r>
              <a:rPr lang="en-US" altLang="zh-CN">
                <a:solidFill>
                  <a:srgbClr val="7F7F7F"/>
                </a:solidFill>
                <a:latin typeface="微软雅黑" pitchFamily="34" charset="-122"/>
                <a:ea typeface="微软雅黑" pitchFamily="34" charset="-122"/>
              </a:rPr>
              <a:t>import</a:t>
            </a:r>
            <a:r>
              <a:rPr lang="zh-CN" altLang="en-US">
                <a:solidFill>
                  <a:srgbClr val="7F7F7F"/>
                </a:solidFill>
                <a:latin typeface="微软雅黑" pitchFamily="34" charset="-122"/>
                <a:ea typeface="微软雅黑" pitchFamily="34" charset="-122"/>
              </a:rPr>
              <a:t>修饰的依赖表示</a:t>
            </a:r>
            <a:br>
              <a:rPr lang="zh-CN" altLang="en-US">
                <a:solidFill>
                  <a:srgbClr val="7F7F7F"/>
                </a:solidFill>
                <a:latin typeface="微软雅黑" pitchFamily="34" charset="-122"/>
                <a:ea typeface="微软雅黑" pitchFamily="34" charset="-122"/>
              </a:rPr>
            </a:br>
            <a:r>
              <a:rPr lang="zh-CN" altLang="en-US">
                <a:solidFill>
                  <a:srgbClr val="7F7F7F"/>
                </a:solidFill>
                <a:latin typeface="微软雅黑" pitchFamily="34" charset="-122"/>
                <a:ea typeface="微软雅黑" pitchFamily="34" charset="-122"/>
              </a:rPr>
              <a:t>输出：包的公共部分称为输入（</a:t>
            </a:r>
            <a:r>
              <a:rPr lang="en-US" altLang="zh-CN">
                <a:solidFill>
                  <a:srgbClr val="7F7F7F"/>
                </a:solidFill>
                <a:latin typeface="微软雅黑" pitchFamily="34" charset="-122"/>
                <a:ea typeface="微软雅黑" pitchFamily="34" charset="-122"/>
              </a:rPr>
              <a:t>export</a:t>
            </a:r>
            <a:r>
              <a:rPr lang="zh-CN" altLang="en-US">
                <a:solidFill>
                  <a:srgbClr val="7F7F7F"/>
                </a:solidFill>
                <a:latin typeface="微软雅黑" pitchFamily="34" charset="-122"/>
                <a:ea typeface="微软雅黑" pitchFamily="34" charset="-122"/>
              </a:rPr>
              <a:t>）</a:t>
            </a:r>
            <a:br>
              <a:rPr lang="zh-CN" altLang="en-US">
                <a:solidFill>
                  <a:srgbClr val="7F7F7F"/>
                </a:solidFill>
                <a:latin typeface="微软雅黑" pitchFamily="34" charset="-122"/>
                <a:ea typeface="微软雅黑" pitchFamily="34" charset="-122"/>
              </a:rPr>
            </a:br>
            <a:r>
              <a:rPr lang="zh-CN" altLang="en-US">
                <a:solidFill>
                  <a:srgbClr val="7F7F7F"/>
                </a:solidFill>
                <a:latin typeface="微软雅黑" pitchFamily="34" charset="-122"/>
                <a:ea typeface="微软雅黑" pitchFamily="34" charset="-122"/>
              </a:rPr>
              <a:t>注意：引入和访问依赖不可传递</a:t>
            </a:r>
            <a:r>
              <a:rPr lang="zh-CN" altLang="en-US" sz="2000"/>
              <a:t/>
            </a:r>
            <a:br>
              <a:rPr lang="zh-CN" altLang="en-US" sz="2000"/>
            </a:br>
            <a:endParaRPr lang="zh-CN" altLang="en-US" sz="2000">
              <a:solidFill>
                <a:srgbClr val="7F7F7F"/>
              </a:solidFill>
              <a:latin typeface="微软雅黑" pitchFamily="34" charset="-122"/>
              <a:ea typeface="微软雅黑" pitchFamily="34" charset="-122"/>
            </a:endParaRPr>
          </a:p>
        </p:txBody>
      </p:sp>
      <p:sp>
        <p:nvSpPr>
          <p:cNvPr id="8" name="矩形 23"/>
          <p:cNvSpPr>
            <a:spLocks noChangeArrowheads="1"/>
          </p:cNvSpPr>
          <p:nvPr/>
        </p:nvSpPr>
        <p:spPr bwMode="auto">
          <a:xfrm>
            <a:off x="6867525" y="2257425"/>
            <a:ext cx="3992563" cy="2798763"/>
          </a:xfrm>
          <a:prstGeom prst="rect">
            <a:avLst/>
          </a:prstGeom>
          <a:noFill/>
          <a:ln w="38100">
            <a:solidFill>
              <a:srgbClr val="404153"/>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pic>
        <p:nvPicPr>
          <p:cNvPr id="99334" name="图片 11"/>
          <p:cNvPicPr>
            <a:picLocks noChangeAspect="1"/>
          </p:cNvPicPr>
          <p:nvPr/>
        </p:nvPicPr>
        <p:blipFill>
          <a:blip r:embed="rId2"/>
          <a:srcRect/>
          <a:stretch>
            <a:fillRect/>
          </a:stretch>
        </p:blipFill>
        <p:spPr bwMode="auto">
          <a:xfrm>
            <a:off x="7013575" y="2446338"/>
            <a:ext cx="3549650" cy="2422525"/>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包之间的关系</a:t>
            </a:r>
            <a:r>
              <a:rPr lang="en-US" altLang="zh-CN" sz="2400">
                <a:solidFill>
                  <a:srgbClr val="7F7F7F"/>
                </a:solidFill>
                <a:latin typeface="微软雅黑" pitchFamily="34" charset="-122"/>
                <a:ea typeface="微软雅黑" pitchFamily="34" charset="-122"/>
              </a:rPr>
              <a:t>---</a:t>
            </a:r>
            <a:r>
              <a:rPr lang="zh-CN" altLang="en-US" sz="2400">
                <a:solidFill>
                  <a:srgbClr val="7F7F7F"/>
                </a:solidFill>
                <a:latin typeface="微软雅黑" pitchFamily="34" charset="-122"/>
                <a:ea typeface="微软雅黑" pitchFamily="34" charset="-122"/>
              </a:rPr>
              <a:t>泛化关系</a:t>
            </a:r>
          </a:p>
        </p:txBody>
      </p:sp>
      <p:sp>
        <p:nvSpPr>
          <p:cNvPr id="4" name="矩形 16"/>
          <p:cNvSpPr>
            <a:spLocks noChangeArrowheads="1"/>
          </p:cNvSpPr>
          <p:nvPr/>
        </p:nvSpPr>
        <p:spPr bwMode="auto">
          <a:xfrm>
            <a:off x="1530350" y="2257425"/>
            <a:ext cx="4044950" cy="2798763"/>
          </a:xfrm>
          <a:prstGeom prst="rect">
            <a:avLst/>
          </a:prstGeom>
          <a:noFill/>
          <a:ln w="38100">
            <a:solidFill>
              <a:srgbClr val="01B0F1"/>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7" name="文本框 14"/>
          <p:cNvSpPr txBox="1">
            <a:spLocks noChangeArrowheads="1"/>
          </p:cNvSpPr>
          <p:nvPr/>
        </p:nvSpPr>
        <p:spPr bwMode="auto">
          <a:xfrm>
            <a:off x="2201863" y="2794000"/>
            <a:ext cx="2811462" cy="1630363"/>
          </a:xfrm>
          <a:prstGeom prst="rect">
            <a:avLst/>
          </a:prstGeom>
          <a:noFill/>
          <a:ln w="9525">
            <a:noFill/>
            <a:miter lim="800000"/>
            <a:headEnd/>
            <a:tailEnd/>
          </a:ln>
        </p:spPr>
        <p:txBody>
          <a:bodyPr>
            <a:spAutoFit/>
          </a:bodyPr>
          <a:lstStyle/>
          <a:p>
            <a:pPr>
              <a:buFont typeface="Arial" charset="0"/>
              <a:buNone/>
            </a:pPr>
            <a:endParaRPr lang="zh-CN" altLang="en-US" sz="2000">
              <a:solidFill>
                <a:srgbClr val="7F7F7F"/>
              </a:solidFill>
              <a:latin typeface="微软雅黑" pitchFamily="34" charset="-122"/>
              <a:ea typeface="微软雅黑" pitchFamily="34" charset="-122"/>
            </a:endParaRPr>
          </a:p>
          <a:p>
            <a:pPr>
              <a:buFont typeface="Arial" charset="0"/>
              <a:buNone/>
            </a:pPr>
            <a:r>
              <a:rPr lang="zh-CN" altLang="en-US" sz="2000">
                <a:solidFill>
                  <a:srgbClr val="7F7F7F"/>
                </a:solidFill>
                <a:latin typeface="微软雅黑" pitchFamily="34" charset="-122"/>
                <a:ea typeface="微软雅黑" pitchFamily="34" charset="-122"/>
              </a:rPr>
              <a:t>泛化关系：表示一个包继承了另一个包的全部内容，同时又补充自己增加的内容</a:t>
            </a:r>
          </a:p>
        </p:txBody>
      </p:sp>
      <p:sp>
        <p:nvSpPr>
          <p:cNvPr id="8" name="矩形 23"/>
          <p:cNvSpPr>
            <a:spLocks noChangeArrowheads="1"/>
          </p:cNvSpPr>
          <p:nvPr/>
        </p:nvSpPr>
        <p:spPr bwMode="auto">
          <a:xfrm>
            <a:off x="6867525" y="2257425"/>
            <a:ext cx="3992563" cy="2798763"/>
          </a:xfrm>
          <a:prstGeom prst="rect">
            <a:avLst/>
          </a:prstGeom>
          <a:noFill/>
          <a:ln w="38100">
            <a:solidFill>
              <a:srgbClr val="404153"/>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pic>
        <p:nvPicPr>
          <p:cNvPr id="100358" name="图片 4"/>
          <p:cNvPicPr>
            <a:picLocks noChangeAspect="1"/>
          </p:cNvPicPr>
          <p:nvPr/>
        </p:nvPicPr>
        <p:blipFill>
          <a:blip r:embed="rId2"/>
          <a:srcRect/>
          <a:stretch>
            <a:fillRect/>
          </a:stretch>
        </p:blipFill>
        <p:spPr bwMode="auto">
          <a:xfrm>
            <a:off x="8020050" y="2409825"/>
            <a:ext cx="1685925" cy="249555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包之间的关系</a:t>
            </a:r>
            <a:r>
              <a:rPr lang="en-US" altLang="zh-CN" sz="2400">
                <a:solidFill>
                  <a:srgbClr val="7F7F7F"/>
                </a:solidFill>
                <a:latin typeface="微软雅黑" pitchFamily="34" charset="-122"/>
                <a:ea typeface="微软雅黑" pitchFamily="34" charset="-122"/>
              </a:rPr>
              <a:t>---</a:t>
            </a:r>
            <a:r>
              <a:rPr lang="zh-CN" altLang="en-US" sz="2400">
                <a:solidFill>
                  <a:srgbClr val="7F7F7F"/>
                </a:solidFill>
                <a:latin typeface="微软雅黑" pitchFamily="34" charset="-122"/>
                <a:ea typeface="微软雅黑" pitchFamily="34" charset="-122"/>
              </a:rPr>
              <a:t>嵌套关系</a:t>
            </a:r>
          </a:p>
        </p:txBody>
      </p:sp>
      <p:sp>
        <p:nvSpPr>
          <p:cNvPr id="4" name="矩形 16"/>
          <p:cNvSpPr>
            <a:spLocks noChangeArrowheads="1"/>
          </p:cNvSpPr>
          <p:nvPr/>
        </p:nvSpPr>
        <p:spPr bwMode="auto">
          <a:xfrm>
            <a:off x="1530350" y="2257425"/>
            <a:ext cx="4044950" cy="2798763"/>
          </a:xfrm>
          <a:prstGeom prst="rect">
            <a:avLst/>
          </a:prstGeom>
          <a:noFill/>
          <a:ln w="38100">
            <a:solidFill>
              <a:srgbClr val="01B0F1"/>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7" name="文本框 14"/>
          <p:cNvSpPr txBox="1">
            <a:spLocks noChangeArrowheads="1"/>
          </p:cNvSpPr>
          <p:nvPr/>
        </p:nvSpPr>
        <p:spPr bwMode="auto">
          <a:xfrm>
            <a:off x="2214563" y="2957513"/>
            <a:ext cx="2813050" cy="1322387"/>
          </a:xfrm>
          <a:prstGeom prst="rect">
            <a:avLst/>
          </a:prstGeom>
          <a:noFill/>
          <a:ln w="9525">
            <a:noFill/>
            <a:miter lim="800000"/>
            <a:headEnd/>
            <a:tailEnd/>
          </a:ln>
        </p:spPr>
        <p:txBody>
          <a:bodyPr>
            <a:spAutoFit/>
          </a:bodyPr>
          <a:lstStyle/>
          <a:p>
            <a:pPr>
              <a:buFont typeface="Arial" charset="0"/>
              <a:buNone/>
            </a:pPr>
            <a:endParaRPr lang="zh-CN" altLang="en-US" sz="2000">
              <a:solidFill>
                <a:srgbClr val="7F7F7F"/>
              </a:solidFill>
              <a:latin typeface="微软雅黑" pitchFamily="34" charset="-122"/>
              <a:ea typeface="微软雅黑" pitchFamily="34" charset="-122"/>
            </a:endParaRPr>
          </a:p>
          <a:p>
            <a:pPr>
              <a:buFont typeface="Arial" charset="0"/>
              <a:buNone/>
            </a:pPr>
            <a:r>
              <a:rPr lang="zh-CN" altLang="en-US" sz="2000">
                <a:solidFill>
                  <a:srgbClr val="7F7F7F"/>
                </a:solidFill>
                <a:latin typeface="微软雅黑" pitchFamily="34" charset="-122"/>
                <a:ea typeface="微软雅黑" pitchFamily="34" charset="-122"/>
              </a:rPr>
              <a:t>嵌套关系：一个包中可以包含若干个子包，构成包的嵌套层次结构</a:t>
            </a:r>
          </a:p>
        </p:txBody>
      </p:sp>
      <p:sp>
        <p:nvSpPr>
          <p:cNvPr id="8" name="矩形 23"/>
          <p:cNvSpPr>
            <a:spLocks noChangeArrowheads="1"/>
          </p:cNvSpPr>
          <p:nvPr/>
        </p:nvSpPr>
        <p:spPr bwMode="auto">
          <a:xfrm>
            <a:off x="6516688" y="2257425"/>
            <a:ext cx="4692650" cy="2798763"/>
          </a:xfrm>
          <a:prstGeom prst="rect">
            <a:avLst/>
          </a:prstGeom>
          <a:noFill/>
          <a:ln w="38100">
            <a:solidFill>
              <a:srgbClr val="404153"/>
            </a:solidFill>
            <a:miter lim="800000"/>
            <a:headEnd/>
            <a:tailEnd/>
          </a:ln>
          <a:extLst/>
        </p:spPr>
        <p:txBody>
          <a:bodyPr anchor="ctr"/>
          <a:lstStyle/>
          <a:p>
            <a:pPr algn="ctr" fontAlgn="auto">
              <a:spcBef>
                <a:spcPts val="0"/>
              </a:spcBef>
              <a:spcAft>
                <a:spcPts val="0"/>
              </a:spcAft>
              <a:buFont typeface="Arial" charset="0"/>
              <a:buNone/>
              <a:defRPr/>
            </a:pPr>
            <a:endParaRPr lang="zh-CN" altLang="en-US" sz="2000">
              <a:solidFill>
                <a:schemeClr val="bg1">
                  <a:lumMod val="50000"/>
                </a:schemeClr>
              </a:solidFill>
              <a:latin typeface="+mn-lt"/>
              <a:ea typeface="+mn-ea"/>
              <a:cs typeface="+mn-cs"/>
            </a:endParaRPr>
          </a:p>
        </p:txBody>
      </p:sp>
      <p:sp>
        <p:nvSpPr>
          <p:cNvPr id="5" name="右箭头 4"/>
          <p:cNvSpPr/>
          <p:nvPr/>
        </p:nvSpPr>
        <p:spPr>
          <a:xfrm>
            <a:off x="8289925" y="3489325"/>
            <a:ext cx="1065213" cy="258763"/>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pic>
        <p:nvPicPr>
          <p:cNvPr id="101383" name="图片 8"/>
          <p:cNvPicPr>
            <a:picLocks noChangeAspect="1"/>
          </p:cNvPicPr>
          <p:nvPr/>
        </p:nvPicPr>
        <p:blipFill>
          <a:blip r:embed="rId2"/>
          <a:srcRect/>
          <a:stretch>
            <a:fillRect/>
          </a:stretch>
        </p:blipFill>
        <p:spPr bwMode="auto">
          <a:xfrm>
            <a:off x="9394825" y="2409825"/>
            <a:ext cx="1685925" cy="2495550"/>
          </a:xfrm>
          <a:prstGeom prst="rect">
            <a:avLst/>
          </a:prstGeom>
          <a:noFill/>
          <a:ln w="9525">
            <a:noFill/>
            <a:miter lim="800000"/>
            <a:headEnd/>
            <a:tailEnd/>
          </a:ln>
        </p:spPr>
      </p:pic>
      <p:pic>
        <p:nvPicPr>
          <p:cNvPr id="101384" name="图片 5"/>
          <p:cNvPicPr>
            <a:picLocks noChangeAspect="1"/>
          </p:cNvPicPr>
          <p:nvPr/>
        </p:nvPicPr>
        <p:blipFill>
          <a:blip r:embed="rId3"/>
          <a:srcRect/>
          <a:stretch>
            <a:fillRect/>
          </a:stretch>
        </p:blipFill>
        <p:spPr bwMode="auto">
          <a:xfrm>
            <a:off x="6765925" y="3079750"/>
            <a:ext cx="1438275" cy="81915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90625" y="2547938"/>
            <a:ext cx="7167563" cy="1917700"/>
          </a:xfrm>
          <a:prstGeom prst="rect">
            <a:avLst/>
          </a:prstGeom>
          <a:noFill/>
          <a:ln w="38100">
            <a:noFill/>
            <a:miter lim="800000"/>
            <a:headEnd/>
            <a:tailEnd/>
          </a:ln>
        </p:spPr>
        <p:txBody>
          <a:bodyPr>
            <a:spAutoFit/>
          </a:bodyPr>
          <a:lstStyle/>
          <a:p>
            <a:pPr algn="just" eaLnBrk="0" hangingPunct="0"/>
            <a:r>
              <a:rPr lang="en-US" altLang="zh-CN" sz="1600">
                <a:solidFill>
                  <a:srgbClr val="7F7F7F"/>
                </a:solidFill>
                <a:latin typeface="微软雅黑" pitchFamily="34" charset="-122"/>
                <a:ea typeface="微软雅黑" pitchFamily="34" charset="-122"/>
                <a:sym typeface="微软雅黑" pitchFamily="34" charset="-122"/>
              </a:rPr>
              <a:t>       </a:t>
            </a:r>
            <a:r>
              <a:rPr lang="en-US" altLang="zh-CN" sz="2400">
                <a:solidFill>
                  <a:srgbClr val="7F7F7F"/>
                </a:solidFill>
                <a:latin typeface="微软雅黑" pitchFamily="34" charset="-122"/>
                <a:ea typeface="微软雅黑" pitchFamily="34" charset="-122"/>
                <a:sym typeface="微软雅黑" pitchFamily="34" charset="-122"/>
              </a:rPr>
              <a:t>UML</a:t>
            </a:r>
            <a:r>
              <a:rPr lang="zh-CN" altLang="en-US" sz="2400">
                <a:solidFill>
                  <a:srgbClr val="7F7F7F"/>
                </a:solidFill>
                <a:latin typeface="微软雅黑" pitchFamily="34" charset="-122"/>
                <a:ea typeface="微软雅黑" pitchFamily="34" charset="-122"/>
                <a:sym typeface="微软雅黑"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sp>
        <p:nvSpPr>
          <p:cNvPr id="88068" name="矩形 17"/>
          <p:cNvSpPr>
            <a:spLocks noChangeArrowheads="1"/>
          </p:cNvSpPr>
          <p:nvPr/>
        </p:nvSpPr>
        <p:spPr bwMode="auto">
          <a:xfrm>
            <a:off x="584200" y="1208088"/>
            <a:ext cx="5235575" cy="579437"/>
          </a:xfrm>
          <a:prstGeom prst="rect">
            <a:avLst/>
          </a:prstGeom>
          <a:noFill/>
          <a:ln w="9525">
            <a:noFill/>
            <a:miter lim="800000"/>
            <a:headEnd/>
            <a:tailEnd/>
          </a:ln>
        </p:spPr>
        <p:txBody>
          <a:bodyPr>
            <a:spAutoFit/>
          </a:bodyPr>
          <a:lstStyle/>
          <a:p>
            <a:pPr algn="ctr">
              <a:buFont typeface="Arial" charset="0"/>
              <a:buNone/>
            </a:pPr>
            <a:r>
              <a:rPr lang="zh-CN" altLang="en-US" sz="3200" b="1">
                <a:solidFill>
                  <a:srgbClr val="7F7F7F"/>
                </a:solidFill>
                <a:latin typeface="微软雅黑" pitchFamily="34" charset="-122"/>
                <a:ea typeface="微软雅黑" pitchFamily="34" charset="-122"/>
              </a:rPr>
              <a:t>对象图概述</a:t>
            </a:r>
            <a:r>
              <a:rPr lang="en-US" altLang="zh-CN" sz="2400" b="1">
                <a:solidFill>
                  <a:srgbClr val="7F7F7F"/>
                </a:solidFill>
                <a:latin typeface="微软雅黑" pitchFamily="34" charset="-122"/>
                <a:ea typeface="微软雅黑" pitchFamily="34" charset="-122"/>
              </a:rPr>
              <a:t>object  diagram</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80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8300"/>
          </a:xfrm>
          <a:prstGeom prst="rect">
            <a:avLst/>
          </a:prstGeom>
          <a:noFill/>
        </p:spPr>
        <p:txBody>
          <a:bodyPr lIns="0" tIns="0" rIns="0" bIns="0">
            <a:spAutoFit/>
          </a:bodyPr>
          <a:lstStyle/>
          <a:p>
            <a:pPr marL="0" lvl="1" algn="ctr" fontAlgn="auto">
              <a:spcBef>
                <a:spcPts val="0"/>
              </a:spcBef>
              <a:spcAft>
                <a:spcPts val="0"/>
              </a:spcAft>
              <a:defRPr/>
            </a:pPr>
            <a:r>
              <a:rPr lang="zh-CN" altLang="en-US" sz="2400" dirty="0">
                <a:solidFill>
                  <a:schemeClr val="bg1">
                    <a:lumMod val="50000"/>
                  </a:schemeClr>
                </a:solidFill>
                <a:latin typeface="微软雅黑" pitchFamily="34" charset="-122"/>
                <a:ea typeface="微软雅黑" pitchFamily="34" charset="-122"/>
                <a:cs typeface="+mn-cs"/>
              </a:rPr>
              <a:t>包图的建模技巧</a:t>
            </a:r>
          </a:p>
        </p:txBody>
      </p:sp>
      <p:sp>
        <p:nvSpPr>
          <p:cNvPr id="4" name="矩形 3"/>
          <p:cNvSpPr/>
          <p:nvPr/>
        </p:nvSpPr>
        <p:spPr>
          <a:xfrm>
            <a:off x="4144963" y="1571625"/>
            <a:ext cx="6365875" cy="1443038"/>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endParaRPr lang="zh-CN" altLang="en-US"/>
          </a:p>
        </p:txBody>
      </p:sp>
      <p:sp>
        <p:nvSpPr>
          <p:cNvPr id="5" name="矩形 4"/>
          <p:cNvSpPr/>
          <p:nvPr/>
        </p:nvSpPr>
        <p:spPr>
          <a:xfrm>
            <a:off x="4978400" y="1511300"/>
            <a:ext cx="4689475" cy="4635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r>
              <a:rPr lang="zh-CN" altLang="en-US" dirty="0">
                <a:latin typeface="微软雅黑" pitchFamily="34" charset="-122"/>
                <a:ea typeface="微软雅黑" pitchFamily="34" charset="-122"/>
              </a:rPr>
              <a:t>两种组包方式</a:t>
            </a:r>
          </a:p>
        </p:txBody>
      </p:sp>
      <p:sp>
        <p:nvSpPr>
          <p:cNvPr id="6" name="六边形 5"/>
          <p:cNvSpPr/>
          <p:nvPr/>
        </p:nvSpPr>
        <p:spPr>
          <a:xfrm>
            <a:off x="1657350" y="3159125"/>
            <a:ext cx="1589088" cy="1368425"/>
          </a:xfrm>
          <a:prstGeom prst="hexagon">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endParaRPr lang="zh-CN" altLang="en-US" sz="3200" dirty="0">
              <a:latin typeface="微软雅黑" pitchFamily="34" charset="-122"/>
              <a:ea typeface="微软雅黑" pitchFamily="34" charset="-122"/>
            </a:endParaRPr>
          </a:p>
        </p:txBody>
      </p:sp>
      <p:cxnSp>
        <p:nvCxnSpPr>
          <p:cNvPr id="7" name="直接箭头连接符 6"/>
          <p:cNvCxnSpPr>
            <a:stCxn id="6" idx="2"/>
          </p:cNvCxnSpPr>
          <p:nvPr/>
        </p:nvCxnSpPr>
        <p:spPr>
          <a:xfrm flipV="1">
            <a:off x="2903538" y="2222500"/>
            <a:ext cx="1241425" cy="93662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2"/>
          </p:cNvCxnSpPr>
          <p:nvPr/>
        </p:nvCxnSpPr>
        <p:spPr>
          <a:xfrm>
            <a:off x="3246438" y="3843338"/>
            <a:ext cx="898525"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p:cNvCxnSpPr>
          <p:nvPr/>
        </p:nvCxnSpPr>
        <p:spPr>
          <a:xfrm>
            <a:off x="2903538" y="4527550"/>
            <a:ext cx="1241425" cy="93503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92613" y="2122488"/>
            <a:ext cx="6053137" cy="700087"/>
          </a:xfrm>
          <a:prstGeom prst="rect">
            <a:avLst/>
          </a:prstGeom>
          <a:noFill/>
        </p:spPr>
        <p:txBody>
          <a:bodyPr lIns="91472" tIns="45736" rIns="91472" bIns="45736">
            <a:spAutoFit/>
          </a:bodyPr>
          <a:lstStyle/>
          <a:p>
            <a:pPr fontAlgn="auto">
              <a:lnSpc>
                <a:spcPct val="130000"/>
              </a:lnSpc>
              <a:spcBef>
                <a:spcPts val="0"/>
              </a:spcBef>
              <a:spcAft>
                <a:spcPts val="0"/>
              </a:spcAft>
              <a:defRPr/>
            </a:pPr>
            <a:r>
              <a:rPr lang="zh-CN" altLang="en-US" sz="1600" dirty="0">
                <a:solidFill>
                  <a:schemeClr val="bg1">
                    <a:lumMod val="50000"/>
                  </a:schemeClr>
                </a:solidFill>
                <a:latin typeface="微软雅黑" pitchFamily="34" charset="-122"/>
                <a:ea typeface="微软雅黑" pitchFamily="34" charset="-122"/>
                <a:cs typeface="+mn-cs"/>
              </a:rPr>
              <a:t>（</a:t>
            </a:r>
            <a:r>
              <a:rPr lang="en-US" altLang="zh-CN" sz="1600" dirty="0">
                <a:solidFill>
                  <a:schemeClr val="bg1">
                    <a:lumMod val="50000"/>
                  </a:schemeClr>
                </a:solidFill>
                <a:latin typeface="微软雅黑" pitchFamily="34" charset="-122"/>
                <a:ea typeface="微软雅黑" pitchFamily="34" charset="-122"/>
                <a:cs typeface="+mn-cs"/>
              </a:rPr>
              <a:t>1</a:t>
            </a:r>
            <a:r>
              <a:rPr lang="zh-CN" altLang="en-US" sz="1600" dirty="0">
                <a:solidFill>
                  <a:schemeClr val="bg1">
                    <a:lumMod val="50000"/>
                  </a:schemeClr>
                </a:solidFill>
                <a:latin typeface="微软雅黑" pitchFamily="34" charset="-122"/>
                <a:ea typeface="微软雅黑" pitchFamily="34" charset="-122"/>
                <a:cs typeface="+mn-cs"/>
              </a:rPr>
              <a:t>）根据系统分层架构组包（推荐使用）</a:t>
            </a:r>
          </a:p>
          <a:p>
            <a:pPr fontAlgn="auto">
              <a:lnSpc>
                <a:spcPct val="130000"/>
              </a:lnSpc>
              <a:spcBef>
                <a:spcPts val="0"/>
              </a:spcBef>
              <a:spcAft>
                <a:spcPts val="0"/>
              </a:spcAft>
              <a:defRPr/>
            </a:pPr>
            <a:r>
              <a:rPr lang="zh-CN" altLang="en-US" sz="1600" dirty="0">
                <a:solidFill>
                  <a:schemeClr val="bg1">
                    <a:lumMod val="50000"/>
                  </a:schemeClr>
                </a:solidFill>
                <a:latin typeface="微软雅黑" pitchFamily="34" charset="-122"/>
                <a:ea typeface="微软雅黑" pitchFamily="34" charset="-122"/>
                <a:cs typeface="+mn-cs"/>
              </a:rPr>
              <a:t>（</a:t>
            </a:r>
            <a:r>
              <a:rPr lang="en-US" altLang="zh-CN" sz="1600" dirty="0">
                <a:solidFill>
                  <a:schemeClr val="bg1">
                    <a:lumMod val="50000"/>
                  </a:schemeClr>
                </a:solidFill>
                <a:latin typeface="微软雅黑" pitchFamily="34" charset="-122"/>
                <a:ea typeface="微软雅黑" pitchFamily="34" charset="-122"/>
                <a:cs typeface="+mn-cs"/>
              </a:rPr>
              <a:t>2</a:t>
            </a:r>
            <a:r>
              <a:rPr lang="zh-CN" altLang="en-US" sz="1600" dirty="0">
                <a:solidFill>
                  <a:schemeClr val="bg1">
                    <a:lumMod val="50000"/>
                  </a:schemeClr>
                </a:solidFill>
                <a:latin typeface="微软雅黑" pitchFamily="34" charset="-122"/>
                <a:ea typeface="微软雅黑" pitchFamily="34" charset="-122"/>
                <a:cs typeface="+mn-cs"/>
              </a:rPr>
              <a:t>）根据系统业务功能模块组包</a:t>
            </a:r>
          </a:p>
        </p:txBody>
      </p:sp>
      <p:sp>
        <p:nvSpPr>
          <p:cNvPr id="11" name="矩形 10"/>
          <p:cNvSpPr/>
          <p:nvPr/>
        </p:nvSpPr>
        <p:spPr>
          <a:xfrm>
            <a:off x="3871913" y="3333750"/>
            <a:ext cx="6365875" cy="1443038"/>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endParaRPr lang="zh-CN" altLang="en-US"/>
          </a:p>
        </p:txBody>
      </p:sp>
      <p:sp>
        <p:nvSpPr>
          <p:cNvPr id="12" name="矩形 11"/>
          <p:cNvSpPr/>
          <p:nvPr/>
        </p:nvSpPr>
        <p:spPr>
          <a:xfrm>
            <a:off x="4978400" y="3159125"/>
            <a:ext cx="4689475" cy="463550"/>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r>
              <a:rPr lang="zh-CN" altLang="en-US" dirty="0">
                <a:latin typeface="微软雅黑" pitchFamily="34" charset="-122"/>
                <a:ea typeface="微软雅黑" pitchFamily="34" charset="-122"/>
              </a:rPr>
              <a:t>参照类之间的关系确定包之间的关系</a:t>
            </a:r>
          </a:p>
        </p:txBody>
      </p:sp>
      <p:sp>
        <p:nvSpPr>
          <p:cNvPr id="14" name="矩形 13"/>
          <p:cNvSpPr/>
          <p:nvPr/>
        </p:nvSpPr>
        <p:spPr>
          <a:xfrm>
            <a:off x="4144963" y="5172075"/>
            <a:ext cx="6365875" cy="1443038"/>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endParaRPr lang="zh-CN" altLang="en-US"/>
          </a:p>
        </p:txBody>
      </p:sp>
      <p:sp>
        <p:nvSpPr>
          <p:cNvPr id="15" name="矩形 14"/>
          <p:cNvSpPr/>
          <p:nvPr/>
        </p:nvSpPr>
        <p:spPr>
          <a:xfrm>
            <a:off x="4938713" y="3832225"/>
            <a:ext cx="4689475" cy="4635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r>
              <a:rPr lang="zh-CN" altLang="en-US" dirty="0">
                <a:latin typeface="微软雅黑" pitchFamily="34" charset="-122"/>
                <a:ea typeface="微软雅黑" pitchFamily="34" charset="-122"/>
              </a:rPr>
              <a:t>减少包的嵌套层次，一般不超过三层 </a:t>
            </a:r>
          </a:p>
        </p:txBody>
      </p:sp>
      <p:sp>
        <p:nvSpPr>
          <p:cNvPr id="17" name="矩形 16"/>
          <p:cNvSpPr/>
          <p:nvPr/>
        </p:nvSpPr>
        <p:spPr>
          <a:xfrm>
            <a:off x="4938713" y="5237163"/>
            <a:ext cx="4689475" cy="4635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r>
              <a:rPr lang="zh-CN" altLang="en-US" sz="1600" dirty="0">
                <a:latin typeface="微软雅黑" pitchFamily="34" charset="-122"/>
                <a:ea typeface="微软雅黑" pitchFamily="34" charset="-122"/>
              </a:rPr>
              <a:t>如果几个包有若干个相同组成部分，可优先考虑将它们合并</a:t>
            </a:r>
          </a:p>
        </p:txBody>
      </p:sp>
      <p:sp>
        <p:nvSpPr>
          <p:cNvPr id="18" name="矩形 17"/>
          <p:cNvSpPr/>
          <p:nvPr/>
        </p:nvSpPr>
        <p:spPr>
          <a:xfrm>
            <a:off x="4938713" y="4518025"/>
            <a:ext cx="4689475" cy="463550"/>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r>
              <a:rPr lang="zh-CN" altLang="en-US" dirty="0">
                <a:latin typeface="微软雅黑" pitchFamily="34" charset="-122"/>
                <a:ea typeface="微软雅黑" pitchFamily="34" charset="-122"/>
              </a:rPr>
              <a:t>每个包的子包控制在</a:t>
            </a:r>
            <a:r>
              <a:rPr lang="en-US" altLang="zh-CN" dirty="0">
                <a:latin typeface="微软雅黑" pitchFamily="34" charset="-122"/>
                <a:ea typeface="微软雅黑" pitchFamily="34" charset="-122"/>
              </a:rPr>
              <a:t>5-9</a:t>
            </a:r>
            <a:r>
              <a:rPr lang="zh-CN" altLang="en-US" dirty="0">
                <a:latin typeface="微软雅黑" pitchFamily="34" charset="-122"/>
                <a:ea typeface="微软雅黑" pitchFamily="34" charset="-122"/>
              </a:rPr>
              <a:t>个</a:t>
            </a:r>
          </a:p>
        </p:txBody>
      </p:sp>
      <p:sp>
        <p:nvSpPr>
          <p:cNvPr id="19" name="矩形 18"/>
          <p:cNvSpPr/>
          <p:nvPr/>
        </p:nvSpPr>
        <p:spPr>
          <a:xfrm>
            <a:off x="4938713" y="5924550"/>
            <a:ext cx="4689475" cy="463550"/>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anchor="ctr"/>
          <a:lstStyle/>
          <a:p>
            <a:pPr algn="ctr" fontAlgn="auto">
              <a:spcBef>
                <a:spcPts val="0"/>
              </a:spcBef>
              <a:spcAft>
                <a:spcPts val="0"/>
              </a:spcAft>
              <a:defRPr/>
            </a:pPr>
            <a:r>
              <a:rPr lang="zh-CN" altLang="en-US" dirty="0">
                <a:latin typeface="微软雅黑" pitchFamily="34" charset="-122"/>
                <a:ea typeface="微软雅黑" pitchFamily="34" charset="-122"/>
              </a:rPr>
              <a:t>可通过包图来体现系统的分层架构</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14"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par>
                          <p:cTn id="15" fill="hold">
                            <p:stCondLst>
                              <p:cond delay="145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1950"/>
                            </p:stCondLst>
                            <p:childTnLst>
                              <p:par>
                                <p:cTn id="26" presetID="16" presetClass="entr" presetSubtype="37"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outVertical)">
                                      <p:cBhvr>
                                        <p:cTn id="28" dur="500"/>
                                        <p:tgtEl>
                                          <p:spTgt spid="5"/>
                                        </p:tgtEl>
                                      </p:cBhvr>
                                    </p:animEffect>
                                  </p:childTnLst>
                                </p:cTn>
                              </p:par>
                            </p:childTnLst>
                          </p:cTn>
                        </p:par>
                        <p:par>
                          <p:cTn id="29" fill="hold">
                            <p:stCondLst>
                              <p:cond delay="2450"/>
                            </p:stCondLst>
                            <p:childTnLst>
                              <p:par>
                                <p:cTn id="30" presetID="2" presetClass="entr" presetSubtype="1"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0-#ppt_h/2"/>
                                          </p:val>
                                        </p:tav>
                                        <p:tav tm="100000">
                                          <p:val>
                                            <p:strVal val="#ppt_y"/>
                                          </p:val>
                                        </p:tav>
                                      </p:tavLst>
                                    </p:anim>
                                  </p:childTnLst>
                                </p:cTn>
                              </p:par>
                            </p:childTnLst>
                          </p:cTn>
                        </p:par>
                        <p:par>
                          <p:cTn id="34" fill="hold">
                            <p:stCondLst>
                              <p:cond delay="295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0"/>
                                        </p:tgtEl>
                                        <p:attrNameLst>
                                          <p:attrName>style.visibility</p:attrName>
                                        </p:attrNameLst>
                                      </p:cBhvr>
                                      <p:to>
                                        <p:strVal val="visible"/>
                                      </p:to>
                                    </p:set>
                                    <p:animEffect transition="in" filter="wipe(left)">
                                      <p:cBhvr>
                                        <p:cTn id="37" dur="100"/>
                                        <p:tgtEl>
                                          <p:spTgt spid="10"/>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0"/>
                                        </p:tgtEl>
                                      </p:cBhvr>
                                      <p:to x="80000" y="100000"/>
                                    </p:animScale>
                                    <p:anim by="(#ppt_w*0.10)" calcmode="lin" valueType="num">
                                      <p:cBhvr>
                                        <p:cTn id="40" dur="50" autoRev="1" fill="hold">
                                          <p:stCondLst>
                                            <p:cond delay="0"/>
                                          </p:stCondLst>
                                        </p:cTn>
                                        <p:tgtEl>
                                          <p:spTgt spid="10"/>
                                        </p:tgtEl>
                                        <p:attrNameLst>
                                          <p:attrName>ppt_x</p:attrName>
                                        </p:attrNameLst>
                                      </p:cBhvr>
                                    </p:anim>
                                    <p:anim by="(-#ppt_w*0.10)" calcmode="lin" valueType="num">
                                      <p:cBhvr>
                                        <p:cTn id="41" dur="50" autoRev="1" fill="hold">
                                          <p:stCondLst>
                                            <p:cond delay="0"/>
                                          </p:stCondLst>
                                        </p:cTn>
                                        <p:tgtEl>
                                          <p:spTgt spid="10"/>
                                        </p:tgtEl>
                                        <p:attrNameLst>
                                          <p:attrName>ppt_y</p:attrName>
                                        </p:attrNameLst>
                                      </p:cBhvr>
                                    </p:anim>
                                    <p:animRot by="-480000">
                                      <p:cBhvr>
                                        <p:cTn id="42" dur="50" autoRev="1" fill="hold">
                                          <p:stCondLst>
                                            <p:cond delay="0"/>
                                          </p:stCondLst>
                                        </p:cTn>
                                        <p:tgtEl>
                                          <p:spTgt spid="10"/>
                                        </p:tgtEl>
                                        <p:attrNameLst>
                                          <p:attrName>r</p:attrName>
                                        </p:attrNameLst>
                                      </p:cBhvr>
                                    </p:animRot>
                                  </p:childTnLst>
                                </p:cTn>
                              </p:par>
                            </p:childTnLst>
                          </p:cTn>
                        </p:par>
                        <p:par>
                          <p:cTn id="43" fill="hold">
                            <p:stCondLst>
                              <p:cond delay="4040"/>
                            </p:stCondLst>
                            <p:childTnLst>
                              <p:par>
                                <p:cTn id="44" presetID="16" presetClass="entr" presetSubtype="37"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childTnLst>
                          </p:cTn>
                        </p:par>
                        <p:par>
                          <p:cTn id="47" fill="hold">
                            <p:stCondLst>
                              <p:cond delay="4540"/>
                            </p:stCondLst>
                            <p:childTnLst>
                              <p:par>
                                <p:cTn id="48" presetID="2" presetClass="entr" presetSubtype="1"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0-#ppt_h/2"/>
                                          </p:val>
                                        </p:tav>
                                        <p:tav tm="100000">
                                          <p:val>
                                            <p:strVal val="#ppt_y"/>
                                          </p:val>
                                        </p:tav>
                                      </p:tavLst>
                                    </p:anim>
                                  </p:childTnLst>
                                </p:cTn>
                              </p:par>
                            </p:childTnLst>
                          </p:cTn>
                        </p:par>
                        <p:par>
                          <p:cTn id="52" fill="hold">
                            <p:stCondLst>
                              <p:cond delay="5040"/>
                            </p:stCondLst>
                            <p:childTnLst>
                              <p:par>
                                <p:cTn id="53" presetID="16" presetClass="entr" presetSubtype="37"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outVertical)">
                                      <p:cBhvr>
                                        <p:cTn id="55" dur="500"/>
                                        <p:tgtEl>
                                          <p:spTgt spid="15"/>
                                        </p:tgtEl>
                                      </p:cBhvr>
                                    </p:animEffect>
                                  </p:childTnLst>
                                </p:cTn>
                              </p:par>
                            </p:childTnLst>
                          </p:cTn>
                        </p:par>
                        <p:par>
                          <p:cTn id="56" fill="hold">
                            <p:stCondLst>
                              <p:cond delay="5540"/>
                            </p:stCondLst>
                            <p:childTnLst>
                              <p:par>
                                <p:cTn id="57" presetID="2" presetClass="entr" presetSubtype="1"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0-#ppt_h/2"/>
                                          </p:val>
                                        </p:tav>
                                        <p:tav tm="100000">
                                          <p:val>
                                            <p:strVal val="#ppt_y"/>
                                          </p:val>
                                        </p:tav>
                                      </p:tavLst>
                                    </p:anim>
                                  </p:childTnLst>
                                </p:cTn>
                              </p:par>
                            </p:childTnLst>
                          </p:cTn>
                        </p:par>
                        <p:par>
                          <p:cTn id="61" fill="hold">
                            <p:stCondLst>
                              <p:cond delay="6040"/>
                            </p:stCondLst>
                            <p:childTnLst>
                              <p:par>
                                <p:cTn id="62" presetID="16" presetClass="entr" presetSubtype="37"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outVertical)">
                                      <p:cBhvr>
                                        <p:cTn id="64" dur="500"/>
                                        <p:tgtEl>
                                          <p:spTgt spid="17"/>
                                        </p:tgtEl>
                                      </p:cBhvr>
                                    </p:animEffect>
                                  </p:childTnLst>
                                </p:cTn>
                              </p:par>
                            </p:childTnLst>
                          </p:cTn>
                        </p:par>
                        <p:par>
                          <p:cTn id="65" fill="hold">
                            <p:stCondLst>
                              <p:cond delay="6540"/>
                            </p:stCondLst>
                            <p:childTnLst>
                              <p:par>
                                <p:cTn id="66" presetID="16" presetClass="entr" presetSubtype="37"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barn(outVertical)">
                                      <p:cBhvr>
                                        <p:cTn id="68" dur="500"/>
                                        <p:tgtEl>
                                          <p:spTgt spid="18"/>
                                        </p:tgtEl>
                                      </p:cBhvr>
                                    </p:animEffect>
                                  </p:childTnLst>
                                </p:cTn>
                              </p:par>
                            </p:childTnLst>
                          </p:cTn>
                        </p:par>
                        <p:par>
                          <p:cTn id="69" fill="hold">
                            <p:stCondLst>
                              <p:cond delay="7040"/>
                            </p:stCondLst>
                            <p:childTnLst>
                              <p:par>
                                <p:cTn id="70" presetID="16" presetClass="entr" presetSubtype="37"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arn(outVertical)">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10" grpId="0"/>
      <p:bldP spid="10" grpId="1"/>
      <p:bldP spid="11" grpId="0" animBg="1"/>
      <p:bldP spid="12" grpId="0" animBg="1"/>
      <p:bldP spid="14" grpId="0" animBg="1"/>
      <p:bldP spid="15" grpId="0" animBg="1"/>
      <p:bldP spid="17" grpId="0" animBg="1"/>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rcRect/>
          <a:stretch>
            <a:fillRect/>
          </a:stretch>
        </p:blipFill>
        <p:spPr bwMode="auto">
          <a:xfrm>
            <a:off x="0" y="1588"/>
            <a:ext cx="12190413" cy="6856412"/>
          </a:xfrm>
          <a:prstGeom prst="rect">
            <a:avLst/>
          </a:prstGeom>
          <a:noFill/>
          <a:ln w="9525">
            <a:noFill/>
            <a:miter lim="800000"/>
            <a:headEnd/>
            <a:tailEnd/>
          </a:ln>
        </p:spPr>
      </p:pic>
      <p:pic>
        <p:nvPicPr>
          <p:cNvPr id="21" name="图片 20"/>
          <p:cNvPicPr>
            <a:picLocks noChangeAspect="1"/>
          </p:cNvPicPr>
          <p:nvPr/>
        </p:nvPicPr>
        <p:blipFill>
          <a:blip r:embed="rId4"/>
          <a:srcRect/>
          <a:stretch>
            <a:fillRect/>
          </a:stretch>
        </p:blipFill>
        <p:spPr bwMode="auto">
          <a:xfrm>
            <a:off x="0" y="1588"/>
            <a:ext cx="12190413" cy="6856412"/>
          </a:xfrm>
          <a:prstGeom prst="rect">
            <a:avLst/>
          </a:prstGeom>
          <a:noFill/>
          <a:ln w="9525">
            <a:noFill/>
            <a:miter lim="800000"/>
            <a:headEnd/>
            <a:tailEnd/>
          </a:ln>
        </p:spPr>
      </p:pic>
      <p:grpSp>
        <p:nvGrpSpPr>
          <p:cNvPr id="22" name="组合 21"/>
          <p:cNvGrpSpPr>
            <a:grpSpLocks/>
          </p:cNvGrpSpPr>
          <p:nvPr/>
        </p:nvGrpSpPr>
        <p:grpSpPr bwMode="auto">
          <a:xfrm>
            <a:off x="0" y="4116388"/>
            <a:ext cx="12190413" cy="228600"/>
            <a:chOff x="-1" y="4000500"/>
            <a:chExt cx="12190413" cy="228600"/>
          </a:xfrm>
        </p:grpSpPr>
        <p:sp>
          <p:nvSpPr>
            <p:cNvPr id="23" name="矩形 10"/>
            <p:cNvSpPr/>
            <p:nvPr/>
          </p:nvSpPr>
          <p:spPr>
            <a:xfrm>
              <a:off x="-1" y="4000500"/>
              <a:ext cx="9555163" cy="228600"/>
            </a:xfrm>
            <a:custGeom>
              <a:avLst/>
              <a:gdLst>
                <a:gd name="connsiteX0" fmla="*/ 0 w 9486901"/>
                <a:gd name="connsiteY0" fmla="*/ 0 h 228600"/>
                <a:gd name="connsiteX1" fmla="*/ 9486901 w 9486901"/>
                <a:gd name="connsiteY1" fmla="*/ 0 h 228600"/>
                <a:gd name="connsiteX2" fmla="*/ 9486901 w 9486901"/>
                <a:gd name="connsiteY2" fmla="*/ 228600 h 228600"/>
                <a:gd name="connsiteX3" fmla="*/ 0 w 9486901"/>
                <a:gd name="connsiteY3" fmla="*/ 228600 h 228600"/>
                <a:gd name="connsiteX4" fmla="*/ 0 w 9486901"/>
                <a:gd name="connsiteY4" fmla="*/ 0 h 228600"/>
                <a:gd name="connsiteX0" fmla="*/ 0 w 9555481"/>
                <a:gd name="connsiteY0" fmla="*/ 0 h 228600"/>
                <a:gd name="connsiteX1" fmla="*/ 9555481 w 9555481"/>
                <a:gd name="connsiteY1" fmla="*/ 0 h 228600"/>
                <a:gd name="connsiteX2" fmla="*/ 9486901 w 9555481"/>
                <a:gd name="connsiteY2" fmla="*/ 228600 h 228600"/>
                <a:gd name="connsiteX3" fmla="*/ 0 w 9555481"/>
                <a:gd name="connsiteY3" fmla="*/ 228600 h 228600"/>
                <a:gd name="connsiteX4" fmla="*/ 0 w 9555481"/>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481" h="228600">
                  <a:moveTo>
                    <a:pt x="0" y="0"/>
                  </a:moveTo>
                  <a:lnTo>
                    <a:pt x="9555481" y="0"/>
                  </a:lnTo>
                  <a:lnTo>
                    <a:pt x="9486901" y="228600"/>
                  </a:lnTo>
                  <a:lnTo>
                    <a:pt x="0" y="228600"/>
                  </a:lnTo>
                  <a:lnTo>
                    <a:pt x="0" y="0"/>
                  </a:lnTo>
                  <a:close/>
                </a:path>
              </a:pathLst>
            </a:cu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矩形 10"/>
            <p:cNvSpPr/>
            <p:nvPr/>
          </p:nvSpPr>
          <p:spPr>
            <a:xfrm flipH="1" flipV="1">
              <a:off x="9532937" y="4000500"/>
              <a:ext cx="2657475" cy="228600"/>
            </a:xfrm>
            <a:custGeom>
              <a:avLst/>
              <a:gdLst/>
              <a:ahLst/>
              <a:cxnLst/>
              <a:rect l="l" t="t" r="r" b="b"/>
              <a:pathLst>
                <a:path w="2657234" h="228600">
                  <a:moveTo>
                    <a:pt x="2588654" y="228600"/>
                  </a:moveTo>
                  <a:lnTo>
                    <a:pt x="0" y="228600"/>
                  </a:lnTo>
                  <a:lnTo>
                    <a:pt x="0" y="0"/>
                  </a:lnTo>
                  <a:lnTo>
                    <a:pt x="2657234" y="0"/>
                  </a:lnTo>
                  <a:close/>
                </a:path>
              </a:pathLst>
            </a:cu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25" name="Rectangle 3"/>
          <p:cNvSpPr txBox="1">
            <a:spLocks noChangeArrowheads="1"/>
          </p:cNvSpPr>
          <p:nvPr/>
        </p:nvSpPr>
        <p:spPr bwMode="auto">
          <a:xfrm>
            <a:off x="1587500" y="4711700"/>
            <a:ext cx="8996363" cy="846138"/>
          </a:xfrm>
          <a:prstGeom prst="rect">
            <a:avLst/>
          </a:prstGeom>
          <a:noFill/>
          <a:ln w="9525">
            <a:noFill/>
            <a:miter lim="800000"/>
            <a:headEnd/>
            <a:tailEnd/>
          </a:ln>
        </p:spPr>
        <p:txBody>
          <a:bodyPr anchor="ctr"/>
          <a:lstStyle/>
          <a:p>
            <a:pPr algn="ctr"/>
            <a:r>
              <a:rPr lang="zh-CN" altLang="en-US" sz="6000" b="1">
                <a:solidFill>
                  <a:srgbClr val="404153"/>
                </a:solidFill>
                <a:latin typeface="微软雅黑" pitchFamily="34" charset="-122"/>
                <a:ea typeface="微软雅黑" pitchFamily="34" charset="-122"/>
              </a:rPr>
              <a:t>谢谢您的观看指导</a:t>
            </a:r>
            <a:r>
              <a:rPr lang="en-US" altLang="zh-CN" sz="6000" b="1">
                <a:solidFill>
                  <a:srgbClr val="404153"/>
                </a:solidFill>
                <a:latin typeface="微软雅黑" pitchFamily="34" charset="-122"/>
                <a:ea typeface="微软雅黑" pitchFamily="34" charset="-122"/>
              </a:rPr>
              <a:t>!</a:t>
            </a:r>
            <a:endParaRPr lang="zh-CN" altLang="en-US" sz="6000" b="1">
              <a:solidFill>
                <a:srgbClr val="404153"/>
              </a:solidFill>
              <a:latin typeface="微软雅黑" pitchFamily="34" charset="-122"/>
              <a:ea typeface="微软雅黑" pitchFamily="34" charset="-122"/>
            </a:endParaRPr>
          </a:p>
        </p:txBody>
      </p:sp>
      <p:sp>
        <p:nvSpPr>
          <p:cNvPr id="26" name="Freeform 10"/>
          <p:cNvSpPr>
            <a:spLocks noEditPoints="1"/>
          </p:cNvSpPr>
          <p:nvPr/>
        </p:nvSpPr>
        <p:spPr bwMode="auto">
          <a:xfrm>
            <a:off x="4119563" y="5773738"/>
            <a:ext cx="311150" cy="312737"/>
          </a:xfrm>
          <a:custGeom>
            <a:avLst/>
            <a:gdLst>
              <a:gd name="T0" fmla="*/ 2147483647 w 490"/>
              <a:gd name="T1" fmla="*/ 0 h 490"/>
              <a:gd name="T2" fmla="*/ 2147483647 w 490"/>
              <a:gd name="T3" fmla="*/ 2147483647 h 490"/>
              <a:gd name="T4" fmla="*/ 2147483647 w 490"/>
              <a:gd name="T5" fmla="*/ 2147483647 h 490"/>
              <a:gd name="T6" fmla="*/ 0 w 490"/>
              <a:gd name="T7" fmla="*/ 2147483647 h 490"/>
              <a:gd name="T8" fmla="*/ 2147483647 w 490"/>
              <a:gd name="T9" fmla="*/ 0 h 490"/>
              <a:gd name="T10" fmla="*/ 2147483647 w 490"/>
              <a:gd name="T11" fmla="*/ 2147483647 h 490"/>
              <a:gd name="T12" fmla="*/ 2147483647 w 490"/>
              <a:gd name="T13" fmla="*/ 2147483647 h 490"/>
              <a:gd name="T14" fmla="*/ 2147483647 w 490"/>
              <a:gd name="T15" fmla="*/ 2147483647 h 490"/>
              <a:gd name="T16" fmla="*/ 2147483647 w 490"/>
              <a:gd name="T17" fmla="*/ 2147483647 h 490"/>
              <a:gd name="T18" fmla="*/ 2147483647 w 490"/>
              <a:gd name="T19" fmla="*/ 2147483647 h 490"/>
              <a:gd name="T20" fmla="*/ 2147483647 w 490"/>
              <a:gd name="T21" fmla="*/ 2147483647 h 490"/>
              <a:gd name="T22" fmla="*/ 2147483647 w 490"/>
              <a:gd name="T23" fmla="*/ 2147483647 h 490"/>
              <a:gd name="T24" fmla="*/ 2147483647 w 490"/>
              <a:gd name="T25" fmla="*/ 2147483647 h 490"/>
              <a:gd name="T26" fmla="*/ 2147483647 w 490"/>
              <a:gd name="T27" fmla="*/ 2147483647 h 490"/>
              <a:gd name="T28" fmla="*/ 2147483647 w 490"/>
              <a:gd name="T29" fmla="*/ 2147483647 h 490"/>
              <a:gd name="T30" fmla="*/ 2147483647 w 490"/>
              <a:gd name="T31" fmla="*/ 2147483647 h 490"/>
              <a:gd name="T32" fmla="*/ 2147483647 w 490"/>
              <a:gd name="T33" fmla="*/ 2147483647 h 490"/>
              <a:gd name="T34" fmla="*/ 2147483647 w 490"/>
              <a:gd name="T35" fmla="*/ 2147483647 h 490"/>
              <a:gd name="T36" fmla="*/ 2147483647 w 490"/>
              <a:gd name="T37" fmla="*/ 2147483647 h 490"/>
              <a:gd name="T38" fmla="*/ 2147483647 w 490"/>
              <a:gd name="T39" fmla="*/ 2147483647 h 490"/>
              <a:gd name="T40" fmla="*/ 2147483647 w 490"/>
              <a:gd name="T41" fmla="*/ 2147483647 h 490"/>
              <a:gd name="T42" fmla="*/ 2147483647 w 490"/>
              <a:gd name="T43" fmla="*/ 2147483647 h 490"/>
              <a:gd name="T44" fmla="*/ 2147483647 w 490"/>
              <a:gd name="T45" fmla="*/ 2147483647 h 490"/>
              <a:gd name="T46" fmla="*/ 2147483647 w 490"/>
              <a:gd name="T47" fmla="*/ 2147483647 h 490"/>
              <a:gd name="T48" fmla="*/ 2147483647 w 490"/>
              <a:gd name="T49" fmla="*/ 2147483647 h 490"/>
              <a:gd name="T50" fmla="*/ 2147483647 w 490"/>
              <a:gd name="T51" fmla="*/ 2147483647 h 490"/>
              <a:gd name="T52" fmla="*/ 2147483647 w 490"/>
              <a:gd name="T53" fmla="*/ 2147483647 h 490"/>
              <a:gd name="T54" fmla="*/ 2147483647 w 490"/>
              <a:gd name="T55" fmla="*/ 2147483647 h 490"/>
              <a:gd name="T56" fmla="*/ 2147483647 w 490"/>
              <a:gd name="T57" fmla="*/ 2147483647 h 490"/>
              <a:gd name="T58" fmla="*/ 2147483647 w 490"/>
              <a:gd name="T59" fmla="*/ 2147483647 h 490"/>
              <a:gd name="T60" fmla="*/ 2147483647 w 490"/>
              <a:gd name="T61" fmla="*/ 2147483647 h 490"/>
              <a:gd name="T62" fmla="*/ 2147483647 w 490"/>
              <a:gd name="T63" fmla="*/ 2147483647 h 490"/>
              <a:gd name="T64" fmla="*/ 2147483647 w 490"/>
              <a:gd name="T65" fmla="*/ 2147483647 h 490"/>
              <a:gd name="T66" fmla="*/ 2147483647 w 490"/>
              <a:gd name="T67" fmla="*/ 2147483647 h 490"/>
              <a:gd name="T68" fmla="*/ 2147483647 w 490"/>
              <a:gd name="T69" fmla="*/ 2147483647 h 4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0"/>
              <a:gd name="T106" fmla="*/ 0 h 490"/>
              <a:gd name="T107" fmla="*/ 490 w 490"/>
              <a:gd name="T108" fmla="*/ 490 h 4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404153"/>
          </a:solidFill>
          <a:ln w="9525">
            <a:noFill/>
            <a:round/>
            <a:headEnd/>
            <a:tailEnd/>
          </a:ln>
        </p:spPr>
        <p:txBody>
          <a:bodyPr lIns="68562" tIns="34281" rIns="68562" bIns="34281"/>
          <a:lstStyle/>
          <a:p>
            <a:endParaRPr lang="zh-CN" altLang="en-US"/>
          </a:p>
        </p:txBody>
      </p:sp>
      <p:sp>
        <p:nvSpPr>
          <p:cNvPr id="27" name="Rectangle 4"/>
          <p:cNvSpPr txBox="1">
            <a:spLocks noChangeArrowheads="1"/>
          </p:cNvSpPr>
          <p:nvPr/>
        </p:nvSpPr>
        <p:spPr bwMode="auto">
          <a:xfrm>
            <a:off x="4597400" y="5791200"/>
            <a:ext cx="3670300" cy="257175"/>
          </a:xfrm>
          <a:prstGeom prst="rect">
            <a:avLst/>
          </a:prstGeom>
          <a:noFill/>
          <a:ln>
            <a:noFill/>
          </a:ln>
          <a:effectLst/>
          <a:extLst/>
        </p:spPr>
        <p:txBody>
          <a:bodyPr lIns="68562" tIns="34281" rIns="68562" bIns="34281" anchor="ct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spcBef>
                <a:spcPts val="0"/>
              </a:spcBef>
              <a:spcAft>
                <a:spcPts val="0"/>
              </a:spcAft>
              <a:defRPr/>
            </a:pPr>
            <a:r>
              <a:rPr lang="en-US" altLang="zh-CN" sz="2100" b="0" dirty="0" smtClean="0">
                <a:solidFill>
                  <a:schemeClr val="bg1">
                    <a:lumMod val="50000"/>
                  </a:schemeClr>
                </a:solidFill>
                <a:latin typeface="微软雅黑" pitchFamily="34" charset="-122"/>
                <a:ea typeface="微软雅黑" pitchFamily="34" charset="-122"/>
              </a:rPr>
              <a:t>PRD-2017-G19</a:t>
            </a:r>
          </a:p>
        </p:txBody>
      </p:sp>
    </p:spTree>
  </p:cSld>
  <p:clrMapOvr>
    <a:masterClrMapping/>
  </p:clrMapOvr>
  <p:transition spd="slow"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750"/>
                                        <p:tgtEl>
                                          <p:spTgt spid="21"/>
                                        </p:tgtEl>
                                      </p:cBhvr>
                                    </p:animEffect>
                                  </p:childTnLst>
                                </p:cTn>
                              </p:par>
                            </p:childTnLst>
                          </p:cTn>
                        </p:par>
                        <p:par>
                          <p:cTn id="12" fill="hold">
                            <p:stCondLst>
                              <p:cond delay="1250"/>
                            </p:stCondLst>
                            <p:childTnLst>
                              <p:par>
                                <p:cTn id="13" presetID="22" presetClass="entr" presetSubtype="2"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right)">
                                      <p:cBhvr>
                                        <p:cTn id="15" dur="500"/>
                                        <p:tgtEl>
                                          <p:spTgt spid="22"/>
                                        </p:tgtEl>
                                      </p:cBhvr>
                                    </p:animEffect>
                                  </p:childTnLst>
                                </p:cTn>
                              </p:par>
                            </p:childTnLst>
                          </p:cTn>
                        </p:par>
                        <p:par>
                          <p:cTn id="16" fill="hold">
                            <p:stCondLst>
                              <p:cond delay="175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by="(-#ppt_w*2)" calcmode="lin" valueType="num">
                                      <p:cBhvr rctx="PPT">
                                        <p:cTn id="19" dur="500" autoRev="1" fill="hold">
                                          <p:stCondLst>
                                            <p:cond delay="0"/>
                                          </p:stCondLst>
                                        </p:cTn>
                                        <p:tgtEl>
                                          <p:spTgt spid="25"/>
                                        </p:tgtEl>
                                        <p:attrNameLst>
                                          <p:attrName>ppt_w</p:attrName>
                                        </p:attrNameLst>
                                      </p:cBhvr>
                                    </p:anim>
                                    <p:anim by="(#ppt_w*0.50)" calcmode="lin" valueType="num">
                                      <p:cBhvr>
                                        <p:cTn id="20" dur="500" decel="50000" autoRev="1" fill="hold">
                                          <p:stCondLst>
                                            <p:cond delay="0"/>
                                          </p:stCondLst>
                                        </p:cTn>
                                        <p:tgtEl>
                                          <p:spTgt spid="25"/>
                                        </p:tgtEl>
                                        <p:attrNameLst>
                                          <p:attrName>ppt_x</p:attrName>
                                        </p:attrNameLst>
                                      </p:cBhvr>
                                    </p:anim>
                                    <p:anim from="(-#ppt_h/2)" to="(#ppt_y)" calcmode="lin" valueType="num">
                                      <p:cBhvr>
                                        <p:cTn id="21" dur="1000" fill="hold">
                                          <p:stCondLst>
                                            <p:cond delay="0"/>
                                          </p:stCondLst>
                                        </p:cTn>
                                        <p:tgtEl>
                                          <p:spTgt spid="25"/>
                                        </p:tgtEl>
                                        <p:attrNameLst>
                                          <p:attrName>ppt_y</p:attrName>
                                        </p:attrNameLst>
                                      </p:cBhvr>
                                    </p:anim>
                                    <p:animRot by="21600000">
                                      <p:cBhvr>
                                        <p:cTn id="22" dur="1000" fill="hold">
                                          <p:stCondLst>
                                            <p:cond delay="0"/>
                                          </p:stCondLst>
                                        </p:cTn>
                                        <p:tgtEl>
                                          <p:spTgt spid="25"/>
                                        </p:tgtEl>
                                        <p:attrNameLst>
                                          <p:attrName>r</p:attrName>
                                        </p:attrNameLst>
                                      </p:cBhvr>
                                    </p:animRot>
                                  </p:childTnLst>
                                </p:cTn>
                              </p:par>
                            </p:childTnLst>
                          </p:cTn>
                        </p:par>
                        <p:par>
                          <p:cTn id="23" fill="hold">
                            <p:stCondLst>
                              <p:cond delay="3550"/>
                            </p:stCondLst>
                            <p:childTnLst>
                              <p:par>
                                <p:cTn id="24" presetID="2" presetClass="entr" presetSubtype="6"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1+#ppt_w/2"/>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algn="ctr"/>
            <a:r>
              <a:rPr lang="zh-CN" altLang="en-US" sz="2400" b="1">
                <a:solidFill>
                  <a:srgbClr val="7F7F7F"/>
                </a:solidFill>
              </a:rPr>
              <a:t>对象图的作用</a:t>
            </a:r>
          </a:p>
        </p:txBody>
      </p:sp>
      <p:grpSp>
        <p:nvGrpSpPr>
          <p:cNvPr id="28" name="组合 27"/>
          <p:cNvGrpSpPr>
            <a:grpSpLocks/>
          </p:cNvGrpSpPr>
          <p:nvPr/>
        </p:nvGrpSpPr>
        <p:grpSpPr bwMode="auto">
          <a:xfrm>
            <a:off x="1330325" y="1951038"/>
            <a:ext cx="9688513" cy="3819525"/>
            <a:chOff x="524774" y="932613"/>
            <a:chExt cx="8095305" cy="3191188"/>
          </a:xfrm>
        </p:grpSpPr>
        <p:grpSp>
          <p:nvGrpSpPr>
            <p:cNvPr id="66564" name="淘宝店chenying0907出品 46"/>
            <p:cNvGrpSpPr>
              <a:grpSpLocks/>
            </p:cNvGrpSpPr>
            <p:nvPr/>
          </p:nvGrpSpPr>
          <p:grpSpPr bwMode="auto">
            <a:xfrm>
              <a:off x="524774" y="932613"/>
              <a:ext cx="1892961" cy="3191188"/>
              <a:chOff x="699698" y="1340769"/>
              <a:chExt cx="2523948" cy="4254917"/>
            </a:xfrm>
          </p:grpSpPr>
          <p:sp>
            <p:nvSpPr>
              <p:cNvPr id="66582" name="淘宝店chenying0907出品 70"/>
              <p:cNvSpPr>
                <a:spLocks/>
              </p:cNvSpPr>
              <p:nvPr/>
            </p:nvSpPr>
            <p:spPr bwMode="auto">
              <a:xfrm rot="5400000">
                <a:off x="-165787" y="2206254"/>
                <a:ext cx="4254917" cy="2523948"/>
              </a:xfrm>
              <a:custGeom>
                <a:avLst/>
                <a:gdLst>
                  <a:gd name="T0" fmla="*/ 571641 w 5137844"/>
                  <a:gd name="T1" fmla="*/ 2293610 h 2523948"/>
                  <a:gd name="T2" fmla="*/ 1601747 w 5137844"/>
                  <a:gd name="T3" fmla="*/ 2410540 h 2523948"/>
                  <a:gd name="T4" fmla="*/ 1759511 w 5137844"/>
                  <a:gd name="T5" fmla="*/ 2410540 h 2523948"/>
                  <a:gd name="T6" fmla="*/ 2475935 w 5137844"/>
                  <a:gd name="T7" fmla="*/ 2410540 h 2523948"/>
                  <a:gd name="T8" fmla="*/ 2633698 w 5137844"/>
                  <a:gd name="T9" fmla="*/ 2410540 h 2523948"/>
                  <a:gd name="T10" fmla="*/ 3355749 w 5137844"/>
                  <a:gd name="T11" fmla="*/ 2410540 h 2523948"/>
                  <a:gd name="T12" fmla="*/ 4119199 w 5137844"/>
                  <a:gd name="T13" fmla="*/ 1378906 h 2523948"/>
                  <a:gd name="T14" fmla="*/ 3513512 w 5137844"/>
                  <a:gd name="T15" fmla="*/ 113407 h 2523948"/>
                  <a:gd name="T16" fmla="*/ 3354342 w 5137844"/>
                  <a:gd name="T17" fmla="*/ 113407 h 2523948"/>
                  <a:gd name="T18" fmla="*/ 3317765 w 5137844"/>
                  <a:gd name="T19" fmla="*/ 113407 h 2523948"/>
                  <a:gd name="T20" fmla="*/ 3179892 w 5137844"/>
                  <a:gd name="T21" fmla="*/ 113407 h 2523948"/>
                  <a:gd name="T22" fmla="*/ 3030962 w 5137844"/>
                  <a:gd name="T23" fmla="*/ 113407 h 2523948"/>
                  <a:gd name="T24" fmla="*/ 2873199 w 5137844"/>
                  <a:gd name="T25" fmla="*/ 113407 h 2523948"/>
                  <a:gd name="T26" fmla="*/ 2651998 w 5137844"/>
                  <a:gd name="T27" fmla="*/ 113407 h 2523948"/>
                  <a:gd name="T28" fmla="*/ 2638339 w 5137844"/>
                  <a:gd name="T29" fmla="*/ 113407 h 2523948"/>
                  <a:gd name="T30" fmla="*/ 2620038 w 5137844"/>
                  <a:gd name="T31" fmla="*/ 113407 h 2523948"/>
                  <a:gd name="T32" fmla="*/ 2542725 w 5137844"/>
                  <a:gd name="T33" fmla="*/ 113407 h 2523948"/>
                  <a:gd name="T34" fmla="*/ 2494235 w 5137844"/>
                  <a:gd name="T35" fmla="*/ 113407 h 2523948"/>
                  <a:gd name="T36" fmla="*/ 2480576 w 5137844"/>
                  <a:gd name="T37" fmla="*/ 113407 h 2523948"/>
                  <a:gd name="T38" fmla="*/ 2474227 w 5137844"/>
                  <a:gd name="T39" fmla="*/ 113407 h 2523948"/>
                  <a:gd name="T40" fmla="*/ 2438574 w 5137844"/>
                  <a:gd name="T41" fmla="*/ 113407 h 2523948"/>
                  <a:gd name="T42" fmla="*/ 2384962 w 5137844"/>
                  <a:gd name="T43" fmla="*/ 113407 h 2523948"/>
                  <a:gd name="T44" fmla="*/ 2349628 w 5137844"/>
                  <a:gd name="T45" fmla="*/ 113407 h 2523948"/>
                  <a:gd name="T46" fmla="*/ 2283201 w 5137844"/>
                  <a:gd name="T47" fmla="*/ 113407 h 2523948"/>
                  <a:gd name="T48" fmla="*/ 2262510 w 5137844"/>
                  <a:gd name="T49" fmla="*/ 113407 h 2523948"/>
                  <a:gd name="T50" fmla="*/ 2183104 w 5137844"/>
                  <a:gd name="T51" fmla="*/ 113407 h 2523948"/>
                  <a:gd name="T52" fmla="*/ 2107137 w 5137844"/>
                  <a:gd name="T53" fmla="*/ 113407 h 2523948"/>
                  <a:gd name="T54" fmla="*/ 2025341 w 5137844"/>
                  <a:gd name="T55" fmla="*/ 113407 h 2523948"/>
                  <a:gd name="T56" fmla="*/ 1913390 w 5137844"/>
                  <a:gd name="T57" fmla="*/ 113407 h 2523948"/>
                  <a:gd name="T58" fmla="*/ 1777811 w 5137844"/>
                  <a:gd name="T59" fmla="*/ 113407 h 2523948"/>
                  <a:gd name="T60" fmla="*/ 1770477 w 5137844"/>
                  <a:gd name="T61" fmla="*/ 113407 h 2523948"/>
                  <a:gd name="T62" fmla="*/ 1755627 w 5137844"/>
                  <a:gd name="T63" fmla="*/ 113407 h 2523948"/>
                  <a:gd name="T64" fmla="*/ 1620049 w 5137844"/>
                  <a:gd name="T65" fmla="*/ 113407 h 2523948"/>
                  <a:gd name="T66" fmla="*/ 1601747 w 5137844"/>
                  <a:gd name="T67" fmla="*/ 113407 h 2523948"/>
                  <a:gd name="T68" fmla="*/ 1558760 w 5137844"/>
                  <a:gd name="T69" fmla="*/ 113407 h 2523948"/>
                  <a:gd name="T70" fmla="*/ 1447592 w 5137844"/>
                  <a:gd name="T71" fmla="*/ 113407 h 2523948"/>
                  <a:gd name="T72" fmla="*/ 1289829 w 5137844"/>
                  <a:gd name="T73" fmla="*/ 113407 h 2523948"/>
                  <a:gd name="T74" fmla="*/ 963770 w 5137844"/>
                  <a:gd name="T75" fmla="*/ 113407 h 2523948"/>
                  <a:gd name="T76" fmla="*/ 571641 w 5137844"/>
                  <a:gd name="T77" fmla="*/ 230339 h 2523948"/>
                  <a:gd name="T78" fmla="*/ 0 w 5137844"/>
                  <a:gd name="T79" fmla="*/ 1261974 h 2523948"/>
                  <a:gd name="T80" fmla="*/ 689932 w 5137844"/>
                  <a:gd name="T81" fmla="*/ 0 h 2523948"/>
                  <a:gd name="T82" fmla="*/ 1648559 w 5137844"/>
                  <a:gd name="T83" fmla="*/ 0 h 2523948"/>
                  <a:gd name="T84" fmla="*/ 1805582 w 5137844"/>
                  <a:gd name="T85" fmla="*/ 0 h 2523948"/>
                  <a:gd name="T86" fmla="*/ 1973659 w 5137844"/>
                  <a:gd name="T87" fmla="*/ 0 h 2523948"/>
                  <a:gd name="T88" fmla="*/ 2191801 w 5137844"/>
                  <a:gd name="T89" fmla="*/ 0 h 2523948"/>
                  <a:gd name="T90" fmla="*/ 2305004 w 5137844"/>
                  <a:gd name="T91" fmla="*/ 0 h 2523948"/>
                  <a:gd name="T92" fmla="*/ 2426064 w 5137844"/>
                  <a:gd name="T93" fmla="*/ 0 h 2523948"/>
                  <a:gd name="T94" fmla="*/ 2497058 w 5137844"/>
                  <a:gd name="T95" fmla="*/ 0 h 2523948"/>
                  <a:gd name="T96" fmla="*/ 2582005 w 5137844"/>
                  <a:gd name="T97" fmla="*/ 0 h 2523948"/>
                  <a:gd name="T98" fmla="*/ 2603195 w 5137844"/>
                  <a:gd name="T99" fmla="*/ 0 h 2523948"/>
                  <a:gd name="T100" fmla="*/ 2772269 w 5137844"/>
                  <a:gd name="T101" fmla="*/ 0 h 2523948"/>
                  <a:gd name="T102" fmla="*/ 4229188 w 5137844"/>
                  <a:gd name="T103" fmla="*/ 1133497 h 2523948"/>
                  <a:gd name="T104" fmla="*/ 3563698 w 5137844"/>
                  <a:gd name="T105" fmla="*/ 2523948 h 2523948"/>
                  <a:gd name="T106" fmla="*/ 2597012 w 5137844"/>
                  <a:gd name="T107" fmla="*/ 2523948 h 2523948"/>
                  <a:gd name="T108" fmla="*/ 1636510 w 5137844"/>
                  <a:gd name="T109" fmla="*/ 2523948 h 2523948"/>
                  <a:gd name="T110" fmla="*/ 24441 w 5137844"/>
                  <a:gd name="T111" fmla="*/ 1390451 h 25239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37844"/>
                  <a:gd name="T169" fmla="*/ 0 h 2523948"/>
                  <a:gd name="T170" fmla="*/ 5137844 w 5137844"/>
                  <a:gd name="T171" fmla="*/ 2523948 h 25239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01B0F1"/>
              </a:solidFill>
              <a:ln w="25400">
                <a:noFill/>
                <a:round/>
                <a:headEnd/>
                <a:tailEnd/>
              </a:ln>
            </p:spPr>
            <p:txBody>
              <a:bodyPr/>
              <a:lstStyle/>
              <a:p>
                <a:endParaRPr lang="zh-CN" altLang="en-US"/>
              </a:p>
            </p:txBody>
          </p:sp>
          <p:sp>
            <p:nvSpPr>
              <p:cNvPr id="6" name="淘宝店chenying0907出品 45"/>
              <p:cNvSpPr/>
              <p:nvPr/>
            </p:nvSpPr>
            <p:spPr>
              <a:xfrm>
                <a:off x="773979" y="2423067"/>
                <a:ext cx="2375224" cy="62603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6565" name="TextBox 29"/>
            <p:cNvSpPr txBox="1">
              <a:spLocks noChangeArrowheads="1"/>
            </p:cNvSpPr>
            <p:nvPr/>
          </p:nvSpPr>
          <p:spPr bwMode="auto">
            <a:xfrm>
              <a:off x="817898" y="2524413"/>
              <a:ext cx="1265339" cy="965082"/>
            </a:xfrm>
            <a:prstGeom prst="rect">
              <a:avLst/>
            </a:prstGeom>
            <a:noFill/>
            <a:ln w="9525">
              <a:noFill/>
              <a:miter lim="800000"/>
              <a:headEnd/>
              <a:tailEnd/>
            </a:ln>
          </p:spPr>
          <p:txBody>
            <a:bodyPr lIns="0" tIns="0" rIns="0" bIns="0">
              <a:spAutoFit/>
            </a:bodyPr>
            <a:lstStyle/>
            <a:p>
              <a:pPr algn="just">
                <a:lnSpc>
                  <a:spcPts val="1500"/>
                </a:lnSpc>
              </a:pPr>
              <a:r>
                <a:rPr lang="zh-CN" altLang="en-US" sz="1600">
                  <a:solidFill>
                    <a:srgbClr val="7F7F7F"/>
                  </a:solidFill>
                </a:rPr>
                <a:t>对象图常用来描述业务或软件系统在某一时刻，对象的组成、结构和关系。 </a:t>
              </a:r>
              <a:br>
                <a:rPr lang="zh-CN" altLang="en-US" sz="1600">
                  <a:solidFill>
                    <a:srgbClr val="7F7F7F"/>
                  </a:solidFill>
                </a:rPr>
              </a:br>
              <a:endParaRPr lang="zh-CN" altLang="en-US" sz="1600">
                <a:solidFill>
                  <a:srgbClr val="7F7F7F"/>
                </a:solidFill>
                <a:latin typeface="微软雅黑" pitchFamily="34" charset="-122"/>
                <a:ea typeface="微软雅黑" pitchFamily="34" charset="-122"/>
              </a:endParaRPr>
            </a:p>
          </p:txBody>
        </p:sp>
        <p:sp>
          <p:nvSpPr>
            <p:cNvPr id="66566" name="TextBox 30"/>
            <p:cNvSpPr txBox="1">
              <a:spLocks noChangeArrowheads="1"/>
            </p:cNvSpPr>
            <p:nvPr/>
          </p:nvSpPr>
          <p:spPr bwMode="auto">
            <a:xfrm>
              <a:off x="636196" y="1817286"/>
              <a:ext cx="1663364" cy="26792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9" name="TextBox 20"/>
            <p:cNvSpPr txBox="1"/>
            <p:nvPr/>
          </p:nvSpPr>
          <p:spPr>
            <a:xfrm>
              <a:off x="1336559" y="1205840"/>
              <a:ext cx="269269" cy="385966"/>
            </a:xfrm>
            <a:prstGeom prst="rect">
              <a:avLst/>
            </a:prstGeom>
            <a:noFill/>
          </p:spPr>
          <p:txBody>
            <a:bodyPr wrap="none" lIns="0" tIns="0" rIns="0" bIns="0">
              <a:spAutoFit/>
            </a:bodyPr>
            <a:lstStyle/>
            <a:p>
              <a:pPr algn="ctr" fontAlgn="auto">
                <a:spcBef>
                  <a:spcPts val="0"/>
                </a:spcBef>
                <a:spcAft>
                  <a:spcPts val="0"/>
                </a:spcAft>
                <a:defRPr/>
              </a:pPr>
              <a:r>
                <a:rPr lang="en-US" altLang="zh-CN" sz="3000" spc="300" dirty="0">
                  <a:solidFill>
                    <a:schemeClr val="bg1">
                      <a:lumMod val="50000"/>
                    </a:schemeClr>
                  </a:solidFill>
                  <a:latin typeface="Agency FB" panose="020B0503020202020204" pitchFamily="34" charset="0"/>
                  <a:ea typeface="微软雅黑" pitchFamily="34" charset="-122"/>
                  <a:cs typeface="+mn-cs"/>
                </a:rPr>
                <a:t>01</a:t>
              </a:r>
              <a:endParaRPr lang="zh-CN" altLang="en-US" sz="3000" spc="300" dirty="0">
                <a:solidFill>
                  <a:schemeClr val="bg1">
                    <a:lumMod val="50000"/>
                  </a:schemeClr>
                </a:solidFill>
                <a:latin typeface="Agency FB" panose="020B0503020202020204" pitchFamily="34" charset="0"/>
                <a:ea typeface="微软雅黑" pitchFamily="34" charset="-122"/>
                <a:cs typeface="+mn-cs"/>
              </a:endParaRPr>
            </a:p>
          </p:txBody>
        </p:sp>
        <p:grpSp>
          <p:nvGrpSpPr>
            <p:cNvPr id="10" name="淘宝店chenying0907出品 77"/>
            <p:cNvGrpSpPr/>
            <p:nvPr/>
          </p:nvGrpSpPr>
          <p:grpSpPr>
            <a:xfrm>
              <a:off x="2592221" y="932613"/>
              <a:ext cx="1892961" cy="3191188"/>
              <a:chOff x="699698" y="1340769"/>
              <a:chExt cx="2523948" cy="4254917"/>
            </a:xfrm>
            <a:solidFill>
              <a:schemeClr val="tx1">
                <a:lumMod val="75000"/>
                <a:lumOff val="25000"/>
              </a:schemeClr>
            </a:solidFill>
          </p:grpSpPr>
          <p:sp>
            <p:nvSpPr>
              <p:cNvPr id="11" name="淘宝店chenying0907出品 78"/>
              <p:cNvSpPr>
                <a:spLocks/>
              </p:cNvSpPr>
              <p:nvPr/>
            </p:nvSpPr>
            <p:spPr bwMode="auto">
              <a:xfrm rot="5400000">
                <a:off x="-165787" y="2206254"/>
                <a:ext cx="4254917"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404153"/>
              </a:solidFill>
              <a:ln w="25400">
                <a:noFill/>
              </a:ln>
              <a:effectLst/>
            </p:spPr>
            <p:txBody>
              <a:bodyPr/>
              <a:lstStyle/>
              <a:p>
                <a:pPr fontAlgn="auto">
                  <a:spcBef>
                    <a:spcPts val="0"/>
                  </a:spcBef>
                  <a:spcAft>
                    <a:spcPts val="0"/>
                  </a:spcAft>
                  <a:defRPr/>
                </a:pPr>
                <a:endParaRPr lang="zh-CN" altLang="en-US">
                  <a:solidFill>
                    <a:prstClr val="black"/>
                  </a:solidFill>
                  <a:latin typeface="+mn-lt"/>
                  <a:ea typeface="+mn-ea"/>
                  <a:cs typeface="+mn-cs"/>
                </a:endParaRPr>
              </a:p>
            </p:txBody>
          </p:sp>
          <p:sp>
            <p:nvSpPr>
              <p:cNvPr id="12" name="淘宝店chenying0907出品 79"/>
              <p:cNvSpPr/>
              <p:nvPr/>
            </p:nvSpPr>
            <p:spPr>
              <a:xfrm>
                <a:off x="773540" y="2423160"/>
                <a:ext cx="2376264" cy="626712"/>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6569" name="TextBox 29"/>
            <p:cNvSpPr txBox="1">
              <a:spLocks noChangeArrowheads="1"/>
            </p:cNvSpPr>
            <p:nvPr/>
          </p:nvSpPr>
          <p:spPr bwMode="auto">
            <a:xfrm>
              <a:off x="2905575" y="2524413"/>
              <a:ext cx="1265339" cy="964439"/>
            </a:xfrm>
            <a:prstGeom prst="rect">
              <a:avLst/>
            </a:prstGeom>
            <a:noFill/>
            <a:ln w="9525">
              <a:noFill/>
              <a:miter lim="800000"/>
              <a:headEnd/>
              <a:tailEnd/>
            </a:ln>
          </p:spPr>
          <p:txBody>
            <a:bodyPr lIns="0" tIns="0" rIns="0" bIns="0">
              <a:spAutoFit/>
            </a:bodyPr>
            <a:lstStyle/>
            <a:p>
              <a:pPr algn="just">
                <a:lnSpc>
                  <a:spcPts val="1500"/>
                </a:lnSpc>
              </a:pPr>
              <a:r>
                <a:rPr lang="zh-CN" altLang="en-US" sz="1600">
                  <a:solidFill>
                    <a:srgbClr val="7F7F7F"/>
                  </a:solidFill>
                </a:rPr>
                <a:t>说明复杂的数据结构。对于复杂的数据结构，有时候很难对其进行抽象成类表达之间的交互关系。</a:t>
              </a:r>
              <a:endParaRPr lang="zh-CN" altLang="en-US" sz="1600">
                <a:solidFill>
                  <a:srgbClr val="7F7F7F"/>
                </a:solidFill>
                <a:ea typeface="微软雅黑" pitchFamily="34" charset="-122"/>
              </a:endParaRPr>
            </a:p>
          </p:txBody>
        </p:sp>
        <p:sp>
          <p:nvSpPr>
            <p:cNvPr id="66570" name="TextBox 30"/>
            <p:cNvSpPr txBox="1">
              <a:spLocks noChangeArrowheads="1"/>
            </p:cNvSpPr>
            <p:nvPr/>
          </p:nvSpPr>
          <p:spPr bwMode="auto">
            <a:xfrm>
              <a:off x="2707948" y="1817365"/>
              <a:ext cx="1661918"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15" name="TextBox 20"/>
            <p:cNvSpPr txBox="1"/>
            <p:nvPr/>
          </p:nvSpPr>
          <p:spPr>
            <a:xfrm>
              <a:off x="3405816" y="1205840"/>
              <a:ext cx="265289" cy="385966"/>
            </a:xfrm>
            <a:prstGeom prst="rect">
              <a:avLst/>
            </a:prstGeom>
            <a:noFill/>
          </p:spPr>
          <p:txBody>
            <a:bodyPr wrap="none" lIns="0" tIns="0" rIns="0" bIns="0">
              <a:spAutoFit/>
            </a:bodyPr>
            <a:lstStyle/>
            <a:p>
              <a:pPr algn="ctr" fontAlgn="auto">
                <a:spcBef>
                  <a:spcPts val="0"/>
                </a:spcBef>
                <a:spcAft>
                  <a:spcPts val="0"/>
                </a:spcAft>
                <a:defRPr/>
              </a:pPr>
              <a:r>
                <a:rPr lang="en-US" altLang="zh-CN" sz="3000" dirty="0">
                  <a:solidFill>
                    <a:schemeClr val="bg1">
                      <a:lumMod val="50000"/>
                    </a:schemeClr>
                  </a:solidFill>
                  <a:latin typeface="Agency FB" panose="020B0503020202020204" pitchFamily="34" charset="0"/>
                  <a:ea typeface="微软雅黑" pitchFamily="34" charset="-122"/>
                  <a:cs typeface="+mn-cs"/>
                </a:rPr>
                <a:t>02</a:t>
              </a:r>
              <a:endParaRPr lang="zh-CN" altLang="en-US" sz="3000" dirty="0">
                <a:solidFill>
                  <a:schemeClr val="bg1">
                    <a:lumMod val="50000"/>
                  </a:schemeClr>
                </a:solidFill>
                <a:latin typeface="Agency FB" panose="020B0503020202020204" pitchFamily="34" charset="0"/>
                <a:ea typeface="微软雅黑" pitchFamily="34" charset="-122"/>
                <a:cs typeface="+mn-cs"/>
              </a:endParaRPr>
            </a:p>
          </p:txBody>
        </p:sp>
        <p:grpSp>
          <p:nvGrpSpPr>
            <p:cNvPr id="66572" name="淘宝店chenying0907出品 84"/>
            <p:cNvGrpSpPr>
              <a:grpSpLocks/>
            </p:cNvGrpSpPr>
            <p:nvPr/>
          </p:nvGrpSpPr>
          <p:grpSpPr bwMode="auto">
            <a:xfrm>
              <a:off x="4659669" y="932613"/>
              <a:ext cx="1892961" cy="3191188"/>
              <a:chOff x="699698" y="1340769"/>
              <a:chExt cx="2523948" cy="4254917"/>
            </a:xfrm>
          </p:grpSpPr>
          <p:sp>
            <p:nvSpPr>
              <p:cNvPr id="66580" name="淘宝店chenying0907出品 85"/>
              <p:cNvSpPr>
                <a:spLocks/>
              </p:cNvSpPr>
              <p:nvPr/>
            </p:nvSpPr>
            <p:spPr bwMode="auto">
              <a:xfrm rot="5400000">
                <a:off x="-165787" y="2206254"/>
                <a:ext cx="4254917" cy="2523948"/>
              </a:xfrm>
              <a:custGeom>
                <a:avLst/>
                <a:gdLst>
                  <a:gd name="T0" fmla="*/ 571641 w 5137844"/>
                  <a:gd name="T1" fmla="*/ 2293610 h 2523948"/>
                  <a:gd name="T2" fmla="*/ 1601747 w 5137844"/>
                  <a:gd name="T3" fmla="*/ 2410540 h 2523948"/>
                  <a:gd name="T4" fmla="*/ 1759511 w 5137844"/>
                  <a:gd name="T5" fmla="*/ 2410540 h 2523948"/>
                  <a:gd name="T6" fmla="*/ 2475935 w 5137844"/>
                  <a:gd name="T7" fmla="*/ 2410540 h 2523948"/>
                  <a:gd name="T8" fmla="*/ 2633698 w 5137844"/>
                  <a:gd name="T9" fmla="*/ 2410540 h 2523948"/>
                  <a:gd name="T10" fmla="*/ 3355749 w 5137844"/>
                  <a:gd name="T11" fmla="*/ 2410540 h 2523948"/>
                  <a:gd name="T12" fmla="*/ 4119199 w 5137844"/>
                  <a:gd name="T13" fmla="*/ 1378906 h 2523948"/>
                  <a:gd name="T14" fmla="*/ 3513512 w 5137844"/>
                  <a:gd name="T15" fmla="*/ 113407 h 2523948"/>
                  <a:gd name="T16" fmla="*/ 3354342 w 5137844"/>
                  <a:gd name="T17" fmla="*/ 113407 h 2523948"/>
                  <a:gd name="T18" fmla="*/ 3317765 w 5137844"/>
                  <a:gd name="T19" fmla="*/ 113407 h 2523948"/>
                  <a:gd name="T20" fmla="*/ 3179892 w 5137844"/>
                  <a:gd name="T21" fmla="*/ 113407 h 2523948"/>
                  <a:gd name="T22" fmla="*/ 3030962 w 5137844"/>
                  <a:gd name="T23" fmla="*/ 113407 h 2523948"/>
                  <a:gd name="T24" fmla="*/ 2873199 w 5137844"/>
                  <a:gd name="T25" fmla="*/ 113407 h 2523948"/>
                  <a:gd name="T26" fmla="*/ 2651998 w 5137844"/>
                  <a:gd name="T27" fmla="*/ 113407 h 2523948"/>
                  <a:gd name="T28" fmla="*/ 2638339 w 5137844"/>
                  <a:gd name="T29" fmla="*/ 113407 h 2523948"/>
                  <a:gd name="T30" fmla="*/ 2620038 w 5137844"/>
                  <a:gd name="T31" fmla="*/ 113407 h 2523948"/>
                  <a:gd name="T32" fmla="*/ 2542725 w 5137844"/>
                  <a:gd name="T33" fmla="*/ 113407 h 2523948"/>
                  <a:gd name="T34" fmla="*/ 2494235 w 5137844"/>
                  <a:gd name="T35" fmla="*/ 113407 h 2523948"/>
                  <a:gd name="T36" fmla="*/ 2480576 w 5137844"/>
                  <a:gd name="T37" fmla="*/ 113407 h 2523948"/>
                  <a:gd name="T38" fmla="*/ 2474227 w 5137844"/>
                  <a:gd name="T39" fmla="*/ 113407 h 2523948"/>
                  <a:gd name="T40" fmla="*/ 2438574 w 5137844"/>
                  <a:gd name="T41" fmla="*/ 113407 h 2523948"/>
                  <a:gd name="T42" fmla="*/ 2384962 w 5137844"/>
                  <a:gd name="T43" fmla="*/ 113407 h 2523948"/>
                  <a:gd name="T44" fmla="*/ 2349628 w 5137844"/>
                  <a:gd name="T45" fmla="*/ 113407 h 2523948"/>
                  <a:gd name="T46" fmla="*/ 2283201 w 5137844"/>
                  <a:gd name="T47" fmla="*/ 113407 h 2523948"/>
                  <a:gd name="T48" fmla="*/ 2262510 w 5137844"/>
                  <a:gd name="T49" fmla="*/ 113407 h 2523948"/>
                  <a:gd name="T50" fmla="*/ 2183104 w 5137844"/>
                  <a:gd name="T51" fmla="*/ 113407 h 2523948"/>
                  <a:gd name="T52" fmla="*/ 2107137 w 5137844"/>
                  <a:gd name="T53" fmla="*/ 113407 h 2523948"/>
                  <a:gd name="T54" fmla="*/ 2025341 w 5137844"/>
                  <a:gd name="T55" fmla="*/ 113407 h 2523948"/>
                  <a:gd name="T56" fmla="*/ 1913390 w 5137844"/>
                  <a:gd name="T57" fmla="*/ 113407 h 2523948"/>
                  <a:gd name="T58" fmla="*/ 1777811 w 5137844"/>
                  <a:gd name="T59" fmla="*/ 113407 h 2523948"/>
                  <a:gd name="T60" fmla="*/ 1770477 w 5137844"/>
                  <a:gd name="T61" fmla="*/ 113407 h 2523948"/>
                  <a:gd name="T62" fmla="*/ 1755627 w 5137844"/>
                  <a:gd name="T63" fmla="*/ 113407 h 2523948"/>
                  <a:gd name="T64" fmla="*/ 1620049 w 5137844"/>
                  <a:gd name="T65" fmla="*/ 113407 h 2523948"/>
                  <a:gd name="T66" fmla="*/ 1601747 w 5137844"/>
                  <a:gd name="T67" fmla="*/ 113407 h 2523948"/>
                  <a:gd name="T68" fmla="*/ 1558760 w 5137844"/>
                  <a:gd name="T69" fmla="*/ 113407 h 2523948"/>
                  <a:gd name="T70" fmla="*/ 1447592 w 5137844"/>
                  <a:gd name="T71" fmla="*/ 113407 h 2523948"/>
                  <a:gd name="T72" fmla="*/ 1289829 w 5137844"/>
                  <a:gd name="T73" fmla="*/ 113407 h 2523948"/>
                  <a:gd name="T74" fmla="*/ 963770 w 5137844"/>
                  <a:gd name="T75" fmla="*/ 113407 h 2523948"/>
                  <a:gd name="T76" fmla="*/ 571641 w 5137844"/>
                  <a:gd name="T77" fmla="*/ 230339 h 2523948"/>
                  <a:gd name="T78" fmla="*/ 0 w 5137844"/>
                  <a:gd name="T79" fmla="*/ 1261974 h 2523948"/>
                  <a:gd name="T80" fmla="*/ 689932 w 5137844"/>
                  <a:gd name="T81" fmla="*/ 0 h 2523948"/>
                  <a:gd name="T82" fmla="*/ 1648559 w 5137844"/>
                  <a:gd name="T83" fmla="*/ 0 h 2523948"/>
                  <a:gd name="T84" fmla="*/ 1805582 w 5137844"/>
                  <a:gd name="T85" fmla="*/ 0 h 2523948"/>
                  <a:gd name="T86" fmla="*/ 1973659 w 5137844"/>
                  <a:gd name="T87" fmla="*/ 0 h 2523948"/>
                  <a:gd name="T88" fmla="*/ 2191801 w 5137844"/>
                  <a:gd name="T89" fmla="*/ 0 h 2523948"/>
                  <a:gd name="T90" fmla="*/ 2305004 w 5137844"/>
                  <a:gd name="T91" fmla="*/ 0 h 2523948"/>
                  <a:gd name="T92" fmla="*/ 2426064 w 5137844"/>
                  <a:gd name="T93" fmla="*/ 0 h 2523948"/>
                  <a:gd name="T94" fmla="*/ 2497058 w 5137844"/>
                  <a:gd name="T95" fmla="*/ 0 h 2523948"/>
                  <a:gd name="T96" fmla="*/ 2582005 w 5137844"/>
                  <a:gd name="T97" fmla="*/ 0 h 2523948"/>
                  <a:gd name="T98" fmla="*/ 2603195 w 5137844"/>
                  <a:gd name="T99" fmla="*/ 0 h 2523948"/>
                  <a:gd name="T100" fmla="*/ 2772269 w 5137844"/>
                  <a:gd name="T101" fmla="*/ 0 h 2523948"/>
                  <a:gd name="T102" fmla="*/ 4229188 w 5137844"/>
                  <a:gd name="T103" fmla="*/ 1133497 h 2523948"/>
                  <a:gd name="T104" fmla="*/ 3563698 w 5137844"/>
                  <a:gd name="T105" fmla="*/ 2523948 h 2523948"/>
                  <a:gd name="T106" fmla="*/ 2597012 w 5137844"/>
                  <a:gd name="T107" fmla="*/ 2523948 h 2523948"/>
                  <a:gd name="T108" fmla="*/ 1636510 w 5137844"/>
                  <a:gd name="T109" fmla="*/ 2523948 h 2523948"/>
                  <a:gd name="T110" fmla="*/ 24441 w 5137844"/>
                  <a:gd name="T111" fmla="*/ 1390451 h 25239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37844"/>
                  <a:gd name="T169" fmla="*/ 0 h 2523948"/>
                  <a:gd name="T170" fmla="*/ 5137844 w 5137844"/>
                  <a:gd name="T171" fmla="*/ 2523948 h 25239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01B0F1"/>
              </a:solidFill>
              <a:ln w="25400">
                <a:noFill/>
                <a:round/>
                <a:headEnd/>
                <a:tailEnd/>
              </a:ln>
            </p:spPr>
            <p:txBody>
              <a:bodyPr/>
              <a:lstStyle/>
              <a:p>
                <a:endParaRPr lang="zh-CN" altLang="en-US"/>
              </a:p>
            </p:txBody>
          </p:sp>
          <p:sp>
            <p:nvSpPr>
              <p:cNvPr id="18" name="淘宝店chenying0907出品 86"/>
              <p:cNvSpPr/>
              <p:nvPr/>
            </p:nvSpPr>
            <p:spPr>
              <a:xfrm>
                <a:off x="771730" y="2423067"/>
                <a:ext cx="2376992" cy="62603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6573" name="TextBox 29"/>
            <p:cNvSpPr txBox="1">
              <a:spLocks noChangeArrowheads="1"/>
            </p:cNvSpPr>
            <p:nvPr/>
          </p:nvSpPr>
          <p:spPr bwMode="auto">
            <a:xfrm>
              <a:off x="4970703" y="2524413"/>
              <a:ext cx="1264013" cy="965082"/>
            </a:xfrm>
            <a:prstGeom prst="rect">
              <a:avLst/>
            </a:prstGeom>
            <a:noFill/>
            <a:ln w="9525">
              <a:noFill/>
              <a:miter lim="800000"/>
              <a:headEnd/>
              <a:tailEnd/>
            </a:ln>
          </p:spPr>
          <p:txBody>
            <a:bodyPr lIns="0" tIns="0" rIns="0" bIns="0">
              <a:spAutoFit/>
            </a:bodyPr>
            <a:lstStyle/>
            <a:p>
              <a:pPr algn="just">
                <a:lnSpc>
                  <a:spcPts val="1500"/>
                </a:lnSpc>
              </a:pPr>
              <a:r>
                <a:rPr lang="zh-CN" altLang="en-US" sz="1600">
                  <a:solidFill>
                    <a:srgbClr val="7F7F7F"/>
                  </a:solidFill>
                </a:rPr>
                <a:t>表示每个对象之间的行为。通过一系列的对象图，可以有效的表达事物行为。 </a:t>
              </a:r>
              <a:br>
                <a:rPr lang="zh-CN" altLang="en-US" sz="1600">
                  <a:solidFill>
                    <a:srgbClr val="7F7F7F"/>
                  </a:solidFill>
                </a:rPr>
              </a:br>
              <a:endParaRPr lang="zh-CN" altLang="en-US" sz="1600">
                <a:solidFill>
                  <a:srgbClr val="7F7F7F"/>
                </a:solidFill>
                <a:latin typeface="微软雅黑" pitchFamily="34" charset="-122"/>
                <a:ea typeface="微软雅黑" pitchFamily="34" charset="-122"/>
              </a:endParaRPr>
            </a:p>
          </p:txBody>
        </p:sp>
        <p:sp>
          <p:nvSpPr>
            <p:cNvPr id="66574" name="TextBox 30"/>
            <p:cNvSpPr txBox="1">
              <a:spLocks noChangeArrowheads="1"/>
            </p:cNvSpPr>
            <p:nvPr/>
          </p:nvSpPr>
          <p:spPr bwMode="auto">
            <a:xfrm>
              <a:off x="4788993" y="1817365"/>
              <a:ext cx="1661919"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grpSp>
          <p:nvGrpSpPr>
            <p:cNvPr id="21" name="淘宝店chenying0907出品 90"/>
            <p:cNvGrpSpPr/>
            <p:nvPr/>
          </p:nvGrpSpPr>
          <p:grpSpPr>
            <a:xfrm>
              <a:off x="6727118" y="932613"/>
              <a:ext cx="1892961" cy="3191188"/>
              <a:chOff x="699698" y="1340769"/>
              <a:chExt cx="2523948" cy="4254917"/>
            </a:xfrm>
            <a:solidFill>
              <a:schemeClr val="tx1">
                <a:lumMod val="75000"/>
                <a:lumOff val="25000"/>
              </a:schemeClr>
            </a:solidFill>
          </p:grpSpPr>
          <p:sp>
            <p:nvSpPr>
              <p:cNvPr id="22" name="淘宝店chenying0907出品 91"/>
              <p:cNvSpPr>
                <a:spLocks/>
              </p:cNvSpPr>
              <p:nvPr/>
            </p:nvSpPr>
            <p:spPr bwMode="auto">
              <a:xfrm rot="5400000">
                <a:off x="-165787" y="2206254"/>
                <a:ext cx="4254917"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404153"/>
              </a:solidFill>
              <a:ln w="25400">
                <a:noFill/>
              </a:ln>
              <a:effectLst/>
            </p:spPr>
            <p:txBody>
              <a:bodyPr/>
              <a:lstStyle/>
              <a:p>
                <a:pPr fontAlgn="auto">
                  <a:spcBef>
                    <a:spcPts val="0"/>
                  </a:spcBef>
                  <a:spcAft>
                    <a:spcPts val="0"/>
                  </a:spcAft>
                  <a:defRPr/>
                </a:pPr>
                <a:endParaRPr lang="zh-CN" altLang="en-US">
                  <a:solidFill>
                    <a:prstClr val="black"/>
                  </a:solidFill>
                  <a:latin typeface="+mn-lt"/>
                  <a:ea typeface="+mn-ea"/>
                  <a:cs typeface="+mn-cs"/>
                </a:endParaRPr>
              </a:p>
            </p:txBody>
          </p:sp>
          <p:sp>
            <p:nvSpPr>
              <p:cNvPr id="23" name="淘宝店chenying0907出品 92"/>
              <p:cNvSpPr/>
              <p:nvPr/>
            </p:nvSpPr>
            <p:spPr>
              <a:xfrm>
                <a:off x="773540" y="2423160"/>
                <a:ext cx="2376264" cy="626712"/>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6576" name="TextBox 29"/>
            <p:cNvSpPr txBox="1">
              <a:spLocks noChangeArrowheads="1"/>
            </p:cNvSpPr>
            <p:nvPr/>
          </p:nvSpPr>
          <p:spPr bwMode="auto">
            <a:xfrm>
              <a:off x="7019916" y="2524413"/>
              <a:ext cx="1265339" cy="411494"/>
            </a:xfrm>
            <a:prstGeom prst="rect">
              <a:avLst/>
            </a:prstGeom>
            <a:noFill/>
            <a:ln w="9525">
              <a:noFill/>
              <a:miter lim="800000"/>
              <a:headEnd/>
              <a:tailEnd/>
            </a:ln>
          </p:spPr>
          <p:txBody>
            <a:bodyPr lIns="0" tIns="0" rIns="0" bIns="0">
              <a:spAutoFit/>
            </a:bodyPr>
            <a:lstStyle/>
            <a:p>
              <a:r>
                <a:rPr lang="zh-CN" altLang="en-US" sz="1600">
                  <a:solidFill>
                    <a:srgbClr val="7F7F7F"/>
                  </a:solidFill>
                </a:rPr>
                <a:t>举例说明数据</a:t>
              </a:r>
              <a:r>
                <a:rPr lang="en-US" altLang="zh-CN" sz="1600">
                  <a:solidFill>
                    <a:srgbClr val="7F7F7F"/>
                  </a:solidFill>
                </a:rPr>
                <a:t>/</a:t>
              </a:r>
              <a:r>
                <a:rPr lang="zh-CN" altLang="en-US" sz="1600">
                  <a:solidFill>
                    <a:srgbClr val="7F7F7F"/>
                  </a:solidFill>
                </a:rPr>
                <a:t>对象结构。</a:t>
              </a:r>
            </a:p>
          </p:txBody>
        </p:sp>
        <p:sp>
          <p:nvSpPr>
            <p:cNvPr id="66577" name="TextBox 30"/>
            <p:cNvSpPr txBox="1">
              <a:spLocks noChangeArrowheads="1"/>
            </p:cNvSpPr>
            <p:nvPr/>
          </p:nvSpPr>
          <p:spPr bwMode="auto">
            <a:xfrm>
              <a:off x="6838206" y="1817365"/>
              <a:ext cx="1661918" cy="267962"/>
            </a:xfrm>
            <a:prstGeom prst="rect">
              <a:avLst/>
            </a:prstGeom>
            <a:noFill/>
            <a:ln w="9525">
              <a:noFill/>
              <a:miter lim="800000"/>
              <a:headEnd/>
              <a:tailEnd/>
            </a:ln>
          </p:spPr>
          <p:txBody>
            <a:bodyPr lIns="0" tIns="0" rIns="0" bIns="0">
              <a:spAutoFit/>
            </a:bodyPr>
            <a:lstStyle/>
            <a:p>
              <a:endParaRPr lang="zh-CN" altLang="en-US" sz="2100" b="1">
                <a:solidFill>
                  <a:schemeClr val="bg1"/>
                </a:solidFill>
                <a:latin typeface="微软雅黑" pitchFamily="34" charset="-122"/>
                <a:ea typeface="微软雅黑" pitchFamily="34" charset="-122"/>
              </a:endParaRPr>
            </a:p>
          </p:txBody>
        </p:sp>
        <p:sp>
          <p:nvSpPr>
            <p:cNvPr id="66578" name="TextBox 20"/>
            <p:cNvSpPr txBox="1">
              <a:spLocks noChangeArrowheads="1"/>
            </p:cNvSpPr>
            <p:nvPr/>
          </p:nvSpPr>
          <p:spPr bwMode="auto">
            <a:xfrm>
              <a:off x="7493423" y="1205828"/>
              <a:ext cx="352809" cy="382045"/>
            </a:xfrm>
            <a:prstGeom prst="rect">
              <a:avLst/>
            </a:prstGeom>
            <a:noFill/>
            <a:ln w="9525">
              <a:noFill/>
              <a:miter lim="800000"/>
              <a:headEnd/>
              <a:tailEnd/>
            </a:ln>
          </p:spPr>
          <p:txBody>
            <a:bodyPr wrap="none" lIns="0" tIns="0" rIns="0" bIns="0">
              <a:spAutoFit/>
            </a:bodyPr>
            <a:lstStyle/>
            <a:p>
              <a:pPr algn="ctr"/>
              <a:r>
                <a:rPr lang="en-US" altLang="zh-CN" sz="3000">
                  <a:solidFill>
                    <a:srgbClr val="7F7F7F"/>
                  </a:solidFill>
                  <a:latin typeface="Agency FB"/>
                  <a:ea typeface="微软雅黑" pitchFamily="34" charset="-122"/>
                </a:rPr>
                <a:t>04</a:t>
              </a:r>
              <a:endParaRPr lang="zh-CN" altLang="en-US" sz="3000">
                <a:solidFill>
                  <a:srgbClr val="7F7F7F"/>
                </a:solidFill>
                <a:latin typeface="Agency FB"/>
                <a:ea typeface="微软雅黑" pitchFamily="34" charset="-122"/>
              </a:endParaRPr>
            </a:p>
          </p:txBody>
        </p:sp>
        <p:sp>
          <p:nvSpPr>
            <p:cNvPr id="27" name="TextBox 20"/>
            <p:cNvSpPr txBox="1"/>
            <p:nvPr/>
          </p:nvSpPr>
          <p:spPr>
            <a:xfrm>
              <a:off x="5465789" y="1205840"/>
              <a:ext cx="274574" cy="385966"/>
            </a:xfrm>
            <a:prstGeom prst="rect">
              <a:avLst/>
            </a:prstGeom>
            <a:noFill/>
          </p:spPr>
          <p:txBody>
            <a:bodyPr wrap="none" lIns="0" tIns="0" rIns="0" bIns="0">
              <a:spAutoFit/>
            </a:bodyPr>
            <a:lstStyle/>
            <a:p>
              <a:pPr algn="ctr" fontAlgn="auto">
                <a:spcBef>
                  <a:spcPts val="0"/>
                </a:spcBef>
                <a:spcAft>
                  <a:spcPts val="0"/>
                </a:spcAft>
                <a:defRPr/>
              </a:pPr>
              <a:r>
                <a:rPr lang="en-US" altLang="zh-CN" sz="3000" dirty="0">
                  <a:solidFill>
                    <a:schemeClr val="bg1">
                      <a:lumMod val="50000"/>
                    </a:schemeClr>
                  </a:solidFill>
                  <a:latin typeface="Agency FB" panose="020B0503020202020204" pitchFamily="34" charset="0"/>
                  <a:ea typeface="微软雅黑" pitchFamily="34" charset="-122"/>
                  <a:cs typeface="+mn-cs"/>
                </a:rPr>
                <a:t>03</a:t>
              </a:r>
              <a:endParaRPr lang="zh-CN" altLang="en-US" sz="3000" dirty="0">
                <a:solidFill>
                  <a:schemeClr val="bg1">
                    <a:lumMod val="50000"/>
                  </a:schemeClr>
                </a:solidFill>
                <a:latin typeface="Agency FB" panose="020B0503020202020204" pitchFamily="34" charset="0"/>
                <a:ea typeface="微软雅黑" pitchFamily="34" charset="-122"/>
                <a:cs typeface="+mn-cs"/>
              </a:endParaRPr>
            </a:p>
          </p:txBody>
        </p:sp>
      </p:gr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42"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一个对象通常包含以下几个部分</a:t>
            </a:r>
          </a:p>
        </p:txBody>
      </p:sp>
      <p:grpSp>
        <p:nvGrpSpPr>
          <p:cNvPr id="16" name="组合 15"/>
          <p:cNvGrpSpPr>
            <a:grpSpLocks/>
          </p:cNvGrpSpPr>
          <p:nvPr/>
        </p:nvGrpSpPr>
        <p:grpSpPr bwMode="auto">
          <a:xfrm>
            <a:off x="344488" y="1917700"/>
            <a:ext cx="11845925" cy="4308475"/>
            <a:chOff x="426816" y="1333806"/>
            <a:chExt cx="8918601" cy="3243946"/>
          </a:xfrm>
        </p:grpSpPr>
        <p:sp>
          <p:nvSpPr>
            <p:cNvPr id="67588" name="矩形 3"/>
            <p:cNvSpPr>
              <a:spLocks noChangeArrowheads="1"/>
            </p:cNvSpPr>
            <p:nvPr/>
          </p:nvSpPr>
          <p:spPr bwMode="auto">
            <a:xfrm>
              <a:off x="426816" y="3468547"/>
              <a:ext cx="2275666" cy="693253"/>
            </a:xfrm>
            <a:prstGeom prst="rect">
              <a:avLst/>
            </a:prstGeom>
            <a:noFill/>
            <a:ln w="9525">
              <a:noFill/>
              <a:miter lim="800000"/>
              <a:headEnd/>
              <a:tailEnd/>
            </a:ln>
          </p:spPr>
          <p:txBody>
            <a:bodyPr>
              <a:spAutoFit/>
            </a:bodyPr>
            <a:lstStyle/>
            <a:p>
              <a:pPr defTabSz="457200">
                <a:lnSpc>
                  <a:spcPct val="130000"/>
                </a:lnSpc>
              </a:pPr>
              <a:r>
                <a:rPr lang="zh-CN" altLang="en-US" sz="1400">
                  <a:solidFill>
                    <a:srgbClr val="7F7F7F"/>
                  </a:solidFill>
                  <a:latin typeface="Century Gothic"/>
                  <a:ea typeface="微软雅黑" pitchFamily="34" charset="-122"/>
                </a:rPr>
                <a:t>为了将一个对象与其他对象区分开，通常会给对象起一个“标识”，也就是“对象名”。</a:t>
              </a:r>
            </a:p>
          </p:txBody>
        </p:sp>
        <p:sp>
          <p:nvSpPr>
            <p:cNvPr id="67589" name="矩形 4"/>
            <p:cNvSpPr>
              <a:spLocks noChangeArrowheads="1"/>
            </p:cNvSpPr>
            <p:nvPr/>
          </p:nvSpPr>
          <p:spPr bwMode="auto">
            <a:xfrm>
              <a:off x="3414822" y="3468547"/>
              <a:ext cx="2275666" cy="693253"/>
            </a:xfrm>
            <a:prstGeom prst="rect">
              <a:avLst/>
            </a:prstGeom>
            <a:noFill/>
            <a:ln w="9525">
              <a:noFill/>
              <a:miter lim="800000"/>
              <a:headEnd/>
              <a:tailEnd/>
            </a:ln>
          </p:spPr>
          <p:txBody>
            <a:bodyPr>
              <a:spAutoFit/>
            </a:bodyPr>
            <a:lstStyle/>
            <a:p>
              <a:pPr defTabSz="457200">
                <a:lnSpc>
                  <a:spcPct val="130000"/>
                </a:lnSpc>
              </a:pPr>
              <a:r>
                <a:rPr lang="zh-CN" altLang="en-US" sz="1400">
                  <a:solidFill>
                    <a:srgbClr val="7F7F7F"/>
                  </a:solidFill>
                  <a:latin typeface="Century Gothic"/>
                  <a:ea typeface="微软雅黑" pitchFamily="34" charset="-122"/>
                </a:rPr>
                <a:t>对象的状态包括对象的所有属性（通常是静态的）和这些属性的当前值（通常是动态的）。</a:t>
              </a:r>
            </a:p>
          </p:txBody>
        </p:sp>
        <p:sp>
          <p:nvSpPr>
            <p:cNvPr id="6" name="椭圆 5"/>
            <p:cNvSpPr/>
            <p:nvPr/>
          </p:nvSpPr>
          <p:spPr>
            <a:xfrm>
              <a:off x="485381" y="2897211"/>
              <a:ext cx="348999" cy="350213"/>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bg1"/>
                  </a:solidFill>
                </a:rPr>
                <a:t>1</a:t>
              </a:r>
              <a:endParaRPr lang="zh-CN" altLang="en-US" sz="2400" b="1" dirty="0">
                <a:solidFill>
                  <a:schemeClr val="bg1"/>
                </a:solidFill>
              </a:endParaRPr>
            </a:p>
          </p:txBody>
        </p:sp>
        <p:sp>
          <p:nvSpPr>
            <p:cNvPr id="67591" name="文本框 11"/>
            <p:cNvSpPr txBox="1">
              <a:spLocks noChangeArrowheads="1"/>
            </p:cNvSpPr>
            <p:nvPr/>
          </p:nvSpPr>
          <p:spPr bwMode="auto">
            <a:xfrm>
              <a:off x="867845" y="2815933"/>
              <a:ext cx="1752167" cy="390852"/>
            </a:xfrm>
            <a:prstGeom prst="rect">
              <a:avLst/>
            </a:prstGeom>
            <a:noFill/>
            <a:ln w="9525">
              <a:noFill/>
              <a:miter lim="800000"/>
              <a:headEnd/>
              <a:tailEnd/>
            </a:ln>
          </p:spPr>
          <p:txBody>
            <a:bodyPr wrap="none">
              <a:spAutoFit/>
            </a:bodyPr>
            <a:lstStyle/>
            <a:p>
              <a:r>
                <a:rPr lang="zh-CN" altLang="en-US" sz="2800" b="1">
                  <a:solidFill>
                    <a:srgbClr val="7F7F7F"/>
                  </a:solidFill>
                  <a:latin typeface="Calibri" pitchFamily="34" charset="0"/>
                  <a:ea typeface="宋体" charset="-122"/>
                </a:rPr>
                <a:t>标识（名字）</a:t>
              </a:r>
            </a:p>
          </p:txBody>
        </p:sp>
        <p:sp>
          <p:nvSpPr>
            <p:cNvPr id="8" name="椭圆 7"/>
            <p:cNvSpPr/>
            <p:nvPr/>
          </p:nvSpPr>
          <p:spPr>
            <a:xfrm>
              <a:off x="3472192" y="2897211"/>
              <a:ext cx="350194" cy="350213"/>
            </a:xfrm>
            <a:prstGeom prst="ellipse">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bg1"/>
                  </a:solidFill>
                </a:rPr>
                <a:t>2</a:t>
              </a:r>
              <a:endParaRPr lang="zh-CN" altLang="en-US" sz="2400" b="1" dirty="0">
                <a:solidFill>
                  <a:schemeClr val="bg1"/>
                </a:solidFill>
              </a:endParaRPr>
            </a:p>
          </p:txBody>
        </p:sp>
        <p:sp>
          <p:nvSpPr>
            <p:cNvPr id="67593" name="文本框 13"/>
            <p:cNvSpPr txBox="1">
              <a:spLocks noChangeArrowheads="1"/>
            </p:cNvSpPr>
            <p:nvPr/>
          </p:nvSpPr>
          <p:spPr bwMode="auto">
            <a:xfrm>
              <a:off x="3855852" y="2815933"/>
              <a:ext cx="1752167" cy="390852"/>
            </a:xfrm>
            <a:prstGeom prst="rect">
              <a:avLst/>
            </a:prstGeom>
            <a:noFill/>
            <a:ln w="9525">
              <a:noFill/>
              <a:miter lim="800000"/>
              <a:headEnd/>
              <a:tailEnd/>
            </a:ln>
          </p:spPr>
          <p:txBody>
            <a:bodyPr wrap="none">
              <a:spAutoFit/>
            </a:bodyPr>
            <a:lstStyle/>
            <a:p>
              <a:r>
                <a:rPr lang="zh-CN" altLang="en-US" sz="2800" b="1">
                  <a:solidFill>
                    <a:srgbClr val="7F7F7F"/>
                  </a:solidFill>
                  <a:latin typeface="Calibri" pitchFamily="34" charset="0"/>
                  <a:ea typeface="宋体" charset="-122"/>
                </a:rPr>
                <a:t>状态（属性）</a:t>
              </a:r>
            </a:p>
          </p:txBody>
        </p:sp>
        <p:sp>
          <p:nvSpPr>
            <p:cNvPr id="10" name="椭圆 9"/>
            <p:cNvSpPr/>
            <p:nvPr/>
          </p:nvSpPr>
          <p:spPr>
            <a:xfrm>
              <a:off x="6402828" y="2897211"/>
              <a:ext cx="348999" cy="350213"/>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bg1"/>
                  </a:solidFill>
                </a:rPr>
                <a:t>3</a:t>
              </a:r>
              <a:endParaRPr lang="zh-CN" altLang="en-US" sz="2400" b="1" dirty="0">
                <a:solidFill>
                  <a:schemeClr val="bg1"/>
                </a:solidFill>
              </a:endParaRPr>
            </a:p>
          </p:txBody>
        </p:sp>
        <p:sp>
          <p:nvSpPr>
            <p:cNvPr id="67595" name="文本框 15"/>
            <p:cNvSpPr txBox="1">
              <a:spLocks noChangeArrowheads="1"/>
            </p:cNvSpPr>
            <p:nvPr/>
          </p:nvSpPr>
          <p:spPr bwMode="auto">
            <a:xfrm>
              <a:off x="6786488" y="2815933"/>
              <a:ext cx="2558929" cy="390852"/>
            </a:xfrm>
            <a:prstGeom prst="rect">
              <a:avLst/>
            </a:prstGeom>
            <a:noFill/>
            <a:ln w="9525">
              <a:noFill/>
              <a:miter lim="800000"/>
              <a:headEnd/>
              <a:tailEnd/>
            </a:ln>
          </p:spPr>
          <p:txBody>
            <a:bodyPr wrap="none">
              <a:spAutoFit/>
            </a:bodyPr>
            <a:lstStyle/>
            <a:p>
              <a:r>
                <a:rPr lang="zh-CN" altLang="en-US" sz="2800" b="1">
                  <a:solidFill>
                    <a:srgbClr val="7F7F7F"/>
                  </a:solidFill>
                  <a:latin typeface="Calibri" pitchFamily="34" charset="0"/>
                  <a:ea typeface="宋体" charset="-122"/>
                </a:rPr>
                <a:t>行为（方法，事件）</a:t>
              </a:r>
            </a:p>
          </p:txBody>
        </p:sp>
        <p:sp>
          <p:nvSpPr>
            <p:cNvPr id="67596" name="矩形 11"/>
            <p:cNvSpPr>
              <a:spLocks noChangeArrowheads="1"/>
            </p:cNvSpPr>
            <p:nvPr/>
          </p:nvSpPr>
          <p:spPr bwMode="auto">
            <a:xfrm>
              <a:off x="6344263" y="3468547"/>
              <a:ext cx="2276861" cy="1109205"/>
            </a:xfrm>
            <a:prstGeom prst="rect">
              <a:avLst/>
            </a:prstGeom>
            <a:noFill/>
            <a:ln w="9525">
              <a:noFill/>
              <a:miter lim="800000"/>
              <a:headEnd/>
              <a:tailEnd/>
            </a:ln>
          </p:spPr>
          <p:txBody>
            <a:bodyPr>
              <a:spAutoFit/>
            </a:bodyPr>
            <a:lstStyle/>
            <a:p>
              <a:pPr defTabSz="457200">
                <a:lnSpc>
                  <a:spcPct val="130000"/>
                </a:lnSpc>
              </a:pPr>
              <a:r>
                <a:rPr lang="zh-CN" altLang="en-US" sz="1400">
                  <a:solidFill>
                    <a:srgbClr val="7F7F7F"/>
                  </a:solidFill>
                  <a:latin typeface="Century Gothic"/>
                  <a:ea typeface="微软雅黑" pitchFamily="34" charset="-122"/>
                </a:rPr>
                <a:t>没有一个对象是孤立存在的，它可以被操作也可以操作别的对象，而行为就是一个对象根据它的改变和消息传送所采取的行动和做出的反应。</a:t>
              </a:r>
            </a:p>
          </p:txBody>
        </p:sp>
        <p:sp>
          <p:nvSpPr>
            <p:cNvPr id="13" name="矩形 12"/>
            <p:cNvSpPr/>
            <p:nvPr/>
          </p:nvSpPr>
          <p:spPr>
            <a:xfrm>
              <a:off x="485381" y="1333806"/>
              <a:ext cx="2270885" cy="1231122"/>
            </a:xfrm>
            <a:prstGeom prst="rect">
              <a:avLst/>
            </a:prstGeom>
            <a:solidFill>
              <a:srgbClr val="01B0F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2800">
                <a:solidFill>
                  <a:schemeClr val="bg1">
                    <a:lumMod val="50000"/>
                  </a:schemeClr>
                </a:solidFill>
              </a:endParaRPr>
            </a:p>
          </p:txBody>
        </p:sp>
        <p:sp>
          <p:nvSpPr>
            <p:cNvPr id="14" name="矩形 13"/>
            <p:cNvSpPr/>
            <p:nvPr/>
          </p:nvSpPr>
          <p:spPr>
            <a:xfrm>
              <a:off x="3472192" y="1333806"/>
              <a:ext cx="2272080" cy="1231122"/>
            </a:xfrm>
            <a:prstGeom prst="rect">
              <a:avLst/>
            </a:prstGeom>
            <a:solidFill>
              <a:srgbClr val="40415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2800">
                <a:solidFill>
                  <a:schemeClr val="bg1">
                    <a:lumMod val="50000"/>
                  </a:schemeClr>
                </a:solidFill>
              </a:endParaRPr>
            </a:p>
          </p:txBody>
        </p:sp>
        <p:sp>
          <p:nvSpPr>
            <p:cNvPr id="15" name="矩形 14"/>
            <p:cNvSpPr/>
            <p:nvPr/>
          </p:nvSpPr>
          <p:spPr>
            <a:xfrm>
              <a:off x="6402828" y="1333806"/>
              <a:ext cx="2270885" cy="1231122"/>
            </a:xfrm>
            <a:prstGeom prst="rect">
              <a:avLst/>
            </a:prstGeom>
            <a:solidFill>
              <a:srgbClr val="01B0F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2800">
                <a:solidFill>
                  <a:schemeClr val="bg1">
                    <a:lumMod val="50000"/>
                  </a:schemeClr>
                </a:solidFill>
              </a:endParaRPr>
            </a:p>
          </p:txBody>
        </p:sp>
      </p:gr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950"/>
                            </p:stCondLst>
                            <p:childTnLst>
                              <p:par>
                                <p:cTn id="12" presetID="42"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对象和类的区别</a:t>
            </a:r>
          </a:p>
        </p:txBody>
      </p:sp>
      <p:sp>
        <p:nvSpPr>
          <p:cNvPr id="4" name="椭圆 3"/>
          <p:cNvSpPr/>
          <p:nvPr/>
        </p:nvSpPr>
        <p:spPr>
          <a:xfrm>
            <a:off x="8682038" y="2652713"/>
            <a:ext cx="1490662" cy="1490662"/>
          </a:xfrm>
          <a:prstGeom prst="ellipse">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FFFFFF"/>
                </a:solidFill>
              </a:rPr>
              <a:t>……</a:t>
            </a:r>
          </a:p>
        </p:txBody>
      </p:sp>
      <p:sp>
        <p:nvSpPr>
          <p:cNvPr id="5" name="椭圆 4"/>
          <p:cNvSpPr/>
          <p:nvPr/>
        </p:nvSpPr>
        <p:spPr>
          <a:xfrm>
            <a:off x="6519863" y="2425700"/>
            <a:ext cx="1655762" cy="1655763"/>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b="1">
                <a:solidFill>
                  <a:schemeClr val="bg1"/>
                </a:solidFill>
                <a:latin typeface="Arial" charset="0"/>
                <a:ea typeface="等线"/>
                <a:cs typeface="等线"/>
              </a:rPr>
              <a:t>3</a:t>
            </a:r>
            <a:endParaRPr lang="zh-CN" altLang="en-US" sz="5400" b="1">
              <a:solidFill>
                <a:schemeClr val="bg1"/>
              </a:solidFill>
              <a:latin typeface="Arial" charset="0"/>
              <a:ea typeface="等线"/>
              <a:cs typeface="等线"/>
            </a:endParaRPr>
          </a:p>
        </p:txBody>
      </p:sp>
      <p:sp>
        <p:nvSpPr>
          <p:cNvPr id="6" name="椭圆 5"/>
          <p:cNvSpPr/>
          <p:nvPr/>
        </p:nvSpPr>
        <p:spPr>
          <a:xfrm>
            <a:off x="3951288" y="2020888"/>
            <a:ext cx="1949450" cy="1949450"/>
          </a:xfrm>
          <a:prstGeom prst="ellipse">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6600" b="1">
                <a:solidFill>
                  <a:schemeClr val="bg1"/>
                </a:solidFill>
                <a:latin typeface="Arial" charset="0"/>
                <a:ea typeface="等线"/>
                <a:cs typeface="等线"/>
              </a:rPr>
              <a:t>2</a:t>
            </a:r>
            <a:endParaRPr lang="zh-CN" altLang="en-US" sz="6600" b="1">
              <a:solidFill>
                <a:schemeClr val="bg1"/>
              </a:solidFill>
              <a:latin typeface="Arial" charset="0"/>
              <a:ea typeface="等线"/>
              <a:cs typeface="等线"/>
            </a:endParaRPr>
          </a:p>
        </p:txBody>
      </p:sp>
      <p:sp>
        <p:nvSpPr>
          <p:cNvPr id="7" name="椭圆 6"/>
          <p:cNvSpPr/>
          <p:nvPr/>
        </p:nvSpPr>
        <p:spPr>
          <a:xfrm>
            <a:off x="1993900" y="2652713"/>
            <a:ext cx="1490663" cy="1490662"/>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1771650" y="4468813"/>
            <a:ext cx="9186863" cy="0"/>
          </a:xfrm>
          <a:prstGeom prst="line">
            <a:avLst/>
          </a:prstGeom>
          <a:ln>
            <a:solidFill>
              <a:srgbClr val="404153"/>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652588" y="4389438"/>
            <a:ext cx="158750"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3" name="椭圆 12"/>
          <p:cNvSpPr/>
          <p:nvPr/>
        </p:nvSpPr>
        <p:spPr>
          <a:xfrm>
            <a:off x="10533063" y="4389438"/>
            <a:ext cx="157162"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4" name="椭圆 13"/>
          <p:cNvSpPr/>
          <p:nvPr/>
        </p:nvSpPr>
        <p:spPr>
          <a:xfrm>
            <a:off x="2681288" y="4389438"/>
            <a:ext cx="157162" cy="158750"/>
          </a:xfrm>
          <a:prstGeom prst="ellipse">
            <a:avLst/>
          </a:prstGeom>
          <a:solidFill>
            <a:srgbClr val="01B0F1"/>
          </a:solid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5" name="椭圆 14"/>
          <p:cNvSpPr/>
          <p:nvPr/>
        </p:nvSpPr>
        <p:spPr>
          <a:xfrm>
            <a:off x="4864100" y="4389438"/>
            <a:ext cx="157163"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6" name="椭圆 15"/>
          <p:cNvSpPr/>
          <p:nvPr/>
        </p:nvSpPr>
        <p:spPr>
          <a:xfrm>
            <a:off x="7186613" y="4389438"/>
            <a:ext cx="157162" cy="158750"/>
          </a:xfrm>
          <a:prstGeom prst="ellipse">
            <a:avLst/>
          </a:prstGeom>
          <a:solidFill>
            <a:srgbClr val="01B0F1"/>
          </a:solid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7" name="椭圆 16"/>
          <p:cNvSpPr/>
          <p:nvPr/>
        </p:nvSpPr>
        <p:spPr>
          <a:xfrm>
            <a:off x="9472613" y="4389438"/>
            <a:ext cx="158750"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27" name="矩形 26"/>
          <p:cNvSpPr>
            <a:spLocks noChangeArrowheads="1"/>
          </p:cNvSpPr>
          <p:nvPr/>
        </p:nvSpPr>
        <p:spPr bwMode="auto">
          <a:xfrm>
            <a:off x="1946275" y="4926013"/>
            <a:ext cx="1995488" cy="1474787"/>
          </a:xfrm>
          <a:prstGeom prst="rect">
            <a:avLst/>
          </a:prstGeom>
          <a:noFill/>
          <a:ln w="9525">
            <a:noFill/>
            <a:miter lim="800000"/>
            <a:headEnd/>
            <a:tailEnd/>
          </a:ln>
        </p:spPr>
        <p:txBody>
          <a:bodyPr>
            <a:spAutoFit/>
          </a:bodyPr>
          <a:lstStyle/>
          <a:p>
            <a:r>
              <a:rPr lang="zh-CN" altLang="en-US" sz="1400">
                <a:solidFill>
                  <a:srgbClr val="7F7F7F"/>
                </a:solidFill>
                <a:ea typeface="微软雅黑" pitchFamily="34" charset="-122"/>
              </a:rPr>
              <a:t>对象是一个存在于时间和空间中的具体实体，而类仅代表一个抽象，抽象出对象的</a:t>
            </a:r>
            <a:r>
              <a:rPr lang="zh-CN" altLang="en-US" sz="1400">
                <a:solidFill>
                  <a:srgbClr val="7F7F7F"/>
                </a:solidFill>
                <a:latin typeface="微软雅黑" pitchFamily="34" charset="-122"/>
                <a:ea typeface="微软雅黑" pitchFamily="34" charset="-122"/>
              </a:rPr>
              <a:t>“</a:t>
            </a:r>
            <a:r>
              <a:rPr lang="zh-CN" altLang="en-US" sz="1400">
                <a:solidFill>
                  <a:srgbClr val="7F7F7F"/>
                </a:solidFill>
                <a:ea typeface="微软雅黑" pitchFamily="34" charset="-122"/>
              </a:rPr>
              <a:t>本质</a:t>
            </a:r>
          </a:p>
          <a:p>
            <a:r>
              <a:rPr lang="zh-CN" altLang="en-US" sz="1400">
                <a:solidFill>
                  <a:srgbClr val="7F7F7F"/>
                </a:solidFill>
                <a:latin typeface="微软雅黑" pitchFamily="34" charset="-122"/>
                <a:ea typeface="微软雅黑" pitchFamily="34" charset="-122"/>
              </a:rPr>
              <a:t>”</a:t>
            </a:r>
            <a:r>
              <a:rPr lang="zh-CN" altLang="en-US" sz="1400">
                <a:solidFill>
                  <a:srgbClr val="7F7F7F"/>
                </a:solidFill>
                <a:ea typeface="微软雅黑" pitchFamily="34" charset="-122"/>
              </a:rPr>
              <a:t>。</a:t>
            </a:r>
          </a:p>
          <a:p>
            <a:pPr algn="ctr">
              <a:lnSpc>
                <a:spcPct val="150000"/>
              </a:lnSpc>
            </a:pPr>
            <a:endParaRPr lang="zh-CN" altLang="en-US" sz="1400">
              <a:solidFill>
                <a:srgbClr val="7F7F7F"/>
              </a:solidFill>
              <a:latin typeface="微软雅黑" pitchFamily="34" charset="-122"/>
              <a:ea typeface="微软雅黑" pitchFamily="34" charset="-122"/>
            </a:endParaRPr>
          </a:p>
        </p:txBody>
      </p:sp>
      <p:sp>
        <p:nvSpPr>
          <p:cNvPr id="28" name="矩形 27"/>
          <p:cNvSpPr>
            <a:spLocks noChangeArrowheads="1"/>
          </p:cNvSpPr>
          <p:nvPr/>
        </p:nvSpPr>
        <p:spPr bwMode="auto">
          <a:xfrm>
            <a:off x="4056063" y="4886325"/>
            <a:ext cx="1995487" cy="730250"/>
          </a:xfrm>
          <a:prstGeom prst="rect">
            <a:avLst/>
          </a:prstGeom>
          <a:noFill/>
          <a:ln w="9525">
            <a:noFill/>
            <a:miter lim="800000"/>
            <a:headEnd/>
            <a:tailEnd/>
          </a:ln>
        </p:spPr>
        <p:txBody>
          <a:bodyPr>
            <a:spAutoFit/>
          </a:bodyPr>
          <a:lstStyle/>
          <a:p>
            <a:r>
              <a:rPr lang="zh-CN" altLang="en-US" sz="1400">
                <a:solidFill>
                  <a:srgbClr val="7F7F7F"/>
                </a:solidFill>
                <a:latin typeface="微软雅黑" pitchFamily="34" charset="-122"/>
                <a:ea typeface="微软雅黑" pitchFamily="34" charset="-122"/>
              </a:rPr>
              <a:t>类是共享一个公用结构和一个公共行为对象集合。</a:t>
            </a:r>
          </a:p>
        </p:txBody>
      </p:sp>
      <p:sp>
        <p:nvSpPr>
          <p:cNvPr id="29" name="矩形 28"/>
          <p:cNvSpPr>
            <a:spLocks noChangeArrowheads="1"/>
          </p:cNvSpPr>
          <p:nvPr/>
        </p:nvSpPr>
        <p:spPr bwMode="auto">
          <a:xfrm>
            <a:off x="6194425" y="4886325"/>
            <a:ext cx="1995488" cy="1155700"/>
          </a:xfrm>
          <a:prstGeom prst="rect">
            <a:avLst/>
          </a:prstGeom>
          <a:noFill/>
          <a:ln w="9525">
            <a:noFill/>
            <a:miter lim="800000"/>
            <a:headEnd/>
            <a:tailEnd/>
          </a:ln>
        </p:spPr>
        <p:txBody>
          <a:bodyPr>
            <a:spAutoFit/>
          </a:bodyPr>
          <a:lstStyle/>
          <a:p>
            <a:r>
              <a:rPr lang="zh-CN" altLang="en-US" sz="1400">
                <a:solidFill>
                  <a:srgbClr val="7F7F7F"/>
                </a:solidFill>
                <a:latin typeface="微软雅黑" pitchFamily="34" charset="-122"/>
                <a:ea typeface="微软雅黑" pitchFamily="34" charset="-122"/>
              </a:rPr>
              <a:t>类是静态的，对象是动态的；类是一般化，对象是个性化；类是定义，对象是实例；类是</a:t>
            </a:r>
          </a:p>
          <a:p>
            <a:r>
              <a:rPr lang="zh-CN" altLang="en-US" sz="1400">
                <a:solidFill>
                  <a:srgbClr val="7F7F7F"/>
                </a:solidFill>
                <a:latin typeface="微软雅黑" pitchFamily="34" charset="-122"/>
                <a:ea typeface="微软雅黑" pitchFamily="34" charset="-122"/>
              </a:rPr>
              <a:t>抽象，对象是具体。</a:t>
            </a:r>
          </a:p>
        </p:txBody>
      </p:sp>
      <p:sp>
        <p:nvSpPr>
          <p:cNvPr id="68625" name="Rectangle 31"/>
          <p:cNvSpPr>
            <a:spLocks noChangeArrowheads="1"/>
          </p:cNvSpPr>
          <p:nvPr/>
        </p:nvSpPr>
        <p:spPr bwMode="auto">
          <a:xfrm>
            <a:off x="2439988" y="2978150"/>
            <a:ext cx="523875" cy="823913"/>
          </a:xfrm>
          <a:prstGeom prst="rect">
            <a:avLst/>
          </a:prstGeom>
          <a:noFill/>
          <a:ln w="9525">
            <a:noFill/>
            <a:miter lim="800000"/>
            <a:headEnd/>
            <a:tailEnd/>
          </a:ln>
        </p:spPr>
        <p:txBody>
          <a:bodyPr wrap="none">
            <a:spAutoFit/>
          </a:bodyPr>
          <a:lstStyle/>
          <a:p>
            <a:r>
              <a:rPr lang="en-US" altLang="zh-CN" sz="4800" b="1">
                <a:solidFill>
                  <a:schemeClr val="bg1"/>
                </a:solidFill>
              </a:rPr>
              <a:t>1</a:t>
            </a:r>
            <a:endParaRPr lang="zh-CN" altLang="en-US" sz="4800" b="1">
              <a:solidFill>
                <a:schemeClr val="bg1"/>
              </a:solidFill>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1200"/>
                            </p:stCondLst>
                            <p:childTnLst>
                              <p:par>
                                <p:cTn id="12" presetID="49" presetClass="entr" presetSubtype="0" decel="10000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 calcmode="lin" valueType="num">
                                      <p:cBhvr>
                                        <p:cTn id="16" dur="500" fill="hold"/>
                                        <p:tgtEl>
                                          <p:spTgt spid="12"/>
                                        </p:tgtEl>
                                        <p:attrNameLst>
                                          <p:attrName>style.rotation</p:attrName>
                                        </p:attrNameLst>
                                      </p:cBhvr>
                                      <p:tavLst>
                                        <p:tav tm="0">
                                          <p:val>
                                            <p:fltVal val="360"/>
                                          </p:val>
                                        </p:tav>
                                        <p:tav tm="100000">
                                          <p:val>
                                            <p:fltVal val="0"/>
                                          </p:val>
                                        </p:tav>
                                      </p:tavLst>
                                    </p:anim>
                                    <p:animEffect transition="in" filter="fade">
                                      <p:cBhvr>
                                        <p:cTn id="17" dur="500"/>
                                        <p:tgtEl>
                                          <p:spTgt spid="12"/>
                                        </p:tgtEl>
                                      </p:cBhvr>
                                    </p:animEffect>
                                  </p:childTnLst>
                                </p:cTn>
                              </p:par>
                            </p:childTnLst>
                          </p:cTn>
                        </p:par>
                        <p:par>
                          <p:cTn id="18" fill="hold">
                            <p:stCondLst>
                              <p:cond delay="17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3000"/>
                                        <p:tgtEl>
                                          <p:spTgt spid="11"/>
                                        </p:tgtEl>
                                      </p:cBhvr>
                                    </p:animEffect>
                                  </p:childTnLst>
                                </p:cTn>
                              </p:par>
                              <p:par>
                                <p:cTn id="22" presetID="49" presetClass="entr" presetSubtype="0" decel="10000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style.rotation</p:attrName>
                                        </p:attrNameLst>
                                      </p:cBhvr>
                                      <p:tavLst>
                                        <p:tav tm="0">
                                          <p:val>
                                            <p:fltVal val="360"/>
                                          </p:val>
                                        </p:tav>
                                        <p:tav tm="100000">
                                          <p:val>
                                            <p:fltVal val="0"/>
                                          </p:val>
                                        </p:tav>
                                      </p:tavLst>
                                    </p:anim>
                                    <p:animEffect transition="in" filter="fade">
                                      <p:cBhvr>
                                        <p:cTn id="27" dur="500"/>
                                        <p:tgtEl>
                                          <p:spTgt spid="14"/>
                                        </p:tgtEl>
                                      </p:cBhvr>
                                    </p:animEffect>
                                  </p:childTnLst>
                                </p:cTn>
                              </p:par>
                              <p:par>
                                <p:cTn id="28" presetID="49" presetClass="entr" presetSubtype="0" decel="100000" fill="hold" grpId="0" nodeType="withEffect">
                                  <p:stCondLst>
                                    <p:cond delay="75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 calcmode="lin" valueType="num">
                                      <p:cBhvr>
                                        <p:cTn id="32" dur="500" fill="hold"/>
                                        <p:tgtEl>
                                          <p:spTgt spid="15"/>
                                        </p:tgtEl>
                                        <p:attrNameLst>
                                          <p:attrName>style.rotation</p:attrName>
                                        </p:attrNameLst>
                                      </p:cBhvr>
                                      <p:tavLst>
                                        <p:tav tm="0">
                                          <p:val>
                                            <p:fltVal val="360"/>
                                          </p:val>
                                        </p:tav>
                                        <p:tav tm="100000">
                                          <p:val>
                                            <p:fltVal val="0"/>
                                          </p:val>
                                        </p:tav>
                                      </p:tavLst>
                                    </p:anim>
                                    <p:animEffect transition="in" filter="fade">
                                      <p:cBhvr>
                                        <p:cTn id="33" dur="500"/>
                                        <p:tgtEl>
                                          <p:spTgt spid="15"/>
                                        </p:tgtEl>
                                      </p:cBhvr>
                                    </p:animEffect>
                                  </p:childTnLst>
                                </p:cTn>
                              </p:par>
                              <p:par>
                                <p:cTn id="34" presetID="49" presetClass="entr" presetSubtype="0" decel="100000" fill="hold" grpId="0" nodeType="withEffect">
                                  <p:stCondLst>
                                    <p:cond delay="125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 calcmode="lin" valueType="num">
                                      <p:cBhvr>
                                        <p:cTn id="38" dur="500" fill="hold"/>
                                        <p:tgtEl>
                                          <p:spTgt spid="16"/>
                                        </p:tgtEl>
                                        <p:attrNameLst>
                                          <p:attrName>style.rotation</p:attrName>
                                        </p:attrNameLst>
                                      </p:cBhvr>
                                      <p:tavLst>
                                        <p:tav tm="0">
                                          <p:val>
                                            <p:fltVal val="360"/>
                                          </p:val>
                                        </p:tav>
                                        <p:tav tm="100000">
                                          <p:val>
                                            <p:fltVal val="0"/>
                                          </p:val>
                                        </p:tav>
                                      </p:tavLst>
                                    </p:anim>
                                    <p:animEffect transition="in" filter="fade">
                                      <p:cBhvr>
                                        <p:cTn id="39" dur="500"/>
                                        <p:tgtEl>
                                          <p:spTgt spid="16"/>
                                        </p:tgtEl>
                                      </p:cBhvr>
                                    </p:animEffect>
                                  </p:childTnLst>
                                </p:cTn>
                              </p:par>
                              <p:par>
                                <p:cTn id="40" presetID="49" presetClass="entr" presetSubtype="0" decel="100000" fill="hold" grpId="0" nodeType="withEffect">
                                  <p:stCondLst>
                                    <p:cond delay="175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 calcmode="lin" valueType="num">
                                      <p:cBhvr>
                                        <p:cTn id="44" dur="500" fill="hold"/>
                                        <p:tgtEl>
                                          <p:spTgt spid="17"/>
                                        </p:tgtEl>
                                        <p:attrNameLst>
                                          <p:attrName>style.rotation</p:attrName>
                                        </p:attrNameLst>
                                      </p:cBhvr>
                                      <p:tavLst>
                                        <p:tav tm="0">
                                          <p:val>
                                            <p:fltVal val="360"/>
                                          </p:val>
                                        </p:tav>
                                        <p:tav tm="100000">
                                          <p:val>
                                            <p:fltVal val="0"/>
                                          </p:val>
                                        </p:tav>
                                      </p:tavLst>
                                    </p:anim>
                                    <p:animEffect transition="in" filter="fade">
                                      <p:cBhvr>
                                        <p:cTn id="45" dur="500"/>
                                        <p:tgtEl>
                                          <p:spTgt spid="17"/>
                                        </p:tgtEl>
                                      </p:cBhvr>
                                    </p:animEffect>
                                  </p:childTnLst>
                                </p:cTn>
                              </p:par>
                              <p:par>
                                <p:cTn id="46" presetID="49" presetClass="entr" presetSubtype="0" decel="100000" fill="hold" grpId="0" nodeType="withEffect">
                                  <p:stCondLst>
                                    <p:cond delay="225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 calcmode="lin" valueType="num">
                                      <p:cBhvr>
                                        <p:cTn id="50" dur="500" fill="hold"/>
                                        <p:tgtEl>
                                          <p:spTgt spid="13"/>
                                        </p:tgtEl>
                                        <p:attrNameLst>
                                          <p:attrName>style.rotation</p:attrName>
                                        </p:attrNameLst>
                                      </p:cBhvr>
                                      <p:tavLst>
                                        <p:tav tm="0">
                                          <p:val>
                                            <p:fltVal val="360"/>
                                          </p:val>
                                        </p:tav>
                                        <p:tav tm="100000">
                                          <p:val>
                                            <p:fltVal val="0"/>
                                          </p:val>
                                        </p:tav>
                                      </p:tavLst>
                                    </p:anim>
                                    <p:animEffect transition="in" filter="fade">
                                      <p:cBhvr>
                                        <p:cTn id="51" dur="500"/>
                                        <p:tgtEl>
                                          <p:spTgt spid="13"/>
                                        </p:tgtEl>
                                      </p:cBhvr>
                                    </p:animEffect>
                                  </p:childTnLst>
                                </p:cTn>
                              </p:par>
                            </p:childTnLst>
                          </p:cTn>
                        </p:par>
                        <p:par>
                          <p:cTn id="52" fill="hold">
                            <p:stCondLst>
                              <p:cond delay="4700"/>
                            </p:stCondLst>
                            <p:childTnLst>
                              <p:par>
                                <p:cTn id="53" presetID="42"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0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anim calcmode="lin" valueType="num">
                                      <p:cBhvr>
                                        <p:cTn id="66" dur="1000" fill="hold"/>
                                        <p:tgtEl>
                                          <p:spTgt spid="5"/>
                                        </p:tgtEl>
                                        <p:attrNameLst>
                                          <p:attrName>ppt_x</p:attrName>
                                        </p:attrNameLst>
                                      </p:cBhvr>
                                      <p:tavLst>
                                        <p:tav tm="0">
                                          <p:val>
                                            <p:strVal val="#ppt_x"/>
                                          </p:val>
                                        </p:tav>
                                        <p:tav tm="100000">
                                          <p:val>
                                            <p:strVal val="#ppt_x"/>
                                          </p:val>
                                        </p:tav>
                                      </p:tavLst>
                                    </p:anim>
                                    <p:anim calcmode="lin" valueType="num">
                                      <p:cBhvr>
                                        <p:cTn id="67" dur="1000" fill="hold"/>
                                        <p:tgtEl>
                                          <p:spTgt spid="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0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50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Effect transition="in" filter="fade">
                                      <p:cBhvr>
                                        <p:cTn id="77" dur="500"/>
                                        <p:tgtEl>
                                          <p:spTgt spid="27"/>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28"/>
                                        </p:tgtEl>
                                        <p:attrNameLst>
                                          <p:attrName>style.visibility</p:attrName>
                                        </p:attrNameLst>
                                      </p:cBhvr>
                                      <p:to>
                                        <p:strVal val="visible"/>
                                      </p:to>
                                    </p:set>
                                    <p:anim calcmode="lin" valueType="num">
                                      <p:cBhvr>
                                        <p:cTn id="80" dur="500" fill="hold"/>
                                        <p:tgtEl>
                                          <p:spTgt spid="28"/>
                                        </p:tgtEl>
                                        <p:attrNameLst>
                                          <p:attrName>ppt_w</p:attrName>
                                        </p:attrNameLst>
                                      </p:cBhvr>
                                      <p:tavLst>
                                        <p:tav tm="0">
                                          <p:val>
                                            <p:fltVal val="0"/>
                                          </p:val>
                                        </p:tav>
                                        <p:tav tm="100000">
                                          <p:val>
                                            <p:strVal val="#ppt_w"/>
                                          </p:val>
                                        </p:tav>
                                      </p:tavLst>
                                    </p:anim>
                                    <p:anim calcmode="lin" valueType="num">
                                      <p:cBhvr>
                                        <p:cTn id="81" dur="500" fill="hold"/>
                                        <p:tgtEl>
                                          <p:spTgt spid="28"/>
                                        </p:tgtEl>
                                        <p:attrNameLst>
                                          <p:attrName>ppt_h</p:attrName>
                                        </p:attrNameLst>
                                      </p:cBhvr>
                                      <p:tavLst>
                                        <p:tav tm="0">
                                          <p:val>
                                            <p:fltVal val="0"/>
                                          </p:val>
                                        </p:tav>
                                        <p:tav tm="100000">
                                          <p:val>
                                            <p:strVal val="#ppt_h"/>
                                          </p:val>
                                        </p:tav>
                                      </p:tavLst>
                                    </p:anim>
                                    <p:animEffect transition="in" filter="fade">
                                      <p:cBhvr>
                                        <p:cTn id="82" dur="500"/>
                                        <p:tgtEl>
                                          <p:spTgt spid="28"/>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29"/>
                                        </p:tgtEl>
                                        <p:attrNameLst>
                                          <p:attrName>style.visibility</p:attrName>
                                        </p:attrNameLst>
                                      </p:cBhvr>
                                      <p:to>
                                        <p:strVal val="visible"/>
                                      </p:to>
                                    </p:set>
                                    <p:anim calcmode="lin" valueType="num">
                                      <p:cBhvr>
                                        <p:cTn id="85" dur="500" fill="hold"/>
                                        <p:tgtEl>
                                          <p:spTgt spid="29"/>
                                        </p:tgtEl>
                                        <p:attrNameLst>
                                          <p:attrName>ppt_w</p:attrName>
                                        </p:attrNameLst>
                                      </p:cBhvr>
                                      <p:tavLst>
                                        <p:tav tm="0">
                                          <p:val>
                                            <p:fltVal val="0"/>
                                          </p:val>
                                        </p:tav>
                                        <p:tav tm="100000">
                                          <p:val>
                                            <p:strVal val="#ppt_w"/>
                                          </p:val>
                                        </p:tav>
                                      </p:tavLst>
                                    </p:anim>
                                    <p:anim calcmode="lin" valueType="num">
                                      <p:cBhvr>
                                        <p:cTn id="86" dur="500" fill="hold"/>
                                        <p:tgtEl>
                                          <p:spTgt spid="29"/>
                                        </p:tgtEl>
                                        <p:attrNameLst>
                                          <p:attrName>ppt_h</p:attrName>
                                        </p:attrNameLst>
                                      </p:cBhvr>
                                      <p:tavLst>
                                        <p:tav tm="0">
                                          <p:val>
                                            <p:fltVal val="0"/>
                                          </p:val>
                                        </p:tav>
                                        <p:tav tm="100000">
                                          <p:val>
                                            <p:strVal val="#ppt_h"/>
                                          </p:val>
                                        </p:tav>
                                      </p:tavLst>
                                    </p:anim>
                                    <p:animEffect transition="in" filter="fade">
                                      <p:cBhvr>
                                        <p:cTn id="8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12" grpId="0" animBg="1"/>
      <p:bldP spid="13" grpId="0" animBg="1"/>
      <p:bldP spid="14" grpId="0" animBg="1"/>
      <p:bldP spid="15" grpId="0" animBg="1"/>
      <p:bldP spid="16" grpId="0" animBg="1"/>
      <p:bldP spid="17" grpId="0" animBg="1"/>
      <p:bldP spid="27"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5125"/>
          </a:xfrm>
          <a:prstGeom prst="rect">
            <a:avLst/>
          </a:prstGeom>
          <a:noFill/>
          <a:ln w="9525">
            <a:noFill/>
            <a:miter lim="800000"/>
            <a:headEnd/>
            <a:tailEnd/>
          </a:ln>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对象图大致介绍</a:t>
            </a:r>
          </a:p>
        </p:txBody>
      </p:sp>
      <p:grpSp>
        <p:nvGrpSpPr>
          <p:cNvPr id="4" name="品 1"/>
          <p:cNvGrpSpPr>
            <a:grpSpLocks/>
          </p:cNvGrpSpPr>
          <p:nvPr>
            <p:custDataLst>
              <p:tags r:id="rId1"/>
            </p:custDataLst>
          </p:nvPr>
        </p:nvGrpSpPr>
        <p:grpSpPr bwMode="auto">
          <a:xfrm>
            <a:off x="3303588" y="4859338"/>
            <a:ext cx="7437437" cy="1165225"/>
            <a:chOff x="0" y="0"/>
            <a:chExt cx="7437763" cy="1165206"/>
          </a:xfrm>
        </p:grpSpPr>
        <p:sp>
          <p:nvSpPr>
            <p:cNvPr id="69647" name="流程图: 过程 2"/>
            <p:cNvSpPr>
              <a:spLocks noChangeArrowheads="1"/>
            </p:cNvSpPr>
            <p:nvPr/>
          </p:nvSpPr>
          <p:spPr bwMode="auto">
            <a:xfrm>
              <a:off x="0" y="0"/>
              <a:ext cx="6523363" cy="1165206"/>
            </a:xfrm>
            <a:prstGeom prst="flowChartProcess">
              <a:avLst/>
            </a:prstGeom>
            <a:solidFill>
              <a:srgbClr val="D8D8D8"/>
            </a:solidFill>
            <a:ln w="9525">
              <a:noFill/>
              <a:miter lim="800000"/>
              <a:headEnd/>
              <a:tailEnd/>
            </a:ln>
          </p:spPr>
          <p:txBody>
            <a:bodyPr anchor="ctr"/>
            <a:lstStyle/>
            <a:p>
              <a:pPr algn="ctr">
                <a:buFont typeface="Arial" charset="0"/>
                <a:buNone/>
              </a:pPr>
              <a:endParaRPr lang="zh-CN" altLang="zh-CN">
                <a:solidFill>
                  <a:srgbClr val="FFFFFF"/>
                </a:solidFill>
                <a:latin typeface="宋体" charset="-122"/>
                <a:ea typeface="宋体" charset="-122"/>
                <a:sym typeface="宋体" charset="-122"/>
              </a:endParaRPr>
            </a:p>
          </p:txBody>
        </p:sp>
        <p:sp>
          <p:nvSpPr>
            <p:cNvPr id="69648" name="直角三角形 3"/>
            <p:cNvSpPr>
              <a:spLocks noChangeArrowheads="1"/>
            </p:cNvSpPr>
            <p:nvPr/>
          </p:nvSpPr>
          <p:spPr bwMode="auto">
            <a:xfrm flipV="1">
              <a:off x="6523363" y="0"/>
              <a:ext cx="914400" cy="1165206"/>
            </a:xfrm>
            <a:prstGeom prst="rtTriangle">
              <a:avLst/>
            </a:prstGeom>
            <a:solidFill>
              <a:srgbClr val="D8D8D8"/>
            </a:solidFill>
            <a:ln w="9525">
              <a:noFill/>
              <a:miter lim="800000"/>
              <a:headEnd/>
              <a:tailEnd/>
            </a:ln>
          </p:spPr>
          <p:txBody>
            <a:bodyPr rot="10800000" anchor="ctr"/>
            <a:lstStyle/>
            <a:p>
              <a:pPr algn="ctr">
                <a:buFont typeface="Arial" charset="0"/>
                <a:buNone/>
              </a:pPr>
              <a:endParaRPr lang="zh-CN" altLang="zh-CN">
                <a:solidFill>
                  <a:srgbClr val="FFFFFF"/>
                </a:solidFill>
                <a:latin typeface="宋体" charset="-122"/>
                <a:ea typeface="宋体" charset="-122"/>
                <a:sym typeface="宋体" charset="-122"/>
              </a:endParaRPr>
            </a:p>
          </p:txBody>
        </p:sp>
      </p:grpSp>
      <p:grpSp>
        <p:nvGrpSpPr>
          <p:cNvPr id="10" name="7"/>
          <p:cNvGrpSpPr>
            <a:grpSpLocks/>
          </p:cNvGrpSpPr>
          <p:nvPr>
            <p:custDataLst>
              <p:tags r:id="rId2"/>
            </p:custDataLst>
          </p:nvPr>
        </p:nvGrpSpPr>
        <p:grpSpPr bwMode="auto">
          <a:xfrm>
            <a:off x="3306763" y="2436813"/>
            <a:ext cx="7735887" cy="1649412"/>
            <a:chOff x="0" y="0"/>
            <a:chExt cx="7736224" cy="1649358"/>
          </a:xfrm>
        </p:grpSpPr>
        <p:sp>
          <p:nvSpPr>
            <p:cNvPr id="69645" name="流程图: 过程 8"/>
            <p:cNvSpPr>
              <a:spLocks noChangeArrowheads="1"/>
            </p:cNvSpPr>
            <p:nvPr/>
          </p:nvSpPr>
          <p:spPr bwMode="auto">
            <a:xfrm>
              <a:off x="0" y="4096"/>
              <a:ext cx="6821824" cy="1645262"/>
            </a:xfrm>
            <a:prstGeom prst="flowChartProcess">
              <a:avLst/>
            </a:prstGeom>
            <a:solidFill>
              <a:srgbClr val="D8D8D8"/>
            </a:solidFill>
            <a:ln w="9525">
              <a:noFill/>
              <a:miter lim="800000"/>
              <a:headEnd/>
              <a:tailEnd/>
            </a:ln>
          </p:spPr>
          <p:txBody>
            <a:bodyPr anchor="ctr"/>
            <a:lstStyle/>
            <a:p>
              <a:pPr algn="ctr">
                <a:buFont typeface="Arial" charset="0"/>
                <a:buNone/>
              </a:pPr>
              <a:endParaRPr lang="zh-CN" altLang="zh-CN">
                <a:solidFill>
                  <a:srgbClr val="FFFFFF"/>
                </a:solidFill>
                <a:latin typeface="宋体" charset="-122"/>
                <a:ea typeface="宋体" charset="-122"/>
                <a:sym typeface="宋体" charset="-122"/>
              </a:endParaRPr>
            </a:p>
          </p:txBody>
        </p:sp>
        <p:sp>
          <p:nvSpPr>
            <p:cNvPr id="69646" name="直角三角形 9"/>
            <p:cNvSpPr>
              <a:spLocks noChangeArrowheads="1"/>
            </p:cNvSpPr>
            <p:nvPr/>
          </p:nvSpPr>
          <p:spPr bwMode="auto">
            <a:xfrm flipV="1">
              <a:off x="6821824" y="0"/>
              <a:ext cx="914400" cy="1649358"/>
            </a:xfrm>
            <a:prstGeom prst="rtTriangle">
              <a:avLst/>
            </a:prstGeom>
            <a:solidFill>
              <a:srgbClr val="D8D8D8"/>
            </a:solidFill>
            <a:ln w="9525">
              <a:noFill/>
              <a:miter lim="800000"/>
              <a:headEnd/>
              <a:tailEnd/>
            </a:ln>
          </p:spPr>
          <p:txBody>
            <a:bodyPr rot="10800000" anchor="ctr"/>
            <a:lstStyle/>
            <a:p>
              <a:pPr algn="ctr">
                <a:buFont typeface="Arial" charset="0"/>
                <a:buNone/>
              </a:pPr>
              <a:endParaRPr lang="zh-CN" altLang="zh-CN">
                <a:solidFill>
                  <a:srgbClr val="FFFFFF"/>
                </a:solidFill>
                <a:latin typeface="宋体" charset="-122"/>
                <a:ea typeface="宋体" charset="-122"/>
                <a:sym typeface="宋体" charset="-122"/>
              </a:endParaRPr>
            </a:p>
          </p:txBody>
        </p:sp>
      </p:grpSp>
      <p:sp>
        <p:nvSpPr>
          <p:cNvPr id="13" name="PA_流程图: 联系 11"/>
          <p:cNvSpPr>
            <a:spLocks noChangeArrowheads="1"/>
          </p:cNvSpPr>
          <p:nvPr>
            <p:custDataLst>
              <p:tags r:id="rId3"/>
            </p:custDataLst>
          </p:nvPr>
        </p:nvSpPr>
        <p:spPr bwMode="auto">
          <a:xfrm>
            <a:off x="1163638" y="1520825"/>
            <a:ext cx="2051050" cy="2051050"/>
          </a:xfrm>
          <a:prstGeom prst="flowChartConnector">
            <a:avLst/>
          </a:prstGeom>
          <a:solidFill>
            <a:srgbClr val="01B0F1"/>
          </a:solidFill>
          <a:ln w="9525">
            <a:noFill/>
            <a:round/>
            <a:headEnd/>
            <a:tailEnd/>
          </a:ln>
        </p:spPr>
        <p:txBody>
          <a:bodyPr anchor="ctr"/>
          <a:lstStyle/>
          <a:p>
            <a:pPr algn="ctr">
              <a:buFont typeface="Arial" charset="0"/>
              <a:buNone/>
            </a:pPr>
            <a:endParaRPr lang="zh-CN" altLang="zh-CN">
              <a:solidFill>
                <a:schemeClr val="bg1"/>
              </a:solidFill>
              <a:latin typeface="宋体" charset="-122"/>
              <a:ea typeface="宋体" charset="-122"/>
              <a:sym typeface="宋体" charset="-122"/>
            </a:endParaRPr>
          </a:p>
        </p:txBody>
      </p:sp>
      <p:sp>
        <p:nvSpPr>
          <p:cNvPr id="14" name="PA_流程图: 联系 12"/>
          <p:cNvSpPr>
            <a:spLocks noChangeArrowheads="1"/>
          </p:cNvSpPr>
          <p:nvPr>
            <p:custDataLst>
              <p:tags r:id="rId4"/>
            </p:custDataLst>
          </p:nvPr>
        </p:nvSpPr>
        <p:spPr bwMode="auto">
          <a:xfrm>
            <a:off x="1898650" y="3011488"/>
            <a:ext cx="1779588" cy="1779587"/>
          </a:xfrm>
          <a:prstGeom prst="flowChartConnector">
            <a:avLst/>
          </a:prstGeom>
          <a:solidFill>
            <a:srgbClr val="404153"/>
          </a:solidFill>
          <a:ln w="9525">
            <a:noFill/>
            <a:round/>
            <a:headEnd/>
            <a:tailEnd/>
          </a:ln>
        </p:spPr>
        <p:txBody>
          <a:bodyPr anchor="ctr"/>
          <a:lstStyle/>
          <a:p>
            <a:pPr algn="ctr">
              <a:buFont typeface="Arial" charset="0"/>
              <a:buNone/>
            </a:pPr>
            <a:endParaRPr lang="zh-CN" altLang="zh-CN">
              <a:solidFill>
                <a:schemeClr val="bg1"/>
              </a:solidFill>
              <a:latin typeface="宋体" charset="-122"/>
              <a:ea typeface="宋体" charset="-122"/>
              <a:sym typeface="宋体" charset="-122"/>
            </a:endParaRPr>
          </a:p>
        </p:txBody>
      </p:sp>
      <p:sp>
        <p:nvSpPr>
          <p:cNvPr id="15" name="PA_流程图: 联系 13"/>
          <p:cNvSpPr>
            <a:spLocks noChangeArrowheads="1"/>
          </p:cNvSpPr>
          <p:nvPr>
            <p:custDataLst>
              <p:tags r:id="rId5"/>
            </p:custDataLst>
          </p:nvPr>
        </p:nvSpPr>
        <p:spPr bwMode="auto">
          <a:xfrm>
            <a:off x="9431338" y="4206875"/>
            <a:ext cx="1430337" cy="1428750"/>
          </a:xfrm>
          <a:prstGeom prst="flowChartConnector">
            <a:avLst/>
          </a:prstGeom>
          <a:solidFill>
            <a:srgbClr val="01B0F1"/>
          </a:solidFill>
          <a:ln w="9525">
            <a:noFill/>
            <a:round/>
            <a:headEnd/>
            <a:tailEnd/>
          </a:ln>
        </p:spPr>
        <p:txBody>
          <a:bodyPr anchor="ctr"/>
          <a:lstStyle/>
          <a:p>
            <a:pPr algn="ctr">
              <a:buFont typeface="Arial" charset="0"/>
              <a:buNone/>
            </a:pPr>
            <a:endParaRPr lang="zh-CN" altLang="zh-CN">
              <a:solidFill>
                <a:schemeClr val="bg1"/>
              </a:solidFill>
              <a:latin typeface="宋体" charset="-122"/>
              <a:ea typeface="宋体" charset="-122"/>
              <a:sym typeface="宋体" charset="-122"/>
            </a:endParaRPr>
          </a:p>
        </p:txBody>
      </p:sp>
      <p:sp>
        <p:nvSpPr>
          <p:cNvPr id="87050" name="PA15"/>
          <p:cNvSpPr>
            <a:spLocks noChangeArrowheads="1"/>
          </p:cNvSpPr>
          <p:nvPr>
            <p:custDataLst>
              <p:tags r:id="rId6"/>
            </p:custDataLst>
          </p:nvPr>
        </p:nvSpPr>
        <p:spPr bwMode="auto">
          <a:xfrm>
            <a:off x="1462088" y="1939925"/>
            <a:ext cx="1403350" cy="1187450"/>
          </a:xfrm>
          <a:prstGeom prst="rect">
            <a:avLst/>
          </a:prstGeom>
          <a:noFill/>
          <a:ln w="9525">
            <a:noFill/>
            <a:miter lim="800000"/>
            <a:headEnd/>
            <a:tailEnd/>
          </a:ln>
        </p:spPr>
        <p:txBody>
          <a:bodyPr>
            <a:spAutoFit/>
          </a:bodyPr>
          <a:lstStyle/>
          <a:p>
            <a:pPr algn="ctr">
              <a:buFont typeface="Arial" charset="0"/>
              <a:buNone/>
            </a:pPr>
            <a:r>
              <a:rPr lang="zh-CN" altLang="en-US" sz="2400" b="1">
                <a:solidFill>
                  <a:schemeClr val="bg1"/>
                </a:solidFill>
                <a:latin typeface="微软雅黑" pitchFamily="34" charset="-122"/>
                <a:ea typeface="微软雅黑" pitchFamily="34" charset="-122"/>
                <a:sym typeface="微软雅黑" pitchFamily="34" charset="-122"/>
              </a:rPr>
              <a:t>主要包括以下两个部分 </a:t>
            </a:r>
          </a:p>
        </p:txBody>
      </p:sp>
      <p:sp>
        <p:nvSpPr>
          <p:cNvPr id="87051" name="16"/>
          <p:cNvSpPr>
            <a:spLocks noChangeArrowheads="1"/>
          </p:cNvSpPr>
          <p:nvPr>
            <p:custDataLst>
              <p:tags r:id="rId7"/>
            </p:custDataLst>
          </p:nvPr>
        </p:nvSpPr>
        <p:spPr bwMode="auto">
          <a:xfrm>
            <a:off x="2201863" y="3611563"/>
            <a:ext cx="1201737" cy="457200"/>
          </a:xfrm>
          <a:prstGeom prst="rect">
            <a:avLst/>
          </a:prstGeom>
          <a:noFill/>
          <a:ln w="9525">
            <a:noFill/>
            <a:miter lim="800000"/>
            <a:headEnd/>
            <a:tailEnd/>
          </a:ln>
        </p:spPr>
        <p:txBody>
          <a:bodyPr>
            <a:spAutoFit/>
          </a:bodyPr>
          <a:lstStyle/>
          <a:p>
            <a:pPr>
              <a:buFont typeface="Arial" charset="0"/>
              <a:buNone/>
            </a:pPr>
            <a:r>
              <a:rPr lang="zh-CN" altLang="en-US" sz="2400">
                <a:solidFill>
                  <a:schemeClr val="bg1"/>
                </a:solidFill>
                <a:latin typeface="微软雅黑" pitchFamily="34" charset="-122"/>
                <a:ea typeface="微软雅黑" pitchFamily="34" charset="-122"/>
                <a:sym typeface="微软雅黑" pitchFamily="34" charset="-122"/>
              </a:rPr>
              <a:t>对象名</a:t>
            </a:r>
          </a:p>
        </p:txBody>
      </p:sp>
      <p:sp>
        <p:nvSpPr>
          <p:cNvPr id="19" name="17"/>
          <p:cNvSpPr>
            <a:spLocks noChangeArrowheads="1"/>
          </p:cNvSpPr>
          <p:nvPr>
            <p:custDataLst>
              <p:tags r:id="rId8"/>
            </p:custDataLst>
          </p:nvPr>
        </p:nvSpPr>
        <p:spPr bwMode="auto">
          <a:xfrm>
            <a:off x="9717088" y="4722813"/>
            <a:ext cx="882650" cy="396875"/>
          </a:xfrm>
          <a:prstGeom prst="rect">
            <a:avLst/>
          </a:prstGeom>
          <a:noFill/>
          <a:ln w="9525">
            <a:noFill/>
            <a:miter lim="800000"/>
            <a:headEnd/>
            <a:tailEnd/>
          </a:ln>
        </p:spPr>
        <p:txBody>
          <a:bodyPr>
            <a:spAutoFit/>
          </a:bodyPr>
          <a:lstStyle/>
          <a:p>
            <a:pPr algn="ctr">
              <a:buFont typeface="Arial" charset="0"/>
              <a:buNone/>
            </a:pPr>
            <a:r>
              <a:rPr lang="zh-CN" altLang="en-US" sz="2000">
                <a:solidFill>
                  <a:schemeClr val="bg1"/>
                </a:solidFill>
                <a:latin typeface="微软雅黑" pitchFamily="34" charset="-122"/>
                <a:ea typeface="微软雅黑" pitchFamily="34" charset="-122"/>
                <a:sym typeface="微软雅黑" pitchFamily="34" charset="-122"/>
              </a:rPr>
              <a:t>属性</a:t>
            </a:r>
          </a:p>
        </p:txBody>
      </p:sp>
      <p:sp>
        <p:nvSpPr>
          <p:cNvPr id="87054" name="品 4"/>
          <p:cNvSpPr>
            <a:spLocks noChangeArrowheads="1"/>
          </p:cNvSpPr>
          <p:nvPr>
            <p:custDataLst>
              <p:tags r:id="rId9"/>
            </p:custDataLst>
          </p:nvPr>
        </p:nvSpPr>
        <p:spPr bwMode="auto">
          <a:xfrm>
            <a:off x="4391025" y="2641600"/>
            <a:ext cx="5286375" cy="1192213"/>
          </a:xfrm>
          <a:prstGeom prst="rect">
            <a:avLst/>
          </a:prstGeom>
          <a:noFill/>
          <a:ln w="9525">
            <a:noFill/>
            <a:miter lim="800000"/>
            <a:headEnd/>
            <a:tailEnd/>
          </a:ln>
        </p:spPr>
        <p:txBody>
          <a:bodyPr>
            <a:spAutoFit/>
          </a:bodyPr>
          <a:lstStyle/>
          <a:p>
            <a:pPr>
              <a:lnSpc>
                <a:spcPct val="150000"/>
              </a:lnSpc>
              <a:buFont typeface="Arial" charset="0"/>
              <a:buNone/>
            </a:pPr>
            <a:r>
              <a:rPr lang="zh-CN" altLang="en-US" sz="1600">
                <a:solidFill>
                  <a:srgbClr val="595959"/>
                </a:solidFill>
                <a:latin typeface="Franklin Gothic Book"/>
                <a:ea typeface="微软雅黑" pitchFamily="34" charset="-122"/>
                <a:sym typeface="Franklin Gothic Book"/>
              </a:rPr>
              <a:t>由于对象是一个类的实例，因此其名称的格式是“对象名：类名”，这两个部分是可选的，但如果是包含类名，则必须加上“：”，另外为了和类名区分，还必须加上下划线。</a:t>
            </a:r>
          </a:p>
        </p:txBody>
      </p:sp>
      <p:sp>
        <p:nvSpPr>
          <p:cNvPr id="87055" name="品 4"/>
          <p:cNvSpPr>
            <a:spLocks noChangeArrowheads="1"/>
          </p:cNvSpPr>
          <p:nvPr>
            <p:custDataLst>
              <p:tags r:id="rId10"/>
            </p:custDataLst>
          </p:nvPr>
        </p:nvSpPr>
        <p:spPr bwMode="auto">
          <a:xfrm>
            <a:off x="4133850" y="5059363"/>
            <a:ext cx="5256213" cy="825500"/>
          </a:xfrm>
          <a:prstGeom prst="rect">
            <a:avLst/>
          </a:prstGeom>
          <a:noFill/>
          <a:ln w="9525">
            <a:noFill/>
            <a:miter lim="800000"/>
            <a:headEnd/>
            <a:tailEnd/>
          </a:ln>
        </p:spPr>
        <p:txBody>
          <a:bodyPr>
            <a:spAutoFit/>
          </a:bodyPr>
          <a:lstStyle/>
          <a:p>
            <a:pPr>
              <a:lnSpc>
                <a:spcPct val="150000"/>
              </a:lnSpc>
              <a:buFont typeface="Arial" charset="0"/>
              <a:buNone/>
            </a:pPr>
            <a:r>
              <a:rPr lang="zh-CN" altLang="en-US" sz="1600">
                <a:solidFill>
                  <a:srgbClr val="595959"/>
                </a:solidFill>
                <a:latin typeface="Franklin Gothic Book"/>
                <a:ea typeface="微软雅黑" pitchFamily="34" charset="-122"/>
                <a:sym typeface="Franklin Gothic Book"/>
              </a:rPr>
              <a:t>由于对象是一个具体的事物，因此所有的属性值都已经确定，因此通常会在属性的后面列出其值。</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0" presetClass="entr" presetSubtype="0" fill="hold" nodeType="withEffect">
                                  <p:stCondLst>
                                    <p:cond delay="4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12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87050"/>
                                        </p:tgtEl>
                                        <p:attrNameLst>
                                          <p:attrName>style.visibility</p:attrName>
                                        </p:attrNameLst>
                                      </p:cBhvr>
                                      <p:to>
                                        <p:strVal val="visible"/>
                                      </p:to>
                                    </p:set>
                                    <p:animEffect transition="in" filter="fade">
                                      <p:cBhvr>
                                        <p:cTn id="28" dur="500"/>
                                        <p:tgtEl>
                                          <p:spTgt spid="87050"/>
                                        </p:tgtEl>
                                      </p:cBhvr>
                                    </p:animEffect>
                                  </p:childTnLst>
                                </p:cTn>
                              </p:par>
                              <p:par>
                                <p:cTn id="29" presetID="10" presetClass="entr" presetSubtype="0" fill="hold" grpId="0" nodeType="withEffect">
                                  <p:stCondLst>
                                    <p:cond delay="1800"/>
                                  </p:stCondLst>
                                  <p:childTnLst>
                                    <p:set>
                                      <p:cBhvr>
                                        <p:cTn id="30" dur="1" fill="hold">
                                          <p:stCondLst>
                                            <p:cond delay="0"/>
                                          </p:stCondLst>
                                        </p:cTn>
                                        <p:tgtEl>
                                          <p:spTgt spid="87051"/>
                                        </p:tgtEl>
                                        <p:attrNameLst>
                                          <p:attrName>style.visibility</p:attrName>
                                        </p:attrNameLst>
                                      </p:cBhvr>
                                      <p:to>
                                        <p:strVal val="visible"/>
                                      </p:to>
                                    </p:set>
                                    <p:animEffect transition="in" filter="fade">
                                      <p:cBhvr>
                                        <p:cTn id="31" dur="500"/>
                                        <p:tgtEl>
                                          <p:spTgt spid="87051"/>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2400"/>
                                  </p:stCondLst>
                                  <p:childTnLst>
                                    <p:set>
                                      <p:cBhvr>
                                        <p:cTn id="36" dur="1" fill="hold">
                                          <p:stCondLst>
                                            <p:cond delay="0"/>
                                          </p:stCondLst>
                                        </p:cTn>
                                        <p:tgtEl>
                                          <p:spTgt spid="87054"/>
                                        </p:tgtEl>
                                        <p:attrNameLst>
                                          <p:attrName>style.visibility</p:attrName>
                                        </p:attrNameLst>
                                      </p:cBhvr>
                                      <p:to>
                                        <p:strVal val="visible"/>
                                      </p:to>
                                    </p:set>
                                    <p:animEffect transition="in" filter="fade">
                                      <p:cBhvr>
                                        <p:cTn id="37" dur="500"/>
                                        <p:tgtEl>
                                          <p:spTgt spid="87054"/>
                                        </p:tgtEl>
                                      </p:cBhvr>
                                    </p:animEffect>
                                  </p:childTnLst>
                                </p:cTn>
                              </p:par>
                              <p:par>
                                <p:cTn id="38" presetID="10" presetClass="entr" presetSubtype="0" fill="hold" grpId="0" nodeType="withEffect">
                                  <p:stCondLst>
                                    <p:cond delay="2600"/>
                                  </p:stCondLst>
                                  <p:childTnLst>
                                    <p:set>
                                      <p:cBhvr>
                                        <p:cTn id="39" dur="1" fill="hold">
                                          <p:stCondLst>
                                            <p:cond delay="0"/>
                                          </p:stCondLst>
                                        </p:cTn>
                                        <p:tgtEl>
                                          <p:spTgt spid="87055"/>
                                        </p:tgtEl>
                                        <p:attrNameLst>
                                          <p:attrName>style.visibility</p:attrName>
                                        </p:attrNameLst>
                                      </p:cBhvr>
                                      <p:to>
                                        <p:strVal val="visible"/>
                                      </p:to>
                                    </p:set>
                                    <p:animEffect transition="in" filter="fade">
                                      <p:cBhvr>
                                        <p:cTn id="40" dur="500"/>
                                        <p:tgtEl>
                                          <p:spTgt spid="87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autoUpdateAnimBg="0"/>
      <p:bldP spid="14" grpId="0" animBg="1"/>
      <p:bldP spid="15" grpId="0" animBg="1"/>
      <p:bldP spid="87050" grpId="0"/>
      <p:bldP spid="87051" grpId="0" animBg="1" autoUpdateAnimBg="0"/>
      <p:bldP spid="19" grpId="0" animBg="1" autoUpdateAnimBg="0"/>
      <p:bldP spid="87054" grpId="0"/>
      <p:bldP spid="870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69963"/>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a:spLocks noChangeArrowheads="1"/>
          </p:cNvSpPr>
          <p:nvPr/>
        </p:nvSpPr>
        <p:spPr bwMode="auto">
          <a:xfrm>
            <a:off x="3552825" y="485775"/>
            <a:ext cx="5073650" cy="369888"/>
          </a:xfrm>
          <a:prstGeom prst="rect">
            <a:avLst/>
          </a:prstGeom>
          <a:noFill/>
          <a:ln w="9525">
            <a:noFill/>
            <a:miter lim="800000"/>
            <a:headEnd/>
            <a:tailEnd/>
          </a:ln>
        </p:spPr>
        <p:txBody>
          <a:bodyPr lIns="0" tIns="0" rIns="0" bIns="0">
            <a:spAutoFit/>
          </a:bodyPr>
          <a:lstStyle/>
          <a:p>
            <a:pPr algn="ctr"/>
            <a:r>
              <a:rPr lang="zh-CN" altLang="en-US" sz="2400" b="1">
                <a:solidFill>
                  <a:srgbClr val="7F7F7F"/>
                </a:solidFill>
              </a:rPr>
              <a:t>对象图的建模过程</a:t>
            </a:r>
          </a:p>
        </p:txBody>
      </p:sp>
      <p:sp>
        <p:nvSpPr>
          <p:cNvPr id="4" name="椭圆 3"/>
          <p:cNvSpPr/>
          <p:nvPr/>
        </p:nvSpPr>
        <p:spPr>
          <a:xfrm>
            <a:off x="8682038" y="2652713"/>
            <a:ext cx="1490662" cy="1490662"/>
          </a:xfrm>
          <a:prstGeom prst="ellipse">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FFFFFF"/>
                </a:solidFill>
              </a:rPr>
              <a:t>4</a:t>
            </a:r>
          </a:p>
        </p:txBody>
      </p:sp>
      <p:sp>
        <p:nvSpPr>
          <p:cNvPr id="5" name="椭圆 4"/>
          <p:cNvSpPr/>
          <p:nvPr/>
        </p:nvSpPr>
        <p:spPr>
          <a:xfrm>
            <a:off x="6519863" y="2425700"/>
            <a:ext cx="1655762" cy="1655763"/>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b="1">
                <a:solidFill>
                  <a:schemeClr val="bg1"/>
                </a:solidFill>
                <a:latin typeface="Arial" charset="0"/>
                <a:ea typeface="等线"/>
                <a:cs typeface="等线"/>
              </a:rPr>
              <a:t>3</a:t>
            </a:r>
            <a:endParaRPr lang="zh-CN" altLang="en-US" sz="5400" b="1">
              <a:solidFill>
                <a:schemeClr val="bg1"/>
              </a:solidFill>
              <a:latin typeface="Arial" charset="0"/>
              <a:ea typeface="等线"/>
              <a:cs typeface="等线"/>
            </a:endParaRPr>
          </a:p>
        </p:txBody>
      </p:sp>
      <p:sp>
        <p:nvSpPr>
          <p:cNvPr id="6" name="椭圆 5"/>
          <p:cNvSpPr/>
          <p:nvPr/>
        </p:nvSpPr>
        <p:spPr>
          <a:xfrm>
            <a:off x="3951288" y="2020888"/>
            <a:ext cx="1949450" cy="1949450"/>
          </a:xfrm>
          <a:prstGeom prst="ellipse">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6600" b="1">
                <a:solidFill>
                  <a:schemeClr val="bg1"/>
                </a:solidFill>
                <a:latin typeface="Arial" charset="0"/>
                <a:ea typeface="等线"/>
                <a:cs typeface="等线"/>
              </a:rPr>
              <a:t>2</a:t>
            </a:r>
            <a:endParaRPr lang="zh-CN" altLang="en-US" sz="6600" b="1">
              <a:solidFill>
                <a:schemeClr val="bg1"/>
              </a:solidFill>
              <a:latin typeface="Arial" charset="0"/>
              <a:ea typeface="等线"/>
              <a:cs typeface="等线"/>
            </a:endParaRPr>
          </a:p>
        </p:txBody>
      </p:sp>
      <p:sp>
        <p:nvSpPr>
          <p:cNvPr id="7" name="椭圆 6"/>
          <p:cNvSpPr/>
          <p:nvPr/>
        </p:nvSpPr>
        <p:spPr>
          <a:xfrm>
            <a:off x="1993900" y="2652713"/>
            <a:ext cx="1490663" cy="1490662"/>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1771650" y="4468813"/>
            <a:ext cx="9186863" cy="0"/>
          </a:xfrm>
          <a:prstGeom prst="line">
            <a:avLst/>
          </a:prstGeom>
          <a:ln>
            <a:solidFill>
              <a:srgbClr val="404153"/>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652588" y="4389438"/>
            <a:ext cx="158750"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3" name="椭圆 12"/>
          <p:cNvSpPr/>
          <p:nvPr/>
        </p:nvSpPr>
        <p:spPr>
          <a:xfrm>
            <a:off x="10533063" y="4389438"/>
            <a:ext cx="157162"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4" name="椭圆 13"/>
          <p:cNvSpPr/>
          <p:nvPr/>
        </p:nvSpPr>
        <p:spPr>
          <a:xfrm>
            <a:off x="2681288" y="4389438"/>
            <a:ext cx="157162" cy="158750"/>
          </a:xfrm>
          <a:prstGeom prst="ellipse">
            <a:avLst/>
          </a:prstGeom>
          <a:solidFill>
            <a:srgbClr val="01B0F1"/>
          </a:solid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5" name="椭圆 14"/>
          <p:cNvSpPr/>
          <p:nvPr/>
        </p:nvSpPr>
        <p:spPr>
          <a:xfrm>
            <a:off x="4864100" y="4389438"/>
            <a:ext cx="157163"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6" name="椭圆 15"/>
          <p:cNvSpPr/>
          <p:nvPr/>
        </p:nvSpPr>
        <p:spPr>
          <a:xfrm>
            <a:off x="7186613" y="4389438"/>
            <a:ext cx="157162" cy="158750"/>
          </a:xfrm>
          <a:prstGeom prst="ellipse">
            <a:avLst/>
          </a:prstGeom>
          <a:solidFill>
            <a:srgbClr val="01B0F1"/>
          </a:solid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17" name="椭圆 16"/>
          <p:cNvSpPr/>
          <p:nvPr/>
        </p:nvSpPr>
        <p:spPr>
          <a:xfrm>
            <a:off x="9472613" y="4389438"/>
            <a:ext cx="158750" cy="158750"/>
          </a:xfrm>
          <a:prstGeom prst="ellipse">
            <a:avLst/>
          </a:prstGeom>
          <a:solidFill>
            <a:srgbClr val="404153"/>
          </a:solidFill>
          <a:ln>
            <a:solidFill>
              <a:srgbClr val="4041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srgbClr val="93CDDD"/>
              </a:solidFill>
              <a:latin typeface="微软雅黑" panose="020B0503020204020204" pitchFamily="34" charset="-122"/>
              <a:ea typeface="微软雅黑" panose="020B0503020204020204" pitchFamily="34" charset="-122"/>
            </a:endParaRPr>
          </a:p>
        </p:txBody>
      </p:sp>
      <p:sp>
        <p:nvSpPr>
          <p:cNvPr id="27" name="矩形 26"/>
          <p:cNvSpPr>
            <a:spLocks noChangeArrowheads="1"/>
          </p:cNvSpPr>
          <p:nvPr/>
        </p:nvSpPr>
        <p:spPr bwMode="auto">
          <a:xfrm>
            <a:off x="1946275" y="4926013"/>
            <a:ext cx="1995488" cy="954087"/>
          </a:xfrm>
          <a:prstGeom prst="rect">
            <a:avLst/>
          </a:prstGeom>
          <a:noFill/>
          <a:ln w="9525">
            <a:noFill/>
            <a:miter lim="800000"/>
            <a:headEnd/>
            <a:tailEnd/>
          </a:ln>
        </p:spPr>
        <p:txBody>
          <a:bodyPr>
            <a:spAutoFit/>
          </a:bodyPr>
          <a:lstStyle/>
          <a:p>
            <a:r>
              <a:rPr lang="zh-CN" altLang="en-US" sz="1400">
                <a:solidFill>
                  <a:srgbClr val="7F7F7F"/>
                </a:solidFill>
              </a:rPr>
              <a:t>确定参与交互的各个对象的类，可以参照相应的类图和交互图。 </a:t>
            </a:r>
            <a:r>
              <a:rPr lang="zh-CN" altLang="en-US" sz="1400"/>
              <a:t/>
            </a:r>
            <a:br>
              <a:rPr lang="zh-CN" altLang="en-US" sz="1400"/>
            </a:br>
            <a:endParaRPr lang="zh-CN" altLang="en-US" sz="1400">
              <a:solidFill>
                <a:srgbClr val="7F7F7F"/>
              </a:solidFill>
              <a:latin typeface="微软雅黑" pitchFamily="34" charset="-122"/>
              <a:ea typeface="微软雅黑" pitchFamily="34" charset="-122"/>
            </a:endParaRPr>
          </a:p>
        </p:txBody>
      </p:sp>
      <p:sp>
        <p:nvSpPr>
          <p:cNvPr id="28" name="矩形 27"/>
          <p:cNvSpPr>
            <a:spLocks noChangeArrowheads="1"/>
          </p:cNvSpPr>
          <p:nvPr/>
        </p:nvSpPr>
        <p:spPr bwMode="auto">
          <a:xfrm>
            <a:off x="4056063" y="4886325"/>
            <a:ext cx="1995487" cy="738188"/>
          </a:xfrm>
          <a:prstGeom prst="rect">
            <a:avLst/>
          </a:prstGeom>
          <a:noFill/>
          <a:ln w="9525">
            <a:noFill/>
            <a:miter lim="800000"/>
            <a:headEnd/>
            <a:tailEnd/>
          </a:ln>
        </p:spPr>
        <p:txBody>
          <a:bodyPr>
            <a:spAutoFit/>
          </a:bodyPr>
          <a:lstStyle/>
          <a:p>
            <a:r>
              <a:rPr lang="zh-CN" altLang="en-US" sz="1400">
                <a:solidFill>
                  <a:srgbClr val="7F7F7F"/>
                </a:solidFill>
              </a:rPr>
              <a:t>确定类之间的关系，如依赖、泛化、关联和实现。</a:t>
            </a:r>
            <a:endParaRPr lang="zh-CN" altLang="en-US" sz="1400">
              <a:solidFill>
                <a:srgbClr val="7F7F7F"/>
              </a:solidFill>
              <a:latin typeface="微软雅黑" pitchFamily="34" charset="-122"/>
              <a:ea typeface="微软雅黑" pitchFamily="34" charset="-122"/>
            </a:endParaRPr>
          </a:p>
        </p:txBody>
      </p:sp>
      <p:sp>
        <p:nvSpPr>
          <p:cNvPr id="29" name="矩形 28"/>
          <p:cNvSpPr>
            <a:spLocks noChangeArrowheads="1"/>
          </p:cNvSpPr>
          <p:nvPr/>
        </p:nvSpPr>
        <p:spPr bwMode="auto">
          <a:xfrm>
            <a:off x="6194425" y="4886325"/>
            <a:ext cx="1995488" cy="954088"/>
          </a:xfrm>
          <a:prstGeom prst="rect">
            <a:avLst/>
          </a:prstGeom>
          <a:noFill/>
          <a:ln w="9525">
            <a:noFill/>
            <a:miter lim="800000"/>
            <a:headEnd/>
            <a:tailEnd/>
          </a:ln>
        </p:spPr>
        <p:txBody>
          <a:bodyPr>
            <a:spAutoFit/>
          </a:bodyPr>
          <a:lstStyle/>
          <a:p>
            <a:r>
              <a:rPr lang="zh-CN" altLang="en-US" sz="1400">
                <a:solidFill>
                  <a:srgbClr val="7F7F7F"/>
                </a:solidFill>
              </a:rPr>
              <a:t>针对交互在某特定时刻各对象的状态，使用对象图为这些对象建模。 </a:t>
            </a:r>
            <a:r>
              <a:rPr lang="zh-CN" altLang="en-US" sz="1400"/>
              <a:t/>
            </a:r>
            <a:br>
              <a:rPr lang="zh-CN" altLang="en-US" sz="1400"/>
            </a:br>
            <a:endParaRPr lang="zh-CN" altLang="en-US" sz="1400">
              <a:solidFill>
                <a:srgbClr val="7F7F7F"/>
              </a:solidFill>
              <a:latin typeface="微软雅黑" pitchFamily="34" charset="-122"/>
              <a:ea typeface="微软雅黑" pitchFamily="34" charset="-122"/>
            </a:endParaRPr>
          </a:p>
        </p:txBody>
      </p:sp>
      <p:sp>
        <p:nvSpPr>
          <p:cNvPr id="70673" name="Rectangle 31"/>
          <p:cNvSpPr>
            <a:spLocks noChangeArrowheads="1"/>
          </p:cNvSpPr>
          <p:nvPr/>
        </p:nvSpPr>
        <p:spPr bwMode="auto">
          <a:xfrm>
            <a:off x="2439988" y="2978150"/>
            <a:ext cx="523875" cy="823913"/>
          </a:xfrm>
          <a:prstGeom prst="rect">
            <a:avLst/>
          </a:prstGeom>
          <a:noFill/>
          <a:ln w="9525">
            <a:noFill/>
            <a:miter lim="800000"/>
            <a:headEnd/>
            <a:tailEnd/>
          </a:ln>
        </p:spPr>
        <p:txBody>
          <a:bodyPr wrap="none">
            <a:spAutoFit/>
          </a:bodyPr>
          <a:lstStyle/>
          <a:p>
            <a:r>
              <a:rPr lang="en-US" altLang="zh-CN" sz="4800" b="1">
                <a:solidFill>
                  <a:schemeClr val="bg1"/>
                </a:solidFill>
              </a:rPr>
              <a:t>1</a:t>
            </a:r>
            <a:endParaRPr lang="zh-CN" altLang="en-US" sz="4800" b="1">
              <a:solidFill>
                <a:schemeClr val="bg1"/>
              </a:solidFill>
            </a:endParaRPr>
          </a:p>
        </p:txBody>
      </p:sp>
      <p:sp>
        <p:nvSpPr>
          <p:cNvPr id="19" name="矩形 18"/>
          <p:cNvSpPr>
            <a:spLocks noChangeArrowheads="1"/>
          </p:cNvSpPr>
          <p:nvPr/>
        </p:nvSpPr>
        <p:spPr bwMode="auto">
          <a:xfrm>
            <a:off x="8447088" y="4886325"/>
            <a:ext cx="1995487" cy="954088"/>
          </a:xfrm>
          <a:prstGeom prst="rect">
            <a:avLst/>
          </a:prstGeom>
          <a:noFill/>
          <a:ln w="9525">
            <a:noFill/>
            <a:miter lim="800000"/>
            <a:headEnd/>
            <a:tailEnd/>
          </a:ln>
        </p:spPr>
        <p:txBody>
          <a:bodyPr>
            <a:spAutoFit/>
          </a:bodyPr>
          <a:lstStyle/>
          <a:p>
            <a:r>
              <a:rPr lang="zh-CN" altLang="en-US" sz="1400">
                <a:solidFill>
                  <a:srgbClr val="7F7F7F"/>
                </a:solidFill>
              </a:rPr>
              <a:t>建模时，系统分析师要根据建模的目标，绘制对象的关键状态和关键对象之间的连接关系。</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par>
                          <p:cTn id="11" fill="hold">
                            <p:stCondLst>
                              <p:cond delay="1200"/>
                            </p:stCondLst>
                            <p:childTnLst>
                              <p:par>
                                <p:cTn id="12" presetID="49" presetClass="entr" presetSubtype="0" decel="10000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 calcmode="lin" valueType="num">
                                      <p:cBhvr>
                                        <p:cTn id="16" dur="500" fill="hold"/>
                                        <p:tgtEl>
                                          <p:spTgt spid="12"/>
                                        </p:tgtEl>
                                        <p:attrNameLst>
                                          <p:attrName>style.rotation</p:attrName>
                                        </p:attrNameLst>
                                      </p:cBhvr>
                                      <p:tavLst>
                                        <p:tav tm="0">
                                          <p:val>
                                            <p:fltVal val="360"/>
                                          </p:val>
                                        </p:tav>
                                        <p:tav tm="100000">
                                          <p:val>
                                            <p:fltVal val="0"/>
                                          </p:val>
                                        </p:tav>
                                      </p:tavLst>
                                    </p:anim>
                                    <p:animEffect transition="in" filter="fade">
                                      <p:cBhvr>
                                        <p:cTn id="17" dur="500"/>
                                        <p:tgtEl>
                                          <p:spTgt spid="12"/>
                                        </p:tgtEl>
                                      </p:cBhvr>
                                    </p:animEffect>
                                  </p:childTnLst>
                                </p:cTn>
                              </p:par>
                            </p:childTnLst>
                          </p:cTn>
                        </p:par>
                        <p:par>
                          <p:cTn id="18" fill="hold">
                            <p:stCondLst>
                              <p:cond delay="17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3000"/>
                                        <p:tgtEl>
                                          <p:spTgt spid="11"/>
                                        </p:tgtEl>
                                      </p:cBhvr>
                                    </p:animEffect>
                                  </p:childTnLst>
                                </p:cTn>
                              </p:par>
                              <p:par>
                                <p:cTn id="22" presetID="49" presetClass="entr" presetSubtype="0" decel="10000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style.rotation</p:attrName>
                                        </p:attrNameLst>
                                      </p:cBhvr>
                                      <p:tavLst>
                                        <p:tav tm="0">
                                          <p:val>
                                            <p:fltVal val="360"/>
                                          </p:val>
                                        </p:tav>
                                        <p:tav tm="100000">
                                          <p:val>
                                            <p:fltVal val="0"/>
                                          </p:val>
                                        </p:tav>
                                      </p:tavLst>
                                    </p:anim>
                                    <p:animEffect transition="in" filter="fade">
                                      <p:cBhvr>
                                        <p:cTn id="27" dur="500"/>
                                        <p:tgtEl>
                                          <p:spTgt spid="14"/>
                                        </p:tgtEl>
                                      </p:cBhvr>
                                    </p:animEffect>
                                  </p:childTnLst>
                                </p:cTn>
                              </p:par>
                              <p:par>
                                <p:cTn id="28" presetID="49" presetClass="entr" presetSubtype="0" decel="100000" fill="hold" grpId="0" nodeType="withEffect">
                                  <p:stCondLst>
                                    <p:cond delay="75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 calcmode="lin" valueType="num">
                                      <p:cBhvr>
                                        <p:cTn id="32" dur="500" fill="hold"/>
                                        <p:tgtEl>
                                          <p:spTgt spid="15"/>
                                        </p:tgtEl>
                                        <p:attrNameLst>
                                          <p:attrName>style.rotation</p:attrName>
                                        </p:attrNameLst>
                                      </p:cBhvr>
                                      <p:tavLst>
                                        <p:tav tm="0">
                                          <p:val>
                                            <p:fltVal val="360"/>
                                          </p:val>
                                        </p:tav>
                                        <p:tav tm="100000">
                                          <p:val>
                                            <p:fltVal val="0"/>
                                          </p:val>
                                        </p:tav>
                                      </p:tavLst>
                                    </p:anim>
                                    <p:animEffect transition="in" filter="fade">
                                      <p:cBhvr>
                                        <p:cTn id="33" dur="500"/>
                                        <p:tgtEl>
                                          <p:spTgt spid="15"/>
                                        </p:tgtEl>
                                      </p:cBhvr>
                                    </p:animEffect>
                                  </p:childTnLst>
                                </p:cTn>
                              </p:par>
                              <p:par>
                                <p:cTn id="34" presetID="49" presetClass="entr" presetSubtype="0" decel="100000" fill="hold" grpId="0" nodeType="withEffect">
                                  <p:stCondLst>
                                    <p:cond delay="125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 calcmode="lin" valueType="num">
                                      <p:cBhvr>
                                        <p:cTn id="38" dur="500" fill="hold"/>
                                        <p:tgtEl>
                                          <p:spTgt spid="16"/>
                                        </p:tgtEl>
                                        <p:attrNameLst>
                                          <p:attrName>style.rotation</p:attrName>
                                        </p:attrNameLst>
                                      </p:cBhvr>
                                      <p:tavLst>
                                        <p:tav tm="0">
                                          <p:val>
                                            <p:fltVal val="360"/>
                                          </p:val>
                                        </p:tav>
                                        <p:tav tm="100000">
                                          <p:val>
                                            <p:fltVal val="0"/>
                                          </p:val>
                                        </p:tav>
                                      </p:tavLst>
                                    </p:anim>
                                    <p:animEffect transition="in" filter="fade">
                                      <p:cBhvr>
                                        <p:cTn id="39" dur="500"/>
                                        <p:tgtEl>
                                          <p:spTgt spid="16"/>
                                        </p:tgtEl>
                                      </p:cBhvr>
                                    </p:animEffect>
                                  </p:childTnLst>
                                </p:cTn>
                              </p:par>
                              <p:par>
                                <p:cTn id="40" presetID="49" presetClass="entr" presetSubtype="0" decel="100000" fill="hold" grpId="0" nodeType="withEffect">
                                  <p:stCondLst>
                                    <p:cond delay="175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 calcmode="lin" valueType="num">
                                      <p:cBhvr>
                                        <p:cTn id="44" dur="500" fill="hold"/>
                                        <p:tgtEl>
                                          <p:spTgt spid="17"/>
                                        </p:tgtEl>
                                        <p:attrNameLst>
                                          <p:attrName>style.rotation</p:attrName>
                                        </p:attrNameLst>
                                      </p:cBhvr>
                                      <p:tavLst>
                                        <p:tav tm="0">
                                          <p:val>
                                            <p:fltVal val="360"/>
                                          </p:val>
                                        </p:tav>
                                        <p:tav tm="100000">
                                          <p:val>
                                            <p:fltVal val="0"/>
                                          </p:val>
                                        </p:tav>
                                      </p:tavLst>
                                    </p:anim>
                                    <p:animEffect transition="in" filter="fade">
                                      <p:cBhvr>
                                        <p:cTn id="45" dur="500"/>
                                        <p:tgtEl>
                                          <p:spTgt spid="17"/>
                                        </p:tgtEl>
                                      </p:cBhvr>
                                    </p:animEffect>
                                  </p:childTnLst>
                                </p:cTn>
                              </p:par>
                              <p:par>
                                <p:cTn id="46" presetID="49" presetClass="entr" presetSubtype="0" decel="100000" fill="hold" grpId="0" nodeType="withEffect">
                                  <p:stCondLst>
                                    <p:cond delay="225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 calcmode="lin" valueType="num">
                                      <p:cBhvr>
                                        <p:cTn id="50" dur="500" fill="hold"/>
                                        <p:tgtEl>
                                          <p:spTgt spid="13"/>
                                        </p:tgtEl>
                                        <p:attrNameLst>
                                          <p:attrName>style.rotation</p:attrName>
                                        </p:attrNameLst>
                                      </p:cBhvr>
                                      <p:tavLst>
                                        <p:tav tm="0">
                                          <p:val>
                                            <p:fltVal val="360"/>
                                          </p:val>
                                        </p:tav>
                                        <p:tav tm="100000">
                                          <p:val>
                                            <p:fltVal val="0"/>
                                          </p:val>
                                        </p:tav>
                                      </p:tavLst>
                                    </p:anim>
                                    <p:animEffect transition="in" filter="fade">
                                      <p:cBhvr>
                                        <p:cTn id="51" dur="500"/>
                                        <p:tgtEl>
                                          <p:spTgt spid="13"/>
                                        </p:tgtEl>
                                      </p:cBhvr>
                                    </p:animEffect>
                                  </p:childTnLst>
                                </p:cTn>
                              </p:par>
                            </p:childTnLst>
                          </p:cTn>
                        </p:par>
                        <p:par>
                          <p:cTn id="52" fill="hold">
                            <p:stCondLst>
                              <p:cond delay="4700"/>
                            </p:stCondLst>
                            <p:childTnLst>
                              <p:par>
                                <p:cTn id="53" presetID="42"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0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anim calcmode="lin" valueType="num">
                                      <p:cBhvr>
                                        <p:cTn id="66" dur="1000" fill="hold"/>
                                        <p:tgtEl>
                                          <p:spTgt spid="5"/>
                                        </p:tgtEl>
                                        <p:attrNameLst>
                                          <p:attrName>ppt_x</p:attrName>
                                        </p:attrNameLst>
                                      </p:cBhvr>
                                      <p:tavLst>
                                        <p:tav tm="0">
                                          <p:val>
                                            <p:strVal val="#ppt_x"/>
                                          </p:val>
                                        </p:tav>
                                        <p:tav tm="100000">
                                          <p:val>
                                            <p:strVal val="#ppt_x"/>
                                          </p:val>
                                        </p:tav>
                                      </p:tavLst>
                                    </p:anim>
                                    <p:anim calcmode="lin" valueType="num">
                                      <p:cBhvr>
                                        <p:cTn id="67" dur="1000" fill="hold"/>
                                        <p:tgtEl>
                                          <p:spTgt spid="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0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50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Effect transition="in" filter="fade">
                                      <p:cBhvr>
                                        <p:cTn id="77" dur="500"/>
                                        <p:tgtEl>
                                          <p:spTgt spid="27"/>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28"/>
                                        </p:tgtEl>
                                        <p:attrNameLst>
                                          <p:attrName>style.visibility</p:attrName>
                                        </p:attrNameLst>
                                      </p:cBhvr>
                                      <p:to>
                                        <p:strVal val="visible"/>
                                      </p:to>
                                    </p:set>
                                    <p:anim calcmode="lin" valueType="num">
                                      <p:cBhvr>
                                        <p:cTn id="80" dur="500" fill="hold"/>
                                        <p:tgtEl>
                                          <p:spTgt spid="28"/>
                                        </p:tgtEl>
                                        <p:attrNameLst>
                                          <p:attrName>ppt_w</p:attrName>
                                        </p:attrNameLst>
                                      </p:cBhvr>
                                      <p:tavLst>
                                        <p:tav tm="0">
                                          <p:val>
                                            <p:fltVal val="0"/>
                                          </p:val>
                                        </p:tav>
                                        <p:tav tm="100000">
                                          <p:val>
                                            <p:strVal val="#ppt_w"/>
                                          </p:val>
                                        </p:tav>
                                      </p:tavLst>
                                    </p:anim>
                                    <p:anim calcmode="lin" valueType="num">
                                      <p:cBhvr>
                                        <p:cTn id="81" dur="500" fill="hold"/>
                                        <p:tgtEl>
                                          <p:spTgt spid="28"/>
                                        </p:tgtEl>
                                        <p:attrNameLst>
                                          <p:attrName>ppt_h</p:attrName>
                                        </p:attrNameLst>
                                      </p:cBhvr>
                                      <p:tavLst>
                                        <p:tav tm="0">
                                          <p:val>
                                            <p:fltVal val="0"/>
                                          </p:val>
                                        </p:tav>
                                        <p:tav tm="100000">
                                          <p:val>
                                            <p:strVal val="#ppt_h"/>
                                          </p:val>
                                        </p:tav>
                                      </p:tavLst>
                                    </p:anim>
                                    <p:animEffect transition="in" filter="fade">
                                      <p:cBhvr>
                                        <p:cTn id="82" dur="500"/>
                                        <p:tgtEl>
                                          <p:spTgt spid="28"/>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29"/>
                                        </p:tgtEl>
                                        <p:attrNameLst>
                                          <p:attrName>style.visibility</p:attrName>
                                        </p:attrNameLst>
                                      </p:cBhvr>
                                      <p:to>
                                        <p:strVal val="visible"/>
                                      </p:to>
                                    </p:set>
                                    <p:anim calcmode="lin" valueType="num">
                                      <p:cBhvr>
                                        <p:cTn id="85" dur="500" fill="hold"/>
                                        <p:tgtEl>
                                          <p:spTgt spid="29"/>
                                        </p:tgtEl>
                                        <p:attrNameLst>
                                          <p:attrName>ppt_w</p:attrName>
                                        </p:attrNameLst>
                                      </p:cBhvr>
                                      <p:tavLst>
                                        <p:tav tm="0">
                                          <p:val>
                                            <p:fltVal val="0"/>
                                          </p:val>
                                        </p:tav>
                                        <p:tav tm="100000">
                                          <p:val>
                                            <p:strVal val="#ppt_w"/>
                                          </p:val>
                                        </p:tav>
                                      </p:tavLst>
                                    </p:anim>
                                    <p:anim calcmode="lin" valueType="num">
                                      <p:cBhvr>
                                        <p:cTn id="86" dur="500" fill="hold"/>
                                        <p:tgtEl>
                                          <p:spTgt spid="29"/>
                                        </p:tgtEl>
                                        <p:attrNameLst>
                                          <p:attrName>ppt_h</p:attrName>
                                        </p:attrNameLst>
                                      </p:cBhvr>
                                      <p:tavLst>
                                        <p:tav tm="0">
                                          <p:val>
                                            <p:fltVal val="0"/>
                                          </p:val>
                                        </p:tav>
                                        <p:tav tm="100000">
                                          <p:val>
                                            <p:strVal val="#ppt_h"/>
                                          </p:val>
                                        </p:tav>
                                      </p:tavLst>
                                    </p:anim>
                                    <p:animEffect transition="in" filter="fade">
                                      <p:cBhvr>
                                        <p:cTn id="87" dur="500"/>
                                        <p:tgtEl>
                                          <p:spTgt spid="29"/>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19"/>
                                        </p:tgtEl>
                                        <p:attrNameLst>
                                          <p:attrName>style.visibility</p:attrName>
                                        </p:attrNameLst>
                                      </p:cBhvr>
                                      <p:to>
                                        <p:strVal val="visible"/>
                                      </p:to>
                                    </p:set>
                                    <p:anim calcmode="lin" valueType="num">
                                      <p:cBhvr>
                                        <p:cTn id="90" dur="500" fill="hold"/>
                                        <p:tgtEl>
                                          <p:spTgt spid="19"/>
                                        </p:tgtEl>
                                        <p:attrNameLst>
                                          <p:attrName>ppt_w</p:attrName>
                                        </p:attrNameLst>
                                      </p:cBhvr>
                                      <p:tavLst>
                                        <p:tav tm="0">
                                          <p:val>
                                            <p:fltVal val="0"/>
                                          </p:val>
                                        </p:tav>
                                        <p:tav tm="100000">
                                          <p:val>
                                            <p:strVal val="#ppt_w"/>
                                          </p:val>
                                        </p:tav>
                                      </p:tavLst>
                                    </p:anim>
                                    <p:anim calcmode="lin" valueType="num">
                                      <p:cBhvr>
                                        <p:cTn id="91" dur="500" fill="hold"/>
                                        <p:tgtEl>
                                          <p:spTgt spid="19"/>
                                        </p:tgtEl>
                                        <p:attrNameLst>
                                          <p:attrName>ppt_h</p:attrName>
                                        </p:attrNameLst>
                                      </p:cBhvr>
                                      <p:tavLst>
                                        <p:tav tm="0">
                                          <p:val>
                                            <p:fltVal val="0"/>
                                          </p:val>
                                        </p:tav>
                                        <p:tav tm="100000">
                                          <p:val>
                                            <p:strVal val="#ppt_h"/>
                                          </p:val>
                                        </p:tav>
                                      </p:tavLst>
                                    </p:anim>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12" grpId="0" animBg="1"/>
      <p:bldP spid="13" grpId="0" animBg="1"/>
      <p:bldP spid="14" grpId="0" animBg="1"/>
      <p:bldP spid="15" grpId="0" animBg="1"/>
      <p:bldP spid="16" grpId="0" animBg="1"/>
      <p:bldP spid="17" grpId="0" animBg="1"/>
      <p:bldP spid="27" grpId="0"/>
      <p:bldP spid="28" grpId="0"/>
      <p:bldP spid="29"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2329</Words>
  <Application>Microsoft Office PowerPoint</Application>
  <PresentationFormat>自定义</PresentationFormat>
  <Paragraphs>217</Paragraphs>
  <Slides>41</Slides>
  <Notes>2</Notes>
  <HiddenSlides>0</HiddenSlides>
  <MMClips>0</MMClips>
  <ScaleCrop>false</ScaleCrop>
  <HeadingPairs>
    <vt:vector size="6" baseType="variant">
      <vt:variant>
        <vt:lpstr>已用的字体</vt:lpstr>
      </vt:variant>
      <vt:variant>
        <vt:i4>17</vt:i4>
      </vt:variant>
      <vt:variant>
        <vt:lpstr>主题</vt:lpstr>
      </vt:variant>
      <vt:variant>
        <vt:i4>10</vt:i4>
      </vt:variant>
      <vt:variant>
        <vt:lpstr>幻灯片标题</vt:lpstr>
      </vt:variant>
      <vt:variant>
        <vt:i4>41</vt:i4>
      </vt:variant>
    </vt:vector>
  </HeadingPairs>
  <TitlesOfParts>
    <vt:vector size="68" baseType="lpstr">
      <vt:lpstr>Gulim</vt:lpstr>
      <vt:lpstr>ITC Avant Garde Std Bk</vt:lpstr>
      <vt:lpstr>LiHei Pro</vt:lpstr>
      <vt:lpstr>Open Sans Extrabold</vt:lpstr>
      <vt:lpstr>Signika</vt:lpstr>
      <vt:lpstr>等线</vt:lpstr>
      <vt:lpstr>等线 Light</vt:lpstr>
      <vt:lpstr>方正正粗黑简体</vt:lpstr>
      <vt:lpstr>迷你简汉真广标</vt:lpstr>
      <vt:lpstr>宋体</vt:lpstr>
      <vt:lpstr>微软雅黑</vt:lpstr>
      <vt:lpstr>Agency FB</vt:lpstr>
      <vt:lpstr>Arial</vt:lpstr>
      <vt:lpstr>Calibri</vt:lpstr>
      <vt:lpstr>Century Gothic</vt:lpstr>
      <vt:lpstr>Franklin Gothic Book</vt:lpstr>
      <vt:lpstr>Impact</vt:lpstr>
      <vt:lpstr>Office 主题​​</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商务ppt</dc:title>
  <dc:creator>lzj</dc:creator>
  <cp:lastModifiedBy>Jones Jake</cp:lastModifiedBy>
  <cp:revision>1189</cp:revision>
  <dcterms:created xsi:type="dcterms:W3CDTF">2015-12-01T09:06:39Z</dcterms:created>
  <dcterms:modified xsi:type="dcterms:W3CDTF">2017-12-17T12:55:07Z</dcterms:modified>
</cp:coreProperties>
</file>