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61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E9032-E414-416A-A306-6107D7426A9F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D4137-E010-4398-8148-BA39E8030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980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E9032-E414-416A-A306-6107D7426A9F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D4137-E010-4398-8148-BA39E8030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606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E9032-E414-416A-A306-6107D7426A9F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D4137-E010-4398-8148-BA39E8030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064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E9032-E414-416A-A306-6107D7426A9F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D4137-E010-4398-8148-BA39E8030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095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E9032-E414-416A-A306-6107D7426A9F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D4137-E010-4398-8148-BA39E8030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549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E9032-E414-416A-A306-6107D7426A9F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D4137-E010-4398-8148-BA39E8030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69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E9032-E414-416A-A306-6107D7426A9F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D4137-E010-4398-8148-BA39E8030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84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E9032-E414-416A-A306-6107D7426A9F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D4137-E010-4398-8148-BA39E8030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879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E9032-E414-416A-A306-6107D7426A9F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D4137-E010-4398-8148-BA39E8030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412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E9032-E414-416A-A306-6107D7426A9F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D4137-E010-4398-8148-BA39E8030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275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E9032-E414-416A-A306-6107D7426A9F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D4137-E010-4398-8148-BA39E8030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435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E9032-E414-416A-A306-6107D7426A9F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DD4137-E010-4398-8148-BA39E8030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99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200" dirty="0" smtClean="0"/>
              <a:t>Типы подключений</a:t>
            </a:r>
            <a:endParaRPr lang="en-US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1600" dirty="0" smtClean="0"/>
              <a:t>Подключение через драйверы (ODBC, JDBC</a:t>
            </a:r>
            <a:r>
              <a:rPr lang="ru-RU" sz="1600" dirty="0" smtClean="0"/>
              <a:t>)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ru-RU" sz="1600" dirty="0" smtClean="0"/>
              <a:t>JDBC </a:t>
            </a:r>
            <a:r>
              <a:rPr lang="ru-RU" sz="1600" dirty="0"/>
              <a:t>(</a:t>
            </a:r>
            <a:r>
              <a:rPr lang="ru-RU" sz="1600" dirty="0" err="1"/>
              <a:t>Java</a:t>
            </a:r>
            <a:r>
              <a:rPr lang="ru-RU" sz="1600" dirty="0"/>
              <a:t> </a:t>
            </a:r>
            <a:r>
              <a:rPr lang="ru-RU" sz="1600" dirty="0" err="1" smtClean="0"/>
              <a:t>Database</a:t>
            </a:r>
            <a:r>
              <a:rPr lang="en-US" sz="1600" dirty="0" smtClean="0"/>
              <a:t> </a:t>
            </a:r>
            <a:r>
              <a:rPr lang="ru-RU" sz="1600" dirty="0" err="1" smtClean="0"/>
              <a:t>Connectivity</a:t>
            </a:r>
            <a:r>
              <a:rPr lang="ru-RU" sz="1600" dirty="0" smtClean="0"/>
              <a:t> </a:t>
            </a:r>
            <a:r>
              <a:rPr lang="ru-RU" sz="1600" dirty="0"/>
              <a:t>— средство организации доступа </a:t>
            </a:r>
            <a:r>
              <a:rPr lang="ru-RU" sz="1600" dirty="0" err="1"/>
              <a:t>Java</a:t>
            </a:r>
            <a:r>
              <a:rPr lang="ru-RU" sz="1600" dirty="0"/>
              <a:t>-приложений к базам данных</a:t>
            </a:r>
            <a:r>
              <a:rPr lang="ru-RU" sz="1600" dirty="0" smtClean="0"/>
              <a:t>)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ru-RU" sz="1600" dirty="0"/>
              <a:t>JDBC — это интерфейс, который позволяет </a:t>
            </a:r>
            <a:r>
              <a:rPr lang="ru-RU" sz="1600" dirty="0" smtClean="0"/>
              <a:t>программе </a:t>
            </a:r>
            <a:r>
              <a:rPr lang="ru-RU" sz="1600" dirty="0" err="1"/>
              <a:t>Java</a:t>
            </a:r>
            <a:r>
              <a:rPr lang="ru-RU" sz="1600" dirty="0"/>
              <a:t> подключаться к базе данных и выдавать операторы DML и DDL. </a:t>
            </a:r>
            <a:endParaRPr lang="ru-RU" sz="1600" dirty="0" smtClean="0"/>
          </a:p>
          <a:p>
            <a:r>
              <a:rPr lang="ru-RU" sz="1600" dirty="0" smtClean="0"/>
              <a:t>Подключение через </a:t>
            </a:r>
            <a:r>
              <a:rPr lang="ru-RU" sz="1600" dirty="0" err="1" smtClean="0"/>
              <a:t>нативные</a:t>
            </a:r>
            <a:r>
              <a:rPr lang="ru-RU" sz="1600" dirty="0" smtClean="0"/>
              <a:t> библиотеки – используются специфичные для конкретной базы данных API, например</a:t>
            </a:r>
            <a:r>
              <a:rPr lang="en-US" sz="1600" dirty="0" smtClean="0"/>
              <a:t> </a:t>
            </a:r>
            <a:r>
              <a:rPr lang="ru-RU" sz="1600" dirty="0" err="1" smtClean="0"/>
              <a:t>Oracle</a:t>
            </a:r>
            <a:r>
              <a:rPr lang="ru-RU" sz="1600" dirty="0" smtClean="0"/>
              <a:t> </a:t>
            </a:r>
            <a:r>
              <a:rPr lang="ru-RU" sz="1600" dirty="0" err="1" smtClean="0"/>
              <a:t>Call</a:t>
            </a:r>
            <a:r>
              <a:rPr lang="ru-RU" sz="1600" dirty="0" smtClean="0"/>
              <a:t> </a:t>
            </a:r>
            <a:r>
              <a:rPr lang="ru-RU" sz="1600" dirty="0" err="1" smtClean="0"/>
              <a:t>Interface</a:t>
            </a:r>
            <a:r>
              <a:rPr lang="ru-RU" sz="1600" dirty="0" smtClean="0"/>
              <a:t> (OCI)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b="1" dirty="0" smtClean="0"/>
              <a:t>	</a:t>
            </a:r>
            <a:r>
              <a:rPr lang="ru-RU" sz="1600" b="1" dirty="0" smtClean="0"/>
              <a:t>Подключение через OCI (</a:t>
            </a:r>
            <a:r>
              <a:rPr lang="ru-RU" sz="1600" b="1" dirty="0" err="1" smtClean="0"/>
              <a:t>Oracle</a:t>
            </a:r>
            <a:r>
              <a:rPr lang="ru-RU" sz="1600" b="1" dirty="0" smtClean="0"/>
              <a:t> </a:t>
            </a:r>
            <a:r>
              <a:rPr lang="ru-RU" sz="1600" b="1" dirty="0" err="1" smtClean="0"/>
              <a:t>Call</a:t>
            </a:r>
            <a:r>
              <a:rPr lang="ru-RU" sz="1600" b="1" dirty="0" smtClean="0"/>
              <a:t> </a:t>
            </a:r>
            <a:r>
              <a:rPr lang="ru-RU" sz="1600" b="1" dirty="0" err="1" smtClean="0"/>
              <a:t>Interface</a:t>
            </a:r>
            <a:r>
              <a:rPr lang="ru-RU" sz="1600" b="1" dirty="0" smtClean="0"/>
              <a:t>)</a:t>
            </a:r>
            <a:r>
              <a:rPr lang="ru-RU" sz="1600" dirty="0" smtClean="0"/>
              <a:t> – низкоуровневый API для взаимодействия с базой данных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ru-RU" sz="1600" b="1" dirty="0" err="1" smtClean="0"/>
              <a:t>libpq</a:t>
            </a:r>
            <a:r>
              <a:rPr lang="ru-RU" sz="1600" dirty="0" smtClean="0"/>
              <a:t> – </a:t>
            </a:r>
            <a:r>
              <a:rPr lang="ru-RU" sz="1600" dirty="0" err="1" smtClean="0"/>
              <a:t>нативная</a:t>
            </a:r>
            <a:r>
              <a:rPr lang="ru-RU" sz="1600" dirty="0" smtClean="0"/>
              <a:t> библиотека для работы с </a:t>
            </a:r>
            <a:r>
              <a:rPr lang="ru-RU" sz="1600" dirty="0" err="1" smtClean="0"/>
              <a:t>PostgreSQL</a:t>
            </a:r>
            <a:endParaRPr lang="ru-RU" sz="1600" dirty="0" smtClean="0"/>
          </a:p>
          <a:p>
            <a:r>
              <a:rPr lang="ru-RU" sz="1600" dirty="0" smtClean="0"/>
              <a:t>Клиент-серверное подключение – предполагает взаимодействие с удалённой базой через TCP/IP или другие протоколы.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06904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происходит подключение</a:t>
            </a:r>
            <a:r>
              <a:rPr lang="en-US" dirty="0" smtClean="0"/>
              <a:t> Oracle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Oracle Net Services </a:t>
            </a:r>
            <a:r>
              <a:rPr lang="ru-RU" dirty="0"/>
              <a:t>использует </a:t>
            </a:r>
            <a:r>
              <a:rPr lang="en-US" b="1" dirty="0"/>
              <a:t>Oracle Net Foundation Layer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b="1" dirty="0"/>
              <a:t>Oracle Protocol Support</a:t>
            </a:r>
            <a:r>
              <a:rPr lang="en-US" dirty="0"/>
              <a:t>, </a:t>
            </a:r>
            <a:r>
              <a:rPr lang="ru-RU" dirty="0"/>
              <a:t>которые работают на </a:t>
            </a:r>
            <a:r>
              <a:rPr lang="ru-RU" b="1" dirty="0"/>
              <a:t>сеансовом уровне</a:t>
            </a:r>
            <a:r>
              <a:rPr lang="ru-RU" dirty="0"/>
              <a:t> модели </a:t>
            </a:r>
            <a:r>
              <a:rPr lang="en-US" dirty="0" smtClean="0"/>
              <a:t>OSI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351287"/>
            <a:ext cx="5403273" cy="2293056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4999" y="3415493"/>
            <a:ext cx="4105275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717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tnsnames.ora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dirty="0" err="1" smtClean="0"/>
              <a:t>sqlnet.ora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1200" dirty="0" smtClean="0"/>
              <a:t>В чем отличие подключений?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/>
              <a:t>CONNECT </a:t>
            </a:r>
            <a:r>
              <a:rPr lang="en-US" sz="1200" dirty="0" err="1"/>
              <a:t>scott</a:t>
            </a:r>
            <a:r>
              <a:rPr lang="en-US" sz="1200" dirty="0"/>
              <a:t>/tiger@(DESCRIPTION</a:t>
            </a:r>
            <a:r>
              <a:rPr lang="en-US" sz="1200" dirty="0" smtClean="0"/>
              <a:t>=(</a:t>
            </a:r>
            <a:r>
              <a:rPr lang="en-US" sz="1200" dirty="0"/>
              <a:t>ADDRESS=(PROTOCOL=</a:t>
            </a:r>
            <a:r>
              <a:rPr lang="en-US" sz="1200" dirty="0" err="1"/>
              <a:t>tcp</a:t>
            </a:r>
            <a:r>
              <a:rPr lang="en-US" sz="1200" dirty="0" smtClean="0"/>
              <a:t>)(</a:t>
            </a:r>
            <a:r>
              <a:rPr lang="en-US" sz="1200" dirty="0"/>
              <a:t>HOST=sales_server1</a:t>
            </a:r>
            <a:r>
              <a:rPr lang="en-US" sz="1200" dirty="0" smtClean="0"/>
              <a:t>)(</a:t>
            </a:r>
            <a:r>
              <a:rPr lang="en-US" sz="1200" dirty="0"/>
              <a:t>PORT=1521</a:t>
            </a:r>
            <a:r>
              <a:rPr lang="en-US" sz="1200" dirty="0" smtClean="0"/>
              <a:t>))(</a:t>
            </a:r>
            <a:r>
              <a:rPr lang="en-US" sz="1200" dirty="0"/>
              <a:t>CONNECT_DATA=(</a:t>
            </a:r>
            <a:r>
              <a:rPr lang="en-US" sz="1200" dirty="0" smtClean="0"/>
              <a:t>SERVICE_NAME=sales.us.acme.com)))</a:t>
            </a:r>
          </a:p>
          <a:p>
            <a:pPr marL="0" indent="0">
              <a:buNone/>
            </a:pPr>
            <a:r>
              <a:rPr lang="en-US" sz="1200" dirty="0" smtClean="0"/>
              <a:t>CONNECT </a:t>
            </a:r>
            <a:r>
              <a:rPr lang="en-US" sz="1200" dirty="0" err="1" smtClean="0"/>
              <a:t>scott</a:t>
            </a:r>
            <a:r>
              <a:rPr lang="en-US" sz="1200" dirty="0" smtClean="0"/>
              <a:t>/</a:t>
            </a:r>
            <a:r>
              <a:rPr lang="en-US" sz="1200" dirty="0" err="1" smtClean="0"/>
              <a:t>tiger@sales</a:t>
            </a:r>
            <a:endParaRPr lang="ru-RU" sz="1200" dirty="0" smtClean="0"/>
          </a:p>
          <a:p>
            <a:pPr marL="0" indent="0">
              <a:buNone/>
            </a:pPr>
            <a:r>
              <a:rPr lang="en-US" sz="1200" dirty="0"/>
              <a:t>CONNECT </a:t>
            </a:r>
            <a:r>
              <a:rPr lang="en-US" sz="1200" dirty="0" err="1"/>
              <a:t>имя_пользователя</a:t>
            </a:r>
            <a:r>
              <a:rPr lang="en-US" sz="1200" dirty="0"/>
              <a:t>/</a:t>
            </a:r>
            <a:r>
              <a:rPr lang="en-US" sz="1200" dirty="0" err="1"/>
              <a:t>пароль</a:t>
            </a:r>
            <a:r>
              <a:rPr lang="en-US" sz="1200" dirty="0" smtClean="0"/>
              <a:t>@[//]</a:t>
            </a:r>
            <a:r>
              <a:rPr lang="en-US" sz="1200" dirty="0" err="1" smtClean="0"/>
              <a:t>хост</a:t>
            </a:r>
            <a:r>
              <a:rPr lang="en-US" sz="1200" dirty="0"/>
              <a:t>[:</a:t>
            </a:r>
            <a:r>
              <a:rPr lang="en-US" sz="1200" dirty="0" err="1"/>
              <a:t>порт</a:t>
            </a:r>
            <a:r>
              <a:rPr lang="en-US" sz="1200" dirty="0"/>
              <a:t>][/</a:t>
            </a:r>
            <a:r>
              <a:rPr lang="en-US" sz="1200" dirty="0" err="1"/>
              <a:t>имя_службы</a:t>
            </a:r>
            <a:r>
              <a:rPr lang="en-US" sz="1200" dirty="0" smtClean="0"/>
              <a:t>] --- </a:t>
            </a:r>
            <a:r>
              <a:rPr lang="en-US" sz="1200" dirty="0" err="1" smtClean="0"/>
              <a:t>ezconnect</a:t>
            </a:r>
            <a:endParaRPr lang="en-US" sz="1200" dirty="0" smtClean="0"/>
          </a:p>
          <a:p>
            <a:pPr marL="0" indent="0">
              <a:buNone/>
            </a:pP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ru-RU" sz="1200" i="1" dirty="0"/>
              <a:t>Метод локального </a:t>
            </a:r>
            <a:r>
              <a:rPr lang="ru-RU" sz="1200" i="1" dirty="0" smtClean="0"/>
              <a:t>именования</a:t>
            </a:r>
            <a:r>
              <a:rPr lang="en-US" sz="1200" dirty="0"/>
              <a:t>:</a:t>
            </a:r>
          </a:p>
          <a:p>
            <a:pPr marL="0" indent="0">
              <a:buNone/>
            </a:pPr>
            <a:r>
              <a:rPr lang="en-US" sz="1200" b="1" dirty="0" err="1" smtClean="0"/>
              <a:t>tnsnames.ora</a:t>
            </a:r>
            <a:r>
              <a:rPr lang="en-US" sz="1200" dirty="0" smtClean="0"/>
              <a:t> -  </a:t>
            </a:r>
            <a:r>
              <a:rPr lang="ru-RU" sz="1200" dirty="0" smtClean="0"/>
              <a:t>локальный </a:t>
            </a:r>
            <a:r>
              <a:rPr lang="ru-RU" sz="1200" dirty="0"/>
              <a:t>файл, содержащий </a:t>
            </a:r>
            <a:r>
              <a:rPr lang="ru-RU" sz="1200" dirty="0" smtClean="0"/>
              <a:t>сведения </a:t>
            </a:r>
            <a:r>
              <a:rPr lang="ru-RU" sz="1200" dirty="0"/>
              <a:t>о </a:t>
            </a:r>
            <a:r>
              <a:rPr lang="ru-RU" sz="1200" dirty="0" smtClean="0"/>
              <a:t>подключении</a:t>
            </a:r>
            <a:endParaRPr lang="en-US" sz="1200" dirty="0" smtClean="0"/>
          </a:p>
          <a:p>
            <a:pPr marL="0" indent="0">
              <a:buNone/>
            </a:pPr>
            <a:r>
              <a:rPr lang="ru-RU" sz="1200" dirty="0"/>
              <a:t>При использовании этого метода имена служб и их дескрипторы </a:t>
            </a:r>
            <a:r>
              <a:rPr lang="ru-RU" sz="1200" dirty="0" smtClean="0"/>
              <a:t>подключения </a:t>
            </a:r>
            <a:r>
              <a:rPr lang="ru-RU" sz="1200" dirty="0"/>
              <a:t>сохраняются в локальном файле конфигурации </a:t>
            </a:r>
            <a:r>
              <a:rPr lang="ru-RU" sz="1200" dirty="0" err="1"/>
              <a:t>tnsnames.ora</a:t>
            </a:r>
            <a:r>
              <a:rPr lang="ru-RU" sz="1200" dirty="0" smtClean="0"/>
              <a:t>.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>$ORACLE_HOME/network/admin</a:t>
            </a:r>
            <a:endParaRPr lang="en-US" sz="1200" dirty="0" smtClean="0"/>
          </a:p>
          <a:p>
            <a:pPr marL="0" indent="0">
              <a:buNone/>
            </a:pPr>
            <a:r>
              <a:rPr lang="en-US" sz="1200" b="1" dirty="0" err="1" smtClean="0"/>
              <a:t>sqlnet.ora</a:t>
            </a:r>
            <a:r>
              <a:rPr lang="en-US" sz="1200" dirty="0" smtClean="0"/>
              <a:t> - </a:t>
            </a:r>
            <a:r>
              <a:rPr lang="ru-RU" sz="1200" dirty="0"/>
              <a:t>файл хранится </a:t>
            </a:r>
            <a:r>
              <a:rPr lang="ru-RU" sz="1200" dirty="0" smtClean="0"/>
              <a:t>на</a:t>
            </a:r>
            <a:r>
              <a:rPr lang="en-US" sz="1200" dirty="0" smtClean="0"/>
              <a:t> </a:t>
            </a:r>
            <a:r>
              <a:rPr lang="ru-RU" sz="1200" dirty="0" smtClean="0"/>
              <a:t>каждом </a:t>
            </a:r>
            <a:r>
              <a:rPr lang="ru-RU" sz="1200" dirty="0"/>
              <a:t>клиенте и содержит важные параметры сетевой конфигурации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ru-RU" sz="1200" dirty="0"/>
              <a:t>Обычно файлы конфигурации </a:t>
            </a:r>
            <a:r>
              <a:rPr lang="en-US" sz="1200" dirty="0" err="1"/>
              <a:t>tnsnames.ora</a:t>
            </a:r>
            <a:r>
              <a:rPr lang="en-US" sz="1200" dirty="0"/>
              <a:t> </a:t>
            </a:r>
            <a:r>
              <a:rPr lang="ru-RU" sz="1200" dirty="0"/>
              <a:t>и </a:t>
            </a:r>
            <a:r>
              <a:rPr lang="en-US" sz="1200" dirty="0" err="1"/>
              <a:t>sqlnet.ora</a:t>
            </a:r>
            <a:r>
              <a:rPr lang="en-US" sz="1200" dirty="0"/>
              <a:t> </a:t>
            </a:r>
            <a:r>
              <a:rPr lang="ru-RU" sz="1200" dirty="0"/>
              <a:t>располагаются в </a:t>
            </a:r>
            <a:r>
              <a:rPr lang="ru-RU" sz="1200" dirty="0" smtClean="0"/>
              <a:t>каталоге</a:t>
            </a:r>
            <a:r>
              <a:rPr lang="en-US" sz="1200" dirty="0" smtClean="0"/>
              <a:t> </a:t>
            </a:r>
            <a:r>
              <a:rPr lang="ru-RU" sz="1200" dirty="0" smtClean="0"/>
              <a:t>$</a:t>
            </a:r>
            <a:r>
              <a:rPr lang="en-US" sz="1200" dirty="0" smtClean="0"/>
              <a:t>ORACLE_HOME/network/admin</a:t>
            </a:r>
            <a:br>
              <a:rPr lang="en-US" sz="1200" dirty="0" smtClean="0"/>
            </a:br>
            <a:r>
              <a:rPr lang="ru-RU" sz="1200" dirty="0"/>
              <a:t>Если они помещены в каталоге, отличном от заданного по умолчанию, потребуется </a:t>
            </a:r>
            <a:r>
              <a:rPr lang="ru-RU" sz="1200" dirty="0" smtClean="0"/>
              <a:t>в</a:t>
            </a:r>
            <a:r>
              <a:rPr lang="en-US" sz="1200" dirty="0" smtClean="0"/>
              <a:t> </a:t>
            </a:r>
            <a:r>
              <a:rPr lang="ru-RU" sz="1200" dirty="0" smtClean="0"/>
              <a:t>переменной </a:t>
            </a:r>
            <a:r>
              <a:rPr lang="ru-RU" sz="1200" dirty="0"/>
              <a:t>среды TNS_ADMIN указать их местоположение</a:t>
            </a:r>
            <a:r>
              <a:rPr lang="ru-RU" sz="1200" dirty="0" smtClean="0"/>
              <a:t>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611669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Утилиты для проверки соединения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487978"/>
            <a:ext cx="10515600" cy="4688985"/>
          </a:xfrm>
        </p:spPr>
        <p:txBody>
          <a:bodyPr>
            <a:normAutofit fontScale="77500" lnSpcReduction="20000"/>
          </a:bodyPr>
          <a:lstStyle/>
          <a:p>
            <a:r>
              <a:rPr lang="en-US" sz="1800" dirty="0" smtClean="0"/>
              <a:t>Oracle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err="1" smtClean="0"/>
              <a:t>tnsping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	</a:t>
            </a:r>
            <a:r>
              <a:rPr lang="en-US" sz="1800" dirty="0" err="1" smtClean="0"/>
              <a:t>sqlplus</a:t>
            </a:r>
            <a:endParaRPr lang="en-US" sz="1800" dirty="0" smtClean="0"/>
          </a:p>
          <a:p>
            <a:r>
              <a:rPr lang="en-US" sz="1800" dirty="0" smtClean="0"/>
              <a:t>PostgreSQL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err="1" smtClean="0"/>
              <a:t>psql</a:t>
            </a:r>
            <a:endParaRPr lang="en-US" sz="1800" dirty="0" smtClean="0"/>
          </a:p>
          <a:p>
            <a:r>
              <a:rPr lang="en-US" sz="1800" dirty="0" smtClean="0"/>
              <a:t>MS SQL Server</a:t>
            </a:r>
            <a:br>
              <a:rPr lang="en-US" sz="1800" dirty="0" smtClean="0"/>
            </a:br>
            <a:r>
              <a:rPr lang="en-US" sz="1800" dirty="0" smtClean="0"/>
              <a:t>	</a:t>
            </a:r>
            <a:r>
              <a:rPr lang="en-US" sz="1800" dirty="0" smtClean="0"/>
              <a:t>ODBC </a:t>
            </a:r>
            <a:r>
              <a:rPr lang="en-US" sz="1800" dirty="0" smtClean="0"/>
              <a:t>Data </a:t>
            </a:r>
            <a:r>
              <a:rPr lang="en-US" sz="1800" dirty="0" smtClean="0"/>
              <a:t>Source</a:t>
            </a:r>
            <a:endParaRPr lang="ru-RU" sz="1800" dirty="0"/>
          </a:p>
          <a:p>
            <a:pPr marL="0" indent="0">
              <a:buNone/>
            </a:pPr>
            <a:endParaRPr lang="ru-RU" sz="1800" dirty="0" smtClean="0"/>
          </a:p>
          <a:p>
            <a:pPr marL="0" indent="0">
              <a:buNone/>
            </a:pPr>
            <a:r>
              <a:rPr lang="ru-RU" sz="1800" dirty="0" smtClean="0"/>
              <a:t>Общие для ОС:</a:t>
            </a:r>
            <a:br>
              <a:rPr lang="ru-RU" sz="1800" dirty="0" smtClean="0"/>
            </a:br>
            <a:r>
              <a:rPr lang="en-US" sz="1800" dirty="0" smtClean="0"/>
              <a:t>telnet</a:t>
            </a:r>
            <a:br>
              <a:rPr lang="en-US" sz="1800" dirty="0" smtClean="0"/>
            </a:br>
            <a:r>
              <a:rPr lang="en-US" sz="1800" dirty="0" smtClean="0"/>
              <a:t>ping</a:t>
            </a:r>
            <a:endParaRPr lang="ru-RU" sz="1800" dirty="0" smtClean="0"/>
          </a:p>
          <a:p>
            <a:pPr marL="0" indent="0">
              <a:buNone/>
            </a:pP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ru-RU" sz="1800" i="1" dirty="0" smtClean="0"/>
              <a:t>Порт для доступа к БД:</a:t>
            </a:r>
            <a:endParaRPr lang="en-US" sz="1800" i="1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ru-RU" sz="1900" dirty="0"/>
              <a:t>1521 – основной порт для </a:t>
            </a:r>
            <a:r>
              <a:rPr lang="en-US" sz="1900" dirty="0"/>
              <a:t>SQL*Net (Oracle Net Services).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1900" dirty="0"/>
              <a:t>5432 – стандартный порт для </a:t>
            </a:r>
            <a:r>
              <a:rPr lang="ru-RU" sz="1900" dirty="0" err="1"/>
              <a:t>PostgreSQL</a:t>
            </a:r>
            <a:r>
              <a:rPr lang="ru-RU" sz="1900" dirty="0"/>
              <a:t>.</a:t>
            </a:r>
            <a:br>
              <a:rPr lang="ru-RU" sz="1900" dirty="0"/>
            </a:br>
            <a:endParaRPr lang="ru-RU" sz="1900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ru-RU" sz="1900" dirty="0" smtClean="0"/>
              <a:t>1433 </a:t>
            </a:r>
            <a:r>
              <a:rPr lang="ru-RU" sz="1900" dirty="0"/>
              <a:t>– стандартный порт для TCP/IP-подключений.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1900" dirty="0"/>
              <a:t>1434 – используется для SQL </a:t>
            </a:r>
            <a:r>
              <a:rPr lang="ru-RU" sz="1900" dirty="0" err="1"/>
              <a:t>Server</a:t>
            </a:r>
            <a:r>
              <a:rPr lang="ru-RU" sz="1900" dirty="0"/>
              <a:t> </a:t>
            </a:r>
            <a:r>
              <a:rPr lang="ru-RU" sz="1900" dirty="0" err="1"/>
              <a:t>Browser</a:t>
            </a:r>
            <a:r>
              <a:rPr lang="ru-RU" sz="1900" dirty="0"/>
              <a:t> (определение именованных экземпляров).</a:t>
            </a: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3295741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Дополнительные источники для самообучения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12353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51</Words>
  <Application>Microsoft Office PowerPoint</Application>
  <PresentationFormat>Широкоэкранный</PresentationFormat>
  <Paragraphs>30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Тема Office</vt:lpstr>
      <vt:lpstr>Типы подключений</vt:lpstr>
      <vt:lpstr>Как происходит подключение Oracle</vt:lpstr>
      <vt:lpstr>tnsnames.ora и sqlnet.ora</vt:lpstr>
      <vt:lpstr>Утилиты для проверки соединения</vt:lpstr>
      <vt:lpstr>Дополнительные источники для самообучения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Типы подключений</dc:title>
  <dc:creator>Dima</dc:creator>
  <cp:lastModifiedBy>Dima</cp:lastModifiedBy>
  <cp:revision>17</cp:revision>
  <dcterms:created xsi:type="dcterms:W3CDTF">2025-05-11T09:10:02Z</dcterms:created>
  <dcterms:modified xsi:type="dcterms:W3CDTF">2025-05-11T13:33:30Z</dcterms:modified>
</cp:coreProperties>
</file>