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2" r:id="rId5"/>
    <p:sldId id="256" r:id="rId6"/>
    <p:sldId id="277" r:id="rId7"/>
    <p:sldId id="262" r:id="rId8"/>
    <p:sldId id="280" r:id="rId9"/>
    <p:sldId id="282" r:id="rId10"/>
    <p:sldId id="271" r:id="rId11"/>
    <p:sldId id="279" r:id="rId12"/>
    <p:sldId id="273" r:id="rId13"/>
    <p:sldId id="275" r:id="rId14"/>
    <p:sldId id="276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4674" autoAdjust="0"/>
  </p:normalViewPr>
  <p:slideViewPr>
    <p:cSldViewPr snapToGrid="0" showGuides="1">
      <p:cViewPr>
        <p:scale>
          <a:sx n="90" d="100"/>
          <a:sy n="90" d="100"/>
        </p:scale>
        <p:origin x="178" y="26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9/30/2019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24069" y="2734364"/>
            <a:ext cx="11343861" cy="90925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DETECTION </a:t>
            </a:r>
            <a:r>
              <a:rPr lang="en-US" sz="3600" dirty="0" smtClean="0"/>
              <a:t>OF </a:t>
            </a:r>
            <a:r>
              <a:rPr lang="en-US" sz="3600" dirty="0" err="1" smtClean="0"/>
              <a:t>DDoS</a:t>
            </a:r>
            <a:r>
              <a:rPr lang="en-US" sz="3600" dirty="0" smtClean="0"/>
              <a:t> (</a:t>
            </a:r>
            <a:r>
              <a:rPr lang="en-IN" sz="3600" dirty="0"/>
              <a:t>Distributed Denial of </a:t>
            </a:r>
            <a:r>
              <a:rPr lang="en-IN" sz="3600" dirty="0" smtClean="0"/>
              <a:t>Service)</a:t>
            </a:r>
            <a:r>
              <a:rPr lang="en-US" sz="3600" dirty="0" smtClean="0"/>
              <a:t> ATTACK ON </a:t>
            </a:r>
            <a:r>
              <a:rPr lang="en-US" sz="3600" dirty="0" smtClean="0"/>
              <a:t>SDN CONTROL PLANE USING </a:t>
            </a:r>
            <a:r>
              <a:rPr lang="en-US" sz="3600" dirty="0" smtClean="0"/>
              <a:t> </a:t>
            </a:r>
            <a:r>
              <a:rPr lang="en-US" sz="3600" dirty="0" smtClean="0"/>
              <a:t>HYBRID MACHINE LEARNING TECHNIQUE</a:t>
            </a:r>
            <a:endParaRPr lang="en-US" sz="3600" dirty="0"/>
          </a:p>
        </p:txBody>
      </p:sp>
      <p:sp>
        <p:nvSpPr>
          <p:cNvPr id="4" name="Content Placeholder 24">
            <a:extLst>
              <a:ext uri="{FF2B5EF4-FFF2-40B4-BE49-F238E27FC236}">
                <a16:creationId xmlns:a16="http://schemas.microsoft.com/office/drawing/2014/main" id="{38D62A3A-4B73-4C31-A05D-E848FC15696E}"/>
              </a:ext>
            </a:extLst>
          </p:cNvPr>
          <p:cNvSpPr txBox="1">
            <a:spLocks/>
          </p:cNvSpPr>
          <p:nvPr/>
        </p:nvSpPr>
        <p:spPr>
          <a:xfrm>
            <a:off x="450574" y="4651513"/>
            <a:ext cx="3737113" cy="17034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 smtClean="0">
                <a:latin typeface="+mj-lt"/>
              </a:rPr>
              <a:t>Guided By: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+mj-lt"/>
              </a:rPr>
              <a:t>Mrs </a:t>
            </a:r>
            <a:r>
              <a:rPr lang="en-GB" sz="2000" dirty="0" err="1" smtClean="0">
                <a:latin typeface="+mj-lt"/>
              </a:rPr>
              <a:t>Sougandhika</a:t>
            </a:r>
            <a:r>
              <a:rPr lang="en-GB" sz="2000" dirty="0" smtClean="0">
                <a:latin typeface="+mj-lt"/>
              </a:rPr>
              <a:t> Narayan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+mj-lt"/>
              </a:rPr>
              <a:t>Assistant Professor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err="1" smtClean="0">
                <a:latin typeface="+mj-lt"/>
              </a:rPr>
              <a:t>Dept</a:t>
            </a:r>
            <a:r>
              <a:rPr lang="en-GB" sz="2000" dirty="0" smtClean="0">
                <a:latin typeface="+mj-lt"/>
              </a:rPr>
              <a:t> of CSE, KSIT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+mj-lt"/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4F190D29-4943-4708-89CD-AA096B022E2D}"/>
              </a:ext>
            </a:extLst>
          </p:cNvPr>
          <p:cNvSpPr txBox="1">
            <a:spLocks/>
          </p:cNvSpPr>
          <p:nvPr/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4460A063-CE7E-4FE4-8312-542337DA34AF}"/>
              </a:ext>
            </a:extLst>
          </p:cNvPr>
          <p:cNvSpPr/>
          <p:nvPr/>
        </p:nvSpPr>
        <p:spPr>
          <a:xfrm>
            <a:off x="0" y="0"/>
            <a:ext cx="12192000" cy="1703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51751"/>
              </p:ext>
            </p:extLst>
          </p:nvPr>
        </p:nvGraphicFramePr>
        <p:xfrm>
          <a:off x="7950465" y="4918767"/>
          <a:ext cx="39274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5507">
                  <a:extLst>
                    <a:ext uri="{9D8B030D-6E8A-4147-A177-3AD203B41FA5}">
                      <a16:colId xmlns:a16="http://schemas.microsoft.com/office/drawing/2014/main" val="2991880639"/>
                    </a:ext>
                  </a:extLst>
                </a:gridCol>
                <a:gridCol w="1491897">
                  <a:extLst>
                    <a:ext uri="{9D8B030D-6E8A-4147-A177-3AD203B41FA5}">
                      <a16:colId xmlns:a16="http://schemas.microsoft.com/office/drawing/2014/main" val="927678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 err="1" smtClean="0"/>
                        <a:t>Dakaraju</a:t>
                      </a:r>
                      <a:r>
                        <a:rPr lang="en-IN" sz="2000" dirty="0" smtClean="0"/>
                        <a:t> Viswateja</a:t>
                      </a:r>
                      <a:endParaRPr lang="en-IN" sz="20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1KS16CS018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5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err="1" smtClean="0"/>
                        <a:t>Keerthi</a:t>
                      </a:r>
                      <a:r>
                        <a:rPr lang="en-IN" sz="2000" baseline="0" dirty="0" smtClean="0"/>
                        <a:t> M</a:t>
                      </a:r>
                      <a:endParaRPr lang="en-IN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1KS16CS032</a:t>
                      </a:r>
                      <a:endParaRPr lang="en-IN" sz="2000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5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err="1" smtClean="0"/>
                        <a:t>Manipi</a:t>
                      </a:r>
                      <a:r>
                        <a:rPr lang="en-IN" sz="2000" dirty="0" smtClean="0"/>
                        <a:t> Manoj</a:t>
                      </a:r>
                      <a:endParaRPr lang="en-IN" sz="2000" dirty="0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1KS16CS039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5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Kiran Kumar</a:t>
                      </a:r>
                      <a:r>
                        <a:rPr lang="en-IN" sz="2000" baseline="0" dirty="0" smtClean="0"/>
                        <a:t> M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1KS16CS034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162531"/>
                  </a:ext>
                </a:extLst>
              </a:tr>
            </a:tbl>
          </a:graphicData>
        </a:graphic>
      </p:graphicFrame>
      <p:sp>
        <p:nvSpPr>
          <p:cNvPr id="11" name="Flowchart: Terminator 10"/>
          <p:cNvSpPr/>
          <p:nvPr/>
        </p:nvSpPr>
        <p:spPr>
          <a:xfrm>
            <a:off x="5310499" y="3978866"/>
            <a:ext cx="1415145" cy="43853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Batch </a:t>
            </a:r>
            <a:r>
              <a:rPr lang="en-US" dirty="0"/>
              <a:t>05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7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437"/>
            <a:ext cx="4428523" cy="50240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0" y="317239"/>
            <a:ext cx="2701349" cy="58988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Requirements:</a:t>
            </a:r>
            <a:endParaRPr lang="en-US" sz="3200" b="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10406" y="3324213"/>
            <a:ext cx="4559757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3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35852"/>
              </p:ext>
            </p:extLst>
          </p:nvPr>
        </p:nvGraphicFramePr>
        <p:xfrm>
          <a:off x="5104627" y="3247053"/>
          <a:ext cx="6714149" cy="2832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6265">
                  <a:extLst>
                    <a:ext uri="{9D8B030D-6E8A-4147-A177-3AD203B41FA5}">
                      <a16:colId xmlns:a16="http://schemas.microsoft.com/office/drawing/2014/main" val="2991880639"/>
                    </a:ext>
                  </a:extLst>
                </a:gridCol>
                <a:gridCol w="3347884">
                  <a:extLst>
                    <a:ext uri="{9D8B030D-6E8A-4147-A177-3AD203B41FA5}">
                      <a16:colId xmlns:a16="http://schemas.microsoft.com/office/drawing/2014/main" val="927678335"/>
                    </a:ext>
                  </a:extLst>
                </a:gridCol>
              </a:tblGrid>
              <a:tr h="56540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Operating system</a:t>
                      </a:r>
                      <a:r>
                        <a:rPr lang="en-US" sz="2000" dirty="0" smtClean="0"/>
                        <a:t>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: Linux based System with 4 </a:t>
                      </a:r>
                      <a:r>
                        <a:rPr lang="en-US" sz="2000" dirty="0" smtClean="0"/>
                        <a:t>GB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/>
                        <a:t>RAM</a:t>
                      </a:r>
                      <a:endParaRPr lang="en-IN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54535"/>
                  </a:ext>
                </a:extLst>
              </a:tr>
              <a:tr h="56540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Coding Language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: Python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153"/>
                  </a:ext>
                </a:extLst>
              </a:tr>
              <a:tr h="56540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Technology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: Machine Learning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50213"/>
                  </a:ext>
                </a:extLst>
              </a:tr>
              <a:tr h="100033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Tools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2000" dirty="0" smtClean="0"/>
                        <a:t>: </a:t>
                      </a:r>
                      <a:r>
                        <a:rPr lang="en-IN" sz="2000" dirty="0" err="1" smtClean="0"/>
                        <a:t>WireShark</a:t>
                      </a:r>
                      <a:r>
                        <a:rPr lang="en-IN" sz="2000" dirty="0" smtClean="0"/>
                        <a:t>,                                           </a:t>
                      </a:r>
                      <a:r>
                        <a:rPr lang="en-IN" sz="2000" dirty="0" err="1" smtClean="0"/>
                        <a:t>Minimet,Scapy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16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835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2777"/>
            <a:ext cx="4428523" cy="494522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0" y="317239"/>
            <a:ext cx="5816279" cy="58988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References:</a:t>
            </a:r>
            <a:endParaRPr lang="en-US" sz="3200" b="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10406" y="3324213"/>
            <a:ext cx="4559757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300" dirty="0"/>
          </a:p>
        </p:txBody>
      </p:sp>
      <p:sp>
        <p:nvSpPr>
          <p:cNvPr id="3" name="Rectangle 2"/>
          <p:cNvSpPr/>
          <p:nvPr/>
        </p:nvSpPr>
        <p:spPr>
          <a:xfrm>
            <a:off x="4599992" y="3324213"/>
            <a:ext cx="74816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Base Paper   </a:t>
            </a:r>
            <a:r>
              <a:rPr lang="en-US" sz="2400" dirty="0" smtClean="0"/>
              <a:t>: </a:t>
            </a:r>
            <a:r>
              <a:rPr lang="en-US" sz="2400" dirty="0"/>
              <a:t>	</a:t>
            </a:r>
            <a:r>
              <a:rPr lang="en-GB" sz="2400" dirty="0"/>
              <a:t>International Conference on Smart Systems </a:t>
            </a:r>
            <a:r>
              <a:rPr lang="en-GB" sz="2400" dirty="0" smtClean="0"/>
              <a:t>                  and </a:t>
            </a:r>
            <a:r>
              <a:rPr lang="en-GB" sz="2400" dirty="0"/>
              <a:t>Inventive Technology (ICSSIT 2018)IEEE </a:t>
            </a:r>
            <a:r>
              <a:rPr lang="en-GB" sz="2400" dirty="0" err="1"/>
              <a:t>Xplore</a:t>
            </a:r>
            <a:r>
              <a:rPr lang="en-GB" sz="2400" dirty="0"/>
              <a:t> Part </a:t>
            </a:r>
            <a:r>
              <a:rPr lang="en-GB" sz="2400" dirty="0" smtClean="0"/>
              <a:t>    Number</a:t>
            </a:r>
            <a:r>
              <a:rPr lang="en-GB" sz="2400" dirty="0"/>
              <a:t>: CFP18P17-ART; </a:t>
            </a:r>
            <a:r>
              <a:rPr lang="en-GB" sz="2400" dirty="0" smtClean="0"/>
              <a:t>ISBN:978-1-5386-5873-4 </a:t>
            </a:r>
          </a:p>
          <a:p>
            <a:r>
              <a:rPr lang="en-IN" dirty="0" smtClean="0"/>
              <a:t>-</a:t>
            </a:r>
            <a:r>
              <a:rPr lang="en-IN" dirty="0" err="1" smtClean="0"/>
              <a:t>V.Deepa</a:t>
            </a:r>
            <a:r>
              <a:rPr lang="en-IN" dirty="0" smtClean="0"/>
              <a:t>, </a:t>
            </a:r>
            <a:r>
              <a:rPr lang="en-IN" dirty="0" err="1"/>
              <a:t>K.Muthamil</a:t>
            </a:r>
            <a:r>
              <a:rPr lang="en-IN" dirty="0"/>
              <a:t> </a:t>
            </a:r>
            <a:r>
              <a:rPr lang="en-IN" dirty="0" err="1" smtClean="0"/>
              <a:t>Sudar</a:t>
            </a:r>
            <a:r>
              <a:rPr lang="en-IN" dirty="0" smtClean="0"/>
              <a:t>, </a:t>
            </a:r>
            <a:r>
              <a:rPr lang="en-IN" dirty="0" err="1" smtClean="0"/>
              <a:t>P.Deepalakshmi</a:t>
            </a:r>
            <a:endParaRPr lang="en-IN" dirty="0"/>
          </a:p>
          <a:p>
            <a:r>
              <a:rPr lang="en-GB" dirty="0" smtClean="0"/>
              <a:t> Department </a:t>
            </a:r>
            <a:r>
              <a:rPr lang="en-GB" dirty="0"/>
              <a:t>of Computer Science and Engineering</a:t>
            </a:r>
          </a:p>
          <a:p>
            <a:r>
              <a:rPr lang="en-GB" dirty="0" smtClean="0"/>
              <a:t> </a:t>
            </a:r>
            <a:r>
              <a:rPr lang="en-GB" dirty="0" err="1" smtClean="0"/>
              <a:t>Kalasalingam</a:t>
            </a:r>
            <a:r>
              <a:rPr lang="en-GB" dirty="0" smtClean="0"/>
              <a:t> </a:t>
            </a:r>
            <a:r>
              <a:rPr lang="en-GB" dirty="0"/>
              <a:t>Academy of Research and Education, </a:t>
            </a:r>
            <a:r>
              <a:rPr lang="en-GB" dirty="0" err="1"/>
              <a:t>Krishnankoil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E-Learning Site </a:t>
            </a:r>
            <a:r>
              <a:rPr lang="en-US" sz="2400" dirty="0" smtClean="0"/>
              <a:t>:</a:t>
            </a:r>
            <a:r>
              <a:rPr lang="en-US" sz="2400" dirty="0" err="1" smtClean="0"/>
              <a:t>Edureka</a:t>
            </a:r>
            <a:r>
              <a:rPr lang="en-US" sz="2400" dirty="0" smtClean="0"/>
              <a:t> (Cyber Security),NPTEL (Ethical Hacking)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65232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98" y="858741"/>
            <a:ext cx="4428523" cy="493776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1556" y="2788128"/>
            <a:ext cx="4305177" cy="161625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84898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98" y="858741"/>
            <a:ext cx="4428523" cy="493776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2022" y="1399595"/>
            <a:ext cx="5816279" cy="1616252"/>
          </a:xfrm>
        </p:spPr>
        <p:txBody>
          <a:bodyPr/>
          <a:lstStyle/>
          <a:p>
            <a:r>
              <a:rPr lang="en-US" dirty="0" smtClean="0"/>
              <a:t>Project Title</a:t>
            </a:r>
            <a:endParaRPr lang="en-US" b="0" dirty="0"/>
          </a:p>
        </p:txBody>
      </p:sp>
      <p:sp>
        <p:nvSpPr>
          <p:cNvPr id="5" name="Rectangle 4"/>
          <p:cNvSpPr/>
          <p:nvPr/>
        </p:nvSpPr>
        <p:spPr>
          <a:xfrm>
            <a:off x="6310406" y="3324213"/>
            <a:ext cx="5729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Detection of </a:t>
            </a:r>
            <a:r>
              <a:rPr lang="en-US" sz="2000" b="1" dirty="0" err="1" smtClean="0"/>
              <a:t>DDoS</a:t>
            </a:r>
            <a:r>
              <a:rPr lang="en-US" sz="2000" b="1" dirty="0" smtClean="0"/>
              <a:t> attack on SDN Control plane using Hybrid Machine Learning </a:t>
            </a:r>
            <a:r>
              <a:rPr lang="en-US" sz="2000" b="1" dirty="0" smtClean="0"/>
              <a:t>Technique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01" y="782375"/>
            <a:ext cx="7342622" cy="1215566"/>
          </a:xfrm>
        </p:spPr>
        <p:txBody>
          <a:bodyPr/>
          <a:lstStyle/>
          <a:p>
            <a:r>
              <a:rPr lang="en-US" dirty="0" smtClean="0"/>
              <a:t>SDN Environment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2948833"/>
            <a:ext cx="7255157" cy="2958275"/>
          </a:xfrm>
        </p:spPr>
        <p:txBody>
          <a:bodyPr>
            <a:noAutofit/>
          </a:bodyPr>
          <a:lstStyle/>
          <a:p>
            <a:pPr lvl="0"/>
            <a:r>
              <a:rPr lang="en-GB" sz="2000" dirty="0"/>
              <a:t>Software Defined Network (SDN) provides a promising solution over traditional networks by decoupling the control plane and network plane. With the help of this feature, controller can get global view of the entire network. </a:t>
            </a:r>
            <a:endParaRPr lang="en-GB" sz="2000" dirty="0"/>
          </a:p>
          <a:p>
            <a:pPr lvl="0"/>
            <a:r>
              <a:rPr lang="en-GB" sz="2000" dirty="0" smtClean="0"/>
              <a:t>SDN </a:t>
            </a:r>
            <a:r>
              <a:rPr lang="en-GB" sz="2000" dirty="0"/>
              <a:t>architecture separates the network control from forwarding devices and enables the controller to become directly programmable</a:t>
            </a:r>
            <a:r>
              <a:rPr lang="en-GB" sz="2000" dirty="0" smtClean="0"/>
              <a:t>.</a:t>
            </a:r>
          </a:p>
          <a:p>
            <a:pPr lvl="0"/>
            <a:r>
              <a:rPr lang="en-GB" sz="2000" dirty="0" smtClean="0"/>
              <a:t> </a:t>
            </a:r>
            <a:r>
              <a:rPr lang="en-GB" sz="2000" dirty="0"/>
              <a:t>This helps the network administrators to adjust the network traffic flow dynamically. Due to its centralized nature, controller can get a global view of the network</a:t>
            </a:r>
            <a:endParaRPr lang="en-IN" sz="2000" dirty="0" smtClean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12" y="0"/>
            <a:ext cx="5818588" cy="6858000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3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78" y="312738"/>
            <a:ext cx="8333222" cy="69659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A </a:t>
            </a:r>
            <a:r>
              <a:rPr lang="en-US" sz="3600" dirty="0" err="1" smtClean="0">
                <a:solidFill>
                  <a:srgbClr val="FFC000"/>
                </a:solidFill>
              </a:rPr>
              <a:t>DoS</a:t>
            </a:r>
            <a:r>
              <a:rPr lang="en-US" sz="3600" dirty="0" smtClean="0">
                <a:solidFill>
                  <a:srgbClr val="FFC000"/>
                </a:solidFill>
              </a:rPr>
              <a:t> (Denial of Service) Attack</a:t>
            </a:r>
            <a:endParaRPr lang="en-US" sz="3600" b="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146971" y="312738"/>
            <a:ext cx="814874" cy="4647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42475" y="1365658"/>
            <a:ext cx="11749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</a:rPr>
              <a:t>The main idea of a </a:t>
            </a:r>
            <a:r>
              <a:rPr lang="en-IN" sz="2000" dirty="0" err="1" smtClean="0">
                <a:solidFill>
                  <a:schemeClr val="bg1"/>
                </a:solidFill>
              </a:rPr>
              <a:t>DoS</a:t>
            </a:r>
            <a:r>
              <a:rPr lang="en-IN" sz="2000" dirty="0" smtClean="0">
                <a:solidFill>
                  <a:schemeClr val="bg1"/>
                </a:solidFill>
              </a:rPr>
              <a:t> attack is making a certain service unavailable.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</a:rPr>
              <a:t>Since every service is in reality, running on a machine, the service can be made unavailable if the performance on the machine can be brought down.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</a:rPr>
              <a:t>This is the fundamental behind </a:t>
            </a:r>
            <a:r>
              <a:rPr lang="en-IN" sz="2000" dirty="0" err="1" smtClean="0">
                <a:solidFill>
                  <a:schemeClr val="bg1"/>
                </a:solidFill>
              </a:rPr>
              <a:t>DoS</a:t>
            </a:r>
            <a:r>
              <a:rPr lang="en-IN" sz="2000" dirty="0" smtClean="0">
                <a:solidFill>
                  <a:schemeClr val="bg1"/>
                </a:solidFill>
              </a:rPr>
              <a:t> and </a:t>
            </a:r>
            <a:r>
              <a:rPr lang="en-IN" sz="2000" dirty="0" err="1" smtClean="0">
                <a:solidFill>
                  <a:schemeClr val="bg1"/>
                </a:solidFill>
              </a:rPr>
              <a:t>DDoS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8" name="Picture 2" descr="Image result for dDos at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33" y="2890836"/>
            <a:ext cx="9961637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78" y="312738"/>
            <a:ext cx="8333222" cy="696597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A </a:t>
            </a:r>
            <a:r>
              <a:rPr lang="en-US" sz="3600" dirty="0" err="1" smtClean="0">
                <a:solidFill>
                  <a:srgbClr val="FFC000"/>
                </a:solidFill>
              </a:rPr>
              <a:t>DDoS</a:t>
            </a:r>
            <a:r>
              <a:rPr lang="en-US" sz="3600" dirty="0" smtClean="0">
                <a:solidFill>
                  <a:srgbClr val="FFC000"/>
                </a:solidFill>
              </a:rPr>
              <a:t> (Distributed Denial </a:t>
            </a:r>
            <a:r>
              <a:rPr lang="en-US" sz="3600" smtClean="0">
                <a:solidFill>
                  <a:srgbClr val="FFC000"/>
                </a:solidFill>
              </a:rPr>
              <a:t>of Service) </a:t>
            </a:r>
            <a:r>
              <a:rPr lang="en-US" sz="3600" dirty="0" smtClean="0">
                <a:solidFill>
                  <a:srgbClr val="FFC000"/>
                </a:solidFill>
              </a:rPr>
              <a:t>Attack</a:t>
            </a:r>
            <a:endParaRPr lang="en-US" sz="3600" b="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146971" y="312738"/>
            <a:ext cx="814874" cy="4647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42475" y="1365658"/>
            <a:ext cx="11749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 Denial of Service (</a:t>
            </a:r>
            <a:r>
              <a:rPr lang="en-GB" b="1" dirty="0" err="1">
                <a:solidFill>
                  <a:schemeClr val="bg1"/>
                </a:solidFill>
              </a:rPr>
              <a:t>DoS</a:t>
            </a:r>
            <a:r>
              <a:rPr lang="en-GB" dirty="0">
                <a:solidFill>
                  <a:schemeClr val="bg1"/>
                </a:solidFill>
              </a:rPr>
              <a:t>) attack is different from a </a:t>
            </a:r>
            <a:r>
              <a:rPr lang="en-GB" b="1" dirty="0" err="1">
                <a:solidFill>
                  <a:schemeClr val="bg1"/>
                </a:solidFill>
              </a:rPr>
              <a:t>DDoS</a:t>
            </a:r>
            <a:r>
              <a:rPr lang="en-GB" dirty="0">
                <a:solidFill>
                  <a:schemeClr val="bg1"/>
                </a:solidFill>
              </a:rPr>
              <a:t> attack. </a:t>
            </a:r>
            <a:endParaRPr lang="en-GB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The</a:t>
            </a:r>
            <a:r>
              <a:rPr lang="en-GB" dirty="0">
                <a:solidFill>
                  <a:schemeClr val="bg1"/>
                </a:solidFill>
              </a:rPr>
              <a:t> </a:t>
            </a:r>
            <a:r>
              <a:rPr lang="en-GB" b="1" dirty="0" err="1">
                <a:solidFill>
                  <a:schemeClr val="bg1"/>
                </a:solidFill>
              </a:rPr>
              <a:t>DoS</a:t>
            </a:r>
            <a:r>
              <a:rPr lang="en-GB" dirty="0">
                <a:solidFill>
                  <a:schemeClr val="bg1"/>
                </a:solidFill>
              </a:rPr>
              <a:t> attack typically uses one computer and one Internet connection to flood a targeted system or </a:t>
            </a:r>
            <a:r>
              <a:rPr lang="en-GB" dirty="0" smtClean="0">
                <a:solidFill>
                  <a:schemeClr val="bg1"/>
                </a:solidFill>
              </a:rPr>
              <a:t>resource.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The</a:t>
            </a:r>
            <a:r>
              <a:rPr lang="en-GB" dirty="0">
                <a:solidFill>
                  <a:schemeClr val="bg1"/>
                </a:solidFill>
              </a:rPr>
              <a:t> </a:t>
            </a:r>
            <a:r>
              <a:rPr lang="en-GB" b="1" dirty="0" err="1">
                <a:solidFill>
                  <a:schemeClr val="bg1"/>
                </a:solidFill>
              </a:rPr>
              <a:t>DDoS</a:t>
            </a:r>
            <a:r>
              <a:rPr lang="en-GB" dirty="0">
                <a:solidFill>
                  <a:schemeClr val="bg1"/>
                </a:solidFill>
              </a:rPr>
              <a:t> attack uses multiple computers and Internet connections to flood the targeted resource.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657" y="3345049"/>
            <a:ext cx="6569075" cy="25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37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78" y="312738"/>
            <a:ext cx="8333222" cy="69659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Hybrid Machine Learning(SVM &amp; SOM):</a:t>
            </a:r>
            <a:endParaRPr lang="en-US" sz="3600" b="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146971" y="312738"/>
            <a:ext cx="814874" cy="4647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297608" y="2212326"/>
            <a:ext cx="100392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</a:rPr>
              <a:t>Hybrid Machine Learning is combination  of two Learning </a:t>
            </a:r>
            <a:r>
              <a:rPr lang="en-IN" sz="2000" dirty="0" err="1" smtClean="0">
                <a:solidFill>
                  <a:schemeClr val="bg1"/>
                </a:solidFill>
              </a:rPr>
              <a:t>alogrithms</a:t>
            </a:r>
            <a:endParaRPr lang="en-IN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</a:rPr>
              <a:t>In our project we are using SVM (Support Vector Machine) &amp; SOM (Self Organizing Map) algorithms in combination to classify the botnet’s and normal connections.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</a:rPr>
              <a:t>Where SOM is an unsupervised learning algorithm it gives a particular x accuracy, where as SVM being supervised learning algorithm gives &lt; x 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</a:rPr>
              <a:t>In which the combination of both algorithms gives an accuracy &gt; x. 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50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13" y="1146269"/>
            <a:ext cx="7342622" cy="1215566"/>
          </a:xfrm>
        </p:spPr>
        <p:txBody>
          <a:bodyPr/>
          <a:lstStyle/>
          <a:p>
            <a:r>
              <a:rPr lang="en-US" dirty="0" smtClean="0"/>
              <a:t>Overview of Project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15" y="2607026"/>
            <a:ext cx="7255157" cy="2958275"/>
          </a:xfrm>
        </p:spPr>
        <p:txBody>
          <a:bodyPr>
            <a:noAutofit/>
          </a:bodyPr>
          <a:lstStyle/>
          <a:p>
            <a:pPr lvl="0"/>
            <a:r>
              <a:rPr lang="en-IN" sz="2000" dirty="0"/>
              <a:t>The </a:t>
            </a:r>
            <a:r>
              <a:rPr lang="en-IN" sz="2000" dirty="0" smtClean="0"/>
              <a:t>major </a:t>
            </a:r>
            <a:r>
              <a:rPr lang="en-IN" sz="2000" dirty="0"/>
              <a:t>threat in networking environments is </a:t>
            </a:r>
            <a:r>
              <a:rPr lang="en-IN" sz="2000" dirty="0" err="1"/>
              <a:t>DDoS</a:t>
            </a:r>
            <a:r>
              <a:rPr lang="en-IN" sz="2000" dirty="0"/>
              <a:t> attack. </a:t>
            </a:r>
            <a:r>
              <a:rPr lang="en-IN" sz="2000" dirty="0" err="1" smtClean="0"/>
              <a:t>DDoS</a:t>
            </a:r>
            <a:r>
              <a:rPr lang="en-IN" sz="2000" dirty="0" smtClean="0"/>
              <a:t> </a:t>
            </a:r>
            <a:r>
              <a:rPr lang="en-IN" sz="2000" dirty="0"/>
              <a:t>attack is the most </a:t>
            </a:r>
            <a:r>
              <a:rPr lang="en-IN" sz="2000" dirty="0" smtClean="0"/>
              <a:t>potential </a:t>
            </a:r>
            <a:r>
              <a:rPr lang="en-IN" sz="2000" dirty="0"/>
              <a:t>attack in SDN environment</a:t>
            </a:r>
            <a:r>
              <a:rPr lang="en-IN" sz="2000" dirty="0" smtClean="0"/>
              <a:t>.</a:t>
            </a:r>
          </a:p>
          <a:p>
            <a:pPr lvl="0"/>
            <a:r>
              <a:rPr lang="en-IN" sz="2000" dirty="0" err="1" smtClean="0"/>
              <a:t>DDoS</a:t>
            </a:r>
            <a:r>
              <a:rPr lang="en-IN" sz="2000" dirty="0" smtClean="0"/>
              <a:t> </a:t>
            </a:r>
            <a:r>
              <a:rPr lang="en-IN" sz="2000" dirty="0"/>
              <a:t>attack prevents the authorized user to access the available resources for infinite amount of time. In this attack, attacker tries to compromise the multiple number of hosts to send a huge amount of traffic intentionally towards a legitimate user</a:t>
            </a:r>
            <a:r>
              <a:rPr lang="en-IN" sz="2000" dirty="0" smtClean="0"/>
              <a:t>.</a:t>
            </a:r>
          </a:p>
          <a:p>
            <a:pPr lvl="0"/>
            <a:r>
              <a:rPr lang="en-IN" sz="2000" dirty="0" smtClean="0"/>
              <a:t>A </a:t>
            </a:r>
            <a:r>
              <a:rPr lang="en-IN" sz="2000" dirty="0"/>
              <a:t>host which is under the attacker control is called Bot. A group of controlled computers is known as </a:t>
            </a:r>
            <a:r>
              <a:rPr lang="en-IN" sz="2000" dirty="0" err="1" smtClean="0"/>
              <a:t>BotNet</a:t>
            </a:r>
            <a:r>
              <a:rPr lang="en-IN" sz="2000" dirty="0"/>
              <a:t>. </a:t>
            </a:r>
            <a:endParaRPr lang="en-IN" sz="2000" dirty="0" smtClean="0"/>
          </a:p>
          <a:p>
            <a:pPr lvl="0"/>
            <a:r>
              <a:rPr lang="en-IN" sz="2000" dirty="0" smtClean="0"/>
              <a:t>This project is all about designing a </a:t>
            </a:r>
            <a:r>
              <a:rPr lang="en-IN" sz="2000" dirty="0" err="1" smtClean="0"/>
              <a:t>DDoS</a:t>
            </a:r>
            <a:r>
              <a:rPr lang="en-IN" sz="2000" dirty="0" smtClean="0"/>
              <a:t> detection mechanism based on Hybrid Machine Learning Technique to protect the controller from </a:t>
            </a:r>
            <a:r>
              <a:rPr lang="en-IN" sz="2000" dirty="0" err="1" smtClean="0"/>
              <a:t>DDoS</a:t>
            </a:r>
            <a:r>
              <a:rPr lang="en-IN" sz="2000" dirty="0" smtClean="0"/>
              <a:t> attacks.</a:t>
            </a:r>
            <a:endParaRPr lang="en-US" sz="200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12" y="0"/>
            <a:ext cx="5818588" cy="6858000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75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Project Goals</a:t>
            </a:r>
            <a:endParaRPr lang="en-US" b="0" dirty="0">
              <a:solidFill>
                <a:srgbClr val="FFC000"/>
              </a:solidFill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7045" y="2444300"/>
            <a:ext cx="9815835" cy="235163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In this project a hybrid Machine Learning technique will be developed which detects the  bots (major cause for </a:t>
            </a:r>
            <a:r>
              <a:rPr lang="en-US" dirty="0" err="1" smtClean="0"/>
              <a:t>DoS</a:t>
            </a:r>
            <a:r>
              <a:rPr lang="en-US" dirty="0" smtClean="0"/>
              <a:t> Attack).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In SDN Environment</a:t>
            </a:r>
            <a:r>
              <a:rPr lang="en-US" dirty="0" smtClean="0"/>
              <a:t>, the </a:t>
            </a:r>
            <a:r>
              <a:rPr lang="en-US" dirty="0" err="1" smtClean="0"/>
              <a:t>wireshark</a:t>
            </a:r>
            <a:r>
              <a:rPr lang="en-US" dirty="0" smtClean="0"/>
              <a:t> monitor with the help of this ML technique detects  the bots that cause a </a:t>
            </a:r>
            <a:r>
              <a:rPr lang="en-US" dirty="0" err="1" smtClean="0"/>
              <a:t>DDoS</a:t>
            </a:r>
            <a:r>
              <a:rPr lang="en-US" dirty="0" smtClean="0"/>
              <a:t> attack from multiple sources.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Which finally detects </a:t>
            </a:r>
            <a:r>
              <a:rPr lang="en-US" dirty="0" err="1" smtClean="0"/>
              <a:t>DDoS</a:t>
            </a:r>
            <a:r>
              <a:rPr lang="en-US" dirty="0" smtClean="0"/>
              <a:t> attacks on web servers.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146971" y="312738"/>
            <a:ext cx="814874" cy="4647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878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Project Applications</a:t>
            </a:r>
            <a:endParaRPr lang="en-US" b="0" dirty="0">
              <a:solidFill>
                <a:srgbClr val="FFC000"/>
              </a:solidFill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073" y="2354125"/>
            <a:ext cx="9881149" cy="1502548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 smtClean="0"/>
              <a:t>As </a:t>
            </a:r>
            <a:r>
              <a:rPr lang="en-US" dirty="0" smtClean="0"/>
              <a:t>this project mainly prevents the </a:t>
            </a:r>
            <a:r>
              <a:rPr lang="en-US" dirty="0" err="1" smtClean="0"/>
              <a:t>DDoS</a:t>
            </a:r>
            <a:r>
              <a:rPr lang="en-US" dirty="0" smtClean="0"/>
              <a:t> </a:t>
            </a:r>
            <a:r>
              <a:rPr lang="en-US" dirty="0" smtClean="0"/>
              <a:t>attacks, hence </a:t>
            </a:r>
            <a:r>
              <a:rPr lang="en-US" dirty="0" smtClean="0"/>
              <a:t>this project can be used in several web servers to prevent the unnecessary flooding of unknown traffic.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46971" y="312738"/>
            <a:ext cx="814874" cy="4647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38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purl.org/dc/elements/1.1/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555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DETECTION OF DDoS (Distributed Denial of Service) ATTACK ON SDN CONTROL PLANE USING  HYBRID MACHINE LEARNING TECHNIQUE</vt:lpstr>
      <vt:lpstr>Project Title</vt:lpstr>
      <vt:lpstr>SDN Environment</vt:lpstr>
      <vt:lpstr>A DoS (Denial of Service) Attack</vt:lpstr>
      <vt:lpstr>A DDoS (Distributed Denial of Service) Attack</vt:lpstr>
      <vt:lpstr>Hybrid Machine Learning(SVM &amp; SOM):</vt:lpstr>
      <vt:lpstr>Overview of Project</vt:lpstr>
      <vt:lpstr>Project Goals</vt:lpstr>
      <vt:lpstr>Project Applications</vt:lpstr>
      <vt:lpstr>Requirements: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2019-09-29T06:29:32Z</dcterms:created>
  <dcterms:modified xsi:type="dcterms:W3CDTF">2019-09-30T08:46:02Z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