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325" r:id="rId3"/>
    <p:sldId id="311" r:id="rId4"/>
    <p:sldId id="313" r:id="rId5"/>
    <p:sldId id="328" r:id="rId6"/>
    <p:sldId id="329" r:id="rId7"/>
    <p:sldId id="324" r:id="rId8"/>
    <p:sldId id="320" r:id="rId9"/>
    <p:sldId id="321" r:id="rId10"/>
    <p:sldId id="330" r:id="rId11"/>
    <p:sldId id="322" r:id="rId12"/>
    <p:sldId id="323" r:id="rId13"/>
    <p:sldId id="326" r:id="rId14"/>
  </p:sldIdLst>
  <p:sldSz cx="12188825"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29" autoAdjust="0"/>
  </p:normalViewPr>
  <p:slideViewPr>
    <p:cSldViewPr showGuides="1">
      <p:cViewPr varScale="1">
        <p:scale>
          <a:sx n="72" d="100"/>
          <a:sy n="72" d="100"/>
        </p:scale>
        <p:origin x="576" y="54"/>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11/4/2019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11/4/2019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11/4/2019</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11/4/2019</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11/4/2019</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11/4/2019</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11/4/2019</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11/4/2019</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11/4/2019</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11/4/2019</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11/4/2019</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11/4/2019</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11/4/2019</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helpdeskgeek.com/how-to/how-to-identify-a-ddos-attack-on-your-server-stop-it/" TargetMode="External"/><Relationship Id="rId3" Type="http://schemas.openxmlformats.org/officeDocument/2006/relationships/hyperlink" Target="https://www.hindawi.com/journals/scn/2019/1574749/" TargetMode="External"/><Relationship Id="rId7" Type="http://schemas.openxmlformats.org/officeDocument/2006/relationships/hyperlink" Target="http://stackabuse.com/implementing-svm-and-kernel-svm-with-pythons-scikit-learn/" TargetMode="External"/><Relationship Id="rId2" Type="http://schemas.openxmlformats.org/officeDocument/2006/relationships/hyperlink" Target="https://www.hindawi.com/journals/jcnc/2019/8012568/" TargetMode="External"/><Relationship Id="rId1" Type="http://schemas.openxmlformats.org/officeDocument/2006/relationships/slideLayout" Target="../slideLayouts/slideLayout2.xml"/><Relationship Id="rId6" Type="http://schemas.openxmlformats.org/officeDocument/2006/relationships/hyperlink" Target="http://www.ijfrcsce.org/download/conferences/ICACT_2018/ICACT_2018_Track/1519367394_23-02-2018.pdf" TargetMode="External"/><Relationship Id="rId5" Type="http://schemas.openxmlformats.org/officeDocument/2006/relationships/hyperlink" Target="https://www.analyticsvidhya.com/blog/2017/09/understaing-support-vector-machine-example-code/" TargetMode="External"/><Relationship Id="rId4" Type="http://schemas.openxmlformats.org/officeDocument/2006/relationships/hyperlink" Target="https://github.com/jivoi/awesome-ml-for-cybersecurit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ontent Placeholder 24">
            <a:extLst>
              <a:ext uri="{FF2B5EF4-FFF2-40B4-BE49-F238E27FC236}">
                <a16:creationId xmlns:a16="http://schemas.microsoft.com/office/drawing/2014/main" id="{38D62A3A-4B73-4C31-A05D-E848FC15696E}"/>
              </a:ext>
            </a:extLst>
          </p:cNvPr>
          <p:cNvSpPr>
            <a:spLocks noGrp="1"/>
          </p:cNvSpPr>
          <p:nvPr>
            <p:ph sz="half" idx="1"/>
          </p:nvPr>
        </p:nvSpPr>
        <p:spPr>
          <a:xfrm>
            <a:off x="664844" y="4249946"/>
            <a:ext cx="4342269" cy="2162527"/>
          </a:xfrm>
        </p:spPr>
        <p:txBody>
          <a:bodyPr>
            <a:normAutofit/>
          </a:bodyPr>
          <a:lstStyle/>
          <a:p>
            <a:pPr marL="0" indent="0">
              <a:buNone/>
            </a:pPr>
            <a:r>
              <a:rPr lang="en-US" b="1" dirty="0">
                <a:solidFill>
                  <a:srgbClr val="FF0000"/>
                </a:solidFill>
                <a:latin typeface="Times New Roman" panose="02020603050405020304" pitchFamily="18" charset="0"/>
                <a:cs typeface="Times New Roman" panose="02020603050405020304" pitchFamily="18" charset="0"/>
              </a:rPr>
              <a:t>Guided By:</a:t>
            </a:r>
          </a:p>
          <a:p>
            <a:pPr marL="0" indent="0">
              <a:buNone/>
            </a:pPr>
            <a:r>
              <a:rPr lang="en-IN" dirty="0">
                <a:solidFill>
                  <a:schemeClr val="tx1"/>
                </a:solidFill>
                <a:latin typeface="Times New Roman" panose="02020603050405020304" pitchFamily="18" charset="0"/>
                <a:cs typeface="Times New Roman" panose="02020603050405020304" pitchFamily="18" charset="0"/>
              </a:rPr>
              <a:t>Mrs </a:t>
            </a:r>
            <a:r>
              <a:rPr lang="en-IN" dirty="0" err="1">
                <a:solidFill>
                  <a:schemeClr val="tx1"/>
                </a:solidFill>
                <a:latin typeface="Times New Roman" panose="02020603050405020304" pitchFamily="18" charset="0"/>
                <a:cs typeface="Times New Roman" panose="02020603050405020304" pitchFamily="18" charset="0"/>
              </a:rPr>
              <a:t>Sougandhika</a:t>
            </a:r>
            <a:r>
              <a:rPr lang="en-IN" dirty="0">
                <a:solidFill>
                  <a:schemeClr val="tx1"/>
                </a:solidFill>
                <a:latin typeface="Times New Roman" panose="02020603050405020304" pitchFamily="18" charset="0"/>
                <a:cs typeface="Times New Roman" panose="02020603050405020304" pitchFamily="18" charset="0"/>
              </a:rPr>
              <a:t> Narayan</a:t>
            </a:r>
          </a:p>
          <a:p>
            <a:pPr marL="0" indent="0">
              <a:buNone/>
            </a:pPr>
            <a:r>
              <a:rPr lang="en-IN" dirty="0">
                <a:solidFill>
                  <a:schemeClr val="tx1"/>
                </a:solidFill>
                <a:latin typeface="Times New Roman" panose="02020603050405020304" pitchFamily="18" charset="0"/>
                <a:cs typeface="Times New Roman" panose="02020603050405020304" pitchFamily="18" charset="0"/>
              </a:rPr>
              <a:t>Assistant Professor</a:t>
            </a:r>
          </a:p>
          <a:p>
            <a:pPr marL="0" indent="0">
              <a:buNone/>
            </a:pPr>
            <a:r>
              <a:rPr lang="en-IN" dirty="0">
                <a:solidFill>
                  <a:schemeClr val="tx1"/>
                </a:solidFill>
                <a:latin typeface="Times New Roman" panose="02020603050405020304" pitchFamily="18" charset="0"/>
                <a:cs typeface="Times New Roman" panose="02020603050405020304" pitchFamily="18" charset="0"/>
              </a:rPr>
              <a:t>Dept of CSE, KSIT</a:t>
            </a:r>
          </a:p>
          <a:p>
            <a:pPr marL="0" indent="0">
              <a:buNone/>
            </a:pPr>
            <a:endParaRPr lang="en-IN" dirty="0">
              <a:latin typeface="Times New Roman" panose="02020603050405020304" pitchFamily="18" charset="0"/>
              <a:cs typeface="Times New Roman" panose="02020603050405020304" pitchFamily="18" charset="0"/>
            </a:endParaRPr>
          </a:p>
        </p:txBody>
      </p:sp>
      <p:sp>
        <p:nvSpPr>
          <p:cNvPr id="26" name="Content Placeholder 25">
            <a:extLst>
              <a:ext uri="{FF2B5EF4-FFF2-40B4-BE49-F238E27FC236}">
                <a16:creationId xmlns:a16="http://schemas.microsoft.com/office/drawing/2014/main" id="{84889A22-79F7-4359-A53B-154A877963A9}"/>
              </a:ext>
            </a:extLst>
          </p:cNvPr>
          <p:cNvSpPr>
            <a:spLocks noGrp="1"/>
          </p:cNvSpPr>
          <p:nvPr>
            <p:ph sz="half" idx="2"/>
          </p:nvPr>
        </p:nvSpPr>
        <p:spPr>
          <a:xfrm>
            <a:off x="6094413" y="4176951"/>
            <a:ext cx="5180876" cy="2680156"/>
          </a:xfrm>
        </p:spPr>
        <p:txBody>
          <a:bodyPr>
            <a:noAutofit/>
          </a:bodyPr>
          <a:lstStyle/>
          <a:p>
            <a:pPr marL="0" indent="0">
              <a:buNone/>
            </a:pPr>
            <a:r>
              <a:rPr lang="en-US" dirty="0">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Presented by:</a:t>
            </a:r>
          </a:p>
          <a:p>
            <a:pPr marL="0" indent="0">
              <a:buNone/>
            </a:pPr>
            <a:r>
              <a:rPr lang="en-US" dirty="0">
                <a:latin typeface="Times New Roman" panose="02020603050405020304" pitchFamily="18" charset="0"/>
                <a:cs typeface="Times New Roman" panose="02020603050405020304" pitchFamily="18" charset="0"/>
              </a:rPr>
              <a:t>Dakaraju Viswateja        1KS16CS018</a:t>
            </a:r>
          </a:p>
          <a:p>
            <a:pPr marL="0" indent="0">
              <a:buNone/>
            </a:pPr>
            <a:r>
              <a:rPr lang="en-US" dirty="0">
                <a:latin typeface="Times New Roman" panose="02020603050405020304" pitchFamily="18" charset="0"/>
                <a:cs typeface="Times New Roman" panose="02020603050405020304" pitchFamily="18" charset="0"/>
              </a:rPr>
              <a:t>Keerthi M                       1KS16CS032</a:t>
            </a:r>
          </a:p>
          <a:p>
            <a:pPr marL="0" indent="0">
              <a:buNone/>
            </a:pPr>
            <a:r>
              <a:rPr lang="en-US" dirty="0">
                <a:latin typeface="Times New Roman" panose="02020603050405020304" pitchFamily="18" charset="0"/>
                <a:cs typeface="Times New Roman" panose="02020603050405020304" pitchFamily="18" charset="0"/>
              </a:rPr>
              <a:t>Kiran Kumar M              1KS16CS034</a:t>
            </a:r>
          </a:p>
          <a:p>
            <a:pPr marL="0" indent="0">
              <a:buNone/>
            </a:pPr>
            <a:r>
              <a:rPr lang="en-US" dirty="0">
                <a:latin typeface="Times New Roman" panose="02020603050405020304" pitchFamily="18" charset="0"/>
                <a:cs typeface="Times New Roman" panose="02020603050405020304" pitchFamily="18" charset="0"/>
              </a:rPr>
              <a:t>Manipi Manoj                 1KS16CS039</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4F190D29-4943-4708-89CD-AA096B022E2D}"/>
              </a:ext>
            </a:extLst>
          </p:cNvPr>
          <p:cNvSpPr>
            <a:spLocks noGrp="1"/>
          </p:cNvSpPr>
          <p:nvPr>
            <p:ph type="sldNum" sz="quarter" idx="12"/>
          </p:nvPr>
        </p:nvSpPr>
        <p:spPr/>
        <p:txBody>
          <a:bodyPr/>
          <a:lstStyle/>
          <a:p>
            <a:fld id="{401CF334-2D5C-4859-84A6-CA7E6E43FAEB}" type="slidenum">
              <a:rPr lang="en-US" smtClean="0">
                <a:latin typeface="Times New Roman" panose="02020603050405020304" pitchFamily="18" charset="0"/>
                <a:cs typeface="Times New Roman" panose="02020603050405020304" pitchFamily="18" charset="0"/>
              </a:rPr>
              <a:t>1</a:t>
            </a:fld>
            <a:endParaRPr lang="en-US">
              <a:latin typeface="Times New Roman" panose="02020603050405020304" pitchFamily="18" charset="0"/>
              <a:cs typeface="Times New Roman" panose="02020603050405020304" pitchFamily="18" charset="0"/>
            </a:endParaRPr>
          </a:p>
        </p:txBody>
      </p:sp>
      <p:sp>
        <p:nvSpPr>
          <p:cNvPr id="7" name="object 8">
            <a:extLst>
              <a:ext uri="{FF2B5EF4-FFF2-40B4-BE49-F238E27FC236}">
                <a16:creationId xmlns:a16="http://schemas.microsoft.com/office/drawing/2014/main" id="{4460A063-CE7E-4FE4-8312-542337DA34AF}"/>
              </a:ext>
            </a:extLst>
          </p:cNvPr>
          <p:cNvSpPr/>
          <p:nvPr/>
        </p:nvSpPr>
        <p:spPr>
          <a:xfrm>
            <a:off x="-1" y="893"/>
            <a:ext cx="12188825" cy="1703388"/>
          </a:xfrm>
          <a:prstGeom prst="rect">
            <a:avLst/>
          </a:prstGeom>
          <a:blipFill>
            <a:blip r:embed="rId3" cstate="print"/>
            <a:stretch>
              <a:fillRect/>
            </a:stretch>
          </a:blipFill>
        </p:spPr>
        <p:txBody>
          <a:bodyPr wrap="square" lIns="0" tIns="0" rIns="0" bIns="0" rtlCol="0"/>
          <a:lstStyle/>
          <a:p>
            <a:endParaRPr sz="1799">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073C12E6-B9AE-4562-9145-3A2507635450}"/>
              </a:ext>
            </a:extLst>
          </p:cNvPr>
          <p:cNvSpPr>
            <a:spLocks noGrp="1"/>
          </p:cNvSpPr>
          <p:nvPr>
            <p:ph type="title"/>
          </p:nvPr>
        </p:nvSpPr>
        <p:spPr>
          <a:xfrm>
            <a:off x="664844" y="2067338"/>
            <a:ext cx="11089232" cy="1703387"/>
          </a:xfrm>
        </p:spPr>
        <p:txBody>
          <a:bodyPr>
            <a:normAutofit/>
          </a:bodyPr>
          <a:lstStyle/>
          <a:p>
            <a:pPr algn="ctr"/>
            <a:r>
              <a:rPr lang="en-IN" dirty="0">
                <a:latin typeface="Times New Roman" panose="02020603050405020304" pitchFamily="18" charset="0"/>
                <a:cs typeface="Times New Roman" panose="02020603050405020304" pitchFamily="18" charset="0"/>
              </a:rPr>
              <a:t>Detection of DDoS attack using Machine Learning Algorithms in SDN Environment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p>
        </p:txBody>
      </p:sp>
      <p:sp>
        <p:nvSpPr>
          <p:cNvPr id="2" name="Rectangle 1">
            <a:extLst>
              <a:ext uri="{FF2B5EF4-FFF2-40B4-BE49-F238E27FC236}">
                <a16:creationId xmlns:a16="http://schemas.microsoft.com/office/drawing/2014/main" id="{ED2001AE-DFC8-4924-88A3-31BEC500FB17}"/>
              </a:ext>
            </a:extLst>
          </p:cNvPr>
          <p:cNvSpPr/>
          <p:nvPr/>
        </p:nvSpPr>
        <p:spPr>
          <a:xfrm>
            <a:off x="5007113" y="3578287"/>
            <a:ext cx="1807379" cy="432048"/>
          </a:xfrm>
          <a:prstGeom prst="rect">
            <a:avLst/>
          </a:prstGeom>
          <a:solidFill>
            <a:schemeClr val="bg1"/>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latin typeface="Times New Roman" panose="02020603050405020304" pitchFamily="18" charset="0"/>
                <a:cs typeface="Times New Roman" panose="02020603050405020304" pitchFamily="18" charset="0"/>
              </a:rPr>
              <a:t>BATCH-05</a:t>
            </a:r>
            <a:endParaRPr lang="en-US" sz="2400" dirty="0">
              <a:solidFill>
                <a:schemeClr val="tx1"/>
              </a:solidFill>
            </a:endParaRPr>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7748" y="44624"/>
            <a:ext cx="9144001" cy="699864"/>
          </a:xfrm>
        </p:spPr>
        <p:txBody>
          <a:bodyPr/>
          <a:lstStyle/>
          <a:p>
            <a:r>
              <a:rPr lang="en-US" dirty="0">
                <a:solidFill>
                  <a:srgbClr val="FF0000"/>
                </a:solidFill>
              </a:rPr>
              <a:t>METHODOLOGY</a:t>
            </a:r>
          </a:p>
        </p:txBody>
      </p:sp>
      <p:sp>
        <p:nvSpPr>
          <p:cNvPr id="2" name="TextBox 1">
            <a:extLst>
              <a:ext uri="{FF2B5EF4-FFF2-40B4-BE49-F238E27FC236}">
                <a16:creationId xmlns:a16="http://schemas.microsoft.com/office/drawing/2014/main" id="{E0C4E19D-CCE0-4B59-82DD-4A635D513C16}"/>
              </a:ext>
            </a:extLst>
          </p:cNvPr>
          <p:cNvSpPr txBox="1"/>
          <p:nvPr/>
        </p:nvSpPr>
        <p:spPr>
          <a:xfrm>
            <a:off x="549797" y="1340768"/>
            <a:ext cx="9340025" cy="451993"/>
          </a:xfrm>
          <a:prstGeom prst="rect">
            <a:avLst/>
          </a:prstGeom>
          <a:noFill/>
        </p:spPr>
        <p:txBody>
          <a:bodyPr wrap="square" rtlCol="0">
            <a:spAutoFit/>
          </a:bodyPr>
          <a:lstStyle/>
          <a:p>
            <a:pPr>
              <a:lnSpc>
                <a:spcPct val="150000"/>
              </a:lnSpc>
            </a:pPr>
            <a:endParaRPr lang="en-IN" sz="2400" dirty="0"/>
          </a:p>
        </p:txBody>
      </p:sp>
      <p:sp>
        <p:nvSpPr>
          <p:cNvPr id="3" name="Rectangle 2">
            <a:extLst>
              <a:ext uri="{FF2B5EF4-FFF2-40B4-BE49-F238E27FC236}">
                <a16:creationId xmlns:a16="http://schemas.microsoft.com/office/drawing/2014/main" id="{5002E42E-CEEC-423A-80D5-D45354AC9919}"/>
              </a:ext>
            </a:extLst>
          </p:cNvPr>
          <p:cNvSpPr/>
          <p:nvPr/>
        </p:nvSpPr>
        <p:spPr>
          <a:xfrm>
            <a:off x="2107115" y="782154"/>
            <a:ext cx="7515690" cy="577566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FCAAFCB1-C1F7-4EAC-8F1F-F6DA11D452D6}"/>
              </a:ext>
            </a:extLst>
          </p:cNvPr>
          <p:cNvSpPr/>
          <p:nvPr/>
        </p:nvSpPr>
        <p:spPr>
          <a:xfrm>
            <a:off x="2234957" y="990007"/>
            <a:ext cx="1011340" cy="62120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Control Plane</a:t>
            </a:r>
          </a:p>
        </p:txBody>
      </p:sp>
      <p:sp>
        <p:nvSpPr>
          <p:cNvPr id="5" name="Rectangle 4">
            <a:extLst>
              <a:ext uri="{FF2B5EF4-FFF2-40B4-BE49-F238E27FC236}">
                <a16:creationId xmlns:a16="http://schemas.microsoft.com/office/drawing/2014/main" id="{886F8D7A-F1FB-482B-A95D-E00A2104D30A}"/>
              </a:ext>
            </a:extLst>
          </p:cNvPr>
          <p:cNvSpPr/>
          <p:nvPr/>
        </p:nvSpPr>
        <p:spPr>
          <a:xfrm>
            <a:off x="4147511" y="993479"/>
            <a:ext cx="3866891" cy="350909"/>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Feature Extraction</a:t>
            </a:r>
          </a:p>
        </p:txBody>
      </p:sp>
      <p:sp>
        <p:nvSpPr>
          <p:cNvPr id="6" name="Rectangle 5">
            <a:extLst>
              <a:ext uri="{FF2B5EF4-FFF2-40B4-BE49-F238E27FC236}">
                <a16:creationId xmlns:a16="http://schemas.microsoft.com/office/drawing/2014/main" id="{4A9505E9-70FC-4851-B3E8-FA240D6268B1}"/>
              </a:ext>
            </a:extLst>
          </p:cNvPr>
          <p:cNvSpPr/>
          <p:nvPr/>
        </p:nvSpPr>
        <p:spPr>
          <a:xfrm>
            <a:off x="4147511" y="1612174"/>
            <a:ext cx="1130321" cy="43949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Traffic Classifier</a:t>
            </a:r>
          </a:p>
        </p:txBody>
      </p:sp>
      <p:sp>
        <p:nvSpPr>
          <p:cNvPr id="7" name="Rectangle 6">
            <a:extLst>
              <a:ext uri="{FF2B5EF4-FFF2-40B4-BE49-F238E27FC236}">
                <a16:creationId xmlns:a16="http://schemas.microsoft.com/office/drawing/2014/main" id="{EC3FD2C1-477E-4402-9277-28A2F2EBB8CF}"/>
              </a:ext>
            </a:extLst>
          </p:cNvPr>
          <p:cNvSpPr/>
          <p:nvPr/>
        </p:nvSpPr>
        <p:spPr>
          <a:xfrm>
            <a:off x="6467646" y="1514070"/>
            <a:ext cx="1546756" cy="55325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TCP,UDP,ICMP</a:t>
            </a:r>
          </a:p>
        </p:txBody>
      </p:sp>
      <p:cxnSp>
        <p:nvCxnSpPr>
          <p:cNvPr id="12" name="Straight Connector 11">
            <a:extLst>
              <a:ext uri="{FF2B5EF4-FFF2-40B4-BE49-F238E27FC236}">
                <a16:creationId xmlns:a16="http://schemas.microsoft.com/office/drawing/2014/main" id="{67D071F0-6561-43C5-A96C-DDE216DECE69}"/>
              </a:ext>
            </a:extLst>
          </p:cNvPr>
          <p:cNvCxnSpPr>
            <a:cxnSpLocks/>
          </p:cNvCxnSpPr>
          <p:nvPr/>
        </p:nvCxnSpPr>
        <p:spPr>
          <a:xfrm>
            <a:off x="5295695" y="1833723"/>
            <a:ext cx="119207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8E866BF3-A4B3-45B8-91D1-D7813EE58A9D}"/>
              </a:ext>
            </a:extLst>
          </p:cNvPr>
          <p:cNvSpPr/>
          <p:nvPr/>
        </p:nvSpPr>
        <p:spPr>
          <a:xfrm>
            <a:off x="4147510" y="2243740"/>
            <a:ext cx="3866891" cy="29050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Attack Classification</a:t>
            </a:r>
          </a:p>
        </p:txBody>
      </p:sp>
      <p:sp>
        <p:nvSpPr>
          <p:cNvPr id="18" name="Rectangle 17">
            <a:extLst>
              <a:ext uri="{FF2B5EF4-FFF2-40B4-BE49-F238E27FC236}">
                <a16:creationId xmlns:a16="http://schemas.microsoft.com/office/drawing/2014/main" id="{17103471-F0C4-4471-A4C0-5D9F01C031B7}"/>
              </a:ext>
            </a:extLst>
          </p:cNvPr>
          <p:cNvSpPr/>
          <p:nvPr/>
        </p:nvSpPr>
        <p:spPr>
          <a:xfrm>
            <a:off x="4147509" y="2854916"/>
            <a:ext cx="3866891" cy="30747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SVM                    SOM      SVM &amp; SOM</a:t>
            </a:r>
          </a:p>
        </p:txBody>
      </p:sp>
      <p:cxnSp>
        <p:nvCxnSpPr>
          <p:cNvPr id="20" name="Straight Connector 19">
            <a:extLst>
              <a:ext uri="{FF2B5EF4-FFF2-40B4-BE49-F238E27FC236}">
                <a16:creationId xmlns:a16="http://schemas.microsoft.com/office/drawing/2014/main" id="{E3D73D79-CE31-4914-8AE7-056B3EA0962F}"/>
              </a:ext>
            </a:extLst>
          </p:cNvPr>
          <p:cNvCxnSpPr>
            <a:cxnSpLocks/>
          </p:cNvCxnSpPr>
          <p:nvPr/>
        </p:nvCxnSpPr>
        <p:spPr>
          <a:xfrm>
            <a:off x="5181614" y="2870532"/>
            <a:ext cx="0" cy="30747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5D83505-A0C3-42A0-BBED-047BC42AF0C9}"/>
              </a:ext>
            </a:extLst>
          </p:cNvPr>
          <p:cNvCxnSpPr>
            <a:cxnSpLocks/>
          </p:cNvCxnSpPr>
          <p:nvPr/>
        </p:nvCxnSpPr>
        <p:spPr>
          <a:xfrm>
            <a:off x="6465718" y="2851631"/>
            <a:ext cx="0" cy="3077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1DC9F7D-D055-44FE-B15F-C8E4CC2AB4F5}"/>
              </a:ext>
            </a:extLst>
          </p:cNvPr>
          <p:cNvCxnSpPr>
            <a:cxnSpLocks/>
          </p:cNvCxnSpPr>
          <p:nvPr/>
        </p:nvCxnSpPr>
        <p:spPr>
          <a:xfrm flipH="1" flipV="1">
            <a:off x="6330701" y="2537249"/>
            <a:ext cx="435072" cy="3143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9839D47-6727-446B-867F-93396E3F101A}"/>
              </a:ext>
            </a:extLst>
          </p:cNvPr>
          <p:cNvCxnSpPr>
            <a:cxnSpLocks/>
          </p:cNvCxnSpPr>
          <p:nvPr/>
        </p:nvCxnSpPr>
        <p:spPr>
          <a:xfrm flipH="1">
            <a:off x="5374333" y="2534245"/>
            <a:ext cx="360039" cy="3009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FDABA4F-9D50-46B1-9968-6257EB3F0FE8}"/>
              </a:ext>
            </a:extLst>
          </p:cNvPr>
          <p:cNvCxnSpPr>
            <a:cxnSpLocks/>
            <a:stCxn id="18" idx="0"/>
          </p:cNvCxnSpPr>
          <p:nvPr/>
        </p:nvCxnSpPr>
        <p:spPr>
          <a:xfrm flipH="1" flipV="1">
            <a:off x="6080954" y="2534245"/>
            <a:ext cx="1" cy="3206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9B19AC4-1364-4880-B5A8-8086850BC68E}"/>
              </a:ext>
            </a:extLst>
          </p:cNvPr>
          <p:cNvCxnSpPr>
            <a:cxnSpLocks/>
          </p:cNvCxnSpPr>
          <p:nvPr/>
        </p:nvCxnSpPr>
        <p:spPr>
          <a:xfrm flipV="1">
            <a:off x="5018429" y="4164777"/>
            <a:ext cx="596329" cy="6424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17F3760-F178-4157-8E11-EE6B114F5737}"/>
              </a:ext>
            </a:extLst>
          </p:cNvPr>
          <p:cNvSpPr/>
          <p:nvPr/>
        </p:nvSpPr>
        <p:spPr>
          <a:xfrm>
            <a:off x="4147509" y="3362513"/>
            <a:ext cx="3866891" cy="30747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Performance Evolution</a:t>
            </a:r>
          </a:p>
        </p:txBody>
      </p:sp>
      <p:sp>
        <p:nvSpPr>
          <p:cNvPr id="54" name="Rectangle 53">
            <a:extLst>
              <a:ext uri="{FF2B5EF4-FFF2-40B4-BE49-F238E27FC236}">
                <a16:creationId xmlns:a16="http://schemas.microsoft.com/office/drawing/2014/main" id="{0B25E465-C20F-4680-82C1-2629A62BCDF6}"/>
              </a:ext>
            </a:extLst>
          </p:cNvPr>
          <p:cNvSpPr/>
          <p:nvPr/>
        </p:nvSpPr>
        <p:spPr>
          <a:xfrm>
            <a:off x="4147509" y="3861364"/>
            <a:ext cx="3866891" cy="30747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Traffic Generation &amp; Capturing</a:t>
            </a:r>
          </a:p>
        </p:txBody>
      </p:sp>
      <p:sp>
        <p:nvSpPr>
          <p:cNvPr id="55" name="Rectangle 54">
            <a:extLst>
              <a:ext uri="{FF2B5EF4-FFF2-40B4-BE49-F238E27FC236}">
                <a16:creationId xmlns:a16="http://schemas.microsoft.com/office/drawing/2014/main" id="{48B921C0-AB68-47AA-B892-6BF6748171C1}"/>
              </a:ext>
            </a:extLst>
          </p:cNvPr>
          <p:cNvSpPr/>
          <p:nvPr/>
        </p:nvSpPr>
        <p:spPr>
          <a:xfrm>
            <a:off x="2234957" y="3802527"/>
            <a:ext cx="1011340" cy="62120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 Plane</a:t>
            </a:r>
          </a:p>
        </p:txBody>
      </p:sp>
      <p:sp>
        <p:nvSpPr>
          <p:cNvPr id="56" name="Rectangle 55">
            <a:extLst>
              <a:ext uri="{FF2B5EF4-FFF2-40B4-BE49-F238E27FC236}">
                <a16:creationId xmlns:a16="http://schemas.microsoft.com/office/drawing/2014/main" id="{688A66AC-4D65-42D1-B31D-29A1152B02B6}"/>
              </a:ext>
            </a:extLst>
          </p:cNvPr>
          <p:cNvSpPr/>
          <p:nvPr/>
        </p:nvSpPr>
        <p:spPr>
          <a:xfrm>
            <a:off x="4484437" y="5214974"/>
            <a:ext cx="1249935" cy="43949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Wireshark</a:t>
            </a:r>
          </a:p>
        </p:txBody>
      </p:sp>
      <p:sp>
        <p:nvSpPr>
          <p:cNvPr id="57" name="Rectangle 56">
            <a:extLst>
              <a:ext uri="{FF2B5EF4-FFF2-40B4-BE49-F238E27FC236}">
                <a16:creationId xmlns:a16="http://schemas.microsoft.com/office/drawing/2014/main" id="{1FD965BE-F061-44D5-A068-776E1B914732}"/>
              </a:ext>
            </a:extLst>
          </p:cNvPr>
          <p:cNvSpPr/>
          <p:nvPr/>
        </p:nvSpPr>
        <p:spPr>
          <a:xfrm>
            <a:off x="3092843" y="5990354"/>
            <a:ext cx="1130321" cy="43949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Topology</a:t>
            </a:r>
          </a:p>
        </p:txBody>
      </p:sp>
      <p:cxnSp>
        <p:nvCxnSpPr>
          <p:cNvPr id="82" name="Straight Connector 81">
            <a:extLst>
              <a:ext uri="{FF2B5EF4-FFF2-40B4-BE49-F238E27FC236}">
                <a16:creationId xmlns:a16="http://schemas.microsoft.com/office/drawing/2014/main" id="{7EAF2393-17CF-4737-ADD9-620872289AA2}"/>
              </a:ext>
            </a:extLst>
          </p:cNvPr>
          <p:cNvCxnSpPr>
            <a:cxnSpLocks/>
          </p:cNvCxnSpPr>
          <p:nvPr/>
        </p:nvCxnSpPr>
        <p:spPr>
          <a:xfrm flipV="1">
            <a:off x="4147509" y="4803143"/>
            <a:ext cx="3866891" cy="142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A7B58E47-B888-4852-96A6-1541895DD00B}"/>
              </a:ext>
            </a:extLst>
          </p:cNvPr>
          <p:cNvCxnSpPr>
            <a:cxnSpLocks/>
          </p:cNvCxnSpPr>
          <p:nvPr/>
        </p:nvCxnSpPr>
        <p:spPr>
          <a:xfrm flipH="1" flipV="1">
            <a:off x="6220379" y="4164777"/>
            <a:ext cx="614500" cy="6526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63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89756" y="404664"/>
            <a:ext cx="9144001" cy="720080"/>
          </a:xfrm>
        </p:spPr>
        <p:txBody>
          <a:bodyPr>
            <a:normAutofit fontScale="90000"/>
          </a:bodyPr>
          <a:lstStyle/>
          <a:p>
            <a:pPr algn="just"/>
            <a:br>
              <a:rPr lang="en-US" dirty="0"/>
            </a:br>
            <a:br>
              <a:rPr lang="en-US" dirty="0"/>
            </a:br>
            <a:br>
              <a:rPr lang="en-US" dirty="0"/>
            </a:br>
            <a:br>
              <a:rPr lang="en-US" dirty="0"/>
            </a:br>
            <a:br>
              <a:rPr lang="en-US" dirty="0"/>
            </a:br>
            <a:br>
              <a:rPr lang="en-US" dirty="0"/>
            </a:br>
            <a:br>
              <a:rPr lang="en-US" dirty="0"/>
            </a:br>
            <a:r>
              <a:rPr lang="en-US" dirty="0">
                <a:solidFill>
                  <a:srgbClr val="FF0000"/>
                </a:solidFill>
              </a:rPr>
              <a:t>PROJECT GOAL</a:t>
            </a:r>
          </a:p>
        </p:txBody>
      </p:sp>
      <p:sp>
        <p:nvSpPr>
          <p:cNvPr id="2" name="TextBox 1">
            <a:extLst>
              <a:ext uri="{FF2B5EF4-FFF2-40B4-BE49-F238E27FC236}">
                <a16:creationId xmlns:a16="http://schemas.microsoft.com/office/drawing/2014/main" id="{05C76C2D-876D-44A2-B601-D43819BDD668}"/>
              </a:ext>
            </a:extLst>
          </p:cNvPr>
          <p:cNvSpPr txBox="1"/>
          <p:nvPr/>
        </p:nvSpPr>
        <p:spPr>
          <a:xfrm>
            <a:off x="1265660" y="1988840"/>
            <a:ext cx="10013328" cy="830997"/>
          </a:xfrm>
          <a:prstGeom prst="rect">
            <a:avLst/>
          </a:prstGeom>
          <a:noFill/>
        </p:spPr>
        <p:txBody>
          <a:bodyPr wrap="square" rtlCol="0">
            <a:spAutoFit/>
          </a:bodyPr>
          <a:lstStyle/>
          <a:p>
            <a:pPr algn="just">
              <a:buClr>
                <a:schemeClr val="accent2"/>
              </a:buClr>
            </a:pPr>
            <a:r>
              <a:rPr lang="en-US" sz="2400" dirty="0"/>
              <a:t>The main goal of our project is to build a model which must be able to detect a DDoS attack in an SDN environment.</a:t>
            </a:r>
          </a:p>
        </p:txBody>
      </p:sp>
    </p:spTree>
    <p:extLst>
      <p:ext uri="{BB962C8B-B14F-4D97-AF65-F5344CB8AC3E}">
        <p14:creationId xmlns:p14="http://schemas.microsoft.com/office/powerpoint/2010/main" val="92280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7748" y="44624"/>
            <a:ext cx="9144001" cy="699864"/>
          </a:xfrm>
        </p:spPr>
        <p:txBody>
          <a:bodyPr/>
          <a:lstStyle/>
          <a:p>
            <a:pPr algn="just">
              <a:lnSpc>
                <a:spcPct val="100000"/>
              </a:lnSpc>
            </a:pPr>
            <a:r>
              <a:rPr lang="en-US" dirty="0">
                <a:solidFill>
                  <a:srgbClr val="FF0000"/>
                </a:solidFill>
              </a:rPr>
              <a:t>CONTRIBUTION TO SOCIETY</a:t>
            </a:r>
          </a:p>
        </p:txBody>
      </p:sp>
      <p:sp>
        <p:nvSpPr>
          <p:cNvPr id="3" name="TextBox 2">
            <a:extLst>
              <a:ext uri="{FF2B5EF4-FFF2-40B4-BE49-F238E27FC236}">
                <a16:creationId xmlns:a16="http://schemas.microsoft.com/office/drawing/2014/main" id="{FB62D0C3-1111-4EA0-B8DD-0BA6B79243CC}"/>
              </a:ext>
            </a:extLst>
          </p:cNvPr>
          <p:cNvSpPr txBox="1"/>
          <p:nvPr/>
        </p:nvSpPr>
        <p:spPr>
          <a:xfrm>
            <a:off x="693813" y="1340768"/>
            <a:ext cx="10873208" cy="3046988"/>
          </a:xfrm>
          <a:prstGeom prst="rect">
            <a:avLst/>
          </a:prstGeom>
          <a:noFill/>
        </p:spPr>
        <p:txBody>
          <a:bodyPr wrap="square" rtlCol="0">
            <a:spAutoFit/>
          </a:bodyPr>
          <a:lstStyle/>
          <a:p>
            <a:pPr marL="285750" indent="-285750" algn="just">
              <a:buFont typeface="Arial" panose="020B0604020202020204" pitchFamily="34" charset="0"/>
              <a:buChar char="•"/>
            </a:pPr>
            <a:r>
              <a:rPr lang="en-IN" sz="2400" dirty="0"/>
              <a:t>Prevention against DDoS attacks is the most desirable defence technique to fight against the DDoS attacks. DDoS put an immense threat to the resources of the victim as well  as to the network bandwidth and </a:t>
            </a:r>
            <a:r>
              <a:rPr lang="en-IN" sz="2400" dirty="0" err="1"/>
              <a:t>Infratructure</a:t>
            </a:r>
            <a:r>
              <a:rPr lang="en-IN" sz="2400" dirty="0"/>
              <a:t>.</a:t>
            </a:r>
          </a:p>
          <a:p>
            <a:pPr marL="285750" indent="-285750" algn="just">
              <a:buFont typeface="Arial" panose="020B0604020202020204" pitchFamily="34" charset="0"/>
              <a:buChar char="•"/>
            </a:pPr>
            <a:r>
              <a:rPr lang="en-IN" sz="2400" dirty="0"/>
              <a:t>Therefore, if an attack has been already launched and become successful, it may cause significant compromise to the Victim’s system.</a:t>
            </a:r>
          </a:p>
          <a:p>
            <a:pPr marL="285750" indent="-285750" algn="just">
              <a:buFont typeface="Arial" panose="020B0604020202020204" pitchFamily="34" charset="0"/>
              <a:buChar char="•"/>
            </a:pPr>
            <a:r>
              <a:rPr lang="en-IN" sz="2400" dirty="0"/>
              <a:t>Thus, protection against DDoS attacks is more effective against DDoS attack traffic as well as manages large attack load before it may cause the attack to be successful. This ensures normal operation of the victim.</a:t>
            </a:r>
          </a:p>
        </p:txBody>
      </p:sp>
    </p:spTree>
    <p:extLst>
      <p:ext uri="{BB962C8B-B14F-4D97-AF65-F5344CB8AC3E}">
        <p14:creationId xmlns:p14="http://schemas.microsoft.com/office/powerpoint/2010/main" val="1006443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7748" y="44624"/>
            <a:ext cx="9144001" cy="699864"/>
          </a:xfrm>
        </p:spPr>
        <p:txBody>
          <a:bodyPr>
            <a:normAutofit/>
          </a:bodyPr>
          <a:lstStyle/>
          <a:p>
            <a:r>
              <a:rPr lang="en-US" dirty="0">
                <a:solidFill>
                  <a:srgbClr val="FF0000"/>
                </a:solidFill>
              </a:rPr>
              <a:t>References</a:t>
            </a:r>
          </a:p>
        </p:txBody>
      </p:sp>
      <p:sp>
        <p:nvSpPr>
          <p:cNvPr id="2" name="TextBox 1">
            <a:extLst>
              <a:ext uri="{FF2B5EF4-FFF2-40B4-BE49-F238E27FC236}">
                <a16:creationId xmlns:a16="http://schemas.microsoft.com/office/drawing/2014/main" id="{6DEDCF15-0431-454C-B43D-184D0C3B9582}"/>
              </a:ext>
            </a:extLst>
          </p:cNvPr>
          <p:cNvSpPr txBox="1"/>
          <p:nvPr/>
        </p:nvSpPr>
        <p:spPr>
          <a:xfrm>
            <a:off x="86951" y="487025"/>
            <a:ext cx="11953328" cy="7109639"/>
          </a:xfrm>
          <a:prstGeom prst="rect">
            <a:avLst/>
          </a:prstGeom>
          <a:noFill/>
        </p:spPr>
        <p:txBody>
          <a:bodyPr wrap="square" rtlCol="0">
            <a:spAutoFit/>
          </a:bodyPr>
          <a:lstStyle/>
          <a:p>
            <a:pPr marL="285750" indent="-285750">
              <a:buFont typeface="Arial" panose="020B0604020202020204" pitchFamily="34" charset="0"/>
              <a:buChar char="•"/>
            </a:pPr>
            <a:r>
              <a:rPr lang="en-US" sz="2400" dirty="0">
                <a:hlinkClick r:id="rId2">
                  <a:extLst>
                    <a:ext uri="{A12FA001-AC4F-418D-AE19-62706E023703}">
                      <ahyp:hlinkClr xmlns:ahyp="http://schemas.microsoft.com/office/drawing/2018/hyperlinkcolor" val="tx"/>
                    </a:ext>
                  </a:extLst>
                </a:hlinkClick>
              </a:rPr>
              <a:t>https://www.hindawi.com/journals/jcnc/2019/8012568/</a:t>
            </a: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hlinkClick r:id="rId3"/>
              </a:rPr>
              <a:t>https://www.hindawi.com/journals/scn/2019/1574749/</a:t>
            </a: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hlinkClick r:id="rId4"/>
              </a:rPr>
              <a:t>https://github.com/jivoi/awesome-ml-for-cybersecurity</a:t>
            </a: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hlinkClick r:id="rId5"/>
              </a:rPr>
              <a:t>https://www.analyticsvidhya.com/blog/2017/09/understaing-support-vector-machine-example-code/</a:t>
            </a: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hlinkClick r:id="rId6"/>
              </a:rPr>
              <a:t>http://www.ijfrcsce.org/download/conferences/ICACT_2018/ICACT_2018_Track/1519367394_23-02-2018.pdf</a:t>
            </a: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hlinkClick r:id="rId7"/>
              </a:rPr>
              <a:t>http://stackabuse.com/implementing-svm-and-kernel-svm-with-pythons-scikit-learn/</a:t>
            </a: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hlinkClick r:id="rId8"/>
              </a:rPr>
              <a:t>https://helpdeskgeek.com/how-to/how-to-identify-a-ddos-attack-on-your-server-stop-it/</a:t>
            </a: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https://www.svm-tutorial.com/2017/02/svms-overview-support-vector-machines/</a:t>
            </a:r>
          </a:p>
          <a:p>
            <a:pPr marL="285750" indent="-285750">
              <a:buFont typeface="Arial" panose="020B0604020202020204" pitchFamily="34" charset="0"/>
              <a:buChar char="•"/>
            </a:pPr>
            <a:endParaRPr lang="en-US" sz="2400" dirty="0"/>
          </a:p>
          <a:p>
            <a:pPr marL="457200" indent="-457200">
              <a:buFont typeface="+mj-lt"/>
              <a:buAutoNum type="arabicPeriod"/>
            </a:pPr>
            <a:endParaRPr lang="en-US" sz="2400" dirty="0"/>
          </a:p>
        </p:txBody>
      </p:sp>
    </p:spTree>
    <p:extLst>
      <p:ext uri="{BB962C8B-B14F-4D97-AF65-F5344CB8AC3E}">
        <p14:creationId xmlns:p14="http://schemas.microsoft.com/office/powerpoint/2010/main" val="320099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33772" y="488268"/>
            <a:ext cx="9144001" cy="699864"/>
          </a:xfrm>
        </p:spPr>
        <p:txBody>
          <a:bodyPr/>
          <a:lstStyle/>
          <a:p>
            <a:r>
              <a:rPr lang="en-US" dirty="0">
                <a:solidFill>
                  <a:srgbClr val="FF0000"/>
                </a:solidFill>
              </a:rPr>
              <a:t>Title and Content Layout with List</a:t>
            </a:r>
          </a:p>
        </p:txBody>
      </p:sp>
      <p:sp>
        <p:nvSpPr>
          <p:cNvPr id="14" name="Content Placeholder 13"/>
          <p:cNvSpPr>
            <a:spLocks noGrp="1"/>
          </p:cNvSpPr>
          <p:nvPr>
            <p:ph idx="1"/>
          </p:nvPr>
        </p:nvSpPr>
        <p:spPr/>
        <p:txBody>
          <a:bodyPr/>
          <a:lstStyle/>
          <a:p>
            <a:pPr>
              <a:lnSpc>
                <a:spcPct val="100000"/>
              </a:lnSpc>
            </a:pPr>
            <a:r>
              <a:rPr lang="en-US" dirty="0"/>
              <a:t>Problem Identification</a:t>
            </a:r>
          </a:p>
          <a:p>
            <a:pPr>
              <a:lnSpc>
                <a:spcPct val="100000"/>
              </a:lnSpc>
            </a:pPr>
            <a:r>
              <a:rPr lang="en-US" dirty="0"/>
              <a:t>Literature survey</a:t>
            </a:r>
          </a:p>
          <a:p>
            <a:pPr>
              <a:lnSpc>
                <a:spcPct val="100000"/>
              </a:lnSpc>
            </a:pPr>
            <a:r>
              <a:rPr lang="en-US" dirty="0"/>
              <a:t>Problem Identification</a:t>
            </a:r>
          </a:p>
          <a:p>
            <a:pPr>
              <a:lnSpc>
                <a:spcPct val="100000"/>
              </a:lnSpc>
            </a:pPr>
            <a:r>
              <a:rPr lang="en-US" dirty="0"/>
              <a:t>Methodology</a:t>
            </a:r>
          </a:p>
          <a:p>
            <a:pPr>
              <a:lnSpc>
                <a:spcPct val="100000"/>
              </a:lnSpc>
            </a:pPr>
            <a:r>
              <a:rPr lang="en-US" dirty="0"/>
              <a:t>Project goal</a:t>
            </a:r>
          </a:p>
          <a:p>
            <a:pPr>
              <a:lnSpc>
                <a:spcPct val="100000"/>
              </a:lnSpc>
            </a:pPr>
            <a:r>
              <a:rPr lang="en-US" dirty="0"/>
              <a:t>Contribution to society</a:t>
            </a:r>
          </a:p>
          <a:p>
            <a:pPr>
              <a:lnSpc>
                <a:spcPct val="100000"/>
              </a:lnSpc>
            </a:pPr>
            <a:endParaRPr lang="en-US" dirty="0"/>
          </a:p>
        </p:txBody>
      </p:sp>
    </p:spTree>
    <p:extLst>
      <p:ext uri="{BB962C8B-B14F-4D97-AF65-F5344CB8AC3E}">
        <p14:creationId xmlns:p14="http://schemas.microsoft.com/office/powerpoint/2010/main" val="921858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7748" y="188640"/>
            <a:ext cx="9144001" cy="830019"/>
          </a:xfrm>
        </p:spPr>
        <p:txBody>
          <a:bodyPr>
            <a:normAutofit/>
          </a:bodyPr>
          <a:lstStyle/>
          <a:p>
            <a:pPr algn="just"/>
            <a:r>
              <a:rPr lang="en-US" sz="4000" dirty="0">
                <a:solidFill>
                  <a:srgbClr val="FF0000"/>
                </a:solidFill>
              </a:rPr>
              <a:t>INTRODUCTION </a:t>
            </a:r>
          </a:p>
        </p:txBody>
      </p:sp>
      <p:sp>
        <p:nvSpPr>
          <p:cNvPr id="2" name="Content Placeholder 1"/>
          <p:cNvSpPr>
            <a:spLocks noGrp="1"/>
          </p:cNvSpPr>
          <p:nvPr>
            <p:ph idx="1"/>
          </p:nvPr>
        </p:nvSpPr>
        <p:spPr>
          <a:xfrm>
            <a:off x="113945" y="1196752"/>
            <a:ext cx="11960934" cy="4680520"/>
          </a:xfrm>
        </p:spPr>
        <p:txBody>
          <a:bodyPr>
            <a:normAutofit/>
          </a:bodyPr>
          <a:lstStyle/>
          <a:p>
            <a:pPr algn="just">
              <a:lnSpc>
                <a:spcPct val="100000"/>
              </a:lnSpc>
            </a:pPr>
            <a:r>
              <a:rPr lang="en-US" dirty="0"/>
              <a:t>A distributed denial of service(DDoS) attack is when a hacker uses a botnet to send your web server an overwhelming number of HTTP requests in a very short period of time.</a:t>
            </a:r>
            <a:r>
              <a:rPr lang="en-IN" dirty="0"/>
              <a:t> </a:t>
            </a:r>
            <a:endParaRPr lang="en-US" dirty="0"/>
          </a:p>
          <a:p>
            <a:pPr lvl="0" algn="just">
              <a:lnSpc>
                <a:spcPct val="100000"/>
              </a:lnSpc>
            </a:pPr>
            <a:r>
              <a:rPr lang="en-US" dirty="0"/>
              <a:t>DDoS attacks are the most common attacks in these technical era. So, that most of the important websites which are useful for finishing some of our daily  tasks are DoS attacked which is  leading to unavailability of the web resources. </a:t>
            </a:r>
          </a:p>
          <a:p>
            <a:pPr lvl="0" algn="just">
              <a:lnSpc>
                <a:spcPct val="100000"/>
              </a:lnSpc>
            </a:pPr>
            <a:r>
              <a:rPr lang="en-US" dirty="0"/>
              <a:t>In this project we are creating virtual bots which are generally used for creating a DoS attack and flooding them to an web server.</a:t>
            </a:r>
          </a:p>
          <a:p>
            <a:pPr lvl="0" algn="just">
              <a:lnSpc>
                <a:spcPct val="100000"/>
              </a:lnSpc>
            </a:pPr>
            <a:r>
              <a:rPr lang="en-US" dirty="0"/>
              <a:t>By using wireshark a network monitor these bots are detected with the help of Machine Learning techniques which in turn prevents the attack of DoS.</a:t>
            </a:r>
          </a:p>
          <a:p>
            <a:pPr algn="just">
              <a:lnSpc>
                <a:spcPct val="100000"/>
              </a:lnSpc>
            </a:pPr>
            <a:endParaRPr lang="en-US" dirty="0"/>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764" y="404664"/>
            <a:ext cx="9144001" cy="627856"/>
          </a:xfrm>
        </p:spPr>
        <p:txBody>
          <a:bodyPr/>
          <a:lstStyle/>
          <a:p>
            <a:pPr algn="just"/>
            <a:r>
              <a:rPr lang="en-US" dirty="0"/>
              <a:t>  </a:t>
            </a:r>
            <a:r>
              <a:rPr lang="en-US" dirty="0">
                <a:solidFill>
                  <a:srgbClr val="FF0000"/>
                </a:solidFill>
              </a:rPr>
              <a:t>LITERATURE SURVEY</a:t>
            </a:r>
          </a:p>
        </p:txBody>
      </p:sp>
      <p:sp>
        <p:nvSpPr>
          <p:cNvPr id="3" name="TextBox 2">
            <a:extLst>
              <a:ext uri="{FF2B5EF4-FFF2-40B4-BE49-F238E27FC236}">
                <a16:creationId xmlns:a16="http://schemas.microsoft.com/office/drawing/2014/main" id="{358B85C3-BFAC-4423-89FC-4DD8A002A153}"/>
              </a:ext>
            </a:extLst>
          </p:cNvPr>
          <p:cNvSpPr txBox="1"/>
          <p:nvPr/>
        </p:nvSpPr>
        <p:spPr>
          <a:xfrm>
            <a:off x="81743" y="910977"/>
            <a:ext cx="12025338" cy="6001643"/>
          </a:xfrm>
          <a:prstGeom prst="rect">
            <a:avLst/>
          </a:prstGeom>
          <a:noFill/>
        </p:spPr>
        <p:txBody>
          <a:bodyPr wrap="square" rtlCol="0">
            <a:spAutoFit/>
          </a:bodyPr>
          <a:lstStyle/>
          <a:p>
            <a:pPr algn="just"/>
            <a:endParaRPr lang="en-US" sz="2400" dirty="0"/>
          </a:p>
          <a:p>
            <a:pPr marL="285750" indent="-285750" algn="just">
              <a:buFont typeface="Arial" panose="020B0604020202020204" pitchFamily="34" charset="0"/>
              <a:buChar char="•"/>
            </a:pPr>
            <a:r>
              <a:rPr lang="en-US" sz="2400" dirty="0"/>
              <a:t>In this section, we analyze some related work, focusing on detection of DDoS attacks in SDN.</a:t>
            </a:r>
          </a:p>
          <a:p>
            <a:pPr algn="just"/>
            <a:endParaRPr lang="en-US" sz="2400" dirty="0"/>
          </a:p>
          <a:p>
            <a:pPr marL="285750" indent="-285750" algn="just">
              <a:buFont typeface="Arial" panose="020B0604020202020204" pitchFamily="34" charset="0"/>
              <a:buChar char="•"/>
            </a:pPr>
            <a:r>
              <a:rPr lang="en-US" sz="2400" dirty="0"/>
              <a:t>A Saboor et al[3] proposed the detection of DDoS attack based on correlation algorithm and IAFV algorithm. They used different time series with sliding windows for improving the detection rate. Yavuz CANBAY et al. [4] studied the Genetic Algorithm (GA) and K-nearest Neighbor (KNN) and combined the model to detect the attacks. Experimental hybrid system provided more accurate results compared to conventional KNN classifier.</a:t>
            </a:r>
          </a:p>
          <a:p>
            <a:pPr algn="just"/>
            <a:endParaRPr lang="en-US" sz="2400" dirty="0"/>
          </a:p>
          <a:p>
            <a:pPr marL="285750" indent="-285750" algn="just">
              <a:buFont typeface="Arial" panose="020B0604020202020204" pitchFamily="34" charset="0"/>
              <a:buChar char="•"/>
            </a:pPr>
            <a:r>
              <a:rPr lang="en-US" sz="2400" dirty="0"/>
              <a:t>Saurav Nanda et al. [5] used Bayesian Network and achieved an accuracy of 91.68 % which indicates that out of 278,598 attacks, their model was able to accurately predict 254,834 attacks. Gisung Kim, et.al[6] proposed a hybrid learning model to detect the DDoS attack and to protect the OpenFlow switches. They found that their model work well for unknown attacks also.</a:t>
            </a:r>
          </a:p>
          <a:p>
            <a:pPr marL="285750" indent="-285750" algn="just">
              <a:buFont typeface="Arial" panose="020B0604020202020204" pitchFamily="34" charset="0"/>
              <a:buChar char="•"/>
            </a:pPr>
            <a:endParaRPr lang="en-US" sz="2400" dirty="0"/>
          </a:p>
        </p:txBody>
      </p:sp>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764" y="404664"/>
            <a:ext cx="9144001" cy="627856"/>
          </a:xfrm>
        </p:spPr>
        <p:txBody>
          <a:bodyPr/>
          <a:lstStyle/>
          <a:p>
            <a:pPr algn="just"/>
            <a:r>
              <a:rPr lang="en-US" dirty="0"/>
              <a:t>  </a:t>
            </a:r>
            <a:r>
              <a:rPr lang="en-US" dirty="0">
                <a:solidFill>
                  <a:srgbClr val="FF0000"/>
                </a:solidFill>
              </a:rPr>
              <a:t>LITERATURE SURVEY</a:t>
            </a:r>
          </a:p>
        </p:txBody>
      </p:sp>
      <p:sp>
        <p:nvSpPr>
          <p:cNvPr id="3" name="TextBox 2">
            <a:extLst>
              <a:ext uri="{FF2B5EF4-FFF2-40B4-BE49-F238E27FC236}">
                <a16:creationId xmlns:a16="http://schemas.microsoft.com/office/drawing/2014/main" id="{358B85C3-BFAC-4423-89FC-4DD8A002A153}"/>
              </a:ext>
            </a:extLst>
          </p:cNvPr>
          <p:cNvSpPr txBox="1"/>
          <p:nvPr/>
        </p:nvSpPr>
        <p:spPr>
          <a:xfrm>
            <a:off x="117747" y="960512"/>
            <a:ext cx="12025338" cy="5262979"/>
          </a:xfrm>
          <a:prstGeom prst="rect">
            <a:avLst/>
          </a:prstGeom>
          <a:noFill/>
        </p:spPr>
        <p:txBody>
          <a:bodyPr wrap="square" rtlCol="0">
            <a:spAutoFit/>
          </a:bodyPr>
          <a:lstStyle/>
          <a:p>
            <a:pPr algn="just"/>
            <a:endParaRPr lang="en-US" sz="2400" dirty="0"/>
          </a:p>
          <a:p>
            <a:pPr marL="285750" indent="-285750" algn="just">
              <a:buFont typeface="Arial" panose="020B0604020202020204" pitchFamily="34" charset="0"/>
              <a:buChar char="•"/>
            </a:pPr>
            <a:r>
              <a:rPr lang="en-US" sz="2400" dirty="0"/>
              <a:t>Ahmad Y. </a:t>
            </a:r>
            <a:r>
              <a:rPr lang="en-US" sz="2400" dirty="0" err="1"/>
              <a:t>Javaid</a:t>
            </a:r>
            <a:r>
              <a:rPr lang="en-US" sz="2400" dirty="0"/>
              <a:t> et al. [7] used deep learning methods to detect the DDoS attack in SDN environment. They had collected the traffic from home wireless network (HWN) scenario. And they got 96.65% accuracy. </a:t>
            </a:r>
          </a:p>
          <a:p>
            <a:pPr algn="just"/>
            <a:endParaRPr lang="en-US" sz="2400" dirty="0"/>
          </a:p>
          <a:p>
            <a:pPr marL="285750" indent="-285750" algn="just">
              <a:buFont typeface="Arial" panose="020B0604020202020204" pitchFamily="34" charset="0"/>
              <a:buChar char="•"/>
            </a:pPr>
            <a:r>
              <a:rPr lang="en-US" sz="2400" dirty="0" err="1"/>
              <a:t>Lohit</a:t>
            </a:r>
            <a:r>
              <a:rPr lang="en-US" sz="2400" dirty="0"/>
              <a:t> </a:t>
            </a:r>
            <a:r>
              <a:rPr lang="en-US" sz="2400" dirty="0" err="1"/>
              <a:t>Barki</a:t>
            </a:r>
            <a:r>
              <a:rPr lang="en-US" sz="2400" dirty="0"/>
              <a:t> et al.[8] have used different machine learning techniques such as Naive Bayes, K-nearest neighbor, K-Means, K-medoids to detect the DDoS attack. They found that Naïve Bayes model work well compared to other considered algorithms with highest accuracy. </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The researchers have designed the system to detect DDoS attacks based on a decision-tree technique, and they traced back to the approximate locations of the attacker with a traffic flow pattern-matching technique . </a:t>
            </a:r>
          </a:p>
          <a:p>
            <a:pPr algn="just"/>
            <a:endParaRPr lang="en-US" sz="2400" dirty="0"/>
          </a:p>
          <a:p>
            <a:pPr marL="285750" indent="-285750" algn="just">
              <a:buFont typeface="Arial" panose="020B0604020202020204" pitchFamily="34" charset="0"/>
              <a:buChar char="•"/>
            </a:pPr>
            <a:endParaRPr lang="en-US" sz="2400" dirty="0"/>
          </a:p>
        </p:txBody>
      </p:sp>
    </p:spTree>
    <p:extLst>
      <p:ext uri="{BB962C8B-B14F-4D97-AF65-F5344CB8AC3E}">
        <p14:creationId xmlns:p14="http://schemas.microsoft.com/office/powerpoint/2010/main" val="351204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764" y="404664"/>
            <a:ext cx="9144001" cy="627856"/>
          </a:xfrm>
        </p:spPr>
        <p:txBody>
          <a:bodyPr/>
          <a:lstStyle/>
          <a:p>
            <a:pPr algn="just"/>
            <a:r>
              <a:rPr lang="en-US" dirty="0">
                <a:solidFill>
                  <a:srgbClr val="FF0000"/>
                </a:solidFill>
              </a:rPr>
              <a:t>  LITERATURE SURVEY</a:t>
            </a:r>
          </a:p>
        </p:txBody>
      </p:sp>
      <p:sp>
        <p:nvSpPr>
          <p:cNvPr id="3" name="TextBox 2">
            <a:extLst>
              <a:ext uri="{FF2B5EF4-FFF2-40B4-BE49-F238E27FC236}">
                <a16:creationId xmlns:a16="http://schemas.microsoft.com/office/drawing/2014/main" id="{358B85C3-BFAC-4423-89FC-4DD8A002A153}"/>
              </a:ext>
            </a:extLst>
          </p:cNvPr>
          <p:cNvSpPr txBox="1"/>
          <p:nvPr/>
        </p:nvSpPr>
        <p:spPr>
          <a:xfrm>
            <a:off x="117747" y="960512"/>
            <a:ext cx="12025338" cy="5262979"/>
          </a:xfrm>
          <a:prstGeom prst="rect">
            <a:avLst/>
          </a:prstGeom>
          <a:noFill/>
        </p:spPr>
        <p:txBody>
          <a:bodyPr wrap="square" rtlCol="0">
            <a:spAutoFit/>
          </a:bodyPr>
          <a:lstStyle/>
          <a:p>
            <a:pPr algn="just"/>
            <a:endParaRPr lang="en-US" sz="2400" dirty="0"/>
          </a:p>
          <a:p>
            <a:pPr marL="285750" indent="-285750" algn="just">
              <a:buFont typeface="Arial" panose="020B0604020202020204" pitchFamily="34" charset="0"/>
              <a:buChar char="•"/>
            </a:pPr>
            <a:r>
              <a:rPr lang="en-US" sz="2400" dirty="0"/>
              <a:t>Their system could detect the attack with the false-positive ratio of 1.2%–2.4%. They conducted their experiment on the DETER system. </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Their results indicated that their proposed system was capable of detecting the attacks and tracing back with a high accuracy. </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It was used in order to classify the packets into normal and attack packets. The use of information gain algorithm increases the performance.</a:t>
            </a:r>
          </a:p>
          <a:p>
            <a:pPr algn="just"/>
            <a:endParaRPr lang="en-US" sz="2400" dirty="0"/>
          </a:p>
          <a:p>
            <a:pPr marL="285750" indent="-285750" algn="just">
              <a:buFont typeface="Arial" panose="020B0604020202020204" pitchFamily="34" charset="0"/>
              <a:buChar char="•"/>
            </a:pPr>
            <a:r>
              <a:rPr lang="en-US" sz="2400" dirty="0"/>
              <a:t>From the literature survey, we have identified that the machine learning models may produce high performance in terms of accuracy and false alarm rate.</a:t>
            </a:r>
          </a:p>
          <a:p>
            <a:pPr algn="just"/>
            <a:endParaRPr lang="en-US" sz="2400" dirty="0"/>
          </a:p>
          <a:p>
            <a:pPr marL="285750" indent="-285750" algn="just">
              <a:buFont typeface="Arial" panose="020B0604020202020204" pitchFamily="34" charset="0"/>
              <a:buChar char="•"/>
            </a:pPr>
            <a:endParaRPr lang="en-US" sz="2400" dirty="0"/>
          </a:p>
        </p:txBody>
      </p:sp>
    </p:spTree>
    <p:extLst>
      <p:ext uri="{BB962C8B-B14F-4D97-AF65-F5344CB8AC3E}">
        <p14:creationId xmlns:p14="http://schemas.microsoft.com/office/powerpoint/2010/main" val="2630967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7748" y="44624"/>
            <a:ext cx="9144001" cy="699864"/>
          </a:xfrm>
        </p:spPr>
        <p:txBody>
          <a:bodyPr/>
          <a:lstStyle/>
          <a:p>
            <a:pPr algn="just"/>
            <a:r>
              <a:rPr lang="en-US" dirty="0">
                <a:solidFill>
                  <a:srgbClr val="FF0000"/>
                </a:solidFill>
              </a:rPr>
              <a:t>OBJECTIVES AND SCOPE</a:t>
            </a:r>
          </a:p>
        </p:txBody>
      </p:sp>
      <p:sp>
        <p:nvSpPr>
          <p:cNvPr id="2" name="TextBox 1">
            <a:extLst>
              <a:ext uri="{FF2B5EF4-FFF2-40B4-BE49-F238E27FC236}">
                <a16:creationId xmlns:a16="http://schemas.microsoft.com/office/drawing/2014/main" id="{37E0D8D7-85EF-4BCB-A0D1-2A831E2ECF8F}"/>
              </a:ext>
            </a:extLst>
          </p:cNvPr>
          <p:cNvSpPr txBox="1"/>
          <p:nvPr/>
        </p:nvSpPr>
        <p:spPr>
          <a:xfrm>
            <a:off x="117748" y="908720"/>
            <a:ext cx="12071077" cy="5632311"/>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t>In our project, we have proposed the machine learning model to protect the controller from DDoS attacks where we use few machine learning techniques to provide more accuracy, detection rate and less false alarm.</a:t>
            </a:r>
          </a:p>
          <a:p>
            <a:pPr algn="just"/>
            <a:endParaRPr lang="en-US" sz="2400" dirty="0"/>
          </a:p>
          <a:p>
            <a:pPr marL="285750" indent="-285750" algn="just">
              <a:buFont typeface="Arial" panose="020B0604020202020204" pitchFamily="34" charset="0"/>
              <a:buChar char="•"/>
            </a:pPr>
            <a:r>
              <a:rPr lang="en-US" sz="2400" dirty="0"/>
              <a:t>In this project we are creating virtual bots which are generally used for creating a DoS attack and flooding them to an web server.</a:t>
            </a:r>
          </a:p>
          <a:p>
            <a:pPr algn="just"/>
            <a:endParaRPr lang="en-US" sz="2400" dirty="0"/>
          </a:p>
          <a:p>
            <a:pPr marL="285750" indent="-285750" algn="just">
              <a:buFont typeface="Arial" panose="020B0604020202020204" pitchFamily="34" charset="0"/>
              <a:buChar char="•"/>
            </a:pPr>
            <a:r>
              <a:rPr lang="en-US" sz="2400" dirty="0"/>
              <a:t>By using wireshark a network monitor these bots are detected with the help of Machine Learning techniques which in turn prevents the attack of DoS.</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endParaRPr lang="en-US" sz="2400" dirty="0"/>
          </a:p>
          <a:p>
            <a:pPr algn="just"/>
            <a:endParaRPr lang="en-US" sz="2400" dirty="0"/>
          </a:p>
          <a:p>
            <a:pPr algn="just">
              <a:buClr>
                <a:schemeClr val="accent2"/>
              </a:buClr>
            </a:pPr>
            <a:endParaRPr lang="en-US" sz="2400" dirty="0"/>
          </a:p>
          <a:p>
            <a:pPr algn="just"/>
            <a:endParaRPr lang="en-US" sz="2400" dirty="0"/>
          </a:p>
          <a:p>
            <a:pPr marL="285750" indent="-285750" algn="just">
              <a:buFont typeface="Arial" panose="020B0604020202020204" pitchFamily="34" charset="0"/>
              <a:buChar char="•"/>
            </a:pPr>
            <a:endParaRPr lang="en-US" sz="2400" dirty="0"/>
          </a:p>
        </p:txBody>
      </p:sp>
    </p:spTree>
    <p:extLst>
      <p:ext uri="{BB962C8B-B14F-4D97-AF65-F5344CB8AC3E}">
        <p14:creationId xmlns:p14="http://schemas.microsoft.com/office/powerpoint/2010/main" val="391191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40" y="332656"/>
            <a:ext cx="9144001" cy="627856"/>
          </a:xfrm>
        </p:spPr>
        <p:txBody>
          <a:bodyPr>
            <a:normAutofit/>
          </a:bodyPr>
          <a:lstStyle/>
          <a:p>
            <a:pPr algn="just"/>
            <a:r>
              <a:rPr lang="en-US" dirty="0">
                <a:solidFill>
                  <a:srgbClr val="FF0000"/>
                </a:solidFill>
              </a:rPr>
              <a:t>PROBLEM IDENTIFICATION </a:t>
            </a:r>
          </a:p>
        </p:txBody>
      </p:sp>
      <p:sp>
        <p:nvSpPr>
          <p:cNvPr id="3" name="TextBox 2">
            <a:extLst>
              <a:ext uri="{FF2B5EF4-FFF2-40B4-BE49-F238E27FC236}">
                <a16:creationId xmlns:a16="http://schemas.microsoft.com/office/drawing/2014/main" id="{65F4B8E4-C396-423D-B859-CD6C7337474F}"/>
              </a:ext>
            </a:extLst>
          </p:cNvPr>
          <p:cNvSpPr txBox="1"/>
          <p:nvPr/>
        </p:nvSpPr>
        <p:spPr>
          <a:xfrm>
            <a:off x="45740" y="960512"/>
            <a:ext cx="12143085" cy="4893647"/>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t>The main aim of DDoS attacks is to prevent the legitimate user to access the service for a long time. </a:t>
            </a:r>
          </a:p>
          <a:p>
            <a:pPr algn="just"/>
            <a:endParaRPr lang="en-US" sz="2400" dirty="0"/>
          </a:p>
          <a:p>
            <a:pPr marL="285750" indent="-285750" algn="just">
              <a:buFont typeface="Arial" panose="020B0604020202020204" pitchFamily="34" charset="0"/>
              <a:buChar char="•"/>
            </a:pPr>
            <a:r>
              <a:rPr lang="en-US" sz="2400" dirty="0"/>
              <a:t>In this attack, attacker tries to compromise the multiple numbers of hosts to send a huge amount of traffic intentionally towards a legitimate user. This leads to unavailability of service for large amount of time. </a:t>
            </a:r>
          </a:p>
          <a:p>
            <a:pPr algn="just"/>
            <a:endParaRPr lang="en-US" sz="2400" dirty="0"/>
          </a:p>
          <a:p>
            <a:pPr marL="285750" indent="-285750" algn="just">
              <a:buFont typeface="Arial" panose="020B0604020202020204" pitchFamily="34" charset="0"/>
              <a:buChar char="•"/>
            </a:pPr>
            <a:r>
              <a:rPr lang="en-US" sz="2400" dirty="0"/>
              <a:t>Software-defined networking (SDN) is an architecture that aims to make networks agile and flexible. The goal of SDN is to improve network control by enabling enterprises and service providers to respond quickly to changing business requirements.</a:t>
            </a:r>
          </a:p>
          <a:p>
            <a:pPr algn="just"/>
            <a:endParaRPr lang="en-US" sz="2400" dirty="0"/>
          </a:p>
          <a:p>
            <a:pPr marL="285750" indent="-285750" algn="just">
              <a:buFont typeface="Arial" panose="020B0604020202020204" pitchFamily="34" charset="0"/>
              <a:buChar char="•"/>
            </a:pPr>
            <a:r>
              <a:rPr lang="en-US" sz="2400" dirty="0"/>
              <a:t>A Distributed Denial of Service (DDoS) attack is the most potential attack in SDN environment. </a:t>
            </a:r>
          </a:p>
        </p:txBody>
      </p:sp>
    </p:spTree>
    <p:extLst>
      <p:ext uri="{BB962C8B-B14F-4D97-AF65-F5344CB8AC3E}">
        <p14:creationId xmlns:p14="http://schemas.microsoft.com/office/powerpoint/2010/main" val="4128715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7748" y="44624"/>
            <a:ext cx="9144001" cy="699864"/>
          </a:xfrm>
        </p:spPr>
        <p:txBody>
          <a:bodyPr/>
          <a:lstStyle/>
          <a:p>
            <a:pPr algn="just"/>
            <a:r>
              <a:rPr lang="en-US" dirty="0">
                <a:solidFill>
                  <a:srgbClr val="FF0000"/>
                </a:solidFill>
              </a:rPr>
              <a:t>METHODOLOGY</a:t>
            </a:r>
          </a:p>
        </p:txBody>
      </p:sp>
      <p:sp>
        <p:nvSpPr>
          <p:cNvPr id="2" name="TextBox 1">
            <a:extLst>
              <a:ext uri="{FF2B5EF4-FFF2-40B4-BE49-F238E27FC236}">
                <a16:creationId xmlns:a16="http://schemas.microsoft.com/office/drawing/2014/main" id="{E0C4E19D-CCE0-4B59-82DD-4A635D513C16}"/>
              </a:ext>
            </a:extLst>
          </p:cNvPr>
          <p:cNvSpPr txBox="1"/>
          <p:nvPr/>
        </p:nvSpPr>
        <p:spPr>
          <a:xfrm>
            <a:off x="549797" y="1340768"/>
            <a:ext cx="11305256" cy="3046988"/>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t>DDoS is a popular attack methodology for a variety of reasons. Firstly , it is not difficult – or at least the difficult part has usually been done by some where else.</a:t>
            </a:r>
          </a:p>
          <a:p>
            <a:pPr marL="285750" indent="-285750" algn="just">
              <a:buFont typeface="Arial" panose="020B0604020202020204" pitchFamily="34" charset="0"/>
              <a:buChar char="•"/>
            </a:pPr>
            <a:r>
              <a:rPr lang="en-US" sz="2400" dirty="0"/>
              <a:t>It is usually undertaken via a botnet. This could be a criminal botnet hired for the attack ; or it could be a collective of like minded people operating as a willing botnet.</a:t>
            </a:r>
          </a:p>
          <a:p>
            <a:pPr marL="285750" indent="-285750" algn="just">
              <a:buFont typeface="Arial" panose="020B0604020202020204" pitchFamily="34" charset="0"/>
              <a:buChar char="•"/>
            </a:pPr>
            <a:r>
              <a:rPr lang="en-US" sz="2400" dirty="0"/>
              <a:t>In all cases the intent is to consume the target’s resources, whether that’s bandwidth to reach the target or the CPU resources of the target.</a:t>
            </a:r>
          </a:p>
          <a:p>
            <a:pPr marL="285750" indent="-285750" algn="just">
              <a:buFont typeface="Arial" panose="020B0604020202020204" pitchFamily="34" charset="0"/>
              <a:buChar char="•"/>
            </a:pPr>
            <a:r>
              <a:rPr lang="en-US" sz="2400" dirty="0"/>
              <a:t>Once those resources have been consumed, the target becomes unavailable to legitimate users and denial of service is achieved.</a:t>
            </a:r>
            <a:endParaRPr lang="en-IN" sz="2400" dirty="0"/>
          </a:p>
        </p:txBody>
      </p:sp>
    </p:spTree>
    <p:extLst>
      <p:ext uri="{BB962C8B-B14F-4D97-AF65-F5344CB8AC3E}">
        <p14:creationId xmlns:p14="http://schemas.microsoft.com/office/powerpoint/2010/main" val="3649822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386</TotalTime>
  <Words>1018</Words>
  <Application>Microsoft Office PowerPoint</Application>
  <PresentationFormat>Custom</PresentationFormat>
  <Paragraphs>105</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Corbel</vt:lpstr>
      <vt:lpstr>Times New Roman</vt:lpstr>
      <vt:lpstr>Digital Blue Tunnel 16x9</vt:lpstr>
      <vt:lpstr>Detection of DDoS attack using Machine Learning Algorithms in SDN Environment              </vt:lpstr>
      <vt:lpstr>Title and Content Layout with List</vt:lpstr>
      <vt:lpstr>INTRODUCTION </vt:lpstr>
      <vt:lpstr>  LITERATURE SURVEY</vt:lpstr>
      <vt:lpstr>  LITERATURE SURVEY</vt:lpstr>
      <vt:lpstr>  LITERATURE SURVEY</vt:lpstr>
      <vt:lpstr>OBJECTIVES AND SCOPE</vt:lpstr>
      <vt:lpstr>PROBLEM IDENTIFICATION </vt:lpstr>
      <vt:lpstr>METHODOLOGY</vt:lpstr>
      <vt:lpstr>METHODOLOGY</vt:lpstr>
      <vt:lpstr>       PROJECT GOAL</vt:lpstr>
      <vt:lpstr>CONTRIBUTION TO SOCIETY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DDOS ATTACK ON SDN PLANE USING HYBRID MACHINE LEARNING</dc:title>
  <dc:creator>Kiran Kumar</dc:creator>
  <cp:lastModifiedBy>keerthi priya</cp:lastModifiedBy>
  <cp:revision>38</cp:revision>
  <dcterms:created xsi:type="dcterms:W3CDTF">2019-11-01T02:37:50Z</dcterms:created>
  <dcterms:modified xsi:type="dcterms:W3CDTF">2019-11-04T02:28:24Z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