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67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15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2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6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82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35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1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4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73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82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8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0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3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037D8-B4E2-4076-A4B2-FA5949123962}" type="datetimeFigureOut">
              <a:rPr lang="en-IN" smtClean="0"/>
              <a:t>12-11-2019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42CFA2-EDFC-4DDD-A8AE-78F5FF5B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3233" y="2687213"/>
            <a:ext cx="6777447" cy="782800"/>
          </a:xfrm>
        </p:spPr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 USING HYBRID MACHINE LEARNING TECHNIQUES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1" y="740763"/>
            <a:ext cx="7805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NAGARJUNA COLLEGE OF ENGINEERING &amp; TECHNOLOGY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2460" y="1140873"/>
            <a:ext cx="2403348" cy="146996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194561" y="4187952"/>
            <a:ext cx="2304288" cy="152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Co-ordinator: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Bhagya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>
              <a:lnSpc>
                <a:spcPct val="150000"/>
              </a:lnSpc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Assoc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Professor</a:t>
            </a:r>
          </a:p>
          <a:p>
            <a:pPr>
              <a:lnSpc>
                <a:spcPct val="150000"/>
              </a:lnSpc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CSE, NCET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11284"/>
              </p:ext>
            </p:extLst>
          </p:nvPr>
        </p:nvGraphicFramePr>
        <p:xfrm>
          <a:off x="5963677" y="4315313"/>
          <a:ext cx="3746378" cy="1590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247">
                  <a:extLst>
                    <a:ext uri="{9D8B030D-6E8A-4147-A177-3AD203B41FA5}">
                      <a16:colId xmlns:a16="http://schemas.microsoft.com/office/drawing/2014/main" val="3668850140"/>
                    </a:ext>
                  </a:extLst>
                </a:gridCol>
                <a:gridCol w="1423131">
                  <a:extLst>
                    <a:ext uri="{9D8B030D-6E8A-4147-A177-3AD203B41FA5}">
                      <a16:colId xmlns:a16="http://schemas.microsoft.com/office/drawing/2014/main" val="671895795"/>
                    </a:ext>
                  </a:extLst>
                </a:gridCol>
              </a:tblGrid>
              <a:tr h="584347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Submitted</a:t>
                      </a:r>
                      <a:r>
                        <a:rPr lang="en-IN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</a:t>
                      </a:r>
                    </a:p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Arun Reddy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1NC16CS023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86863"/>
                  </a:ext>
                </a:extLst>
              </a:tr>
              <a:tr h="326183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Bhanu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Prakash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1NC16CS041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79994066"/>
                  </a:ext>
                </a:extLst>
              </a:tr>
              <a:tr h="326183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Tereena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1NC16CS042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5861"/>
                  </a:ext>
                </a:extLst>
              </a:tr>
              <a:tr h="326183">
                <a:tc>
                  <a:txBody>
                    <a:bodyPr/>
                    <a:lstStyle/>
                    <a:p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Mounika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</a:t>
                      </a:r>
                      <a:r>
                        <a:rPr lang="en-IN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Ganta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1NC16CS065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5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103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703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proposed a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machine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 to detect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SDN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 We also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three performance metrics such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accuracy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detection rate, and false alarm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  <a:p>
            <a:pPr algn="just">
              <a:lnSpc>
                <a:spcPct val="150000"/>
              </a:lnSpc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will try to implement ensemble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to detect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in data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 by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imposing the security rules in the flow table.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4137"/>
            <a:ext cx="8596668" cy="801189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5326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Smart Systems and Inventive Technology (ICSSIT 2018) IEEE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Xplore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Part.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2]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Kreutz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Diego, et al. "Software-defined networking: A comprehensive survey." Proceedings of the IEEE 103.1 (2015).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 Site: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Edureka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(Cyber Security), NPTEL (Ethical Hacking)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http://mininet.org/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http://scapy.net/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http://www.wireshark.org/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2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029"/>
            <a:ext cx="8596668" cy="3880773"/>
          </a:xfrm>
        </p:spPr>
        <p:txBody>
          <a:bodyPr>
            <a:normAutofit/>
          </a:bodyPr>
          <a:lstStyle/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and Specification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76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intrusion and attack detection has always been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 in networked environment. In most cases, there are two levels in which an intrusion may take place, namely the system level and the network level.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discusses an algorithms to protect from a specific kind of network-based attack called Distributed Denial of Service attack.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46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1135380"/>
            <a:ext cx="9335346" cy="5257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denial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attack is when a hacker uses a botnet to send your web server an overwhelming number of HTTP requests in a very short period of time.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 are the most common attacks in these technical era. So, that most of the important websites which are useful for finishing some of our daily  tasks are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attacked which is  leading to unavailability of the web resources. 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creating virtual bots which are generally used for creating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and flooding them to an web server.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network monitor these bots are detected with the help of Machine Learning techniques which in turn prevents the attack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49829"/>
            <a:ext cx="9267855" cy="38807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Saboor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al[3] proposed the detection of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based on correlation algorithm and IAFV algorithm. They used different time series with sliding windows for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rate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Saurav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Nanda et al. [5] used Bayesian Network and achieved an accuracy of 91.68 % which indicates that out of 278,598 attacks, their model was able to accurately predict 254,834 attacks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Gisung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et.al[6] proposed a hybrid learning model to detect 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and to protect the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Flow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switches. They found that their model work well for unknown attacks also.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2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977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7577"/>
            <a:ext cx="8596668" cy="38807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Algorithms are used to detect the </a:t>
            </a:r>
            <a:r>
              <a:rPr lang="en-IN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 one is SVM (Support vector Machine) another is SOM (Self Organized Map).</a:t>
            </a:r>
          </a:p>
          <a:p>
            <a:pPr algn="just">
              <a:lnSpc>
                <a:spcPct val="150000"/>
              </a:lnSpc>
            </a:pP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is a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model, it should be trained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labelled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only. And it is very complex to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attack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SOM, it is a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machine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model, it can able to detect the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attacks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in case of SOM, false alarm rate will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high.</a:t>
            </a:r>
          </a:p>
          <a:p>
            <a:pPr algn="just">
              <a:lnSpc>
                <a:spcPct val="150000"/>
              </a:lnSpc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avoid the drawbacks in SVM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SOM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 used hybrid model</a:t>
            </a: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4434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195"/>
            <a:ext cx="8596668" cy="38807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handle this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attack,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 combination of two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model with Support Vector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(SVM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Self Organized Map(SOM).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Figure shows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our proposed method. SVM is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kind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supervised learning technique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as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 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kind of unsupervised learning technique.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we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separately implemented the SVM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SOM. 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that SOM works well for the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classification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the SVM.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performance, we jointly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both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and SOM, which shows the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detection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 accuracy and false rate compared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42672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616"/>
            <a:ext cx="9144001" cy="699864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4E19D-CCE0-4B59-82DD-4A635D513C16}"/>
              </a:ext>
            </a:extLst>
          </p:cNvPr>
          <p:cNvSpPr txBox="1"/>
          <p:nvPr/>
        </p:nvSpPr>
        <p:spPr>
          <a:xfrm>
            <a:off x="551386" y="1340769"/>
            <a:ext cx="934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02E42E-CEEC-423A-80D5-D45354AC9919}"/>
              </a:ext>
            </a:extLst>
          </p:cNvPr>
          <p:cNvSpPr/>
          <p:nvPr/>
        </p:nvSpPr>
        <p:spPr>
          <a:xfrm>
            <a:off x="2108703" y="773447"/>
            <a:ext cx="7296554" cy="5505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AAFCB1-C1F7-4EAC-8F1F-F6DA11D452D6}"/>
              </a:ext>
            </a:extLst>
          </p:cNvPr>
          <p:cNvSpPr/>
          <p:nvPr/>
        </p:nvSpPr>
        <p:spPr>
          <a:xfrm>
            <a:off x="2236545" y="990007"/>
            <a:ext cx="1011340" cy="6212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Control Plane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F8D7A-F1FB-482B-A95D-E00A2104D30A}"/>
              </a:ext>
            </a:extLst>
          </p:cNvPr>
          <p:cNvSpPr/>
          <p:nvPr/>
        </p:nvSpPr>
        <p:spPr>
          <a:xfrm>
            <a:off x="4149100" y="993480"/>
            <a:ext cx="3866891" cy="3509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Extraction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505E9-70FC-4851-B3E8-FA240D6268B1}"/>
              </a:ext>
            </a:extLst>
          </p:cNvPr>
          <p:cNvSpPr/>
          <p:nvPr/>
        </p:nvSpPr>
        <p:spPr>
          <a:xfrm>
            <a:off x="4149100" y="1612175"/>
            <a:ext cx="1130321" cy="4394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Traffic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3FD2C1-477E-4402-9277-28A2F2EBB8CF}"/>
              </a:ext>
            </a:extLst>
          </p:cNvPr>
          <p:cNvSpPr/>
          <p:nvPr/>
        </p:nvSpPr>
        <p:spPr>
          <a:xfrm>
            <a:off x="6469234" y="1514071"/>
            <a:ext cx="1546756" cy="5532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TCP,UDP,ICMP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D071F0-6561-43C5-A96C-DDE216DECE69}"/>
              </a:ext>
            </a:extLst>
          </p:cNvPr>
          <p:cNvCxnSpPr>
            <a:cxnSpLocks/>
          </p:cNvCxnSpPr>
          <p:nvPr/>
        </p:nvCxnSpPr>
        <p:spPr>
          <a:xfrm>
            <a:off x="5297284" y="1833723"/>
            <a:ext cx="1192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66BF3-A4B3-45B8-91D1-D7813EE58A9D}"/>
              </a:ext>
            </a:extLst>
          </p:cNvPr>
          <p:cNvSpPr/>
          <p:nvPr/>
        </p:nvSpPr>
        <p:spPr>
          <a:xfrm>
            <a:off x="4149099" y="2243741"/>
            <a:ext cx="3866891" cy="2905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Attack Classification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103471-F0C4-4471-A4C0-5D9F01C031B7}"/>
              </a:ext>
            </a:extLst>
          </p:cNvPr>
          <p:cNvSpPr/>
          <p:nvPr/>
        </p:nvSpPr>
        <p:spPr>
          <a:xfrm>
            <a:off x="4149098" y="2854915"/>
            <a:ext cx="3866891" cy="354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SVM               </a:t>
            </a:r>
            <a:r>
              <a:rPr lang="en-IN" dirty="0"/>
              <a:t>SOM      SVM &amp; SOM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D73D79-CE31-4914-8AE7-056B3EA0962F}"/>
              </a:ext>
            </a:extLst>
          </p:cNvPr>
          <p:cNvCxnSpPr>
            <a:cxnSpLocks/>
          </p:cNvCxnSpPr>
          <p:nvPr/>
        </p:nvCxnSpPr>
        <p:spPr>
          <a:xfrm>
            <a:off x="5183202" y="2870532"/>
            <a:ext cx="0" cy="3074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83505-A0C3-42A0-BBED-047BC42AF0C9}"/>
              </a:ext>
            </a:extLst>
          </p:cNvPr>
          <p:cNvCxnSpPr>
            <a:cxnSpLocks/>
          </p:cNvCxnSpPr>
          <p:nvPr/>
        </p:nvCxnSpPr>
        <p:spPr>
          <a:xfrm>
            <a:off x="6467306" y="2851632"/>
            <a:ext cx="0" cy="3077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DC9F7D-D055-44FE-B15F-C8E4CC2AB4F5}"/>
              </a:ext>
            </a:extLst>
          </p:cNvPr>
          <p:cNvCxnSpPr>
            <a:cxnSpLocks/>
          </p:cNvCxnSpPr>
          <p:nvPr/>
        </p:nvCxnSpPr>
        <p:spPr>
          <a:xfrm flipH="1" flipV="1">
            <a:off x="6332289" y="2537249"/>
            <a:ext cx="435072" cy="3143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839D47-6727-446B-867F-93396E3F101A}"/>
              </a:ext>
            </a:extLst>
          </p:cNvPr>
          <p:cNvCxnSpPr>
            <a:cxnSpLocks/>
          </p:cNvCxnSpPr>
          <p:nvPr/>
        </p:nvCxnSpPr>
        <p:spPr>
          <a:xfrm flipH="1">
            <a:off x="5375922" y="2534245"/>
            <a:ext cx="360039" cy="3009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DABA4F-9D50-46B1-9968-6257EB3F0FE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82543" y="2534246"/>
            <a:ext cx="1" cy="320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B19AC4-1364-4880-B5A8-8086850BC68E}"/>
              </a:ext>
            </a:extLst>
          </p:cNvPr>
          <p:cNvCxnSpPr>
            <a:cxnSpLocks/>
          </p:cNvCxnSpPr>
          <p:nvPr/>
        </p:nvCxnSpPr>
        <p:spPr>
          <a:xfrm flipV="1">
            <a:off x="4903606" y="4329508"/>
            <a:ext cx="596329" cy="642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17F3760-F178-4157-8E11-EE6B114F5737}"/>
              </a:ext>
            </a:extLst>
          </p:cNvPr>
          <p:cNvSpPr/>
          <p:nvPr/>
        </p:nvSpPr>
        <p:spPr>
          <a:xfrm>
            <a:off x="4146109" y="3510058"/>
            <a:ext cx="3866891" cy="3074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Performance Evolution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25E465-C20F-4680-82C1-2629A62BCDF6}"/>
              </a:ext>
            </a:extLst>
          </p:cNvPr>
          <p:cNvSpPr/>
          <p:nvPr/>
        </p:nvSpPr>
        <p:spPr>
          <a:xfrm>
            <a:off x="4149097" y="4008913"/>
            <a:ext cx="3866891" cy="3074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Traffic Generation &amp; Capturing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B921C0-AB68-47AA-B892-6BF6748171C1}"/>
              </a:ext>
            </a:extLst>
          </p:cNvPr>
          <p:cNvSpPr/>
          <p:nvPr/>
        </p:nvSpPr>
        <p:spPr>
          <a:xfrm>
            <a:off x="2236545" y="3802527"/>
            <a:ext cx="1011340" cy="6212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Plane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8A66AC-4D65-42D1-B31D-29A1152B02B6}"/>
              </a:ext>
            </a:extLst>
          </p:cNvPr>
          <p:cNvSpPr/>
          <p:nvPr/>
        </p:nvSpPr>
        <p:spPr>
          <a:xfrm>
            <a:off x="4486026" y="5354312"/>
            <a:ext cx="1249935" cy="4394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Wireshark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D965BE-F061-44D5-A068-776E1B914732}"/>
              </a:ext>
            </a:extLst>
          </p:cNvPr>
          <p:cNvSpPr/>
          <p:nvPr/>
        </p:nvSpPr>
        <p:spPr>
          <a:xfrm>
            <a:off x="3085723" y="5816294"/>
            <a:ext cx="1130321" cy="4394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Topology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EAF2393-17CF-4737-ADD9-620872289AA2}"/>
              </a:ext>
            </a:extLst>
          </p:cNvPr>
          <p:cNvCxnSpPr>
            <a:cxnSpLocks/>
          </p:cNvCxnSpPr>
          <p:nvPr/>
        </p:nvCxnSpPr>
        <p:spPr>
          <a:xfrm flipV="1">
            <a:off x="4149097" y="4961327"/>
            <a:ext cx="3866891" cy="14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7B58E47-B888-4852-96A6-1541895DD00B}"/>
              </a:ext>
            </a:extLst>
          </p:cNvPr>
          <p:cNvCxnSpPr>
            <a:cxnSpLocks/>
          </p:cNvCxnSpPr>
          <p:nvPr/>
        </p:nvCxnSpPr>
        <p:spPr>
          <a:xfrm flipH="1" flipV="1">
            <a:off x="6332289" y="4321801"/>
            <a:ext cx="614500" cy="6526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183202" y="3802527"/>
            <a:ext cx="0" cy="20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946789" y="3817530"/>
            <a:ext cx="0" cy="19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487680"/>
            <a:ext cx="8596668" cy="775063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and Specification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65" y="1262743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Pentium IV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 GB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: 80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</a:p>
          <a:p>
            <a:pPr marL="0" indent="0">
              <a:buNone/>
            </a:pPr>
            <a:r>
              <a:rPr lang="en-I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: Linux based system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: Python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Wireshark,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Minimet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65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634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DETECTION OF DDoS ATTACK USING HYBRID MACHINE LEARNING TECHNIQUES</vt:lpstr>
      <vt:lpstr>Contents</vt:lpstr>
      <vt:lpstr>Abstract</vt:lpstr>
      <vt:lpstr>Introduction</vt:lpstr>
      <vt:lpstr>Literature Survey</vt:lpstr>
      <vt:lpstr>Existing System</vt:lpstr>
      <vt:lpstr>Proposed System</vt:lpstr>
      <vt:lpstr>PowerPoint Presentation</vt:lpstr>
      <vt:lpstr>System Requirements and Specification</vt:lpstr>
      <vt:lpstr>Conclusion and Future Enhancement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Reddy</dc:creator>
  <cp:lastModifiedBy>Arun Reddy</cp:lastModifiedBy>
  <cp:revision>21</cp:revision>
  <dcterms:created xsi:type="dcterms:W3CDTF">2019-11-12T13:27:27Z</dcterms:created>
  <dcterms:modified xsi:type="dcterms:W3CDTF">2019-11-12T16:51:12Z</dcterms:modified>
</cp:coreProperties>
</file>