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gamma.app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12700"/>
            <a:ext cx="14630400" cy="8229600"/>
          </a:xfrm>
          <a:prstGeom prst="rect">
            <a:avLst/>
          </a:prstGeom>
          <a:solidFill>
            <a:srgbClr val="080E26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20" y="506095"/>
            <a:ext cx="6666230" cy="8553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Schrödinger's cat</a:t>
            </a:r>
            <a:endParaRPr lang="en-US" sz="5250" dirty="0"/>
          </a:p>
        </p:txBody>
      </p:sp>
      <p:sp>
        <p:nvSpPr>
          <p:cNvPr id="6" name="Text 3"/>
          <p:cNvSpPr/>
          <p:nvPr/>
        </p:nvSpPr>
        <p:spPr>
          <a:xfrm>
            <a:off x="6447155" y="1990725"/>
            <a:ext cx="7122160" cy="10775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just">
              <a:lnSpc>
                <a:spcPts val="2800"/>
              </a:lnSpc>
              <a:buSzPct val="100000"/>
              <a:buChar char="•"/>
            </a:pPr>
            <a:r>
              <a:rPr lang="en-US" sz="24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Schrödinger's cat is a famous thought experiment in quantum mechanics that explores the concept of superposition and the role of observation.</a:t>
            </a:r>
            <a:endParaRPr lang="en-US" sz="2400" dirty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indent="0" algn="just">
              <a:lnSpc>
                <a:spcPts val="2800"/>
              </a:lnSpc>
              <a:buSzPct val="100000"/>
              <a:buNone/>
            </a:pPr>
            <a:endParaRPr lang="en-US" sz="2400" dirty="0">
              <a:solidFill>
                <a:srgbClr val="EBECEF"/>
              </a:solidFill>
              <a:latin typeface="Epilogue" pitchFamily="34" charset="0"/>
              <a:ea typeface="Epilogue" pitchFamily="34" charset="-122"/>
              <a:cs typeface="Epilogue" pitchFamily="34" charset="-120"/>
            </a:endParaRPr>
          </a:p>
          <a:p>
            <a:pPr marL="342900" indent="-342900" algn="just">
              <a:lnSpc>
                <a:spcPts val="2800"/>
              </a:lnSpc>
              <a:buSzPct val="100000"/>
              <a:buChar char="•"/>
            </a:pPr>
            <a:r>
              <a:rPr lang="en-US" sz="24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  <a:sym typeface="+mn-ea"/>
              </a:rPr>
              <a:t>Imagine a cat locked in a box with a radioactive material and a vial of poison.</a:t>
            </a:r>
            <a:endParaRPr lang="en-US" sz="2400" dirty="0">
              <a:solidFill>
                <a:srgbClr val="E2E6E9"/>
              </a:solidFill>
              <a:latin typeface="adonis-web" pitchFamily="34" charset="0"/>
              <a:ea typeface="adonis-web" pitchFamily="34" charset="-122"/>
              <a:cs typeface="adonis-web" pitchFamily="34" charset="-120"/>
              <a:sym typeface="+mn-ea"/>
            </a:endParaRPr>
          </a:p>
          <a:p>
            <a:pPr indent="0" algn="just">
              <a:lnSpc>
                <a:spcPts val="2800"/>
              </a:lnSpc>
              <a:buSzPct val="100000"/>
              <a:buNone/>
            </a:pPr>
            <a:endParaRPr lang="en-US" sz="2400" dirty="0">
              <a:solidFill>
                <a:srgbClr val="E2E6E9"/>
              </a:solidFill>
              <a:latin typeface="adonis-web" pitchFamily="34" charset="0"/>
              <a:ea typeface="adonis-web" pitchFamily="34" charset="-122"/>
              <a:cs typeface="adonis-web" pitchFamily="34" charset="-120"/>
            </a:endParaRPr>
          </a:p>
          <a:p>
            <a:pPr marL="342900" indent="-342900" algn="just">
              <a:lnSpc>
                <a:spcPts val="2800"/>
              </a:lnSpc>
              <a:buSzPct val="100000"/>
              <a:buChar char="•"/>
            </a:pPr>
            <a:r>
              <a:rPr lang="en-US" sz="24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  <a:sym typeface="+mn-ea"/>
              </a:rPr>
              <a:t>The radioactive material has a 50% chance of decaying within an hour, triggering a mechanism that releases the poison and kills the cat</a:t>
            </a:r>
            <a:endParaRPr lang="en-US" sz="2400" dirty="0">
              <a:solidFill>
                <a:srgbClr val="E2E6E9"/>
              </a:solidFill>
              <a:latin typeface="adonis-web" pitchFamily="34" charset="0"/>
              <a:ea typeface="adonis-web" pitchFamily="34" charset="-122"/>
              <a:cs typeface="adonis-web" pitchFamily="34" charset="-120"/>
              <a:sym typeface="+mn-ea"/>
            </a:endParaRPr>
          </a:p>
          <a:p>
            <a:pPr marL="342900" indent="-342900" algn="just">
              <a:lnSpc>
                <a:spcPts val="2800"/>
              </a:lnSpc>
              <a:buSzPct val="100000"/>
              <a:buChar char="•"/>
            </a:pPr>
            <a:endParaRPr lang="en-US" sz="2400" dirty="0">
              <a:solidFill>
                <a:srgbClr val="E2E6E9"/>
              </a:solidFill>
              <a:latin typeface="adonis-web" pitchFamily="34" charset="0"/>
              <a:ea typeface="adonis-web" pitchFamily="34" charset="-122"/>
              <a:cs typeface="adonis-web" pitchFamily="34" charset="-120"/>
              <a:sym typeface="+mn-ea"/>
            </a:endParaRPr>
          </a:p>
          <a:p>
            <a:pPr marL="342900" indent="-342900" algn="just">
              <a:lnSpc>
                <a:spcPts val="2800"/>
              </a:lnSpc>
              <a:buSzPct val="100000"/>
              <a:buChar char="•"/>
            </a:pPr>
            <a:r>
              <a:rPr lang="en-US" sz="2400" dirty="0">
                <a:solidFill>
                  <a:srgbClr val="E2E6E9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  <a:sym typeface="+mn-ea"/>
              </a:rPr>
              <a:t>If the material hasn't decayed after an hour, the poison vial remains unbroken, and the cat is alive.</a:t>
            </a:r>
            <a:endParaRPr lang="en-US" sz="2400" dirty="0">
              <a:solidFill>
                <a:srgbClr val="E2E6E9"/>
              </a:solidFill>
              <a:latin typeface="adonis-web" pitchFamily="34" charset="0"/>
              <a:ea typeface="adonis-web" pitchFamily="34" charset="-122"/>
              <a:cs typeface="adonis-web" pitchFamily="34" charset="-120"/>
              <a:sym typeface="+mn-ea"/>
            </a:endParaRPr>
          </a:p>
          <a:p>
            <a:pPr indent="0" algn="just">
              <a:lnSpc>
                <a:spcPts val="2800"/>
              </a:lnSpc>
              <a:buSzPct val="100000"/>
              <a:buNone/>
            </a:pPr>
            <a:endParaRPr lang="en-US" sz="2400" dirty="0">
              <a:solidFill>
                <a:srgbClr val="E2E6E9"/>
              </a:solidFill>
              <a:latin typeface="adonis-web" pitchFamily="34" charset="0"/>
              <a:ea typeface="adonis-web" pitchFamily="34" charset="-122"/>
              <a:cs typeface="adonis-web" pitchFamily="34" charset="-120"/>
              <a:sym typeface="+mn-ea"/>
            </a:endParaRPr>
          </a:p>
          <a:p>
            <a:pPr marL="342900" indent="-342900" algn="just">
              <a:lnSpc>
                <a:spcPts val="2800"/>
              </a:lnSpc>
              <a:buSzPct val="10000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  <p:sp>
        <p:nvSpPr>
          <p:cNvPr id="4" name="Text 2"/>
          <p:cNvSpPr/>
          <p:nvPr/>
        </p:nvSpPr>
        <p:spPr>
          <a:xfrm>
            <a:off x="2037993" y="1713905"/>
            <a:ext cx="8060412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Conclusion and key takeaways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2741533"/>
            <a:ext cx="322206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Complexity and Intrigue</a:t>
            </a:r>
            <a:endParaRPr lang="en-US" sz="2185" dirty="0"/>
          </a:p>
        </p:txBody>
      </p:sp>
      <p:sp>
        <p:nvSpPr>
          <p:cNvPr id="6" name="Text 4"/>
          <p:cNvSpPr/>
          <p:nvPr/>
        </p:nvSpPr>
        <p:spPr>
          <a:xfrm>
            <a:off x="2037993" y="3421975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Schrödinger's cat illustrates the mysterious and mind-bending nature of quantum theory.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037993" y="4110633"/>
            <a:ext cx="3546991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Philosophical Implications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2037993" y="4791075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thought experiment raises profound questions about reality and perception.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479733"/>
            <a:ext cx="318908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Technological Advances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2037993" y="6160175"/>
            <a:ext cx="10554414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Quantum concepts continue to drive innovation with transformative potential in diverse fields.</a:t>
            </a:r>
            <a:endParaRPr lang="en-US" sz="1750" dirty="0"/>
          </a:p>
        </p:txBody>
      </p:sp>
      <p:pic>
        <p:nvPicPr>
          <p:cNvPr id="11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  <p:sp>
        <p:nvSpPr>
          <p:cNvPr id="4" name="Text 2"/>
          <p:cNvSpPr/>
          <p:nvPr/>
        </p:nvSpPr>
        <p:spPr>
          <a:xfrm>
            <a:off x="2037993" y="2220873"/>
            <a:ext cx="1022294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Explanation of the thought experiment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470672"/>
            <a:ext cx="315634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Quantum Superposition</a:t>
            </a:r>
            <a:endParaRPr lang="en-US" sz="2185" dirty="0"/>
          </a:p>
        </p:txBody>
      </p:sp>
      <p:sp>
        <p:nvSpPr>
          <p:cNvPr id="6" name="Text 4"/>
          <p:cNvSpPr/>
          <p:nvPr/>
        </p:nvSpPr>
        <p:spPr>
          <a:xfrm>
            <a:off x="2037993" y="4387215"/>
            <a:ext cx="315634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Objects can exist in multiple states simultaneously until observed, leading to paradoxes.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70672"/>
            <a:ext cx="315634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Life and Death Conundrum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5743932" y="4387215"/>
            <a:ext cx="315634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cat is both alive and dead until it is observed, illustrating quantum principles.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70672"/>
            <a:ext cx="315634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Wave Function Collapse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9449872" y="4387215"/>
            <a:ext cx="315634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Observation causes the system to collapse into a single state, resolving the paradox.</a:t>
            </a:r>
            <a:endParaRPr lang="en-US" sz="1750" dirty="0"/>
          </a:p>
        </p:txBody>
      </p:sp>
      <p:pic>
        <p:nvPicPr>
          <p:cNvPr id="11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062639"/>
            <a:ext cx="7477601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Exploring Schrödinger's Thought Experiment</a:t>
            </a:r>
            <a:endParaRPr lang="en-US" sz="4375" dirty="0"/>
          </a:p>
        </p:txBody>
      </p:sp>
      <p:sp>
        <p:nvSpPr>
          <p:cNvPr id="6" name="Text 3"/>
          <p:cNvSpPr/>
          <p:nvPr/>
        </p:nvSpPr>
        <p:spPr>
          <a:xfrm>
            <a:off x="833199" y="3784640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Schrödinger's thought experiment delves into the concept of quantum superposition, where objects can exist in multiple states simultaneously until observed, leading to paradoxes.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100757"/>
            <a:ext cx="74776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It illustrates the conundrum of life and death, with the cat being both alive and dead until observation. The wave function collapse occurs when the system is observed, resolving the paradox.</a:t>
            </a:r>
            <a:endParaRPr lang="en-US" sz="1750" dirty="0"/>
          </a:p>
        </p:txBody>
      </p:sp>
      <p:pic>
        <p:nvPicPr>
          <p:cNvPr id="8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  <p:sp>
        <p:nvSpPr>
          <p:cNvPr id="4" name="Text 2"/>
          <p:cNvSpPr/>
          <p:nvPr/>
        </p:nvSpPr>
        <p:spPr>
          <a:xfrm>
            <a:off x="2037993" y="3767614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endParaRPr lang="en-US" sz="4375" dirty="0"/>
          </a:p>
        </p:txBody>
      </p:sp>
      <p:pic>
        <p:nvPicPr>
          <p:cNvPr id="5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93307"/>
            <a:ext cx="7693343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concept of superposition</a:t>
            </a:r>
            <a:endParaRPr lang="en-US" sz="4375" dirty="0"/>
          </a:p>
        </p:txBody>
      </p:sp>
      <p:sp>
        <p:nvSpPr>
          <p:cNvPr id="6" name="Shape 3"/>
          <p:cNvSpPr/>
          <p:nvPr/>
        </p:nvSpPr>
        <p:spPr>
          <a:xfrm>
            <a:off x="4490799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4273" y="2936200"/>
            <a:ext cx="152876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25" dirty="0"/>
          </a:p>
        </p:txBody>
      </p:sp>
      <p:sp>
        <p:nvSpPr>
          <p:cNvPr id="8" name="Text 5"/>
          <p:cNvSpPr/>
          <p:nvPr/>
        </p:nvSpPr>
        <p:spPr>
          <a:xfrm>
            <a:off x="5212913" y="297084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Simultaneous States</a:t>
            </a:r>
            <a:endParaRPr lang="en-US" sz="2185" dirty="0"/>
          </a:p>
        </p:txBody>
      </p:sp>
      <p:sp>
        <p:nvSpPr>
          <p:cNvPr id="9" name="Text 6"/>
          <p:cNvSpPr/>
          <p:nvPr/>
        </p:nvSpPr>
        <p:spPr>
          <a:xfrm>
            <a:off x="5212913" y="3451265"/>
            <a:ext cx="3820001" cy="106620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Objects can exist in multiple states at once, challenging classical physics.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255085" y="28945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04033" y="2936200"/>
            <a:ext cx="202049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25" dirty="0"/>
          </a:p>
        </p:txBody>
      </p:sp>
      <p:sp>
        <p:nvSpPr>
          <p:cNvPr id="12" name="Text 9"/>
          <p:cNvSpPr/>
          <p:nvPr/>
        </p:nvSpPr>
        <p:spPr>
          <a:xfrm>
            <a:off x="9977199" y="297084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Probabilistic Nature</a:t>
            </a:r>
            <a:endParaRPr lang="en-US" sz="2185" dirty="0"/>
          </a:p>
        </p:txBody>
      </p:sp>
      <p:sp>
        <p:nvSpPr>
          <p:cNvPr id="13" name="Text 10"/>
          <p:cNvSpPr/>
          <p:nvPr/>
        </p:nvSpPr>
        <p:spPr>
          <a:xfrm>
            <a:off x="9977199" y="3451265"/>
            <a:ext cx="3820001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Quantum particles exhibit probability distributions until observed, defying classical predictability.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2686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48676" y="5310307"/>
            <a:ext cx="184071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25" dirty="0"/>
          </a:p>
        </p:txBody>
      </p:sp>
      <p:sp>
        <p:nvSpPr>
          <p:cNvPr id="16" name="Text 13"/>
          <p:cNvSpPr/>
          <p:nvPr/>
        </p:nvSpPr>
        <p:spPr>
          <a:xfrm>
            <a:off x="5212913" y="534495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Entanglement</a:t>
            </a:r>
            <a:endParaRPr lang="en-US" sz="2185" dirty="0"/>
          </a:p>
        </p:txBody>
      </p:sp>
      <p:sp>
        <p:nvSpPr>
          <p:cNvPr id="17" name="Text 14"/>
          <p:cNvSpPr/>
          <p:nvPr/>
        </p:nvSpPr>
        <p:spPr>
          <a:xfrm>
            <a:off x="5212913" y="5825371"/>
            <a:ext cx="8584287" cy="71080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Particles can become intertwined, affecting each other instantaneously regardless of distance.</a:t>
            </a:r>
            <a:endParaRPr lang="en-US" sz="1750" dirty="0"/>
          </a:p>
        </p:txBody>
      </p:sp>
      <p:pic>
        <p:nvPicPr>
          <p:cNvPr id="18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26294" y="783788"/>
            <a:ext cx="9320213" cy="1377077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20"/>
              </a:lnSpc>
              <a:buNone/>
            </a:pPr>
            <a:r>
              <a:rPr lang="en-US" sz="434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The role of observation in quantum mechanics</a:t>
            </a:r>
            <a:endParaRPr lang="en-US" sz="4340" dirty="0"/>
          </a:p>
        </p:txBody>
      </p:sp>
      <p:sp>
        <p:nvSpPr>
          <p:cNvPr id="6" name="Shape 3"/>
          <p:cNvSpPr/>
          <p:nvPr/>
        </p:nvSpPr>
        <p:spPr>
          <a:xfrm>
            <a:off x="1134785" y="2491383"/>
            <a:ext cx="44053" cy="4954310"/>
          </a:xfrm>
          <a:prstGeom prst="roundRect">
            <a:avLst>
              <a:gd name="adj" fmla="val 225099"/>
            </a:avLst>
          </a:prstGeom>
          <a:solidFill>
            <a:srgbClr val="414A70"/>
          </a:solidFill>
        </p:spPr>
      </p:sp>
      <p:sp>
        <p:nvSpPr>
          <p:cNvPr id="7" name="Shape 4"/>
          <p:cNvSpPr/>
          <p:nvPr/>
        </p:nvSpPr>
        <p:spPr>
          <a:xfrm>
            <a:off x="1404699" y="2889290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414A70"/>
          </a:solidFill>
        </p:spPr>
      </p:sp>
      <p:sp>
        <p:nvSpPr>
          <p:cNvPr id="8" name="Shape 5"/>
          <p:cNvSpPr/>
          <p:nvPr/>
        </p:nvSpPr>
        <p:spPr>
          <a:xfrm>
            <a:off x="908923" y="2663547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80968" y="2704862"/>
            <a:ext cx="151567" cy="41314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55"/>
              </a:lnSpc>
              <a:buNone/>
            </a:pPr>
            <a:r>
              <a:rPr lang="en-US" sz="260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1</a:t>
            </a:r>
            <a:endParaRPr lang="en-US" sz="2605" dirty="0"/>
          </a:p>
        </p:txBody>
      </p:sp>
      <p:sp>
        <p:nvSpPr>
          <p:cNvPr id="10" name="Text 7"/>
          <p:cNvSpPr/>
          <p:nvPr/>
        </p:nvSpPr>
        <p:spPr>
          <a:xfrm>
            <a:off x="2368748" y="2711648"/>
            <a:ext cx="2754511" cy="34432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10"/>
              </a:lnSpc>
              <a:buNone/>
            </a:pPr>
            <a:r>
              <a:rPr lang="en-US" sz="217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Measurement Effect</a:t>
            </a:r>
            <a:endParaRPr lang="en-US" sz="2170" dirty="0"/>
          </a:p>
        </p:txBody>
      </p:sp>
      <p:sp>
        <p:nvSpPr>
          <p:cNvPr id="11" name="Text 8"/>
          <p:cNvSpPr/>
          <p:nvPr/>
        </p:nvSpPr>
        <p:spPr>
          <a:xfrm>
            <a:off x="2368748" y="3188137"/>
            <a:ext cx="7777758" cy="7050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75"/>
              </a:lnSpc>
              <a:buNone/>
            </a:pPr>
            <a:r>
              <a:rPr lang="en-US" sz="173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Observer effect: Measurement alters the state, influencing the outcome.</a:t>
            </a:r>
            <a:endParaRPr lang="en-US" sz="1735" dirty="0"/>
          </a:p>
        </p:txBody>
      </p:sp>
      <p:sp>
        <p:nvSpPr>
          <p:cNvPr id="12" name="Shape 9"/>
          <p:cNvSpPr/>
          <p:nvPr/>
        </p:nvSpPr>
        <p:spPr>
          <a:xfrm>
            <a:off x="1404699" y="4731663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414A70"/>
          </a:solidFill>
        </p:spPr>
      </p:sp>
      <p:sp>
        <p:nvSpPr>
          <p:cNvPr id="13" name="Shape 10"/>
          <p:cNvSpPr/>
          <p:nvPr/>
        </p:nvSpPr>
        <p:spPr>
          <a:xfrm>
            <a:off x="908923" y="4505920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56680" y="4547235"/>
            <a:ext cx="200263" cy="41314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55"/>
              </a:lnSpc>
              <a:buNone/>
            </a:pPr>
            <a:r>
              <a:rPr lang="en-US" sz="260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2</a:t>
            </a:r>
            <a:endParaRPr lang="en-US" sz="2605" dirty="0"/>
          </a:p>
        </p:txBody>
      </p:sp>
      <p:sp>
        <p:nvSpPr>
          <p:cNvPr id="15" name="Text 12"/>
          <p:cNvSpPr/>
          <p:nvPr/>
        </p:nvSpPr>
        <p:spPr>
          <a:xfrm>
            <a:off x="2368748" y="4554022"/>
            <a:ext cx="3138488" cy="34432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10"/>
              </a:lnSpc>
              <a:buNone/>
            </a:pPr>
            <a:r>
              <a:rPr lang="en-US" sz="217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Wave Function Collapse</a:t>
            </a:r>
            <a:endParaRPr lang="en-US" sz="2170" dirty="0"/>
          </a:p>
        </p:txBody>
      </p:sp>
      <p:sp>
        <p:nvSpPr>
          <p:cNvPr id="16" name="Text 13"/>
          <p:cNvSpPr/>
          <p:nvPr/>
        </p:nvSpPr>
        <p:spPr>
          <a:xfrm>
            <a:off x="2368748" y="5030510"/>
            <a:ext cx="7777758" cy="35254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75"/>
              </a:lnSpc>
              <a:buNone/>
            </a:pPr>
            <a:r>
              <a:rPr lang="en-US" sz="173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Observation resolves superposition, determining the state of particles.</a:t>
            </a:r>
            <a:endParaRPr lang="en-US" sz="1735" dirty="0"/>
          </a:p>
        </p:txBody>
      </p:sp>
      <p:sp>
        <p:nvSpPr>
          <p:cNvPr id="17" name="Shape 14"/>
          <p:cNvSpPr/>
          <p:nvPr/>
        </p:nvSpPr>
        <p:spPr>
          <a:xfrm>
            <a:off x="1404699" y="6221492"/>
            <a:ext cx="771168" cy="44053"/>
          </a:xfrm>
          <a:prstGeom prst="roundRect">
            <a:avLst>
              <a:gd name="adj" fmla="val 225099"/>
            </a:avLst>
          </a:prstGeom>
          <a:solidFill>
            <a:srgbClr val="414A70"/>
          </a:solidFill>
        </p:spPr>
      </p:sp>
      <p:sp>
        <p:nvSpPr>
          <p:cNvPr id="18" name="Shape 15"/>
          <p:cNvSpPr/>
          <p:nvPr/>
        </p:nvSpPr>
        <p:spPr>
          <a:xfrm>
            <a:off x="908923" y="5995749"/>
            <a:ext cx="495776" cy="495776"/>
          </a:xfrm>
          <a:prstGeom prst="roundRect">
            <a:avLst>
              <a:gd name="adj" fmla="val 20002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65609" y="6037064"/>
            <a:ext cx="182404" cy="413147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55"/>
              </a:lnSpc>
              <a:buNone/>
            </a:pPr>
            <a:r>
              <a:rPr lang="en-US" sz="260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3</a:t>
            </a:r>
            <a:endParaRPr lang="en-US" sz="2605" dirty="0"/>
          </a:p>
        </p:txBody>
      </p:sp>
      <p:sp>
        <p:nvSpPr>
          <p:cNvPr id="20" name="Text 17"/>
          <p:cNvSpPr/>
          <p:nvPr/>
        </p:nvSpPr>
        <p:spPr>
          <a:xfrm>
            <a:off x="2368748" y="6043851"/>
            <a:ext cx="2754511" cy="34432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10"/>
              </a:lnSpc>
              <a:buNone/>
            </a:pPr>
            <a:r>
              <a:rPr lang="en-US" sz="2170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Interpretations</a:t>
            </a:r>
            <a:endParaRPr lang="en-US" sz="2170" dirty="0"/>
          </a:p>
        </p:txBody>
      </p:sp>
      <p:sp>
        <p:nvSpPr>
          <p:cNvPr id="21" name="Text 18"/>
          <p:cNvSpPr/>
          <p:nvPr/>
        </p:nvSpPr>
        <p:spPr>
          <a:xfrm>
            <a:off x="2368748" y="6520339"/>
            <a:ext cx="7777758" cy="70508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775"/>
              </a:lnSpc>
              <a:buNone/>
            </a:pPr>
            <a:r>
              <a:rPr lang="en-US" sz="1735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Different schools of thought regarding the significance of observation in quantum mechanics.</a:t>
            </a:r>
            <a:endParaRPr lang="en-US" sz="1735" dirty="0"/>
          </a:p>
        </p:txBody>
      </p:sp>
      <p:pic>
        <p:nvPicPr>
          <p:cNvPr id="22" name="Image 1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  <p:sp>
        <p:nvSpPr>
          <p:cNvPr id="4" name="Text 2"/>
          <p:cNvSpPr/>
          <p:nvPr/>
        </p:nvSpPr>
        <p:spPr>
          <a:xfrm>
            <a:off x="2037993" y="2013347"/>
            <a:ext cx="797183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Criticisms and interpretations</a:t>
            </a:r>
            <a:endParaRPr lang="en-US" sz="4375" dirty="0"/>
          </a:p>
        </p:txBody>
      </p:sp>
      <p:sp>
        <p:nvSpPr>
          <p:cNvPr id="5" name="Shape 3"/>
          <p:cNvSpPr/>
          <p:nvPr/>
        </p:nvSpPr>
        <p:spPr>
          <a:xfrm>
            <a:off x="2037993" y="3152061"/>
            <a:ext cx="3370064" cy="3064193"/>
          </a:xfrm>
          <a:prstGeom prst="roundRect">
            <a:avLst>
              <a:gd name="adj" fmla="val 326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3381851"/>
            <a:ext cx="2910483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Philosophical Debates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2267783" y="4209455"/>
            <a:ext cx="2910483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Interpretations about consciousness and reality impact the understanding of quantum phenomena.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152061"/>
            <a:ext cx="3370064" cy="3064193"/>
          </a:xfrm>
          <a:prstGeom prst="roundRect">
            <a:avLst>
              <a:gd name="adj" fmla="val 326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0018" y="3381851"/>
            <a:ext cx="2910483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Measurement Problem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5860018" y="4209455"/>
            <a:ext cx="2910483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The role of observation raises questions about the nature of reality and uncertainty.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152061"/>
            <a:ext cx="3370064" cy="3064193"/>
          </a:xfrm>
          <a:prstGeom prst="roundRect">
            <a:avLst>
              <a:gd name="adj" fmla="val 3263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2253" y="3381851"/>
            <a:ext cx="2910483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Hidden Variable Theories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9452253" y="4209455"/>
            <a:ext cx="2910483" cy="177700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Proposed alternative explanations addressing the limitations of probabilistic interpretations.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  <p:sp>
        <p:nvSpPr>
          <p:cNvPr id="4" name="Text 2"/>
          <p:cNvSpPr/>
          <p:nvPr/>
        </p:nvSpPr>
        <p:spPr>
          <a:xfrm>
            <a:off x="2037993" y="879158"/>
            <a:ext cx="8235434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Applications in popular culture</a:t>
            </a:r>
            <a:endParaRPr lang="en-US" sz="437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2017871"/>
            <a:ext cx="1110972" cy="17774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82221" y="2240042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Movies and TV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3482221" y="2720459"/>
            <a:ext cx="911018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Concepts like parallel universes and alternate timelines reflect quantum ideas.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3" y="3795355"/>
            <a:ext cx="1110972" cy="1777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482221" y="4017526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Literature and Art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3482221" y="4497943"/>
            <a:ext cx="911018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Inspires creative works exploring the nature of reality and perception.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5572839"/>
            <a:ext cx="1110972" cy="17774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482221" y="5795010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dirty="0">
                <a:solidFill>
                  <a:srgbClr val="EBECE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Gaming and Comics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3482221" y="6275427"/>
            <a:ext cx="9110186" cy="3554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Quantum themes and paradoxes incorporated into entertainment media.</a:t>
            </a:r>
            <a:endParaRPr lang="en-US" sz="1750" dirty="0"/>
          </a:p>
        </p:txBody>
      </p:sp>
      <p:pic>
        <p:nvPicPr>
          <p:cNvPr id="14" name="Image 3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</p:spPr>
      </p:sp>
      <p:sp>
        <p:nvSpPr>
          <p:cNvPr id="4" name="Text 2"/>
          <p:cNvSpPr/>
          <p:nvPr/>
        </p:nvSpPr>
        <p:spPr>
          <a:xfrm>
            <a:off x="2037993" y="1873687"/>
            <a:ext cx="10554414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Current relevance and ongoing research</a:t>
            </a:r>
            <a:endParaRPr lang="en-US" sz="4375" dirty="0"/>
          </a:p>
        </p:txBody>
      </p:sp>
      <p:sp>
        <p:nvSpPr>
          <p:cNvPr id="5" name="Text 3"/>
          <p:cNvSpPr/>
          <p:nvPr/>
        </p:nvSpPr>
        <p:spPr>
          <a:xfrm>
            <a:off x="2037993" y="3817858"/>
            <a:ext cx="280797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Quantum Computing</a:t>
            </a:r>
            <a:endParaRPr lang="en-US" sz="2185" dirty="0"/>
          </a:p>
        </p:txBody>
      </p:sp>
      <p:sp>
        <p:nvSpPr>
          <p:cNvPr id="6" name="Text 4"/>
          <p:cNvSpPr/>
          <p:nvPr/>
        </p:nvSpPr>
        <p:spPr>
          <a:xfrm>
            <a:off x="2037993" y="4387215"/>
            <a:ext cx="315634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Developing technology based on quantum principles with potential for revolutionary applications.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17858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Quantum Biology</a:t>
            </a:r>
            <a:endParaRPr lang="en-US" sz="2185" dirty="0"/>
          </a:p>
        </p:txBody>
      </p:sp>
      <p:sp>
        <p:nvSpPr>
          <p:cNvPr id="8" name="Text 6"/>
          <p:cNvSpPr/>
          <p:nvPr/>
        </p:nvSpPr>
        <p:spPr>
          <a:xfrm>
            <a:off x="5743932" y="4387215"/>
            <a:ext cx="315634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Investigating quantum phenomena in biological systems, opening new frontiers of research.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17858"/>
            <a:ext cx="3156347" cy="69437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Quantum Cryptography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9449872" y="4734401"/>
            <a:ext cx="3156347" cy="142160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Exploring secure communication methods based on quantum properties.</a:t>
            </a:r>
            <a:endParaRPr lang="en-US" sz="1750" dirty="0"/>
          </a:p>
        </p:txBody>
      </p:sp>
      <p:pic>
        <p:nvPicPr>
          <p:cNvPr id="11" name="Image 0" descr="preencoded.png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3299</Words>
  <Application>WPS Presentation</Application>
  <PresentationFormat>On-screen Show (16:9)</PresentationFormat>
  <Paragraphs>128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Fraunces</vt:lpstr>
      <vt:lpstr>Geez Able</vt:lpstr>
      <vt:lpstr>Fraunces</vt:lpstr>
      <vt:lpstr>Fraunces</vt:lpstr>
      <vt:lpstr>Epilogue</vt:lpstr>
      <vt:lpstr>Epilogue</vt:lpstr>
      <vt:lpstr>Epilogue</vt:lpstr>
      <vt:lpstr>Calibri</vt:lpstr>
      <vt:lpstr>Microsoft YaHei</vt:lpstr>
      <vt:lpstr>Arial Unicode MS</vt:lpstr>
      <vt:lpstr>MingLiU-ExtB</vt:lpstr>
      <vt:lpstr>adonis-web</vt:lpstr>
      <vt:lpstr>adonis-web</vt:lpstr>
      <vt:lpstr>adonis-web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Natnael</cp:lastModifiedBy>
  <cp:revision>2</cp:revision>
  <dcterms:created xsi:type="dcterms:W3CDTF">2024-04-02T18:16:00Z</dcterms:created>
  <dcterms:modified xsi:type="dcterms:W3CDTF">2024-04-02T18:25:32Z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26DA2C1F97AB48DFB6F4F58F2BDD1F45_12</vt:lpwstr>
  </property>
  <property fmtid="{D5CDD505-2E9C-101B-9397-08002B2CF9AE}" pid="3" name="KSOProductBuildVer">
    <vt:lpwstr>2057-12.2.0.13489</vt:lpwstr>
  </property>
</Properties>
</file>