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03" r:id="rId3"/>
    <p:sldId id="304" r:id="rId4"/>
    <p:sldId id="266" r:id="rId5"/>
    <p:sldId id="300" r:id="rId6"/>
    <p:sldId id="293" r:id="rId7"/>
    <p:sldId id="291" r:id="rId8"/>
    <p:sldId id="292" r:id="rId9"/>
    <p:sldId id="301" r:id="rId10"/>
    <p:sldId id="271" r:id="rId11"/>
    <p:sldId id="272" r:id="rId12"/>
    <p:sldId id="273" r:id="rId13"/>
    <p:sldId id="279" r:id="rId14"/>
    <p:sldId id="295" r:id="rId15"/>
    <p:sldId id="296" r:id="rId16"/>
    <p:sldId id="297" r:id="rId17"/>
    <p:sldId id="298" r:id="rId18"/>
    <p:sldId id="290" r:id="rId19"/>
    <p:sldId id="285" r:id="rId20"/>
  </p:sldIdLst>
  <p:sldSz cx="14630400" cy="8229600"/>
  <p:notesSz cx="6858000" cy="9144000"/>
  <p:defaultTextStyle>
    <a:defPPr>
      <a:defRPr lang="en-US"/>
    </a:defPPr>
    <a:lvl1pPr marL="0" algn="l" defTabSz="1097463" rtl="0" eaLnBrk="1" latinLnBrk="0" hangingPunct="1">
      <a:defRPr sz="2160" kern="1200">
        <a:solidFill>
          <a:schemeClr val="tx1"/>
        </a:solidFill>
        <a:latin typeface="+mn-lt"/>
        <a:ea typeface="+mn-ea"/>
        <a:cs typeface="+mn-cs"/>
      </a:defRPr>
    </a:lvl1pPr>
    <a:lvl2pPr marL="548731" algn="l" defTabSz="1097463" rtl="0" eaLnBrk="1" latinLnBrk="0" hangingPunct="1">
      <a:defRPr sz="2160" kern="1200">
        <a:solidFill>
          <a:schemeClr val="tx1"/>
        </a:solidFill>
        <a:latin typeface="+mn-lt"/>
        <a:ea typeface="+mn-ea"/>
        <a:cs typeface="+mn-cs"/>
      </a:defRPr>
    </a:lvl2pPr>
    <a:lvl3pPr marL="1097463" algn="l" defTabSz="1097463" rtl="0" eaLnBrk="1" latinLnBrk="0" hangingPunct="1">
      <a:defRPr sz="2160" kern="1200">
        <a:solidFill>
          <a:schemeClr val="tx1"/>
        </a:solidFill>
        <a:latin typeface="+mn-lt"/>
        <a:ea typeface="+mn-ea"/>
        <a:cs typeface="+mn-cs"/>
      </a:defRPr>
    </a:lvl3pPr>
    <a:lvl4pPr marL="1646194" algn="l" defTabSz="1097463" rtl="0" eaLnBrk="1" latinLnBrk="0" hangingPunct="1">
      <a:defRPr sz="2160" kern="1200">
        <a:solidFill>
          <a:schemeClr val="tx1"/>
        </a:solidFill>
        <a:latin typeface="+mn-lt"/>
        <a:ea typeface="+mn-ea"/>
        <a:cs typeface="+mn-cs"/>
      </a:defRPr>
    </a:lvl4pPr>
    <a:lvl5pPr marL="2194926" algn="l" defTabSz="1097463" rtl="0" eaLnBrk="1" latinLnBrk="0" hangingPunct="1">
      <a:defRPr sz="2160" kern="1200">
        <a:solidFill>
          <a:schemeClr val="tx1"/>
        </a:solidFill>
        <a:latin typeface="+mn-lt"/>
        <a:ea typeface="+mn-ea"/>
        <a:cs typeface="+mn-cs"/>
      </a:defRPr>
    </a:lvl5pPr>
    <a:lvl6pPr marL="2743657" algn="l" defTabSz="1097463" rtl="0" eaLnBrk="1" latinLnBrk="0" hangingPunct="1">
      <a:defRPr sz="2160" kern="1200">
        <a:solidFill>
          <a:schemeClr val="tx1"/>
        </a:solidFill>
        <a:latin typeface="+mn-lt"/>
        <a:ea typeface="+mn-ea"/>
        <a:cs typeface="+mn-cs"/>
      </a:defRPr>
    </a:lvl6pPr>
    <a:lvl7pPr marL="3292389" algn="l" defTabSz="1097463" rtl="0" eaLnBrk="1" latinLnBrk="0" hangingPunct="1">
      <a:defRPr sz="2160" kern="1200">
        <a:solidFill>
          <a:schemeClr val="tx1"/>
        </a:solidFill>
        <a:latin typeface="+mn-lt"/>
        <a:ea typeface="+mn-ea"/>
        <a:cs typeface="+mn-cs"/>
      </a:defRPr>
    </a:lvl7pPr>
    <a:lvl8pPr marL="3841120" algn="l" defTabSz="1097463" rtl="0" eaLnBrk="1" latinLnBrk="0" hangingPunct="1">
      <a:defRPr sz="2160" kern="1200">
        <a:solidFill>
          <a:schemeClr val="tx1"/>
        </a:solidFill>
        <a:latin typeface="+mn-lt"/>
        <a:ea typeface="+mn-ea"/>
        <a:cs typeface="+mn-cs"/>
      </a:defRPr>
    </a:lvl8pPr>
    <a:lvl9pPr marL="4389852" algn="l" defTabSz="1097463"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92" userDrawn="1">
          <p15:clr>
            <a:srgbClr val="A4A3A4"/>
          </p15:clr>
        </p15:guide>
        <p15:guide id="2" pos="460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75" autoAdjust="0"/>
    <p:restoredTop sz="84800" autoAdjust="0"/>
  </p:normalViewPr>
  <p:slideViewPr>
    <p:cSldViewPr>
      <p:cViewPr>
        <p:scale>
          <a:sx n="50" d="100"/>
          <a:sy n="50" d="100"/>
        </p:scale>
        <p:origin x="-1020" y="-402"/>
      </p:cViewPr>
      <p:guideLst>
        <p:guide orient="horz" pos="2592"/>
        <p:guide pos="4608"/>
      </p:guideLst>
    </p:cSldViewPr>
  </p:slideViewPr>
  <p:notesTextViewPr>
    <p:cViewPr>
      <p:scale>
        <a:sx n="75" d="100"/>
        <a:sy n="75" d="100"/>
      </p:scale>
      <p:origin x="0" y="0"/>
    </p:cViewPr>
  </p:notesTextViewPr>
  <p:sorterViewPr>
    <p:cViewPr>
      <p:scale>
        <a:sx n="100" d="100"/>
        <a:sy n="100" d="100"/>
      </p:scale>
      <p:origin x="0" y="0"/>
    </p:cViewPr>
  </p:sorterViewPr>
  <p:notesViewPr>
    <p:cSldViewPr>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Zhang\Desktop\OverallDataCenterCostAmortiz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700" dirty="0" smtClean="0"/>
              <a:t>The New York Times 2012</a:t>
            </a:r>
          </a:p>
        </c:rich>
      </c:tx>
      <c:layout>
        <c:manualLayout>
          <c:xMode val="edge"/>
          <c:yMode val="edge"/>
          <c:x val="5.0602541878984879E-2"/>
          <c:y val="0.84218656099916456"/>
        </c:manualLayout>
      </c:layout>
      <c:overlay val="0"/>
    </c:title>
    <c:autoTitleDeleted val="0"/>
    <c:plotArea>
      <c:layout>
        <c:manualLayout>
          <c:layoutTarget val="inner"/>
          <c:xMode val="edge"/>
          <c:yMode val="edge"/>
          <c:x val="5.3104580119609703E-2"/>
          <c:y val="0.13888042767972072"/>
          <c:w val="0.5467075589206376"/>
          <c:h val="0.98271368252881441"/>
        </c:manualLayout>
      </c:layout>
      <c:pieChart>
        <c:varyColors val="1"/>
        <c:ser>
          <c:idx val="0"/>
          <c:order val="0"/>
          <c:tx>
            <c:strRef>
              <c:f>Sheet1!$B$1</c:f>
              <c:strCache>
                <c:ptCount val="1"/>
                <c:pt idx="0">
                  <c:v>Energy</c:v>
                </c:pt>
              </c:strCache>
            </c:strRef>
          </c:tx>
          <c:dPt>
            <c:idx val="0"/>
            <c:bubble3D val="0"/>
            <c:spPr>
              <a:solidFill>
                <a:srgbClr val="92D050"/>
              </a:solidFill>
              <a:ln w="25400" cap="flat" cmpd="sng" algn="ctr">
                <a:solidFill>
                  <a:schemeClr val="accent3"/>
                </a:solidFill>
                <a:prstDash val="solid"/>
              </a:ln>
              <a:effectLst/>
            </c:spPr>
          </c:dPt>
          <c:dPt>
            <c:idx val="1"/>
            <c:bubble3D val="0"/>
            <c:spPr>
              <a:solidFill>
                <a:schemeClr val="lt1"/>
              </a:solidFill>
              <a:ln w="25400" cap="flat" cmpd="sng" algn="ctr">
                <a:solidFill>
                  <a:schemeClr val="accent2"/>
                </a:solidFill>
                <a:prstDash val="solid"/>
              </a:ln>
              <a:effectLst/>
            </c:spPr>
          </c:dPt>
          <c:cat>
            <c:strRef>
              <c:f>Sheet1!$A$2:$A$3</c:f>
              <c:strCache>
                <c:ptCount val="2"/>
                <c:pt idx="0">
                  <c:v>1st Qtr</c:v>
                </c:pt>
                <c:pt idx="1">
                  <c:v>2nd Qtr</c:v>
                </c:pt>
              </c:strCache>
            </c:strRef>
          </c:cat>
          <c:val>
            <c:numRef>
              <c:f>Sheet1!$B$2:$B$3</c:f>
              <c:numCache>
                <c:formatCode>General</c:formatCode>
                <c:ptCount val="2"/>
                <c:pt idx="0">
                  <c:v>10</c:v>
                </c:pt>
                <c:pt idx="1">
                  <c:v>90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
              <c:idx val="0"/>
              <c:layout>
                <c:manualLayout>
                  <c:x val="-0.1212011281545866"/>
                  <c:y val="-2.0028213906739267E-2"/>
                </c:manualLayout>
              </c:layout>
              <c:tx>
                <c:rich>
                  <a:bodyPr/>
                  <a:lstStyle/>
                  <a:p>
                    <a:r>
                      <a:rPr lang="en-US" sz="2000" baseline="0" dirty="0"/>
                      <a:t>53.2%</a:t>
                    </a:r>
                    <a:endParaRPr lang="en-US" dirty="0"/>
                  </a:p>
                </c:rich>
              </c:tx>
              <c:showLegendKey val="0"/>
              <c:showVal val="0"/>
              <c:showCatName val="0"/>
              <c:showSerName val="1"/>
              <c:showPercent val="0"/>
              <c:showBubbleSize val="0"/>
            </c:dLbl>
            <c:dLbl>
              <c:idx val="1"/>
              <c:layout/>
              <c:tx>
                <c:rich>
                  <a:bodyPr/>
                  <a:lstStyle/>
                  <a:p>
                    <a:r>
                      <a:rPr lang="en-US" sz="2000" baseline="0"/>
                      <a:t>23.0%</a:t>
                    </a:r>
                    <a:endParaRPr lang="en-US"/>
                  </a:p>
                </c:rich>
              </c:tx>
              <c:showLegendKey val="0"/>
              <c:showVal val="0"/>
              <c:showCatName val="0"/>
              <c:showSerName val="1"/>
              <c:showPercent val="0"/>
              <c:showBubbleSize val="0"/>
            </c:dLbl>
            <c:dLbl>
              <c:idx val="2"/>
              <c:layout/>
              <c:tx>
                <c:rich>
                  <a:bodyPr/>
                  <a:lstStyle/>
                  <a:p>
                    <a:r>
                      <a:rPr lang="en-US" sz="2000" baseline="0"/>
                      <a:t>0.6%</a:t>
                    </a:r>
                    <a:endParaRPr lang="en-US"/>
                  </a:p>
                </c:rich>
              </c:tx>
              <c:showLegendKey val="0"/>
              <c:showVal val="0"/>
              <c:showCatName val="0"/>
              <c:showSerName val="1"/>
              <c:showPercent val="0"/>
              <c:showBubbleSize val="0"/>
            </c:dLbl>
            <c:dLbl>
              <c:idx val="3"/>
              <c:layout/>
              <c:tx>
                <c:rich>
                  <a:bodyPr/>
                  <a:lstStyle/>
                  <a:p>
                    <a:r>
                      <a:rPr lang="en-US" sz="2000" baseline="0"/>
                      <a:t>18.1%</a:t>
                    </a:r>
                    <a:endParaRPr lang="en-US"/>
                  </a:p>
                </c:rich>
              </c:tx>
              <c:showLegendKey val="0"/>
              <c:showVal val="0"/>
              <c:showCatName val="0"/>
              <c:showSerName val="1"/>
              <c:showPercent val="0"/>
              <c:showBubbleSize val="0"/>
            </c:dLbl>
            <c:dLbl>
              <c:idx val="4"/>
              <c:layout/>
              <c:tx>
                <c:rich>
                  <a:bodyPr/>
                  <a:lstStyle/>
                  <a:p>
                    <a:r>
                      <a:rPr lang="en-US" sz="2000" baseline="0"/>
                      <a:t>5.1%</a:t>
                    </a:r>
                    <a:endParaRPr lang="en-US"/>
                  </a:p>
                </c:rich>
              </c:tx>
              <c:showLegendKey val="0"/>
              <c:showVal val="0"/>
              <c:showCatName val="0"/>
              <c:showSerName val="1"/>
              <c:showPercent val="0"/>
              <c:showBubbleSize val="0"/>
            </c:dLbl>
            <c:txPr>
              <a:bodyPr/>
              <a:lstStyle/>
              <a:p>
                <a:pPr>
                  <a:defRPr sz="2000" baseline="0"/>
                </a:pPr>
                <a:endParaRPr lang="en-US"/>
              </a:p>
            </c:txPr>
            <c:showLegendKey val="0"/>
            <c:showVal val="0"/>
            <c:showCatName val="0"/>
            <c:showSerName val="1"/>
            <c:showPercent val="0"/>
            <c:showBubbleSize val="0"/>
            <c:showLeaderLines val="1"/>
          </c:dLbls>
          <c:cat>
            <c:strRef>
              <c:f>Sheet2!$A$1:$A$5</c:f>
              <c:strCache>
                <c:ptCount val="5"/>
                <c:pt idx="0">
                  <c:v>Servers</c:v>
                </c:pt>
                <c:pt idx="1">
                  <c:v>Cooling Infrastructure</c:v>
                </c:pt>
                <c:pt idx="2">
                  <c:v>DIMMer's Savings</c:v>
                </c:pt>
                <c:pt idx="3">
                  <c:v>Power</c:v>
                </c:pt>
                <c:pt idx="4">
                  <c:v>Other Infrastructure</c:v>
                </c:pt>
              </c:strCache>
            </c:strRef>
          </c:cat>
          <c:val>
            <c:numRef>
              <c:f>Sheet2!$B$1:$B$5</c:f>
              <c:numCache>
                <c:formatCode>General</c:formatCode>
                <c:ptCount val="5"/>
                <c:pt idx="0">
                  <c:v>754247.59653601132</c:v>
                </c:pt>
                <c:pt idx="1">
                  <c:v>326378.24353347439</c:v>
                </c:pt>
                <c:pt idx="2">
                  <c:v>8200</c:v>
                </c:pt>
                <c:pt idx="3">
                  <c:v>256344.992</c:v>
                </c:pt>
                <c:pt idx="4">
                  <c:v>71644.0046780798</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1971421654817416"/>
          <c:y val="0.51195871054792519"/>
          <c:w val="0.37442824146981624"/>
          <c:h val="0.33235572713117012"/>
        </c:manualLayout>
      </c:layout>
      <c:overlay val="0"/>
      <c:txPr>
        <a:bodyPr/>
        <a:lstStyle/>
        <a:p>
          <a:pPr>
            <a:defRPr sz="2000" baseline="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9D89B2-9163-464A-A5B6-352262033662}" type="datetimeFigureOut">
              <a:rPr lang="en-US" smtClean="0"/>
              <a:t>11/4/2014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8A1D58-871C-4CE6-A18D-DDCFBDA4F8E3}" type="slidenum">
              <a:rPr lang="en-US" smtClean="0"/>
              <a:t>‹#›</a:t>
            </a:fld>
            <a:endParaRPr lang="en-US"/>
          </a:p>
        </p:txBody>
      </p:sp>
    </p:spTree>
    <p:extLst>
      <p:ext uri="{BB962C8B-B14F-4D97-AF65-F5344CB8AC3E}">
        <p14:creationId xmlns:p14="http://schemas.microsoft.com/office/powerpoint/2010/main" val="1879307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A8A9B-52BE-4D23-9047-133F37AE973D}" type="datetimeFigureOut">
              <a:rPr lang="en-US" smtClean="0"/>
              <a:t>11/4/2014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2C53E2-116C-4682-8F0D-19C55EA8D52E}" type="slidenum">
              <a:rPr lang="en-US" smtClean="0"/>
              <a:t>‹#›</a:t>
            </a:fld>
            <a:endParaRPr lang="en-US"/>
          </a:p>
        </p:txBody>
      </p:sp>
    </p:spTree>
    <p:extLst>
      <p:ext uri="{BB962C8B-B14F-4D97-AF65-F5344CB8AC3E}">
        <p14:creationId xmlns:p14="http://schemas.microsoft.com/office/powerpoint/2010/main" val="284275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a:t>
            </a:fld>
            <a:endParaRPr lang="en-US"/>
          </a:p>
        </p:txBody>
      </p:sp>
    </p:spTree>
    <p:extLst>
      <p:ext uri="{BB962C8B-B14F-4D97-AF65-F5344CB8AC3E}">
        <p14:creationId xmlns:p14="http://schemas.microsoft.com/office/powerpoint/2010/main" val="2909167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google cluster trace used for our study provides relative memory capacities normalized to the machine maximum-capacity present in the cluster.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estimate per-machine DRAM capacity and number of DIMMs based on the distribution of the machine counts in the dataset, the approximate date of cluster deployment, and the fact that Google populated all server DRAM slots at that time. Machines with unusual memory capacities (likely due to partial memory failures) were ignored.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assume most servers have 32GB memory, that is, 4 channels, 16 ranks.</a:t>
            </a:r>
          </a:p>
          <a:p>
            <a:r>
              <a:rPr lang="en-US" sz="1200" b="0" i="0" u="none" strike="noStrike" kern="1200" baseline="0" dirty="0" smtClean="0">
                <a:solidFill>
                  <a:schemeClr val="tx1"/>
                </a:solidFill>
                <a:latin typeface="+mn-lt"/>
                <a:ea typeface="+mn-ea"/>
                <a:cs typeface="+mn-cs"/>
              </a:rPr>
              <a:t>We assume the maximum DRAM capacity is 64GB and maximum CPU socket is 2.</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E2C53E2-116C-4682-8F0D-19C55EA8D52E}" type="slidenum">
              <a:rPr lang="en-US" smtClean="0"/>
              <a:t>10</a:t>
            </a:fld>
            <a:endParaRPr lang="en-US"/>
          </a:p>
        </p:txBody>
      </p:sp>
    </p:spTree>
    <p:extLst>
      <p:ext uri="{BB962C8B-B14F-4D97-AF65-F5344CB8AC3E}">
        <p14:creationId xmlns:p14="http://schemas.microsoft.com/office/powerpoint/2010/main" val="2439798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assume the memory consolidation can happen only within each server and we counted the monthly total and idle DRAM ranks in each 5-minute time slot.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On average, during the month, the memory utilization if 50% and 50% of DRAM ranks can be powered off.</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Totally, powering off DRAM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Because self-refresh power is proportional to DRAM capacity, the savings of </a:t>
            </a: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are likely to be higher in future systems.</a:t>
            </a:r>
          </a:p>
        </p:txBody>
      </p:sp>
      <p:sp>
        <p:nvSpPr>
          <p:cNvPr id="4" name="Slide Number Placeholder 3"/>
          <p:cNvSpPr>
            <a:spLocks noGrp="1"/>
          </p:cNvSpPr>
          <p:nvPr>
            <p:ph type="sldNum" sz="quarter" idx="10"/>
          </p:nvPr>
        </p:nvSpPr>
        <p:spPr/>
        <p:txBody>
          <a:bodyPr/>
          <a:lstStyle/>
          <a:p>
            <a:fld id="{AE2C53E2-116C-4682-8F0D-19C55EA8D52E}" type="slidenum">
              <a:rPr lang="en-US" smtClean="0"/>
              <a:t>11</a:t>
            </a:fld>
            <a:endParaRPr lang="en-US"/>
          </a:p>
        </p:txBody>
      </p:sp>
    </p:spTree>
    <p:extLst>
      <p:ext uri="{BB962C8B-B14F-4D97-AF65-F5344CB8AC3E}">
        <p14:creationId xmlns:p14="http://schemas.microsoft.com/office/powerpoint/2010/main" val="207201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We also counted the monthly total and idle DRAM ranks in each 5-minute time slot.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Unlike DRAM ranks that can be powered off independently, a CPU can be powered off only when all of its cores </a:t>
            </a:r>
            <a:r>
              <a:rPr lang="en-US" sz="1200" b="0" i="1" u="none" strike="noStrike" kern="1200" baseline="0" dirty="0" smtClean="0">
                <a:solidFill>
                  <a:schemeClr val="tx1"/>
                </a:solidFill>
                <a:latin typeface="+mn-lt"/>
                <a:ea typeface="+mn-ea"/>
                <a:cs typeface="+mn-cs"/>
              </a:rPr>
              <a:t>and </a:t>
            </a:r>
            <a:r>
              <a:rPr lang="en-US" sz="1200" b="0" i="0" u="none" strike="noStrike" kern="1200" baseline="0" dirty="0" smtClean="0">
                <a:solidFill>
                  <a:schemeClr val="tx1"/>
                </a:solidFill>
                <a:latin typeface="+mn-lt"/>
                <a:ea typeface="+mn-ea"/>
                <a:cs typeface="+mn-cs"/>
              </a:rPr>
              <a:t>all DRAM ranks attached to its socket are idle. We note that powering off a CPU may have other system implications, such as rendering some </a:t>
            </a:r>
            <a:r>
              <a:rPr lang="en-US" sz="1200" b="0" i="0" u="none" strike="noStrike" kern="1200" baseline="0" dirty="0" err="1" smtClean="0">
                <a:solidFill>
                  <a:schemeClr val="tx1"/>
                </a:solidFill>
                <a:latin typeface="+mn-lt"/>
                <a:ea typeface="+mn-ea"/>
                <a:cs typeface="+mn-cs"/>
              </a:rPr>
              <a:t>PCIe</a:t>
            </a:r>
            <a:r>
              <a:rPr lang="en-US" sz="1200" b="0" i="0" u="none" strike="noStrike" kern="1200" baseline="0" dirty="0" smtClean="0">
                <a:solidFill>
                  <a:schemeClr val="tx1"/>
                </a:solidFill>
                <a:latin typeface="+mn-lt"/>
                <a:ea typeface="+mn-ea"/>
                <a:cs typeface="+mn-cs"/>
              </a:rPr>
              <a:t> devices unavailable, which may place additional constraints on </a:t>
            </a: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This provides opportunity for future research, for example, in powering off some of a system’s NICs for further energy reduction.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Changes to the cluster resource management framework can mitigate this inconsistency and maximize the number CPUs that can be powered off.</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12</a:t>
            </a:fld>
            <a:endParaRPr lang="en-US"/>
          </a:p>
        </p:txBody>
      </p:sp>
    </p:spTree>
    <p:extLst>
      <p:ext uri="{BB962C8B-B14F-4D97-AF65-F5344CB8AC3E}">
        <p14:creationId xmlns:p14="http://schemas.microsoft.com/office/powerpoint/2010/main" val="3271664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a:t>
            </a:r>
            <a:r>
              <a:rPr lang="en-US" baseline="0" dirty="0" err="1" smtClean="0"/>
              <a:t>demod</a:t>
            </a:r>
            <a:r>
              <a:rPr lang="en-US" baseline="0" dirty="0" smtClean="0"/>
              <a:t> the </a:t>
            </a:r>
            <a:r>
              <a:rPr lang="en-US" baseline="0" smtClean="0"/>
              <a:t>opp</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13</a:t>
            </a:fld>
            <a:endParaRPr lang="en-US"/>
          </a:p>
        </p:txBody>
      </p:sp>
    </p:spTree>
    <p:extLst>
      <p:ext uri="{BB962C8B-B14F-4D97-AF65-F5344CB8AC3E}">
        <p14:creationId xmlns:p14="http://schemas.microsoft.com/office/powerpoint/2010/main" val="3746133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let’s discuss page migration cost.</a:t>
            </a:r>
          </a:p>
          <a:p>
            <a:endParaRPr lang="en-US" baseline="0" dirty="0" smtClean="0"/>
          </a:p>
          <a:p>
            <a:r>
              <a:rPr lang="en-US" baseline="0" dirty="0" smtClean="0"/>
              <a:t>We measured the node-to-node page migration, which we think as the most expensive case. According to our experiment, if there is a 8GB memory migration every 30  </a:t>
            </a:r>
            <a:r>
              <a:rPr lang="en-US" baseline="0" dirty="0" err="1" smtClean="0"/>
              <a:t>mins</a:t>
            </a:r>
            <a:r>
              <a:rPr lang="en-US" baseline="0" dirty="0" smtClean="0"/>
              <a:t> for one month, the total monthly page migration cost is 210KWh, which is 0.26% of </a:t>
            </a:r>
            <a:r>
              <a:rPr lang="en-US" baseline="0" dirty="0" err="1" smtClean="0"/>
              <a:t>DIMMer’s</a:t>
            </a:r>
            <a:r>
              <a:rPr lang="en-US" baseline="0" dirty="0" smtClean="0"/>
              <a:t> total savings. On average , each migration will take 13.5 seconds. </a:t>
            </a:r>
          </a:p>
          <a:p>
            <a:endParaRPr lang="en-US" baseline="0" dirty="0" smtClean="0"/>
          </a:p>
          <a:p>
            <a:r>
              <a:rPr lang="en-US" baseline="0" dirty="0" smtClean="0"/>
              <a:t>Actually, to power off a rank, we do not need to migrate all memory pages of that rank. According to our analysis of Google trace, 30.2% are cache pages and 11.2%  are cache pages not mapped into any process. Many of cache pages will only be used once. </a:t>
            </a:r>
          </a:p>
          <a:p>
            <a:endParaRPr lang="en-US" baseline="0" dirty="0" smtClean="0"/>
          </a:p>
          <a:p>
            <a:r>
              <a:rPr lang="en-US" baseline="0" dirty="0" smtClean="0"/>
              <a:t>Therefore, the tricks….</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14</a:t>
            </a:fld>
            <a:endParaRPr lang="en-US"/>
          </a:p>
        </p:txBody>
      </p:sp>
    </p:spTree>
    <p:extLst>
      <p:ext uri="{BB962C8B-B14F-4D97-AF65-F5344CB8AC3E}">
        <p14:creationId xmlns:p14="http://schemas.microsoft.com/office/powerpoint/2010/main" val="128063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we power on and power off DRAMs, there is  a latency, because kernel needs to resize the memory capacity.</a:t>
            </a:r>
          </a:p>
          <a:p>
            <a:endParaRPr lang="en-US" baseline="0" dirty="0" smtClean="0"/>
          </a:p>
          <a:p>
            <a:r>
              <a:rPr lang="en-US" baseline="0" dirty="0" smtClean="0"/>
              <a:t>Here we use experimental data from Liu’s paper published on TPDS in 2014. The data is about the course-grained VM memory </a:t>
            </a:r>
            <a:r>
              <a:rPr lang="en-US" baseline="0" dirty="0" err="1" smtClean="0"/>
              <a:t>hotplug</a:t>
            </a:r>
            <a:r>
              <a:rPr lang="en-US" baseline="0" dirty="0" smtClean="0"/>
              <a:t>.</a:t>
            </a:r>
          </a:p>
          <a:p>
            <a:endParaRPr lang="en-US" baseline="0" dirty="0" smtClean="0"/>
          </a:p>
          <a:p>
            <a:r>
              <a:rPr lang="en-US" baseline="0" dirty="0" smtClean="0"/>
              <a:t>According to the data, the VM-based 1GB memory addition will consume 0.43s. </a:t>
            </a:r>
          </a:p>
          <a:p>
            <a:r>
              <a:rPr lang="en-US" baseline="0" dirty="0" smtClean="0"/>
              <a:t>The VM-based 1GB memory removal during high workload, heavily loaded running TPC-C, will take 0.3s.</a:t>
            </a:r>
          </a:p>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15</a:t>
            </a:fld>
            <a:endParaRPr lang="en-US"/>
          </a:p>
        </p:txBody>
      </p:sp>
    </p:spTree>
    <p:extLst>
      <p:ext uri="{BB962C8B-B14F-4D97-AF65-F5344CB8AC3E}">
        <p14:creationId xmlns:p14="http://schemas.microsoft.com/office/powerpoint/2010/main" val="1690309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power off DRAM, we may reduce the disk cache capacity. This will not bring obvious performance impact.</a:t>
            </a:r>
          </a:p>
          <a:p>
            <a:r>
              <a:rPr lang="en-US" sz="1200" b="0" i="0" u="none" strike="noStrike" kern="1200" baseline="0" dirty="0" smtClean="0">
                <a:solidFill>
                  <a:schemeClr val="tx1"/>
                </a:solidFill>
                <a:latin typeface="+mn-lt"/>
                <a:ea typeface="+mn-ea"/>
                <a:cs typeface="+mn-cs"/>
              </a:rPr>
              <a:t>We use experimental evidence with web server disk cache from the prior work to support </a:t>
            </a:r>
            <a:r>
              <a:rPr lang="en-US" sz="1200" b="0" i="0" u="none" strike="noStrike" kern="1200" baseline="0" dirty="0" err="1" smtClean="0">
                <a:solidFill>
                  <a:schemeClr val="tx1"/>
                </a:solidFill>
                <a:latin typeface="+mn-lt"/>
                <a:ea typeface="+mn-ea"/>
                <a:cs typeface="+mn-cs"/>
              </a:rPr>
              <a:t>thi</a:t>
            </a:r>
            <a:r>
              <a:rPr lang="en-US" sz="1200" b="0" i="0" u="none" strike="noStrike" kern="1200" baseline="0" dirty="0" smtClean="0">
                <a:solidFill>
                  <a:schemeClr val="tx1"/>
                </a:solidFill>
                <a:latin typeface="+mn-lt"/>
                <a:ea typeface="+mn-ea"/>
                <a:cs typeface="+mn-cs"/>
              </a:rPr>
              <a:t>.</a:t>
            </a:r>
          </a:p>
          <a:p>
            <a:r>
              <a:rPr lang="en-US" sz="1200" b="0" i="0" u="none" strike="noStrike" kern="1200" baseline="0" smtClean="0">
                <a:solidFill>
                  <a:schemeClr val="tx1"/>
                </a:solidFill>
                <a:latin typeface="+mn-lt"/>
                <a:ea typeface="+mn-ea"/>
                <a:cs typeface="+mn-cs"/>
              </a:rPr>
              <a:t>Sacrificing </a:t>
            </a:r>
            <a:r>
              <a:rPr lang="en-US" sz="1200" b="0" i="0" u="none" strike="noStrike" kern="1200" baseline="0" dirty="0" smtClean="0">
                <a:solidFill>
                  <a:schemeClr val="tx1"/>
                </a:solidFill>
                <a:latin typeface="+mn-lt"/>
                <a:ea typeface="+mn-ea"/>
                <a:cs typeface="+mn-cs"/>
              </a:rPr>
              <a:t>a few percent hit rate, the cache costs can be reduced by almost 90%.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Although one cannot reliably infer the performance implications of reducing disk cache for other workloads, these web server results are promising.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Actually, cache pages can be classified as hot pages and cold pages. We can put hot cache pages on hot ranks and cold cache pages on cold ranks.</a:t>
            </a:r>
          </a:p>
        </p:txBody>
      </p:sp>
      <p:sp>
        <p:nvSpPr>
          <p:cNvPr id="4" name="Slide Number Placeholder 3"/>
          <p:cNvSpPr>
            <a:spLocks noGrp="1"/>
          </p:cNvSpPr>
          <p:nvPr>
            <p:ph type="sldNum" sz="quarter" idx="10"/>
          </p:nvPr>
        </p:nvSpPr>
        <p:spPr/>
        <p:txBody>
          <a:bodyPr/>
          <a:lstStyle/>
          <a:p>
            <a:fld id="{AE2C53E2-116C-4682-8F0D-19C55EA8D52E}" type="slidenum">
              <a:rPr lang="en-US" smtClean="0"/>
              <a:t>16</a:t>
            </a:fld>
            <a:endParaRPr lang="en-US"/>
          </a:p>
        </p:txBody>
      </p:sp>
    </p:spTree>
    <p:extLst>
      <p:ext uri="{BB962C8B-B14F-4D97-AF65-F5344CB8AC3E}">
        <p14:creationId xmlns:p14="http://schemas.microsoft.com/office/powerpoint/2010/main" val="1617036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Finally, let’s discuss the interleaving. We have both channel and rank interleaving with DRAM.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Channel interleaving is used to improve memory bandwidth by interleaving physical pages across DIMMs on multiple channels. </a:t>
            </a:r>
          </a:p>
          <a:p>
            <a:r>
              <a:rPr lang="en-US" sz="1200" b="0" i="0" u="none" strike="noStrike" kern="1200" baseline="0" dirty="0" smtClean="0">
                <a:solidFill>
                  <a:schemeClr val="tx1"/>
                </a:solidFill>
                <a:latin typeface="+mn-lt"/>
                <a:ea typeface="+mn-ea"/>
                <a:cs typeface="+mn-cs"/>
              </a:rPr>
              <a:t>Rank interleaving reduces memory latency by spreading each page across many ranks, enabling concurrent accesses by letting the controller open a row in one rank, while another rank is being accessed.</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17</a:t>
            </a:fld>
            <a:endParaRPr lang="en-US"/>
          </a:p>
        </p:txBody>
      </p:sp>
    </p:spTree>
    <p:extLst>
      <p:ext uri="{BB962C8B-B14F-4D97-AF65-F5344CB8AC3E}">
        <p14:creationId xmlns:p14="http://schemas.microsoft.com/office/powerpoint/2010/main" val="2274578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story is</a:t>
            </a:r>
            <a:r>
              <a:rPr lang="en-US" baseline="0" dirty="0" smtClean="0"/>
              <a:t> still not saved. Let me show you the Total Cost of Ownership, that is, what is </a:t>
            </a:r>
            <a:r>
              <a:rPr lang="en-US" baseline="0" dirty="0" err="1" smtClean="0"/>
              <a:t>DIMMer</a:t>
            </a:r>
            <a:r>
              <a:rPr lang="en-US" baseline="0" dirty="0" smtClean="0"/>
              <a:t> ‘s saving’s percentage in total data center cost.</a:t>
            </a:r>
          </a:p>
          <a:p>
            <a:endParaRPr lang="en-US" baseline="0" dirty="0" smtClean="0"/>
          </a:p>
          <a:p>
            <a:r>
              <a:rPr lang="en-US" baseline="0" dirty="0" smtClean="0"/>
              <a:t>We use the cost model by James Hamilton. We use the following inputs:</a:t>
            </a:r>
          </a:p>
          <a:p>
            <a:r>
              <a:rPr lang="en-US" baseline="0" dirty="0" smtClean="0"/>
              <a:t>…</a:t>
            </a:r>
          </a:p>
          <a:p>
            <a:endParaRPr lang="en-US" baseline="0" dirty="0" smtClean="0"/>
          </a:p>
          <a:p>
            <a:r>
              <a:rPr lang="en-US" baseline="0" dirty="0" smtClean="0"/>
              <a:t>With this cost model, the </a:t>
            </a:r>
            <a:r>
              <a:rPr lang="en-US" baseline="0" dirty="0" err="1" smtClean="0"/>
              <a:t>DIMMer’s</a:t>
            </a:r>
            <a:r>
              <a:rPr lang="en-US" baseline="0" dirty="0" smtClean="0"/>
              <a:t> saving over total monthly data center cost is 0.6%. </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18</a:t>
            </a:fld>
            <a:endParaRPr lang="en-US"/>
          </a:p>
        </p:txBody>
      </p:sp>
    </p:spTree>
    <p:extLst>
      <p:ext uri="{BB962C8B-B14F-4D97-AF65-F5344CB8AC3E}">
        <p14:creationId xmlns:p14="http://schemas.microsoft.com/office/powerpoint/2010/main" val="4163465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 is long-recognized that most server hardware exhibits disproportionately high energy consumption when operating at low utilization [41]. To mitigate this effect, low-power operating modes have been introduced. Moreover, techniques have been developed to maximize the time spent in </a:t>
            </a:r>
            <a:r>
              <a:rPr lang="en-US" sz="1200" b="0" i="0" u="none" strike="noStrike" kern="1200" baseline="0" dirty="0" err="1" smtClean="0">
                <a:solidFill>
                  <a:schemeClr val="tx1"/>
                </a:solidFill>
                <a:latin typeface="+mn-lt"/>
                <a:ea typeface="+mn-ea"/>
                <a:cs typeface="+mn-cs"/>
              </a:rPr>
              <a:t>lowpower</a:t>
            </a:r>
            <a:r>
              <a:rPr lang="en-US" sz="1200" b="0" i="0" u="none" strike="noStrike" kern="1200" baseline="0" dirty="0" smtClean="0">
                <a:solidFill>
                  <a:schemeClr val="tx1"/>
                </a:solidFill>
                <a:latin typeface="+mn-lt"/>
                <a:ea typeface="+mn-ea"/>
                <a:cs typeface="+mn-cs"/>
              </a:rPr>
              <a:t> states. </a:t>
            </a: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builds on this work and observes that dynamic control of memory capacity presents an additional opportunity to reduce energy consumption of server systems. Using a Google cluster trace as well as in-house experiments, we estimate up to 50% savings on DRAM and 18.8% on CPU background energy. At $0.10/kWh, this corresponds to 0.6% of total data center cost.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Some people think 0.6% is a lot.</a:t>
            </a:r>
          </a:p>
          <a:p>
            <a:r>
              <a:rPr lang="en-US" sz="1200" b="0" i="0" u="none" strike="noStrike" kern="1200" baseline="0" dirty="0" smtClean="0">
                <a:solidFill>
                  <a:schemeClr val="tx1"/>
                </a:solidFill>
                <a:latin typeface="+mn-lt"/>
                <a:ea typeface="+mn-ea"/>
                <a:cs typeface="+mn-cs"/>
              </a:rPr>
              <a:t>You – decide it!</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19</a:t>
            </a:fld>
            <a:endParaRPr lang="en-US"/>
          </a:p>
        </p:txBody>
      </p:sp>
    </p:spTree>
    <p:extLst>
      <p:ext uri="{BB962C8B-B14F-4D97-AF65-F5344CB8AC3E}">
        <p14:creationId xmlns:p14="http://schemas.microsoft.com/office/powerpoint/2010/main" val="163447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Today, companies such as Google, Amazon and Facebook run immense data centers with unimaginable computation and storage capacities. As online services become pervasive, global data centers worldwide in 2010 consumed more than 200B KWh, which is a huge amount of energy.</a:t>
            </a:r>
          </a:p>
          <a:p>
            <a:r>
              <a:rPr lang="en-US" sz="1200" b="0" i="0" u="none" strike="noStrike" kern="1200" baseline="0" dirty="0" smtClean="0">
                <a:solidFill>
                  <a:schemeClr val="tx1"/>
                </a:solidFill>
                <a:latin typeface="+mn-lt"/>
                <a:ea typeface="+mn-ea"/>
                <a:cs typeface="+mn-cs"/>
              </a:rPr>
              <a:t>Google also announced in 2011 that their facilities have a continuous electricity usage equivalent to powering 200,000 homes.</a:t>
            </a:r>
          </a:p>
          <a:p>
            <a:r>
              <a:rPr lang="en-US" sz="1200" b="0" i="0" u="none" strike="noStrike" kern="1200" baseline="0" dirty="0" smtClean="0">
                <a:solidFill>
                  <a:schemeClr val="tx1"/>
                </a:solidFill>
                <a:latin typeface="+mn-lt"/>
                <a:ea typeface="+mn-ea"/>
                <a:cs typeface="+mn-cs"/>
              </a:rPr>
              <a:t>So, do today’s data centers really require such a huge amount of energy? Actually no!</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According to a report by The New York Times in 2012, up to 90% of the energy is wasted because data center cannot modulate capacity </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So, can we reduce the energy cost by dynamically provisioning servers in data center?</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E2C53E2-116C-4682-8F0D-19C55EA8D52E}" type="slidenum">
              <a:rPr lang="en-US" smtClean="0"/>
              <a:t>2</a:t>
            </a:fld>
            <a:endParaRPr lang="en-US"/>
          </a:p>
        </p:txBody>
      </p:sp>
    </p:spTree>
    <p:extLst>
      <p:ext uri="{BB962C8B-B14F-4D97-AF65-F5344CB8AC3E}">
        <p14:creationId xmlns:p14="http://schemas.microsoft.com/office/powerpoint/2010/main" val="380052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answer is no, because servers may participate in distributed services (e.g., file serving) and the frequent power cycling may increase the failure rates of server’s components, such as power supplies and fans.</a:t>
            </a:r>
          </a:p>
          <a:p>
            <a:r>
              <a:rPr lang="en-US" sz="1200" b="0" i="0" u="none" strike="noStrike" kern="1200" baseline="0" dirty="0" smtClean="0">
                <a:solidFill>
                  <a:schemeClr val="tx1"/>
                </a:solidFill>
                <a:latin typeface="+mn-lt"/>
                <a:ea typeface="+mn-ea"/>
                <a:cs typeface="+mn-cs"/>
              </a:rPr>
              <a:t>We explored into the peak power usage distribution Google data centers. The figures are from the book “The data center as a computer”.</a:t>
            </a:r>
          </a:p>
          <a:p>
            <a:r>
              <a:rPr lang="en-US" sz="1200" b="0" i="0" u="none" strike="noStrike" kern="1200" baseline="0" dirty="0" smtClean="0">
                <a:solidFill>
                  <a:schemeClr val="tx1"/>
                </a:solidFill>
                <a:latin typeface="+mn-lt"/>
                <a:ea typeface="+mn-ea"/>
                <a:cs typeface="+mn-cs"/>
              </a:rPr>
              <a:t>According to Google’s data in both 2007 and 2012, CPU and DRAM consume more than 50% of the data center power cost.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So, can we dynamically provision the server components, such as DRAM and CPU?</a:t>
            </a:r>
            <a:endParaRPr lang="en-US" b="0" dirty="0"/>
          </a:p>
        </p:txBody>
      </p:sp>
      <p:sp>
        <p:nvSpPr>
          <p:cNvPr id="4" name="Slide Number Placeholder 3"/>
          <p:cNvSpPr>
            <a:spLocks noGrp="1"/>
          </p:cNvSpPr>
          <p:nvPr>
            <p:ph type="sldNum" sz="quarter" idx="10"/>
          </p:nvPr>
        </p:nvSpPr>
        <p:spPr/>
        <p:txBody>
          <a:bodyPr/>
          <a:lstStyle/>
          <a:p>
            <a:fld id="{AE2C53E2-116C-4682-8F0D-19C55EA8D52E}" type="slidenum">
              <a:rPr lang="en-US" smtClean="0"/>
              <a:t>3</a:t>
            </a:fld>
            <a:endParaRPr lang="en-US"/>
          </a:p>
        </p:txBody>
      </p:sp>
    </p:spTree>
    <p:extLst>
      <p:ext uri="{BB962C8B-B14F-4D97-AF65-F5344CB8AC3E}">
        <p14:creationId xmlns:p14="http://schemas.microsoft.com/office/powerpoint/2010/main" val="95079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envision </a:t>
            </a: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an agile framework for workload-driven scalability and power reduction in data centers. During low resource utilization, e.g., during low memory utilization, </a:t>
            </a: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would power off all idle DRAM ranks in data center servers to save DRAM background power.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would dynamically provision memory capacity at the granularity of DRAM ranks. Energy costs for additional DRAM capacity are paid only when this capacity is requested by the system.</a:t>
            </a:r>
          </a:p>
          <a:p>
            <a:r>
              <a:rPr lang="en-US" sz="1200" b="0" i="0" u="none" strike="noStrike" kern="1200" baseline="0" dirty="0" smtClean="0">
                <a:solidFill>
                  <a:schemeClr val="tx1"/>
                </a:solidFill>
                <a:latin typeface="+mn-lt"/>
                <a:ea typeface="+mn-ea"/>
                <a:cs typeface="+mn-cs"/>
              </a:rPr>
              <a:t>It is an opportunity to reduce energy consumption of server systems while having little impact on performance.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4</a:t>
            </a:fld>
            <a:endParaRPr lang="en-US"/>
          </a:p>
        </p:txBody>
      </p:sp>
    </p:spTree>
    <p:extLst>
      <p:ext uri="{BB962C8B-B14F-4D97-AF65-F5344CB8AC3E}">
        <p14:creationId xmlns:p14="http://schemas.microsoft.com/office/powerpoint/2010/main" val="158545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implementation of </a:t>
            </a: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is not hard. </a:t>
            </a:r>
          </a:p>
          <a:p>
            <a:r>
              <a:rPr lang="en-US" sz="1200" b="0" i="0" u="none" strike="noStrike" kern="1200" baseline="0" dirty="0" smtClean="0">
                <a:solidFill>
                  <a:schemeClr val="tx1"/>
                </a:solidFill>
                <a:latin typeface="+mn-lt"/>
                <a:ea typeface="+mn-ea"/>
                <a:cs typeface="+mn-cs"/>
              </a:rPr>
              <a:t>It requires modifications to the memory management subsystem of the OS kernel and also the DRAM controller.</a:t>
            </a:r>
          </a:p>
          <a:p>
            <a:endParaRPr lang="en-US" sz="1200" b="0" i="0" u="none" strike="noStrike"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baseline="0" dirty="0" smtClean="0">
                <a:solidFill>
                  <a:schemeClr val="tx1"/>
                </a:solidFill>
                <a:latin typeface="+mn-lt"/>
                <a:ea typeface="+mn-ea"/>
                <a:cs typeface="+mn-cs"/>
              </a:rPr>
              <a:t>We need a </a:t>
            </a:r>
            <a:r>
              <a:rPr lang="en-US" sz="1200" dirty="0" smtClean="0"/>
              <a:t>Rank-Aware Page</a:t>
            </a:r>
            <a:r>
              <a:rPr lang="en-US" sz="1200" baseline="0" dirty="0" smtClean="0"/>
              <a:t> allocator to control the rank of each memory page. Therefore, we need to maintain a page free list data structure for each rank.</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baseline="0" dirty="0" smtClean="0">
                <a:solidFill>
                  <a:schemeClr val="tx1"/>
                </a:solidFill>
                <a:latin typeface="+mn-lt"/>
                <a:ea typeface="+mn-ea"/>
                <a:cs typeface="+mn-cs"/>
              </a:rPr>
              <a:t>To achieve memory pages consolidation, a page migrator is also required. Page migrations will happen in background and at low priority.</a:t>
            </a:r>
          </a:p>
          <a:p>
            <a:r>
              <a:rPr lang="en-US" sz="1200" b="0" i="0" u="none" strike="noStrike" kern="1200" baseline="0" dirty="0" smtClean="0">
                <a:solidFill>
                  <a:schemeClr val="tx1"/>
                </a:solidFill>
                <a:latin typeface="+mn-lt"/>
                <a:ea typeface="+mn-ea"/>
                <a:cs typeface="+mn-cs"/>
              </a:rPr>
              <a:t>Actually, functionalities similar to allocator and migrator have already been implemented in prior works.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also requires hardware modification.</a:t>
            </a:r>
          </a:p>
          <a:p>
            <a:r>
              <a:rPr lang="en-US" sz="1200" b="0" i="0" u="none" strike="noStrike" kern="1200" baseline="0" dirty="0" smtClean="0">
                <a:solidFill>
                  <a:schemeClr val="tx1"/>
                </a:solidFill>
                <a:latin typeface="+mn-lt"/>
                <a:ea typeface="+mn-ea"/>
                <a:cs typeface="+mn-cs"/>
              </a:rPr>
              <a:t>To fully electronically power off DRAM, we hope the hardware manufacture could expose the corresponding registers in the future generations of DRAM controllers.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Finally, </a:t>
            </a: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is only enabled during low workload. It will be disabled during peak workload.</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5</a:t>
            </a:fld>
            <a:endParaRPr lang="en-US"/>
          </a:p>
        </p:txBody>
      </p:sp>
    </p:spTree>
    <p:extLst>
      <p:ext uri="{BB962C8B-B14F-4D97-AF65-F5344CB8AC3E}">
        <p14:creationId xmlns:p14="http://schemas.microsoft.com/office/powerpoint/2010/main" val="23911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You may ask, wait, instead of powering off DRAMs, why not use self-refresh 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Self-refresh 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state of the art works consolidate hot memory pages on hot ranks, cold pages on cold ranks. They maximize the length of self-refresh time of DRAM ranks.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Why don’t we just consolidate memory pages and switch idle DRAM ranks into self-refresh mode, but not power off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answer this question, we measured the power consumption of a single 8GB DIMM with various workloads from 0 to more than 2GB/s. We find that simply keeping a DIMM powered on with near-zero memory traffic has a constant power consumption of 2.3W, which constitutes more than 50% of each DIMM’s power consumption observed at peak throughput for cloud workloads.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summarize the difference between </a:t>
            </a: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and self-refresh, self-refresh mode reduces the active time of DRAM and </a:t>
            </a:r>
            <a:r>
              <a:rPr lang="en-US" sz="1200" b="0" i="0" u="none" strike="noStrike" kern="1200" baseline="0" dirty="0" err="1" smtClean="0">
                <a:solidFill>
                  <a:schemeClr val="tx1"/>
                </a:solidFill>
                <a:latin typeface="+mn-lt"/>
                <a:ea typeface="+mn-ea"/>
                <a:cs typeface="+mn-cs"/>
              </a:rPr>
              <a:t>DIMMer</a:t>
            </a:r>
            <a:r>
              <a:rPr lang="en-US" sz="1200" b="0" i="0" u="none" strike="noStrike" kern="1200" baseline="0" dirty="0" smtClean="0">
                <a:solidFill>
                  <a:schemeClr val="tx1"/>
                </a:solidFill>
                <a:latin typeface="+mn-lt"/>
                <a:ea typeface="+mn-ea"/>
                <a:cs typeface="+mn-cs"/>
              </a:rPr>
              <a:t> reduces the active capacity of DRAM.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Even during self-refresh mode, the idle power is still being consumed.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6</a:t>
            </a:fld>
            <a:endParaRPr lang="en-US"/>
          </a:p>
        </p:txBody>
      </p:sp>
    </p:spTree>
    <p:extLst>
      <p:ext uri="{BB962C8B-B14F-4D97-AF65-F5344CB8AC3E}">
        <p14:creationId xmlns:p14="http://schemas.microsoft.com/office/powerpoint/2010/main" val="2770176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let’s compare </a:t>
            </a:r>
            <a:r>
              <a:rPr lang="en-US" baseline="0" dirty="0" err="1" smtClean="0"/>
              <a:t>DIMMer</a:t>
            </a:r>
            <a:r>
              <a:rPr lang="en-US" baseline="0" dirty="0" smtClean="0"/>
              <a:t> with self-refresh mode in a more detailed case. </a:t>
            </a:r>
          </a:p>
          <a:p>
            <a:r>
              <a:rPr lang="en-US" baseline="0" dirty="0" smtClean="0"/>
              <a:t>We assume a dual-node server have two CPUs and 8 DIMMS, that is, 16 ranks.</a:t>
            </a:r>
          </a:p>
          <a:p>
            <a:r>
              <a:rPr lang="en-US" baseline="0" dirty="0" smtClean="0"/>
              <a:t>Memory pages are consolidated on active ranks. Idle ranks contain no active memory page.</a:t>
            </a:r>
          </a:p>
          <a:p>
            <a:r>
              <a:rPr lang="en-US" baseline="0" dirty="0" smtClean="0"/>
              <a:t>In an aggressive case, we assume the percentage of time in ACT_STBY/PRE_STBY is 100% for active ranks and 0% for idle ranks. This is just an aggressive case.</a:t>
            </a:r>
          </a:p>
          <a:p>
            <a:endParaRPr lang="en-US" baseline="0" dirty="0" smtClean="0"/>
          </a:p>
          <a:p>
            <a:r>
              <a:rPr lang="en-US" baseline="0" dirty="0" smtClean="0"/>
              <a:t>Suppose we have one DIMM idle, that is, two ranks are idle. By switching idle DRAM ranks into self-refresh mode, the total power consumption is 66.0W. By powering off unused ranks, </a:t>
            </a:r>
            <a:r>
              <a:rPr lang="en-US" baseline="0" dirty="0" err="1" smtClean="0"/>
              <a:t>DIMMer</a:t>
            </a:r>
            <a:r>
              <a:rPr lang="en-US" baseline="0" dirty="0" smtClean="0"/>
              <a:t> consumes 64.16W for CPU and DRAM. </a:t>
            </a:r>
          </a:p>
          <a:p>
            <a:r>
              <a:rPr lang="en-US" baseline="0" dirty="0" smtClean="0"/>
              <a:t>The saving over self-refresh mode is only 3%. What a funny joke!</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7</a:t>
            </a:fld>
            <a:endParaRPr lang="en-US"/>
          </a:p>
        </p:txBody>
      </p:sp>
    </p:spTree>
    <p:extLst>
      <p:ext uri="{BB962C8B-B14F-4D97-AF65-F5344CB8AC3E}">
        <p14:creationId xmlns:p14="http://schemas.microsoft.com/office/powerpoint/2010/main" val="119664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story will change if we power off an entire DRAM channel. According to our measurement,</a:t>
            </a:r>
            <a:r>
              <a:rPr lang="en-US" baseline="0" dirty="0" smtClean="0"/>
              <a:t> the idle power consumption of an 8-core CPU is 16W.</a:t>
            </a:r>
            <a:endParaRPr lang="en-US" dirty="0" smtClean="0"/>
          </a:p>
          <a:p>
            <a:endParaRPr lang="en-US" dirty="0" smtClean="0"/>
          </a:p>
          <a:p>
            <a:r>
              <a:rPr lang="en-US" dirty="0" smtClean="0"/>
              <a:t>With self-refresh</a:t>
            </a:r>
            <a:r>
              <a:rPr lang="en-US" baseline="0" dirty="0" smtClean="0"/>
              <a:t> mode, the CPU plus DRAM power consumption is 57.12W. After powering off the entire socket, </a:t>
            </a:r>
            <a:r>
              <a:rPr lang="en-US" baseline="0" dirty="0" err="1" smtClean="0"/>
              <a:t>DIMMer</a:t>
            </a:r>
            <a:r>
              <a:rPr lang="en-US" baseline="0" dirty="0" smtClean="0"/>
              <a:t> consumes 37.44W.</a:t>
            </a:r>
          </a:p>
          <a:p>
            <a:endParaRPr lang="en-US" baseline="0" dirty="0" smtClean="0"/>
          </a:p>
          <a:p>
            <a:r>
              <a:rPr lang="en-US" baseline="0" dirty="0" smtClean="0"/>
              <a:t>This time, the saving of </a:t>
            </a:r>
            <a:r>
              <a:rPr lang="en-US" baseline="0" dirty="0" err="1" smtClean="0"/>
              <a:t>DIMMer</a:t>
            </a:r>
            <a:r>
              <a:rPr lang="en-US" baseline="0" dirty="0" smtClean="0"/>
              <a:t> over self-refresh mode is 35%! The primary saving of </a:t>
            </a:r>
            <a:r>
              <a:rPr lang="en-US" baseline="0" dirty="0" err="1" smtClean="0"/>
              <a:t>DIMMer</a:t>
            </a:r>
            <a:r>
              <a:rPr lang="en-US" baseline="0" dirty="0" smtClean="0"/>
              <a:t> is achieved by powering off CPU. If we just switch DRAMs into self-refresh mode, we cannot power </a:t>
            </a:r>
            <a:r>
              <a:rPr lang="en-US" baseline="0" smtClean="0"/>
              <a:t>off the idle CPU.</a:t>
            </a:r>
            <a:endParaRPr lang="en-US" dirty="0" smtClean="0"/>
          </a:p>
          <a:p>
            <a:endParaRPr lang="en-US" dirty="0" smtClean="0"/>
          </a:p>
          <a:p>
            <a:r>
              <a:rPr lang="en-US" dirty="0" smtClean="0"/>
              <a:t>We are just</a:t>
            </a:r>
            <a:r>
              <a:rPr lang="en-US" baseline="0" dirty="0" smtClean="0"/>
              <a:t> showing a special case on a single server. It </a:t>
            </a:r>
            <a:r>
              <a:rPr lang="en-US" baseline="0" dirty="0" err="1" smtClean="0"/>
              <a:t>DIMMer</a:t>
            </a:r>
            <a:r>
              <a:rPr lang="en-US" baseline="0" dirty="0" smtClean="0"/>
              <a:t> applicable to today’s data centers?</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8</a:t>
            </a:fld>
            <a:endParaRPr lang="en-US"/>
          </a:p>
        </p:txBody>
      </p:sp>
    </p:spTree>
    <p:extLst>
      <p:ext uri="{BB962C8B-B14F-4D97-AF65-F5344CB8AC3E}">
        <p14:creationId xmlns:p14="http://schemas.microsoft.com/office/powerpoint/2010/main" val="2445451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Google cluster trace is published online by Google. </a:t>
            </a:r>
          </a:p>
          <a:p>
            <a:r>
              <a:rPr lang="en-US" sz="1200" b="0" i="0" u="none" strike="noStrike" kern="1200" baseline="0" dirty="0" smtClean="0">
                <a:solidFill>
                  <a:schemeClr val="tx1"/>
                </a:solidFill>
                <a:latin typeface="+mn-lt"/>
                <a:ea typeface="+mn-ea"/>
                <a:cs typeface="+mn-cs"/>
              </a:rPr>
              <a:t>It has data for more than 12 thou servers.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It has detailed information about the servers, jobs and tasks, including CPU, memory, and storage utilization.</a:t>
            </a:r>
          </a:p>
          <a:p>
            <a:r>
              <a:rPr lang="en-US" sz="1200" b="0" i="0" u="none" strike="noStrike" kern="1200" baseline="0" dirty="0" smtClean="0">
                <a:solidFill>
                  <a:schemeClr val="tx1"/>
                </a:solidFill>
                <a:latin typeface="+mn-lt"/>
                <a:ea typeface="+mn-ea"/>
                <a:cs typeface="+mn-cs"/>
              </a:rPr>
              <a:t>It is collected at 5-minute granularity over one month.</a:t>
            </a:r>
          </a:p>
          <a:p>
            <a:r>
              <a:rPr lang="en-US" sz="1200" b="0" i="0" u="none" strike="noStrike" kern="1200" baseline="0" dirty="0" smtClean="0">
                <a:solidFill>
                  <a:schemeClr val="tx1"/>
                </a:solidFill>
                <a:latin typeface="+mn-lt"/>
                <a:ea typeface="+mn-ea"/>
                <a:cs typeface="+mn-cs"/>
              </a:rPr>
              <a:t>It has spawned a number of seminal results</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9</a:t>
            </a:fld>
            <a:endParaRPr lang="en-US"/>
          </a:p>
        </p:txBody>
      </p:sp>
    </p:spTree>
    <p:extLst>
      <p:ext uri="{BB962C8B-B14F-4D97-AF65-F5344CB8AC3E}">
        <p14:creationId xmlns:p14="http://schemas.microsoft.com/office/powerpoint/2010/main" val="592506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1" y="2556512"/>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1" cy="210312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96C4EF-A616-45E6-AA75-05C901DDDA39}"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26815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6C4EF-A616-45E6-AA75-05C901DDDA39}"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372046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40181" y="329567"/>
            <a:ext cx="438658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5361" y="329567"/>
            <a:ext cx="12920981"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6C4EF-A616-45E6-AA75-05C901DDDA39}"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464601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Title 1"/>
          <p:cNvSpPr>
            <a:spLocks noGrp="1"/>
          </p:cNvSpPr>
          <p:nvPr>
            <p:ph type="ctrTitle"/>
          </p:nvPr>
        </p:nvSpPr>
        <p:spPr>
          <a:xfrm>
            <a:off x="731520" y="223522"/>
            <a:ext cx="13045440" cy="1132840"/>
          </a:xfrm>
          <a:prstGeom prst="rect">
            <a:avLst/>
          </a:prstGeom>
        </p:spPr>
        <p:txBody>
          <a:bodyPr>
            <a:normAutofit/>
          </a:bodyPr>
          <a:lstStyle>
            <a:lvl1pPr algn="l">
              <a:defRPr sz="5760" b="1" i="0">
                <a:solidFill>
                  <a:schemeClr val="tx1">
                    <a:lumMod val="75000"/>
                    <a:lumOff val="25000"/>
                  </a:schemeClr>
                </a:solidFill>
              </a:defRPr>
            </a:lvl1pPr>
          </a:lstStyle>
          <a:p>
            <a:r>
              <a:rPr lang="en-US" dirty="0" smtClean="0"/>
              <a:t>Click to edit Master title style</a:t>
            </a:r>
            <a:endParaRPr lang="en-US" dirty="0"/>
          </a:p>
        </p:txBody>
      </p:sp>
      <p:cxnSp>
        <p:nvCxnSpPr>
          <p:cNvPr id="9" name="Straight Connector 8"/>
          <p:cNvCxnSpPr/>
          <p:nvPr userDrawn="1"/>
        </p:nvCxnSpPr>
        <p:spPr>
          <a:xfrm>
            <a:off x="853441" y="1231902"/>
            <a:ext cx="12923519" cy="253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853441" y="7154636"/>
            <a:ext cx="12923519" cy="254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3208000" y="7205436"/>
            <a:ext cx="609600" cy="350839"/>
          </a:xfrm>
          <a:prstGeom prst="rect">
            <a:avLst/>
          </a:prstGeom>
          <a:noFill/>
          <a:ln>
            <a:noFill/>
          </a:ln>
        </p:spPr>
        <p:txBody>
          <a:bodyPr lIns="146279" tIns="73139" rIns="146279" bIns="73139">
            <a:spAutoFit/>
          </a:bodyPr>
          <a:lstStyle/>
          <a:p>
            <a:pPr algn="ctr" fontAlgn="auto">
              <a:spcBef>
                <a:spcPts val="0"/>
              </a:spcBef>
              <a:spcAft>
                <a:spcPts val="0"/>
              </a:spcAft>
              <a:defRPr/>
            </a:pPr>
            <a:fld id="{A9B773E9-A3BC-4480-B28B-2F6D33CA67E2}" type="slidenum">
              <a:rPr lang="en-US" sz="1320" b="1">
                <a:latin typeface="+mj-lt"/>
              </a:rPr>
              <a:pPr algn="ctr" fontAlgn="auto">
                <a:spcBef>
                  <a:spcPts val="0"/>
                </a:spcBef>
                <a:spcAft>
                  <a:spcPts val="0"/>
                </a:spcAft>
                <a:defRPr/>
              </a:pPr>
              <a:t>‹#›</a:t>
            </a:fld>
            <a:r>
              <a:rPr lang="en-US" sz="1320" b="1" dirty="0">
                <a:latin typeface="+mj-lt"/>
              </a:rPr>
              <a:t> </a:t>
            </a:r>
          </a:p>
        </p:txBody>
      </p:sp>
      <p:sp>
        <p:nvSpPr>
          <p:cNvPr id="12" name="Rectangle 11"/>
          <p:cNvSpPr/>
          <p:nvPr userDrawn="1"/>
        </p:nvSpPr>
        <p:spPr>
          <a:xfrm>
            <a:off x="11535182" y="7205436"/>
            <a:ext cx="1700759" cy="350839"/>
          </a:xfrm>
          <a:prstGeom prst="rect">
            <a:avLst/>
          </a:prstGeom>
          <a:ln>
            <a:noFill/>
          </a:ln>
        </p:spPr>
        <p:txBody>
          <a:bodyPr wrap="square" lIns="146279" tIns="73139" rIns="146279" bIns="73139">
            <a:spAutoFit/>
          </a:bodyPr>
          <a:lstStyle/>
          <a:p>
            <a:pPr algn="ctr" fontAlgn="auto">
              <a:spcBef>
                <a:spcPts val="0"/>
              </a:spcBef>
              <a:spcAft>
                <a:spcPts val="0"/>
              </a:spcAft>
              <a:defRPr/>
            </a:pPr>
            <a:fld id="{5E777865-FA73-4280-806C-4F86F01AA48F}" type="datetime4">
              <a:rPr lang="en-US" sz="1320">
                <a:latin typeface="+mj-lt"/>
              </a:rPr>
              <a:pPr algn="ctr" fontAlgn="auto">
                <a:spcBef>
                  <a:spcPts val="0"/>
                </a:spcBef>
                <a:spcAft>
                  <a:spcPts val="0"/>
                </a:spcAft>
                <a:defRPr/>
              </a:pPr>
              <a:t>November 4, 2014</a:t>
            </a:fld>
            <a:endParaRPr lang="en-US" sz="1320" dirty="0">
              <a:latin typeface="+mj-lt"/>
            </a:endParaRPr>
          </a:p>
        </p:txBody>
      </p:sp>
      <p:sp>
        <p:nvSpPr>
          <p:cNvPr id="13" name="Rounded Rectangle 12"/>
          <p:cNvSpPr/>
          <p:nvPr userDrawn="1"/>
        </p:nvSpPr>
        <p:spPr>
          <a:xfrm>
            <a:off x="11594383" y="7218137"/>
            <a:ext cx="1583139" cy="29464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fontAlgn="auto">
              <a:spcBef>
                <a:spcPts val="0"/>
              </a:spcBef>
              <a:spcAft>
                <a:spcPts val="0"/>
              </a:spcAft>
              <a:defRPr/>
            </a:pPr>
            <a:endParaRPr lang="en-US" sz="2592"/>
          </a:p>
        </p:txBody>
      </p:sp>
      <p:sp>
        <p:nvSpPr>
          <p:cNvPr id="14" name="Rounded Rectangle 13"/>
          <p:cNvSpPr/>
          <p:nvPr userDrawn="1"/>
        </p:nvSpPr>
        <p:spPr>
          <a:xfrm>
            <a:off x="13261340" y="7215596"/>
            <a:ext cx="495299" cy="29464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fontAlgn="auto">
              <a:spcBef>
                <a:spcPts val="0"/>
              </a:spcBef>
              <a:spcAft>
                <a:spcPts val="0"/>
              </a:spcAft>
              <a:defRPr/>
            </a:pPr>
            <a:endParaRPr lang="en-US" sz="2592"/>
          </a:p>
        </p:txBody>
      </p:sp>
      <p:sp>
        <p:nvSpPr>
          <p:cNvPr id="18" name="Rectangle 17"/>
          <p:cNvSpPr>
            <a:spLocks noChangeArrowheads="1"/>
          </p:cNvSpPr>
          <p:nvPr userDrawn="1"/>
        </p:nvSpPr>
        <p:spPr bwMode="auto">
          <a:xfrm>
            <a:off x="853441" y="7192961"/>
            <a:ext cx="1508759" cy="350839"/>
          </a:xfrm>
          <a:prstGeom prst="rect">
            <a:avLst/>
          </a:prstGeom>
          <a:noFill/>
          <a:ln w="9525">
            <a:noFill/>
            <a:miter lim="800000"/>
            <a:headEnd/>
            <a:tailEnd/>
          </a:ln>
        </p:spPr>
        <p:txBody>
          <a:bodyPr wrap="square" lIns="146279" tIns="73139" rIns="146279" bIns="73139">
            <a:spAutoFit/>
          </a:bodyPr>
          <a:lstStyle/>
          <a:p>
            <a:r>
              <a:rPr lang="en-US" sz="1320" b="1" dirty="0" smtClean="0">
                <a:solidFill>
                  <a:srgbClr val="A10200"/>
                </a:solidFill>
                <a:latin typeface="Calibri" pitchFamily="34" charset="0"/>
              </a:rPr>
              <a:t>@ </a:t>
            </a:r>
            <a:r>
              <a:rPr lang="en-US" sz="1320" b="1" dirty="0" err="1" smtClean="0">
                <a:solidFill>
                  <a:srgbClr val="A10200"/>
                </a:solidFill>
                <a:latin typeface="Calibri" pitchFamily="34" charset="0"/>
              </a:rPr>
              <a:t>SoCC</a:t>
            </a:r>
            <a:r>
              <a:rPr lang="en-US" sz="1320" b="1" baseline="0" dirty="0" smtClean="0">
                <a:solidFill>
                  <a:srgbClr val="A10200"/>
                </a:solidFill>
                <a:latin typeface="Calibri" pitchFamily="34" charset="0"/>
              </a:rPr>
              <a:t> 2014</a:t>
            </a:r>
            <a:endParaRPr lang="en-US" sz="1320" b="1" baseline="30000" dirty="0">
              <a:solidFill>
                <a:srgbClr val="A10200"/>
              </a:solidFill>
              <a:latin typeface="Calibri" pitchFamily="34" charset="0"/>
            </a:endParaRPr>
          </a:p>
        </p:txBody>
      </p:sp>
      <p:sp>
        <p:nvSpPr>
          <p:cNvPr id="19" name="Rounded Rectangle 18"/>
          <p:cNvSpPr/>
          <p:nvPr userDrawn="1"/>
        </p:nvSpPr>
        <p:spPr>
          <a:xfrm>
            <a:off x="853442" y="7220254"/>
            <a:ext cx="1168491" cy="29464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fontAlgn="auto">
              <a:spcBef>
                <a:spcPts val="0"/>
              </a:spcBef>
              <a:spcAft>
                <a:spcPts val="0"/>
              </a:spcAft>
              <a:defRPr/>
            </a:pPr>
            <a:endParaRPr lang="en-US" sz="2592"/>
          </a:p>
        </p:txBody>
      </p:sp>
      <p:pic>
        <p:nvPicPr>
          <p:cNvPr id="9222" name="Picture 6" descr="https://compas.cs.stonybrook.edu/wordpress/wp-content/uploads/2013/08/COMPAS_trimmed_185x7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0399" y="7220254"/>
            <a:ext cx="1762125" cy="7143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userDrawn="1"/>
        </p:nvSpPr>
        <p:spPr>
          <a:xfrm>
            <a:off x="6610393" y="7220252"/>
            <a:ext cx="4764419" cy="294640"/>
          </a:xfrm>
          <a:prstGeom prst="roundRect">
            <a:avLst/>
          </a:prstGeom>
          <a:solidFill>
            <a:srgbClr val="A1020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fontAlgn="auto">
              <a:spcBef>
                <a:spcPts val="0"/>
              </a:spcBef>
              <a:spcAft>
                <a:spcPts val="0"/>
              </a:spcAft>
              <a:defRPr/>
            </a:pPr>
            <a:endParaRPr lang="en-US" sz="2592" dirty="0">
              <a:solidFill>
                <a:srgbClr val="A00200"/>
              </a:solidFill>
            </a:endParaRPr>
          </a:p>
        </p:txBody>
      </p:sp>
      <p:sp>
        <p:nvSpPr>
          <p:cNvPr id="20" name="Rectangle 19"/>
          <p:cNvSpPr/>
          <p:nvPr userDrawn="1"/>
        </p:nvSpPr>
        <p:spPr>
          <a:xfrm>
            <a:off x="6537240" y="7195359"/>
            <a:ext cx="4913378" cy="332372"/>
          </a:xfrm>
          <a:prstGeom prst="rect">
            <a:avLst/>
          </a:prstGeom>
          <a:ln>
            <a:noFill/>
          </a:ln>
        </p:spPr>
        <p:txBody>
          <a:bodyPr wrap="square" lIns="146279" tIns="73139" rIns="146279" bIns="73139">
            <a:spAutoFit/>
          </a:bodyPr>
          <a:lstStyle/>
          <a:p>
            <a:pPr algn="ctr" fontAlgn="auto">
              <a:spcBef>
                <a:spcPts val="0"/>
              </a:spcBef>
              <a:spcAft>
                <a:spcPts val="0"/>
              </a:spcAft>
              <a:defRPr/>
            </a:pPr>
            <a:r>
              <a:rPr lang="en-US" sz="1200" b="1" dirty="0" smtClean="0">
                <a:solidFill>
                  <a:schemeClr val="bg1"/>
                </a:solidFill>
                <a:latin typeface="+mj-lt"/>
              </a:rPr>
              <a:t>Stony Brook Network Security and Applied Cryptography Laboratory</a:t>
            </a:r>
            <a:endParaRPr lang="en-US" sz="1200" b="1" dirty="0">
              <a:solidFill>
                <a:schemeClr val="bg1"/>
              </a:solidFill>
              <a:latin typeface="+mj-lt"/>
            </a:endParaRPr>
          </a:p>
        </p:txBody>
      </p:sp>
      <p:pic>
        <p:nvPicPr>
          <p:cNvPr id="21" name="Picture 2" descr="http://nationalsecurityinstitute.org/nsi.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211532" y="7215596"/>
            <a:ext cx="1248171" cy="5602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a:off x="5211534" y="7775873"/>
            <a:ext cx="1248169" cy="195745"/>
          </a:xfrm>
          <a:prstGeom prst="rect">
            <a:avLst/>
          </a:prstGeom>
          <a:solidFill>
            <a:schemeClr val="bg1"/>
          </a:solidFill>
          <a:ln w="3175">
            <a:solidFill>
              <a:schemeClr val="accent1"/>
            </a:solidFill>
          </a:ln>
        </p:spPr>
        <p:txBody>
          <a:bodyPr wrap="square" lIns="32918" tIns="32918" rIns="32918" bIns="32918" rtlCol="0">
            <a:spAutoFit/>
          </a:bodyPr>
          <a:lstStyle/>
          <a:p>
            <a:pPr algn="ctr"/>
            <a:r>
              <a:rPr lang="en-US" sz="840" dirty="0" smtClean="0"/>
              <a:t>National Security Institute</a:t>
            </a:r>
            <a:endParaRPr lang="en-US" sz="840" dirty="0"/>
          </a:p>
        </p:txBody>
      </p:sp>
    </p:spTree>
    <p:extLst>
      <p:ext uri="{BB962C8B-B14F-4D97-AF65-F5344CB8AC3E}">
        <p14:creationId xmlns:p14="http://schemas.microsoft.com/office/powerpoint/2010/main" val="2680982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6C4EF-A616-45E6-AA75-05C901DDDA39}"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25666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2"/>
            <a:ext cx="12435840" cy="1634490"/>
          </a:xfrm>
        </p:spPr>
        <p:txBody>
          <a:bodyPr anchor="t"/>
          <a:lstStyle>
            <a:lvl1pPr algn="l">
              <a:defRPr sz="48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C4EF-A616-45E6-AA75-05C901DDDA39}"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59594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5361" y="1920242"/>
            <a:ext cx="8653781" cy="5431156"/>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872981" y="1920242"/>
            <a:ext cx="8653780" cy="5431156"/>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96C4EF-A616-45E6-AA75-05C901DDDA39}"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358581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1"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0" cy="76771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0"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0" y="1842136"/>
            <a:ext cx="6466840" cy="76771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7432040" y="2609850"/>
            <a:ext cx="6466840"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96C4EF-A616-45E6-AA75-05C901DDDA39}" type="datetimeFigureOut">
              <a:rPr lang="en-US" smtClean="0"/>
              <a:t>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47850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96C4EF-A616-45E6-AA75-05C901DDDA39}" type="datetimeFigureOut">
              <a:rPr lang="en-US" smtClean="0"/>
              <a:t>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0974191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6C4EF-A616-45E6-AA75-05C901DDDA39}" type="datetimeFigureOut">
              <a:rPr lang="en-US" smtClean="0"/>
              <a:t>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33077312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2" y="327660"/>
            <a:ext cx="4813300" cy="1394460"/>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5720080" y="327662"/>
            <a:ext cx="8178800" cy="7023736"/>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2" y="1722122"/>
            <a:ext cx="4813300" cy="5629276"/>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6C4EF-A616-45E6-AA75-05C901DDDA39}"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53530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6C4EF-A616-45E6-AA75-05C901DDDA39}"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31173490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1" cy="1371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2"/>
            <a:ext cx="13167361" cy="5431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2"/>
            <a:ext cx="341376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0496C4EF-A616-45E6-AA75-05C901DDDA39}" type="datetimeFigureOut">
              <a:rPr lang="en-US" smtClean="0"/>
              <a:t>11/4/2014</a:t>
            </a:fld>
            <a:endParaRPr lang="en-US"/>
          </a:p>
        </p:txBody>
      </p:sp>
      <p:sp>
        <p:nvSpPr>
          <p:cNvPr id="5" name="Footer Placeholder 4"/>
          <p:cNvSpPr>
            <a:spLocks noGrp="1"/>
          </p:cNvSpPr>
          <p:nvPr>
            <p:ph type="ftr" sz="quarter" idx="3"/>
          </p:nvPr>
        </p:nvSpPr>
        <p:spPr>
          <a:xfrm>
            <a:off x="4998720" y="7627622"/>
            <a:ext cx="4632961"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1" y="7627622"/>
            <a:ext cx="341376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9BB67B79-38FD-40CB-B4DC-5D1EEA46E5A2}" type="slidenum">
              <a:rPr lang="en-US" smtClean="0"/>
              <a:t>‹#›</a:t>
            </a:fld>
            <a:endParaRPr lang="en-US"/>
          </a:p>
        </p:txBody>
      </p:sp>
    </p:spTree>
    <p:extLst>
      <p:ext uri="{BB962C8B-B14F-4D97-AF65-F5344CB8AC3E}">
        <p14:creationId xmlns:p14="http://schemas.microsoft.com/office/powerpoint/2010/main" val="2427482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3.gif"/></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jpe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gif"/></Relationships>
</file>

<file path=ppt/slides/_rels/slide1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hyperlink" Target="http://perspectives.mvdirona.com/"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hyperlink" Target="mailto:dozhang@cs.stonybrook.edu" TargetMode="External"/><Relationship Id="rId4" Type="http://schemas.openxmlformats.org/officeDocument/2006/relationships/image" Target="../media/image47.jpe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6.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image" Target="../media/image21.pn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image" Target="../media/image21.pn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hyperlink" Target="http://code.google.com/p/googleclusterdata/"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073391" y="1001215"/>
            <a:ext cx="12466616" cy="1178106"/>
          </a:xfrm>
          <a:prstGeom prst="roundRect">
            <a:avLst/>
          </a:prstGeom>
          <a:solidFill>
            <a:srgbClr val="00206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a:defRPr/>
            </a:pPr>
            <a:endParaRPr lang="en-US" sz="2592" dirty="0">
              <a:solidFill>
                <a:schemeClr val="bg1"/>
              </a:solidFill>
            </a:endParaRPr>
          </a:p>
        </p:txBody>
      </p:sp>
      <p:sp>
        <p:nvSpPr>
          <p:cNvPr id="10" name="Rectangle 9"/>
          <p:cNvSpPr/>
          <p:nvPr/>
        </p:nvSpPr>
        <p:spPr>
          <a:xfrm>
            <a:off x="1450740" y="1170166"/>
            <a:ext cx="11638151" cy="763260"/>
          </a:xfrm>
          <a:prstGeom prst="rect">
            <a:avLst/>
          </a:prstGeom>
          <a:noFill/>
        </p:spPr>
        <p:txBody>
          <a:bodyPr wrap="square" lIns="146279" tIns="73139" rIns="146279" bIns="73139">
            <a:spAutoFit/>
          </a:bodyPr>
          <a:lstStyle/>
          <a:p>
            <a:pPr algn="ctr">
              <a:defRPr/>
            </a:pPr>
            <a:r>
              <a:rPr lang="en-US" sz="4000" b="1" dirty="0" err="1" smtClean="0">
                <a:solidFill>
                  <a:schemeClr val="bg1"/>
                </a:solidFill>
              </a:rPr>
              <a:t>DIMMer</a:t>
            </a:r>
            <a:r>
              <a:rPr lang="en-US" sz="4000" b="1" dirty="0" smtClean="0">
                <a:solidFill>
                  <a:schemeClr val="bg1"/>
                </a:solidFill>
              </a:rPr>
              <a:t>: A case for turning off DIMMs in clouds</a:t>
            </a:r>
            <a:endParaRPr lang="en-US" sz="4000" b="1" baseline="30000" dirty="0">
              <a:solidFill>
                <a:schemeClr val="bg1"/>
              </a:solidFill>
            </a:endParaRPr>
          </a:p>
        </p:txBody>
      </p:sp>
      <p:sp>
        <p:nvSpPr>
          <p:cNvPr id="3" name="AutoShape 2" descr="http://www.research.ibm.com/haifa/conferences/systor2012/images/banner1.jpg"/>
          <p:cNvSpPr>
            <a:spLocks noChangeAspect="1" noChangeArrowheads="1"/>
          </p:cNvSpPr>
          <p:nvPr/>
        </p:nvSpPr>
        <p:spPr bwMode="auto">
          <a:xfrm>
            <a:off x="250760" y="-231140"/>
            <a:ext cx="487553" cy="4876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46279" tIns="73139" rIns="146279" bIns="73139" numCol="1" anchor="t" anchorCtr="0" compatLnSpc="1">
            <a:prstTxWarp prst="textNoShape">
              <a:avLst/>
            </a:prstTxWarp>
          </a:bodyPr>
          <a:lstStyle/>
          <a:p>
            <a:endParaRPr lang="en-US" sz="2592"/>
          </a:p>
        </p:txBody>
      </p:sp>
      <p:sp>
        <p:nvSpPr>
          <p:cNvPr id="14" name="Rectangle 13"/>
          <p:cNvSpPr>
            <a:spLocks noChangeArrowheads="1"/>
          </p:cNvSpPr>
          <p:nvPr/>
        </p:nvSpPr>
        <p:spPr bwMode="auto">
          <a:xfrm>
            <a:off x="3886200" y="3239887"/>
            <a:ext cx="7620000" cy="1378813"/>
          </a:xfrm>
          <a:prstGeom prst="rect">
            <a:avLst/>
          </a:prstGeom>
          <a:noFill/>
          <a:ln w="9525">
            <a:noFill/>
            <a:miter lim="800000"/>
            <a:headEnd/>
            <a:tailEnd/>
          </a:ln>
        </p:spPr>
        <p:txBody>
          <a:bodyPr wrap="square" lIns="146279" tIns="73139" rIns="146279" bIns="73139">
            <a:spAutoFit/>
          </a:bodyPr>
          <a:lstStyle/>
          <a:p>
            <a:r>
              <a:rPr lang="en-US" sz="4000" b="1" dirty="0" err="1" smtClean="0">
                <a:latin typeface="Calibri" pitchFamily="34" charset="0"/>
              </a:rPr>
              <a:t>Dongli</a:t>
            </a:r>
            <a:r>
              <a:rPr lang="en-US" sz="4000" b="1" dirty="0" smtClean="0">
                <a:latin typeface="Calibri" pitchFamily="34" charset="0"/>
              </a:rPr>
              <a:t> Zhang</a:t>
            </a:r>
            <a:r>
              <a:rPr lang="en-US" sz="4000" dirty="0" smtClean="0">
                <a:latin typeface="Calibri" pitchFamily="34" charset="0"/>
              </a:rPr>
              <a:t>, Moussa </a:t>
            </a:r>
            <a:r>
              <a:rPr lang="en-US" sz="4000" dirty="0" err="1" smtClean="0">
                <a:latin typeface="Calibri" pitchFamily="34" charset="0"/>
              </a:rPr>
              <a:t>Ehsan</a:t>
            </a:r>
            <a:r>
              <a:rPr lang="en-US" sz="4000" dirty="0" smtClean="0">
                <a:latin typeface="Calibri" pitchFamily="34" charset="0"/>
              </a:rPr>
              <a:t>, Michael </a:t>
            </a:r>
            <a:r>
              <a:rPr lang="en-US" sz="4000" dirty="0" err="1" smtClean="0">
                <a:latin typeface="Calibri" pitchFamily="34" charset="0"/>
              </a:rPr>
              <a:t>Ferdman</a:t>
            </a:r>
            <a:r>
              <a:rPr lang="en-US" sz="4000" dirty="0" smtClean="0">
                <a:latin typeface="Calibri" pitchFamily="34" charset="0"/>
              </a:rPr>
              <a:t>, </a:t>
            </a:r>
            <a:r>
              <a:rPr lang="en-US" sz="4000" dirty="0" err="1" smtClean="0">
                <a:latin typeface="Calibri" pitchFamily="34" charset="0"/>
              </a:rPr>
              <a:t>Radu</a:t>
            </a:r>
            <a:r>
              <a:rPr lang="en-US" sz="4000" dirty="0" smtClean="0">
                <a:latin typeface="Calibri" pitchFamily="34" charset="0"/>
              </a:rPr>
              <a:t> </a:t>
            </a:r>
            <a:r>
              <a:rPr lang="en-US" sz="4000" dirty="0" err="1" smtClean="0">
                <a:latin typeface="Calibri" pitchFamily="34" charset="0"/>
              </a:rPr>
              <a:t>Sion</a:t>
            </a:r>
            <a:endParaRPr lang="en-US" sz="4000" dirty="0" smtClean="0">
              <a:latin typeface="Calibri" pitchFamily="34" charset="0"/>
            </a:endParaRPr>
          </a:p>
        </p:txBody>
      </p:sp>
      <p:pic>
        <p:nvPicPr>
          <p:cNvPr id="9220" name="Picture 4" descr="Computer Architecture Stony Brook L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7854" y="6034908"/>
            <a:ext cx="2511037" cy="10179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E:\WORK\JOBS\StonyBrook.2005-\SUNYSB.logo\SBU-logos\print\jpg\CS.SBU.horz_2cl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6555" y="6353287"/>
            <a:ext cx="4006519" cy="6770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nationalsecurityinstitute.org/nsi.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5803916"/>
            <a:ext cx="2589228" cy="116255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219200" y="7032243"/>
            <a:ext cx="2589228" cy="343478"/>
          </a:xfrm>
          <a:prstGeom prst="rect">
            <a:avLst/>
          </a:prstGeom>
          <a:solidFill>
            <a:schemeClr val="bg1"/>
          </a:solidFill>
          <a:ln w="3175">
            <a:solidFill>
              <a:schemeClr val="accent1"/>
            </a:solidFill>
          </a:ln>
        </p:spPr>
        <p:txBody>
          <a:bodyPr wrap="square" lIns="32918" tIns="32918" rIns="32918" bIns="32918" rtlCol="0">
            <a:spAutoFit/>
          </a:bodyPr>
          <a:lstStyle/>
          <a:p>
            <a:pPr algn="ctr"/>
            <a:r>
              <a:rPr lang="en-US" sz="1800" dirty="0"/>
              <a:t>National Security Institute</a:t>
            </a:r>
          </a:p>
        </p:txBody>
      </p:sp>
    </p:spTree>
    <p:extLst>
      <p:ext uri="{BB962C8B-B14F-4D97-AF65-F5344CB8AC3E}">
        <p14:creationId xmlns:p14="http://schemas.microsoft.com/office/powerpoint/2010/main" val="3028118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Our Assumptions</a:t>
            </a:r>
            <a:endParaRPr lang="en-US" sz="500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2800" dirty="0" smtClean="0"/>
              <a:t>Max server DRAM capacity = 64GB</a:t>
            </a:r>
          </a:p>
          <a:p>
            <a:r>
              <a:rPr lang="en-US" sz="2800" dirty="0" smtClean="0"/>
              <a:t>Max server CPU socket  = 2</a:t>
            </a:r>
          </a:p>
          <a:p>
            <a:r>
              <a:rPr lang="en-US" sz="2800" dirty="0"/>
              <a:t>No OS kernel resource usage and job </a:t>
            </a:r>
            <a:r>
              <a:rPr lang="en-US" sz="2800" dirty="0" smtClean="0"/>
              <a:t>dependencies</a:t>
            </a:r>
          </a:p>
          <a:p>
            <a:r>
              <a:rPr lang="en-US" sz="2800" dirty="0"/>
              <a:t>Increasing DRAM capacity in data </a:t>
            </a:r>
            <a:r>
              <a:rPr lang="en-US" sz="2800" dirty="0" smtClean="0"/>
              <a:t>center</a:t>
            </a:r>
          </a:p>
          <a:p>
            <a:endParaRPr lang="en-US" sz="2800" dirty="0" smtClean="0"/>
          </a:p>
          <a:p>
            <a:endParaRPr lang="en-US" sz="2800" dirty="0"/>
          </a:p>
          <a:p>
            <a:endParaRPr lang="en-US" sz="25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3429000"/>
            <a:ext cx="8196641" cy="3543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reading.pppst.com/m_elements_literatur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3868" y="4953000"/>
            <a:ext cx="2328332" cy="1777294"/>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236372" y="5524500"/>
            <a:ext cx="8060027" cy="31714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42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arn(inVertical)">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Saving: DRAM</a:t>
            </a:r>
            <a:endParaRPr lang="en-US" sz="5000" dirty="0"/>
          </a:p>
        </p:txBody>
      </p:sp>
      <p:sp>
        <p:nvSpPr>
          <p:cNvPr id="4" name="Content Placeholder 2"/>
          <p:cNvSpPr txBox="1">
            <a:spLocks/>
          </p:cNvSpPr>
          <p:nvPr/>
        </p:nvSpPr>
        <p:spPr>
          <a:xfrm>
            <a:off x="914400" y="1371600"/>
            <a:ext cx="134112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00" dirty="0" smtClean="0"/>
              <a:t>Consolidate memory pages on minimum DRAM ranks on each server</a:t>
            </a:r>
          </a:p>
          <a:p>
            <a:r>
              <a:rPr lang="en-US" sz="3000" dirty="0" smtClean="0"/>
              <a:t>Monthly DRAM Rank Count (total and idle)</a:t>
            </a:r>
          </a:p>
          <a:p>
            <a:r>
              <a:rPr lang="en-US" sz="3000" dirty="0" smtClean="0">
                <a:solidFill>
                  <a:srgbClr val="FF0000"/>
                </a:solidFill>
              </a:rPr>
              <a:t>50%</a:t>
            </a:r>
            <a:r>
              <a:rPr lang="en-US" sz="3000" dirty="0" smtClean="0"/>
              <a:t> memory utilization</a:t>
            </a:r>
          </a:p>
          <a:p>
            <a:r>
              <a:rPr lang="en-US" sz="3000" dirty="0" smtClean="0">
                <a:solidFill>
                  <a:srgbClr val="FF0000"/>
                </a:solidFill>
              </a:rPr>
              <a:t>50%</a:t>
            </a:r>
            <a:r>
              <a:rPr lang="en-US" sz="3000" dirty="0" smtClean="0"/>
              <a:t> DRAM ranks are idle</a:t>
            </a:r>
          </a:p>
          <a:p>
            <a:r>
              <a:rPr lang="en-US" sz="3000" dirty="0" smtClean="0"/>
              <a:t>Save </a:t>
            </a:r>
            <a:r>
              <a:rPr lang="en-US" sz="3000" b="1" dirty="0" smtClean="0">
                <a:solidFill>
                  <a:schemeClr val="accent3">
                    <a:lumMod val="75000"/>
                  </a:schemeClr>
                </a:solidFill>
              </a:rPr>
              <a:t>30MWh </a:t>
            </a:r>
            <a:r>
              <a:rPr lang="en-US" sz="3000" dirty="0" smtClean="0"/>
              <a:t>per month</a:t>
            </a:r>
          </a:p>
          <a:p>
            <a:endParaRPr lang="en-US" sz="3000" dirty="0" smtClean="0"/>
          </a:p>
          <a:p>
            <a:endParaRPr lang="en-US" sz="3000" dirty="0" smtClean="0"/>
          </a:p>
        </p:txBody>
      </p:sp>
      <p:pic>
        <p:nvPicPr>
          <p:cNvPr id="7" name="Picture 14" descr="http://www.clker.com/cliparts/8/c/5/2/11970961551984252364lnxwalt_Cheap_Lightning_Bolt.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072" y="3440043"/>
            <a:ext cx="575270" cy="6700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0" y="5409454"/>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Zhang\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263598"/>
            <a:ext cx="10591800" cy="2760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42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Saving: CPU</a:t>
            </a:r>
            <a:endParaRPr lang="en-US" sz="5000" dirty="0"/>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2600" dirty="0"/>
              <a:t>Consolidate </a:t>
            </a:r>
            <a:r>
              <a:rPr lang="en-US" sz="2600" dirty="0" smtClean="0"/>
              <a:t>workloads </a:t>
            </a:r>
            <a:r>
              <a:rPr lang="en-US" sz="2600" dirty="0"/>
              <a:t>on minimum </a:t>
            </a:r>
            <a:r>
              <a:rPr lang="en-US" sz="2600" dirty="0" smtClean="0"/>
              <a:t>CPU sockets </a:t>
            </a:r>
            <a:r>
              <a:rPr lang="en-US" sz="2600" dirty="0"/>
              <a:t>on each </a:t>
            </a:r>
            <a:r>
              <a:rPr lang="en-US" sz="2600" dirty="0" smtClean="0"/>
              <a:t>server</a:t>
            </a:r>
          </a:p>
          <a:p>
            <a:r>
              <a:rPr lang="en-US" sz="2600" dirty="0" smtClean="0"/>
              <a:t>Monthly CPU socket count (total and idle)</a:t>
            </a:r>
          </a:p>
          <a:p>
            <a:r>
              <a:rPr lang="en-US" sz="2600" dirty="0" smtClean="0">
                <a:solidFill>
                  <a:srgbClr val="FF0000"/>
                </a:solidFill>
              </a:rPr>
              <a:t>50 %</a:t>
            </a:r>
            <a:r>
              <a:rPr lang="en-US" sz="2600" dirty="0" smtClean="0"/>
              <a:t> CPU utilization</a:t>
            </a:r>
          </a:p>
          <a:p>
            <a:r>
              <a:rPr lang="en-US" sz="2600" dirty="0" smtClean="0">
                <a:solidFill>
                  <a:srgbClr val="FF0000"/>
                </a:solidFill>
              </a:rPr>
              <a:t>20 %</a:t>
            </a:r>
            <a:r>
              <a:rPr lang="en-US" sz="2600" dirty="0" smtClean="0"/>
              <a:t> CPU sockets are idle</a:t>
            </a:r>
          </a:p>
          <a:p>
            <a:r>
              <a:rPr lang="en-US" sz="2600" dirty="0"/>
              <a:t>No PCI devices (e.g. NIC) </a:t>
            </a:r>
            <a:r>
              <a:rPr lang="en-US" sz="2600" dirty="0" smtClean="0"/>
              <a:t>involved</a:t>
            </a:r>
          </a:p>
          <a:p>
            <a:r>
              <a:rPr lang="en-US" sz="2600" dirty="0" smtClean="0"/>
              <a:t>Save </a:t>
            </a:r>
            <a:r>
              <a:rPr lang="en-US" sz="2600" b="1" dirty="0" smtClean="0">
                <a:solidFill>
                  <a:schemeClr val="accent3">
                    <a:lumMod val="75000"/>
                  </a:schemeClr>
                </a:solidFill>
              </a:rPr>
              <a:t>52MWh </a:t>
            </a:r>
            <a:r>
              <a:rPr lang="en-US" sz="2600" dirty="0" smtClean="0"/>
              <a:t>per month</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726" y="4343400"/>
            <a:ext cx="10515600" cy="2802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4" descr="http://www.clker.com/cliparts/8/c/5/2/11970961551984252364lnxwalt_Cheap_Lightning_Bolt.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0847" y="3736496"/>
            <a:ext cx="422942" cy="4926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wpclipart.com/computer/hardware/CPU/cpu_2_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6800" y="4953000"/>
            <a:ext cx="1065234" cy="106523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716526" y="2322402"/>
            <a:ext cx="7037439" cy="630942"/>
          </a:xfrm>
          <a:prstGeom prst="rect">
            <a:avLst/>
          </a:prstGeom>
          <a:noFill/>
        </p:spPr>
        <p:txBody>
          <a:bodyPr wrap="none" rtlCol="0">
            <a:spAutoFit/>
          </a:bodyPr>
          <a:lstStyle/>
          <a:p>
            <a:r>
              <a:rPr lang="en-US" sz="3500" b="1" dirty="0"/>
              <a:t> </a:t>
            </a:r>
            <a:r>
              <a:rPr lang="en-US" sz="3500" b="1" dirty="0" smtClean="0"/>
              <a:t>            +           = </a:t>
            </a:r>
            <a:r>
              <a:rPr lang="en-US" sz="3500" b="1" dirty="0">
                <a:solidFill>
                  <a:schemeClr val="accent3">
                    <a:lumMod val="75000"/>
                  </a:schemeClr>
                </a:solidFill>
              </a:rPr>
              <a:t>82MWh</a:t>
            </a:r>
            <a:r>
              <a:rPr lang="en-US" sz="3500" b="1" dirty="0" smtClean="0"/>
              <a:t> = 51MT CO</a:t>
            </a:r>
            <a:r>
              <a:rPr lang="en-US" sz="3500" b="1" baseline="-25000" dirty="0" smtClean="0"/>
              <a:t>2</a:t>
            </a:r>
            <a:r>
              <a:rPr lang="en-US" sz="3500" b="1" dirty="0" smtClean="0"/>
              <a:t> </a:t>
            </a:r>
            <a:endParaRPr lang="en-US" sz="3500" b="1" dirty="0"/>
          </a:p>
        </p:txBody>
      </p:sp>
      <p:pic>
        <p:nvPicPr>
          <p:cNvPr id="10" name="Picture 2" descr="http://www.wpclipart.com/computer/hardware/CPU/cpu_2_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58200" y="2236429"/>
            <a:ext cx="814039" cy="814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ec.l.thumbs.canstockphoto.com/canstock1398660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3278" y="2369572"/>
            <a:ext cx="1208274" cy="5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42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arn(inVertical)">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arn(inVertical)">
                                      <p:cBhvr>
                                        <p:cTn id="20" dur="500"/>
                                        <p:tgtEl>
                                          <p:spTgt spid="4">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barn(inVertical)">
                                      <p:cBhvr>
                                        <p:cTn id="28" dur="500"/>
                                        <p:tgtEl>
                                          <p:spTgt spid="9">
                                            <p:txEl>
                                              <p:pRg st="0" end="0"/>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par>
                                <p:cTn id="32" presetID="16" presetClass="entr" presetSubtype="21"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611858" y="4933949"/>
            <a:ext cx="1511625" cy="1295401"/>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069058" y="5467351"/>
            <a:ext cx="1054425"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p:txBody>
          <a:bodyPr>
            <a:normAutofit/>
          </a:bodyPr>
          <a:lstStyle/>
          <a:p>
            <a:r>
              <a:rPr lang="en-US" sz="5000" dirty="0" err="1" smtClean="0"/>
              <a:t>DIMMer</a:t>
            </a:r>
            <a:r>
              <a:rPr lang="en-US" sz="5000" dirty="0" smtClean="0"/>
              <a:t> Cost</a:t>
            </a:r>
            <a:endParaRPr lang="en-US" sz="5000" dirty="0"/>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000" dirty="0" smtClean="0"/>
              <a:t>The story is not finished…</a:t>
            </a:r>
          </a:p>
        </p:txBody>
      </p:sp>
      <p:sp>
        <p:nvSpPr>
          <p:cNvPr id="2" name="TextBox 1"/>
          <p:cNvSpPr txBox="1"/>
          <p:nvPr/>
        </p:nvSpPr>
        <p:spPr>
          <a:xfrm>
            <a:off x="987195" y="3871532"/>
            <a:ext cx="2150076" cy="477054"/>
          </a:xfrm>
          <a:prstGeom prst="rect">
            <a:avLst/>
          </a:prstGeom>
          <a:noFill/>
        </p:spPr>
        <p:txBody>
          <a:bodyPr wrap="none" rtlCol="0">
            <a:spAutoFit/>
          </a:bodyPr>
          <a:lstStyle/>
          <a:p>
            <a:r>
              <a:rPr lang="en-US" sz="2500" dirty="0" smtClean="0">
                <a:solidFill>
                  <a:srgbClr val="FF0000"/>
                </a:solidFill>
              </a:rPr>
              <a:t>Page Migration</a:t>
            </a:r>
            <a:endParaRPr lang="en-US" sz="2500" dirty="0">
              <a:solidFill>
                <a:srgbClr val="FF0000"/>
              </a:solidFill>
            </a:endParaRPr>
          </a:p>
        </p:txBody>
      </p:sp>
      <p:sp>
        <p:nvSpPr>
          <p:cNvPr id="10" name="TextBox 9"/>
          <p:cNvSpPr txBox="1"/>
          <p:nvPr/>
        </p:nvSpPr>
        <p:spPr>
          <a:xfrm>
            <a:off x="7584964" y="3871532"/>
            <a:ext cx="3360985" cy="477054"/>
          </a:xfrm>
          <a:prstGeom prst="rect">
            <a:avLst/>
          </a:prstGeom>
          <a:noFill/>
        </p:spPr>
        <p:txBody>
          <a:bodyPr wrap="none" rtlCol="0">
            <a:spAutoFit/>
          </a:bodyPr>
          <a:lstStyle/>
          <a:p>
            <a:r>
              <a:rPr lang="en-US" sz="2500" dirty="0" smtClean="0">
                <a:solidFill>
                  <a:srgbClr val="FF0000"/>
                </a:solidFill>
              </a:rPr>
              <a:t>Reduced Cache Capacity</a:t>
            </a:r>
            <a:endParaRPr lang="en-US" sz="2500" dirty="0">
              <a:solidFill>
                <a:srgbClr val="FF0000"/>
              </a:solidFill>
            </a:endParaRPr>
          </a:p>
        </p:txBody>
      </p:sp>
      <p:sp>
        <p:nvSpPr>
          <p:cNvPr id="11" name="TextBox 10"/>
          <p:cNvSpPr txBox="1"/>
          <p:nvPr/>
        </p:nvSpPr>
        <p:spPr>
          <a:xfrm>
            <a:off x="4170958" y="3713197"/>
            <a:ext cx="2415213" cy="861774"/>
          </a:xfrm>
          <a:prstGeom prst="rect">
            <a:avLst/>
          </a:prstGeom>
          <a:noFill/>
        </p:spPr>
        <p:txBody>
          <a:bodyPr wrap="none" rtlCol="0">
            <a:spAutoFit/>
          </a:bodyPr>
          <a:lstStyle/>
          <a:p>
            <a:pPr algn="ctr"/>
            <a:r>
              <a:rPr lang="en-US" sz="2500" dirty="0" smtClean="0">
                <a:solidFill>
                  <a:srgbClr val="FF0000"/>
                </a:solidFill>
              </a:rPr>
              <a:t>OS Memory </a:t>
            </a:r>
          </a:p>
          <a:p>
            <a:pPr algn="ctr"/>
            <a:r>
              <a:rPr lang="en-US" sz="2500" dirty="0" smtClean="0">
                <a:solidFill>
                  <a:srgbClr val="FF0000"/>
                </a:solidFill>
              </a:rPr>
              <a:t>Capacity Resizing</a:t>
            </a:r>
            <a:endParaRPr lang="en-US" sz="2500" dirty="0">
              <a:solidFill>
                <a:srgbClr val="FF0000"/>
              </a:solidFill>
            </a:endParaRPr>
          </a:p>
        </p:txBody>
      </p:sp>
      <p:sp>
        <p:nvSpPr>
          <p:cNvPr id="12" name="TextBox 11"/>
          <p:cNvSpPr txBox="1"/>
          <p:nvPr/>
        </p:nvSpPr>
        <p:spPr>
          <a:xfrm>
            <a:off x="11162026" y="3798212"/>
            <a:ext cx="2455096" cy="861774"/>
          </a:xfrm>
          <a:prstGeom prst="rect">
            <a:avLst/>
          </a:prstGeom>
          <a:noFill/>
        </p:spPr>
        <p:txBody>
          <a:bodyPr wrap="none" rtlCol="0">
            <a:spAutoFit/>
          </a:bodyPr>
          <a:lstStyle/>
          <a:p>
            <a:r>
              <a:rPr lang="en-US" sz="2500" dirty="0" smtClean="0">
                <a:solidFill>
                  <a:srgbClr val="FF0000"/>
                </a:solidFill>
              </a:rPr>
              <a:t>Non-Interleaved </a:t>
            </a:r>
          </a:p>
          <a:p>
            <a:r>
              <a:rPr lang="en-US" sz="2500" dirty="0" smtClean="0">
                <a:solidFill>
                  <a:srgbClr val="FF0000"/>
                </a:solidFill>
              </a:rPr>
              <a:t>Address Mapping</a:t>
            </a:r>
            <a:endParaRPr lang="en-US" sz="2500" dirty="0">
              <a:solidFill>
                <a:srgbClr val="FF0000"/>
              </a:solidFill>
            </a:endParaRPr>
          </a:p>
        </p:txBody>
      </p:sp>
      <p:pic>
        <p:nvPicPr>
          <p:cNvPr id="5128" name="Picture 8" descr="http://ec.l.thumbs.canstockphoto.com/canstock122178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9574" y="4800600"/>
            <a:ext cx="850502"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ec.l.thumbs.canstockphoto.com/canstock122178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6222" y="4800600"/>
            <a:ext cx="850502" cy="1428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klonergan.aupairnews.com/files/2010/02/clipart-unclesam.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1282701"/>
            <a:ext cx="1697033" cy="1917700"/>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a:xfrm rot="10800000">
            <a:off x="11731051" y="6362906"/>
            <a:ext cx="287548" cy="630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0800000">
            <a:off x="12767699" y="6360714"/>
            <a:ext cx="287548" cy="630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https://cdn4.iconfinder.com/data/icons/Antares_Complete_Pack/512/Devices/HD%20OpenDrive%20Alt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46109" y="4800600"/>
            <a:ext cx="1712649" cy="1712649"/>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p:nvPr/>
        </p:nvCxnSpPr>
        <p:spPr>
          <a:xfrm flipV="1">
            <a:off x="9123483" y="5554189"/>
            <a:ext cx="524806"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780175" y="5727701"/>
            <a:ext cx="1643069" cy="369332"/>
          </a:xfrm>
          <a:prstGeom prst="rect">
            <a:avLst/>
          </a:prstGeom>
          <a:noFill/>
        </p:spPr>
        <p:txBody>
          <a:bodyPr wrap="square" rtlCol="0">
            <a:spAutoFit/>
          </a:bodyPr>
          <a:lstStyle/>
          <a:p>
            <a:pPr algn="ctr"/>
            <a:r>
              <a:rPr lang="en-US" sz="1800" dirty="0" smtClean="0"/>
              <a:t>Disk Cache</a:t>
            </a:r>
            <a:endParaRPr lang="en-US" sz="1800" dirty="0"/>
          </a:p>
        </p:txBody>
      </p:sp>
      <p:pic>
        <p:nvPicPr>
          <p:cNvPr id="30" name="Picture 4" descr="http://www.clker.com/cliparts/1/1/9/2/12065738771352376078Arnoud999_Right_or_wrong_5.svg.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5708" y="4940949"/>
            <a:ext cx="526402" cy="5264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http://www.clker.com/cliparts/3/9/d/1/11954425131477014579ryanlerch_Cross_Road_Sign.svg.h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433970" y="5069196"/>
            <a:ext cx="958651" cy="851602"/>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3949171" y="4800600"/>
            <a:ext cx="2637000" cy="6519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903721" y="4965004"/>
            <a:ext cx="2727900" cy="323165"/>
          </a:xfrm>
          <a:prstGeom prst="rect">
            <a:avLst/>
          </a:prstGeom>
          <a:noFill/>
        </p:spPr>
        <p:txBody>
          <a:bodyPr wrap="square" rtlCol="0">
            <a:spAutoFit/>
          </a:bodyPr>
          <a:lstStyle/>
          <a:p>
            <a:pPr algn="ctr"/>
            <a:r>
              <a:rPr lang="en-US" sz="1500" dirty="0" smtClean="0"/>
              <a:t>Physical Memory Address Space</a:t>
            </a:r>
            <a:endParaRPr lang="en-US" sz="1500" dirty="0"/>
          </a:p>
        </p:txBody>
      </p:sp>
      <p:pic>
        <p:nvPicPr>
          <p:cNvPr id="40" name="Picture 4" descr="http://ec.l.thumbs.canstockphoto.com/canstock13986606.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40671" y="6061018"/>
            <a:ext cx="1132312" cy="51331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http://ec.l.thumbs.canstockphoto.com/canstock13986606.jpg"/>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3859" y="6061018"/>
            <a:ext cx="1132312" cy="513316"/>
          </a:xfrm>
          <a:prstGeom prst="rect">
            <a:avLst/>
          </a:prstGeom>
          <a:noFill/>
          <a:extLst>
            <a:ext uri="{909E8E84-426E-40DD-AFC4-6F175D3DCCD1}">
              <a14:hiddenFill xmlns:a14="http://schemas.microsoft.com/office/drawing/2010/main">
                <a:solidFill>
                  <a:srgbClr val="FFFFFF"/>
                </a:solidFill>
              </a14:hiddenFill>
            </a:ext>
          </a:extLst>
        </p:spPr>
      </p:pic>
      <p:sp>
        <p:nvSpPr>
          <p:cNvPr id="42" name="Up Arrow 41"/>
          <p:cNvSpPr/>
          <p:nvPr/>
        </p:nvSpPr>
        <p:spPr>
          <a:xfrm>
            <a:off x="4499487" y="5487143"/>
            <a:ext cx="214680" cy="51550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 Arrow 42"/>
          <p:cNvSpPr/>
          <p:nvPr/>
        </p:nvSpPr>
        <p:spPr>
          <a:xfrm rot="10800000">
            <a:off x="5912675" y="5499889"/>
            <a:ext cx="214680" cy="51550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563567" y="5603752"/>
            <a:ext cx="941840" cy="307777"/>
          </a:xfrm>
          <a:prstGeom prst="rect">
            <a:avLst/>
          </a:prstGeom>
          <a:noFill/>
        </p:spPr>
        <p:txBody>
          <a:bodyPr wrap="square" rtlCol="0">
            <a:spAutoFit/>
          </a:bodyPr>
          <a:lstStyle/>
          <a:p>
            <a:r>
              <a:rPr lang="en-US" sz="1400" dirty="0" smtClean="0"/>
              <a:t>Addition</a:t>
            </a:r>
            <a:endParaRPr lang="en-US" sz="1400" dirty="0"/>
          </a:p>
        </p:txBody>
      </p:sp>
      <p:sp>
        <p:nvSpPr>
          <p:cNvPr id="45" name="TextBox 44"/>
          <p:cNvSpPr txBox="1"/>
          <p:nvPr/>
        </p:nvSpPr>
        <p:spPr>
          <a:xfrm>
            <a:off x="6068475" y="5603752"/>
            <a:ext cx="808634" cy="307777"/>
          </a:xfrm>
          <a:prstGeom prst="rect">
            <a:avLst/>
          </a:prstGeom>
          <a:noFill/>
        </p:spPr>
        <p:txBody>
          <a:bodyPr wrap="square" rtlCol="0">
            <a:spAutoFit/>
          </a:bodyPr>
          <a:lstStyle/>
          <a:p>
            <a:r>
              <a:rPr lang="en-US" sz="1400" dirty="0" smtClean="0"/>
              <a:t>Removal</a:t>
            </a:r>
            <a:endParaRPr lang="en-US" sz="1400" dirty="0"/>
          </a:p>
        </p:txBody>
      </p:sp>
      <p:pic>
        <p:nvPicPr>
          <p:cNvPr id="46" name="Picture 4" descr="http://ec.l.thumbs.canstockphoto.com/canstock13986606.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7550" y="5043795"/>
            <a:ext cx="1074683" cy="48719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http://ec.l.thumbs.canstockphoto.com/canstock13986606.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2986" y="5743857"/>
            <a:ext cx="1074683" cy="487191"/>
          </a:xfrm>
          <a:prstGeom prst="rect">
            <a:avLst/>
          </a:prstGeom>
          <a:noFill/>
          <a:extLst>
            <a:ext uri="{909E8E84-426E-40DD-AFC4-6F175D3DCCD1}">
              <a14:hiddenFill xmlns:a14="http://schemas.microsoft.com/office/drawing/2010/main">
                <a:solidFill>
                  <a:srgbClr val="FFFFFF"/>
                </a:solidFill>
              </a14:hiddenFill>
            </a:ext>
          </a:extLst>
        </p:spPr>
      </p:pic>
      <p:sp>
        <p:nvSpPr>
          <p:cNvPr id="48" name="Curved Left Arrow 47"/>
          <p:cNvSpPr/>
          <p:nvPr/>
        </p:nvSpPr>
        <p:spPr>
          <a:xfrm>
            <a:off x="2137785" y="5409692"/>
            <a:ext cx="348185" cy="5777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ounded Rectangle 48"/>
          <p:cNvSpPr/>
          <p:nvPr/>
        </p:nvSpPr>
        <p:spPr>
          <a:xfrm>
            <a:off x="2600492" y="5347574"/>
            <a:ext cx="672179" cy="70199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2529544" y="5433800"/>
            <a:ext cx="869070" cy="553998"/>
          </a:xfrm>
          <a:prstGeom prst="rect">
            <a:avLst/>
          </a:prstGeom>
          <a:noFill/>
        </p:spPr>
        <p:txBody>
          <a:bodyPr wrap="square" rtlCol="0">
            <a:spAutoFit/>
          </a:bodyPr>
          <a:lstStyle/>
          <a:p>
            <a:pPr algn="ctr"/>
            <a:r>
              <a:rPr lang="en-US" sz="1500" dirty="0" smtClean="0"/>
              <a:t>4KB </a:t>
            </a:r>
          </a:p>
          <a:p>
            <a:pPr algn="ctr"/>
            <a:r>
              <a:rPr lang="en-US" sz="1500" dirty="0" smtClean="0"/>
              <a:t>Page</a:t>
            </a:r>
            <a:endParaRPr lang="en-US" sz="1500" dirty="0"/>
          </a:p>
        </p:txBody>
      </p:sp>
    </p:spTree>
    <p:extLst>
      <p:ext uri="{BB962C8B-B14F-4D97-AF65-F5344CB8AC3E}">
        <p14:creationId xmlns:p14="http://schemas.microsoft.com/office/powerpoint/2010/main" val="245742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500" fill="hold"/>
                                        <p:tgtEl>
                                          <p:spTgt spid="4102"/>
                                        </p:tgtEl>
                                        <p:attrNameLst>
                                          <p:attrName>ppt_w</p:attrName>
                                        </p:attrNameLst>
                                      </p:cBhvr>
                                      <p:tavLst>
                                        <p:tav tm="0">
                                          <p:val>
                                            <p:fltVal val="0"/>
                                          </p:val>
                                        </p:tav>
                                        <p:tav tm="100000">
                                          <p:val>
                                            <p:strVal val="#ppt_w"/>
                                          </p:val>
                                        </p:tav>
                                      </p:tavLst>
                                    </p:anim>
                                    <p:anim calcmode="lin" valueType="num">
                                      <p:cBhvr>
                                        <p:cTn id="8" dur="500" fill="hold"/>
                                        <p:tgtEl>
                                          <p:spTgt spid="4102"/>
                                        </p:tgtEl>
                                        <p:attrNameLst>
                                          <p:attrName>ppt_h</p:attrName>
                                        </p:attrNameLst>
                                      </p:cBhvr>
                                      <p:tavLst>
                                        <p:tav tm="0">
                                          <p:val>
                                            <p:fltVal val="0"/>
                                          </p:val>
                                        </p:tav>
                                        <p:tav tm="100000">
                                          <p:val>
                                            <p:strVal val="#ppt_h"/>
                                          </p:val>
                                        </p:tav>
                                      </p:tavLst>
                                    </p:anim>
                                    <p:animEffect transition="in" filter="fade">
                                      <p:cBhvr>
                                        <p:cTn id="9" dur="500"/>
                                        <p:tgtEl>
                                          <p:spTgt spid="410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fill="hold"/>
                                        <p:tgtEl>
                                          <p:spTgt spid="46"/>
                                        </p:tgtEl>
                                        <p:attrNameLst>
                                          <p:attrName>ppt_x</p:attrName>
                                        </p:attrNameLst>
                                      </p:cBhvr>
                                      <p:tavLst>
                                        <p:tav tm="0">
                                          <p:val>
                                            <p:strVal val="#ppt_x"/>
                                          </p:val>
                                        </p:tav>
                                        <p:tav tm="100000">
                                          <p:val>
                                            <p:strVal val="#ppt_x"/>
                                          </p:val>
                                        </p:tav>
                                      </p:tavLst>
                                    </p:anim>
                                    <p:anim calcmode="lin" valueType="num">
                                      <p:cBhvr additive="base">
                                        <p:cTn id="19" dur="500" fill="hold"/>
                                        <p:tgtEl>
                                          <p:spTgt spid="4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ppt_x"/>
                                          </p:val>
                                        </p:tav>
                                        <p:tav tm="100000">
                                          <p:val>
                                            <p:strVal val="#ppt_x"/>
                                          </p:val>
                                        </p:tav>
                                      </p:tavLst>
                                    </p:anim>
                                    <p:anim calcmode="lin" valueType="num">
                                      <p:cBhvr additive="base">
                                        <p:cTn id="23" dur="500" fill="hold"/>
                                        <p:tgtEl>
                                          <p:spTgt spid="4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ppt_x"/>
                                          </p:val>
                                        </p:tav>
                                        <p:tav tm="100000">
                                          <p:val>
                                            <p:strVal val="#ppt_x"/>
                                          </p:val>
                                        </p:tav>
                                      </p:tavLst>
                                    </p:anim>
                                    <p:anim calcmode="lin" valueType="num">
                                      <p:cBhvr additive="base">
                                        <p:cTn id="27" dur="500" fill="hold"/>
                                        <p:tgtEl>
                                          <p:spTgt spid="4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ppt_x"/>
                                          </p:val>
                                        </p:tav>
                                        <p:tav tm="100000">
                                          <p:val>
                                            <p:strVal val="#ppt_x"/>
                                          </p:val>
                                        </p:tav>
                                      </p:tavLst>
                                    </p:anim>
                                    <p:anim calcmode="lin" valueType="num">
                                      <p:cBhvr additive="base">
                                        <p:cTn id="31" dur="500" fill="hold"/>
                                        <p:tgtEl>
                                          <p:spTgt spid="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ppt_x"/>
                                          </p:val>
                                        </p:tav>
                                        <p:tav tm="100000">
                                          <p:val>
                                            <p:strVal val="#ppt_x"/>
                                          </p:val>
                                        </p:tav>
                                      </p:tavLst>
                                    </p:anim>
                                    <p:anim calcmode="lin" valueType="num">
                                      <p:cBhvr additive="base">
                                        <p:cTn id="35" dur="500" fill="hold"/>
                                        <p:tgtEl>
                                          <p:spTgt spid="5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 fill="hold"/>
                                        <p:tgtEl>
                                          <p:spTgt spid="38"/>
                                        </p:tgtEl>
                                        <p:attrNameLst>
                                          <p:attrName>ppt_x</p:attrName>
                                        </p:attrNameLst>
                                      </p:cBhvr>
                                      <p:tavLst>
                                        <p:tav tm="0">
                                          <p:val>
                                            <p:strVal val="#ppt_x"/>
                                          </p:val>
                                        </p:tav>
                                        <p:tav tm="100000">
                                          <p:val>
                                            <p:strVal val="#ppt_x"/>
                                          </p:val>
                                        </p:tav>
                                      </p:tavLst>
                                    </p:anim>
                                    <p:anim calcmode="lin" valueType="num">
                                      <p:cBhvr additive="base">
                                        <p:cTn id="43" dur="500" fill="hold"/>
                                        <p:tgtEl>
                                          <p:spTgt spid="3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fill="hold"/>
                                        <p:tgtEl>
                                          <p:spTgt spid="39"/>
                                        </p:tgtEl>
                                        <p:attrNameLst>
                                          <p:attrName>ppt_x</p:attrName>
                                        </p:attrNameLst>
                                      </p:cBhvr>
                                      <p:tavLst>
                                        <p:tav tm="0">
                                          <p:val>
                                            <p:strVal val="#ppt_x"/>
                                          </p:val>
                                        </p:tav>
                                        <p:tav tm="100000">
                                          <p:val>
                                            <p:strVal val="#ppt_x"/>
                                          </p:val>
                                        </p:tav>
                                      </p:tavLst>
                                    </p:anim>
                                    <p:anim calcmode="lin" valueType="num">
                                      <p:cBhvr additive="base">
                                        <p:cTn id="47" dur="500" fill="hold"/>
                                        <p:tgtEl>
                                          <p:spTgt spid="39"/>
                                        </p:tgtEl>
                                        <p:attrNameLst>
                                          <p:attrName>ppt_y</p:attrName>
                                        </p:attrNameLst>
                                      </p:cBhvr>
                                      <p:tavLst>
                                        <p:tav tm="0">
                                          <p:val>
                                            <p:strVal val="1+#ppt_h/2"/>
                                          </p:val>
                                        </p:tav>
                                        <p:tav tm="100000">
                                          <p:val>
                                            <p:strVal val="#ppt_y"/>
                                          </p:val>
                                        </p:tav>
                                      </p:tavLst>
                                    </p:anim>
                                  </p:childTnLst>
                                </p:cTn>
                              </p:par>
                              <p:par>
                                <p:cTn id="48" presetID="16" presetClass="entr" presetSubtype="21"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barn(inVertical)">
                                      <p:cBhvr>
                                        <p:cTn id="50" dur="500"/>
                                        <p:tgtEl>
                                          <p:spTgt spid="40"/>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barn(inVertical)">
                                      <p:cBhvr>
                                        <p:cTn id="53" dur="500"/>
                                        <p:tgtEl>
                                          <p:spTgt spid="42"/>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arn(inVertical)">
                                      <p:cBhvr>
                                        <p:cTn id="56" dur="500"/>
                                        <p:tgtEl>
                                          <p:spTgt spid="44"/>
                                        </p:tgtEl>
                                      </p:cBhvr>
                                    </p:animEffect>
                                  </p:childTnLst>
                                </p:cTn>
                              </p:par>
                              <p:par>
                                <p:cTn id="57" presetID="16" presetClass="entr" presetSubtype="21"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barn(inVertical)">
                                      <p:cBhvr>
                                        <p:cTn id="59" dur="500"/>
                                        <p:tgtEl>
                                          <p:spTgt spid="41"/>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barn(inVertical)">
                                      <p:cBhvr>
                                        <p:cTn id="65" dur="500"/>
                                        <p:tgtEl>
                                          <p:spTgt spid="45"/>
                                        </p:tgtEl>
                                      </p:cBhvr>
                                    </p:animEffect>
                                  </p:childTnLst>
                                </p:cTn>
                              </p:par>
                              <p:par>
                                <p:cTn id="66" presetID="2" presetClass="entr" presetSubtype="4"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ppt_x"/>
                                          </p:val>
                                        </p:tav>
                                        <p:tav tm="100000">
                                          <p:val>
                                            <p:strVal val="#ppt_x"/>
                                          </p:val>
                                        </p:tav>
                                      </p:tavLst>
                                    </p:anim>
                                    <p:anim calcmode="lin" valueType="num">
                                      <p:cBhvr additive="base">
                                        <p:cTn id="69" dur="500" fill="hold"/>
                                        <p:tgtEl>
                                          <p:spTgt spid="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 calcmode="lin" valueType="num">
                                      <p:cBhvr additive="base">
                                        <p:cTn id="80" dur="500" fill="hold"/>
                                        <p:tgtEl>
                                          <p:spTgt spid="28"/>
                                        </p:tgtEl>
                                        <p:attrNameLst>
                                          <p:attrName>ppt_x</p:attrName>
                                        </p:attrNameLst>
                                      </p:cBhvr>
                                      <p:tavLst>
                                        <p:tav tm="0">
                                          <p:val>
                                            <p:strVal val="#ppt_x"/>
                                          </p:val>
                                        </p:tav>
                                        <p:tav tm="100000">
                                          <p:val>
                                            <p:strVal val="#ppt_x"/>
                                          </p:val>
                                        </p:tav>
                                      </p:tavLst>
                                    </p:anim>
                                    <p:anim calcmode="lin" valueType="num">
                                      <p:cBhvr additive="base">
                                        <p:cTn id="81" dur="500" fill="hold"/>
                                        <p:tgtEl>
                                          <p:spTgt spid="28"/>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additive="base">
                                        <p:cTn id="84" dur="500" fill="hold"/>
                                        <p:tgtEl>
                                          <p:spTgt spid="30"/>
                                        </p:tgtEl>
                                        <p:attrNameLst>
                                          <p:attrName>ppt_x</p:attrName>
                                        </p:attrNameLst>
                                      </p:cBhvr>
                                      <p:tavLst>
                                        <p:tav tm="0">
                                          <p:val>
                                            <p:strVal val="#ppt_x"/>
                                          </p:val>
                                        </p:tav>
                                        <p:tav tm="100000">
                                          <p:val>
                                            <p:strVal val="#ppt_x"/>
                                          </p:val>
                                        </p:tav>
                                      </p:tavLst>
                                    </p:anim>
                                    <p:anim calcmode="lin" valueType="num">
                                      <p:cBhvr additive="base">
                                        <p:cTn id="85" dur="500" fill="hold"/>
                                        <p:tgtEl>
                                          <p:spTgt spid="30"/>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500" fill="hold"/>
                                        <p:tgtEl>
                                          <p:spTgt spid="24"/>
                                        </p:tgtEl>
                                        <p:attrNameLst>
                                          <p:attrName>ppt_x</p:attrName>
                                        </p:attrNameLst>
                                      </p:cBhvr>
                                      <p:tavLst>
                                        <p:tav tm="0">
                                          <p:val>
                                            <p:strVal val="#ppt_x"/>
                                          </p:val>
                                        </p:tav>
                                        <p:tav tm="100000">
                                          <p:val>
                                            <p:strVal val="#ppt_x"/>
                                          </p:val>
                                        </p:tav>
                                      </p:tavLst>
                                    </p:anim>
                                    <p:anim calcmode="lin" valueType="num">
                                      <p:cBhvr additive="base">
                                        <p:cTn id="89" dur="500" fill="hold"/>
                                        <p:tgtEl>
                                          <p:spTgt spid="2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2" presetClass="entr" presetSubtype="4" fill="hold" grpId="0" nodeType="with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wipe(down)">
                                      <p:cBhvr>
                                        <p:cTn id="96" dur="500"/>
                                        <p:tgtEl>
                                          <p:spTgt spid="12"/>
                                        </p:tgtEl>
                                      </p:cBhvr>
                                    </p:animEffect>
                                  </p:childTnLst>
                                </p:cTn>
                              </p:par>
                              <p:par>
                                <p:cTn id="97" presetID="22" presetClass="entr" presetSubtype="4" fill="hold"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wipe(down)">
                                      <p:cBhvr>
                                        <p:cTn id="99" dur="500"/>
                                        <p:tgtEl>
                                          <p:spTgt spid="16"/>
                                        </p:tgtEl>
                                      </p:cBhvr>
                                    </p:animEffect>
                                  </p:childTnLst>
                                </p:cTn>
                              </p:par>
                              <p:par>
                                <p:cTn id="100" presetID="22" presetClass="entr" presetSubtype="4" fill="hold" nodeType="withEffect">
                                  <p:stCondLst>
                                    <p:cond delay="0"/>
                                  </p:stCondLst>
                                  <p:childTnLst>
                                    <p:set>
                                      <p:cBhvr>
                                        <p:cTn id="101" dur="1" fill="hold">
                                          <p:stCondLst>
                                            <p:cond delay="0"/>
                                          </p:stCondLst>
                                        </p:cTn>
                                        <p:tgtEl>
                                          <p:spTgt spid="5128"/>
                                        </p:tgtEl>
                                        <p:attrNameLst>
                                          <p:attrName>style.visibility</p:attrName>
                                        </p:attrNameLst>
                                      </p:cBhvr>
                                      <p:to>
                                        <p:strVal val="visible"/>
                                      </p:to>
                                    </p:set>
                                    <p:animEffect transition="in" filter="wipe(down)">
                                      <p:cBhvr>
                                        <p:cTn id="102" dur="500"/>
                                        <p:tgtEl>
                                          <p:spTgt spid="5128"/>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6"/>
                                        </p:tgtEl>
                                        <p:attrNameLst>
                                          <p:attrName>style.visibility</p:attrName>
                                        </p:attrNameLst>
                                      </p:cBhvr>
                                      <p:to>
                                        <p:strVal val="visible"/>
                                      </p:to>
                                    </p:set>
                                    <p:animEffect transition="in" filter="wipe(down)">
                                      <p:cBhvr>
                                        <p:cTn id="105" dur="500"/>
                                        <p:tgtEl>
                                          <p:spTgt spid="6"/>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wipe(down)">
                                      <p:cBhvr>
                                        <p:cTn id="108" dur="500"/>
                                        <p:tgtEl>
                                          <p:spTgt spid="22"/>
                                        </p:tgtEl>
                                      </p:cBhvr>
                                    </p:animEffect>
                                  </p:childTnLst>
                                </p:cTn>
                              </p:par>
                              <p:par>
                                <p:cTn id="109" presetID="16" presetClass="entr" presetSubtype="21" fill="hold"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barn(inVertical)">
                                      <p:cBhvr>
                                        <p:cTn id="111" dur="500"/>
                                        <p:tgtEl>
                                          <p:spTgt spid="37"/>
                                        </p:tgtEl>
                                      </p:cBhvr>
                                    </p:animEffec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 grpId="0"/>
      <p:bldP spid="10" grpId="0"/>
      <p:bldP spid="11" grpId="0"/>
      <p:bldP spid="12" grpId="0"/>
      <p:bldP spid="6" grpId="0" animBg="1"/>
      <p:bldP spid="22" grpId="0" animBg="1"/>
      <p:bldP spid="22" grpId="1" animBg="1"/>
      <p:bldP spid="28" grpId="0"/>
      <p:bldP spid="38" grpId="0" animBg="1"/>
      <p:bldP spid="39" grpId="0"/>
      <p:bldP spid="42" grpId="0" animBg="1"/>
      <p:bldP spid="43" grpId="0" animBg="1"/>
      <p:bldP spid="44" grpId="0"/>
      <p:bldP spid="45" grpId="0"/>
      <p:bldP spid="48" grpId="0" animBg="1"/>
      <p:bldP spid="49" grpId="0" animBg="1"/>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Page Migration</a:t>
            </a:r>
            <a:endParaRPr lang="en-US" sz="5000" dirty="0"/>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buNone/>
            </a:pPr>
            <a:endParaRPr lang="en-US" sz="4000" dirty="0" smtClean="0"/>
          </a:p>
        </p:txBody>
      </p:sp>
      <p:sp>
        <p:nvSpPr>
          <p:cNvPr id="20" name="Content Placeholder 2"/>
          <p:cNvSpPr txBox="1">
            <a:spLocks/>
          </p:cNvSpPr>
          <p:nvPr/>
        </p:nvSpPr>
        <p:spPr>
          <a:xfrm>
            <a:off x="1066800" y="1313674"/>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00" dirty="0" smtClean="0"/>
              <a:t>8GB node-to-node migration takes </a:t>
            </a:r>
            <a:r>
              <a:rPr lang="en-US" sz="3000" dirty="0" smtClean="0">
                <a:solidFill>
                  <a:srgbClr val="FF0000"/>
                </a:solidFill>
              </a:rPr>
              <a:t>13.5s</a:t>
            </a:r>
          </a:p>
          <a:p>
            <a:pPr marL="548640" lvl="1" indent="0">
              <a:buNone/>
            </a:pPr>
            <a:endParaRPr lang="en-US" sz="2540" dirty="0" smtClean="0">
              <a:solidFill>
                <a:srgbClr val="FF0000"/>
              </a:solidFill>
            </a:endParaRPr>
          </a:p>
          <a:p>
            <a:pPr marL="548640" lvl="1" indent="0">
              <a:buNone/>
            </a:pPr>
            <a:endParaRPr lang="en-US" sz="2540" dirty="0">
              <a:solidFill>
                <a:srgbClr val="FF0000"/>
              </a:solidFill>
            </a:endParaRPr>
          </a:p>
          <a:p>
            <a:pPr marL="548640" lvl="1" indent="0">
              <a:buNone/>
            </a:pPr>
            <a:endParaRPr lang="en-US" sz="2540" dirty="0">
              <a:solidFill>
                <a:srgbClr val="FF0000"/>
              </a:solidFill>
            </a:endParaRPr>
          </a:p>
          <a:p>
            <a:pPr marL="548640" lvl="1" indent="0">
              <a:buNone/>
            </a:pPr>
            <a:endParaRPr lang="en-US" sz="1000" dirty="0"/>
          </a:p>
          <a:p>
            <a:pPr marL="548640" lvl="1" indent="0">
              <a:buNone/>
            </a:pPr>
            <a:endParaRPr lang="en-US" sz="1000" dirty="0" smtClean="0"/>
          </a:p>
          <a:p>
            <a:pPr marL="548640" lvl="1" indent="0">
              <a:buNone/>
            </a:pPr>
            <a:endParaRPr lang="en-US" sz="1000" dirty="0" smtClean="0"/>
          </a:p>
          <a:p>
            <a:r>
              <a:rPr lang="en-US" sz="3000" dirty="0" smtClean="0"/>
              <a:t>Observation in Google Cluster Trace</a:t>
            </a:r>
          </a:p>
          <a:p>
            <a:pPr lvl="1"/>
            <a:r>
              <a:rPr lang="en-US" sz="2400" dirty="0" smtClean="0">
                <a:solidFill>
                  <a:srgbClr val="FF0000"/>
                </a:solidFill>
              </a:rPr>
              <a:t>30.2%</a:t>
            </a:r>
            <a:r>
              <a:rPr lang="en-US" sz="2400" dirty="0" smtClean="0"/>
              <a:t> are cache pages</a:t>
            </a:r>
          </a:p>
          <a:p>
            <a:pPr lvl="1"/>
            <a:r>
              <a:rPr lang="en-US" sz="2400" dirty="0" smtClean="0">
                <a:solidFill>
                  <a:srgbClr val="FF0000"/>
                </a:solidFill>
              </a:rPr>
              <a:t>11.2%</a:t>
            </a:r>
            <a:r>
              <a:rPr lang="en-US" sz="2400" dirty="0" smtClean="0"/>
              <a:t> are caches pages not mapped into process</a:t>
            </a:r>
          </a:p>
        </p:txBody>
      </p:sp>
      <p:sp>
        <p:nvSpPr>
          <p:cNvPr id="2" name="Rectangle 1"/>
          <p:cNvSpPr/>
          <p:nvPr/>
        </p:nvSpPr>
        <p:spPr>
          <a:xfrm>
            <a:off x="1066800" y="5486400"/>
            <a:ext cx="8305800" cy="1536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http://ec.l.thumbs.canstockphoto.com/canstock139866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19236" y="5805973"/>
            <a:ext cx="1074683" cy="4871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ec.l.thumbs.canstockphoto.com/canstock139866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14672" y="6506035"/>
            <a:ext cx="1074683" cy="487191"/>
          </a:xfrm>
          <a:prstGeom prst="rect">
            <a:avLst/>
          </a:prstGeom>
          <a:noFill/>
          <a:extLst>
            <a:ext uri="{909E8E84-426E-40DD-AFC4-6F175D3DCCD1}">
              <a14:hiddenFill xmlns:a14="http://schemas.microsoft.com/office/drawing/2010/main">
                <a:solidFill>
                  <a:srgbClr val="FFFFFF"/>
                </a:solidFill>
              </a14:hiddenFill>
            </a:ext>
          </a:extLst>
        </p:spPr>
      </p:pic>
      <p:sp>
        <p:nvSpPr>
          <p:cNvPr id="10" name="Curved Left Arrow 9"/>
          <p:cNvSpPr/>
          <p:nvPr/>
        </p:nvSpPr>
        <p:spPr>
          <a:xfrm>
            <a:off x="12569471" y="6171870"/>
            <a:ext cx="348185" cy="5777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ed Rectangle 10"/>
          <p:cNvSpPr/>
          <p:nvPr/>
        </p:nvSpPr>
        <p:spPr>
          <a:xfrm>
            <a:off x="13032178" y="6109752"/>
            <a:ext cx="672179" cy="70199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TextBox 11"/>
          <p:cNvSpPr txBox="1"/>
          <p:nvPr/>
        </p:nvSpPr>
        <p:spPr>
          <a:xfrm>
            <a:off x="12961230" y="6195978"/>
            <a:ext cx="869070" cy="553998"/>
          </a:xfrm>
          <a:prstGeom prst="rect">
            <a:avLst/>
          </a:prstGeom>
          <a:noFill/>
        </p:spPr>
        <p:txBody>
          <a:bodyPr wrap="square" rtlCol="0">
            <a:spAutoFit/>
          </a:bodyPr>
          <a:lstStyle/>
          <a:p>
            <a:pPr algn="ctr"/>
            <a:r>
              <a:rPr lang="en-US" sz="1500" dirty="0" smtClean="0"/>
              <a:t>4KB </a:t>
            </a:r>
          </a:p>
          <a:p>
            <a:pPr algn="ctr"/>
            <a:r>
              <a:rPr lang="en-US" sz="1500" dirty="0" smtClean="0"/>
              <a:t>Page</a:t>
            </a:r>
            <a:endParaRPr lang="en-US" sz="1500" dirty="0"/>
          </a:p>
        </p:txBody>
      </p:sp>
      <p:sp>
        <p:nvSpPr>
          <p:cNvPr id="6" name="TextBox 5"/>
          <p:cNvSpPr txBox="1"/>
          <p:nvPr/>
        </p:nvSpPr>
        <p:spPr>
          <a:xfrm>
            <a:off x="1347507" y="5480911"/>
            <a:ext cx="7686720" cy="1381917"/>
          </a:xfrm>
          <a:prstGeom prst="rect">
            <a:avLst/>
          </a:prstGeom>
          <a:noFill/>
        </p:spPr>
        <p:txBody>
          <a:bodyPr wrap="none" rtlCol="0">
            <a:spAutoFit/>
          </a:bodyPr>
          <a:lstStyle/>
          <a:p>
            <a:r>
              <a:rPr lang="en-US" sz="3300" dirty="0" smtClean="0"/>
              <a:t>Tricks:</a:t>
            </a:r>
          </a:p>
          <a:p>
            <a:pPr marL="457200" indent="-457200">
              <a:buFont typeface="Wingdings" panose="05000000000000000000" pitchFamily="2" charset="2"/>
              <a:buChar char="q"/>
            </a:pPr>
            <a:r>
              <a:rPr lang="en-US" sz="2540" dirty="0" smtClean="0"/>
              <a:t>Only </a:t>
            </a:r>
            <a:r>
              <a:rPr lang="en-US" sz="2540" dirty="0"/>
              <a:t>migrate </a:t>
            </a:r>
            <a:r>
              <a:rPr lang="en-US" sz="2540" b="1" i="1" dirty="0"/>
              <a:t>hot cache pages </a:t>
            </a:r>
            <a:r>
              <a:rPr lang="en-US" sz="2540" dirty="0"/>
              <a:t>and </a:t>
            </a:r>
            <a:r>
              <a:rPr lang="en-US" sz="2540" b="1" i="1" dirty="0"/>
              <a:t>anonymous </a:t>
            </a:r>
            <a:r>
              <a:rPr lang="en-US" sz="2540" b="1" i="1" dirty="0" smtClean="0"/>
              <a:t>pages</a:t>
            </a:r>
          </a:p>
          <a:p>
            <a:pPr marL="457200" indent="-457200">
              <a:buFont typeface="Wingdings" panose="05000000000000000000" pitchFamily="2" charset="2"/>
              <a:buChar char="q"/>
            </a:pPr>
            <a:r>
              <a:rPr lang="en-US" sz="2540" dirty="0" smtClean="0"/>
              <a:t>Out of band migration</a:t>
            </a:r>
            <a:endParaRPr lang="en-US" sz="254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18990"/>
            <a:ext cx="8878121" cy="1860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617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OS Memory Capacity Resizing</a:t>
            </a:r>
            <a:endParaRPr lang="en-US" sz="5000" dirty="0"/>
          </a:p>
        </p:txBody>
      </p:sp>
      <p:sp>
        <p:nvSpPr>
          <p:cNvPr id="4" name="Content Placeholder 2"/>
          <p:cNvSpPr txBox="1">
            <a:spLocks/>
          </p:cNvSpPr>
          <p:nvPr/>
        </p:nvSpPr>
        <p:spPr>
          <a:xfrm>
            <a:off x="-80895" y="2907511"/>
            <a:ext cx="3845168" cy="3036089"/>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lgn="ctr">
              <a:buNone/>
            </a:pPr>
            <a:r>
              <a:rPr lang="en-US" sz="2600" dirty="0" smtClean="0"/>
              <a:t>VM-based 1GB </a:t>
            </a:r>
          </a:p>
          <a:p>
            <a:pPr marL="0" indent="0" algn="ctr">
              <a:buNone/>
            </a:pPr>
            <a:r>
              <a:rPr lang="en-US" sz="2600" dirty="0" smtClean="0"/>
              <a:t>Memory Addition</a:t>
            </a:r>
          </a:p>
        </p:txBody>
      </p:sp>
      <p:sp>
        <p:nvSpPr>
          <p:cNvPr id="7" name="TextBox 6"/>
          <p:cNvSpPr txBox="1"/>
          <p:nvPr/>
        </p:nvSpPr>
        <p:spPr>
          <a:xfrm>
            <a:off x="1066800" y="1752600"/>
            <a:ext cx="184731" cy="424732"/>
          </a:xfrm>
          <a:prstGeom prst="rect">
            <a:avLst/>
          </a:prstGeom>
          <a:noFill/>
        </p:spPr>
        <p:txBody>
          <a:bodyPr wrap="none" rtlCol="0">
            <a:spAutoFit/>
          </a:bodyPr>
          <a:lstStyle/>
          <a:p>
            <a:endParaRPr lang="en-US" dirty="0"/>
          </a:p>
        </p:txBody>
      </p:sp>
      <p:sp>
        <p:nvSpPr>
          <p:cNvPr id="23" name="Content Placeholder 2"/>
          <p:cNvSpPr txBox="1">
            <a:spLocks/>
          </p:cNvSpPr>
          <p:nvPr/>
        </p:nvSpPr>
        <p:spPr>
          <a:xfrm>
            <a:off x="914400" y="1317266"/>
            <a:ext cx="10058400" cy="1295400"/>
          </a:xfrm>
          <a:prstGeom prst="rect">
            <a:avLst/>
          </a:prstGeom>
        </p:spPr>
        <p:txBody>
          <a:bodyPr>
            <a:normAutofit fontScale="92500" lnSpcReduction="20000"/>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00" dirty="0" smtClean="0"/>
              <a:t>Liu et al. (TPDS 2014)</a:t>
            </a:r>
          </a:p>
          <a:p>
            <a:r>
              <a:rPr lang="en-US" sz="3000" dirty="0" smtClean="0"/>
              <a:t>Coarse-grained VM memory </a:t>
            </a:r>
            <a:r>
              <a:rPr lang="en-US" sz="3000" dirty="0" err="1" smtClean="0"/>
              <a:t>hotplug</a:t>
            </a:r>
            <a:endParaRPr lang="en-US" sz="3000" dirty="0" smtClean="0"/>
          </a:p>
          <a:p>
            <a:r>
              <a:rPr lang="en-US" sz="3000" dirty="0" smtClean="0"/>
              <a:t>Dell PowerEdge 1950 &amp; Intel Quad-Core Xeon E5450 3GHz</a:t>
            </a:r>
          </a:p>
        </p:txBody>
      </p:sp>
      <p:sp>
        <p:nvSpPr>
          <p:cNvPr id="2" name="TextBox 1"/>
          <p:cNvSpPr txBox="1"/>
          <p:nvPr/>
        </p:nvSpPr>
        <p:spPr>
          <a:xfrm>
            <a:off x="1153004" y="4599904"/>
            <a:ext cx="1128920" cy="600164"/>
          </a:xfrm>
          <a:prstGeom prst="rect">
            <a:avLst/>
          </a:prstGeom>
          <a:noFill/>
        </p:spPr>
        <p:txBody>
          <a:bodyPr wrap="square" rtlCol="0">
            <a:spAutoFit/>
          </a:bodyPr>
          <a:lstStyle/>
          <a:p>
            <a:r>
              <a:rPr lang="en-US" sz="3300" b="1" dirty="0" smtClean="0">
                <a:solidFill>
                  <a:srgbClr val="FF0000"/>
                </a:solidFill>
              </a:rPr>
              <a:t>0.43s</a:t>
            </a:r>
            <a:endParaRPr lang="en-US" sz="3300" b="1" dirty="0">
              <a:solidFill>
                <a:srgbClr val="FF0000"/>
              </a:solidFill>
            </a:endParaRPr>
          </a:p>
        </p:txBody>
      </p:sp>
      <p:sp>
        <p:nvSpPr>
          <p:cNvPr id="5" name="TextBox 4"/>
          <p:cNvSpPr txBox="1"/>
          <p:nvPr/>
        </p:nvSpPr>
        <p:spPr>
          <a:xfrm>
            <a:off x="11293856" y="5296476"/>
            <a:ext cx="2932213" cy="369332"/>
          </a:xfrm>
          <a:prstGeom prst="rect">
            <a:avLst/>
          </a:prstGeom>
          <a:noFill/>
        </p:spPr>
        <p:txBody>
          <a:bodyPr wrap="none" rtlCol="0">
            <a:spAutoFit/>
          </a:bodyPr>
          <a:lstStyle/>
          <a:p>
            <a:r>
              <a:rPr lang="en-US" sz="1800" i="1" dirty="0" smtClean="0"/>
              <a:t>Heavily loaded running TPC-C</a:t>
            </a:r>
            <a:endParaRPr lang="en-US" sz="1800" i="1" dirty="0"/>
          </a:p>
        </p:txBody>
      </p:sp>
      <p:sp>
        <p:nvSpPr>
          <p:cNvPr id="25" name="Rectangle 24"/>
          <p:cNvSpPr/>
          <p:nvPr/>
        </p:nvSpPr>
        <p:spPr>
          <a:xfrm>
            <a:off x="3459348" y="2922100"/>
            <a:ext cx="7079343" cy="872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848668" y="3081115"/>
            <a:ext cx="8300699" cy="553998"/>
          </a:xfrm>
          <a:prstGeom prst="rect">
            <a:avLst/>
          </a:prstGeom>
          <a:noFill/>
        </p:spPr>
        <p:txBody>
          <a:bodyPr wrap="square" rtlCol="0">
            <a:spAutoFit/>
          </a:bodyPr>
          <a:lstStyle/>
          <a:p>
            <a:pPr algn="ctr"/>
            <a:r>
              <a:rPr lang="en-US" sz="3000" dirty="0" smtClean="0"/>
              <a:t>Physical Memory Address Space</a:t>
            </a:r>
            <a:endParaRPr lang="en-US" sz="3000" dirty="0"/>
          </a:p>
        </p:txBody>
      </p:sp>
      <p:sp>
        <p:nvSpPr>
          <p:cNvPr id="30" name="Up Arrow 29"/>
          <p:cNvSpPr/>
          <p:nvPr/>
        </p:nvSpPr>
        <p:spPr>
          <a:xfrm rot="10800000">
            <a:off x="9010612" y="3827918"/>
            <a:ext cx="653248" cy="5001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Zhang\Desktop\Pictur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010" y="4342721"/>
            <a:ext cx="3624262" cy="85276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Zhang\Desktop\Picture1.jpg"/>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25105" y="4342721"/>
            <a:ext cx="3624262" cy="852768"/>
          </a:xfrm>
          <a:prstGeom prst="rect">
            <a:avLst/>
          </a:prstGeom>
          <a:noFill/>
          <a:extLst>
            <a:ext uri="{909E8E84-426E-40DD-AFC4-6F175D3DCCD1}">
              <a14:hiddenFill xmlns:a14="http://schemas.microsoft.com/office/drawing/2010/main">
                <a:solidFill>
                  <a:srgbClr val="FFFFFF"/>
                </a:solidFill>
              </a14:hiddenFill>
            </a:ext>
          </a:extLst>
        </p:spPr>
      </p:pic>
      <p:sp>
        <p:nvSpPr>
          <p:cNvPr id="33" name="Up Arrow 32"/>
          <p:cNvSpPr/>
          <p:nvPr/>
        </p:nvSpPr>
        <p:spPr>
          <a:xfrm>
            <a:off x="4603517" y="3827918"/>
            <a:ext cx="653248" cy="5001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p:cNvSpPr txBox="1">
            <a:spLocks/>
          </p:cNvSpPr>
          <p:nvPr/>
        </p:nvSpPr>
        <p:spPr>
          <a:xfrm>
            <a:off x="10394348" y="2810006"/>
            <a:ext cx="3845168" cy="3036089"/>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lgn="ctr">
              <a:buNone/>
            </a:pPr>
            <a:r>
              <a:rPr lang="en-US" sz="2600" dirty="0" smtClean="0"/>
              <a:t>VM-based 1GB </a:t>
            </a:r>
          </a:p>
          <a:p>
            <a:pPr marL="0" indent="0" algn="ctr">
              <a:buNone/>
            </a:pPr>
            <a:r>
              <a:rPr lang="en-US" sz="2600" dirty="0" smtClean="0"/>
              <a:t>Memory Removal</a:t>
            </a:r>
          </a:p>
        </p:txBody>
      </p:sp>
      <p:sp>
        <p:nvSpPr>
          <p:cNvPr id="35" name="TextBox 34"/>
          <p:cNvSpPr txBox="1"/>
          <p:nvPr/>
        </p:nvSpPr>
        <p:spPr>
          <a:xfrm>
            <a:off x="11728581" y="4608806"/>
            <a:ext cx="1128920" cy="600164"/>
          </a:xfrm>
          <a:prstGeom prst="rect">
            <a:avLst/>
          </a:prstGeom>
          <a:noFill/>
        </p:spPr>
        <p:txBody>
          <a:bodyPr wrap="square" rtlCol="0">
            <a:spAutoFit/>
          </a:bodyPr>
          <a:lstStyle/>
          <a:p>
            <a:r>
              <a:rPr lang="en-US" sz="3300" b="1" dirty="0" smtClean="0">
                <a:solidFill>
                  <a:srgbClr val="FF0000"/>
                </a:solidFill>
              </a:rPr>
              <a:t>0.3s</a:t>
            </a:r>
            <a:endParaRPr lang="en-US" sz="3300" b="1" dirty="0">
              <a:solidFill>
                <a:srgbClr val="FF0000"/>
              </a:solidFill>
            </a:endParaRPr>
          </a:p>
        </p:txBody>
      </p:sp>
      <p:sp>
        <p:nvSpPr>
          <p:cNvPr id="17" name="Rectangle 16"/>
          <p:cNvSpPr/>
          <p:nvPr/>
        </p:nvSpPr>
        <p:spPr>
          <a:xfrm>
            <a:off x="1066799" y="5943600"/>
            <a:ext cx="9471891" cy="1079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347507" y="5976431"/>
            <a:ext cx="9154429" cy="991041"/>
          </a:xfrm>
          <a:prstGeom prst="rect">
            <a:avLst/>
          </a:prstGeom>
          <a:noFill/>
        </p:spPr>
        <p:txBody>
          <a:bodyPr wrap="none" rtlCol="0">
            <a:spAutoFit/>
          </a:bodyPr>
          <a:lstStyle/>
          <a:p>
            <a:r>
              <a:rPr lang="en-US" sz="3300" dirty="0" smtClean="0"/>
              <a:t>Tricks:</a:t>
            </a:r>
          </a:p>
          <a:p>
            <a:pPr marL="457200" indent="-457200">
              <a:buFont typeface="Wingdings" panose="05000000000000000000" pitchFamily="2" charset="2"/>
              <a:buChar char="q"/>
            </a:pPr>
            <a:r>
              <a:rPr lang="en-US" sz="2540" dirty="0" smtClean="0"/>
              <a:t>Reserve extra DRAM rank to handle spontaneous demand spikes</a:t>
            </a:r>
            <a:endParaRPr lang="en-US" sz="2540" dirty="0"/>
          </a:p>
        </p:txBody>
      </p:sp>
    </p:spTree>
    <p:extLst>
      <p:ext uri="{BB962C8B-B14F-4D97-AF65-F5344CB8AC3E}">
        <p14:creationId xmlns:p14="http://schemas.microsoft.com/office/powerpoint/2010/main" val="86617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34" grpId="0"/>
      <p:bldP spid="35" grpId="0"/>
      <p:bldP spid="17"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Reduced Cache Capacity</a:t>
            </a:r>
            <a:endParaRPr lang="en-US" sz="5000" dirty="0"/>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sp>
        <p:nvSpPr>
          <p:cNvPr id="4" name="Content Placeholder 2"/>
          <p:cNvSpPr txBox="1">
            <a:spLocks/>
          </p:cNvSpPr>
          <p:nvPr/>
        </p:nvSpPr>
        <p:spPr>
          <a:xfrm>
            <a:off x="914400" y="1371600"/>
            <a:ext cx="12877800" cy="5638800"/>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600" dirty="0" smtClean="0"/>
              <a:t>Web Server Disk Cache</a:t>
            </a:r>
          </a:p>
          <a:p>
            <a:pPr lvl="1"/>
            <a:r>
              <a:rPr lang="en-US" sz="3320" dirty="0" smtClean="0"/>
              <a:t>Zhu et al. (</a:t>
            </a:r>
            <a:r>
              <a:rPr lang="en-US" sz="3320" dirty="0" err="1" smtClean="0"/>
              <a:t>HotCloud</a:t>
            </a:r>
            <a:r>
              <a:rPr lang="en-US" sz="3320" dirty="0" smtClean="0"/>
              <a:t> 2012)</a:t>
            </a:r>
          </a:p>
          <a:p>
            <a:pPr lvl="1"/>
            <a:r>
              <a:rPr lang="en-US" sz="3320" dirty="0"/>
              <a:t>Sacrificing a few </a:t>
            </a:r>
            <a:r>
              <a:rPr lang="en-US" sz="3320" smtClean="0"/>
              <a:t>percent cache </a:t>
            </a:r>
            <a:r>
              <a:rPr lang="en-US" sz="3320" dirty="0"/>
              <a:t>hit </a:t>
            </a:r>
            <a:r>
              <a:rPr lang="en-US" sz="3320" dirty="0" smtClean="0"/>
              <a:t>rate</a:t>
            </a:r>
          </a:p>
          <a:p>
            <a:pPr lvl="1"/>
            <a:r>
              <a:rPr lang="en-US" sz="3320" dirty="0" smtClean="0"/>
              <a:t>Reduce cache cost by 90%</a:t>
            </a:r>
          </a:p>
        </p:txBody>
      </p:sp>
      <p:sp>
        <p:nvSpPr>
          <p:cNvPr id="6" name="TextBox 5"/>
          <p:cNvSpPr txBox="1"/>
          <p:nvPr/>
        </p:nvSpPr>
        <p:spPr>
          <a:xfrm>
            <a:off x="914400" y="4991858"/>
            <a:ext cx="5290359" cy="1381917"/>
          </a:xfrm>
          <a:prstGeom prst="rect">
            <a:avLst/>
          </a:prstGeom>
          <a:noFill/>
        </p:spPr>
        <p:txBody>
          <a:bodyPr wrap="none" rtlCol="0">
            <a:spAutoFit/>
          </a:bodyPr>
          <a:lstStyle/>
          <a:p>
            <a:r>
              <a:rPr lang="en-US" sz="3300" dirty="0" smtClean="0"/>
              <a:t>   Tricks:</a:t>
            </a:r>
          </a:p>
          <a:p>
            <a:pPr marL="1005931" lvl="1" indent="-457200">
              <a:buFont typeface="Wingdings" panose="05000000000000000000" pitchFamily="2" charset="2"/>
              <a:buChar char="q"/>
            </a:pPr>
            <a:r>
              <a:rPr lang="en-US" sz="2540" dirty="0" smtClean="0"/>
              <a:t>Hot cache pages on active rank</a:t>
            </a:r>
          </a:p>
          <a:p>
            <a:pPr marL="1005931" lvl="1" indent="-457200">
              <a:buFont typeface="Wingdings" panose="05000000000000000000" pitchFamily="2" charset="2"/>
              <a:buChar char="q"/>
            </a:pPr>
            <a:r>
              <a:rPr lang="en-US" sz="2540" dirty="0" smtClean="0"/>
              <a:t>Cold </a:t>
            </a:r>
            <a:r>
              <a:rPr lang="en-US" sz="2540"/>
              <a:t>cache </a:t>
            </a:r>
            <a:r>
              <a:rPr lang="en-US" sz="2540" smtClean="0"/>
              <a:t>pages </a:t>
            </a:r>
            <a:r>
              <a:rPr lang="en-US" sz="2540" dirty="0"/>
              <a:t>on </a:t>
            </a:r>
            <a:r>
              <a:rPr lang="en-US" sz="2540" dirty="0" smtClean="0"/>
              <a:t>idle rank</a:t>
            </a:r>
            <a:endParaRPr lang="en-US" sz="2540" dirty="0"/>
          </a:p>
        </p:txBody>
      </p:sp>
      <p:sp>
        <p:nvSpPr>
          <p:cNvPr id="7" name="Rectangle 6"/>
          <p:cNvSpPr/>
          <p:nvPr/>
        </p:nvSpPr>
        <p:spPr>
          <a:xfrm>
            <a:off x="914400" y="4826494"/>
            <a:ext cx="6934200" cy="17126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475158" y="5575523"/>
            <a:ext cx="1511625" cy="1295401"/>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932358" y="6108925"/>
            <a:ext cx="1054425"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s://cdn4.iconfinder.com/data/icons/Antares_Complete_Pack/512/Devices/HD%20OpenDrive%20Al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09409" y="5442174"/>
            <a:ext cx="1712649" cy="171264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V="1">
            <a:off x="11986783" y="6195763"/>
            <a:ext cx="524806"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643475" y="6369275"/>
            <a:ext cx="1643069" cy="369332"/>
          </a:xfrm>
          <a:prstGeom prst="rect">
            <a:avLst/>
          </a:prstGeom>
          <a:noFill/>
        </p:spPr>
        <p:txBody>
          <a:bodyPr wrap="square" rtlCol="0">
            <a:spAutoFit/>
          </a:bodyPr>
          <a:lstStyle/>
          <a:p>
            <a:pPr algn="ctr"/>
            <a:r>
              <a:rPr lang="en-US" sz="1800" dirty="0" smtClean="0"/>
              <a:t>Disk Cache</a:t>
            </a:r>
            <a:endParaRPr lang="en-US" sz="1800" dirty="0"/>
          </a:p>
        </p:txBody>
      </p:sp>
      <p:pic>
        <p:nvPicPr>
          <p:cNvPr id="22" name="Picture 4" descr="http://www.clker.com/cliparts/1/1/9/2/12065738771352376078Arnoud999_Right_or_wrong_5.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9008" y="5582523"/>
            <a:ext cx="526402" cy="52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17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Non-Interleaved Address Mapping</a:t>
            </a:r>
            <a:endParaRPr lang="en-US" sz="5000" dirty="0"/>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300" dirty="0" smtClean="0"/>
              <a:t>Channel Interleaving</a:t>
            </a:r>
          </a:p>
          <a:p>
            <a:pPr lvl="1"/>
            <a:r>
              <a:rPr lang="en-US" sz="2540" dirty="0" err="1" smtClean="0"/>
              <a:t>Ferdman</a:t>
            </a:r>
            <a:r>
              <a:rPr lang="en-US" sz="2540" dirty="0" smtClean="0"/>
              <a:t> et al. (ASPLOS 2012): Cloud workloads underutilize memory bandwidth</a:t>
            </a:r>
          </a:p>
          <a:p>
            <a:endParaRPr lang="en-US" sz="3300" dirty="0" smtClean="0"/>
          </a:p>
          <a:p>
            <a:endParaRPr lang="en-US" sz="3300" dirty="0"/>
          </a:p>
          <a:p>
            <a:endParaRPr lang="en-US" sz="3300" dirty="0" smtClean="0"/>
          </a:p>
          <a:p>
            <a:r>
              <a:rPr lang="en-US" sz="3300" dirty="0" smtClean="0"/>
              <a:t>Rank Interleaving</a:t>
            </a:r>
          </a:p>
          <a:p>
            <a:pPr lvl="1"/>
            <a:r>
              <a:rPr lang="en-US" sz="2540" dirty="0" err="1" smtClean="0"/>
              <a:t>VipZonE</a:t>
            </a:r>
            <a:r>
              <a:rPr lang="en-US" sz="2540" dirty="0"/>
              <a:t> (CODES+ISSS </a:t>
            </a:r>
            <a:r>
              <a:rPr lang="en-US" sz="2540" dirty="0" smtClean="0"/>
              <a:t>2012): 1.03% execution overhead</a:t>
            </a:r>
          </a:p>
        </p:txBody>
      </p:sp>
      <p:pic>
        <p:nvPicPr>
          <p:cNvPr id="5128" name="Picture 8" descr="http://ec.l.thumbs.canstockphoto.com/canstock122178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5050" y="4849216"/>
            <a:ext cx="850502"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ec.l.thumbs.canstockphoto.com/canstock122178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1698" y="4849216"/>
            <a:ext cx="850502" cy="1428750"/>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a:xfrm rot="10800000">
            <a:off x="12186527" y="6411522"/>
            <a:ext cx="287548" cy="630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0800000">
            <a:off x="13223175" y="6409330"/>
            <a:ext cx="287548" cy="630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39343" y="2712131"/>
            <a:ext cx="1616083" cy="424732"/>
          </a:xfrm>
          <a:prstGeom prst="rect">
            <a:avLst/>
          </a:prstGeom>
          <a:noFill/>
        </p:spPr>
        <p:txBody>
          <a:bodyPr wrap="none" rtlCol="0">
            <a:spAutoFit/>
          </a:bodyPr>
          <a:lstStyle/>
          <a:p>
            <a:r>
              <a:rPr lang="en-US" dirty="0" smtClean="0">
                <a:solidFill>
                  <a:srgbClr val="FF0000"/>
                </a:solidFill>
              </a:rPr>
              <a:t>Map-Reduce</a:t>
            </a:r>
            <a:endParaRPr lang="en-US" dirty="0">
              <a:solidFill>
                <a:srgbClr val="FF0000"/>
              </a:solidFill>
            </a:endParaRPr>
          </a:p>
        </p:txBody>
      </p:sp>
      <p:sp>
        <p:nvSpPr>
          <p:cNvPr id="21" name="TextBox 20"/>
          <p:cNvSpPr txBox="1"/>
          <p:nvPr/>
        </p:nvSpPr>
        <p:spPr>
          <a:xfrm>
            <a:off x="3548767" y="2712131"/>
            <a:ext cx="1818575" cy="424732"/>
          </a:xfrm>
          <a:prstGeom prst="rect">
            <a:avLst/>
          </a:prstGeom>
          <a:noFill/>
        </p:spPr>
        <p:txBody>
          <a:bodyPr wrap="none" rtlCol="0">
            <a:spAutoFit/>
          </a:bodyPr>
          <a:lstStyle/>
          <a:p>
            <a:r>
              <a:rPr lang="en-US" dirty="0" smtClean="0">
                <a:solidFill>
                  <a:srgbClr val="FF0000"/>
                </a:solidFill>
              </a:rPr>
              <a:t>Web front end</a:t>
            </a:r>
            <a:endParaRPr lang="en-US" dirty="0">
              <a:solidFill>
                <a:srgbClr val="FF0000"/>
              </a:solidFill>
            </a:endParaRPr>
          </a:p>
        </p:txBody>
      </p:sp>
      <p:sp>
        <p:nvSpPr>
          <p:cNvPr id="23" name="TextBox 22"/>
          <p:cNvSpPr txBox="1"/>
          <p:nvPr/>
        </p:nvSpPr>
        <p:spPr>
          <a:xfrm>
            <a:off x="1439343" y="3303425"/>
            <a:ext cx="2109424" cy="424732"/>
          </a:xfrm>
          <a:prstGeom prst="rect">
            <a:avLst/>
          </a:prstGeom>
          <a:noFill/>
        </p:spPr>
        <p:txBody>
          <a:bodyPr wrap="none" rtlCol="0">
            <a:spAutoFit/>
          </a:bodyPr>
          <a:lstStyle/>
          <a:p>
            <a:r>
              <a:rPr lang="en-US" dirty="0" smtClean="0">
                <a:solidFill>
                  <a:srgbClr val="FF0000"/>
                </a:solidFill>
              </a:rPr>
              <a:t>Media Streaming</a:t>
            </a:r>
            <a:endParaRPr lang="en-US" dirty="0">
              <a:solidFill>
                <a:srgbClr val="FF0000"/>
              </a:solidFill>
            </a:endParaRPr>
          </a:p>
        </p:txBody>
      </p:sp>
      <p:sp>
        <p:nvSpPr>
          <p:cNvPr id="24" name="TextBox 23"/>
          <p:cNvSpPr txBox="1"/>
          <p:nvPr/>
        </p:nvSpPr>
        <p:spPr>
          <a:xfrm>
            <a:off x="3548767" y="3318605"/>
            <a:ext cx="1520224" cy="424732"/>
          </a:xfrm>
          <a:prstGeom prst="rect">
            <a:avLst/>
          </a:prstGeom>
          <a:noFill/>
        </p:spPr>
        <p:txBody>
          <a:bodyPr wrap="none" rtlCol="0">
            <a:spAutoFit/>
          </a:bodyPr>
          <a:lstStyle/>
          <a:p>
            <a:r>
              <a:rPr lang="en-US" dirty="0" smtClean="0">
                <a:solidFill>
                  <a:srgbClr val="FF0000"/>
                </a:solidFill>
              </a:rPr>
              <a:t>Web Search</a:t>
            </a:r>
            <a:endParaRPr lang="en-US" dirty="0">
              <a:solidFill>
                <a:srgbClr val="FF0000"/>
              </a:solidFill>
            </a:endParaRPr>
          </a:p>
        </p:txBody>
      </p:sp>
      <p:sp>
        <p:nvSpPr>
          <p:cNvPr id="8" name="Rounded Rectangle 7"/>
          <p:cNvSpPr/>
          <p:nvPr/>
        </p:nvSpPr>
        <p:spPr>
          <a:xfrm>
            <a:off x="1295400" y="2519290"/>
            <a:ext cx="4071942" cy="13981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6" descr="http://www.abcteach.com/free/m/mathsymbolequalsbnw.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9885" y="2989786"/>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578085" y="3005423"/>
            <a:ext cx="3293850" cy="424732"/>
          </a:xfrm>
          <a:prstGeom prst="rect">
            <a:avLst/>
          </a:prstGeom>
          <a:noFill/>
        </p:spPr>
        <p:txBody>
          <a:bodyPr wrap="none" rtlCol="0">
            <a:spAutoFit/>
          </a:bodyPr>
          <a:lstStyle/>
          <a:p>
            <a:r>
              <a:rPr lang="en-US" dirty="0" smtClean="0"/>
              <a:t>25% of available bandwidth</a:t>
            </a:r>
            <a:endParaRPr lang="en-US" dirty="0"/>
          </a:p>
        </p:txBody>
      </p:sp>
      <p:pic>
        <p:nvPicPr>
          <p:cNvPr id="1030" name="Picture 6" descr="http://www.clker.com/cliparts/3/9/d/1/11954425131477014579ryanlerch_Cross_Road_Sign.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87623" y="5089613"/>
            <a:ext cx="958651" cy="8516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34047" y="5610587"/>
            <a:ext cx="7287572" cy="1381917"/>
          </a:xfrm>
          <a:prstGeom prst="rect">
            <a:avLst/>
          </a:prstGeom>
          <a:noFill/>
        </p:spPr>
        <p:txBody>
          <a:bodyPr wrap="none" rtlCol="0">
            <a:spAutoFit/>
          </a:bodyPr>
          <a:lstStyle/>
          <a:p>
            <a:r>
              <a:rPr lang="en-US" sz="3300" dirty="0" smtClean="0"/>
              <a:t>Tricks:</a:t>
            </a:r>
          </a:p>
          <a:p>
            <a:pPr marL="1005931" lvl="1" indent="-457200">
              <a:buFont typeface="Wingdings" panose="05000000000000000000" pitchFamily="2" charset="2"/>
              <a:buChar char="q"/>
            </a:pPr>
            <a:r>
              <a:rPr lang="en-US" sz="2540" dirty="0" smtClean="0"/>
              <a:t>Reserve </a:t>
            </a:r>
            <a:r>
              <a:rPr lang="en-US" sz="2540" dirty="0"/>
              <a:t>certain interleaving-enabled </a:t>
            </a:r>
            <a:r>
              <a:rPr lang="en-US" sz="2540" dirty="0" smtClean="0"/>
              <a:t>channels</a:t>
            </a:r>
          </a:p>
          <a:p>
            <a:pPr marL="1005931" lvl="1" indent="-457200">
              <a:buFont typeface="Wingdings" panose="05000000000000000000" pitchFamily="2" charset="2"/>
              <a:buChar char="q"/>
            </a:pPr>
            <a:r>
              <a:rPr lang="en-US" sz="2540" dirty="0" smtClean="0"/>
              <a:t>Power </a:t>
            </a:r>
            <a:r>
              <a:rPr lang="en-US" sz="2540" dirty="0"/>
              <a:t>off parallel ranks across </a:t>
            </a:r>
            <a:r>
              <a:rPr lang="en-US" sz="2540" dirty="0" smtClean="0"/>
              <a:t>channels</a:t>
            </a:r>
            <a:endParaRPr lang="en-US" sz="2540" dirty="0"/>
          </a:p>
        </p:txBody>
      </p:sp>
      <p:sp>
        <p:nvSpPr>
          <p:cNvPr id="9" name="Rectangle 8"/>
          <p:cNvSpPr/>
          <p:nvPr/>
        </p:nvSpPr>
        <p:spPr>
          <a:xfrm>
            <a:off x="914400" y="5497518"/>
            <a:ext cx="7901507" cy="1534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17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a:t>Total Cost of </a:t>
            </a:r>
            <a:r>
              <a:rPr lang="en-US" sz="5000" dirty="0" smtClean="0"/>
              <a:t>Ownership (TCO)</a:t>
            </a:r>
            <a:endParaRPr lang="en-US" sz="5000" dirty="0"/>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500" dirty="0" smtClean="0"/>
              <a:t>Model </a:t>
            </a:r>
            <a:r>
              <a:rPr lang="en-US" sz="3500" dirty="0"/>
              <a:t>by James </a:t>
            </a:r>
            <a:r>
              <a:rPr lang="en-US" sz="3500" dirty="0" smtClean="0"/>
              <a:t>Hamilton : </a:t>
            </a:r>
            <a:r>
              <a:rPr lang="en-US" sz="3500" dirty="0">
                <a:hlinkClick r:id="rId3"/>
              </a:rPr>
              <a:t>http://perspectives.mvdirona.com</a:t>
            </a:r>
            <a:r>
              <a:rPr lang="en-US" sz="3500" dirty="0" smtClean="0">
                <a:hlinkClick r:id="rId3"/>
              </a:rPr>
              <a:t>/</a:t>
            </a:r>
            <a:endParaRPr lang="en-US" sz="3500" dirty="0" smtClean="0"/>
          </a:p>
          <a:p>
            <a:pPr lvl="1"/>
            <a:r>
              <a:rPr lang="en-US" sz="2000" dirty="0" smtClean="0"/>
              <a:t>Cost of power: </a:t>
            </a:r>
            <a:r>
              <a:rPr lang="en-US" sz="2000" dirty="0" smtClean="0">
                <a:solidFill>
                  <a:srgbClr val="FF0000"/>
                </a:solidFill>
              </a:rPr>
              <a:t>$0.10/KWh</a:t>
            </a:r>
          </a:p>
          <a:p>
            <a:pPr lvl="1"/>
            <a:r>
              <a:rPr lang="en-US" sz="2000" dirty="0" smtClean="0"/>
              <a:t>Cost of </a:t>
            </a:r>
            <a:r>
              <a:rPr lang="en-US" sz="2000" dirty="0"/>
              <a:t>facility: </a:t>
            </a:r>
            <a:r>
              <a:rPr lang="en-US" sz="2000" dirty="0">
                <a:solidFill>
                  <a:srgbClr val="FF0000"/>
                </a:solidFill>
              </a:rPr>
              <a:t>$</a:t>
            </a:r>
            <a:r>
              <a:rPr lang="en-US" sz="2000" dirty="0" smtClean="0">
                <a:solidFill>
                  <a:srgbClr val="FF0000"/>
                </a:solidFill>
              </a:rPr>
              <a:t>50M</a:t>
            </a:r>
          </a:p>
          <a:p>
            <a:pPr lvl="1"/>
            <a:r>
              <a:rPr lang="en-US" sz="2000" dirty="0" smtClean="0"/>
              <a:t>Number of servers: </a:t>
            </a:r>
            <a:r>
              <a:rPr lang="en-US" sz="2000" dirty="0" smtClean="0">
                <a:solidFill>
                  <a:srgbClr val="FF0000"/>
                </a:solidFill>
              </a:rPr>
              <a:t>12,583</a:t>
            </a:r>
          </a:p>
          <a:p>
            <a:pPr lvl="1"/>
            <a:r>
              <a:rPr lang="en-US" sz="2000" dirty="0" smtClean="0"/>
              <a:t>Cost/Server: </a:t>
            </a:r>
            <a:r>
              <a:rPr lang="en-US" sz="2000" dirty="0" smtClean="0">
                <a:solidFill>
                  <a:srgbClr val="FF0000"/>
                </a:solidFill>
              </a:rPr>
              <a:t>$2K</a:t>
            </a:r>
          </a:p>
          <a:p>
            <a:pPr lvl="1"/>
            <a:r>
              <a:rPr lang="en-US" sz="2000" dirty="0" smtClean="0"/>
              <a:t>Server Amortization: </a:t>
            </a:r>
            <a:r>
              <a:rPr lang="en-US" sz="2000" dirty="0" smtClean="0">
                <a:solidFill>
                  <a:srgbClr val="FF0000"/>
                </a:solidFill>
              </a:rPr>
              <a:t>36 months</a:t>
            </a:r>
          </a:p>
          <a:p>
            <a:pPr lvl="1"/>
            <a:r>
              <a:rPr lang="en-US" sz="2000" dirty="0" smtClean="0"/>
              <a:t>Power </a:t>
            </a:r>
            <a:r>
              <a:rPr lang="en-US" sz="2000" dirty="0"/>
              <a:t>Usage Effectiveness: </a:t>
            </a:r>
            <a:r>
              <a:rPr lang="en-US" sz="2000" dirty="0">
                <a:solidFill>
                  <a:srgbClr val="FF0000"/>
                </a:solidFill>
              </a:rPr>
              <a:t>1.2</a:t>
            </a:r>
            <a:endParaRPr lang="en-US" sz="2000" dirty="0" smtClean="0">
              <a:solidFill>
                <a:srgbClr val="FF0000"/>
              </a:solidFill>
            </a:endParaRPr>
          </a:p>
          <a:p>
            <a:r>
              <a:rPr lang="en-US" sz="3500" dirty="0" smtClean="0"/>
              <a:t>Monthly Savings</a:t>
            </a:r>
          </a:p>
          <a:p>
            <a:pPr lvl="1"/>
            <a:r>
              <a:rPr lang="en-US" sz="3020" dirty="0" smtClean="0"/>
              <a:t>Over Total: </a:t>
            </a:r>
            <a:r>
              <a:rPr lang="en-US" sz="3020" b="1" dirty="0" smtClean="0">
                <a:solidFill>
                  <a:schemeClr val="accent3">
                    <a:lumMod val="75000"/>
                  </a:schemeClr>
                </a:solidFill>
              </a:rPr>
              <a:t>0.6%</a:t>
            </a:r>
          </a:p>
          <a:p>
            <a:pPr lvl="1"/>
            <a:r>
              <a:rPr lang="en-US" sz="3020" dirty="0" smtClean="0"/>
              <a:t>Over Power: </a:t>
            </a:r>
            <a:r>
              <a:rPr lang="en-US" sz="3020" b="1" dirty="0" smtClean="0">
                <a:solidFill>
                  <a:schemeClr val="accent3">
                    <a:lumMod val="75000"/>
                  </a:schemeClr>
                </a:solidFill>
              </a:rPr>
              <a:t>1.4%</a:t>
            </a:r>
          </a:p>
          <a:p>
            <a:pPr lvl="1"/>
            <a:r>
              <a:rPr lang="en-US" sz="3020" dirty="0" smtClean="0"/>
              <a:t>Excluding Cooling: </a:t>
            </a:r>
            <a:r>
              <a:rPr lang="en-US" sz="3020" b="1" dirty="0" smtClean="0">
                <a:solidFill>
                  <a:schemeClr val="accent3">
                    <a:lumMod val="75000"/>
                  </a:schemeClr>
                </a:solidFill>
              </a:rPr>
              <a:t>3.15%</a:t>
            </a:r>
          </a:p>
        </p:txBody>
      </p:sp>
      <p:graphicFrame>
        <p:nvGraphicFramePr>
          <p:cNvPr id="7" name="Chart 6"/>
          <p:cNvGraphicFramePr>
            <a:graphicFrameLocks/>
          </p:cNvGraphicFramePr>
          <p:nvPr>
            <p:extLst>
              <p:ext uri="{D42A27DB-BD31-4B8C-83A1-F6EECF244321}">
                <p14:modId xmlns:p14="http://schemas.microsoft.com/office/powerpoint/2010/main" val="2135476011"/>
              </p:ext>
            </p:extLst>
          </p:nvPr>
        </p:nvGraphicFramePr>
        <p:xfrm>
          <a:off x="6400800" y="2314576"/>
          <a:ext cx="7848600" cy="4695824"/>
        </p:xfrm>
        <a:graphic>
          <a:graphicData uri="http://schemas.openxmlformats.org/drawingml/2006/chart">
            <c:chart xmlns:c="http://schemas.openxmlformats.org/drawingml/2006/chart" xmlns:r="http://schemas.openxmlformats.org/officeDocument/2006/relationships" r:id="rId4"/>
          </a:graphicData>
        </a:graphic>
      </p:graphicFrame>
      <p:sp>
        <p:nvSpPr>
          <p:cNvPr id="2" name="Rounded Rectangle 1"/>
          <p:cNvSpPr/>
          <p:nvPr/>
        </p:nvSpPr>
        <p:spPr>
          <a:xfrm>
            <a:off x="6400800" y="4267198"/>
            <a:ext cx="2819400" cy="457199"/>
          </a:xfrm>
          <a:prstGeom prst="roundRect">
            <a:avLst/>
          </a:prstGeom>
          <a:noFill/>
          <a:ln w="38100">
            <a:solidFill>
              <a:schemeClr val="tx1">
                <a:lumMod val="65000"/>
                <a:lumOff val="3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0833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 calcmode="lin" valueType="num">
                                      <p:cBhvr additive="base">
                                        <p:cTn id="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anim calcmode="lin" valueType="num">
                                      <p:cBhvr additive="base">
                                        <p:cTn id="1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13" presetID="21"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par>
                                <p:cTn id="16" presetID="2" presetClass="entr" presetSubtype="4" fill="hold" nodeType="withEffect">
                                  <p:stCondLst>
                                    <p:cond delay="0"/>
                                  </p:stCondLst>
                                  <p:childTnLst>
                                    <p:set>
                                      <p:cBhvr>
                                        <p:cTn id="17" dur="1" fill="hold">
                                          <p:stCondLst>
                                            <p:cond delay="0"/>
                                          </p:stCondLst>
                                        </p:cTn>
                                        <p:tgtEl>
                                          <p:spTgt spid="4">
                                            <p:txEl>
                                              <p:pRg st="9" end="9"/>
                                            </p:txEl>
                                          </p:spTgt>
                                        </p:tgtEl>
                                        <p:attrNameLst>
                                          <p:attrName>style.visibility</p:attrName>
                                        </p:attrNameLst>
                                      </p:cBhvr>
                                      <p:to>
                                        <p:strVal val="visible"/>
                                      </p:to>
                                    </p:set>
                                    <p:anim calcmode="lin" valueType="num">
                                      <p:cBhvr additive="base">
                                        <p:cTn id="1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9" end="9"/>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 calcmode="lin" valueType="num">
                                      <p:cBhvr additive="base">
                                        <p:cTn id="2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err="1" smtClean="0"/>
              <a:t>DIMMer</a:t>
            </a:r>
            <a:r>
              <a:rPr lang="en-US" sz="5000" dirty="0" smtClean="0"/>
              <a:t> Summary</a:t>
            </a:r>
            <a:endParaRPr lang="en-US" sz="500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300" dirty="0" err="1" smtClean="0"/>
              <a:t>DIMMer</a:t>
            </a:r>
            <a:r>
              <a:rPr lang="en-US" sz="3300" dirty="0" smtClean="0"/>
              <a:t> Vision: Power off idle DRAM and CPU</a:t>
            </a:r>
          </a:p>
          <a:p>
            <a:r>
              <a:rPr lang="en-US" sz="3300" dirty="0"/>
              <a:t>Vision for </a:t>
            </a:r>
            <a:r>
              <a:rPr lang="en-US" sz="3300" dirty="0" smtClean="0"/>
              <a:t>Implementation</a:t>
            </a:r>
          </a:p>
          <a:p>
            <a:r>
              <a:rPr lang="en-US" sz="3300" dirty="0" smtClean="0"/>
              <a:t>Improvement over Self-Refresh</a:t>
            </a:r>
          </a:p>
          <a:p>
            <a:r>
              <a:rPr lang="en-US" sz="3300" dirty="0" smtClean="0"/>
              <a:t>Benefit / Cost</a:t>
            </a:r>
          </a:p>
          <a:p>
            <a:pPr lvl="1"/>
            <a:r>
              <a:rPr lang="en-US" sz="2820" dirty="0" smtClean="0"/>
              <a:t>50% DRAM and 18.8% CPU background energy</a:t>
            </a:r>
          </a:p>
          <a:p>
            <a:r>
              <a:rPr lang="en-US" sz="3300" dirty="0" smtClean="0"/>
              <a:t>Total Cost of Ownership</a:t>
            </a:r>
          </a:p>
          <a:p>
            <a:r>
              <a:rPr lang="en-US" sz="3300" dirty="0" smtClean="0"/>
              <a:t>Energy-efficient scheduler in the future</a:t>
            </a:r>
          </a:p>
          <a:p>
            <a:endParaRPr lang="en-US" sz="3520" dirty="0" smtClean="0"/>
          </a:p>
        </p:txBody>
      </p:sp>
      <p:pic>
        <p:nvPicPr>
          <p:cNvPr id="7170" name="Picture 2" descr="http://www.clker.com/cliparts/5/d/b/6/11949889892013816991piggybank.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0" y="2338027"/>
            <a:ext cx="1219200" cy="10017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addins.wvva.com/blogs/weather/wp-content/uploads/2012/04/eart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20600" y="2151888"/>
            <a:ext cx="1066800" cy="137405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3541486" y="5715000"/>
            <a:ext cx="6745514" cy="1447798"/>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2500" b="1" dirty="0" err="1" smtClean="0">
                <a:solidFill>
                  <a:srgbClr val="002060"/>
                </a:solidFill>
              </a:rPr>
              <a:t>Dongli</a:t>
            </a:r>
            <a:r>
              <a:rPr lang="en-US" sz="2500" b="1" dirty="0" smtClean="0">
                <a:solidFill>
                  <a:srgbClr val="002060"/>
                </a:solidFill>
              </a:rPr>
              <a:t> Zhang</a:t>
            </a:r>
          </a:p>
          <a:p>
            <a:pPr marL="0" indent="0">
              <a:buNone/>
            </a:pPr>
            <a:r>
              <a:rPr lang="en-US" sz="2500" b="1" dirty="0" smtClean="0">
                <a:solidFill>
                  <a:srgbClr val="002060"/>
                </a:solidFill>
              </a:rPr>
              <a:t>Doctoral Student @ Stony Brook University</a:t>
            </a:r>
          </a:p>
          <a:p>
            <a:pPr marL="0" indent="0">
              <a:buNone/>
            </a:pPr>
            <a:r>
              <a:rPr lang="en-US" sz="2500" b="1" dirty="0" smtClean="0">
                <a:solidFill>
                  <a:srgbClr val="002060"/>
                </a:solidFill>
              </a:rPr>
              <a:t>Email: </a:t>
            </a:r>
            <a:r>
              <a:rPr lang="en-US" sz="2500" b="1" u="sng" dirty="0" smtClean="0">
                <a:solidFill>
                  <a:srgbClr val="002060"/>
                </a:solidFill>
                <a:hlinkClick r:id="rId5"/>
              </a:rPr>
              <a:t>dozhang@cs.stonybrook.edu</a:t>
            </a:r>
            <a:endParaRPr lang="en-US" sz="2500" b="1" u="sng" dirty="0" smtClean="0">
              <a:solidFill>
                <a:srgbClr val="002060"/>
              </a:solidFill>
            </a:endParaRPr>
          </a:p>
          <a:p>
            <a:pPr marL="0" indent="0">
              <a:buNone/>
            </a:pPr>
            <a:endParaRPr lang="en-US" sz="2500" b="1" dirty="0">
              <a:solidFill>
                <a:srgbClr val="002060"/>
              </a:solidFill>
            </a:endParaRPr>
          </a:p>
        </p:txBody>
      </p:sp>
      <p:sp>
        <p:nvSpPr>
          <p:cNvPr id="2" name="Rounded Rectangle 1"/>
          <p:cNvSpPr/>
          <p:nvPr/>
        </p:nvSpPr>
        <p:spPr>
          <a:xfrm>
            <a:off x="3276600" y="5678424"/>
            <a:ext cx="6475693" cy="133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42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6" descr="http://www.clker.com/cliparts/1/j/O/f/m/m/server-rack-cabinet-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638" y="4997947"/>
            <a:ext cx="742950" cy="127027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http://www.clker.com/cliparts/1/j/O/f/m/m/server-rack-cabinet-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7438" y="5010509"/>
            <a:ext cx="742950" cy="127027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http://www.clker.com/cliparts/1/j/O/f/m/m/server-rack-cabinet-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7438" y="3727673"/>
            <a:ext cx="742950" cy="127027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www.clker.com/cliparts/1/j/O/f/m/m/server-rack-cabinet-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638" y="3689835"/>
            <a:ext cx="742950" cy="127027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p:txBody>
          <a:bodyPr>
            <a:normAutofit/>
          </a:bodyPr>
          <a:lstStyle/>
          <a:p>
            <a:r>
              <a:rPr lang="en-US" sz="5000" dirty="0"/>
              <a:t>Inconsistency between Capacity and Demand</a:t>
            </a:r>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pic>
        <p:nvPicPr>
          <p:cNvPr id="24" name="Picture 6" descr="http://www.clker.com/cliparts/1/j/O/f/m/m/server-rack-cabinet-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7448" y="1540187"/>
            <a:ext cx="569894" cy="9743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78295" y="2122158"/>
            <a:ext cx="595035" cy="784830"/>
          </a:xfrm>
          <a:prstGeom prst="rect">
            <a:avLst/>
          </a:prstGeom>
          <a:noFill/>
        </p:spPr>
        <p:txBody>
          <a:bodyPr wrap="none" rtlCol="0">
            <a:spAutoFit/>
          </a:bodyPr>
          <a:lstStyle/>
          <a:p>
            <a:r>
              <a:rPr lang="en-US" sz="4500" b="1" dirty="0" smtClean="0"/>
              <a:t>…</a:t>
            </a:r>
            <a:endParaRPr lang="en-US" sz="4500" b="1" dirty="0"/>
          </a:p>
        </p:txBody>
      </p:sp>
      <p:pic>
        <p:nvPicPr>
          <p:cNvPr id="23" name="Picture 2" descr="http://img3.wikia.nocookie.net/__cb20100520131746/logopedia/images/5/5c/Google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7981" y="2534126"/>
            <a:ext cx="848827" cy="2973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pbs.twimg.com/profile_images/458712368659193856/VfFsy8u_.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65222" y="2508385"/>
            <a:ext cx="362683" cy="362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fbcdn-sphotos-b-a.akamaihd.net/hphotos-ak-xfp1/t31.0-8/1271084_10152203108461729_809245696_o.png?dl=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02666" y="2534127"/>
            <a:ext cx="309372" cy="3093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newhorizons.com/LOCALWEBADMIN/images/306/outlines/partner%20images/logo-oracle-larg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56708" y="2536662"/>
            <a:ext cx="996388" cy="2057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twimg.com/Twitter_logo_blu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06671" y="2534126"/>
            <a:ext cx="304800" cy="2478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www.abcteach.com/free/m/mathsymbolequalsbnw.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8916" y="1591226"/>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113157" y="1412402"/>
            <a:ext cx="2381421" cy="707886"/>
          </a:xfrm>
          <a:prstGeom prst="rect">
            <a:avLst/>
          </a:prstGeom>
          <a:noFill/>
        </p:spPr>
        <p:txBody>
          <a:bodyPr wrap="none" rtlCol="0">
            <a:spAutoFit/>
          </a:bodyPr>
          <a:lstStyle/>
          <a:p>
            <a:r>
              <a:rPr lang="en-US" sz="4000" b="1" dirty="0">
                <a:solidFill>
                  <a:srgbClr val="FF0000"/>
                </a:solidFill>
              </a:rPr>
              <a:t>200B KWh</a:t>
            </a:r>
          </a:p>
        </p:txBody>
      </p:sp>
      <p:pic>
        <p:nvPicPr>
          <p:cNvPr id="1038" name="Picture 14" descr="http://www.clker.com/cliparts/8/c/5/2/11970961551984252364lnxwalt_Cheap_Lightning_Bolt.svg.me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88566" y="1464887"/>
            <a:ext cx="1136883" cy="13241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955517" y="2165583"/>
            <a:ext cx="2696700" cy="492443"/>
          </a:xfrm>
          <a:prstGeom prst="rect">
            <a:avLst/>
          </a:prstGeom>
          <a:noFill/>
        </p:spPr>
        <p:txBody>
          <a:bodyPr wrap="none" rtlCol="0">
            <a:spAutoFit/>
          </a:bodyPr>
          <a:lstStyle/>
          <a:p>
            <a:pPr marL="0" lvl="1" algn="ctr"/>
            <a:r>
              <a:rPr lang="en-US" sz="2600" dirty="0"/>
              <a:t>worldwide in </a:t>
            </a:r>
            <a:r>
              <a:rPr lang="en-US" sz="2600" dirty="0" smtClean="0"/>
              <a:t>2010</a:t>
            </a:r>
            <a:endParaRPr lang="en-US" sz="2600" dirty="0"/>
          </a:p>
        </p:txBody>
      </p:sp>
      <p:pic>
        <p:nvPicPr>
          <p:cNvPr id="22" name="Picture 6" descr="http://www.clker.com/cliparts/1/j/O/f/m/m/server-rack-cabinet-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617" y="1533998"/>
            <a:ext cx="569894" cy="97438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http://www.clker.com/cliparts/1/j/O/f/m/m/server-rack-cabinet-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5786" y="1540227"/>
            <a:ext cx="569894" cy="9743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www.clker.com/cliparts/1/j/O/f/m/m/server-rack-cabinet-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9955" y="1540186"/>
            <a:ext cx="569894" cy="97438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www.clker.com/cliparts/1/j/O/f/m/m/server-rack-cabinet-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4124" y="1533997"/>
            <a:ext cx="569894" cy="97438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www.clker.com/cliparts/1/j/O/f/m/m/server-rack-cabinet-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8295" y="1540226"/>
            <a:ext cx="569894" cy="97438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959757" y="1412402"/>
            <a:ext cx="6400800" cy="14945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4" descr="http://pmcdeadline2.files.wordpress.com/2013/03/new-google-logo-o__130307101539.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0323" y="4684308"/>
            <a:ext cx="2084618" cy="69545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www.abcteach.com/free/m/mathsymbolequalsbnw.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0497" y="4511769"/>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muscatineseniorresources.com/wp-content/uploads/2011/09/house_clip_art.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20819" y="4221597"/>
            <a:ext cx="738512" cy="73851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4727626" y="6029694"/>
            <a:ext cx="1905000" cy="477054"/>
          </a:xfrm>
          <a:prstGeom prst="rect">
            <a:avLst/>
          </a:prstGeom>
          <a:noFill/>
        </p:spPr>
        <p:txBody>
          <a:bodyPr wrap="square" rtlCol="0">
            <a:spAutoFit/>
          </a:bodyPr>
          <a:lstStyle/>
          <a:p>
            <a:pPr algn="ctr"/>
            <a:r>
              <a:rPr lang="en-US" sz="2500" b="1" dirty="0" smtClean="0"/>
              <a:t>200,000</a:t>
            </a:r>
            <a:endParaRPr lang="en-US" sz="2500" b="1" dirty="0"/>
          </a:p>
        </p:txBody>
      </p:sp>
      <p:pic>
        <p:nvPicPr>
          <p:cNvPr id="39" name="Picture 2" descr="http://muscatineseniorresources.com/wp-content/uploads/2011/09/house_clip_art.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680126" y="4221597"/>
            <a:ext cx="738512" cy="73851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muscatineseniorresources.com/wp-content/uploads/2011/09/house_clip_art.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20819" y="5010509"/>
            <a:ext cx="738512" cy="7385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muscatineseniorresources.com/wp-content/uploads/2011/09/house_clip_art.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689199" y="5010509"/>
            <a:ext cx="738512" cy="738512"/>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3329513" y="3617086"/>
            <a:ext cx="2257926" cy="707886"/>
          </a:xfrm>
          <a:prstGeom prst="rect">
            <a:avLst/>
          </a:prstGeom>
          <a:noFill/>
        </p:spPr>
        <p:txBody>
          <a:bodyPr wrap="none" rtlCol="0">
            <a:spAutoFit/>
          </a:bodyPr>
          <a:lstStyle/>
          <a:p>
            <a:r>
              <a:rPr lang="en-US" sz="4000" b="1" dirty="0" smtClean="0"/>
              <a:t>Year 2011</a:t>
            </a:r>
            <a:endParaRPr lang="en-US" sz="4000" b="1" dirty="0"/>
          </a:p>
        </p:txBody>
      </p:sp>
      <p:graphicFrame>
        <p:nvGraphicFramePr>
          <p:cNvPr id="53" name="Chart 52"/>
          <p:cNvGraphicFramePr/>
          <p:nvPr>
            <p:extLst>
              <p:ext uri="{D42A27DB-BD31-4B8C-83A1-F6EECF244321}">
                <p14:modId xmlns:p14="http://schemas.microsoft.com/office/powerpoint/2010/main" val="2060179986"/>
              </p:ext>
            </p:extLst>
          </p:nvPr>
        </p:nvGraphicFramePr>
        <p:xfrm>
          <a:off x="8077200" y="2174201"/>
          <a:ext cx="6237369" cy="5191081"/>
        </p:xfrm>
        <a:graphic>
          <a:graphicData uri="http://schemas.openxmlformats.org/drawingml/2006/chart">
            <c:chart xmlns:c="http://schemas.openxmlformats.org/drawingml/2006/chart" xmlns:r="http://schemas.openxmlformats.org/officeDocument/2006/relationships" r:id="rId14"/>
          </a:graphicData>
        </a:graphic>
      </p:graphicFrame>
      <p:pic>
        <p:nvPicPr>
          <p:cNvPr id="54" name="Picture 2" descr="http://o.b5z.net/i/u/10035875/i/Bill_Gasp.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1999" y="5385262"/>
            <a:ext cx="743074" cy="935724"/>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722155" y="4750068"/>
            <a:ext cx="2930062" cy="800219"/>
          </a:xfrm>
          <a:prstGeom prst="rect">
            <a:avLst/>
          </a:prstGeom>
          <a:noFill/>
        </p:spPr>
        <p:txBody>
          <a:bodyPr wrap="square" rtlCol="0">
            <a:spAutoFit/>
          </a:bodyPr>
          <a:lstStyle/>
          <a:p>
            <a:r>
              <a:rPr lang="en-US" sz="2300" dirty="0" smtClean="0"/>
              <a:t>Capacity &gt;&gt;&gt; demand</a:t>
            </a:r>
          </a:p>
          <a:p>
            <a:r>
              <a:rPr lang="en-US" sz="2300" dirty="0" smtClean="0"/>
              <a:t>Energy waste is 90%</a:t>
            </a:r>
            <a:endParaRPr lang="en-US" sz="2300" dirty="0"/>
          </a:p>
        </p:txBody>
      </p:sp>
    </p:spTree>
    <p:extLst>
      <p:ext uri="{BB962C8B-B14F-4D97-AF65-F5344CB8AC3E}">
        <p14:creationId xmlns:p14="http://schemas.microsoft.com/office/powerpoint/2010/main" val="757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ppt_x"/>
                                          </p:val>
                                        </p:tav>
                                        <p:tav tm="100000">
                                          <p:val>
                                            <p:strVal val="#ppt_x"/>
                                          </p:val>
                                        </p:tav>
                                      </p:tavLst>
                                    </p:anim>
                                    <p:anim calcmode="lin" valueType="num">
                                      <p:cBhvr additive="base">
                                        <p:cTn id="58" dur="500" fill="hold"/>
                                        <p:tgtEl>
                                          <p:spTgt spid="5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 calcmode="lin" valueType="num">
                                      <p:cBhvr additive="base">
                                        <p:cTn id="61" dur="500" fill="hold"/>
                                        <p:tgtEl>
                                          <p:spTgt spid="53"/>
                                        </p:tgtEl>
                                        <p:attrNameLst>
                                          <p:attrName>ppt_x</p:attrName>
                                        </p:attrNameLst>
                                      </p:cBhvr>
                                      <p:tavLst>
                                        <p:tav tm="0">
                                          <p:val>
                                            <p:strVal val="#ppt_x"/>
                                          </p:val>
                                        </p:tav>
                                        <p:tav tm="100000">
                                          <p:val>
                                            <p:strVal val="#ppt_x"/>
                                          </p:val>
                                        </p:tav>
                                      </p:tavLst>
                                    </p:anim>
                                    <p:anim calcmode="lin" valueType="num">
                                      <p:cBhvr additive="base">
                                        <p:cTn id="62" dur="500" fill="hold"/>
                                        <p:tgtEl>
                                          <p:spTgt spid="5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anim calcmode="lin" valueType="num">
                                      <p:cBhvr additive="base">
                                        <p:cTn id="65" dur="500" fill="hold"/>
                                        <p:tgtEl>
                                          <p:spTgt spid="54"/>
                                        </p:tgtEl>
                                        <p:attrNameLst>
                                          <p:attrName>ppt_x</p:attrName>
                                        </p:attrNameLst>
                                      </p:cBhvr>
                                      <p:tavLst>
                                        <p:tav tm="0">
                                          <p:val>
                                            <p:strVal val="#ppt_x"/>
                                          </p:val>
                                        </p:tav>
                                        <p:tav tm="100000">
                                          <p:val>
                                            <p:strVal val="#ppt_x"/>
                                          </p:val>
                                        </p:tav>
                                      </p:tavLst>
                                    </p:anim>
                                    <p:anim calcmode="lin" valueType="num">
                                      <p:cBhvr additive="base">
                                        <p:cTn id="6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6" grpId="0"/>
      <p:bldGraphic spid="53" grpId="0">
        <p:bldAsOne/>
      </p:bldGraphic>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sz="5000" dirty="0" smtClean="0"/>
              <a:t>Google Data Center Peak Power Usage Distribution</a:t>
            </a:r>
            <a:endParaRPr lang="en-US" sz="5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086" y="1979972"/>
            <a:ext cx="7562850"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686" y="1979972"/>
            <a:ext cx="4791075"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07517" y="1272086"/>
            <a:ext cx="1223412" cy="707886"/>
          </a:xfrm>
          <a:prstGeom prst="rect">
            <a:avLst/>
          </a:prstGeom>
          <a:noFill/>
        </p:spPr>
        <p:txBody>
          <a:bodyPr wrap="none" rtlCol="0">
            <a:spAutoFit/>
          </a:bodyPr>
          <a:lstStyle/>
          <a:p>
            <a:r>
              <a:rPr lang="en-US" sz="4000" dirty="0" smtClean="0"/>
              <a:t>2007</a:t>
            </a:r>
            <a:endParaRPr lang="en-US" sz="4000" dirty="0"/>
          </a:p>
        </p:txBody>
      </p:sp>
      <p:sp>
        <p:nvSpPr>
          <p:cNvPr id="11" name="TextBox 10"/>
          <p:cNvSpPr txBox="1"/>
          <p:nvPr/>
        </p:nvSpPr>
        <p:spPr>
          <a:xfrm>
            <a:off x="7910286" y="1272086"/>
            <a:ext cx="1223412" cy="707886"/>
          </a:xfrm>
          <a:prstGeom prst="rect">
            <a:avLst/>
          </a:prstGeom>
          <a:noFill/>
        </p:spPr>
        <p:txBody>
          <a:bodyPr wrap="none" rtlCol="0">
            <a:spAutoFit/>
          </a:bodyPr>
          <a:lstStyle/>
          <a:p>
            <a:r>
              <a:rPr lang="en-US" sz="4000" dirty="0" smtClean="0"/>
              <a:t>2012</a:t>
            </a:r>
            <a:endParaRPr lang="en-US" sz="4000" dirty="0"/>
          </a:p>
        </p:txBody>
      </p:sp>
      <p:sp>
        <p:nvSpPr>
          <p:cNvPr id="5" name="TextBox 4"/>
          <p:cNvSpPr txBox="1"/>
          <p:nvPr/>
        </p:nvSpPr>
        <p:spPr>
          <a:xfrm>
            <a:off x="1066800" y="6466247"/>
            <a:ext cx="4948855" cy="553998"/>
          </a:xfrm>
          <a:prstGeom prst="rect">
            <a:avLst/>
          </a:prstGeom>
          <a:noFill/>
        </p:spPr>
        <p:txBody>
          <a:bodyPr wrap="none" rtlCol="0">
            <a:spAutoFit/>
          </a:bodyPr>
          <a:lstStyle/>
          <a:p>
            <a:r>
              <a:rPr lang="en-US" sz="1500" dirty="0"/>
              <a:t>[The Datacenter as a Computer: </a:t>
            </a:r>
            <a:endParaRPr lang="en-US" sz="1500" dirty="0" smtClean="0"/>
          </a:p>
          <a:p>
            <a:r>
              <a:rPr lang="en-US" sz="1500" dirty="0" smtClean="0"/>
              <a:t>An </a:t>
            </a:r>
            <a:r>
              <a:rPr lang="en-US" sz="1500" dirty="0"/>
              <a:t>Introduction to the Design of Warehouse-Scale </a:t>
            </a:r>
            <a:r>
              <a:rPr lang="en-US" sz="1500" dirty="0" smtClean="0"/>
              <a:t>Machines]</a:t>
            </a:r>
            <a:endParaRPr lang="en-US" sz="1500" dirty="0"/>
          </a:p>
        </p:txBody>
      </p:sp>
      <p:sp>
        <p:nvSpPr>
          <p:cNvPr id="12" name="TextBox 11"/>
          <p:cNvSpPr txBox="1"/>
          <p:nvPr/>
        </p:nvSpPr>
        <p:spPr>
          <a:xfrm>
            <a:off x="6376761" y="6466247"/>
            <a:ext cx="6191182" cy="553998"/>
          </a:xfrm>
          <a:prstGeom prst="rect">
            <a:avLst/>
          </a:prstGeom>
          <a:noFill/>
        </p:spPr>
        <p:txBody>
          <a:bodyPr wrap="none" rtlCol="0">
            <a:spAutoFit/>
          </a:bodyPr>
          <a:lstStyle/>
          <a:p>
            <a:r>
              <a:rPr lang="en-US" sz="1500" dirty="0"/>
              <a:t>[The Datacenter as a Computer: </a:t>
            </a:r>
            <a:endParaRPr lang="en-US" sz="1500" dirty="0" smtClean="0"/>
          </a:p>
          <a:p>
            <a:r>
              <a:rPr lang="en-US" sz="1500" dirty="0" smtClean="0"/>
              <a:t>An </a:t>
            </a:r>
            <a:r>
              <a:rPr lang="en-US" sz="1500" dirty="0"/>
              <a:t>Introduction to the Design of Warehouse-Scale </a:t>
            </a:r>
            <a:r>
              <a:rPr lang="en-US" sz="1500" dirty="0" smtClean="0"/>
              <a:t>Machines, second edition]</a:t>
            </a:r>
            <a:endParaRPr lang="en-US" sz="1500" dirty="0"/>
          </a:p>
        </p:txBody>
      </p:sp>
    </p:spTree>
    <p:extLst>
      <p:ext uri="{BB962C8B-B14F-4D97-AF65-F5344CB8AC3E}">
        <p14:creationId xmlns:p14="http://schemas.microsoft.com/office/powerpoint/2010/main" val="1692029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a:spLocks noChangeArrowheads="1"/>
          </p:cNvSpPr>
          <p:nvPr/>
        </p:nvSpPr>
        <p:spPr bwMode="auto">
          <a:xfrm>
            <a:off x="11760243" y="1917528"/>
            <a:ext cx="1828800" cy="5000625"/>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endParaRPr lang="en-US" dirty="0"/>
          </a:p>
        </p:txBody>
      </p:sp>
      <p:sp>
        <p:nvSpPr>
          <p:cNvPr id="62" name="Rectangle 61"/>
          <p:cNvSpPr>
            <a:spLocks noChangeArrowheads="1"/>
          </p:cNvSpPr>
          <p:nvPr/>
        </p:nvSpPr>
        <p:spPr bwMode="auto">
          <a:xfrm>
            <a:off x="9902868" y="1917528"/>
            <a:ext cx="1828800" cy="5000625"/>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endParaRPr lang="en-US" dirty="0"/>
          </a:p>
        </p:txBody>
      </p:sp>
      <p:sp>
        <p:nvSpPr>
          <p:cNvPr id="3" name="Title 2"/>
          <p:cNvSpPr>
            <a:spLocks noGrp="1"/>
          </p:cNvSpPr>
          <p:nvPr>
            <p:ph type="ctrTitle"/>
          </p:nvPr>
        </p:nvSpPr>
        <p:spPr/>
        <p:txBody>
          <a:bodyPr>
            <a:normAutofit/>
          </a:bodyPr>
          <a:lstStyle/>
          <a:p>
            <a:r>
              <a:rPr lang="en-US" sz="5000" dirty="0" err="1" smtClean="0"/>
              <a:t>DIMMer</a:t>
            </a:r>
            <a:r>
              <a:rPr lang="en-US" sz="5000" dirty="0" smtClean="0"/>
              <a:t> Vision</a:t>
            </a:r>
            <a:endParaRPr lang="en-US" sz="5000" dirty="0"/>
          </a:p>
        </p:txBody>
      </p:sp>
      <p:pic>
        <p:nvPicPr>
          <p:cNvPr id="1026" name="Picture 2" descr="http://www.wpclipart.com/computer/hardware/CPU/cpu_2_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32501" y="2123451"/>
            <a:ext cx="1065234" cy="106523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www.wpclipart.com/computer/hardware/CPU/cpu_2_T.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21968" y="2123451"/>
            <a:ext cx="1065234" cy="10652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40210" y="3502025"/>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210" y="429612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210" y="513458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210" y="6003375"/>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0268" y="3502025"/>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0268" y="429612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0268" y="513458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0268" y="6003375"/>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lker.com/cliparts/0/9/a/f/12296937751360314448kingofsnakes_HP_C7000.svg.m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168" y="4149725"/>
            <a:ext cx="2857500" cy="2667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flipV="1">
            <a:off x="6931068" y="1917528"/>
            <a:ext cx="2971800" cy="236462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931068" y="5173482"/>
            <a:ext cx="2971800" cy="17446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64"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56085" y="6003375"/>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40210" y="513458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40210" y="428215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8" descr="http://cdns2.freepik.com/free-photo/magnifying-glass-clipart-vector_43643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63517" y="3950904"/>
            <a:ext cx="914400" cy="9070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3171" y="1381938"/>
            <a:ext cx="8839279" cy="2554545"/>
          </a:xfrm>
          <a:prstGeom prst="rect">
            <a:avLst/>
          </a:prstGeom>
          <a:noFill/>
        </p:spPr>
        <p:txBody>
          <a:bodyPr wrap="none" rtlCol="0">
            <a:spAutoFit/>
          </a:bodyPr>
          <a:lstStyle/>
          <a:p>
            <a:pPr marL="342900" indent="-342900">
              <a:buFont typeface="Arial" panose="020B0604020202020204" pitchFamily="34" charset="0"/>
              <a:buChar char="•"/>
            </a:pPr>
            <a:r>
              <a:rPr lang="en-US" sz="3200" dirty="0" smtClean="0"/>
              <a:t>Agile framework </a:t>
            </a:r>
          </a:p>
          <a:p>
            <a:pPr marL="342900" indent="-342900">
              <a:buFont typeface="Arial" panose="020B0604020202020204" pitchFamily="34" charset="0"/>
              <a:buChar char="•"/>
            </a:pPr>
            <a:r>
              <a:rPr lang="en-US" sz="3200" dirty="0"/>
              <a:t>W</a:t>
            </a:r>
            <a:r>
              <a:rPr lang="en-US" sz="3200" dirty="0" smtClean="0"/>
              <a:t>orkload-driven </a:t>
            </a:r>
            <a:r>
              <a:rPr lang="en-US" sz="3200" dirty="0"/>
              <a:t>scalability and power reduction  </a:t>
            </a:r>
            <a:endParaRPr lang="en-US" sz="3200" dirty="0" smtClean="0"/>
          </a:p>
          <a:p>
            <a:pPr marL="342900" indent="-342900">
              <a:buFont typeface="Arial" panose="020B0604020202020204" pitchFamily="34" charset="0"/>
              <a:buChar char="•"/>
            </a:pPr>
            <a:r>
              <a:rPr lang="en-US" sz="3200" dirty="0" smtClean="0"/>
              <a:t>Power off idle DRAM ranks</a:t>
            </a:r>
          </a:p>
          <a:p>
            <a:pPr marL="342900" indent="-342900">
              <a:buFont typeface="Arial" panose="020B0604020202020204" pitchFamily="34" charset="0"/>
              <a:buChar char="•"/>
            </a:pPr>
            <a:r>
              <a:rPr lang="en-US" sz="3200" dirty="0" smtClean="0"/>
              <a:t>Power off idle CPU sockets</a:t>
            </a:r>
          </a:p>
          <a:p>
            <a:pPr marL="342900" indent="-342900">
              <a:buFont typeface="Arial" panose="020B0604020202020204" pitchFamily="34" charset="0"/>
              <a:buChar char="•"/>
            </a:pPr>
            <a:r>
              <a:rPr lang="en-US" sz="3200" dirty="0" smtClean="0"/>
              <a:t>Save background power</a:t>
            </a:r>
            <a:endParaRPr lang="en-US" sz="3200" dirty="0"/>
          </a:p>
        </p:txBody>
      </p:sp>
    </p:spTree>
    <p:extLst>
      <p:ext uri="{BB962C8B-B14F-4D97-AF65-F5344CB8AC3E}">
        <p14:creationId xmlns:p14="http://schemas.microsoft.com/office/powerpoint/2010/main" val="2457427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Vision for Implementation</a:t>
            </a:r>
            <a:endParaRPr lang="en-US" sz="5000" dirty="0"/>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3500" dirty="0" smtClean="0"/>
              <a:t>Modifications </a:t>
            </a:r>
            <a:r>
              <a:rPr lang="en-US" sz="3500" dirty="0"/>
              <a:t>to the </a:t>
            </a:r>
            <a:r>
              <a:rPr lang="en-US" sz="3500" dirty="0" smtClean="0"/>
              <a:t>OS kernel (e.g., Linux) and Hardware:</a:t>
            </a:r>
          </a:p>
          <a:p>
            <a:r>
              <a:rPr lang="en-US" sz="3500" dirty="0" smtClean="0"/>
              <a:t>Rank-Aware Page </a:t>
            </a:r>
            <a:r>
              <a:rPr lang="en-US" sz="3500" i="1" dirty="0" smtClean="0"/>
              <a:t>Allocator</a:t>
            </a:r>
          </a:p>
          <a:p>
            <a:pPr lvl="1"/>
            <a:r>
              <a:rPr lang="en-US" sz="3020" dirty="0" smtClean="0"/>
              <a:t>Create a free list for each DRAM rank</a:t>
            </a:r>
          </a:p>
          <a:p>
            <a:r>
              <a:rPr lang="en-US" sz="3500" dirty="0" smtClean="0"/>
              <a:t>Page </a:t>
            </a:r>
            <a:r>
              <a:rPr lang="en-US" sz="3500" i="1" dirty="0" smtClean="0"/>
              <a:t>Migrator</a:t>
            </a:r>
          </a:p>
          <a:p>
            <a:pPr lvl="1"/>
            <a:r>
              <a:rPr lang="en-US" sz="3040" dirty="0" smtClean="0"/>
              <a:t>Migrate pages in the background and at low priority</a:t>
            </a:r>
          </a:p>
          <a:p>
            <a:r>
              <a:rPr lang="en-US" sz="3500" dirty="0" smtClean="0"/>
              <a:t>Expose registers in CPU and DRAM controller</a:t>
            </a:r>
            <a:endParaRPr lang="en-US" sz="3500" dirty="0"/>
          </a:p>
          <a:p>
            <a:pPr lvl="1"/>
            <a:r>
              <a:rPr lang="en-US" sz="3040" dirty="0" smtClean="0"/>
              <a:t>To allow full electronically power-off</a:t>
            </a:r>
          </a:p>
          <a:p>
            <a:pPr lvl="1"/>
            <a:r>
              <a:rPr lang="en-US" sz="3040" dirty="0"/>
              <a:t>Provided by hardware </a:t>
            </a:r>
            <a:r>
              <a:rPr lang="en-US" sz="3040" dirty="0" smtClean="0"/>
              <a:t>manufacturer</a:t>
            </a:r>
          </a:p>
          <a:p>
            <a:r>
              <a:rPr lang="en-US" sz="3500" dirty="0" smtClean="0"/>
              <a:t>Enable </a:t>
            </a:r>
            <a:r>
              <a:rPr lang="en-US" sz="3500" dirty="0" err="1" smtClean="0"/>
              <a:t>DIMMer</a:t>
            </a:r>
            <a:r>
              <a:rPr lang="en-US" sz="3500" dirty="0" smtClean="0"/>
              <a:t> during low workload</a:t>
            </a:r>
            <a:endParaRPr lang="en-US" sz="3040" dirty="0"/>
          </a:p>
        </p:txBody>
      </p:sp>
      <p:pic>
        <p:nvPicPr>
          <p:cNvPr id="3080" name="Picture 8" descr="http://www.crazywebsite.com/Web_Images-2/Free_Labor_Day_Clipart/Labor_Day_Factory_Man_Industry_Clipart-338x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3053711"/>
            <a:ext cx="2895600" cy="385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73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222" y="3522710"/>
            <a:ext cx="7998614" cy="3411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p:txBody>
          <a:bodyPr>
            <a:normAutofit/>
          </a:bodyPr>
          <a:lstStyle/>
          <a:p>
            <a:r>
              <a:rPr lang="en-US" sz="5000" dirty="0" smtClean="0"/>
              <a:t>DRAM: Self-Refresh Mode</a:t>
            </a:r>
            <a:endParaRPr lang="en-US" sz="5000" dirty="0"/>
          </a:p>
        </p:txBody>
      </p:sp>
      <p:sp>
        <p:nvSpPr>
          <p:cNvPr id="3"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00" dirty="0" smtClean="0"/>
              <a:t>Low-power mode</a:t>
            </a:r>
          </a:p>
          <a:p>
            <a:r>
              <a:rPr lang="en-US" sz="3000" dirty="0" smtClean="0"/>
              <a:t>Consumes less energy than ACT mode</a:t>
            </a:r>
          </a:p>
          <a:p>
            <a:r>
              <a:rPr lang="en-US" sz="3000" dirty="0" smtClean="0"/>
              <a:t>Data is not lost</a:t>
            </a:r>
          </a:p>
          <a:p>
            <a:r>
              <a:rPr lang="en-US" sz="3000" dirty="0" smtClean="0"/>
              <a:t>State of the Art: </a:t>
            </a:r>
          </a:p>
          <a:p>
            <a:pPr lvl="1"/>
            <a:r>
              <a:rPr lang="en-US" sz="2500" dirty="0" smtClean="0"/>
              <a:t>Hot ranks and cold ranks</a:t>
            </a:r>
          </a:p>
          <a:p>
            <a:pPr lvl="1"/>
            <a:r>
              <a:rPr lang="en-US" sz="2500" dirty="0"/>
              <a:t>Maximize the self-refresh </a:t>
            </a:r>
            <a:r>
              <a:rPr lang="en-US" sz="2500" dirty="0" smtClean="0"/>
              <a:t>time</a:t>
            </a:r>
            <a:endParaRPr lang="en-US" sz="2500" dirty="0"/>
          </a:p>
        </p:txBody>
      </p:sp>
      <p:pic>
        <p:nvPicPr>
          <p:cNvPr id="8194" name="Picture 2" descr="http://www.oempcworld.com/Merchant2/graphics/00000001/168dim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96454" y="626441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6096000" y="4800600"/>
            <a:ext cx="927100" cy="1752600"/>
          </a:xfrm>
          <a:prstGeom prst="ellipse">
            <a:avLst/>
          </a:prstGeom>
          <a:noFill/>
          <a:ln w="412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extBox 3"/>
          <p:cNvSpPr txBox="1"/>
          <p:nvPr/>
        </p:nvSpPr>
        <p:spPr>
          <a:xfrm>
            <a:off x="7783892" y="2637058"/>
            <a:ext cx="4087273" cy="461665"/>
          </a:xfrm>
          <a:prstGeom prst="rect">
            <a:avLst/>
          </a:prstGeom>
          <a:noFill/>
        </p:spPr>
        <p:txBody>
          <a:bodyPr wrap="none" rtlCol="0">
            <a:spAutoFit/>
          </a:bodyPr>
          <a:lstStyle/>
          <a:p>
            <a:r>
              <a:rPr lang="en-US" sz="2400" dirty="0"/>
              <a:t>Idle 8GB DIMM power = </a:t>
            </a:r>
            <a:r>
              <a:rPr lang="en-US" sz="2400" dirty="0">
                <a:solidFill>
                  <a:srgbClr val="FF0000"/>
                </a:solidFill>
              </a:rPr>
              <a:t>2.3W</a:t>
            </a:r>
            <a:r>
              <a:rPr lang="en-US" sz="2400" dirty="0"/>
              <a:t> </a:t>
            </a:r>
            <a:r>
              <a:rPr lang="en-US" sz="2400" dirty="0" smtClean="0"/>
              <a:t>!</a:t>
            </a:r>
            <a:endParaRPr lang="en-US" sz="2400" dirty="0"/>
          </a:p>
        </p:txBody>
      </p:sp>
      <p:pic>
        <p:nvPicPr>
          <p:cNvPr id="12" name="Picture 2" descr="http://www.clker.com/cliparts/c/d/d/5/12065738702009504094Arnoud999_Right_or_wrong_4.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7981" y="6044092"/>
            <a:ext cx="406400" cy="5135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ker.com/cliparts/1/1/9/2/12065738771352376078Arnoud999_Right_or_wrong_5.svg.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27181" y="546600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64137" y="5461542"/>
            <a:ext cx="4381392" cy="461665"/>
          </a:xfrm>
          <a:prstGeom prst="rect">
            <a:avLst/>
          </a:prstGeom>
          <a:noFill/>
        </p:spPr>
        <p:txBody>
          <a:bodyPr wrap="none" rtlCol="0">
            <a:spAutoFit/>
          </a:bodyPr>
          <a:lstStyle/>
          <a:p>
            <a:r>
              <a:rPr lang="en-US" sz="2400" b="1" dirty="0" smtClean="0"/>
              <a:t>Self-Refresh: Reduce Active Time</a:t>
            </a:r>
            <a:endParaRPr lang="en-US" sz="2400" b="1" dirty="0"/>
          </a:p>
        </p:txBody>
      </p:sp>
      <p:sp>
        <p:nvSpPr>
          <p:cNvPr id="15" name="TextBox 14"/>
          <p:cNvSpPr txBox="1"/>
          <p:nvPr/>
        </p:nvSpPr>
        <p:spPr>
          <a:xfrm>
            <a:off x="764137" y="6033578"/>
            <a:ext cx="4861267" cy="461665"/>
          </a:xfrm>
          <a:prstGeom prst="rect">
            <a:avLst/>
          </a:prstGeom>
          <a:noFill/>
        </p:spPr>
        <p:txBody>
          <a:bodyPr wrap="none" rtlCol="0">
            <a:spAutoFit/>
          </a:bodyPr>
          <a:lstStyle/>
          <a:p>
            <a:r>
              <a:rPr lang="en-US" sz="2400" b="1" dirty="0" err="1" smtClean="0"/>
              <a:t>DIMMer</a:t>
            </a:r>
            <a:r>
              <a:rPr lang="en-US" sz="2400" b="1" dirty="0" smtClean="0"/>
              <a:t>:        Reduce Active Capacity</a:t>
            </a:r>
            <a:endParaRPr lang="en-US" sz="2400" b="1" dirty="0"/>
          </a:p>
        </p:txBody>
      </p:sp>
    </p:spTree>
    <p:extLst>
      <p:ext uri="{BB962C8B-B14F-4D97-AF65-F5344CB8AC3E}">
        <p14:creationId xmlns:p14="http://schemas.microsoft.com/office/powerpoint/2010/main" val="329802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err="1" smtClean="0"/>
              <a:t>DIMMer</a:t>
            </a:r>
            <a:r>
              <a:rPr lang="en-US" sz="5000" dirty="0" smtClean="0"/>
              <a:t> vs. Self-Refresh</a:t>
            </a:r>
            <a:endParaRPr lang="en-US" sz="5000" dirty="0"/>
          </a:p>
        </p:txBody>
      </p:sp>
      <p:sp>
        <p:nvSpPr>
          <p:cNvPr id="43" name="Rectangle 42"/>
          <p:cNvSpPr>
            <a:spLocks noChangeArrowheads="1"/>
          </p:cNvSpPr>
          <p:nvPr/>
        </p:nvSpPr>
        <p:spPr bwMode="auto">
          <a:xfrm>
            <a:off x="6257142" y="1728785"/>
            <a:ext cx="1828800" cy="5000625"/>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endParaRPr lang="en-US" dirty="0"/>
          </a:p>
        </p:txBody>
      </p:sp>
      <p:sp>
        <p:nvSpPr>
          <p:cNvPr id="44" name="Rectangle 43"/>
          <p:cNvSpPr>
            <a:spLocks noChangeArrowheads="1"/>
          </p:cNvSpPr>
          <p:nvPr/>
        </p:nvSpPr>
        <p:spPr bwMode="auto">
          <a:xfrm>
            <a:off x="4399767" y="1728785"/>
            <a:ext cx="1828800" cy="5000625"/>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endParaRPr lang="en-US" dirty="0"/>
          </a:p>
        </p:txBody>
      </p:sp>
      <p:pic>
        <p:nvPicPr>
          <p:cNvPr id="45" name="Picture 2" descr="http://www.wpclipart.com/computer/hardware/CPU/cpu_2_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1934708"/>
            <a:ext cx="1065234" cy="106523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www.wpclipart.com/computer/hardware/CPU/cpu_2_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8867" y="1934708"/>
            <a:ext cx="1065234" cy="106523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7109" y="331328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109" y="4107379"/>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109" y="4945839"/>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109" y="581463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67" y="331328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67" y="4107379"/>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67" y="4945839"/>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67" y="581463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www.clker.com/cliparts/0/9/a/f/12296937751360314448kingofsnakes_HP_C7000.svg.m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35838"/>
            <a:ext cx="1814207" cy="1693260"/>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p:cNvCxnSpPr/>
          <p:nvPr/>
        </p:nvCxnSpPr>
        <p:spPr>
          <a:xfrm flipV="1">
            <a:off x="2881007" y="1728785"/>
            <a:ext cx="1518760" cy="80705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881007" y="3124350"/>
            <a:ext cx="1518760" cy="360506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8" descr="http://cdns2.freepik.com/free-photo/magnifying-glass-clipart-vector_43643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9174" y="2789412"/>
            <a:ext cx="669426" cy="664080"/>
          </a:xfrm>
          <a:prstGeom prst="rect">
            <a:avLst/>
          </a:prstGeom>
          <a:noFill/>
          <a:extLst>
            <a:ext uri="{909E8E84-426E-40DD-AFC4-6F175D3DCCD1}">
              <a14:hiddenFill xmlns:a14="http://schemas.microsoft.com/office/drawing/2010/main">
                <a:solidFill>
                  <a:srgbClr val="FFFFFF"/>
                </a:solidFill>
              </a14:hiddenFill>
            </a:ext>
          </a:extLst>
        </p:spPr>
      </p:pic>
      <p:sp>
        <p:nvSpPr>
          <p:cNvPr id="62" name="Content Placeholder 2"/>
          <p:cNvSpPr txBox="1">
            <a:spLocks/>
          </p:cNvSpPr>
          <p:nvPr/>
        </p:nvSpPr>
        <p:spPr>
          <a:xfrm>
            <a:off x="8610600" y="1828800"/>
            <a:ext cx="5181600" cy="51054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00" u="sng" dirty="0" smtClean="0"/>
              <a:t>CPU+DRAM Power:</a:t>
            </a:r>
          </a:p>
          <a:p>
            <a:pPr lvl="1"/>
            <a:r>
              <a:rPr lang="en-US" sz="2520" dirty="0" smtClean="0"/>
              <a:t>Self-Refresh : </a:t>
            </a:r>
            <a:r>
              <a:rPr lang="en-US" sz="2520" b="1" dirty="0" smtClean="0">
                <a:solidFill>
                  <a:srgbClr val="FF0000"/>
                </a:solidFill>
              </a:rPr>
              <a:t>66.00W</a:t>
            </a:r>
          </a:p>
          <a:p>
            <a:pPr lvl="1"/>
            <a:r>
              <a:rPr lang="en-US" sz="2520" dirty="0" err="1" smtClean="0"/>
              <a:t>DIMMer</a:t>
            </a:r>
            <a:r>
              <a:rPr lang="en-US" sz="2520" dirty="0" smtClean="0"/>
              <a:t> : </a:t>
            </a:r>
            <a:r>
              <a:rPr lang="en-US" sz="2520" b="1" dirty="0" smtClean="0">
                <a:solidFill>
                  <a:srgbClr val="FF0000"/>
                </a:solidFill>
              </a:rPr>
              <a:t>64.16W</a:t>
            </a:r>
          </a:p>
        </p:txBody>
      </p:sp>
      <p:sp>
        <p:nvSpPr>
          <p:cNvPr id="63" name="Rectangle 62"/>
          <p:cNvSpPr/>
          <p:nvPr/>
        </p:nvSpPr>
        <p:spPr>
          <a:xfrm>
            <a:off x="8988328" y="5131874"/>
            <a:ext cx="327987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Saving 3%!</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050" name="Picture 2" descr="C:\Users\Zhang\Desktop\ehldbg1n4du.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417328" y="4877797"/>
            <a:ext cx="1130300" cy="150125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109" y="3305044"/>
            <a:ext cx="142875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8988" y="5347318"/>
            <a:ext cx="2505301" cy="707886"/>
          </a:xfrm>
          <a:prstGeom prst="rect">
            <a:avLst/>
          </a:prstGeom>
          <a:noFill/>
        </p:spPr>
        <p:txBody>
          <a:bodyPr wrap="none" rtlCol="0">
            <a:spAutoFit/>
          </a:bodyPr>
          <a:lstStyle/>
          <a:p>
            <a:r>
              <a:rPr lang="en-US" sz="2000" dirty="0"/>
              <a:t>Percentage of Time in </a:t>
            </a:r>
            <a:endParaRPr lang="en-US" sz="2000" dirty="0" smtClean="0"/>
          </a:p>
          <a:p>
            <a:r>
              <a:rPr lang="en-US" sz="2000" dirty="0" smtClean="0"/>
              <a:t>ACT_STBY/PRE_STBY:</a:t>
            </a:r>
            <a:endParaRPr lang="en-US" sz="2000" dirty="0"/>
          </a:p>
        </p:txBody>
      </p:sp>
      <p:pic>
        <p:nvPicPr>
          <p:cNvPr id="24"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819" y="6038329"/>
            <a:ext cx="936165" cy="4243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12236" y="6062615"/>
            <a:ext cx="756938" cy="400110"/>
          </a:xfrm>
          <a:prstGeom prst="rect">
            <a:avLst/>
          </a:prstGeom>
          <a:noFill/>
        </p:spPr>
        <p:txBody>
          <a:bodyPr wrap="none" rtlCol="0">
            <a:spAutoFit/>
          </a:bodyPr>
          <a:lstStyle/>
          <a:p>
            <a:r>
              <a:rPr lang="en-US" sz="2000" dirty="0" smtClean="0"/>
              <a:t>100%</a:t>
            </a:r>
            <a:endParaRPr lang="en-US" sz="2000" dirty="0"/>
          </a:p>
        </p:txBody>
      </p:sp>
      <p:sp>
        <p:nvSpPr>
          <p:cNvPr id="27" name="TextBox 26"/>
          <p:cNvSpPr txBox="1"/>
          <p:nvPr/>
        </p:nvSpPr>
        <p:spPr>
          <a:xfrm>
            <a:off x="2741915" y="6590337"/>
            <a:ext cx="497252" cy="400110"/>
          </a:xfrm>
          <a:prstGeom prst="rect">
            <a:avLst/>
          </a:prstGeom>
          <a:noFill/>
        </p:spPr>
        <p:txBody>
          <a:bodyPr wrap="none" rtlCol="0">
            <a:spAutoFit/>
          </a:bodyPr>
          <a:lstStyle/>
          <a:p>
            <a:r>
              <a:rPr lang="en-US" sz="2000" dirty="0" smtClean="0"/>
              <a:t>0%</a:t>
            </a:r>
            <a:endParaRPr lang="en-US" sz="2000" dirty="0"/>
          </a:p>
        </p:txBody>
      </p:sp>
      <p:sp>
        <p:nvSpPr>
          <p:cNvPr id="5" name="TextBox 4"/>
          <p:cNvSpPr txBox="1"/>
          <p:nvPr/>
        </p:nvSpPr>
        <p:spPr>
          <a:xfrm>
            <a:off x="695482" y="6062615"/>
            <a:ext cx="829779" cy="400110"/>
          </a:xfrm>
          <a:prstGeom prst="rect">
            <a:avLst/>
          </a:prstGeom>
          <a:noFill/>
        </p:spPr>
        <p:txBody>
          <a:bodyPr wrap="none" rtlCol="0">
            <a:spAutoFit/>
          </a:bodyPr>
          <a:lstStyle/>
          <a:p>
            <a:r>
              <a:rPr lang="en-US" sz="2000" dirty="0" smtClean="0"/>
              <a:t>Active</a:t>
            </a:r>
            <a:endParaRPr lang="en-US" sz="2000" dirty="0"/>
          </a:p>
        </p:txBody>
      </p:sp>
      <p:sp>
        <p:nvSpPr>
          <p:cNvPr id="29" name="TextBox 28"/>
          <p:cNvSpPr txBox="1"/>
          <p:nvPr/>
        </p:nvSpPr>
        <p:spPr>
          <a:xfrm>
            <a:off x="781305" y="6590337"/>
            <a:ext cx="570990" cy="400110"/>
          </a:xfrm>
          <a:prstGeom prst="rect">
            <a:avLst/>
          </a:prstGeom>
          <a:noFill/>
        </p:spPr>
        <p:txBody>
          <a:bodyPr wrap="none" rtlCol="0">
            <a:spAutoFit/>
          </a:bodyPr>
          <a:lstStyle/>
          <a:p>
            <a:r>
              <a:rPr lang="en-US" sz="2000" dirty="0" smtClean="0"/>
              <a:t>Idle</a:t>
            </a:r>
            <a:endParaRPr lang="en-US" sz="2000" dirty="0"/>
          </a:p>
        </p:txBody>
      </p:sp>
      <p:pic>
        <p:nvPicPr>
          <p:cNvPr id="30"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67819" y="6578195"/>
            <a:ext cx="936165" cy="42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6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6" presetClass="entr" presetSubtype="21"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arn(inVertic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2">
                                            <p:txEl>
                                              <p:pRg st="0" end="0"/>
                                            </p:txEl>
                                          </p:spTgt>
                                        </p:tgtEl>
                                        <p:attrNameLst>
                                          <p:attrName>style.visibility</p:attrName>
                                        </p:attrNameLst>
                                      </p:cBhvr>
                                      <p:to>
                                        <p:strVal val="visible"/>
                                      </p:to>
                                    </p:set>
                                    <p:animEffect transition="in" filter="barn(inVertical)">
                                      <p:cBhvr>
                                        <p:cTn id="15" dur="500"/>
                                        <p:tgtEl>
                                          <p:spTgt spid="62">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2">
                                            <p:txEl>
                                              <p:pRg st="1" end="1"/>
                                            </p:txEl>
                                          </p:spTgt>
                                        </p:tgtEl>
                                        <p:attrNameLst>
                                          <p:attrName>style.visibility</p:attrName>
                                        </p:attrNameLst>
                                      </p:cBhvr>
                                      <p:to>
                                        <p:strVal val="visible"/>
                                      </p:to>
                                    </p:set>
                                    <p:animEffect transition="in" filter="barn(inVertical)">
                                      <p:cBhvr>
                                        <p:cTn id="18" dur="500"/>
                                        <p:tgtEl>
                                          <p:spTgt spid="62">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2">
                                            <p:txEl>
                                              <p:pRg st="2" end="2"/>
                                            </p:txEl>
                                          </p:spTgt>
                                        </p:tgtEl>
                                        <p:attrNameLst>
                                          <p:attrName>style.visibility</p:attrName>
                                        </p:attrNameLst>
                                      </p:cBhvr>
                                      <p:to>
                                        <p:strVal val="visible"/>
                                      </p:to>
                                    </p:set>
                                    <p:animEffect transition="in" filter="barn(inVertical)">
                                      <p:cBhvr>
                                        <p:cTn id="21" dur="500"/>
                                        <p:tgtEl>
                                          <p:spTgt spid="6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additive="base">
                                        <p:cTn id="26" dur="500" fill="hold"/>
                                        <p:tgtEl>
                                          <p:spTgt spid="63"/>
                                        </p:tgtEl>
                                        <p:attrNameLst>
                                          <p:attrName>ppt_x</p:attrName>
                                        </p:attrNameLst>
                                      </p:cBhvr>
                                      <p:tavLst>
                                        <p:tav tm="0">
                                          <p:val>
                                            <p:strVal val="#ppt_x"/>
                                          </p:val>
                                        </p:tav>
                                        <p:tav tm="100000">
                                          <p:val>
                                            <p:strVal val="#ppt_x"/>
                                          </p:val>
                                        </p:tav>
                                      </p:tavLst>
                                    </p:anim>
                                    <p:anim calcmode="lin" valueType="num">
                                      <p:cBhvr additive="base">
                                        <p:cTn id="27" dur="500" fill="hold"/>
                                        <p:tgtEl>
                                          <p:spTgt spid="6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050"/>
                                        </p:tgtEl>
                                        <p:attrNameLst>
                                          <p:attrName>style.visibility</p:attrName>
                                        </p:attrNameLst>
                                      </p:cBhvr>
                                      <p:to>
                                        <p:strVal val="visible"/>
                                      </p:to>
                                    </p:set>
                                    <p:anim calcmode="lin" valueType="num">
                                      <p:cBhvr additive="base">
                                        <p:cTn id="30" dur="500" fill="hold"/>
                                        <p:tgtEl>
                                          <p:spTgt spid="2050"/>
                                        </p:tgtEl>
                                        <p:attrNameLst>
                                          <p:attrName>ppt_x</p:attrName>
                                        </p:attrNameLst>
                                      </p:cBhvr>
                                      <p:tavLst>
                                        <p:tav tm="0">
                                          <p:val>
                                            <p:strVal val="#ppt_x"/>
                                          </p:val>
                                        </p:tav>
                                        <p:tav tm="100000">
                                          <p:val>
                                            <p:strVal val="#ppt_x"/>
                                          </p:val>
                                        </p:tav>
                                      </p:tavLst>
                                    </p:anim>
                                    <p:anim calcmode="lin" valueType="num">
                                      <p:cBhvr additive="base">
                                        <p:cTn id="31"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err="1" smtClean="0"/>
              <a:t>DIMMer</a:t>
            </a:r>
            <a:r>
              <a:rPr lang="en-US" sz="5000" dirty="0" smtClean="0"/>
              <a:t> vs. Self-Refresh</a:t>
            </a:r>
            <a:endParaRPr lang="en-US" sz="5000" dirty="0"/>
          </a:p>
        </p:txBody>
      </p:sp>
      <p:sp>
        <p:nvSpPr>
          <p:cNvPr id="43" name="Rectangle 42"/>
          <p:cNvSpPr>
            <a:spLocks noChangeArrowheads="1"/>
          </p:cNvSpPr>
          <p:nvPr/>
        </p:nvSpPr>
        <p:spPr bwMode="auto">
          <a:xfrm>
            <a:off x="6257142" y="1728785"/>
            <a:ext cx="1828800" cy="5000625"/>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endParaRPr lang="en-US" dirty="0"/>
          </a:p>
        </p:txBody>
      </p:sp>
      <p:sp>
        <p:nvSpPr>
          <p:cNvPr id="44" name="Rectangle 43"/>
          <p:cNvSpPr>
            <a:spLocks noChangeArrowheads="1"/>
          </p:cNvSpPr>
          <p:nvPr/>
        </p:nvSpPr>
        <p:spPr bwMode="auto">
          <a:xfrm>
            <a:off x="4399767" y="1728785"/>
            <a:ext cx="1828800" cy="5000625"/>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endParaRPr lang="en-US" dirty="0"/>
          </a:p>
        </p:txBody>
      </p:sp>
      <p:pic>
        <p:nvPicPr>
          <p:cNvPr id="45" name="Picture 2" descr="http://www.wpclipart.com/computer/hardware/CPU/cpu_2_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1934708"/>
            <a:ext cx="1065234" cy="106523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www.wpclipart.com/computer/hardware/CPU/cpu_2_T.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8867" y="1934708"/>
            <a:ext cx="1065234" cy="106523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7109" y="331328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7109" y="4107379"/>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7109" y="4945839"/>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7109" y="581463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67" y="331328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67" y="4107379"/>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67" y="4945839"/>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67" y="5814632"/>
            <a:ext cx="1428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www.clker.com/cliparts/0/9/a/f/12296937751360314448kingofsnakes_HP_C7000.svg.m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35838"/>
            <a:ext cx="1814207" cy="1693260"/>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p:cNvCxnSpPr/>
          <p:nvPr/>
        </p:nvCxnSpPr>
        <p:spPr>
          <a:xfrm flipV="1">
            <a:off x="2881007" y="1728785"/>
            <a:ext cx="1518760" cy="80705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881007" y="3124350"/>
            <a:ext cx="1518760" cy="360506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8" descr="http://cdns2.freepik.com/free-photo/magnifying-glass-clipart-vector_43643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9174" y="2789412"/>
            <a:ext cx="669426" cy="664080"/>
          </a:xfrm>
          <a:prstGeom prst="rect">
            <a:avLst/>
          </a:prstGeom>
          <a:noFill/>
          <a:extLst>
            <a:ext uri="{909E8E84-426E-40DD-AFC4-6F175D3DCCD1}">
              <a14:hiddenFill xmlns:a14="http://schemas.microsoft.com/office/drawing/2010/main">
                <a:solidFill>
                  <a:srgbClr val="FFFFFF"/>
                </a:solidFill>
              </a14:hiddenFill>
            </a:ext>
          </a:extLst>
        </p:spPr>
      </p:pic>
      <p:sp>
        <p:nvSpPr>
          <p:cNvPr id="62" name="Content Placeholder 2"/>
          <p:cNvSpPr txBox="1">
            <a:spLocks/>
          </p:cNvSpPr>
          <p:nvPr/>
        </p:nvSpPr>
        <p:spPr>
          <a:xfrm>
            <a:off x="8610600" y="1934708"/>
            <a:ext cx="5181600" cy="4999493"/>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00" dirty="0"/>
              <a:t>Idle CPU socket power = </a:t>
            </a:r>
            <a:r>
              <a:rPr lang="en-US" sz="3000" dirty="0" smtClean="0"/>
              <a:t>16W</a:t>
            </a:r>
          </a:p>
          <a:p>
            <a:r>
              <a:rPr lang="en-US" sz="3000" u="sng" dirty="0" smtClean="0"/>
              <a:t>CPU+DRAM Power:</a:t>
            </a:r>
          </a:p>
          <a:p>
            <a:pPr lvl="1"/>
            <a:r>
              <a:rPr lang="en-US" sz="2520" dirty="0" smtClean="0"/>
              <a:t>Self-Refresh : </a:t>
            </a:r>
            <a:r>
              <a:rPr lang="en-US" sz="2520" b="1" dirty="0" smtClean="0">
                <a:solidFill>
                  <a:srgbClr val="FF0000"/>
                </a:solidFill>
              </a:rPr>
              <a:t>57.12W</a:t>
            </a:r>
          </a:p>
          <a:p>
            <a:pPr lvl="1"/>
            <a:r>
              <a:rPr lang="en-US" sz="2520" dirty="0" err="1" smtClean="0"/>
              <a:t>DIMMer</a:t>
            </a:r>
            <a:r>
              <a:rPr lang="en-US" sz="2520" dirty="0" smtClean="0"/>
              <a:t> : </a:t>
            </a:r>
            <a:r>
              <a:rPr lang="en-US" sz="2520" b="1" dirty="0" smtClean="0">
                <a:solidFill>
                  <a:srgbClr val="FF0000"/>
                </a:solidFill>
              </a:rPr>
              <a:t>37.44W</a:t>
            </a:r>
          </a:p>
        </p:txBody>
      </p:sp>
      <p:sp>
        <p:nvSpPr>
          <p:cNvPr id="63" name="Rectangle 62"/>
          <p:cNvSpPr/>
          <p:nvPr/>
        </p:nvSpPr>
        <p:spPr>
          <a:xfrm>
            <a:off x="8650971" y="5060908"/>
            <a:ext cx="363093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Saving 35%!</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100" name="Picture 4" descr="http://pic.qqtn.com/file/2012/2012-12/201212051730012690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4100" y="4815999"/>
            <a:ext cx="1395984" cy="139598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628988" y="5347318"/>
            <a:ext cx="2505301" cy="707886"/>
          </a:xfrm>
          <a:prstGeom prst="rect">
            <a:avLst/>
          </a:prstGeom>
          <a:noFill/>
        </p:spPr>
        <p:txBody>
          <a:bodyPr wrap="none" rtlCol="0">
            <a:spAutoFit/>
          </a:bodyPr>
          <a:lstStyle/>
          <a:p>
            <a:r>
              <a:rPr lang="en-US" sz="2000" dirty="0"/>
              <a:t>Percentage of Time in </a:t>
            </a:r>
            <a:endParaRPr lang="en-US" sz="2000" dirty="0" smtClean="0"/>
          </a:p>
          <a:p>
            <a:r>
              <a:rPr lang="en-US" sz="2000" dirty="0" smtClean="0"/>
              <a:t>ACT_STBY/PRE_STBY:</a:t>
            </a:r>
            <a:endParaRPr lang="en-US" sz="2000" dirty="0"/>
          </a:p>
        </p:txBody>
      </p:sp>
      <p:pic>
        <p:nvPicPr>
          <p:cNvPr id="40" name="Picture 4" descr="http://ec.l.thumbs.canstockphoto.com/canstock139866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819" y="6038329"/>
            <a:ext cx="936165" cy="42439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2612236" y="6062615"/>
            <a:ext cx="756938" cy="400110"/>
          </a:xfrm>
          <a:prstGeom prst="rect">
            <a:avLst/>
          </a:prstGeom>
          <a:noFill/>
        </p:spPr>
        <p:txBody>
          <a:bodyPr wrap="none" rtlCol="0">
            <a:spAutoFit/>
          </a:bodyPr>
          <a:lstStyle/>
          <a:p>
            <a:r>
              <a:rPr lang="en-US" sz="2000" dirty="0" smtClean="0"/>
              <a:t>100%</a:t>
            </a:r>
            <a:endParaRPr lang="en-US" sz="2000" dirty="0"/>
          </a:p>
        </p:txBody>
      </p:sp>
      <p:sp>
        <p:nvSpPr>
          <p:cNvPr id="42" name="TextBox 41"/>
          <p:cNvSpPr txBox="1"/>
          <p:nvPr/>
        </p:nvSpPr>
        <p:spPr>
          <a:xfrm>
            <a:off x="2741915" y="6590337"/>
            <a:ext cx="497252" cy="400110"/>
          </a:xfrm>
          <a:prstGeom prst="rect">
            <a:avLst/>
          </a:prstGeom>
          <a:noFill/>
        </p:spPr>
        <p:txBody>
          <a:bodyPr wrap="none" rtlCol="0">
            <a:spAutoFit/>
          </a:bodyPr>
          <a:lstStyle/>
          <a:p>
            <a:r>
              <a:rPr lang="en-US" sz="2000" dirty="0" smtClean="0"/>
              <a:t>0%</a:t>
            </a:r>
            <a:endParaRPr lang="en-US" sz="2000" dirty="0"/>
          </a:p>
        </p:txBody>
      </p:sp>
      <p:sp>
        <p:nvSpPr>
          <p:cNvPr id="59" name="TextBox 58"/>
          <p:cNvSpPr txBox="1"/>
          <p:nvPr/>
        </p:nvSpPr>
        <p:spPr>
          <a:xfrm>
            <a:off x="695482" y="6062615"/>
            <a:ext cx="829779" cy="400110"/>
          </a:xfrm>
          <a:prstGeom prst="rect">
            <a:avLst/>
          </a:prstGeom>
          <a:noFill/>
        </p:spPr>
        <p:txBody>
          <a:bodyPr wrap="none" rtlCol="0">
            <a:spAutoFit/>
          </a:bodyPr>
          <a:lstStyle/>
          <a:p>
            <a:r>
              <a:rPr lang="en-US" sz="2000" dirty="0" smtClean="0"/>
              <a:t>Active</a:t>
            </a:r>
            <a:endParaRPr lang="en-US" sz="2000" dirty="0"/>
          </a:p>
        </p:txBody>
      </p:sp>
      <p:sp>
        <p:nvSpPr>
          <p:cNvPr id="60" name="TextBox 59"/>
          <p:cNvSpPr txBox="1"/>
          <p:nvPr/>
        </p:nvSpPr>
        <p:spPr>
          <a:xfrm>
            <a:off x="781305" y="6590337"/>
            <a:ext cx="570990" cy="400110"/>
          </a:xfrm>
          <a:prstGeom prst="rect">
            <a:avLst/>
          </a:prstGeom>
          <a:noFill/>
        </p:spPr>
        <p:txBody>
          <a:bodyPr wrap="none" rtlCol="0">
            <a:spAutoFit/>
          </a:bodyPr>
          <a:lstStyle/>
          <a:p>
            <a:r>
              <a:rPr lang="en-US" sz="2000" dirty="0" smtClean="0"/>
              <a:t>Idle</a:t>
            </a:r>
            <a:endParaRPr lang="en-US" sz="2000" dirty="0"/>
          </a:p>
        </p:txBody>
      </p:sp>
      <p:pic>
        <p:nvPicPr>
          <p:cNvPr id="61" name="Picture 4" descr="http://ec.l.thumbs.canstockphoto.com/canstock13986606.jp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67819" y="6578195"/>
            <a:ext cx="936165" cy="42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55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barn(inVertical)">
                                      <p:cBhvr>
                                        <p:cTn id="7" dur="5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Effect transition="in" filter="barn(inVertical)">
                                      <p:cBhvr>
                                        <p:cTn id="12" dur="500"/>
                                        <p:tgtEl>
                                          <p:spTgt spid="62">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animEffect transition="in" filter="barn(inVertical)">
                                      <p:cBhvr>
                                        <p:cTn id="15" dur="500"/>
                                        <p:tgtEl>
                                          <p:spTgt spid="62">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2">
                                            <p:txEl>
                                              <p:pRg st="3" end="3"/>
                                            </p:txEl>
                                          </p:spTgt>
                                        </p:tgtEl>
                                        <p:attrNameLst>
                                          <p:attrName>style.visibility</p:attrName>
                                        </p:attrNameLst>
                                      </p:cBhvr>
                                      <p:to>
                                        <p:strVal val="visible"/>
                                      </p:to>
                                    </p:set>
                                    <p:animEffect transition="in" filter="barn(inVertical)">
                                      <p:cBhvr>
                                        <p:cTn id="18" dur="500"/>
                                        <p:tgtEl>
                                          <p:spTgt spid="6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fill="hold"/>
                                        <p:tgtEl>
                                          <p:spTgt spid="63"/>
                                        </p:tgtEl>
                                        <p:attrNameLst>
                                          <p:attrName>ppt_x</p:attrName>
                                        </p:attrNameLst>
                                      </p:cBhvr>
                                      <p:tavLst>
                                        <p:tav tm="0">
                                          <p:val>
                                            <p:strVal val="#ppt_x"/>
                                          </p:val>
                                        </p:tav>
                                        <p:tav tm="100000">
                                          <p:val>
                                            <p:strVal val="#ppt_x"/>
                                          </p:val>
                                        </p:tav>
                                      </p:tavLst>
                                    </p:anim>
                                    <p:anim calcmode="lin" valueType="num">
                                      <p:cBhvr additive="base">
                                        <p:cTn id="24" dur="5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00"/>
                                        </p:tgtEl>
                                        <p:attrNameLst>
                                          <p:attrName>style.visibility</p:attrName>
                                        </p:attrNameLst>
                                      </p:cBhvr>
                                      <p:to>
                                        <p:strVal val="visible"/>
                                      </p:to>
                                    </p:set>
                                    <p:anim calcmode="lin" valueType="num">
                                      <p:cBhvr additive="base">
                                        <p:cTn id="27" dur="500" fill="hold"/>
                                        <p:tgtEl>
                                          <p:spTgt spid="4100"/>
                                        </p:tgtEl>
                                        <p:attrNameLst>
                                          <p:attrName>ppt_x</p:attrName>
                                        </p:attrNameLst>
                                      </p:cBhvr>
                                      <p:tavLst>
                                        <p:tav tm="0">
                                          <p:val>
                                            <p:strVal val="#ppt_x"/>
                                          </p:val>
                                        </p:tav>
                                        <p:tav tm="100000">
                                          <p:val>
                                            <p:strVal val="#ppt_x"/>
                                          </p:val>
                                        </p:tav>
                                      </p:tavLst>
                                    </p:anim>
                                    <p:anim calcmode="lin" valueType="num">
                                      <p:cBhvr additive="base">
                                        <p:cTn id="2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Google Cluster Trace</a:t>
            </a:r>
            <a:endParaRPr lang="en-US" sz="5000" dirty="0"/>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520" dirty="0" smtClean="0">
                <a:hlinkClick r:id="rId3"/>
              </a:rPr>
              <a:t>http</a:t>
            </a:r>
            <a:r>
              <a:rPr lang="en-US" sz="3520" dirty="0">
                <a:hlinkClick r:id="rId3"/>
              </a:rPr>
              <a:t>://</a:t>
            </a:r>
            <a:r>
              <a:rPr lang="en-US" sz="3520" dirty="0" smtClean="0">
                <a:hlinkClick r:id="rId3"/>
              </a:rPr>
              <a:t>code.google.com/p/googleclusterdata/</a:t>
            </a:r>
            <a:endParaRPr lang="en-US" sz="3520" dirty="0" smtClean="0"/>
          </a:p>
          <a:p>
            <a:r>
              <a:rPr lang="en-US" sz="3520" dirty="0"/>
              <a:t>12000+ </a:t>
            </a:r>
            <a:r>
              <a:rPr lang="en-US" sz="3520" dirty="0" smtClean="0"/>
              <a:t>servers</a:t>
            </a:r>
          </a:p>
          <a:p>
            <a:r>
              <a:rPr lang="en-US" sz="3520" dirty="0"/>
              <a:t>Machines, </a:t>
            </a:r>
            <a:r>
              <a:rPr lang="en-US" sz="3520" dirty="0" smtClean="0"/>
              <a:t>jobs, </a:t>
            </a:r>
            <a:r>
              <a:rPr lang="en-US" sz="3520" dirty="0"/>
              <a:t>and </a:t>
            </a:r>
            <a:r>
              <a:rPr lang="en-US" sz="3520" dirty="0" smtClean="0"/>
              <a:t>tasks</a:t>
            </a:r>
          </a:p>
          <a:p>
            <a:r>
              <a:rPr lang="en-US" sz="3520" dirty="0" smtClean="0"/>
              <a:t>Workload </a:t>
            </a:r>
            <a:r>
              <a:rPr lang="en-US" sz="3520" dirty="0"/>
              <a:t>traces (CPU, memory, storage</a:t>
            </a:r>
            <a:r>
              <a:rPr lang="en-US" sz="3520" dirty="0" smtClean="0"/>
              <a:t>) with normalized data</a:t>
            </a:r>
          </a:p>
          <a:p>
            <a:r>
              <a:rPr lang="en-US" sz="3520" dirty="0" smtClean="0"/>
              <a:t>Resource usage in 5-min granularity of one month</a:t>
            </a:r>
          </a:p>
          <a:p>
            <a:r>
              <a:rPr lang="en-US" sz="3520" dirty="0" smtClean="0"/>
              <a:t>Spawned a number of seminal results</a:t>
            </a:r>
          </a:p>
          <a:p>
            <a:pPr lvl="1"/>
            <a:r>
              <a:rPr lang="en-US" sz="3040" dirty="0" err="1" smtClean="0"/>
              <a:t>SoCC</a:t>
            </a:r>
            <a:r>
              <a:rPr lang="en-US" sz="3040" dirty="0" smtClean="0"/>
              <a:t> , ICDCS, ICAC, IC2E …</a:t>
            </a:r>
          </a:p>
        </p:txBody>
      </p:sp>
      <p:pic>
        <p:nvPicPr>
          <p:cNvPr id="2050" name="Picture 2" descr="http://upload.wikimedia.org/wikipedia/commons/4/4a/Logo_2013_Goog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15600" y="1487499"/>
            <a:ext cx="1828800" cy="64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51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4353</TotalTime>
  <Words>2684</Words>
  <Application>Microsoft Office PowerPoint</Application>
  <PresentationFormat>Custom</PresentationFormat>
  <Paragraphs>320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Inconsistency between Capacity and Demand</vt:lpstr>
      <vt:lpstr>Google Data Center Peak Power Usage Distribution</vt:lpstr>
      <vt:lpstr>DIMMer Vision</vt:lpstr>
      <vt:lpstr>Vision for Implementation</vt:lpstr>
      <vt:lpstr>DRAM: Self-Refresh Mode</vt:lpstr>
      <vt:lpstr>DIMMer vs. Self-Refresh</vt:lpstr>
      <vt:lpstr>DIMMer vs. Self-Refresh</vt:lpstr>
      <vt:lpstr>Google Cluster Trace</vt:lpstr>
      <vt:lpstr>Our Assumptions</vt:lpstr>
      <vt:lpstr>Saving: DRAM</vt:lpstr>
      <vt:lpstr>Saving: CPU</vt:lpstr>
      <vt:lpstr>DIMMer Cost</vt:lpstr>
      <vt:lpstr>Page Migration</vt:lpstr>
      <vt:lpstr>OS Memory Capacity Resizing</vt:lpstr>
      <vt:lpstr>Reduced Cache Capacity</vt:lpstr>
      <vt:lpstr>Non-Interleaved Address Mapping</vt:lpstr>
      <vt:lpstr>Total Cost of Ownership (TCO)</vt:lpstr>
      <vt:lpstr>DIMMer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dc:creator>
  <cp:lastModifiedBy>Zhang</cp:lastModifiedBy>
  <cp:revision>1241</cp:revision>
  <dcterms:created xsi:type="dcterms:W3CDTF">2014-01-08T22:13:03Z</dcterms:created>
  <dcterms:modified xsi:type="dcterms:W3CDTF">2014-11-04T17:22:53Z</dcterms:modified>
</cp:coreProperties>
</file>