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320" r:id="rId3"/>
    <p:sldId id="301" r:id="rId4"/>
    <p:sldId id="317" r:id="rId5"/>
    <p:sldId id="321" r:id="rId6"/>
    <p:sldId id="304" r:id="rId7"/>
    <p:sldId id="319" r:id="rId8"/>
    <p:sldId id="330" r:id="rId9"/>
    <p:sldId id="306" r:id="rId10"/>
    <p:sldId id="323" r:id="rId11"/>
    <p:sldId id="308" r:id="rId12"/>
    <p:sldId id="309" r:id="rId13"/>
    <p:sldId id="322" r:id="rId14"/>
    <p:sldId id="331" r:id="rId15"/>
    <p:sldId id="325" r:id="rId16"/>
    <p:sldId id="316" r:id="rId17"/>
    <p:sldId id="326" r:id="rId18"/>
    <p:sldId id="310" r:id="rId19"/>
    <p:sldId id="324" r:id="rId20"/>
    <p:sldId id="311" r:id="rId21"/>
    <p:sldId id="327" r:id="rId22"/>
    <p:sldId id="312" r:id="rId23"/>
    <p:sldId id="328" r:id="rId24"/>
    <p:sldId id="313" r:id="rId25"/>
  </p:sldIdLst>
  <p:sldSz cx="14630400" cy="8229600"/>
  <p:notesSz cx="6858000" cy="9144000"/>
  <p:defaultTextStyle>
    <a:defPPr>
      <a:defRPr lang="en-US"/>
    </a:defPPr>
    <a:lvl1pPr marL="0" algn="l" defTabSz="1097463" rtl="0" eaLnBrk="1" latinLnBrk="0" hangingPunct="1">
      <a:defRPr sz="2160" kern="1200">
        <a:solidFill>
          <a:schemeClr val="tx1"/>
        </a:solidFill>
        <a:latin typeface="+mn-lt"/>
        <a:ea typeface="+mn-ea"/>
        <a:cs typeface="+mn-cs"/>
      </a:defRPr>
    </a:lvl1pPr>
    <a:lvl2pPr marL="548731" algn="l" defTabSz="1097463" rtl="0" eaLnBrk="1" latinLnBrk="0" hangingPunct="1">
      <a:defRPr sz="2160" kern="1200">
        <a:solidFill>
          <a:schemeClr val="tx1"/>
        </a:solidFill>
        <a:latin typeface="+mn-lt"/>
        <a:ea typeface="+mn-ea"/>
        <a:cs typeface="+mn-cs"/>
      </a:defRPr>
    </a:lvl2pPr>
    <a:lvl3pPr marL="1097463" algn="l" defTabSz="1097463" rtl="0" eaLnBrk="1" latinLnBrk="0" hangingPunct="1">
      <a:defRPr sz="2160" kern="1200">
        <a:solidFill>
          <a:schemeClr val="tx1"/>
        </a:solidFill>
        <a:latin typeface="+mn-lt"/>
        <a:ea typeface="+mn-ea"/>
        <a:cs typeface="+mn-cs"/>
      </a:defRPr>
    </a:lvl3pPr>
    <a:lvl4pPr marL="1646194" algn="l" defTabSz="1097463" rtl="0" eaLnBrk="1" latinLnBrk="0" hangingPunct="1">
      <a:defRPr sz="2160" kern="1200">
        <a:solidFill>
          <a:schemeClr val="tx1"/>
        </a:solidFill>
        <a:latin typeface="+mn-lt"/>
        <a:ea typeface="+mn-ea"/>
        <a:cs typeface="+mn-cs"/>
      </a:defRPr>
    </a:lvl4pPr>
    <a:lvl5pPr marL="2194926" algn="l" defTabSz="1097463" rtl="0" eaLnBrk="1" latinLnBrk="0" hangingPunct="1">
      <a:defRPr sz="2160" kern="1200">
        <a:solidFill>
          <a:schemeClr val="tx1"/>
        </a:solidFill>
        <a:latin typeface="+mn-lt"/>
        <a:ea typeface="+mn-ea"/>
        <a:cs typeface="+mn-cs"/>
      </a:defRPr>
    </a:lvl5pPr>
    <a:lvl6pPr marL="2743657" algn="l" defTabSz="1097463" rtl="0" eaLnBrk="1" latinLnBrk="0" hangingPunct="1">
      <a:defRPr sz="2160" kern="1200">
        <a:solidFill>
          <a:schemeClr val="tx1"/>
        </a:solidFill>
        <a:latin typeface="+mn-lt"/>
        <a:ea typeface="+mn-ea"/>
        <a:cs typeface="+mn-cs"/>
      </a:defRPr>
    </a:lvl6pPr>
    <a:lvl7pPr marL="3292389" algn="l" defTabSz="1097463" rtl="0" eaLnBrk="1" latinLnBrk="0" hangingPunct="1">
      <a:defRPr sz="2160" kern="1200">
        <a:solidFill>
          <a:schemeClr val="tx1"/>
        </a:solidFill>
        <a:latin typeface="+mn-lt"/>
        <a:ea typeface="+mn-ea"/>
        <a:cs typeface="+mn-cs"/>
      </a:defRPr>
    </a:lvl7pPr>
    <a:lvl8pPr marL="3841120" algn="l" defTabSz="1097463" rtl="0" eaLnBrk="1" latinLnBrk="0" hangingPunct="1">
      <a:defRPr sz="2160" kern="1200">
        <a:solidFill>
          <a:schemeClr val="tx1"/>
        </a:solidFill>
        <a:latin typeface="+mn-lt"/>
        <a:ea typeface="+mn-ea"/>
        <a:cs typeface="+mn-cs"/>
      </a:defRPr>
    </a:lvl8pPr>
    <a:lvl9pPr marL="4389852" algn="l" defTabSz="1097463" rtl="0" eaLnBrk="1" latinLnBrk="0" hangingPunct="1">
      <a:defRPr sz="216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592" userDrawn="1">
          <p15:clr>
            <a:srgbClr val="A4A3A4"/>
          </p15:clr>
        </p15:guide>
        <p15:guide id="2" pos="460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5" autoAdjust="0"/>
    <p:restoredTop sz="97029" autoAdjust="0"/>
  </p:normalViewPr>
  <p:slideViewPr>
    <p:cSldViewPr>
      <p:cViewPr>
        <p:scale>
          <a:sx n="80" d="100"/>
          <a:sy n="80" d="100"/>
        </p:scale>
        <p:origin x="-1380" y="-462"/>
      </p:cViewPr>
      <p:guideLst>
        <p:guide orient="horz" pos="2592"/>
        <p:guide pos="4608"/>
      </p:guideLst>
    </p:cSldViewPr>
  </p:slideViewPr>
  <p:notesTextViewPr>
    <p:cViewPr>
      <p:scale>
        <a:sx n="75" d="100"/>
        <a:sy n="75" d="100"/>
      </p:scale>
      <p:origin x="0" y="0"/>
    </p:cViewPr>
  </p:notesTextViewPr>
  <p:sorterViewPr>
    <p:cViewPr>
      <p:scale>
        <a:sx n="100" d="100"/>
        <a:sy n="100" d="100"/>
      </p:scale>
      <p:origin x="0" y="0"/>
    </p:cViewPr>
  </p:sorterViewPr>
  <p:notesViewPr>
    <p:cSldViewPr>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9D89B2-9163-464A-A5B6-352262033662}" type="datetimeFigureOut">
              <a:rPr lang="en-US" smtClean="0"/>
              <a:t>3/5/2015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8A1D58-871C-4CE6-A18D-DDCFBDA4F8E3}" type="slidenum">
              <a:rPr lang="en-US" smtClean="0"/>
              <a:t>‹#›</a:t>
            </a:fld>
            <a:endParaRPr lang="en-US"/>
          </a:p>
        </p:txBody>
      </p:sp>
    </p:spTree>
    <p:extLst>
      <p:ext uri="{BB962C8B-B14F-4D97-AF65-F5344CB8AC3E}">
        <p14:creationId xmlns:p14="http://schemas.microsoft.com/office/powerpoint/2010/main" val="1879307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A8A9B-52BE-4D23-9047-133F37AE973D}" type="datetimeFigureOut">
              <a:rPr lang="en-US" smtClean="0"/>
              <a:t>3/5/2015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2C53E2-116C-4682-8F0D-19C55EA8D52E}" type="slidenum">
              <a:rPr lang="en-US" smtClean="0"/>
              <a:t>‹#›</a:t>
            </a:fld>
            <a:endParaRPr lang="en-US"/>
          </a:p>
        </p:txBody>
      </p:sp>
    </p:spTree>
    <p:extLst>
      <p:ext uri="{BB962C8B-B14F-4D97-AF65-F5344CB8AC3E}">
        <p14:creationId xmlns:p14="http://schemas.microsoft.com/office/powerpoint/2010/main" val="284275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a:t>
            </a:fld>
            <a:endParaRPr lang="en-US"/>
          </a:p>
        </p:txBody>
      </p:sp>
    </p:spTree>
    <p:extLst>
      <p:ext uri="{BB962C8B-B14F-4D97-AF65-F5344CB8AC3E}">
        <p14:creationId xmlns:p14="http://schemas.microsoft.com/office/powerpoint/2010/main" val="2909167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Therefore, the </a:t>
            </a:r>
            <a:r>
              <a:rPr lang="en-US" dirty="0" err="1" smtClean="0"/>
              <a:t>TrustZone</a:t>
            </a:r>
            <a:r>
              <a:rPr lang="en-US" dirty="0" smtClean="0"/>
              <a:t> architecture provides separate signals to control secure </a:t>
            </a:r>
          </a:p>
          <a:p>
            <a:r>
              <a:rPr lang="en-US" dirty="0" smtClean="0"/>
              <a:t>and normal world software debugging such that secure world debugging can be enabled when the device </a:t>
            </a:r>
          </a:p>
          <a:p>
            <a:r>
              <a:rPr lang="en-US" dirty="0" smtClean="0"/>
              <a:t>is in a physically trusted location – for example, where trusted software is being developed – and disabled </a:t>
            </a:r>
          </a:p>
          <a:p>
            <a:r>
              <a:rPr lang="en-US" dirty="0" smtClean="0"/>
              <a:t>in production devices</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10</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11</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12</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13</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14</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15</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16</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17</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18</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19</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2</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20</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21</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22</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23</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24</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Infrastructure as a service (</a:t>
            </a:r>
            <a:r>
              <a:rPr lang="en-US" dirty="0" err="1" smtClean="0"/>
              <a:t>IaaS</a:t>
            </a:r>
            <a:r>
              <a:rPr lang="en-US" dirty="0" smtClean="0"/>
              <a:t>) is a type of cloud computing in which a third-party provider hosts virtualized computing resources over the Internet.</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3</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Password-based authentication with SSH: Since people tend to use the same password for multiple independent computer systems, a compromise on one system may yield access to other systems</a:t>
            </a:r>
          </a:p>
          <a:p>
            <a:endParaRPr lang="en-US" dirty="0" smtClean="0"/>
          </a:p>
          <a:p>
            <a:r>
              <a:rPr lang="en-US" dirty="0" smtClean="0"/>
              <a:t> makes it possible to restrict access to the user’s </a:t>
            </a:r>
            <a:r>
              <a:rPr lang="en-US" dirty="0" err="1" smtClean="0"/>
              <a:t>cleartext</a:t>
            </a:r>
            <a:endParaRPr lang="en-US" dirty="0" smtClean="0"/>
          </a:p>
          <a:p>
            <a:r>
              <a:rPr lang="en-US" dirty="0" smtClean="0"/>
              <a:t>password on the server to a tiny TCB (the PAL</a:t>
            </a:r>
          </a:p>
          <a:p>
            <a:endParaRPr lang="en-US" dirty="0" smtClean="0"/>
          </a:p>
          <a:p>
            <a:r>
              <a:rPr lang="en-US" dirty="0" smtClean="0"/>
              <a:t>to the CA’s private signing key. Thus, the key will</a:t>
            </a:r>
          </a:p>
          <a:p>
            <a:r>
              <a:rPr lang="en-US" dirty="0" smtClean="0"/>
              <a:t>remain secure, even if all of the other software on the</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4</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5</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6</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Marvell (Nasdaq: MRVL) today announced the inclusion of its chipset in the world's first commercial deployment of ARM-based servers at Chinese search engine giant </a:t>
            </a:r>
            <a:r>
              <a:rPr lang="en-US" dirty="0" err="1" smtClean="0"/>
              <a:t>Baidu</a:t>
            </a:r>
            <a:r>
              <a:rPr lang="en-US" dirty="0" smtClean="0"/>
              <a:t>. As the first organization in the world to leverage ARM servers for commercial use, </a:t>
            </a:r>
            <a:r>
              <a:rPr lang="en-US" dirty="0" err="1" smtClean="0"/>
              <a:t>Baidu</a:t>
            </a:r>
            <a:r>
              <a:rPr lang="en-US" dirty="0" smtClean="0"/>
              <a:t> is pioneering a new era of more cost-effective and environmentally friendly data centers that feature power-sipping consumption and greater performance.</a:t>
            </a:r>
          </a:p>
          <a:p>
            <a:endParaRPr lang="en-US" dirty="0" smtClean="0"/>
          </a:p>
          <a:p>
            <a:r>
              <a:rPr lang="en-US" dirty="0" err="1" smtClean="0"/>
              <a:t>NeXtScale</a:t>
            </a:r>
            <a:r>
              <a:rPr lang="en-US" dirty="0" smtClean="0"/>
              <a:t> System offers an innovative approach to maximum usable density and enables flexible, mix-and-match configurations of servers, chassis, networking.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7</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Interrupts can be configured to trap to either </a:t>
            </a:r>
            <a:r>
              <a:rPr lang="en-US" dirty="0" err="1" smtClean="0"/>
              <a:t>Hyp</a:t>
            </a:r>
            <a:r>
              <a:rPr lang="en-US" dirty="0" smtClean="0"/>
              <a:t> or kernel mode. Trapping all interrupts to kernel mode and letting OS software running in kernel mode handle them directly is efficient, but does not work in the context of VMs, because the hypervisor loses control over the hardware.</a:t>
            </a:r>
          </a:p>
          <a:p>
            <a:endParaRPr lang="en-US" dirty="0" smtClean="0"/>
          </a:p>
          <a:p>
            <a:r>
              <a:rPr lang="en-US" smtClean="0"/>
              <a:t>The GIC v2.0 includes hardware virtualization support in the form of a virtual GIC (VGIC) so that receiving virtual interrupts does not need to be emulated in software by the hypervisor.</a:t>
            </a:r>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8</a:t>
            </a:fld>
            <a:endParaRPr lang="en-US"/>
          </a:p>
        </p:txBody>
      </p:sp>
    </p:spTree>
    <p:extLst>
      <p:ext uri="{BB962C8B-B14F-4D97-AF65-F5344CB8AC3E}">
        <p14:creationId xmlns:p14="http://schemas.microsoft.com/office/powerpoint/2010/main" val="59250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53E2-116C-4682-8F0D-19C55EA8D52E}" type="slidenum">
              <a:rPr lang="en-US" smtClean="0"/>
              <a:t>9</a:t>
            </a:fld>
            <a:endParaRPr lang="en-US"/>
          </a:p>
        </p:txBody>
      </p:sp>
    </p:spTree>
    <p:extLst>
      <p:ext uri="{BB962C8B-B14F-4D97-AF65-F5344CB8AC3E}">
        <p14:creationId xmlns:p14="http://schemas.microsoft.com/office/powerpoint/2010/main" val="592506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1" y="2556512"/>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1" cy="210312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96C4EF-A616-45E6-AA75-05C901DDDA39}"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26815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6C4EF-A616-45E6-AA75-05C901DDDA39}"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372046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40181" y="329567"/>
            <a:ext cx="438658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75361" y="329567"/>
            <a:ext cx="12920981"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6C4EF-A616-45E6-AA75-05C901DDDA39}"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464601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Title 1"/>
          <p:cNvSpPr>
            <a:spLocks noGrp="1"/>
          </p:cNvSpPr>
          <p:nvPr>
            <p:ph type="ctrTitle"/>
          </p:nvPr>
        </p:nvSpPr>
        <p:spPr>
          <a:xfrm>
            <a:off x="731520" y="223522"/>
            <a:ext cx="13045440" cy="1132840"/>
          </a:xfrm>
          <a:prstGeom prst="rect">
            <a:avLst/>
          </a:prstGeom>
        </p:spPr>
        <p:txBody>
          <a:bodyPr>
            <a:normAutofit/>
          </a:bodyPr>
          <a:lstStyle>
            <a:lvl1pPr algn="l">
              <a:defRPr sz="5760" b="1" i="0">
                <a:solidFill>
                  <a:schemeClr val="tx1">
                    <a:lumMod val="75000"/>
                    <a:lumOff val="25000"/>
                  </a:schemeClr>
                </a:solidFill>
              </a:defRPr>
            </a:lvl1pPr>
          </a:lstStyle>
          <a:p>
            <a:r>
              <a:rPr lang="en-US" dirty="0" smtClean="0"/>
              <a:t>Click to edit Master title style</a:t>
            </a:r>
            <a:endParaRPr lang="en-US" dirty="0"/>
          </a:p>
        </p:txBody>
      </p:sp>
      <p:cxnSp>
        <p:nvCxnSpPr>
          <p:cNvPr id="9" name="Straight Connector 8"/>
          <p:cNvCxnSpPr/>
          <p:nvPr userDrawn="1"/>
        </p:nvCxnSpPr>
        <p:spPr>
          <a:xfrm>
            <a:off x="853441" y="1231902"/>
            <a:ext cx="12923519" cy="253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853441" y="7154636"/>
            <a:ext cx="12923519" cy="254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3208000" y="7205436"/>
            <a:ext cx="609600" cy="350839"/>
          </a:xfrm>
          <a:prstGeom prst="rect">
            <a:avLst/>
          </a:prstGeom>
          <a:noFill/>
          <a:ln>
            <a:noFill/>
          </a:ln>
        </p:spPr>
        <p:txBody>
          <a:bodyPr lIns="146279" tIns="73139" rIns="146279" bIns="73139">
            <a:spAutoFit/>
          </a:bodyPr>
          <a:lstStyle/>
          <a:p>
            <a:pPr algn="ctr" fontAlgn="auto">
              <a:spcBef>
                <a:spcPts val="0"/>
              </a:spcBef>
              <a:spcAft>
                <a:spcPts val="0"/>
              </a:spcAft>
              <a:defRPr/>
            </a:pPr>
            <a:fld id="{A9B773E9-A3BC-4480-B28B-2F6D33CA67E2}" type="slidenum">
              <a:rPr lang="en-US" sz="1320" b="1">
                <a:latin typeface="+mj-lt"/>
              </a:rPr>
              <a:pPr algn="ctr" fontAlgn="auto">
                <a:spcBef>
                  <a:spcPts val="0"/>
                </a:spcBef>
                <a:spcAft>
                  <a:spcPts val="0"/>
                </a:spcAft>
                <a:defRPr/>
              </a:pPr>
              <a:t>‹#›</a:t>
            </a:fld>
            <a:r>
              <a:rPr lang="en-US" sz="1320" b="1" dirty="0">
                <a:latin typeface="+mj-lt"/>
              </a:rPr>
              <a:t> </a:t>
            </a:r>
          </a:p>
        </p:txBody>
      </p:sp>
      <p:sp>
        <p:nvSpPr>
          <p:cNvPr id="12" name="Rectangle 11"/>
          <p:cNvSpPr/>
          <p:nvPr userDrawn="1"/>
        </p:nvSpPr>
        <p:spPr>
          <a:xfrm>
            <a:off x="11535182" y="7205436"/>
            <a:ext cx="1700759" cy="350839"/>
          </a:xfrm>
          <a:prstGeom prst="rect">
            <a:avLst/>
          </a:prstGeom>
          <a:ln>
            <a:noFill/>
          </a:ln>
        </p:spPr>
        <p:txBody>
          <a:bodyPr wrap="square" lIns="146279" tIns="73139" rIns="146279" bIns="73139">
            <a:spAutoFit/>
          </a:bodyPr>
          <a:lstStyle/>
          <a:p>
            <a:pPr algn="ctr" fontAlgn="auto">
              <a:spcBef>
                <a:spcPts val="0"/>
              </a:spcBef>
              <a:spcAft>
                <a:spcPts val="0"/>
              </a:spcAft>
              <a:defRPr/>
            </a:pPr>
            <a:fld id="{5E777865-FA73-4280-806C-4F86F01AA48F}" type="datetime4">
              <a:rPr lang="en-US" sz="1320">
                <a:latin typeface="+mj-lt"/>
              </a:rPr>
              <a:pPr algn="ctr" fontAlgn="auto">
                <a:spcBef>
                  <a:spcPts val="0"/>
                </a:spcBef>
                <a:spcAft>
                  <a:spcPts val="0"/>
                </a:spcAft>
                <a:defRPr/>
              </a:pPr>
              <a:t>March 5, 2015</a:t>
            </a:fld>
            <a:endParaRPr lang="en-US" sz="1320" dirty="0">
              <a:latin typeface="+mj-lt"/>
            </a:endParaRPr>
          </a:p>
        </p:txBody>
      </p:sp>
      <p:sp>
        <p:nvSpPr>
          <p:cNvPr id="13" name="Rounded Rectangle 12"/>
          <p:cNvSpPr/>
          <p:nvPr userDrawn="1"/>
        </p:nvSpPr>
        <p:spPr>
          <a:xfrm>
            <a:off x="11594383" y="7218137"/>
            <a:ext cx="1583139" cy="29464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fontAlgn="auto">
              <a:spcBef>
                <a:spcPts val="0"/>
              </a:spcBef>
              <a:spcAft>
                <a:spcPts val="0"/>
              </a:spcAft>
              <a:defRPr/>
            </a:pPr>
            <a:endParaRPr lang="en-US" sz="2592"/>
          </a:p>
        </p:txBody>
      </p:sp>
      <p:sp>
        <p:nvSpPr>
          <p:cNvPr id="14" name="Rounded Rectangle 13"/>
          <p:cNvSpPr/>
          <p:nvPr userDrawn="1"/>
        </p:nvSpPr>
        <p:spPr>
          <a:xfrm>
            <a:off x="13261340" y="7215596"/>
            <a:ext cx="495299" cy="29464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fontAlgn="auto">
              <a:spcBef>
                <a:spcPts val="0"/>
              </a:spcBef>
              <a:spcAft>
                <a:spcPts val="0"/>
              </a:spcAft>
              <a:defRPr/>
            </a:pPr>
            <a:endParaRPr lang="en-US" sz="2592"/>
          </a:p>
        </p:txBody>
      </p:sp>
      <p:sp>
        <p:nvSpPr>
          <p:cNvPr id="18" name="Rectangle 17"/>
          <p:cNvSpPr>
            <a:spLocks noChangeArrowheads="1"/>
          </p:cNvSpPr>
          <p:nvPr userDrawn="1"/>
        </p:nvSpPr>
        <p:spPr bwMode="auto">
          <a:xfrm>
            <a:off x="853441" y="7192961"/>
            <a:ext cx="1508759" cy="350839"/>
          </a:xfrm>
          <a:prstGeom prst="rect">
            <a:avLst/>
          </a:prstGeom>
          <a:noFill/>
          <a:ln w="9525">
            <a:noFill/>
            <a:miter lim="800000"/>
            <a:headEnd/>
            <a:tailEnd/>
          </a:ln>
        </p:spPr>
        <p:txBody>
          <a:bodyPr wrap="square" lIns="146279" tIns="73139" rIns="146279" bIns="73139">
            <a:spAutoFit/>
          </a:bodyPr>
          <a:lstStyle/>
          <a:p>
            <a:r>
              <a:rPr lang="en-US" sz="1320" b="1" baseline="0" dirty="0" err="1" smtClean="0">
                <a:solidFill>
                  <a:srgbClr val="A10200"/>
                </a:solidFill>
                <a:latin typeface="Calibri" pitchFamily="34" charset="0"/>
              </a:rPr>
              <a:t>TZVisor</a:t>
            </a:r>
            <a:r>
              <a:rPr lang="en-US" sz="1320" b="1" baseline="0" dirty="0" smtClean="0">
                <a:solidFill>
                  <a:srgbClr val="A10200"/>
                </a:solidFill>
                <a:latin typeface="Calibri" pitchFamily="34" charset="0"/>
              </a:rPr>
              <a:t> 2015</a:t>
            </a:r>
            <a:endParaRPr lang="en-US" sz="1320" b="1" baseline="30000" dirty="0">
              <a:solidFill>
                <a:srgbClr val="A10200"/>
              </a:solidFill>
              <a:latin typeface="Calibri" pitchFamily="34" charset="0"/>
            </a:endParaRPr>
          </a:p>
        </p:txBody>
      </p:sp>
      <p:sp>
        <p:nvSpPr>
          <p:cNvPr id="19" name="Rounded Rectangle 18"/>
          <p:cNvSpPr/>
          <p:nvPr userDrawn="1"/>
        </p:nvSpPr>
        <p:spPr>
          <a:xfrm>
            <a:off x="853442" y="7220254"/>
            <a:ext cx="1168491" cy="294640"/>
          </a:xfrm>
          <a:prstGeom prst="round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fontAlgn="auto">
              <a:spcBef>
                <a:spcPts val="0"/>
              </a:spcBef>
              <a:spcAft>
                <a:spcPts val="0"/>
              </a:spcAft>
              <a:defRPr/>
            </a:pPr>
            <a:endParaRPr lang="en-US" sz="2592"/>
          </a:p>
        </p:txBody>
      </p:sp>
      <p:sp>
        <p:nvSpPr>
          <p:cNvPr id="17" name="Rounded Rectangle 16"/>
          <p:cNvSpPr/>
          <p:nvPr userDrawn="1"/>
        </p:nvSpPr>
        <p:spPr>
          <a:xfrm>
            <a:off x="6610393" y="7220252"/>
            <a:ext cx="4764419" cy="294640"/>
          </a:xfrm>
          <a:prstGeom prst="roundRect">
            <a:avLst/>
          </a:prstGeom>
          <a:solidFill>
            <a:srgbClr val="A1020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fontAlgn="auto">
              <a:spcBef>
                <a:spcPts val="0"/>
              </a:spcBef>
              <a:spcAft>
                <a:spcPts val="0"/>
              </a:spcAft>
              <a:defRPr/>
            </a:pPr>
            <a:endParaRPr lang="en-US" sz="2592" dirty="0">
              <a:solidFill>
                <a:srgbClr val="A00200"/>
              </a:solidFill>
            </a:endParaRPr>
          </a:p>
        </p:txBody>
      </p:sp>
      <p:sp>
        <p:nvSpPr>
          <p:cNvPr id="20" name="Rectangle 19"/>
          <p:cNvSpPr/>
          <p:nvPr userDrawn="1"/>
        </p:nvSpPr>
        <p:spPr>
          <a:xfrm>
            <a:off x="6537240" y="7195359"/>
            <a:ext cx="4913378" cy="332372"/>
          </a:xfrm>
          <a:prstGeom prst="rect">
            <a:avLst/>
          </a:prstGeom>
          <a:ln>
            <a:noFill/>
          </a:ln>
        </p:spPr>
        <p:txBody>
          <a:bodyPr wrap="square" lIns="146279" tIns="73139" rIns="146279" bIns="73139">
            <a:spAutoFit/>
          </a:bodyPr>
          <a:lstStyle/>
          <a:p>
            <a:pPr algn="ctr" fontAlgn="auto">
              <a:spcBef>
                <a:spcPts val="0"/>
              </a:spcBef>
              <a:spcAft>
                <a:spcPts val="0"/>
              </a:spcAft>
              <a:defRPr/>
            </a:pPr>
            <a:r>
              <a:rPr lang="en-US" sz="1200" b="1" dirty="0" smtClean="0">
                <a:solidFill>
                  <a:schemeClr val="bg1"/>
                </a:solidFill>
                <a:latin typeface="+mj-lt"/>
              </a:rPr>
              <a:t>Stony Brook Network Security and Applied Cryptography Laboratory</a:t>
            </a:r>
            <a:endParaRPr lang="en-US" sz="1200" b="1" dirty="0">
              <a:solidFill>
                <a:schemeClr val="bg1"/>
              </a:solidFill>
              <a:latin typeface="+mj-lt"/>
            </a:endParaRPr>
          </a:p>
        </p:txBody>
      </p:sp>
      <p:pic>
        <p:nvPicPr>
          <p:cNvPr id="21" name="Picture 2" descr="http://nationalsecurityinstitute.org/nsi.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11532" y="7215596"/>
            <a:ext cx="1248171" cy="5602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a:off x="5211534" y="7775873"/>
            <a:ext cx="1248169" cy="195745"/>
          </a:xfrm>
          <a:prstGeom prst="rect">
            <a:avLst/>
          </a:prstGeom>
          <a:solidFill>
            <a:schemeClr val="bg1"/>
          </a:solidFill>
          <a:ln w="3175">
            <a:solidFill>
              <a:schemeClr val="accent1"/>
            </a:solidFill>
          </a:ln>
        </p:spPr>
        <p:txBody>
          <a:bodyPr wrap="square" lIns="32918" tIns="32918" rIns="32918" bIns="32918" rtlCol="0">
            <a:spAutoFit/>
          </a:bodyPr>
          <a:lstStyle/>
          <a:p>
            <a:pPr algn="ctr"/>
            <a:r>
              <a:rPr lang="en-US" sz="840" dirty="0" smtClean="0"/>
              <a:t>National Security Institute</a:t>
            </a:r>
            <a:endParaRPr lang="en-US" sz="840"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05200" y="7262812"/>
            <a:ext cx="14954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0982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6C4EF-A616-45E6-AA75-05C901DDDA39}"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2566627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2"/>
            <a:ext cx="12435840" cy="1634490"/>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6C4EF-A616-45E6-AA75-05C901DDDA39}"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59594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5361" y="1920242"/>
            <a:ext cx="8653781" cy="5431156"/>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872981" y="1920242"/>
            <a:ext cx="8653780" cy="5431156"/>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96C4EF-A616-45E6-AA75-05C901DDDA39}"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358581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1"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0" cy="76771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0"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0" y="1842136"/>
            <a:ext cx="6466840" cy="76771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7432040" y="2609850"/>
            <a:ext cx="6466840"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96C4EF-A616-45E6-AA75-05C901DDDA39}"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47850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6C4EF-A616-45E6-AA75-05C901DDDA39}"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0974191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6C4EF-A616-45E6-AA75-05C901DDDA39}"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3307731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2" y="327660"/>
            <a:ext cx="4813300" cy="1394460"/>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5720080" y="327662"/>
            <a:ext cx="8178800" cy="7023736"/>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2" y="1722122"/>
            <a:ext cx="4813300" cy="5629276"/>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C4EF-A616-45E6-AA75-05C901DDDA39}"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153530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96C4EF-A616-45E6-AA75-05C901DDDA39}"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67B79-38FD-40CB-B4DC-5D1EEA46E5A2}" type="slidenum">
              <a:rPr lang="en-US" smtClean="0"/>
              <a:t>‹#›</a:t>
            </a:fld>
            <a:endParaRPr lang="en-US"/>
          </a:p>
        </p:txBody>
      </p:sp>
    </p:spTree>
    <p:extLst>
      <p:ext uri="{BB962C8B-B14F-4D97-AF65-F5344CB8AC3E}">
        <p14:creationId xmlns:p14="http://schemas.microsoft.com/office/powerpoint/2010/main" val="31173490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1" cy="1371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2"/>
            <a:ext cx="13167361" cy="5431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2"/>
            <a:ext cx="341376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0496C4EF-A616-45E6-AA75-05C901DDDA39}" type="datetimeFigureOut">
              <a:rPr lang="en-US" smtClean="0"/>
              <a:t>3/5/2015</a:t>
            </a:fld>
            <a:endParaRPr lang="en-US"/>
          </a:p>
        </p:txBody>
      </p:sp>
      <p:sp>
        <p:nvSpPr>
          <p:cNvPr id="5" name="Footer Placeholder 4"/>
          <p:cNvSpPr>
            <a:spLocks noGrp="1"/>
          </p:cNvSpPr>
          <p:nvPr>
            <p:ph type="ftr" sz="quarter" idx="3"/>
          </p:nvPr>
        </p:nvSpPr>
        <p:spPr>
          <a:xfrm>
            <a:off x="4998720" y="7627622"/>
            <a:ext cx="4632961"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1" y="7627622"/>
            <a:ext cx="341376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9BB67B79-38FD-40CB-B4DC-5D1EEA46E5A2}" type="slidenum">
              <a:rPr lang="en-US" smtClean="0"/>
              <a:t>‹#›</a:t>
            </a:fld>
            <a:endParaRPr lang="en-US"/>
          </a:p>
        </p:txBody>
      </p:sp>
    </p:spTree>
    <p:extLst>
      <p:ext uri="{BB962C8B-B14F-4D97-AF65-F5344CB8AC3E}">
        <p14:creationId xmlns:p14="http://schemas.microsoft.com/office/powerpoint/2010/main" val="2427482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5.pdf"/><Relationship Id="rId9" Type="http://schemas.openxmlformats.org/officeDocument/2006/relationships/image" Target="../media/image1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 Id="rId9"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bwMode="auto">
          <a:xfrm>
            <a:off x="1073391" y="1001215"/>
            <a:ext cx="12466616" cy="1178106"/>
          </a:xfrm>
          <a:prstGeom prst="roundRect">
            <a:avLst/>
          </a:prstGeom>
          <a:solidFill>
            <a:srgbClr val="002060"/>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6279" tIns="73139" rIns="146279" bIns="73139" anchor="ctr"/>
          <a:lstStyle/>
          <a:p>
            <a:pPr algn="ctr">
              <a:defRPr/>
            </a:pPr>
            <a:endParaRPr lang="en-US" sz="2592" dirty="0">
              <a:solidFill>
                <a:schemeClr val="bg1"/>
              </a:solidFill>
            </a:endParaRPr>
          </a:p>
        </p:txBody>
      </p:sp>
      <p:sp>
        <p:nvSpPr>
          <p:cNvPr id="10" name="Rectangle 9"/>
          <p:cNvSpPr/>
          <p:nvPr/>
        </p:nvSpPr>
        <p:spPr>
          <a:xfrm>
            <a:off x="801568" y="1208638"/>
            <a:ext cx="12936491" cy="763260"/>
          </a:xfrm>
          <a:prstGeom prst="rect">
            <a:avLst/>
          </a:prstGeom>
          <a:noFill/>
        </p:spPr>
        <p:txBody>
          <a:bodyPr wrap="square" lIns="146279" tIns="73139" rIns="146279" bIns="73139">
            <a:spAutoFit/>
          </a:bodyPr>
          <a:lstStyle/>
          <a:p>
            <a:pPr algn="ctr">
              <a:defRPr/>
            </a:pPr>
            <a:r>
              <a:rPr lang="en-US" sz="4000" b="1" dirty="0" err="1" smtClean="0">
                <a:solidFill>
                  <a:schemeClr val="bg1"/>
                </a:solidFill>
              </a:rPr>
              <a:t>TZVisor</a:t>
            </a:r>
            <a:r>
              <a:rPr lang="en-US" sz="4000" b="1" dirty="0" smtClean="0">
                <a:solidFill>
                  <a:schemeClr val="bg1"/>
                </a:solidFill>
              </a:rPr>
              <a:t>: Decouple the Trusted Execution from Hypervisor</a:t>
            </a:r>
            <a:endParaRPr lang="en-US" sz="4000" b="1" baseline="30000" dirty="0">
              <a:solidFill>
                <a:schemeClr val="bg1"/>
              </a:solidFill>
            </a:endParaRPr>
          </a:p>
        </p:txBody>
      </p:sp>
      <p:sp>
        <p:nvSpPr>
          <p:cNvPr id="14" name="Rectangle 13"/>
          <p:cNvSpPr>
            <a:spLocks noChangeArrowheads="1"/>
          </p:cNvSpPr>
          <p:nvPr/>
        </p:nvSpPr>
        <p:spPr bwMode="auto">
          <a:xfrm>
            <a:off x="3352800" y="3657600"/>
            <a:ext cx="7620000" cy="763260"/>
          </a:xfrm>
          <a:prstGeom prst="rect">
            <a:avLst/>
          </a:prstGeom>
          <a:noFill/>
          <a:ln w="9525">
            <a:noFill/>
            <a:miter lim="800000"/>
            <a:headEnd/>
            <a:tailEnd/>
          </a:ln>
        </p:spPr>
        <p:txBody>
          <a:bodyPr wrap="square" lIns="146279" tIns="73139" rIns="146279" bIns="73139">
            <a:spAutoFit/>
          </a:bodyPr>
          <a:lstStyle/>
          <a:p>
            <a:pPr algn="ctr"/>
            <a:r>
              <a:rPr lang="en-US" sz="4000" b="1" dirty="0" err="1" smtClean="0">
                <a:latin typeface="Calibri" pitchFamily="34" charset="0"/>
              </a:rPr>
              <a:t>Dongli</a:t>
            </a:r>
            <a:r>
              <a:rPr lang="en-US" sz="4000" b="1" dirty="0" smtClean="0">
                <a:latin typeface="Calibri" pitchFamily="34" charset="0"/>
              </a:rPr>
              <a:t> Zhang</a:t>
            </a:r>
            <a:endParaRPr lang="en-US" sz="4000" dirty="0" smtClean="0">
              <a:latin typeface="Calibri" pitchFamily="34" charset="0"/>
            </a:endParaRPr>
          </a:p>
        </p:txBody>
      </p:sp>
      <p:pic>
        <p:nvPicPr>
          <p:cNvPr id="19" name="Picture 3" descr="E:\WORK\JOBS\StonyBrook.2005-\SUNYSB.logo\SBU-logos\print\jpg\CS.SBU.horz_2cl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955" y="6353287"/>
            <a:ext cx="4006519" cy="6770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nationalsecurityinstitute.org/nsi.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5803916"/>
            <a:ext cx="2589228" cy="116255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657600" y="7032243"/>
            <a:ext cx="2589228" cy="343478"/>
          </a:xfrm>
          <a:prstGeom prst="rect">
            <a:avLst/>
          </a:prstGeom>
          <a:solidFill>
            <a:schemeClr val="bg1"/>
          </a:solidFill>
          <a:ln w="3175">
            <a:solidFill>
              <a:schemeClr val="accent1"/>
            </a:solidFill>
          </a:ln>
        </p:spPr>
        <p:txBody>
          <a:bodyPr wrap="square" lIns="32918" tIns="32918" rIns="32918" bIns="32918" rtlCol="0">
            <a:spAutoFit/>
          </a:bodyPr>
          <a:lstStyle/>
          <a:p>
            <a:pPr algn="ctr"/>
            <a:r>
              <a:rPr lang="en-US" sz="1800" dirty="0"/>
              <a:t>National Security Institute</a:t>
            </a:r>
          </a:p>
        </p:txBody>
      </p:sp>
    </p:spTree>
    <p:extLst>
      <p:ext uri="{BB962C8B-B14F-4D97-AF65-F5344CB8AC3E}">
        <p14:creationId xmlns:p14="http://schemas.microsoft.com/office/powerpoint/2010/main" val="3028118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ARM </a:t>
            </a:r>
            <a:r>
              <a:rPr lang="en-US" sz="5000" dirty="0" err="1" smtClean="0"/>
              <a:t>TrustZone</a:t>
            </a:r>
            <a:endParaRPr lang="en-US" sz="5000" dirty="0"/>
          </a:p>
        </p:txBody>
      </p:sp>
      <p:sp>
        <p:nvSpPr>
          <p:cNvPr id="7" name="Content Placeholder 2"/>
          <p:cNvSpPr txBox="1">
            <a:spLocks/>
          </p:cNvSpPr>
          <p:nvPr/>
        </p:nvSpPr>
        <p:spPr>
          <a:xfrm>
            <a:off x="762000" y="1422399"/>
            <a:ext cx="8212528" cy="4525963"/>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2500" dirty="0" smtClean="0"/>
              <a:t>ARM Security Extension</a:t>
            </a:r>
          </a:p>
          <a:p>
            <a:r>
              <a:rPr lang="en-US" sz="2500" dirty="0" smtClean="0"/>
              <a:t>Secure World &amp; Normal World</a:t>
            </a:r>
            <a:endParaRPr lang="en-US" sz="2500" dirty="0" smtClean="0">
              <a:solidFill>
                <a:srgbClr val="FF0000"/>
              </a:solidFill>
            </a:endParaRPr>
          </a:p>
          <a:p>
            <a:r>
              <a:rPr lang="en-US" sz="2500" dirty="0" smtClean="0"/>
              <a:t>Memory Region</a:t>
            </a:r>
          </a:p>
          <a:p>
            <a:r>
              <a:rPr lang="en-US" sz="2500" dirty="0" smtClean="0"/>
              <a:t>Peripherals</a:t>
            </a:r>
          </a:p>
          <a:p>
            <a:r>
              <a:rPr lang="en-US" sz="2500" dirty="0"/>
              <a:t>DMA P</a:t>
            </a:r>
            <a:r>
              <a:rPr lang="en-US" sz="2500" dirty="0" smtClean="0"/>
              <a:t>rotection</a:t>
            </a:r>
          </a:p>
          <a:p>
            <a:r>
              <a:rPr lang="en-US" sz="2500" dirty="0" smtClean="0"/>
              <a:t>Interrupt </a:t>
            </a:r>
            <a:r>
              <a:rPr lang="en-US" sz="2500" dirty="0"/>
              <a:t>I</a:t>
            </a:r>
            <a:r>
              <a:rPr lang="en-US" sz="2500" dirty="0" smtClean="0"/>
              <a:t>solation</a:t>
            </a:r>
          </a:p>
          <a:p>
            <a:r>
              <a:rPr lang="en-US" sz="2500" dirty="0" smtClean="0"/>
              <a:t>Security-aware Debug</a:t>
            </a:r>
            <a:endParaRPr lang="en-US" sz="2100" dirty="0" smtClean="0"/>
          </a:p>
          <a:p>
            <a:endParaRPr lang="en-US" sz="2500" dirty="0"/>
          </a:p>
        </p:txBody>
      </p:sp>
      <p:pic>
        <p:nvPicPr>
          <p:cNvPr id="8"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721" y="4653550"/>
            <a:ext cx="2424677" cy="2437111"/>
          </a:xfrm>
          <a:prstGeom prst="rect">
            <a:avLst/>
          </a:prstGeom>
        </p:spPr>
      </p:pic>
      <p:pic>
        <p:nvPicPr>
          <p:cNvPr id="9"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399" y="4521199"/>
            <a:ext cx="3780007" cy="2544062"/>
          </a:xfrm>
          <a:prstGeom prst="rect">
            <a:avLst/>
          </a:prstGeom>
        </p:spPr>
      </p:pic>
      <p:sp>
        <p:nvSpPr>
          <p:cNvPr id="10" name="右箭头 8"/>
          <p:cNvSpPr/>
          <p:nvPr/>
        </p:nvSpPr>
        <p:spPr bwMode="auto">
          <a:xfrm>
            <a:off x="3529798" y="5580618"/>
            <a:ext cx="813602" cy="582974"/>
          </a:xfrm>
          <a:prstGeom prst="rightArrow">
            <a:avLst/>
          </a:prstGeom>
          <a:solidFill>
            <a:srgbClr val="DDDDDD"/>
          </a:solidFill>
          <a:ln w="2857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黑体" pitchFamily="2" charset="-122"/>
            </a:endParaRPr>
          </a:p>
        </p:txBody>
      </p:sp>
      <p:sp>
        <p:nvSpPr>
          <p:cNvPr id="11" name="TextBox 10"/>
          <p:cNvSpPr txBox="1"/>
          <p:nvPr/>
        </p:nvSpPr>
        <p:spPr>
          <a:xfrm>
            <a:off x="8839200" y="2509284"/>
            <a:ext cx="5296886" cy="4724370"/>
          </a:xfrm>
          <a:prstGeom prst="rect">
            <a:avLst/>
          </a:prstGeom>
          <a:noFill/>
        </p:spPr>
        <p:txBody>
          <a:bodyPr wrap="square" rtlCol="0">
            <a:spAutoFit/>
          </a:bodyPr>
          <a:lstStyle/>
          <a:p>
            <a:r>
              <a:rPr lang="en-US" sz="3600" dirty="0" smtClean="0"/>
              <a:t>State of the Art</a:t>
            </a:r>
          </a:p>
          <a:p>
            <a:pPr marL="457200" indent="-457200">
              <a:buFont typeface="Arial" panose="020B0604020202020204" pitchFamily="34" charset="0"/>
              <a:buChar char="•"/>
            </a:pPr>
            <a:r>
              <a:rPr lang="en-US" sz="3000" dirty="0" smtClean="0">
                <a:solidFill>
                  <a:srgbClr val="FF0000"/>
                </a:solidFill>
              </a:rPr>
              <a:t>Trusted Sensors</a:t>
            </a:r>
            <a:r>
              <a:rPr lang="en-US" sz="3000" dirty="0" smtClean="0"/>
              <a:t> (MobiSys’12) </a:t>
            </a:r>
          </a:p>
          <a:p>
            <a:pPr marL="457200" indent="-457200">
              <a:buFont typeface="Arial" panose="020B0604020202020204" pitchFamily="34" charset="0"/>
              <a:buChar char="•"/>
            </a:pPr>
            <a:r>
              <a:rPr lang="en-US" sz="3000" dirty="0" smtClean="0">
                <a:solidFill>
                  <a:srgbClr val="FF0000"/>
                </a:solidFill>
              </a:rPr>
              <a:t>TLR</a:t>
            </a:r>
            <a:r>
              <a:rPr lang="en-US" sz="3000" dirty="0" smtClean="0"/>
              <a:t> (ASPLOS’14)</a:t>
            </a:r>
          </a:p>
          <a:p>
            <a:pPr marL="457200" indent="-457200">
              <a:buFont typeface="Arial" panose="020B0604020202020204" pitchFamily="34" charset="0"/>
              <a:buChar char="•"/>
            </a:pPr>
            <a:r>
              <a:rPr lang="en-US" sz="3000" dirty="0" err="1" smtClean="0">
                <a:solidFill>
                  <a:srgbClr val="FF0000"/>
                </a:solidFill>
              </a:rPr>
              <a:t>VeriUI</a:t>
            </a:r>
            <a:r>
              <a:rPr lang="en-US" sz="3000" dirty="0" smtClean="0"/>
              <a:t> (HotMobile’14)</a:t>
            </a:r>
          </a:p>
          <a:p>
            <a:pPr marL="457200" indent="-457200">
              <a:buFont typeface="Arial" panose="020B0604020202020204" pitchFamily="34" charset="0"/>
              <a:buChar char="•"/>
            </a:pPr>
            <a:r>
              <a:rPr lang="en-US" sz="3000" dirty="0" err="1" smtClean="0">
                <a:solidFill>
                  <a:srgbClr val="FF0000"/>
                </a:solidFill>
              </a:rPr>
              <a:t>TrustUI</a:t>
            </a:r>
            <a:r>
              <a:rPr lang="en-US" sz="3000" dirty="0" smtClean="0"/>
              <a:t> (APSys’14)</a:t>
            </a:r>
          </a:p>
          <a:p>
            <a:pPr marL="457200" indent="-457200">
              <a:buFont typeface="Arial" panose="020B0604020202020204" pitchFamily="34" charset="0"/>
              <a:buChar char="•"/>
            </a:pPr>
            <a:r>
              <a:rPr lang="en-US" sz="3000" dirty="0" err="1" smtClean="0">
                <a:solidFill>
                  <a:srgbClr val="FF0000"/>
                </a:solidFill>
              </a:rPr>
              <a:t>TrustDump</a:t>
            </a:r>
            <a:r>
              <a:rPr lang="en-US" sz="3000" dirty="0" smtClean="0"/>
              <a:t> (ESORICS’14)</a:t>
            </a:r>
          </a:p>
          <a:p>
            <a:pPr marL="457200" indent="-457200">
              <a:buFont typeface="Arial" panose="020B0604020202020204" pitchFamily="34" charset="0"/>
              <a:buChar char="•"/>
            </a:pPr>
            <a:r>
              <a:rPr lang="en-US" sz="3000" dirty="0" smtClean="0">
                <a:solidFill>
                  <a:srgbClr val="FF0000"/>
                </a:solidFill>
              </a:rPr>
              <a:t>SPROBES</a:t>
            </a:r>
            <a:r>
              <a:rPr lang="en-US" sz="3000" dirty="0" smtClean="0"/>
              <a:t> (Most’14) </a:t>
            </a:r>
          </a:p>
          <a:p>
            <a:pPr marL="457200" indent="-457200">
              <a:buFont typeface="Arial" panose="020B0604020202020204" pitchFamily="34" charset="0"/>
              <a:buChar char="•"/>
            </a:pPr>
            <a:r>
              <a:rPr lang="en-US" sz="3000" dirty="0" smtClean="0">
                <a:solidFill>
                  <a:srgbClr val="FF0000"/>
                </a:solidFill>
              </a:rPr>
              <a:t>TZ-RKP</a:t>
            </a:r>
            <a:r>
              <a:rPr lang="en-US" sz="3000" dirty="0" smtClean="0"/>
              <a:t> (CCS’14)</a:t>
            </a:r>
          </a:p>
          <a:p>
            <a:pPr marL="457200" indent="-457200">
              <a:buFont typeface="Arial" panose="020B0604020202020204" pitchFamily="34" charset="0"/>
              <a:buChar char="•"/>
            </a:pPr>
            <a:r>
              <a:rPr lang="en-US" sz="3000" dirty="0" err="1" smtClean="0">
                <a:solidFill>
                  <a:srgbClr val="FF0000"/>
                </a:solidFill>
              </a:rPr>
              <a:t>SeCReT</a:t>
            </a:r>
            <a:r>
              <a:rPr lang="en-US" sz="3000" dirty="0" smtClean="0"/>
              <a:t> (NDSS’15)</a:t>
            </a:r>
          </a:p>
          <a:p>
            <a:endParaRPr lang="en-US" sz="2500" dirty="0"/>
          </a:p>
        </p:txBody>
      </p:sp>
    </p:spTree>
    <p:extLst>
      <p:ext uri="{BB962C8B-B14F-4D97-AF65-F5344CB8AC3E}">
        <p14:creationId xmlns:p14="http://schemas.microsoft.com/office/powerpoint/2010/main" val="355548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arn(inVertical)">
                                      <p:cBhvr>
                                        <p:cTn id="10" dur="500"/>
                                        <p:tgtEl>
                                          <p:spTgt spid="11">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barn(inVertical)">
                                      <p:cBhvr>
                                        <p:cTn id="13" dur="500"/>
                                        <p:tgtEl>
                                          <p:spTgt spid="11">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barn(inVertical)">
                                      <p:cBhvr>
                                        <p:cTn id="16" dur="500"/>
                                        <p:tgtEl>
                                          <p:spTgt spid="11">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barn(inVertical)">
                                      <p:cBhvr>
                                        <p:cTn id="19" dur="500"/>
                                        <p:tgtEl>
                                          <p:spTgt spid="11">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barn(inVertical)">
                                      <p:cBhvr>
                                        <p:cTn id="22" dur="500"/>
                                        <p:tgtEl>
                                          <p:spTgt spid="11">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barn(inVertical)">
                                      <p:cBhvr>
                                        <p:cTn id="25" dur="500"/>
                                        <p:tgtEl>
                                          <p:spTgt spid="11">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barn(inVertical)">
                                      <p:cBhvr>
                                        <p:cTn id="28" dur="500"/>
                                        <p:tgtEl>
                                          <p:spTgt spid="11">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barn(inVertical)">
                                      <p:cBhvr>
                                        <p:cTn id="31"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err="1" smtClean="0"/>
              <a:t>TZVisor</a:t>
            </a:r>
            <a:r>
              <a:rPr lang="en-US" sz="5000" dirty="0" smtClean="0"/>
              <a:t> Objective</a:t>
            </a:r>
            <a:endParaRPr lang="en-US" sz="500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400" dirty="0" smtClean="0"/>
              <a:t>Minimized Trusted Code Base (TCB)</a:t>
            </a:r>
          </a:p>
          <a:p>
            <a:pPr lvl="1"/>
            <a:r>
              <a:rPr lang="en-US" sz="2920" dirty="0" smtClean="0"/>
              <a:t>Decouple TEE from hypervisor</a:t>
            </a:r>
          </a:p>
          <a:p>
            <a:r>
              <a:rPr lang="en-US" sz="3400" dirty="0" smtClean="0"/>
              <a:t>Minimized Trusted Employee Base (TEB)</a:t>
            </a:r>
          </a:p>
          <a:p>
            <a:r>
              <a:rPr lang="en-US" sz="3400" dirty="0"/>
              <a:t>Multiplexing Secure World - </a:t>
            </a:r>
            <a:r>
              <a:rPr lang="en-US" sz="3400" dirty="0" err="1"/>
              <a:t>IaaS</a:t>
            </a:r>
            <a:r>
              <a:rPr lang="en-US" sz="3400" dirty="0"/>
              <a:t> (Multi-Tenant) vs. Smartphone</a:t>
            </a:r>
          </a:p>
          <a:p>
            <a:pPr lvl="1"/>
            <a:r>
              <a:rPr lang="en-US" sz="3200" dirty="0"/>
              <a:t>Two-Level Isolation</a:t>
            </a:r>
          </a:p>
          <a:p>
            <a:pPr lvl="1"/>
            <a:r>
              <a:rPr lang="en-US" sz="3200" dirty="0"/>
              <a:t>Tiny Fair Scheduling</a:t>
            </a:r>
          </a:p>
          <a:p>
            <a:r>
              <a:rPr lang="en-US" sz="3400" dirty="0" smtClean="0"/>
              <a:t>Remote Attestation</a:t>
            </a:r>
          </a:p>
        </p:txBody>
      </p:sp>
      <p:pic>
        <p:nvPicPr>
          <p:cNvPr id="4098" name="Picture 2" descr="http://marcosbenitezgarcia.files.wordpress.com/2014/04/image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17350" y="5181600"/>
            <a:ext cx="19621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395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err="1" smtClean="0"/>
              <a:t>TZVisor</a:t>
            </a:r>
            <a:r>
              <a:rPr lang="en-US" sz="5000" dirty="0" smtClean="0"/>
              <a:t> Design</a:t>
            </a:r>
            <a:endParaRPr lang="en-US" sz="5000" dirty="0"/>
          </a:p>
        </p:txBody>
      </p:sp>
      <p:sp>
        <p:nvSpPr>
          <p:cNvPr id="12" name="TextBox 11"/>
          <p:cNvSpPr txBox="1"/>
          <p:nvPr/>
        </p:nvSpPr>
        <p:spPr>
          <a:xfrm>
            <a:off x="11984607" y="4010561"/>
            <a:ext cx="893193" cy="1323439"/>
          </a:xfrm>
          <a:prstGeom prst="rect">
            <a:avLst/>
          </a:prstGeom>
          <a:noFill/>
        </p:spPr>
        <p:txBody>
          <a:bodyPr wrap="none" rtlCol="0">
            <a:spAutoFit/>
          </a:bodyPr>
          <a:lstStyle/>
          <a:p>
            <a:r>
              <a:rPr lang="en-US" sz="8000" dirty="0" smtClean="0"/>
              <a:t>…</a:t>
            </a:r>
            <a:endParaRPr lang="en-US" sz="8000" dirty="0"/>
          </a:p>
        </p:txBody>
      </p:sp>
      <p:cxnSp>
        <p:nvCxnSpPr>
          <p:cNvPr id="14" name="Straight Connector 13"/>
          <p:cNvCxnSpPr/>
          <p:nvPr/>
        </p:nvCxnSpPr>
        <p:spPr>
          <a:xfrm>
            <a:off x="6997700" y="1600200"/>
            <a:ext cx="0" cy="5257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40813" y="1675283"/>
            <a:ext cx="2178353" cy="523220"/>
          </a:xfrm>
          <a:prstGeom prst="rect">
            <a:avLst/>
          </a:prstGeom>
          <a:noFill/>
        </p:spPr>
        <p:txBody>
          <a:bodyPr wrap="none" rtlCol="0">
            <a:spAutoFit/>
          </a:bodyPr>
          <a:lstStyle/>
          <a:p>
            <a:r>
              <a:rPr lang="en-US" sz="2800" b="1" dirty="0" smtClean="0">
                <a:solidFill>
                  <a:srgbClr val="FF0000"/>
                </a:solidFill>
              </a:rPr>
              <a:t>Secure World</a:t>
            </a:r>
            <a:endParaRPr lang="en-US" sz="2800" b="1" dirty="0">
              <a:solidFill>
                <a:srgbClr val="FF0000"/>
              </a:solidFill>
            </a:endParaRPr>
          </a:p>
        </p:txBody>
      </p:sp>
      <p:sp>
        <p:nvSpPr>
          <p:cNvPr id="17" name="TextBox 16"/>
          <p:cNvSpPr txBox="1"/>
          <p:nvPr/>
        </p:nvSpPr>
        <p:spPr>
          <a:xfrm>
            <a:off x="9245600" y="1675283"/>
            <a:ext cx="2294603" cy="523220"/>
          </a:xfrm>
          <a:prstGeom prst="rect">
            <a:avLst/>
          </a:prstGeom>
          <a:noFill/>
        </p:spPr>
        <p:txBody>
          <a:bodyPr wrap="none" rtlCol="0">
            <a:spAutoFit/>
          </a:bodyPr>
          <a:lstStyle/>
          <a:p>
            <a:r>
              <a:rPr lang="en-US" sz="2800" b="1" dirty="0" smtClean="0">
                <a:solidFill>
                  <a:srgbClr val="FF0000"/>
                </a:solidFill>
              </a:rPr>
              <a:t>Normal World</a:t>
            </a:r>
            <a:endParaRPr lang="en-US" sz="2800" b="1" dirty="0">
              <a:solidFill>
                <a:srgbClr val="FF0000"/>
              </a:solidFill>
            </a:endParaRPr>
          </a:p>
        </p:txBody>
      </p:sp>
      <p:sp>
        <p:nvSpPr>
          <p:cNvPr id="19" name="TextBox 18"/>
          <p:cNvSpPr txBox="1"/>
          <p:nvPr/>
        </p:nvSpPr>
        <p:spPr>
          <a:xfrm>
            <a:off x="11262734" y="2598222"/>
            <a:ext cx="893193" cy="1323439"/>
          </a:xfrm>
          <a:prstGeom prst="rect">
            <a:avLst/>
          </a:prstGeom>
          <a:noFill/>
        </p:spPr>
        <p:txBody>
          <a:bodyPr wrap="none" rtlCol="0">
            <a:spAutoFit/>
          </a:bodyPr>
          <a:lstStyle/>
          <a:p>
            <a:r>
              <a:rPr lang="en-US" sz="8000" dirty="0" smtClean="0"/>
              <a:t>…</a:t>
            </a:r>
            <a:endParaRPr lang="en-US" sz="8000" dirty="0"/>
          </a:p>
        </p:txBody>
      </p:sp>
      <p:grpSp>
        <p:nvGrpSpPr>
          <p:cNvPr id="15" name="Group 14"/>
          <p:cNvGrpSpPr/>
          <p:nvPr/>
        </p:nvGrpSpPr>
        <p:grpSpPr>
          <a:xfrm>
            <a:off x="7391400" y="2590800"/>
            <a:ext cx="3657600" cy="1295400"/>
            <a:chOff x="7391400" y="2590800"/>
            <a:chExt cx="3657600" cy="1295400"/>
          </a:xfrm>
        </p:grpSpPr>
        <p:sp>
          <p:nvSpPr>
            <p:cNvPr id="18" name="Rounded Rectangle 17"/>
            <p:cNvSpPr/>
            <p:nvPr/>
          </p:nvSpPr>
          <p:spPr>
            <a:xfrm>
              <a:off x="7391400" y="2590800"/>
              <a:ext cx="3657600" cy="12954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490706" y="3026134"/>
              <a:ext cx="1458989" cy="424732"/>
            </a:xfrm>
            <a:prstGeom prst="rect">
              <a:avLst/>
            </a:prstGeom>
            <a:noFill/>
          </p:spPr>
          <p:txBody>
            <a:bodyPr wrap="none" rtlCol="0">
              <a:spAutoFit/>
            </a:bodyPr>
            <a:lstStyle/>
            <a:p>
              <a:r>
                <a:rPr lang="en-US" dirty="0" smtClean="0"/>
                <a:t>Application</a:t>
              </a:r>
              <a:endParaRPr lang="en-US" dirty="0"/>
            </a:p>
          </p:txBody>
        </p:sp>
      </p:grpSp>
      <p:grpSp>
        <p:nvGrpSpPr>
          <p:cNvPr id="13" name="Group 12"/>
          <p:cNvGrpSpPr/>
          <p:nvPr/>
        </p:nvGrpSpPr>
        <p:grpSpPr>
          <a:xfrm>
            <a:off x="1143000" y="5397500"/>
            <a:ext cx="5486400" cy="1295400"/>
            <a:chOff x="1143000" y="5397500"/>
            <a:chExt cx="5486400" cy="1295400"/>
          </a:xfrm>
        </p:grpSpPr>
        <p:sp>
          <p:nvSpPr>
            <p:cNvPr id="2" name="Rounded Rectangle 1"/>
            <p:cNvSpPr/>
            <p:nvPr/>
          </p:nvSpPr>
          <p:spPr>
            <a:xfrm>
              <a:off x="1143000" y="5397500"/>
              <a:ext cx="5486400" cy="1295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43177" y="5832834"/>
              <a:ext cx="2886046" cy="424732"/>
            </a:xfrm>
            <a:prstGeom prst="rect">
              <a:avLst/>
            </a:prstGeom>
            <a:noFill/>
          </p:spPr>
          <p:txBody>
            <a:bodyPr wrap="none" rtlCol="0">
              <a:spAutoFit/>
            </a:bodyPr>
            <a:lstStyle/>
            <a:p>
              <a:r>
                <a:rPr lang="en-US" dirty="0" smtClean="0"/>
                <a:t>Secure Tiny Kernel (STK)</a:t>
              </a:r>
              <a:endParaRPr lang="en-US" dirty="0"/>
            </a:p>
          </p:txBody>
        </p:sp>
      </p:grpSp>
      <p:grpSp>
        <p:nvGrpSpPr>
          <p:cNvPr id="10" name="Group 9"/>
          <p:cNvGrpSpPr/>
          <p:nvPr/>
        </p:nvGrpSpPr>
        <p:grpSpPr>
          <a:xfrm>
            <a:off x="1143000" y="2608530"/>
            <a:ext cx="2057400" cy="2626261"/>
            <a:chOff x="1333500" y="2590800"/>
            <a:chExt cx="2057400" cy="2626261"/>
          </a:xfrm>
        </p:grpSpPr>
        <p:grpSp>
          <p:nvGrpSpPr>
            <p:cNvPr id="7" name="Group 6"/>
            <p:cNvGrpSpPr/>
            <p:nvPr/>
          </p:nvGrpSpPr>
          <p:grpSpPr>
            <a:xfrm>
              <a:off x="1333500" y="4010561"/>
              <a:ext cx="2057400" cy="1206500"/>
              <a:chOff x="1333500" y="4010561"/>
              <a:chExt cx="2057400" cy="1206500"/>
            </a:xfrm>
          </p:grpSpPr>
          <p:sp>
            <p:nvSpPr>
              <p:cNvPr id="20" name="Rounded Rectangle 19"/>
              <p:cNvSpPr/>
              <p:nvPr/>
            </p:nvSpPr>
            <p:spPr>
              <a:xfrm>
                <a:off x="1333500" y="4010561"/>
                <a:ext cx="2057400" cy="12065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38879" y="4401445"/>
                <a:ext cx="846642" cy="424732"/>
              </a:xfrm>
              <a:prstGeom prst="rect">
                <a:avLst/>
              </a:prstGeom>
              <a:noFill/>
            </p:spPr>
            <p:txBody>
              <a:bodyPr wrap="none" rtlCol="0">
                <a:spAutoFit/>
              </a:bodyPr>
              <a:lstStyle/>
              <a:p>
                <a:r>
                  <a:rPr lang="en-US" dirty="0" smtClean="0"/>
                  <a:t>Agent</a:t>
                </a:r>
                <a:endParaRPr lang="en-US" dirty="0"/>
              </a:p>
            </p:txBody>
          </p:sp>
        </p:grpSp>
        <p:grpSp>
          <p:nvGrpSpPr>
            <p:cNvPr id="6" name="Group 5"/>
            <p:cNvGrpSpPr/>
            <p:nvPr/>
          </p:nvGrpSpPr>
          <p:grpSpPr>
            <a:xfrm>
              <a:off x="1333500" y="2590800"/>
              <a:ext cx="2057400" cy="1295400"/>
              <a:chOff x="1333500" y="2590800"/>
              <a:chExt cx="2057400" cy="1295400"/>
            </a:xfrm>
          </p:grpSpPr>
          <p:sp>
            <p:nvSpPr>
              <p:cNvPr id="21" name="Rounded Rectangle 20"/>
              <p:cNvSpPr/>
              <p:nvPr/>
            </p:nvSpPr>
            <p:spPr>
              <a:xfrm>
                <a:off x="1333500" y="2590800"/>
                <a:ext cx="2057400" cy="1295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070101" y="3026134"/>
                <a:ext cx="584199" cy="424732"/>
              </a:xfrm>
              <a:prstGeom prst="rect">
                <a:avLst/>
              </a:prstGeom>
              <a:noFill/>
            </p:spPr>
            <p:txBody>
              <a:bodyPr wrap="none" rtlCol="0">
                <a:spAutoFit/>
              </a:bodyPr>
              <a:lstStyle/>
              <a:p>
                <a:r>
                  <a:rPr lang="en-US" dirty="0" smtClean="0"/>
                  <a:t>PAL</a:t>
                </a:r>
                <a:endParaRPr lang="en-US" dirty="0"/>
              </a:p>
            </p:txBody>
          </p:sp>
        </p:grpSp>
      </p:grpSp>
      <p:grpSp>
        <p:nvGrpSpPr>
          <p:cNvPr id="11" name="Group 10"/>
          <p:cNvGrpSpPr/>
          <p:nvPr/>
        </p:nvGrpSpPr>
        <p:grpSpPr>
          <a:xfrm>
            <a:off x="3390900" y="2608530"/>
            <a:ext cx="2057400" cy="2626261"/>
            <a:chOff x="3810000" y="2590800"/>
            <a:chExt cx="2057400" cy="2626261"/>
          </a:xfrm>
        </p:grpSpPr>
        <p:grpSp>
          <p:nvGrpSpPr>
            <p:cNvPr id="5" name="Group 4"/>
            <p:cNvGrpSpPr/>
            <p:nvPr/>
          </p:nvGrpSpPr>
          <p:grpSpPr>
            <a:xfrm>
              <a:off x="3810000" y="4010561"/>
              <a:ext cx="2057400" cy="1206500"/>
              <a:chOff x="3810000" y="4010561"/>
              <a:chExt cx="2057400" cy="1206500"/>
            </a:xfrm>
          </p:grpSpPr>
          <p:sp>
            <p:nvSpPr>
              <p:cNvPr id="22" name="Rounded Rectangle 21"/>
              <p:cNvSpPr/>
              <p:nvPr/>
            </p:nvSpPr>
            <p:spPr>
              <a:xfrm>
                <a:off x="3810000" y="4010561"/>
                <a:ext cx="2057400" cy="12065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415379" y="4401445"/>
                <a:ext cx="846642" cy="424732"/>
              </a:xfrm>
              <a:prstGeom prst="rect">
                <a:avLst/>
              </a:prstGeom>
              <a:noFill/>
            </p:spPr>
            <p:txBody>
              <a:bodyPr wrap="none" rtlCol="0">
                <a:spAutoFit/>
              </a:bodyPr>
              <a:lstStyle/>
              <a:p>
                <a:r>
                  <a:rPr lang="en-US" dirty="0" smtClean="0"/>
                  <a:t>Agent</a:t>
                </a:r>
                <a:endParaRPr lang="en-US" dirty="0"/>
              </a:p>
            </p:txBody>
          </p:sp>
        </p:grpSp>
        <p:grpSp>
          <p:nvGrpSpPr>
            <p:cNvPr id="4" name="Group 3"/>
            <p:cNvGrpSpPr/>
            <p:nvPr/>
          </p:nvGrpSpPr>
          <p:grpSpPr>
            <a:xfrm>
              <a:off x="3810000" y="2590800"/>
              <a:ext cx="2057400" cy="1295400"/>
              <a:chOff x="3810000" y="2590800"/>
              <a:chExt cx="2057400" cy="1295400"/>
            </a:xfrm>
          </p:grpSpPr>
          <p:sp>
            <p:nvSpPr>
              <p:cNvPr id="23" name="Rounded Rectangle 22"/>
              <p:cNvSpPr/>
              <p:nvPr/>
            </p:nvSpPr>
            <p:spPr>
              <a:xfrm>
                <a:off x="3810000" y="2590800"/>
                <a:ext cx="2057400" cy="1295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46601" y="3026134"/>
                <a:ext cx="584199" cy="424732"/>
              </a:xfrm>
              <a:prstGeom prst="rect">
                <a:avLst/>
              </a:prstGeom>
              <a:noFill/>
            </p:spPr>
            <p:txBody>
              <a:bodyPr wrap="none" rtlCol="0">
                <a:spAutoFit/>
              </a:bodyPr>
              <a:lstStyle/>
              <a:p>
                <a:r>
                  <a:rPr lang="en-US" dirty="0" smtClean="0"/>
                  <a:t>PAL</a:t>
                </a:r>
                <a:endParaRPr lang="en-US" dirty="0"/>
              </a:p>
            </p:txBody>
          </p:sp>
        </p:grpSp>
      </p:grpSp>
      <p:sp>
        <p:nvSpPr>
          <p:cNvPr id="33" name="TextBox 32"/>
          <p:cNvSpPr txBox="1"/>
          <p:nvPr/>
        </p:nvSpPr>
        <p:spPr>
          <a:xfrm>
            <a:off x="5723507" y="3886200"/>
            <a:ext cx="893193" cy="1323439"/>
          </a:xfrm>
          <a:prstGeom prst="rect">
            <a:avLst/>
          </a:prstGeom>
          <a:noFill/>
        </p:spPr>
        <p:txBody>
          <a:bodyPr wrap="none" rtlCol="0">
            <a:spAutoFit/>
          </a:bodyPr>
          <a:lstStyle/>
          <a:p>
            <a:r>
              <a:rPr lang="en-US" sz="8000" dirty="0" smtClean="0"/>
              <a:t>…</a:t>
            </a:r>
            <a:endParaRPr lang="en-US" sz="8000" dirty="0"/>
          </a:p>
        </p:txBody>
      </p:sp>
      <p:sp>
        <p:nvSpPr>
          <p:cNvPr id="9" name="Rounded Rectangle 8"/>
          <p:cNvSpPr/>
          <p:nvPr/>
        </p:nvSpPr>
        <p:spPr>
          <a:xfrm>
            <a:off x="7391400" y="3994150"/>
            <a:ext cx="4419600" cy="12954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508689" y="4429484"/>
            <a:ext cx="2185022" cy="424732"/>
          </a:xfrm>
          <a:prstGeom prst="rect">
            <a:avLst/>
          </a:prstGeom>
          <a:noFill/>
        </p:spPr>
        <p:txBody>
          <a:bodyPr wrap="none" rtlCol="0">
            <a:spAutoFit/>
          </a:bodyPr>
          <a:lstStyle/>
          <a:p>
            <a:r>
              <a:rPr lang="en-US" dirty="0" smtClean="0"/>
              <a:t>VM (Linux Kernel)</a:t>
            </a:r>
            <a:endParaRPr lang="en-US" dirty="0"/>
          </a:p>
        </p:txBody>
      </p:sp>
      <p:sp>
        <p:nvSpPr>
          <p:cNvPr id="29" name="TextBox 28"/>
          <p:cNvSpPr txBox="1"/>
          <p:nvPr/>
        </p:nvSpPr>
        <p:spPr>
          <a:xfrm>
            <a:off x="7543800" y="4123187"/>
            <a:ext cx="683200" cy="424732"/>
          </a:xfrm>
          <a:prstGeom prst="rect">
            <a:avLst/>
          </a:prstGeom>
          <a:noFill/>
          <a:ln w="12700">
            <a:solidFill>
              <a:schemeClr val="tx1"/>
            </a:solidFill>
          </a:ln>
        </p:spPr>
        <p:txBody>
          <a:bodyPr wrap="none" rtlCol="0">
            <a:spAutoFit/>
          </a:bodyPr>
          <a:lstStyle/>
          <a:p>
            <a:r>
              <a:rPr lang="en-US" dirty="0" smtClean="0"/>
              <a:t>LKM</a:t>
            </a:r>
            <a:endParaRPr lang="en-US" dirty="0"/>
          </a:p>
        </p:txBody>
      </p:sp>
      <p:sp>
        <p:nvSpPr>
          <p:cNvPr id="8" name="Rounded Rectangle 7"/>
          <p:cNvSpPr/>
          <p:nvPr/>
        </p:nvSpPr>
        <p:spPr>
          <a:xfrm>
            <a:off x="7391400" y="5397500"/>
            <a:ext cx="5486400" cy="12954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72962" y="5832834"/>
            <a:ext cx="723275" cy="424732"/>
          </a:xfrm>
          <a:prstGeom prst="rect">
            <a:avLst/>
          </a:prstGeom>
          <a:noFill/>
        </p:spPr>
        <p:txBody>
          <a:bodyPr wrap="none" rtlCol="0">
            <a:spAutoFit/>
          </a:bodyPr>
          <a:lstStyle/>
          <a:p>
            <a:r>
              <a:rPr lang="en-US" dirty="0" smtClean="0"/>
              <a:t>KVM</a:t>
            </a:r>
            <a:endParaRPr lang="en-US" dirty="0"/>
          </a:p>
        </p:txBody>
      </p:sp>
      <p:sp>
        <p:nvSpPr>
          <p:cNvPr id="34" name="TextBox 33"/>
          <p:cNvSpPr txBox="1"/>
          <p:nvPr/>
        </p:nvSpPr>
        <p:spPr>
          <a:xfrm>
            <a:off x="7543800" y="5582368"/>
            <a:ext cx="683200" cy="424732"/>
          </a:xfrm>
          <a:prstGeom prst="rect">
            <a:avLst/>
          </a:prstGeom>
          <a:noFill/>
          <a:ln w="12700">
            <a:solidFill>
              <a:schemeClr val="tx1"/>
            </a:solidFill>
          </a:ln>
        </p:spPr>
        <p:txBody>
          <a:bodyPr wrap="none" rtlCol="0">
            <a:spAutoFit/>
          </a:bodyPr>
          <a:lstStyle/>
          <a:p>
            <a:r>
              <a:rPr lang="en-US" dirty="0" smtClean="0"/>
              <a:t>LKM</a:t>
            </a:r>
            <a:endParaRPr lang="en-US" dirty="0"/>
          </a:p>
        </p:txBody>
      </p:sp>
      <p:cxnSp>
        <p:nvCxnSpPr>
          <p:cNvPr id="38" name="Straight Arrow Connector 37"/>
          <p:cNvCxnSpPr/>
          <p:nvPr/>
        </p:nvCxnSpPr>
        <p:spPr>
          <a:xfrm>
            <a:off x="7885400" y="3256230"/>
            <a:ext cx="0" cy="86324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9" idx="1"/>
          </p:cNvCxnSpPr>
          <p:nvPr/>
        </p:nvCxnSpPr>
        <p:spPr>
          <a:xfrm flipH="1">
            <a:off x="6170104" y="4335553"/>
            <a:ext cx="1373696" cy="1459181"/>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733800" y="4628043"/>
            <a:ext cx="0" cy="1204791"/>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769511" y="3106257"/>
            <a:ext cx="0" cy="122929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037644" y="3106256"/>
            <a:ext cx="0" cy="112284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033422" y="4728128"/>
            <a:ext cx="0" cy="112284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4" idx="1"/>
          </p:cNvCxnSpPr>
          <p:nvPr/>
        </p:nvCxnSpPr>
        <p:spPr>
          <a:xfrm flipV="1">
            <a:off x="6161625" y="5794734"/>
            <a:ext cx="1382175" cy="50184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4" idx="0"/>
            <a:endCxn id="29" idx="2"/>
          </p:cNvCxnSpPr>
          <p:nvPr/>
        </p:nvCxnSpPr>
        <p:spPr>
          <a:xfrm flipV="1">
            <a:off x="7885400" y="4547919"/>
            <a:ext cx="0" cy="1034449"/>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3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500" fill="hold"/>
                                        <p:tgtEl>
                                          <p:spTgt spid="33"/>
                                        </p:tgtEl>
                                        <p:attrNameLst>
                                          <p:attrName>ppt_w</p:attrName>
                                        </p:attrNameLst>
                                      </p:cBhvr>
                                      <p:tavLst>
                                        <p:tav tm="0">
                                          <p:val>
                                            <p:fltVal val="0"/>
                                          </p:val>
                                        </p:tav>
                                        <p:tav tm="100000">
                                          <p:val>
                                            <p:strVal val="#ppt_w"/>
                                          </p:val>
                                        </p:tav>
                                      </p:tavLst>
                                    </p:anim>
                                    <p:anim calcmode="lin" valueType="num">
                                      <p:cBhvr>
                                        <p:cTn id="33" dur="500" fill="hold"/>
                                        <p:tgtEl>
                                          <p:spTgt spid="33"/>
                                        </p:tgtEl>
                                        <p:attrNameLst>
                                          <p:attrName>ppt_h</p:attrName>
                                        </p:attrNameLst>
                                      </p:cBhvr>
                                      <p:tavLst>
                                        <p:tav tm="0">
                                          <p:val>
                                            <p:fltVal val="0"/>
                                          </p:val>
                                        </p:tav>
                                        <p:tav tm="100000">
                                          <p:val>
                                            <p:strVal val="#ppt_h"/>
                                          </p:val>
                                        </p:tav>
                                      </p:tavLst>
                                    </p:anim>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down)">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xit" presetSubtype="21" fill="hold" nodeType="clickEffect">
                                  <p:stCondLst>
                                    <p:cond delay="0"/>
                                  </p:stCondLst>
                                  <p:childTnLst>
                                    <p:animEffect transition="out" filter="barn(inVertical)">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22" presetClass="entr" presetSubtype="4"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down)">
                                      <p:cBhvr>
                                        <p:cTn id="59" dur="500"/>
                                        <p:tgtEl>
                                          <p:spTgt spid="43"/>
                                        </p:tgtEl>
                                      </p:cBhvr>
                                    </p:animEffect>
                                  </p:childTnLst>
                                </p:cTn>
                              </p:par>
                              <p:par>
                                <p:cTn id="60" presetID="22" presetClass="entr" presetSubtype="4"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par>
                                <p:cTn id="63" presetID="22" presetClass="entr" presetSubtype="4"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down)">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xit" presetSubtype="21" fill="hold" nodeType="clickEffect">
                                  <p:stCondLst>
                                    <p:cond delay="0"/>
                                  </p:stCondLst>
                                  <p:childTnLst>
                                    <p:animEffect transition="out" filter="barn(inVertical)">
                                      <p:cBhvr>
                                        <p:cTn id="69" dur="500"/>
                                        <p:tgtEl>
                                          <p:spTgt spid="43"/>
                                        </p:tgtEl>
                                      </p:cBhvr>
                                    </p:animEffect>
                                    <p:set>
                                      <p:cBhvr>
                                        <p:cTn id="70" dur="1" fill="hold">
                                          <p:stCondLst>
                                            <p:cond delay="499"/>
                                          </p:stCondLst>
                                        </p:cTn>
                                        <p:tgtEl>
                                          <p:spTgt spid="43"/>
                                        </p:tgtEl>
                                        <p:attrNameLst>
                                          <p:attrName>style.visibility</p:attrName>
                                        </p:attrNameLst>
                                      </p:cBhvr>
                                      <p:to>
                                        <p:strVal val="hidden"/>
                                      </p:to>
                                    </p:set>
                                  </p:childTnLst>
                                </p:cTn>
                              </p:par>
                              <p:par>
                                <p:cTn id="71" presetID="16" presetClass="exit" presetSubtype="21" fill="hold" nodeType="withEffect">
                                  <p:stCondLst>
                                    <p:cond delay="0"/>
                                  </p:stCondLst>
                                  <p:childTnLst>
                                    <p:animEffect transition="out" filter="barn(inVertical)">
                                      <p:cBhvr>
                                        <p:cTn id="72" dur="500"/>
                                        <p:tgtEl>
                                          <p:spTgt spid="48"/>
                                        </p:tgtEl>
                                      </p:cBhvr>
                                    </p:animEffect>
                                    <p:set>
                                      <p:cBhvr>
                                        <p:cTn id="73" dur="1" fill="hold">
                                          <p:stCondLst>
                                            <p:cond delay="499"/>
                                          </p:stCondLst>
                                        </p:cTn>
                                        <p:tgtEl>
                                          <p:spTgt spid="48"/>
                                        </p:tgtEl>
                                        <p:attrNameLst>
                                          <p:attrName>style.visibility</p:attrName>
                                        </p:attrNameLst>
                                      </p:cBhvr>
                                      <p:to>
                                        <p:strVal val="hidden"/>
                                      </p:to>
                                    </p:set>
                                  </p:childTnLst>
                                </p:cTn>
                              </p:par>
                              <p:par>
                                <p:cTn id="74" presetID="16" presetClass="exit" presetSubtype="21" fill="hold" nodeType="withEffect">
                                  <p:stCondLst>
                                    <p:cond delay="0"/>
                                  </p:stCondLst>
                                  <p:childTnLst>
                                    <p:animEffect transition="out" filter="barn(inVertical)">
                                      <p:cBhvr>
                                        <p:cTn id="75" dur="500"/>
                                        <p:tgtEl>
                                          <p:spTgt spid="52"/>
                                        </p:tgtEl>
                                      </p:cBhvr>
                                    </p:animEffect>
                                    <p:set>
                                      <p:cBhvr>
                                        <p:cTn id="76" dur="1" fill="hold">
                                          <p:stCondLst>
                                            <p:cond delay="499"/>
                                          </p:stCondLst>
                                        </p:cTn>
                                        <p:tgtEl>
                                          <p:spTgt spid="52"/>
                                        </p:tgtEl>
                                        <p:attrNameLst>
                                          <p:attrName>style.visibility</p:attrName>
                                        </p:attrNameLst>
                                      </p:cBhvr>
                                      <p:to>
                                        <p:strVal val="hidden"/>
                                      </p:to>
                                    </p:set>
                                  </p:childTnLst>
                                </p:cTn>
                              </p:par>
                              <p:par>
                                <p:cTn id="77" presetID="22" presetClass="entr" presetSubtype="4"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wipe(down)">
                                      <p:cBhvr>
                                        <p:cTn id="79" dur="500"/>
                                        <p:tgtEl>
                                          <p:spTgt spid="59"/>
                                        </p:tgtEl>
                                      </p:cBhvr>
                                    </p:animEffect>
                                  </p:childTnLst>
                                </p:cTn>
                              </p:par>
                              <p:par>
                                <p:cTn id="80" presetID="22" presetClass="entr" presetSubtype="4"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down)">
                                      <p:cBhvr>
                                        <p:cTn id="82" dur="5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xit" presetSubtype="21" fill="hold" nodeType="clickEffect">
                                  <p:stCondLst>
                                    <p:cond delay="0"/>
                                  </p:stCondLst>
                                  <p:childTnLst>
                                    <p:animEffect transition="out" filter="barn(inVertical)">
                                      <p:cBhvr>
                                        <p:cTn id="86" dur="500"/>
                                        <p:tgtEl>
                                          <p:spTgt spid="59"/>
                                        </p:tgtEl>
                                      </p:cBhvr>
                                    </p:animEffect>
                                    <p:set>
                                      <p:cBhvr>
                                        <p:cTn id="87" dur="1" fill="hold">
                                          <p:stCondLst>
                                            <p:cond delay="499"/>
                                          </p:stCondLst>
                                        </p:cTn>
                                        <p:tgtEl>
                                          <p:spTgt spid="59"/>
                                        </p:tgtEl>
                                        <p:attrNameLst>
                                          <p:attrName>style.visibility</p:attrName>
                                        </p:attrNameLst>
                                      </p:cBhvr>
                                      <p:to>
                                        <p:strVal val="hidden"/>
                                      </p:to>
                                    </p:set>
                                  </p:childTnLst>
                                </p:cTn>
                              </p:par>
                              <p:par>
                                <p:cTn id="88" presetID="16" presetClass="exit" presetSubtype="21" fill="hold" nodeType="withEffect">
                                  <p:stCondLst>
                                    <p:cond delay="0"/>
                                  </p:stCondLst>
                                  <p:childTnLst>
                                    <p:animEffect transition="out" filter="barn(inVertical)">
                                      <p:cBhvr>
                                        <p:cTn id="89" dur="500"/>
                                        <p:tgtEl>
                                          <p:spTgt spid="53"/>
                                        </p:tgtEl>
                                      </p:cBhvr>
                                    </p:animEffect>
                                    <p:set>
                                      <p:cBhvr>
                                        <p:cTn id="90" dur="1" fill="hold">
                                          <p:stCondLst>
                                            <p:cond delay="499"/>
                                          </p:stCondLst>
                                        </p:cTn>
                                        <p:tgtEl>
                                          <p:spTgt spid="53"/>
                                        </p:tgtEl>
                                        <p:attrNameLst>
                                          <p:attrName>style.visibility</p:attrName>
                                        </p:attrNameLst>
                                      </p:cBhvr>
                                      <p:to>
                                        <p:strVal val="hidden"/>
                                      </p:to>
                                    </p:set>
                                  </p:childTnLst>
                                </p:cTn>
                              </p:par>
                              <p:par>
                                <p:cTn id="91" presetID="22" presetClass="entr" presetSubtype="4"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wipe(down)">
                                      <p:cBhvr>
                                        <p:cTn id="93" dur="500"/>
                                        <p:tgtEl>
                                          <p:spTgt spid="60"/>
                                        </p:tgtEl>
                                      </p:cBhvr>
                                    </p:animEffect>
                                  </p:childTnLst>
                                </p:cTn>
                              </p:par>
                              <p:par>
                                <p:cTn id="94" presetID="22" presetClass="entr" presetSubtype="4" fill="hold"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wipe(down)">
                                      <p:cBhvr>
                                        <p:cTn id="9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3" grpId="0"/>
      <p:bldP spid="29"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Trust Model</a:t>
            </a:r>
            <a:endParaRPr lang="en-US" sz="5000" dirty="0"/>
          </a:p>
        </p:txBody>
      </p:sp>
      <p:graphicFrame>
        <p:nvGraphicFramePr>
          <p:cNvPr id="5" name="Content Placeholder 4"/>
          <p:cNvGraphicFramePr>
            <a:graphicFrameLocks/>
          </p:cNvGraphicFramePr>
          <p:nvPr>
            <p:extLst>
              <p:ext uri="{D42A27DB-BD31-4B8C-83A1-F6EECF244321}">
                <p14:modId xmlns:p14="http://schemas.microsoft.com/office/powerpoint/2010/main" val="3458871217"/>
              </p:ext>
            </p:extLst>
          </p:nvPr>
        </p:nvGraphicFramePr>
        <p:xfrm>
          <a:off x="914400" y="1508433"/>
          <a:ext cx="12877800" cy="5004843"/>
        </p:xfrm>
        <a:graphic>
          <a:graphicData uri="http://schemas.openxmlformats.org/drawingml/2006/table">
            <a:tbl>
              <a:tblPr firstRow="1" bandRow="1">
                <a:tableStyleId>{5C22544A-7EE6-4342-B048-85BDC9FD1C3A}</a:tableStyleId>
              </a:tblPr>
              <a:tblGrid>
                <a:gridCol w="2286000"/>
                <a:gridCol w="3886200"/>
                <a:gridCol w="2701233"/>
                <a:gridCol w="4004367"/>
              </a:tblGrid>
              <a:tr h="525358">
                <a:tc>
                  <a:txBody>
                    <a:bodyPr/>
                    <a:lstStyle/>
                    <a:p>
                      <a:pPr algn="ctr"/>
                      <a:r>
                        <a:rPr lang="en-US" sz="3000" dirty="0" smtClean="0"/>
                        <a:t>Entity</a:t>
                      </a:r>
                      <a:endParaRPr lang="en-US" sz="3000" dirty="0"/>
                    </a:p>
                  </a:txBody>
                  <a:tcPr/>
                </a:tc>
                <a:tc>
                  <a:txBody>
                    <a:bodyPr/>
                    <a:lstStyle/>
                    <a:p>
                      <a:pPr algn="ctr"/>
                      <a:r>
                        <a:rPr lang="en-US" sz="3000" dirty="0" smtClean="0"/>
                        <a:t>Work</a:t>
                      </a:r>
                      <a:endParaRPr lang="en-US" sz="3000" dirty="0"/>
                    </a:p>
                  </a:txBody>
                  <a:tcPr/>
                </a:tc>
                <a:tc>
                  <a:txBody>
                    <a:bodyPr/>
                    <a:lstStyle/>
                    <a:p>
                      <a:pPr algn="ctr"/>
                      <a:r>
                        <a:rPr lang="en-US" sz="3000" dirty="0" smtClean="0"/>
                        <a:t>Trust</a:t>
                      </a:r>
                      <a:endParaRPr lang="en-US" sz="3000" dirty="0"/>
                    </a:p>
                  </a:txBody>
                  <a:tcPr/>
                </a:tc>
                <a:tc>
                  <a:txBody>
                    <a:bodyPr/>
                    <a:lstStyle/>
                    <a:p>
                      <a:pPr algn="ctr"/>
                      <a:r>
                        <a:rPr lang="en-US" sz="3000" dirty="0" smtClean="0"/>
                        <a:t>Not Trust</a:t>
                      </a:r>
                      <a:endParaRPr lang="en-US" sz="3000" dirty="0"/>
                    </a:p>
                  </a:txBody>
                  <a:tcPr/>
                </a:tc>
              </a:tr>
              <a:tr h="845258">
                <a:tc>
                  <a:txBody>
                    <a:bodyPr/>
                    <a:lstStyle/>
                    <a:p>
                      <a:r>
                        <a:rPr lang="en-US" sz="2600" b="1" smtClean="0">
                          <a:solidFill>
                            <a:srgbClr val="FF0000"/>
                          </a:solidFill>
                        </a:rPr>
                        <a:t>Remote Client (optional)</a:t>
                      </a:r>
                      <a:endParaRPr lang="en-US" sz="2600" b="1" dirty="0">
                        <a:solidFill>
                          <a:srgbClr val="FF0000"/>
                        </a:solidFill>
                      </a:endParaRPr>
                    </a:p>
                  </a:txBody>
                  <a:tcPr/>
                </a:tc>
                <a:tc>
                  <a:txBody>
                    <a:bodyPr/>
                    <a:lstStyle/>
                    <a:p>
                      <a:r>
                        <a:rPr lang="en-US" sz="2600" dirty="0" smtClean="0">
                          <a:solidFill>
                            <a:schemeClr val="tx1"/>
                          </a:solidFill>
                        </a:rPr>
                        <a:t>Use service in </a:t>
                      </a:r>
                      <a:r>
                        <a:rPr lang="en-US" sz="2600" dirty="0" err="1" smtClean="0">
                          <a:solidFill>
                            <a:schemeClr val="tx1"/>
                          </a:solidFill>
                        </a:rPr>
                        <a:t>IaaS</a:t>
                      </a:r>
                      <a:r>
                        <a:rPr lang="en-US" sz="2600" dirty="0" smtClean="0">
                          <a:solidFill>
                            <a:schemeClr val="tx1"/>
                          </a:solidFill>
                        </a:rPr>
                        <a:t> VM’s application</a:t>
                      </a:r>
                      <a:endParaRPr lang="en-US" sz="2600" dirty="0">
                        <a:solidFill>
                          <a:schemeClr val="tx1"/>
                        </a:solidFill>
                      </a:endParaRPr>
                    </a:p>
                  </a:txBody>
                  <a:tcPr/>
                </a:tc>
                <a:tc>
                  <a:txBody>
                    <a:bodyPr/>
                    <a:lstStyle/>
                    <a:p>
                      <a:r>
                        <a:rPr lang="en-US" sz="2600" dirty="0" smtClean="0">
                          <a:solidFill>
                            <a:schemeClr val="tx1"/>
                          </a:solidFill>
                        </a:rPr>
                        <a:t>Secure Service</a:t>
                      </a:r>
                      <a:r>
                        <a:rPr lang="en-US" sz="2600" baseline="0" dirty="0" smtClean="0">
                          <a:solidFill>
                            <a:schemeClr val="tx1"/>
                          </a:solidFill>
                        </a:rPr>
                        <a:t> Provider</a:t>
                      </a:r>
                      <a:endParaRPr lang="en-US" sz="2600" dirty="0">
                        <a:solidFill>
                          <a:schemeClr val="tx1"/>
                        </a:solidFill>
                      </a:endParaRPr>
                    </a:p>
                  </a:txBody>
                  <a:tcPr/>
                </a:tc>
                <a:tc>
                  <a:txBody>
                    <a:bodyPr/>
                    <a:lstStyle/>
                    <a:p>
                      <a:r>
                        <a:rPr lang="en-US" sz="2600" dirty="0" err="1" smtClean="0">
                          <a:solidFill>
                            <a:schemeClr val="tx1"/>
                          </a:solidFill>
                        </a:rPr>
                        <a:t>IaaS</a:t>
                      </a:r>
                      <a:r>
                        <a:rPr lang="en-US" sz="2600" dirty="0" smtClean="0">
                          <a:solidFill>
                            <a:schemeClr val="tx1"/>
                          </a:solidFill>
                        </a:rPr>
                        <a:t> User,</a:t>
                      </a:r>
                      <a:r>
                        <a:rPr lang="en-US" sz="2600" baseline="0" dirty="0" smtClean="0">
                          <a:solidFill>
                            <a:schemeClr val="tx1"/>
                          </a:solidFill>
                        </a:rPr>
                        <a:t> </a:t>
                      </a:r>
                      <a:r>
                        <a:rPr lang="en-US" sz="2600" baseline="0" dirty="0" err="1" smtClean="0">
                          <a:solidFill>
                            <a:schemeClr val="tx1"/>
                          </a:solidFill>
                        </a:rPr>
                        <a:t>IaaS</a:t>
                      </a:r>
                      <a:r>
                        <a:rPr lang="en-US" sz="2600" baseline="0" dirty="0" smtClean="0">
                          <a:solidFill>
                            <a:schemeClr val="tx1"/>
                          </a:solidFill>
                        </a:rPr>
                        <a:t> Admin</a:t>
                      </a:r>
                      <a:endParaRPr lang="en-US" sz="2600" dirty="0">
                        <a:solidFill>
                          <a:schemeClr val="tx1"/>
                        </a:solidFill>
                      </a:endParaRPr>
                    </a:p>
                  </a:txBody>
                  <a:tcPr/>
                </a:tc>
              </a:tr>
              <a:tr h="833388">
                <a:tc>
                  <a:txBody>
                    <a:bodyPr/>
                    <a:lstStyle/>
                    <a:p>
                      <a:r>
                        <a:rPr lang="en-US" sz="2600" b="1" dirty="0" err="1" smtClean="0">
                          <a:solidFill>
                            <a:srgbClr val="FF0000"/>
                          </a:solidFill>
                        </a:rPr>
                        <a:t>IaaS</a:t>
                      </a:r>
                      <a:r>
                        <a:rPr lang="en-US" sz="2600" b="1" baseline="0" dirty="0" smtClean="0">
                          <a:solidFill>
                            <a:srgbClr val="FF0000"/>
                          </a:solidFill>
                        </a:rPr>
                        <a:t> User</a:t>
                      </a:r>
                      <a:endParaRPr lang="en-US" sz="2600" b="1" dirty="0">
                        <a:solidFill>
                          <a:srgbClr val="FF0000"/>
                        </a:solidFill>
                      </a:endParaRPr>
                    </a:p>
                  </a:txBody>
                  <a:tcPr/>
                </a:tc>
                <a:tc>
                  <a:txBody>
                    <a:bodyPr/>
                    <a:lstStyle/>
                    <a:p>
                      <a:r>
                        <a:rPr lang="en-US" sz="2600" dirty="0" smtClean="0">
                          <a:solidFill>
                            <a:schemeClr val="tx1"/>
                          </a:solidFill>
                        </a:rPr>
                        <a:t>Deploy</a:t>
                      </a:r>
                      <a:r>
                        <a:rPr lang="en-US" sz="2600" baseline="0" dirty="0" smtClean="0">
                          <a:solidFill>
                            <a:schemeClr val="tx1"/>
                          </a:solidFill>
                        </a:rPr>
                        <a:t> VM kernel and applications</a:t>
                      </a:r>
                      <a:endParaRPr lang="en-US" sz="2600" dirty="0">
                        <a:solidFill>
                          <a:schemeClr val="tx1"/>
                        </a:solidFill>
                      </a:endParaRPr>
                    </a:p>
                  </a:txBody>
                  <a:tcPr/>
                </a:tc>
                <a:tc>
                  <a:txBody>
                    <a:bodyPr/>
                    <a:lstStyle/>
                    <a:p>
                      <a:r>
                        <a:rPr lang="en-US" sz="2600" dirty="0" smtClean="0">
                          <a:solidFill>
                            <a:schemeClr val="tx1"/>
                          </a:solidFill>
                        </a:rPr>
                        <a:t>Secure Service Provider</a:t>
                      </a:r>
                      <a:endParaRPr lang="en-US" sz="2600" dirty="0">
                        <a:solidFill>
                          <a:schemeClr val="tx1"/>
                        </a:solidFill>
                      </a:endParaRPr>
                    </a:p>
                  </a:txBody>
                  <a:tcPr/>
                </a:tc>
                <a:tc>
                  <a:txBody>
                    <a:bodyPr/>
                    <a:lstStyle/>
                    <a:p>
                      <a:r>
                        <a:rPr lang="en-US" sz="2600" dirty="0" smtClean="0">
                          <a:solidFill>
                            <a:schemeClr val="tx1"/>
                          </a:solidFill>
                        </a:rPr>
                        <a:t>Remote Client, </a:t>
                      </a:r>
                      <a:r>
                        <a:rPr lang="en-US" sz="2600" dirty="0" err="1" smtClean="0">
                          <a:solidFill>
                            <a:schemeClr val="tx1"/>
                          </a:solidFill>
                        </a:rPr>
                        <a:t>IaaS</a:t>
                      </a:r>
                      <a:r>
                        <a:rPr lang="en-US" sz="2600" dirty="0" smtClean="0">
                          <a:solidFill>
                            <a:schemeClr val="tx1"/>
                          </a:solidFill>
                        </a:rPr>
                        <a:t> Administrator</a:t>
                      </a:r>
                      <a:endParaRPr lang="en-US" sz="2600" dirty="0">
                        <a:solidFill>
                          <a:schemeClr val="tx1"/>
                        </a:solidFill>
                      </a:endParaRPr>
                    </a:p>
                  </a:txBody>
                  <a:tcPr/>
                </a:tc>
              </a:tr>
              <a:tr h="1458897">
                <a:tc>
                  <a:txBody>
                    <a:bodyPr/>
                    <a:lstStyle/>
                    <a:p>
                      <a:r>
                        <a:rPr lang="en-US" sz="2600" b="1" dirty="0" err="1" smtClean="0">
                          <a:solidFill>
                            <a:srgbClr val="FF0000"/>
                          </a:solidFill>
                        </a:rPr>
                        <a:t>IaaS</a:t>
                      </a:r>
                      <a:r>
                        <a:rPr lang="en-US" sz="2600" b="1" baseline="0" dirty="0" smtClean="0">
                          <a:solidFill>
                            <a:srgbClr val="FF0000"/>
                          </a:solidFill>
                        </a:rPr>
                        <a:t> Admin</a:t>
                      </a:r>
                      <a:endParaRPr lang="en-US" sz="2600" b="1" dirty="0">
                        <a:solidFill>
                          <a:srgbClr val="FF0000"/>
                        </a:solidFill>
                      </a:endParaRPr>
                    </a:p>
                  </a:txBody>
                  <a:tcPr/>
                </a:tc>
                <a:tc>
                  <a:txBody>
                    <a:bodyPr/>
                    <a:lstStyle/>
                    <a:p>
                      <a:r>
                        <a:rPr lang="en-US" sz="2600" dirty="0" smtClean="0">
                          <a:solidFill>
                            <a:schemeClr val="tx1"/>
                          </a:solidFill>
                        </a:rPr>
                        <a:t>Administrate</a:t>
                      </a:r>
                      <a:r>
                        <a:rPr lang="en-US" sz="2600" baseline="0" dirty="0" smtClean="0">
                          <a:solidFill>
                            <a:schemeClr val="tx1"/>
                          </a:solidFill>
                        </a:rPr>
                        <a:t> </a:t>
                      </a:r>
                      <a:r>
                        <a:rPr lang="en-US" sz="2600" baseline="0" dirty="0" err="1" smtClean="0">
                          <a:solidFill>
                            <a:schemeClr val="tx1"/>
                          </a:solidFill>
                        </a:rPr>
                        <a:t>IaaS</a:t>
                      </a:r>
                      <a:r>
                        <a:rPr lang="en-US" sz="2600" baseline="0" dirty="0" smtClean="0">
                          <a:solidFill>
                            <a:schemeClr val="tx1"/>
                          </a:solidFill>
                        </a:rPr>
                        <a:t>, including hypervisors (Normal World)</a:t>
                      </a:r>
                      <a:endParaRPr lang="en-US" sz="2600" dirty="0">
                        <a:solidFill>
                          <a:schemeClr val="tx1"/>
                        </a:solidFill>
                      </a:endParaRPr>
                    </a:p>
                  </a:txBody>
                  <a:tcPr/>
                </a:tc>
                <a:tc>
                  <a:txBody>
                    <a:bodyPr/>
                    <a:lstStyle/>
                    <a:p>
                      <a:r>
                        <a:rPr lang="en-US" sz="2600" dirty="0" smtClean="0">
                          <a:solidFill>
                            <a:schemeClr val="tx1"/>
                          </a:solidFill>
                        </a:rPr>
                        <a:t>Secure Service Provider</a:t>
                      </a:r>
                      <a:endParaRPr lang="en-US" sz="2600" dirty="0">
                        <a:solidFill>
                          <a:schemeClr val="tx1"/>
                        </a:solidFill>
                      </a:endParaRPr>
                    </a:p>
                  </a:txBody>
                  <a:tcPr/>
                </a:tc>
                <a:tc>
                  <a:txBody>
                    <a:bodyPr/>
                    <a:lstStyle/>
                    <a:p>
                      <a:r>
                        <a:rPr lang="en-US" sz="2600" dirty="0" smtClean="0">
                          <a:solidFill>
                            <a:schemeClr val="tx1"/>
                          </a:solidFill>
                        </a:rPr>
                        <a:t>Remote Client, </a:t>
                      </a:r>
                      <a:r>
                        <a:rPr lang="en-US" sz="2600" dirty="0" err="1" smtClean="0">
                          <a:solidFill>
                            <a:schemeClr val="tx1"/>
                          </a:solidFill>
                        </a:rPr>
                        <a:t>IaaS</a:t>
                      </a:r>
                      <a:r>
                        <a:rPr lang="en-US" sz="2600" dirty="0" smtClean="0">
                          <a:solidFill>
                            <a:schemeClr val="tx1"/>
                          </a:solidFill>
                        </a:rPr>
                        <a:t> User</a:t>
                      </a:r>
                      <a:endParaRPr lang="en-US" sz="2600" dirty="0">
                        <a:solidFill>
                          <a:schemeClr val="tx1"/>
                        </a:solidFill>
                      </a:endParaRPr>
                    </a:p>
                  </a:txBody>
                  <a:tcPr/>
                </a:tc>
              </a:tr>
              <a:tr h="1229466">
                <a:tc>
                  <a:txBody>
                    <a:bodyPr/>
                    <a:lstStyle/>
                    <a:p>
                      <a:pPr marL="0" marR="0" indent="0" algn="l" defTabSz="1097280" rtl="0" eaLnBrk="1" fontAlgn="auto" latinLnBrk="0" hangingPunct="1">
                        <a:lnSpc>
                          <a:spcPct val="100000"/>
                        </a:lnSpc>
                        <a:spcBef>
                          <a:spcPts val="0"/>
                        </a:spcBef>
                        <a:spcAft>
                          <a:spcPts val="0"/>
                        </a:spcAft>
                        <a:buClrTx/>
                        <a:buSzTx/>
                        <a:buFontTx/>
                        <a:buNone/>
                        <a:tabLst/>
                        <a:defRPr/>
                      </a:pPr>
                      <a:r>
                        <a:rPr lang="en-US" sz="2600" b="1" dirty="0" smtClean="0">
                          <a:solidFill>
                            <a:srgbClr val="FF0000"/>
                          </a:solidFill>
                        </a:rPr>
                        <a:t>Secure Service Provider</a:t>
                      </a:r>
                    </a:p>
                  </a:txBody>
                  <a:tcPr/>
                </a:tc>
                <a:tc>
                  <a:txBody>
                    <a:bodyPr/>
                    <a:lstStyle/>
                    <a:p>
                      <a:r>
                        <a:rPr lang="en-US" sz="2600" dirty="0" smtClean="0">
                          <a:solidFill>
                            <a:schemeClr val="tx1"/>
                          </a:solidFill>
                        </a:rPr>
                        <a:t>Install</a:t>
                      </a:r>
                      <a:r>
                        <a:rPr lang="en-US" sz="2600" baseline="0" dirty="0" smtClean="0">
                          <a:solidFill>
                            <a:schemeClr val="tx1"/>
                          </a:solidFill>
                        </a:rPr>
                        <a:t> STK (Secure World)</a:t>
                      </a:r>
                      <a:endParaRPr lang="en-US" sz="2600" dirty="0">
                        <a:solidFill>
                          <a:schemeClr val="tx1"/>
                        </a:solidFill>
                      </a:endParaRPr>
                    </a:p>
                  </a:txBody>
                  <a:tcPr/>
                </a:tc>
                <a:tc>
                  <a:txBody>
                    <a:bodyPr/>
                    <a:lstStyle/>
                    <a:p>
                      <a:r>
                        <a:rPr lang="en-US" sz="2600" dirty="0" smtClean="0">
                          <a:solidFill>
                            <a:schemeClr val="tx1"/>
                          </a:solidFill>
                        </a:rPr>
                        <a:t>N/A</a:t>
                      </a:r>
                      <a:endParaRPr lang="en-US" sz="2600" dirty="0">
                        <a:solidFill>
                          <a:schemeClr val="tx1"/>
                        </a:solidFill>
                      </a:endParaRPr>
                    </a:p>
                  </a:txBody>
                  <a:tcPr/>
                </a:tc>
                <a:tc>
                  <a:txBody>
                    <a:bodyPr/>
                    <a:lstStyle/>
                    <a:p>
                      <a:r>
                        <a:rPr lang="en-US" sz="2600" dirty="0" smtClean="0">
                          <a:solidFill>
                            <a:schemeClr val="tx1"/>
                          </a:solidFill>
                        </a:rPr>
                        <a:t>Remote Client, </a:t>
                      </a:r>
                      <a:r>
                        <a:rPr lang="en-US" sz="2600" dirty="0" err="1" smtClean="0">
                          <a:solidFill>
                            <a:schemeClr val="tx1"/>
                          </a:solidFill>
                        </a:rPr>
                        <a:t>IaaS</a:t>
                      </a:r>
                      <a:r>
                        <a:rPr lang="en-US" sz="2600" dirty="0" smtClean="0">
                          <a:solidFill>
                            <a:schemeClr val="tx1"/>
                          </a:solidFill>
                        </a:rPr>
                        <a:t> User, </a:t>
                      </a:r>
                      <a:r>
                        <a:rPr lang="en-US" sz="2600" dirty="0" err="1" smtClean="0">
                          <a:solidFill>
                            <a:schemeClr val="tx1"/>
                          </a:solidFill>
                        </a:rPr>
                        <a:t>IaaS</a:t>
                      </a:r>
                      <a:r>
                        <a:rPr lang="en-US" sz="2600" dirty="0" smtClean="0">
                          <a:solidFill>
                            <a:schemeClr val="tx1"/>
                          </a:solidFill>
                        </a:rPr>
                        <a:t> Administrator</a:t>
                      </a:r>
                      <a:endParaRPr lang="en-US" sz="2600" dirty="0">
                        <a:solidFill>
                          <a:schemeClr val="tx1"/>
                        </a:solidFill>
                      </a:endParaRPr>
                    </a:p>
                  </a:txBody>
                  <a:tcPr/>
                </a:tc>
              </a:tr>
            </a:tbl>
          </a:graphicData>
        </a:graphic>
      </p:graphicFrame>
    </p:spTree>
    <p:extLst>
      <p:ext uri="{BB962C8B-B14F-4D97-AF65-F5344CB8AC3E}">
        <p14:creationId xmlns:p14="http://schemas.microsoft.com/office/powerpoint/2010/main" val="3145141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ARM Memory Domain</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40" dirty="0" smtClean="0"/>
              <a:t>Segmentation in ARM (MMU enabled)</a:t>
            </a:r>
          </a:p>
          <a:p>
            <a:r>
              <a:rPr lang="en-US" sz="3040" dirty="0"/>
              <a:t>Domain Access Control </a:t>
            </a:r>
            <a:r>
              <a:rPr lang="en-US" sz="3040" dirty="0" smtClean="0"/>
              <a:t>Register (DACR)</a:t>
            </a:r>
          </a:p>
          <a:p>
            <a:r>
              <a:rPr lang="en-US" sz="3040" dirty="0" smtClean="0"/>
              <a:t>16 domains</a:t>
            </a:r>
          </a:p>
          <a:p>
            <a:r>
              <a:rPr lang="en-US" sz="3040" dirty="0" smtClean="0"/>
              <a:t>4-bit domain ID in 1</a:t>
            </a:r>
            <a:r>
              <a:rPr lang="en-US" sz="3040" baseline="30000" dirty="0" smtClean="0"/>
              <a:t>st</a:t>
            </a:r>
            <a:r>
              <a:rPr lang="en-US" sz="3040" dirty="0" smtClean="0"/>
              <a:t>-level page table entry</a:t>
            </a:r>
          </a:p>
        </p:txBody>
      </p:sp>
      <p:pic>
        <p:nvPicPr>
          <p:cNvPr id="1026" name="Picture 2" descr="C:\Users\Zhang\Desktop\dac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10000"/>
            <a:ext cx="84582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105400"/>
            <a:ext cx="71342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150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urved Right Arrow 25"/>
          <p:cNvSpPr/>
          <p:nvPr/>
        </p:nvSpPr>
        <p:spPr>
          <a:xfrm rot="10800000" flipH="1">
            <a:off x="7490037" y="4286250"/>
            <a:ext cx="685800" cy="2400300"/>
          </a:xfrm>
          <a:prstGeom prst="curved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p:cNvSpPr>
            <a:spLocks noGrp="1"/>
          </p:cNvSpPr>
          <p:nvPr>
            <p:ph type="ctrTitle"/>
          </p:nvPr>
        </p:nvSpPr>
        <p:spPr/>
        <p:txBody>
          <a:bodyPr>
            <a:normAutofit/>
          </a:bodyPr>
          <a:lstStyle/>
          <a:p>
            <a:r>
              <a:rPr lang="en-US" sz="5000" dirty="0" smtClean="0"/>
              <a:t>Two-Level Isolation</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40" dirty="0" smtClean="0"/>
              <a:t>Minimize Secure Tiny Kernel</a:t>
            </a:r>
          </a:p>
          <a:p>
            <a:r>
              <a:rPr lang="en-US" sz="3040" dirty="0" smtClean="0"/>
              <a:t>Leverage non-kernel function to user</a:t>
            </a:r>
          </a:p>
          <a:p>
            <a:r>
              <a:rPr lang="en-US" sz="3040" dirty="0" smtClean="0"/>
              <a:t>STK – Agent – PAL</a:t>
            </a:r>
            <a:endParaRPr lang="en-US" sz="3040" dirty="0"/>
          </a:p>
          <a:p>
            <a:r>
              <a:rPr lang="en-US" sz="3040" dirty="0" smtClean="0">
                <a:solidFill>
                  <a:srgbClr val="00B050"/>
                </a:solidFill>
              </a:rPr>
              <a:t>DACR_DOM1</a:t>
            </a:r>
            <a:r>
              <a:rPr lang="en-US" sz="3040" dirty="0" smtClean="0"/>
              <a:t> &amp; </a:t>
            </a:r>
            <a:r>
              <a:rPr lang="en-US" sz="3040" dirty="0" smtClean="0">
                <a:solidFill>
                  <a:srgbClr val="00B0F0"/>
                </a:solidFill>
              </a:rPr>
              <a:t>DACR_DOM2</a:t>
            </a:r>
          </a:p>
        </p:txBody>
      </p:sp>
      <p:sp>
        <p:nvSpPr>
          <p:cNvPr id="2" name="Rounded Rectangle 1"/>
          <p:cNvSpPr/>
          <p:nvPr/>
        </p:nvSpPr>
        <p:spPr>
          <a:xfrm>
            <a:off x="8691230" y="5638800"/>
            <a:ext cx="2667000" cy="131843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Secure Tiny Kernel (STK)</a:t>
            </a:r>
            <a:endParaRPr lang="en-US" dirty="0">
              <a:solidFill>
                <a:schemeClr val="tx1"/>
              </a:solidFill>
            </a:endParaRPr>
          </a:p>
        </p:txBody>
      </p:sp>
      <p:sp>
        <p:nvSpPr>
          <p:cNvPr id="5" name="Rounded Rectangle 4"/>
          <p:cNvSpPr/>
          <p:nvPr/>
        </p:nvSpPr>
        <p:spPr>
          <a:xfrm>
            <a:off x="8686800" y="3970669"/>
            <a:ext cx="2667000" cy="10668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Agent (Forwarder &amp; TPM, </a:t>
            </a:r>
            <a:r>
              <a:rPr lang="en-US" dirty="0" err="1" smtClean="0">
                <a:solidFill>
                  <a:schemeClr val="tx1"/>
                </a:solidFill>
              </a:rPr>
              <a:t>etc</a:t>
            </a:r>
            <a:r>
              <a:rPr lang="en-US" dirty="0" smtClean="0">
                <a:solidFill>
                  <a:schemeClr val="tx1"/>
                </a:solidFill>
              </a:rPr>
              <a:t>)</a:t>
            </a:r>
            <a:endParaRPr lang="en-US" dirty="0">
              <a:solidFill>
                <a:schemeClr val="tx1"/>
              </a:solidFill>
            </a:endParaRPr>
          </a:p>
        </p:txBody>
      </p:sp>
      <p:sp>
        <p:nvSpPr>
          <p:cNvPr id="7" name="Rounded Rectangle 6"/>
          <p:cNvSpPr/>
          <p:nvPr/>
        </p:nvSpPr>
        <p:spPr>
          <a:xfrm>
            <a:off x="8686800" y="1396409"/>
            <a:ext cx="2667000" cy="13716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Pieces of Application Logic (PAL)</a:t>
            </a:r>
            <a:endParaRPr lang="en-US" dirty="0">
              <a:solidFill>
                <a:schemeClr val="tx1"/>
              </a:solidFill>
            </a:endParaRPr>
          </a:p>
        </p:txBody>
      </p:sp>
      <p:sp>
        <p:nvSpPr>
          <p:cNvPr id="8" name="Rounded Rectangle 7"/>
          <p:cNvSpPr/>
          <p:nvPr/>
        </p:nvSpPr>
        <p:spPr>
          <a:xfrm>
            <a:off x="8686800" y="2988339"/>
            <a:ext cx="2667000" cy="762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Buffer</a:t>
            </a:r>
            <a:endParaRPr lang="en-US" dirty="0">
              <a:solidFill>
                <a:schemeClr val="tx1"/>
              </a:solidFill>
            </a:endParaRPr>
          </a:p>
        </p:txBody>
      </p:sp>
      <p:sp>
        <p:nvSpPr>
          <p:cNvPr id="9" name="TextBox 8"/>
          <p:cNvSpPr txBox="1"/>
          <p:nvPr/>
        </p:nvSpPr>
        <p:spPr>
          <a:xfrm>
            <a:off x="9763643" y="4940671"/>
            <a:ext cx="450764" cy="553998"/>
          </a:xfrm>
          <a:prstGeom prst="rect">
            <a:avLst/>
          </a:prstGeom>
          <a:noFill/>
        </p:spPr>
        <p:txBody>
          <a:bodyPr wrap="none" rtlCol="0">
            <a:spAutoFit/>
          </a:bodyPr>
          <a:lstStyle/>
          <a:p>
            <a:r>
              <a:rPr lang="en-US" sz="3000" dirty="0" smtClean="0"/>
              <a:t>…</a:t>
            </a:r>
            <a:endParaRPr lang="en-US" sz="3000" dirty="0"/>
          </a:p>
        </p:txBody>
      </p:sp>
      <p:sp>
        <p:nvSpPr>
          <p:cNvPr id="4" name="TextBox 3"/>
          <p:cNvSpPr txBox="1"/>
          <p:nvPr/>
        </p:nvSpPr>
        <p:spPr>
          <a:xfrm>
            <a:off x="11358230" y="1396409"/>
            <a:ext cx="1574470" cy="424732"/>
          </a:xfrm>
          <a:prstGeom prst="rect">
            <a:avLst/>
          </a:prstGeom>
          <a:noFill/>
        </p:spPr>
        <p:txBody>
          <a:bodyPr wrap="none" rtlCol="0">
            <a:spAutoFit/>
          </a:bodyPr>
          <a:lstStyle/>
          <a:p>
            <a:r>
              <a:rPr lang="en-US" dirty="0" smtClean="0"/>
              <a:t>0x00000000</a:t>
            </a:r>
            <a:endParaRPr lang="en-US" dirty="0"/>
          </a:p>
        </p:txBody>
      </p:sp>
      <p:sp>
        <p:nvSpPr>
          <p:cNvPr id="10" name="TextBox 9"/>
          <p:cNvSpPr txBox="1"/>
          <p:nvPr/>
        </p:nvSpPr>
        <p:spPr>
          <a:xfrm>
            <a:off x="11358230" y="2438400"/>
            <a:ext cx="1574470" cy="424732"/>
          </a:xfrm>
          <a:prstGeom prst="rect">
            <a:avLst/>
          </a:prstGeom>
          <a:noFill/>
        </p:spPr>
        <p:txBody>
          <a:bodyPr wrap="none" rtlCol="0">
            <a:spAutoFit/>
          </a:bodyPr>
          <a:lstStyle/>
          <a:p>
            <a:r>
              <a:rPr lang="en-US" dirty="0" smtClean="0"/>
              <a:t>0x08000000</a:t>
            </a:r>
            <a:endParaRPr lang="en-US" dirty="0"/>
          </a:p>
        </p:txBody>
      </p:sp>
      <p:sp>
        <p:nvSpPr>
          <p:cNvPr id="11" name="TextBox 10"/>
          <p:cNvSpPr txBox="1"/>
          <p:nvPr/>
        </p:nvSpPr>
        <p:spPr>
          <a:xfrm>
            <a:off x="11370253" y="3703358"/>
            <a:ext cx="1550424" cy="424732"/>
          </a:xfrm>
          <a:prstGeom prst="rect">
            <a:avLst/>
          </a:prstGeom>
          <a:noFill/>
        </p:spPr>
        <p:txBody>
          <a:bodyPr wrap="none" rtlCol="0">
            <a:spAutoFit/>
          </a:bodyPr>
          <a:lstStyle/>
          <a:p>
            <a:r>
              <a:rPr lang="en-US" dirty="0" smtClean="0"/>
              <a:t>0x0c000000</a:t>
            </a:r>
            <a:endParaRPr lang="en-US" dirty="0"/>
          </a:p>
        </p:txBody>
      </p:sp>
      <p:sp>
        <p:nvSpPr>
          <p:cNvPr id="12" name="TextBox 11"/>
          <p:cNvSpPr txBox="1"/>
          <p:nvPr/>
        </p:nvSpPr>
        <p:spPr>
          <a:xfrm>
            <a:off x="11358230" y="4825103"/>
            <a:ext cx="1574470" cy="424732"/>
          </a:xfrm>
          <a:prstGeom prst="rect">
            <a:avLst/>
          </a:prstGeom>
          <a:noFill/>
        </p:spPr>
        <p:txBody>
          <a:bodyPr wrap="none" rtlCol="0">
            <a:spAutoFit/>
          </a:bodyPr>
          <a:lstStyle/>
          <a:p>
            <a:r>
              <a:rPr lang="en-US" dirty="0" smtClean="0"/>
              <a:t>0x10000000</a:t>
            </a:r>
            <a:endParaRPr lang="en-US" dirty="0"/>
          </a:p>
        </p:txBody>
      </p:sp>
      <p:sp>
        <p:nvSpPr>
          <p:cNvPr id="13" name="TextBox 12"/>
          <p:cNvSpPr txBox="1"/>
          <p:nvPr/>
        </p:nvSpPr>
        <p:spPr>
          <a:xfrm>
            <a:off x="11373363" y="5486400"/>
            <a:ext cx="1544205" cy="424732"/>
          </a:xfrm>
          <a:prstGeom prst="rect">
            <a:avLst/>
          </a:prstGeom>
          <a:noFill/>
        </p:spPr>
        <p:txBody>
          <a:bodyPr wrap="none" rtlCol="0">
            <a:spAutoFit/>
          </a:bodyPr>
          <a:lstStyle/>
          <a:p>
            <a:r>
              <a:rPr lang="en-US" dirty="0" smtClean="0"/>
              <a:t>0xc0000000</a:t>
            </a:r>
            <a:endParaRPr lang="en-US" dirty="0"/>
          </a:p>
        </p:txBody>
      </p:sp>
      <p:sp>
        <p:nvSpPr>
          <p:cNvPr id="14" name="TextBox 13"/>
          <p:cNvSpPr txBox="1"/>
          <p:nvPr/>
        </p:nvSpPr>
        <p:spPr>
          <a:xfrm>
            <a:off x="11711692" y="1897543"/>
            <a:ext cx="867545" cy="369332"/>
          </a:xfrm>
          <a:prstGeom prst="rect">
            <a:avLst/>
          </a:prstGeom>
          <a:noFill/>
        </p:spPr>
        <p:txBody>
          <a:bodyPr wrap="none" rtlCol="0">
            <a:spAutoFit/>
          </a:bodyPr>
          <a:lstStyle/>
          <a:p>
            <a:r>
              <a:rPr lang="en-US" sz="1800" b="1" dirty="0" smtClean="0">
                <a:solidFill>
                  <a:srgbClr val="C00000"/>
                </a:solidFill>
              </a:rPr>
              <a:t>128MB</a:t>
            </a:r>
            <a:endParaRPr lang="en-US" sz="1800" b="1" dirty="0">
              <a:solidFill>
                <a:srgbClr val="C00000"/>
              </a:solidFill>
            </a:endParaRPr>
          </a:p>
        </p:txBody>
      </p:sp>
      <p:sp>
        <p:nvSpPr>
          <p:cNvPr id="15" name="TextBox 14"/>
          <p:cNvSpPr txBox="1"/>
          <p:nvPr/>
        </p:nvSpPr>
        <p:spPr>
          <a:xfrm>
            <a:off x="11770201" y="3184673"/>
            <a:ext cx="750526" cy="369332"/>
          </a:xfrm>
          <a:prstGeom prst="rect">
            <a:avLst/>
          </a:prstGeom>
          <a:noFill/>
        </p:spPr>
        <p:txBody>
          <a:bodyPr wrap="none" rtlCol="0">
            <a:spAutoFit/>
          </a:bodyPr>
          <a:lstStyle/>
          <a:p>
            <a:r>
              <a:rPr lang="en-US" sz="1800" b="1" dirty="0" smtClean="0">
                <a:solidFill>
                  <a:srgbClr val="C00000"/>
                </a:solidFill>
              </a:rPr>
              <a:t>64MB</a:t>
            </a:r>
            <a:endParaRPr lang="en-US" sz="1800" b="1" dirty="0">
              <a:solidFill>
                <a:srgbClr val="C00000"/>
              </a:solidFill>
            </a:endParaRPr>
          </a:p>
        </p:txBody>
      </p:sp>
      <p:sp>
        <p:nvSpPr>
          <p:cNvPr id="16" name="TextBox 15"/>
          <p:cNvSpPr txBox="1"/>
          <p:nvPr/>
        </p:nvSpPr>
        <p:spPr>
          <a:xfrm>
            <a:off x="11770202" y="4319403"/>
            <a:ext cx="750526" cy="369332"/>
          </a:xfrm>
          <a:prstGeom prst="rect">
            <a:avLst/>
          </a:prstGeom>
          <a:noFill/>
        </p:spPr>
        <p:txBody>
          <a:bodyPr wrap="none" rtlCol="0">
            <a:spAutoFit/>
          </a:bodyPr>
          <a:lstStyle/>
          <a:p>
            <a:r>
              <a:rPr lang="en-US" sz="1800" b="1" dirty="0" smtClean="0">
                <a:solidFill>
                  <a:srgbClr val="C00000"/>
                </a:solidFill>
              </a:rPr>
              <a:t>64MB</a:t>
            </a:r>
            <a:endParaRPr lang="en-US" sz="1800" b="1" dirty="0">
              <a:solidFill>
                <a:srgbClr val="C00000"/>
              </a:solidFill>
            </a:endParaRPr>
          </a:p>
        </p:txBody>
      </p:sp>
      <p:cxnSp>
        <p:nvCxnSpPr>
          <p:cNvPr id="18" name="Straight Connector 17"/>
          <p:cNvCxnSpPr/>
          <p:nvPr/>
        </p:nvCxnSpPr>
        <p:spPr>
          <a:xfrm>
            <a:off x="7086600" y="5494669"/>
            <a:ext cx="6248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43891" y="5005304"/>
            <a:ext cx="705642" cy="424732"/>
          </a:xfrm>
          <a:prstGeom prst="rect">
            <a:avLst/>
          </a:prstGeom>
          <a:noFill/>
        </p:spPr>
        <p:txBody>
          <a:bodyPr wrap="none" rtlCol="0">
            <a:spAutoFit/>
          </a:bodyPr>
          <a:lstStyle/>
          <a:p>
            <a:pPr algn="ctr"/>
            <a:r>
              <a:rPr lang="en-US" dirty="0" smtClean="0"/>
              <a:t>User</a:t>
            </a:r>
            <a:endParaRPr lang="en-US" dirty="0"/>
          </a:p>
        </p:txBody>
      </p:sp>
      <p:sp>
        <p:nvSpPr>
          <p:cNvPr id="23" name="TextBox 22"/>
          <p:cNvSpPr txBox="1"/>
          <p:nvPr/>
        </p:nvSpPr>
        <p:spPr>
          <a:xfrm>
            <a:off x="7543800" y="5615247"/>
            <a:ext cx="905825" cy="424732"/>
          </a:xfrm>
          <a:prstGeom prst="rect">
            <a:avLst/>
          </a:prstGeom>
          <a:noFill/>
        </p:spPr>
        <p:txBody>
          <a:bodyPr wrap="none" rtlCol="0">
            <a:spAutoFit/>
          </a:bodyPr>
          <a:lstStyle/>
          <a:p>
            <a:pPr algn="ctr"/>
            <a:r>
              <a:rPr lang="en-US" dirty="0" smtClean="0"/>
              <a:t>Kernel</a:t>
            </a:r>
            <a:endParaRPr lang="en-US" dirty="0"/>
          </a:p>
        </p:txBody>
      </p:sp>
      <p:sp>
        <p:nvSpPr>
          <p:cNvPr id="27" name="Curved Right Arrow 26"/>
          <p:cNvSpPr/>
          <p:nvPr/>
        </p:nvSpPr>
        <p:spPr>
          <a:xfrm>
            <a:off x="7479404" y="4415097"/>
            <a:ext cx="707065" cy="2400300"/>
          </a:xfrm>
          <a:prstGeom prst="curved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Up Arrow 27"/>
          <p:cNvSpPr/>
          <p:nvPr/>
        </p:nvSpPr>
        <p:spPr>
          <a:xfrm>
            <a:off x="9067800" y="3462027"/>
            <a:ext cx="286826" cy="690873"/>
          </a:xfrm>
          <a:prstGeom prs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urved Right Arrow 28"/>
          <p:cNvSpPr/>
          <p:nvPr/>
        </p:nvSpPr>
        <p:spPr>
          <a:xfrm rot="10800000" flipH="1">
            <a:off x="7280928" y="2084794"/>
            <a:ext cx="914400" cy="4518172"/>
          </a:xfrm>
          <a:prstGeom prst="curved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Right Arrow 29"/>
          <p:cNvSpPr/>
          <p:nvPr/>
        </p:nvSpPr>
        <p:spPr>
          <a:xfrm>
            <a:off x="7337637" y="2203219"/>
            <a:ext cx="838200" cy="4518172"/>
          </a:xfrm>
          <a:prstGeom prst="curved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Up Arrow 30"/>
          <p:cNvSpPr/>
          <p:nvPr/>
        </p:nvSpPr>
        <p:spPr>
          <a:xfrm rot="10800000">
            <a:off x="9067800" y="2517695"/>
            <a:ext cx="286826" cy="690873"/>
          </a:xfrm>
          <a:prstGeom prs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3030198" y="2555643"/>
            <a:ext cx="938077" cy="424732"/>
          </a:xfrm>
          <a:prstGeom prst="rect">
            <a:avLst/>
          </a:prstGeom>
          <a:noFill/>
        </p:spPr>
        <p:txBody>
          <a:bodyPr wrap="none" rtlCol="0">
            <a:spAutoFit/>
          </a:bodyPr>
          <a:lstStyle/>
          <a:p>
            <a:r>
              <a:rPr lang="en-US" b="1" dirty="0" smtClean="0">
                <a:solidFill>
                  <a:srgbClr val="00B050"/>
                </a:solidFill>
              </a:rPr>
              <a:t>Dom 1</a:t>
            </a:r>
            <a:endParaRPr lang="en-US" b="1" dirty="0">
              <a:solidFill>
                <a:srgbClr val="00B050"/>
              </a:solidFill>
            </a:endParaRPr>
          </a:p>
        </p:txBody>
      </p:sp>
      <p:sp>
        <p:nvSpPr>
          <p:cNvPr id="34" name="TextBox 33"/>
          <p:cNvSpPr txBox="1"/>
          <p:nvPr/>
        </p:nvSpPr>
        <p:spPr>
          <a:xfrm>
            <a:off x="13030198" y="4152900"/>
            <a:ext cx="938077" cy="424732"/>
          </a:xfrm>
          <a:prstGeom prst="rect">
            <a:avLst/>
          </a:prstGeom>
          <a:noFill/>
        </p:spPr>
        <p:txBody>
          <a:bodyPr wrap="none" rtlCol="0">
            <a:spAutoFit/>
          </a:bodyPr>
          <a:lstStyle/>
          <a:p>
            <a:r>
              <a:rPr lang="en-US" b="1" dirty="0" smtClean="0">
                <a:solidFill>
                  <a:srgbClr val="00B0F0"/>
                </a:solidFill>
              </a:rPr>
              <a:t>Dom 2</a:t>
            </a:r>
            <a:endParaRPr lang="en-US" b="1" dirty="0">
              <a:solidFill>
                <a:srgbClr val="00B0F0"/>
              </a:solidFill>
            </a:endParaRPr>
          </a:p>
        </p:txBody>
      </p:sp>
      <p:sp>
        <p:nvSpPr>
          <p:cNvPr id="35" name="Rounded Rectangle 34"/>
          <p:cNvSpPr/>
          <p:nvPr/>
        </p:nvSpPr>
        <p:spPr>
          <a:xfrm>
            <a:off x="3962400" y="4772254"/>
            <a:ext cx="1828800" cy="9265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DACR_DOM2</a:t>
            </a:r>
            <a:endParaRPr lang="en-US" b="1" dirty="0">
              <a:solidFill>
                <a:schemeClr val="tx1"/>
              </a:solidFill>
            </a:endParaRPr>
          </a:p>
        </p:txBody>
      </p:sp>
      <p:sp>
        <p:nvSpPr>
          <p:cNvPr id="36" name="Rounded Rectangle 35"/>
          <p:cNvSpPr/>
          <p:nvPr/>
        </p:nvSpPr>
        <p:spPr>
          <a:xfrm>
            <a:off x="1676400" y="4772254"/>
            <a:ext cx="1828800" cy="92651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DACR_DOM1</a:t>
            </a:r>
            <a:endParaRPr lang="en-US" b="1" dirty="0">
              <a:solidFill>
                <a:schemeClr val="tx1"/>
              </a:solidFill>
            </a:endParaRPr>
          </a:p>
        </p:txBody>
      </p:sp>
      <p:sp>
        <p:nvSpPr>
          <p:cNvPr id="37" name="TextBox 36"/>
          <p:cNvSpPr txBox="1"/>
          <p:nvPr/>
        </p:nvSpPr>
        <p:spPr>
          <a:xfrm>
            <a:off x="1437370" y="5873287"/>
            <a:ext cx="4592860" cy="424732"/>
          </a:xfrm>
          <a:prstGeom prst="rect">
            <a:avLst/>
          </a:prstGeom>
          <a:noFill/>
        </p:spPr>
        <p:txBody>
          <a:bodyPr wrap="none" rtlCol="0">
            <a:spAutoFit/>
          </a:bodyPr>
          <a:lstStyle/>
          <a:p>
            <a:r>
              <a:rPr lang="en-US" dirty="0"/>
              <a:t>Domain Access Control Register (DACR</a:t>
            </a:r>
            <a:r>
              <a:rPr lang="en-US" dirty="0" smtClean="0"/>
              <a:t>)</a:t>
            </a:r>
            <a:endParaRPr lang="en-US" dirty="0"/>
          </a:p>
        </p:txBody>
      </p:sp>
    </p:spTree>
    <p:extLst>
      <p:ext uri="{BB962C8B-B14F-4D97-AF65-F5344CB8AC3E}">
        <p14:creationId xmlns:p14="http://schemas.microsoft.com/office/powerpoint/2010/main" val="382971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par>
                                <p:cTn id="18" presetID="1" presetClass="exit"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27"/>
                                        </p:tgtEl>
                                        <p:attrNameLst>
                                          <p:attrName>style.visibility</p:attrName>
                                        </p:attrNameLst>
                                      </p:cBhvr>
                                      <p:to>
                                        <p:strVal val="hidden"/>
                                      </p:to>
                                    </p:set>
                                  </p:childTnLst>
                                </p:cTn>
                              </p:par>
                              <p:par>
                                <p:cTn id="29" presetID="53" presetClass="exit" presetSubtype="32" fill="hold" grpId="0" nodeType="withEffect">
                                  <p:stCondLst>
                                    <p:cond delay="0"/>
                                  </p:stCondLst>
                                  <p:childTnLst>
                                    <p:anim calcmode="lin" valueType="num">
                                      <p:cBhvr>
                                        <p:cTn id="30" dur="500"/>
                                        <p:tgtEl>
                                          <p:spTgt spid="35"/>
                                        </p:tgtEl>
                                        <p:attrNameLst>
                                          <p:attrName>ppt_w</p:attrName>
                                        </p:attrNameLst>
                                      </p:cBhvr>
                                      <p:tavLst>
                                        <p:tav tm="0">
                                          <p:val>
                                            <p:strVal val="ppt_w"/>
                                          </p:val>
                                        </p:tav>
                                        <p:tav tm="100000">
                                          <p:val>
                                            <p:fltVal val="0"/>
                                          </p:val>
                                        </p:tav>
                                      </p:tavLst>
                                    </p:anim>
                                    <p:anim calcmode="lin" valueType="num">
                                      <p:cBhvr>
                                        <p:cTn id="31" dur="500"/>
                                        <p:tgtEl>
                                          <p:spTgt spid="35"/>
                                        </p:tgtEl>
                                        <p:attrNameLst>
                                          <p:attrName>ppt_h</p:attrName>
                                        </p:attrNameLst>
                                      </p:cBhvr>
                                      <p:tavLst>
                                        <p:tav tm="0">
                                          <p:val>
                                            <p:strVal val="ppt_h"/>
                                          </p:val>
                                        </p:tav>
                                        <p:tav tm="100000">
                                          <p:val>
                                            <p:fltVal val="0"/>
                                          </p:val>
                                        </p:tav>
                                      </p:tavLst>
                                    </p:anim>
                                    <p:animEffect transition="out" filter="fade">
                                      <p:cBhvr>
                                        <p:cTn id="32" dur="500"/>
                                        <p:tgtEl>
                                          <p:spTgt spid="35"/>
                                        </p:tgtEl>
                                      </p:cBhvr>
                                    </p:animEffect>
                                    <p:set>
                                      <p:cBhvr>
                                        <p:cTn id="33" dur="1" fill="hold">
                                          <p:stCondLst>
                                            <p:cond delay="499"/>
                                          </p:stCondLst>
                                        </p:cTn>
                                        <p:tgtEl>
                                          <p:spTgt spid="35"/>
                                        </p:tgtEl>
                                        <p:attrNameLst>
                                          <p:attrName>style.visibility</p:attrName>
                                        </p:attrNameLst>
                                      </p:cBhvr>
                                      <p:to>
                                        <p:strVal val="hidden"/>
                                      </p:to>
                                    </p:set>
                                  </p:childTnLst>
                                </p:cTn>
                              </p:par>
                              <p:par>
                                <p:cTn id="34" presetID="53" presetClass="entr" presetSubtype="16"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1" nodeType="clickEffect">
                                  <p:stCondLst>
                                    <p:cond delay="0"/>
                                  </p:stCondLst>
                                  <p:childTnLst>
                                    <p:animEffect transition="out" filter="wipe(down)">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wipe(down)">
                                      <p:cBhvr>
                                        <p:cTn id="48" dur="500"/>
                                        <p:tgtEl>
                                          <p:spTgt spid="3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1"/>
                                        </p:tgtEl>
                                        <p:attrNameLst>
                                          <p:attrName>style.visibility</p:attrName>
                                        </p:attrNameLst>
                                      </p:cBhvr>
                                      <p:to>
                                        <p:strVal val="hidden"/>
                                      </p:to>
                                    </p:set>
                                  </p:childTnLst>
                                </p:cTn>
                              </p:par>
                              <p:par>
                                <p:cTn id="58" presetID="16" presetClass="entr" presetSubtype="21" fill="hold" grpId="2"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barn(inVertical)">
                                      <p:cBhvr>
                                        <p:cTn id="60" dur="500"/>
                                        <p:tgtEl>
                                          <p:spTgt spid="26"/>
                                        </p:tgtEl>
                                      </p:cBhvr>
                                    </p:animEffect>
                                  </p:childTnLst>
                                </p:cTn>
                              </p:par>
                              <p:par>
                                <p:cTn id="61" presetID="53" presetClass="exit" presetSubtype="32" fill="hold" grpId="1" nodeType="withEffect">
                                  <p:stCondLst>
                                    <p:cond delay="0"/>
                                  </p:stCondLst>
                                  <p:childTnLst>
                                    <p:anim calcmode="lin" valueType="num">
                                      <p:cBhvr>
                                        <p:cTn id="62" dur="500"/>
                                        <p:tgtEl>
                                          <p:spTgt spid="36"/>
                                        </p:tgtEl>
                                        <p:attrNameLst>
                                          <p:attrName>ppt_w</p:attrName>
                                        </p:attrNameLst>
                                      </p:cBhvr>
                                      <p:tavLst>
                                        <p:tav tm="0">
                                          <p:val>
                                            <p:strVal val="ppt_w"/>
                                          </p:val>
                                        </p:tav>
                                        <p:tav tm="100000">
                                          <p:val>
                                            <p:fltVal val="0"/>
                                          </p:val>
                                        </p:tav>
                                      </p:tavLst>
                                    </p:anim>
                                    <p:anim calcmode="lin" valueType="num">
                                      <p:cBhvr>
                                        <p:cTn id="63" dur="500"/>
                                        <p:tgtEl>
                                          <p:spTgt spid="36"/>
                                        </p:tgtEl>
                                        <p:attrNameLst>
                                          <p:attrName>ppt_h</p:attrName>
                                        </p:attrNameLst>
                                      </p:cBhvr>
                                      <p:tavLst>
                                        <p:tav tm="0">
                                          <p:val>
                                            <p:strVal val="ppt_h"/>
                                          </p:val>
                                        </p:tav>
                                        <p:tav tm="100000">
                                          <p:val>
                                            <p:fltVal val="0"/>
                                          </p:val>
                                        </p:tav>
                                      </p:tavLst>
                                    </p:anim>
                                    <p:animEffect transition="out" filter="fade">
                                      <p:cBhvr>
                                        <p:cTn id="64" dur="500"/>
                                        <p:tgtEl>
                                          <p:spTgt spid="36"/>
                                        </p:tgtEl>
                                      </p:cBhvr>
                                    </p:animEffect>
                                    <p:set>
                                      <p:cBhvr>
                                        <p:cTn id="65" dur="1" fill="hold">
                                          <p:stCondLst>
                                            <p:cond delay="499"/>
                                          </p:stCondLst>
                                        </p:cTn>
                                        <p:tgtEl>
                                          <p:spTgt spid="36"/>
                                        </p:tgtEl>
                                        <p:attrNameLst>
                                          <p:attrName>style.visibility</p:attrName>
                                        </p:attrNameLst>
                                      </p:cBhvr>
                                      <p:to>
                                        <p:strVal val="hidden"/>
                                      </p:to>
                                    </p:set>
                                  </p:childTnLst>
                                </p:cTn>
                              </p:par>
                              <p:par>
                                <p:cTn id="66" presetID="53" presetClass="entr" presetSubtype="16" fill="hold" grpId="1" nodeType="withEffect">
                                  <p:stCondLst>
                                    <p:cond delay="0"/>
                                  </p:stCondLst>
                                  <p:childTnLst>
                                    <p:set>
                                      <p:cBhvr>
                                        <p:cTn id="67" dur="1" fill="hold">
                                          <p:stCondLst>
                                            <p:cond delay="0"/>
                                          </p:stCondLst>
                                        </p:cTn>
                                        <p:tgtEl>
                                          <p:spTgt spid="35"/>
                                        </p:tgtEl>
                                        <p:attrNameLst>
                                          <p:attrName>style.visibility</p:attrName>
                                        </p:attrNameLst>
                                      </p:cBhvr>
                                      <p:to>
                                        <p:strVal val="visible"/>
                                      </p:to>
                                    </p:set>
                                    <p:anim calcmode="lin" valueType="num">
                                      <p:cBhvr>
                                        <p:cTn id="68" dur="500" fill="hold"/>
                                        <p:tgtEl>
                                          <p:spTgt spid="35"/>
                                        </p:tgtEl>
                                        <p:attrNameLst>
                                          <p:attrName>ppt_w</p:attrName>
                                        </p:attrNameLst>
                                      </p:cBhvr>
                                      <p:tavLst>
                                        <p:tav tm="0">
                                          <p:val>
                                            <p:fltVal val="0"/>
                                          </p:val>
                                        </p:tav>
                                        <p:tav tm="100000">
                                          <p:val>
                                            <p:strVal val="#ppt_w"/>
                                          </p:val>
                                        </p:tav>
                                      </p:tavLst>
                                    </p:anim>
                                    <p:anim calcmode="lin" valueType="num">
                                      <p:cBhvr>
                                        <p:cTn id="69" dur="500" fill="hold"/>
                                        <p:tgtEl>
                                          <p:spTgt spid="35"/>
                                        </p:tgtEl>
                                        <p:attrNameLst>
                                          <p:attrName>ppt_h</p:attrName>
                                        </p:attrNameLst>
                                      </p:cBhvr>
                                      <p:tavLst>
                                        <p:tav tm="0">
                                          <p:val>
                                            <p:fltVal val="0"/>
                                          </p:val>
                                        </p:tav>
                                        <p:tav tm="100000">
                                          <p:val>
                                            <p:strVal val="#ppt_h"/>
                                          </p:val>
                                        </p:tav>
                                      </p:tavLst>
                                    </p:anim>
                                    <p:animEffect transition="in" filter="fade">
                                      <p:cBhvr>
                                        <p:cTn id="7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5" grpId="0" animBg="1"/>
      <p:bldP spid="35" grpId="1" animBg="1"/>
      <p:bldP spid="36" grpId="0" animBg="1"/>
      <p:bldP spid="3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7391400" y="4800602"/>
            <a:ext cx="5486400" cy="2057400"/>
            <a:chOff x="7391400" y="4800602"/>
            <a:chExt cx="5486400" cy="2057400"/>
          </a:xfrm>
        </p:grpSpPr>
        <p:sp>
          <p:nvSpPr>
            <p:cNvPr id="36" name="Rounded Rectangle 35"/>
            <p:cNvSpPr/>
            <p:nvPr/>
          </p:nvSpPr>
          <p:spPr>
            <a:xfrm>
              <a:off x="7391400" y="4800602"/>
              <a:ext cx="5486400" cy="20574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9772962" y="5058746"/>
              <a:ext cx="931665" cy="553998"/>
            </a:xfrm>
            <a:prstGeom prst="rect">
              <a:avLst/>
            </a:prstGeom>
            <a:noFill/>
          </p:spPr>
          <p:txBody>
            <a:bodyPr wrap="none" rtlCol="0">
              <a:spAutoFit/>
            </a:bodyPr>
            <a:lstStyle/>
            <a:p>
              <a:r>
                <a:rPr lang="en-US" sz="3000" dirty="0" smtClean="0"/>
                <a:t>KVM</a:t>
              </a:r>
              <a:endParaRPr lang="en-US" sz="3000" dirty="0"/>
            </a:p>
          </p:txBody>
        </p:sp>
        <p:sp>
          <p:nvSpPr>
            <p:cNvPr id="49" name="TextBox 48"/>
            <p:cNvSpPr txBox="1"/>
            <p:nvPr/>
          </p:nvSpPr>
          <p:spPr>
            <a:xfrm>
              <a:off x="7543800" y="4957926"/>
              <a:ext cx="683200" cy="424732"/>
            </a:xfrm>
            <a:prstGeom prst="rect">
              <a:avLst/>
            </a:prstGeom>
            <a:noFill/>
            <a:ln w="12700">
              <a:solidFill>
                <a:schemeClr val="tx1"/>
              </a:solidFill>
            </a:ln>
          </p:spPr>
          <p:txBody>
            <a:bodyPr wrap="none" rtlCol="0">
              <a:spAutoFit/>
            </a:bodyPr>
            <a:lstStyle/>
            <a:p>
              <a:r>
                <a:rPr lang="en-US" dirty="0" smtClean="0"/>
                <a:t>LKM</a:t>
              </a:r>
              <a:endParaRPr lang="en-US" dirty="0"/>
            </a:p>
          </p:txBody>
        </p:sp>
      </p:grpSp>
      <p:sp>
        <p:nvSpPr>
          <p:cNvPr id="3" name="Title 2"/>
          <p:cNvSpPr>
            <a:spLocks noGrp="1"/>
          </p:cNvSpPr>
          <p:nvPr>
            <p:ph type="ctrTitle"/>
          </p:nvPr>
        </p:nvSpPr>
        <p:spPr/>
        <p:txBody>
          <a:bodyPr>
            <a:normAutofit/>
          </a:bodyPr>
          <a:lstStyle/>
          <a:p>
            <a:r>
              <a:rPr lang="en-US" sz="5000" dirty="0" smtClean="0"/>
              <a:t>Scheduling 1</a:t>
            </a:r>
            <a:endParaRPr lang="en-US" sz="5000" dirty="0"/>
          </a:p>
        </p:txBody>
      </p:sp>
      <p:sp>
        <p:nvSpPr>
          <p:cNvPr id="4" name="TextBox 3"/>
          <p:cNvSpPr txBox="1"/>
          <p:nvPr/>
        </p:nvSpPr>
        <p:spPr>
          <a:xfrm>
            <a:off x="11984607" y="3390613"/>
            <a:ext cx="893193" cy="1323439"/>
          </a:xfrm>
          <a:prstGeom prst="rect">
            <a:avLst/>
          </a:prstGeom>
          <a:noFill/>
        </p:spPr>
        <p:txBody>
          <a:bodyPr wrap="none" rtlCol="0">
            <a:spAutoFit/>
          </a:bodyPr>
          <a:lstStyle/>
          <a:p>
            <a:r>
              <a:rPr lang="en-US" sz="8000" dirty="0" smtClean="0"/>
              <a:t>…</a:t>
            </a:r>
            <a:endParaRPr lang="en-US" sz="8000" dirty="0"/>
          </a:p>
        </p:txBody>
      </p:sp>
      <p:cxnSp>
        <p:nvCxnSpPr>
          <p:cNvPr id="5" name="Straight Connector 4"/>
          <p:cNvCxnSpPr/>
          <p:nvPr/>
        </p:nvCxnSpPr>
        <p:spPr>
          <a:xfrm>
            <a:off x="6997700" y="1512333"/>
            <a:ext cx="0" cy="5257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40813" y="1338590"/>
            <a:ext cx="2178353" cy="523220"/>
          </a:xfrm>
          <a:prstGeom prst="rect">
            <a:avLst/>
          </a:prstGeom>
          <a:noFill/>
        </p:spPr>
        <p:txBody>
          <a:bodyPr wrap="none" rtlCol="0">
            <a:spAutoFit/>
          </a:bodyPr>
          <a:lstStyle/>
          <a:p>
            <a:r>
              <a:rPr lang="en-US" sz="2800" b="1" dirty="0" smtClean="0">
                <a:solidFill>
                  <a:srgbClr val="FF0000"/>
                </a:solidFill>
              </a:rPr>
              <a:t>Secure World</a:t>
            </a:r>
            <a:endParaRPr lang="en-US" sz="2800" b="1" dirty="0">
              <a:solidFill>
                <a:srgbClr val="FF0000"/>
              </a:solidFill>
            </a:endParaRPr>
          </a:p>
        </p:txBody>
      </p:sp>
      <p:sp>
        <p:nvSpPr>
          <p:cNvPr id="8" name="TextBox 7"/>
          <p:cNvSpPr txBox="1"/>
          <p:nvPr/>
        </p:nvSpPr>
        <p:spPr>
          <a:xfrm>
            <a:off x="9245600" y="1338590"/>
            <a:ext cx="2294603" cy="523220"/>
          </a:xfrm>
          <a:prstGeom prst="rect">
            <a:avLst/>
          </a:prstGeom>
          <a:noFill/>
        </p:spPr>
        <p:txBody>
          <a:bodyPr wrap="none" rtlCol="0">
            <a:spAutoFit/>
          </a:bodyPr>
          <a:lstStyle/>
          <a:p>
            <a:r>
              <a:rPr lang="en-US" sz="2800" b="1" dirty="0" smtClean="0">
                <a:solidFill>
                  <a:srgbClr val="FF0000"/>
                </a:solidFill>
              </a:rPr>
              <a:t>Normal World</a:t>
            </a:r>
            <a:endParaRPr lang="en-US" sz="2800" b="1" dirty="0">
              <a:solidFill>
                <a:srgbClr val="FF0000"/>
              </a:solidFill>
            </a:endParaRPr>
          </a:p>
        </p:txBody>
      </p:sp>
      <p:sp>
        <p:nvSpPr>
          <p:cNvPr id="9" name="TextBox 8"/>
          <p:cNvSpPr txBox="1"/>
          <p:nvPr/>
        </p:nvSpPr>
        <p:spPr>
          <a:xfrm>
            <a:off x="11262734" y="1978274"/>
            <a:ext cx="893193" cy="1323439"/>
          </a:xfrm>
          <a:prstGeom prst="rect">
            <a:avLst/>
          </a:prstGeom>
          <a:noFill/>
        </p:spPr>
        <p:txBody>
          <a:bodyPr wrap="none" rtlCol="0">
            <a:spAutoFit/>
          </a:bodyPr>
          <a:lstStyle/>
          <a:p>
            <a:r>
              <a:rPr lang="en-US" sz="8000" dirty="0" smtClean="0"/>
              <a:t>…</a:t>
            </a:r>
            <a:endParaRPr lang="en-US" sz="8000" dirty="0"/>
          </a:p>
        </p:txBody>
      </p:sp>
      <p:grpSp>
        <p:nvGrpSpPr>
          <p:cNvPr id="10" name="Group 9"/>
          <p:cNvGrpSpPr/>
          <p:nvPr/>
        </p:nvGrpSpPr>
        <p:grpSpPr>
          <a:xfrm>
            <a:off x="7391400" y="1970852"/>
            <a:ext cx="3657600" cy="1295400"/>
            <a:chOff x="7391400" y="2590800"/>
            <a:chExt cx="3657600" cy="1295400"/>
          </a:xfrm>
        </p:grpSpPr>
        <p:sp>
          <p:nvSpPr>
            <p:cNvPr id="11" name="Rounded Rectangle 10"/>
            <p:cNvSpPr/>
            <p:nvPr/>
          </p:nvSpPr>
          <p:spPr>
            <a:xfrm>
              <a:off x="7391400" y="2590800"/>
              <a:ext cx="3657600" cy="12954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490706" y="3026134"/>
              <a:ext cx="1458989" cy="424732"/>
            </a:xfrm>
            <a:prstGeom prst="rect">
              <a:avLst/>
            </a:prstGeom>
            <a:noFill/>
          </p:spPr>
          <p:txBody>
            <a:bodyPr wrap="none" rtlCol="0">
              <a:spAutoFit/>
            </a:bodyPr>
            <a:lstStyle/>
            <a:p>
              <a:r>
                <a:rPr lang="en-US" dirty="0" smtClean="0"/>
                <a:t>Application</a:t>
              </a:r>
              <a:endParaRPr lang="en-US" dirty="0"/>
            </a:p>
          </p:txBody>
        </p:sp>
      </p:grpSp>
      <p:grpSp>
        <p:nvGrpSpPr>
          <p:cNvPr id="13" name="Group 12"/>
          <p:cNvGrpSpPr/>
          <p:nvPr/>
        </p:nvGrpSpPr>
        <p:grpSpPr>
          <a:xfrm>
            <a:off x="1143000" y="4714052"/>
            <a:ext cx="5486400" cy="2143947"/>
            <a:chOff x="1143000" y="5397500"/>
            <a:chExt cx="5486400" cy="1295400"/>
          </a:xfrm>
        </p:grpSpPr>
        <p:sp>
          <p:nvSpPr>
            <p:cNvPr id="14" name="Rounded Rectangle 13"/>
            <p:cNvSpPr/>
            <p:nvPr/>
          </p:nvSpPr>
          <p:spPr>
            <a:xfrm>
              <a:off x="1143000" y="5397500"/>
              <a:ext cx="5486400" cy="1295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061789" y="5604885"/>
              <a:ext cx="3936399" cy="334733"/>
            </a:xfrm>
            <a:prstGeom prst="rect">
              <a:avLst/>
            </a:prstGeom>
            <a:noFill/>
          </p:spPr>
          <p:txBody>
            <a:bodyPr wrap="none" rtlCol="0">
              <a:spAutoFit/>
            </a:bodyPr>
            <a:lstStyle/>
            <a:p>
              <a:r>
                <a:rPr lang="en-US" sz="3000" dirty="0" smtClean="0"/>
                <a:t>Secure Tiny Kernel (STK)</a:t>
              </a:r>
              <a:endParaRPr lang="en-US" sz="3000" dirty="0"/>
            </a:p>
          </p:txBody>
        </p:sp>
      </p:grpSp>
      <p:grpSp>
        <p:nvGrpSpPr>
          <p:cNvPr id="16" name="Group 15"/>
          <p:cNvGrpSpPr/>
          <p:nvPr/>
        </p:nvGrpSpPr>
        <p:grpSpPr>
          <a:xfrm>
            <a:off x="1143000" y="1970852"/>
            <a:ext cx="2057400" cy="2626261"/>
            <a:chOff x="1333500" y="2590800"/>
            <a:chExt cx="2057400" cy="2626261"/>
          </a:xfrm>
        </p:grpSpPr>
        <p:grpSp>
          <p:nvGrpSpPr>
            <p:cNvPr id="17" name="Group 16"/>
            <p:cNvGrpSpPr/>
            <p:nvPr/>
          </p:nvGrpSpPr>
          <p:grpSpPr>
            <a:xfrm>
              <a:off x="1333500" y="4010561"/>
              <a:ext cx="2057400" cy="1206500"/>
              <a:chOff x="1333500" y="4010561"/>
              <a:chExt cx="2057400" cy="1206500"/>
            </a:xfrm>
          </p:grpSpPr>
          <p:sp>
            <p:nvSpPr>
              <p:cNvPr id="21" name="Rounded Rectangle 20"/>
              <p:cNvSpPr/>
              <p:nvPr/>
            </p:nvSpPr>
            <p:spPr>
              <a:xfrm>
                <a:off x="1333500" y="4010561"/>
                <a:ext cx="2057400" cy="12065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938879" y="4401445"/>
                <a:ext cx="846642" cy="424732"/>
              </a:xfrm>
              <a:prstGeom prst="rect">
                <a:avLst/>
              </a:prstGeom>
              <a:noFill/>
            </p:spPr>
            <p:txBody>
              <a:bodyPr wrap="none" rtlCol="0">
                <a:spAutoFit/>
              </a:bodyPr>
              <a:lstStyle/>
              <a:p>
                <a:r>
                  <a:rPr lang="en-US" dirty="0" smtClean="0"/>
                  <a:t>Agent</a:t>
                </a:r>
                <a:endParaRPr lang="en-US" dirty="0"/>
              </a:p>
            </p:txBody>
          </p:sp>
        </p:grpSp>
        <p:grpSp>
          <p:nvGrpSpPr>
            <p:cNvPr id="18" name="Group 17"/>
            <p:cNvGrpSpPr/>
            <p:nvPr/>
          </p:nvGrpSpPr>
          <p:grpSpPr>
            <a:xfrm>
              <a:off x="1333500" y="2590800"/>
              <a:ext cx="2057400" cy="1295400"/>
              <a:chOff x="1333500" y="2590800"/>
              <a:chExt cx="2057400" cy="1295400"/>
            </a:xfrm>
          </p:grpSpPr>
          <p:sp>
            <p:nvSpPr>
              <p:cNvPr id="19" name="Rounded Rectangle 18"/>
              <p:cNvSpPr/>
              <p:nvPr/>
            </p:nvSpPr>
            <p:spPr>
              <a:xfrm>
                <a:off x="1333500" y="2590800"/>
                <a:ext cx="2057400" cy="1295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70101" y="3026134"/>
                <a:ext cx="584199" cy="424732"/>
              </a:xfrm>
              <a:prstGeom prst="rect">
                <a:avLst/>
              </a:prstGeom>
              <a:noFill/>
            </p:spPr>
            <p:txBody>
              <a:bodyPr wrap="none" rtlCol="0">
                <a:spAutoFit/>
              </a:bodyPr>
              <a:lstStyle/>
              <a:p>
                <a:r>
                  <a:rPr lang="en-US" dirty="0" smtClean="0"/>
                  <a:t>PAL</a:t>
                </a:r>
                <a:endParaRPr lang="en-US" dirty="0"/>
              </a:p>
            </p:txBody>
          </p:sp>
        </p:grpSp>
      </p:grpSp>
      <p:grpSp>
        <p:nvGrpSpPr>
          <p:cNvPr id="23" name="Group 22"/>
          <p:cNvGrpSpPr/>
          <p:nvPr/>
        </p:nvGrpSpPr>
        <p:grpSpPr>
          <a:xfrm>
            <a:off x="3390900" y="1970852"/>
            <a:ext cx="2057400" cy="2626261"/>
            <a:chOff x="3810000" y="2590800"/>
            <a:chExt cx="2057400" cy="2626261"/>
          </a:xfrm>
        </p:grpSpPr>
        <p:grpSp>
          <p:nvGrpSpPr>
            <p:cNvPr id="24" name="Group 23"/>
            <p:cNvGrpSpPr/>
            <p:nvPr/>
          </p:nvGrpSpPr>
          <p:grpSpPr>
            <a:xfrm>
              <a:off x="3810000" y="4010561"/>
              <a:ext cx="2057400" cy="1206500"/>
              <a:chOff x="3810000" y="4010561"/>
              <a:chExt cx="2057400" cy="1206500"/>
            </a:xfrm>
          </p:grpSpPr>
          <p:sp>
            <p:nvSpPr>
              <p:cNvPr id="28" name="Rounded Rectangle 27"/>
              <p:cNvSpPr/>
              <p:nvPr/>
            </p:nvSpPr>
            <p:spPr>
              <a:xfrm>
                <a:off x="3810000" y="4010561"/>
                <a:ext cx="2057400" cy="12065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15379" y="4401445"/>
                <a:ext cx="846642" cy="424732"/>
              </a:xfrm>
              <a:prstGeom prst="rect">
                <a:avLst/>
              </a:prstGeom>
              <a:noFill/>
            </p:spPr>
            <p:txBody>
              <a:bodyPr wrap="none" rtlCol="0">
                <a:spAutoFit/>
              </a:bodyPr>
              <a:lstStyle/>
              <a:p>
                <a:r>
                  <a:rPr lang="en-US" dirty="0" smtClean="0"/>
                  <a:t>Agent</a:t>
                </a:r>
                <a:endParaRPr lang="en-US" dirty="0"/>
              </a:p>
            </p:txBody>
          </p:sp>
        </p:grpSp>
        <p:grpSp>
          <p:nvGrpSpPr>
            <p:cNvPr id="25" name="Group 24"/>
            <p:cNvGrpSpPr/>
            <p:nvPr/>
          </p:nvGrpSpPr>
          <p:grpSpPr>
            <a:xfrm>
              <a:off x="3810000" y="2590800"/>
              <a:ext cx="2057400" cy="1295400"/>
              <a:chOff x="3810000" y="2590800"/>
              <a:chExt cx="2057400" cy="1295400"/>
            </a:xfrm>
          </p:grpSpPr>
          <p:sp>
            <p:nvSpPr>
              <p:cNvPr id="26" name="Rounded Rectangle 25"/>
              <p:cNvSpPr/>
              <p:nvPr/>
            </p:nvSpPr>
            <p:spPr>
              <a:xfrm>
                <a:off x="3810000" y="2590800"/>
                <a:ext cx="2057400" cy="12954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546601" y="3026134"/>
                <a:ext cx="584199" cy="424732"/>
              </a:xfrm>
              <a:prstGeom prst="rect">
                <a:avLst/>
              </a:prstGeom>
              <a:noFill/>
            </p:spPr>
            <p:txBody>
              <a:bodyPr wrap="none" rtlCol="0">
                <a:spAutoFit/>
              </a:bodyPr>
              <a:lstStyle/>
              <a:p>
                <a:r>
                  <a:rPr lang="en-US" dirty="0" smtClean="0"/>
                  <a:t>PAL</a:t>
                </a:r>
                <a:endParaRPr lang="en-US" dirty="0"/>
              </a:p>
            </p:txBody>
          </p:sp>
        </p:grpSp>
      </p:grpSp>
      <p:sp>
        <p:nvSpPr>
          <p:cNvPr id="30" name="TextBox 29"/>
          <p:cNvSpPr txBox="1"/>
          <p:nvPr/>
        </p:nvSpPr>
        <p:spPr>
          <a:xfrm>
            <a:off x="5723507" y="3248522"/>
            <a:ext cx="893193" cy="1323439"/>
          </a:xfrm>
          <a:prstGeom prst="rect">
            <a:avLst/>
          </a:prstGeom>
          <a:noFill/>
        </p:spPr>
        <p:txBody>
          <a:bodyPr wrap="none" rtlCol="0">
            <a:spAutoFit/>
          </a:bodyPr>
          <a:lstStyle/>
          <a:p>
            <a:r>
              <a:rPr lang="en-US" sz="8000" dirty="0" smtClean="0"/>
              <a:t>…</a:t>
            </a:r>
            <a:endParaRPr lang="en-US" sz="8000" dirty="0"/>
          </a:p>
        </p:txBody>
      </p:sp>
      <p:grpSp>
        <p:nvGrpSpPr>
          <p:cNvPr id="31" name="Group 30"/>
          <p:cNvGrpSpPr/>
          <p:nvPr/>
        </p:nvGrpSpPr>
        <p:grpSpPr>
          <a:xfrm>
            <a:off x="7391400" y="3374202"/>
            <a:ext cx="4419600" cy="1295400"/>
            <a:chOff x="7391400" y="3994150"/>
            <a:chExt cx="4419600" cy="1295400"/>
          </a:xfrm>
        </p:grpSpPr>
        <p:sp>
          <p:nvSpPr>
            <p:cNvPr id="32" name="Rounded Rectangle 31"/>
            <p:cNvSpPr/>
            <p:nvPr/>
          </p:nvSpPr>
          <p:spPr>
            <a:xfrm>
              <a:off x="7391400" y="3994150"/>
              <a:ext cx="4419600" cy="12954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508689" y="4429484"/>
              <a:ext cx="2185022" cy="424732"/>
            </a:xfrm>
            <a:prstGeom prst="rect">
              <a:avLst/>
            </a:prstGeom>
            <a:noFill/>
          </p:spPr>
          <p:txBody>
            <a:bodyPr wrap="none" rtlCol="0">
              <a:spAutoFit/>
            </a:bodyPr>
            <a:lstStyle/>
            <a:p>
              <a:r>
                <a:rPr lang="en-US" dirty="0" smtClean="0"/>
                <a:t>VM (Linux Kernel)</a:t>
              </a:r>
              <a:endParaRPr lang="en-US" dirty="0"/>
            </a:p>
          </p:txBody>
        </p:sp>
        <p:sp>
          <p:nvSpPr>
            <p:cNvPr id="34" name="TextBox 33"/>
            <p:cNvSpPr txBox="1"/>
            <p:nvPr/>
          </p:nvSpPr>
          <p:spPr>
            <a:xfrm>
              <a:off x="7543800" y="4123187"/>
              <a:ext cx="683200" cy="424732"/>
            </a:xfrm>
            <a:prstGeom prst="rect">
              <a:avLst/>
            </a:prstGeom>
            <a:noFill/>
            <a:ln w="12700">
              <a:solidFill>
                <a:schemeClr val="tx1"/>
              </a:solidFill>
            </a:ln>
          </p:spPr>
          <p:txBody>
            <a:bodyPr wrap="none" rtlCol="0">
              <a:spAutoFit/>
            </a:bodyPr>
            <a:lstStyle/>
            <a:p>
              <a:r>
                <a:rPr lang="en-US" dirty="0" smtClean="0"/>
                <a:t>LKM</a:t>
              </a:r>
              <a:endParaRPr lang="en-US" dirty="0"/>
            </a:p>
          </p:txBody>
        </p:sp>
      </p:grpSp>
      <p:sp>
        <p:nvSpPr>
          <p:cNvPr id="2" name="Rounded Rectangle 1" title="ss"/>
          <p:cNvSpPr/>
          <p:nvPr/>
        </p:nvSpPr>
        <p:spPr>
          <a:xfrm>
            <a:off x="1879601" y="5786025"/>
            <a:ext cx="1625599" cy="69097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Context Switch</a:t>
            </a:r>
            <a:endParaRPr lang="en-US" dirty="0">
              <a:solidFill>
                <a:schemeClr val="tx1"/>
              </a:solidFill>
            </a:endParaRPr>
          </a:p>
        </p:txBody>
      </p:sp>
      <p:sp>
        <p:nvSpPr>
          <p:cNvPr id="47" name="Rounded Rectangle 46" title="ss"/>
          <p:cNvSpPr/>
          <p:nvPr/>
        </p:nvSpPr>
        <p:spPr>
          <a:xfrm>
            <a:off x="4097908" y="5768788"/>
            <a:ext cx="1625599" cy="69097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Scheduling Decision</a:t>
            </a:r>
            <a:endParaRPr lang="en-US" dirty="0">
              <a:solidFill>
                <a:schemeClr val="tx1"/>
              </a:solidFill>
            </a:endParaRPr>
          </a:p>
        </p:txBody>
      </p:sp>
      <p:sp>
        <p:nvSpPr>
          <p:cNvPr id="48" name="Rounded Rectangle 47" title="ss"/>
          <p:cNvSpPr/>
          <p:nvPr/>
        </p:nvSpPr>
        <p:spPr>
          <a:xfrm>
            <a:off x="4127501" y="5768787"/>
            <a:ext cx="1625599" cy="69097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Timer</a:t>
            </a:r>
            <a:endParaRPr lang="en-US" sz="2300" b="1" dirty="0">
              <a:solidFill>
                <a:schemeClr val="tx1"/>
              </a:solidFill>
            </a:endParaRPr>
          </a:p>
        </p:txBody>
      </p:sp>
      <p:cxnSp>
        <p:nvCxnSpPr>
          <p:cNvPr id="51" name="Straight Arrow Connector 50"/>
          <p:cNvCxnSpPr/>
          <p:nvPr/>
        </p:nvCxnSpPr>
        <p:spPr>
          <a:xfrm>
            <a:off x="7885400" y="2618552"/>
            <a:ext cx="0" cy="86324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6170103" y="3927971"/>
            <a:ext cx="1715298" cy="1406312"/>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508989" y="2018509"/>
            <a:ext cx="1439818" cy="492443"/>
          </a:xfrm>
          <a:prstGeom prst="rect">
            <a:avLst/>
          </a:prstGeom>
          <a:noFill/>
        </p:spPr>
        <p:txBody>
          <a:bodyPr wrap="none" rtlCol="0">
            <a:spAutoFit/>
          </a:bodyPr>
          <a:lstStyle/>
          <a:p>
            <a:r>
              <a:rPr lang="en-US" sz="2600" b="1" i="1" dirty="0" smtClean="0">
                <a:solidFill>
                  <a:schemeClr val="accent6">
                    <a:lumMod val="50000"/>
                  </a:schemeClr>
                </a:solidFill>
              </a:rPr>
              <a:t>Running!</a:t>
            </a:r>
            <a:endParaRPr lang="en-US" sz="2600" b="1" i="1" dirty="0">
              <a:solidFill>
                <a:schemeClr val="accent6">
                  <a:lumMod val="50000"/>
                </a:schemeClr>
              </a:solidFill>
            </a:endParaRPr>
          </a:p>
        </p:txBody>
      </p:sp>
      <p:pic>
        <p:nvPicPr>
          <p:cNvPr id="2050" name="Picture 2" descr="http://images.clipartpanda.com/clock-clip-art-dcrakazc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8950" y="5801216"/>
            <a:ext cx="626118" cy="626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lipartpanda.com/jogger-clipart-jumping-dancing-silhouette-runnin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4618" y="1861810"/>
            <a:ext cx="927140" cy="15123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bedroomfurniturereviews.com/wp-content/uploads/2013/12/alarm-clock-clipartmusic-clipart-alarm-clock-clipartmusic-clipart-wgzhlprf-gc78zmh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9118" y="1798010"/>
            <a:ext cx="1452239" cy="1257798"/>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Arrow Connector 58"/>
          <p:cNvCxnSpPr>
            <a:endCxn id="49" idx="1"/>
          </p:cNvCxnSpPr>
          <p:nvPr/>
        </p:nvCxnSpPr>
        <p:spPr>
          <a:xfrm flipV="1">
            <a:off x="6170103" y="5170292"/>
            <a:ext cx="1373697" cy="37868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7885401" y="3993863"/>
            <a:ext cx="0" cy="955563"/>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43800" y="5532447"/>
            <a:ext cx="1508746" cy="424732"/>
          </a:xfrm>
          <a:prstGeom prst="rect">
            <a:avLst/>
          </a:prstGeom>
          <a:noFill/>
        </p:spPr>
        <p:txBody>
          <a:bodyPr wrap="none" rtlCol="0">
            <a:spAutoFit/>
          </a:bodyPr>
          <a:lstStyle/>
          <a:p>
            <a:r>
              <a:rPr lang="en-US" b="1" dirty="0" smtClean="0">
                <a:solidFill>
                  <a:schemeClr val="accent6">
                    <a:lumMod val="50000"/>
                  </a:schemeClr>
                </a:solidFill>
              </a:rPr>
              <a:t>Schedule …</a:t>
            </a:r>
            <a:endParaRPr lang="en-US" b="1" dirty="0">
              <a:solidFill>
                <a:schemeClr val="accent6">
                  <a:lumMod val="50000"/>
                </a:schemeClr>
              </a:solidFill>
            </a:endParaRPr>
          </a:p>
        </p:txBody>
      </p:sp>
    </p:spTree>
    <p:extLst>
      <p:ext uri="{BB962C8B-B14F-4D97-AF65-F5344CB8AC3E}">
        <p14:creationId xmlns:p14="http://schemas.microsoft.com/office/powerpoint/2010/main" val="157194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1.97917E-6 -2.65432E-6 L 0.35189 0.00714 " pathEditMode="relative" rAng="0" ptsTypes="AA">
                                      <p:cBhvr>
                                        <p:cTn id="16" dur="2000" fill="hold"/>
                                        <p:tgtEl>
                                          <p:spTgt spid="47"/>
                                        </p:tgtEl>
                                        <p:attrNameLst>
                                          <p:attrName>ppt_x</p:attrName>
                                          <p:attrName>ppt_y</p:attrName>
                                        </p:attrNameLst>
                                      </p:cBhvr>
                                      <p:rCtr x="17589" y="347"/>
                                    </p:animMotion>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barn(inVertical)">
                                      <p:cBhvr>
                                        <p:cTn id="25" dur="500"/>
                                        <p:tgtEl>
                                          <p:spTgt spid="51"/>
                                        </p:tgtEl>
                                      </p:cBhvr>
                                    </p:animEffect>
                                  </p:childTnLst>
                                </p:cTn>
                              </p:par>
                              <p:par>
                                <p:cTn id="26" presetID="16" presetClass="entr" presetSubtype="21"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arn(inVertical)">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 calcmode="lin" valueType="num">
                                      <p:cBhvr additive="base">
                                        <p:cTn id="33" dur="500" fill="hold"/>
                                        <p:tgtEl>
                                          <p:spTgt spid="2050"/>
                                        </p:tgtEl>
                                        <p:attrNameLst>
                                          <p:attrName>ppt_x</p:attrName>
                                        </p:attrNameLst>
                                      </p:cBhvr>
                                      <p:tavLst>
                                        <p:tav tm="0">
                                          <p:val>
                                            <p:strVal val="#ppt_x"/>
                                          </p:val>
                                        </p:tav>
                                        <p:tav tm="100000">
                                          <p:val>
                                            <p:strVal val="#ppt_x"/>
                                          </p:val>
                                        </p:tav>
                                      </p:tavLst>
                                    </p:anim>
                                    <p:anim calcmode="lin" valueType="num">
                                      <p:cBhvr additive="base">
                                        <p:cTn id="34" dur="500" fill="hold"/>
                                        <p:tgtEl>
                                          <p:spTgt spid="205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ppt_x"/>
                                          </p:val>
                                        </p:tav>
                                        <p:tav tm="100000">
                                          <p:val>
                                            <p:strVal val="#ppt_x"/>
                                          </p:val>
                                        </p:tav>
                                      </p:tavLst>
                                    </p:anim>
                                    <p:anim calcmode="lin" valueType="num">
                                      <p:cBhvr additive="base">
                                        <p:cTn id="38" dur="500" fill="hold"/>
                                        <p:tgtEl>
                                          <p:spTgt spid="5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52"/>
                                        </p:tgtEl>
                                        <p:attrNameLst>
                                          <p:attrName>style.visibility</p:attrName>
                                        </p:attrNameLst>
                                      </p:cBhvr>
                                      <p:to>
                                        <p:strVal val="visible"/>
                                      </p:to>
                                    </p:set>
                                    <p:anim calcmode="lin" valueType="num">
                                      <p:cBhvr additive="base">
                                        <p:cTn id="41" dur="500" fill="hold"/>
                                        <p:tgtEl>
                                          <p:spTgt spid="2052"/>
                                        </p:tgtEl>
                                        <p:attrNameLst>
                                          <p:attrName>ppt_x</p:attrName>
                                        </p:attrNameLst>
                                      </p:cBhvr>
                                      <p:tavLst>
                                        <p:tav tm="0">
                                          <p:val>
                                            <p:strVal val="#ppt_x"/>
                                          </p:val>
                                        </p:tav>
                                        <p:tav tm="100000">
                                          <p:val>
                                            <p:strVal val="#ppt_x"/>
                                          </p:val>
                                        </p:tav>
                                      </p:tavLst>
                                    </p:anim>
                                    <p:anim calcmode="lin" valueType="num">
                                      <p:cBhvr additive="base">
                                        <p:cTn id="42" dur="500" fill="hold"/>
                                        <p:tgtEl>
                                          <p:spTgt spid="2052"/>
                                        </p:tgtEl>
                                        <p:attrNameLst>
                                          <p:attrName>ppt_y</p:attrName>
                                        </p:attrNameLst>
                                      </p:cBhvr>
                                      <p:tavLst>
                                        <p:tav tm="0">
                                          <p:val>
                                            <p:strVal val="1+#ppt_h/2"/>
                                          </p:val>
                                        </p:tav>
                                        <p:tav tm="100000">
                                          <p:val>
                                            <p:strVal val="#ppt_y"/>
                                          </p:val>
                                        </p:tav>
                                      </p:tavLst>
                                    </p:anim>
                                  </p:childTnLst>
                                </p:cTn>
                              </p:par>
                              <p:par>
                                <p:cTn id="43" presetID="22" presetClass="exit" presetSubtype="4" fill="hold" nodeType="withEffect">
                                  <p:stCondLst>
                                    <p:cond delay="0"/>
                                  </p:stCondLst>
                                  <p:childTnLst>
                                    <p:animEffect transition="out" filter="wipe(down)">
                                      <p:cBhvr>
                                        <p:cTn id="44" dur="500"/>
                                        <p:tgtEl>
                                          <p:spTgt spid="51"/>
                                        </p:tgtEl>
                                      </p:cBhvr>
                                    </p:animEffect>
                                    <p:set>
                                      <p:cBhvr>
                                        <p:cTn id="45" dur="1" fill="hold">
                                          <p:stCondLst>
                                            <p:cond delay="499"/>
                                          </p:stCondLst>
                                        </p:cTn>
                                        <p:tgtEl>
                                          <p:spTgt spid="51"/>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52"/>
                                        </p:tgtEl>
                                      </p:cBhvr>
                                    </p:animEffect>
                                    <p:set>
                                      <p:cBhvr>
                                        <p:cTn id="48" dur="1" fill="hold">
                                          <p:stCondLst>
                                            <p:cond delay="499"/>
                                          </p:stCondLst>
                                        </p:cTn>
                                        <p:tgtEl>
                                          <p:spTgt spid="5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500"/>
                                        <p:tgtEl>
                                          <p:spTgt spid="2052"/>
                                        </p:tgtEl>
                                      </p:cBhvr>
                                    </p:animEffect>
                                    <p:set>
                                      <p:cBhvr>
                                        <p:cTn id="53" dur="1" fill="hold">
                                          <p:stCondLst>
                                            <p:cond delay="499"/>
                                          </p:stCondLst>
                                        </p:cTn>
                                        <p:tgtEl>
                                          <p:spTgt spid="2052"/>
                                        </p:tgtEl>
                                        <p:attrNameLst>
                                          <p:attrName>style.visibility</p:attrName>
                                        </p:attrNameLst>
                                      </p:cBhvr>
                                      <p:to>
                                        <p:strVal val="hidden"/>
                                      </p:to>
                                    </p:set>
                                  </p:childTnLst>
                                </p:cTn>
                              </p:par>
                              <p:par>
                                <p:cTn id="54" presetID="2" presetClass="entr" presetSubtype="4" fill="hold" nodeType="withEffect">
                                  <p:stCondLst>
                                    <p:cond delay="0"/>
                                  </p:stCondLst>
                                  <p:childTnLst>
                                    <p:set>
                                      <p:cBhvr>
                                        <p:cTn id="55" dur="1" fill="hold">
                                          <p:stCondLst>
                                            <p:cond delay="0"/>
                                          </p:stCondLst>
                                        </p:cTn>
                                        <p:tgtEl>
                                          <p:spTgt spid="2054"/>
                                        </p:tgtEl>
                                        <p:attrNameLst>
                                          <p:attrName>style.visibility</p:attrName>
                                        </p:attrNameLst>
                                      </p:cBhvr>
                                      <p:to>
                                        <p:strVal val="visible"/>
                                      </p:to>
                                    </p:set>
                                    <p:anim calcmode="lin" valueType="num">
                                      <p:cBhvr additive="base">
                                        <p:cTn id="56" dur="500" fill="hold"/>
                                        <p:tgtEl>
                                          <p:spTgt spid="2054"/>
                                        </p:tgtEl>
                                        <p:attrNameLst>
                                          <p:attrName>ppt_x</p:attrName>
                                        </p:attrNameLst>
                                      </p:cBhvr>
                                      <p:tavLst>
                                        <p:tav tm="0">
                                          <p:val>
                                            <p:strVal val="#ppt_x"/>
                                          </p:val>
                                        </p:tav>
                                        <p:tav tm="100000">
                                          <p:val>
                                            <p:strVal val="#ppt_x"/>
                                          </p:val>
                                        </p:tav>
                                      </p:tavLst>
                                    </p:anim>
                                    <p:anim calcmode="lin" valueType="num">
                                      <p:cBhvr additive="base">
                                        <p:cTn id="57"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2050"/>
                                        </p:tgtEl>
                                        <p:attrNameLst>
                                          <p:attrName>ppt_x</p:attrName>
                                        </p:attrNameLst>
                                      </p:cBhvr>
                                      <p:tavLst>
                                        <p:tav tm="0">
                                          <p:val>
                                            <p:strVal val="ppt_x"/>
                                          </p:val>
                                        </p:tav>
                                        <p:tav tm="100000">
                                          <p:val>
                                            <p:strVal val="ppt_x"/>
                                          </p:val>
                                        </p:tav>
                                      </p:tavLst>
                                    </p:anim>
                                    <p:anim calcmode="lin" valueType="num">
                                      <p:cBhvr additive="base">
                                        <p:cTn id="62" dur="500"/>
                                        <p:tgtEl>
                                          <p:spTgt spid="2050"/>
                                        </p:tgtEl>
                                        <p:attrNameLst>
                                          <p:attrName>ppt_y</p:attrName>
                                        </p:attrNameLst>
                                      </p:cBhvr>
                                      <p:tavLst>
                                        <p:tav tm="0">
                                          <p:val>
                                            <p:strVal val="ppt_y"/>
                                          </p:val>
                                        </p:tav>
                                        <p:tav tm="100000">
                                          <p:val>
                                            <p:strVal val="1+ppt_h/2"/>
                                          </p:val>
                                        </p:tav>
                                      </p:tavLst>
                                    </p:anim>
                                    <p:set>
                                      <p:cBhvr>
                                        <p:cTn id="63" dur="1" fill="hold">
                                          <p:stCondLst>
                                            <p:cond delay="499"/>
                                          </p:stCondLst>
                                        </p:cTn>
                                        <p:tgtEl>
                                          <p:spTgt spid="2050"/>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55"/>
                                        </p:tgtEl>
                                        <p:attrNameLst>
                                          <p:attrName>ppt_x</p:attrName>
                                        </p:attrNameLst>
                                      </p:cBhvr>
                                      <p:tavLst>
                                        <p:tav tm="0">
                                          <p:val>
                                            <p:strVal val="ppt_x"/>
                                          </p:val>
                                        </p:tav>
                                        <p:tav tm="100000">
                                          <p:val>
                                            <p:strVal val="ppt_x"/>
                                          </p:val>
                                        </p:tav>
                                      </p:tavLst>
                                    </p:anim>
                                    <p:anim calcmode="lin" valueType="num">
                                      <p:cBhvr additive="base">
                                        <p:cTn id="66" dur="500"/>
                                        <p:tgtEl>
                                          <p:spTgt spid="55"/>
                                        </p:tgtEl>
                                        <p:attrNameLst>
                                          <p:attrName>ppt_y</p:attrName>
                                        </p:attrNameLst>
                                      </p:cBhvr>
                                      <p:tavLst>
                                        <p:tav tm="0">
                                          <p:val>
                                            <p:strVal val="ppt_y"/>
                                          </p:val>
                                        </p:tav>
                                        <p:tav tm="100000">
                                          <p:val>
                                            <p:strVal val="1+ppt_h/2"/>
                                          </p:val>
                                        </p:tav>
                                      </p:tavLst>
                                    </p:anim>
                                    <p:set>
                                      <p:cBhvr>
                                        <p:cTn id="67" dur="1" fill="hold">
                                          <p:stCondLst>
                                            <p:cond delay="499"/>
                                          </p:stCondLst>
                                        </p:cTn>
                                        <p:tgtEl>
                                          <p:spTgt spid="55"/>
                                        </p:tgtEl>
                                        <p:attrNameLst>
                                          <p:attrName>style.visibility</p:attrName>
                                        </p:attrNameLst>
                                      </p:cBhvr>
                                      <p:to>
                                        <p:strVal val="hidden"/>
                                      </p:to>
                                    </p:set>
                                  </p:childTnLst>
                                </p:cTn>
                              </p:par>
                              <p:par>
                                <p:cTn id="68" presetID="2" presetClass="exit" presetSubtype="4" fill="hold" nodeType="withEffect">
                                  <p:stCondLst>
                                    <p:cond delay="0"/>
                                  </p:stCondLst>
                                  <p:childTnLst>
                                    <p:anim calcmode="lin" valueType="num">
                                      <p:cBhvr additive="base">
                                        <p:cTn id="69" dur="500"/>
                                        <p:tgtEl>
                                          <p:spTgt spid="2054"/>
                                        </p:tgtEl>
                                        <p:attrNameLst>
                                          <p:attrName>ppt_x</p:attrName>
                                        </p:attrNameLst>
                                      </p:cBhvr>
                                      <p:tavLst>
                                        <p:tav tm="0">
                                          <p:val>
                                            <p:strVal val="ppt_x"/>
                                          </p:val>
                                        </p:tav>
                                        <p:tav tm="100000">
                                          <p:val>
                                            <p:strVal val="ppt_x"/>
                                          </p:val>
                                        </p:tav>
                                      </p:tavLst>
                                    </p:anim>
                                    <p:anim calcmode="lin" valueType="num">
                                      <p:cBhvr additive="base">
                                        <p:cTn id="70" dur="500"/>
                                        <p:tgtEl>
                                          <p:spTgt spid="2054"/>
                                        </p:tgtEl>
                                        <p:attrNameLst>
                                          <p:attrName>ppt_y</p:attrName>
                                        </p:attrNameLst>
                                      </p:cBhvr>
                                      <p:tavLst>
                                        <p:tav tm="0">
                                          <p:val>
                                            <p:strVal val="ppt_y"/>
                                          </p:val>
                                        </p:tav>
                                        <p:tav tm="100000">
                                          <p:val>
                                            <p:strVal val="1+ppt_h/2"/>
                                          </p:val>
                                        </p:tav>
                                      </p:tavLst>
                                    </p:anim>
                                    <p:set>
                                      <p:cBhvr>
                                        <p:cTn id="71" dur="1" fill="hold">
                                          <p:stCondLst>
                                            <p:cond delay="499"/>
                                          </p:stCondLst>
                                        </p:cTn>
                                        <p:tgtEl>
                                          <p:spTgt spid="205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barn(inVertical)">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58"/>
                                        </p:tgtEl>
                                        <p:attrNameLst>
                                          <p:attrName>style.visibility</p:attrName>
                                        </p:attrNameLst>
                                      </p:cBhvr>
                                      <p:to>
                                        <p:strVal val="visible"/>
                                      </p:to>
                                    </p:set>
                                    <p:anim calcmode="lin" valueType="num">
                                      <p:cBhvr>
                                        <p:cTn id="81" dur="500" fill="hold"/>
                                        <p:tgtEl>
                                          <p:spTgt spid="58"/>
                                        </p:tgtEl>
                                        <p:attrNameLst>
                                          <p:attrName>ppt_w</p:attrName>
                                        </p:attrNameLst>
                                      </p:cBhvr>
                                      <p:tavLst>
                                        <p:tav tm="0">
                                          <p:val>
                                            <p:fltVal val="0"/>
                                          </p:val>
                                        </p:tav>
                                        <p:tav tm="100000">
                                          <p:val>
                                            <p:strVal val="#ppt_w"/>
                                          </p:val>
                                        </p:tav>
                                      </p:tavLst>
                                    </p:anim>
                                    <p:anim calcmode="lin" valueType="num">
                                      <p:cBhvr>
                                        <p:cTn id="82" dur="500" fill="hold"/>
                                        <p:tgtEl>
                                          <p:spTgt spid="58"/>
                                        </p:tgtEl>
                                        <p:attrNameLst>
                                          <p:attrName>ppt_h</p:attrName>
                                        </p:attrNameLst>
                                      </p:cBhvr>
                                      <p:tavLst>
                                        <p:tav tm="0">
                                          <p:val>
                                            <p:fltVal val="0"/>
                                          </p:val>
                                        </p:tav>
                                        <p:tav tm="100000">
                                          <p:val>
                                            <p:strVal val="#ppt_h"/>
                                          </p:val>
                                        </p:tav>
                                      </p:tavLst>
                                    </p:anim>
                                    <p:animEffect transition="in" filter="fade">
                                      <p:cBhvr>
                                        <p:cTn id="83" dur="500"/>
                                        <p:tgtEl>
                                          <p:spTgt spid="58"/>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61"/>
                                        </p:tgtEl>
                                        <p:attrNameLst>
                                          <p:attrName>style.visibility</p:attrName>
                                        </p:attrNameLst>
                                      </p:cBhvr>
                                      <p:to>
                                        <p:strVal val="visible"/>
                                      </p:to>
                                    </p:set>
                                    <p:animEffect transition="in" filter="barn(inVertical)">
                                      <p:cBhvr>
                                        <p:cTn id="88" dur="500"/>
                                        <p:tgtEl>
                                          <p:spTgt spid="61"/>
                                        </p:tgtEl>
                                      </p:cBhvr>
                                    </p:animEffect>
                                  </p:childTnLst>
                                </p:cTn>
                              </p:par>
                              <p:par>
                                <p:cTn id="89" presetID="1" presetClass="exit" presetSubtype="0" fill="hold" grpId="1" nodeType="withEffect">
                                  <p:stCondLst>
                                    <p:cond delay="0"/>
                                  </p:stCondLst>
                                  <p:childTnLst>
                                    <p:set>
                                      <p:cBhvr>
                                        <p:cTn id="90" dur="1" fill="hold">
                                          <p:stCondLst>
                                            <p:cond delay="0"/>
                                          </p:stCondLst>
                                        </p:cTn>
                                        <p:tgtEl>
                                          <p:spTgt spid="58"/>
                                        </p:tgtEl>
                                        <p:attrNameLst>
                                          <p:attrName>style.visibility</p:attrName>
                                        </p:attrNameLst>
                                      </p:cBhvr>
                                      <p:to>
                                        <p:strVal val="hidden"/>
                                      </p:to>
                                    </p:set>
                                  </p:childTnLst>
                                </p:cTn>
                              </p:par>
                              <p:par>
                                <p:cTn id="91" presetID="22" presetClass="exit" presetSubtype="4" fill="hold" nodeType="withEffect">
                                  <p:stCondLst>
                                    <p:cond delay="0"/>
                                  </p:stCondLst>
                                  <p:childTnLst>
                                    <p:animEffect transition="out" filter="wipe(down)">
                                      <p:cBhvr>
                                        <p:cTn id="92" dur="500"/>
                                        <p:tgtEl>
                                          <p:spTgt spid="59"/>
                                        </p:tgtEl>
                                      </p:cBhvr>
                                    </p:animEffect>
                                    <p:set>
                                      <p:cBhvr>
                                        <p:cTn id="93" dur="1" fill="hold">
                                          <p:stCondLst>
                                            <p:cond delay="499"/>
                                          </p:stCondLst>
                                        </p:cTn>
                                        <p:tgtEl>
                                          <p:spTgt spid="5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nodeType="clickEffect">
                                  <p:stCondLst>
                                    <p:cond delay="0"/>
                                  </p:stCondLst>
                                  <p:childTnLst>
                                    <p:animEffect transition="out" filter="wipe(down)">
                                      <p:cBhvr>
                                        <p:cTn id="97" dur="500"/>
                                        <p:tgtEl>
                                          <p:spTgt spid="61"/>
                                        </p:tgtEl>
                                      </p:cBhvr>
                                    </p:animEffect>
                                    <p:set>
                                      <p:cBhvr>
                                        <p:cTn id="98" dur="1" fill="hold">
                                          <p:stCondLst>
                                            <p:cond delay="499"/>
                                          </p:stCondLst>
                                        </p:cTn>
                                        <p:tgtEl>
                                          <p:spTgt spid="61"/>
                                        </p:tgtEl>
                                        <p:attrNameLst>
                                          <p:attrName>style.visibility</p:attrName>
                                        </p:attrNameLst>
                                      </p:cBhvr>
                                      <p:to>
                                        <p:strVal val="hidden"/>
                                      </p:to>
                                    </p:set>
                                  </p:childTnLst>
                                </p:cTn>
                              </p:par>
                              <p:par>
                                <p:cTn id="99" presetID="22" presetClass="entr" presetSubtype="4" fill="hold"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wipe(down)">
                                      <p:cBhvr>
                                        <p:cTn id="10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47" grpId="0" animBg="1"/>
      <p:bldP spid="47" grpId="1" animBg="1"/>
      <p:bldP spid="48" grpId="0" animBg="1"/>
      <p:bldP spid="55" grpId="0"/>
      <p:bldP spid="55" grpId="1"/>
      <p:bldP spid="58" grpId="0"/>
      <p:bldP spid="5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Scheduling 2 – </a:t>
            </a:r>
            <a:r>
              <a:rPr lang="en-US" sz="5000" dirty="0" err="1" smtClean="0"/>
              <a:t>nonblocking</a:t>
            </a:r>
            <a:r>
              <a:rPr lang="en-US" sz="5000" dirty="0" smtClean="0"/>
              <a:t> call</a:t>
            </a:r>
            <a:endParaRPr lang="en-US" sz="5000" dirty="0"/>
          </a:p>
        </p:txBody>
      </p:sp>
      <p:sp>
        <p:nvSpPr>
          <p:cNvPr id="6" name="Content Placeholder 2"/>
          <p:cNvSpPr txBox="1">
            <a:spLocks/>
          </p:cNvSpPr>
          <p:nvPr/>
        </p:nvSpPr>
        <p:spPr>
          <a:xfrm>
            <a:off x="6934200" y="1371600"/>
            <a:ext cx="6019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3040" b="1" u="sng" dirty="0"/>
              <a:t>a</a:t>
            </a:r>
            <a:r>
              <a:rPr lang="en-US" sz="3040" b="1" u="sng" dirty="0" smtClean="0"/>
              <a:t>gain</a:t>
            </a:r>
            <a:r>
              <a:rPr lang="en-US" sz="3040" dirty="0" smtClean="0"/>
              <a:t>:</a:t>
            </a:r>
          </a:p>
          <a:p>
            <a:pPr marL="0" indent="0">
              <a:buNone/>
            </a:pPr>
            <a:r>
              <a:rPr lang="en-US" sz="3040" dirty="0" smtClean="0"/>
              <a:t>	call </a:t>
            </a:r>
            <a:r>
              <a:rPr lang="en-US" sz="3040" dirty="0" err="1" smtClean="0"/>
              <a:t>vm_call_pal</a:t>
            </a:r>
            <a:endParaRPr lang="en-US" sz="3040" dirty="0"/>
          </a:p>
          <a:p>
            <a:pPr marL="0" indent="0">
              <a:buNone/>
            </a:pPr>
            <a:r>
              <a:rPr lang="en-US" sz="3040" dirty="0" smtClean="0"/>
              <a:t>	if finish</a:t>
            </a:r>
          </a:p>
          <a:p>
            <a:pPr marL="0" indent="0">
              <a:buNone/>
            </a:pPr>
            <a:r>
              <a:rPr lang="en-US" sz="3040" dirty="0"/>
              <a:t>	</a:t>
            </a:r>
            <a:r>
              <a:rPr lang="en-US" sz="3040" dirty="0" smtClean="0"/>
              <a:t>	return</a:t>
            </a:r>
          </a:p>
          <a:p>
            <a:pPr marL="0" indent="0">
              <a:buNone/>
            </a:pPr>
            <a:r>
              <a:rPr lang="en-US" sz="3040" dirty="0" smtClean="0"/>
              <a:t>	else if not finish</a:t>
            </a:r>
          </a:p>
          <a:p>
            <a:pPr marL="0" indent="0">
              <a:buNone/>
            </a:pPr>
            <a:r>
              <a:rPr lang="en-US" sz="3040" dirty="0"/>
              <a:t>	</a:t>
            </a:r>
            <a:r>
              <a:rPr lang="en-US" sz="3040" dirty="0" smtClean="0"/>
              <a:t>	go to </a:t>
            </a:r>
            <a:r>
              <a:rPr lang="en-US" sz="3040" b="1" u="sng" dirty="0" smtClean="0"/>
              <a:t>again</a:t>
            </a:r>
          </a:p>
          <a:p>
            <a:pPr marL="0" indent="0">
              <a:buNone/>
            </a:pPr>
            <a:r>
              <a:rPr lang="en-US" sz="3040" dirty="0" smtClean="0"/>
              <a:t>	end if</a:t>
            </a:r>
          </a:p>
        </p:txBody>
      </p:sp>
      <p:sp>
        <p:nvSpPr>
          <p:cNvPr id="2" name="Rounded Rectangle 1"/>
          <p:cNvSpPr/>
          <p:nvPr/>
        </p:nvSpPr>
        <p:spPr>
          <a:xfrm>
            <a:off x="1219200" y="2057400"/>
            <a:ext cx="4343400" cy="40386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377111" y="3568868"/>
            <a:ext cx="4027577" cy="1015663"/>
          </a:xfrm>
          <a:prstGeom prst="rect">
            <a:avLst/>
          </a:prstGeom>
          <a:noFill/>
        </p:spPr>
        <p:txBody>
          <a:bodyPr wrap="none" rtlCol="0">
            <a:spAutoFit/>
          </a:bodyPr>
          <a:lstStyle/>
          <a:p>
            <a:pPr algn="ctr"/>
            <a:r>
              <a:rPr lang="en-US" sz="3000" b="1" dirty="0" err="1" smtClean="0">
                <a:solidFill>
                  <a:srgbClr val="FF0000"/>
                </a:solidFill>
              </a:rPr>
              <a:t>TrustZone</a:t>
            </a:r>
            <a:r>
              <a:rPr lang="en-US" sz="3000" b="1" dirty="0" smtClean="0">
                <a:solidFill>
                  <a:srgbClr val="FF0000"/>
                </a:solidFill>
              </a:rPr>
              <a:t> Secure World</a:t>
            </a:r>
          </a:p>
          <a:p>
            <a:pPr algn="ctr"/>
            <a:r>
              <a:rPr lang="en-US" sz="3000" b="1" dirty="0" smtClean="0">
                <a:solidFill>
                  <a:srgbClr val="FF0000"/>
                </a:solidFill>
              </a:rPr>
              <a:t>Secure Tiny Kernel (STK)</a:t>
            </a:r>
            <a:endParaRPr lang="en-US" sz="3000" b="1" dirty="0">
              <a:solidFill>
                <a:srgbClr val="FF0000"/>
              </a:solidFill>
            </a:endParaRPr>
          </a:p>
        </p:txBody>
      </p:sp>
      <p:cxnSp>
        <p:nvCxnSpPr>
          <p:cNvPr id="7" name="Straight Arrow Connector 6"/>
          <p:cNvCxnSpPr>
            <a:endCxn id="2" idx="3"/>
          </p:cNvCxnSpPr>
          <p:nvPr/>
        </p:nvCxnSpPr>
        <p:spPr>
          <a:xfrm flipH="1">
            <a:off x="5562600" y="2209800"/>
            <a:ext cx="2362200" cy="18669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105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PAL Life Cycle</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800" dirty="0" smtClean="0"/>
              <a:t>PAL Registration</a:t>
            </a:r>
          </a:p>
          <a:p>
            <a:r>
              <a:rPr lang="en-US" sz="3800" dirty="0" smtClean="0"/>
              <a:t>PAL Invocation</a:t>
            </a:r>
          </a:p>
          <a:p>
            <a:r>
              <a:rPr lang="en-US" sz="3800" dirty="0" smtClean="0"/>
              <a:t>PAL </a:t>
            </a:r>
            <a:r>
              <a:rPr lang="en-US" sz="3800" dirty="0" err="1" smtClean="0"/>
              <a:t>Unregistration</a:t>
            </a:r>
            <a:endParaRPr lang="en-US" sz="3800" dirty="0" smtClean="0"/>
          </a:p>
          <a:p>
            <a:r>
              <a:rPr lang="en-US" sz="3800" dirty="0"/>
              <a:t>PAL TPM </a:t>
            </a:r>
            <a:r>
              <a:rPr lang="en-US" sz="3800" dirty="0" smtClean="0"/>
              <a:t>Operations</a:t>
            </a:r>
            <a:endParaRPr lang="en-US" sz="3800" dirty="0"/>
          </a:p>
        </p:txBody>
      </p:sp>
      <p:pic>
        <p:nvPicPr>
          <p:cNvPr id="2050" name="Picture 2" descr="http://www.clipartbest.com/cliparts/9aT/qxr/9aTqxrBi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4906655"/>
            <a:ext cx="2286000" cy="2129246"/>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3009014" y="4486499"/>
            <a:ext cx="22098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KVM Module</a:t>
            </a:r>
            <a:endParaRPr lang="en-US" dirty="0">
              <a:solidFill>
                <a:schemeClr val="tx1"/>
              </a:solidFill>
            </a:endParaRPr>
          </a:p>
        </p:txBody>
      </p:sp>
      <p:sp>
        <p:nvSpPr>
          <p:cNvPr id="8" name="Rounded Rectangle 7"/>
          <p:cNvSpPr/>
          <p:nvPr/>
        </p:nvSpPr>
        <p:spPr>
          <a:xfrm>
            <a:off x="3009014" y="5824650"/>
            <a:ext cx="22098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VM Module</a:t>
            </a:r>
            <a:endParaRPr lang="en-US" dirty="0">
              <a:solidFill>
                <a:schemeClr val="tx1"/>
              </a:solidFill>
            </a:endParaRPr>
          </a:p>
        </p:txBody>
      </p:sp>
      <p:sp>
        <p:nvSpPr>
          <p:cNvPr id="9" name="Rounded Rectangle 8"/>
          <p:cNvSpPr/>
          <p:nvPr/>
        </p:nvSpPr>
        <p:spPr>
          <a:xfrm>
            <a:off x="5486400" y="4486499"/>
            <a:ext cx="22098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libtzsec</a:t>
            </a:r>
            <a:endParaRPr lang="en-US" dirty="0">
              <a:solidFill>
                <a:schemeClr val="tx1"/>
              </a:solidFill>
            </a:endParaRPr>
          </a:p>
        </p:txBody>
      </p:sp>
      <p:sp>
        <p:nvSpPr>
          <p:cNvPr id="10" name="Rounded Rectangle 9"/>
          <p:cNvSpPr/>
          <p:nvPr/>
        </p:nvSpPr>
        <p:spPr>
          <a:xfrm>
            <a:off x="5486400" y="5824650"/>
            <a:ext cx="22098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libtznorm</a:t>
            </a:r>
            <a:endParaRPr lang="en-US" dirty="0">
              <a:solidFill>
                <a:schemeClr val="tx1"/>
              </a:solidFill>
            </a:endParaRPr>
          </a:p>
        </p:txBody>
      </p:sp>
    </p:spTree>
    <p:extLst>
      <p:ext uri="{BB962C8B-B14F-4D97-AF65-F5344CB8AC3E}">
        <p14:creationId xmlns:p14="http://schemas.microsoft.com/office/powerpoint/2010/main" val="1956395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Secure Boot</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40" dirty="0" smtClean="0"/>
              <a:t>Only signed (private key) image can boot the ARM board</a:t>
            </a:r>
          </a:p>
          <a:p>
            <a:r>
              <a:rPr lang="en-US" sz="3040" dirty="0" smtClean="0"/>
              <a:t>Private key is confidential to regular </a:t>
            </a:r>
            <a:r>
              <a:rPr lang="en-US" sz="3040" dirty="0" err="1" smtClean="0"/>
              <a:t>IaaS</a:t>
            </a:r>
            <a:r>
              <a:rPr lang="en-US" sz="3040" dirty="0" smtClean="0"/>
              <a:t> administrators</a:t>
            </a:r>
          </a:p>
          <a:p>
            <a:r>
              <a:rPr lang="en-US" sz="3040" dirty="0" smtClean="0"/>
              <a:t>Boot ROM does integrity check of the first image (secure world)</a:t>
            </a:r>
          </a:p>
        </p:txBody>
      </p:sp>
      <p:sp>
        <p:nvSpPr>
          <p:cNvPr id="2" name="Rounded Rectangle 1"/>
          <p:cNvSpPr/>
          <p:nvPr/>
        </p:nvSpPr>
        <p:spPr>
          <a:xfrm>
            <a:off x="4648200" y="4406610"/>
            <a:ext cx="2516813" cy="9144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Secure Tiny Kernel (STK)</a:t>
            </a:r>
            <a:endParaRPr lang="en-US" dirty="0">
              <a:solidFill>
                <a:schemeClr val="tx1"/>
              </a:solidFill>
            </a:endParaRPr>
          </a:p>
        </p:txBody>
      </p:sp>
      <p:sp>
        <p:nvSpPr>
          <p:cNvPr id="5" name="Rounded Rectangle 4"/>
          <p:cNvSpPr/>
          <p:nvPr/>
        </p:nvSpPr>
        <p:spPr>
          <a:xfrm>
            <a:off x="8686800" y="4406610"/>
            <a:ext cx="1828800" cy="914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Hypervisor</a:t>
            </a:r>
            <a:endParaRPr lang="en-US" dirty="0">
              <a:solidFill>
                <a:schemeClr val="tx1"/>
              </a:solidFill>
            </a:endParaRPr>
          </a:p>
        </p:txBody>
      </p:sp>
      <p:sp>
        <p:nvSpPr>
          <p:cNvPr id="7" name="Rounded Rectangle 6"/>
          <p:cNvSpPr/>
          <p:nvPr/>
        </p:nvSpPr>
        <p:spPr>
          <a:xfrm>
            <a:off x="11734800" y="4406610"/>
            <a:ext cx="1676400" cy="9144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VM OS</a:t>
            </a:r>
            <a:endParaRPr lang="en-US" dirty="0">
              <a:solidFill>
                <a:schemeClr val="tx1"/>
              </a:solidFill>
            </a:endParaRPr>
          </a:p>
        </p:txBody>
      </p:sp>
      <p:sp>
        <p:nvSpPr>
          <p:cNvPr id="4" name="Right Arrow 3"/>
          <p:cNvSpPr/>
          <p:nvPr/>
        </p:nvSpPr>
        <p:spPr>
          <a:xfrm>
            <a:off x="7365705" y="471141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0753727" y="471141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353300" y="4206949"/>
            <a:ext cx="715260" cy="424732"/>
          </a:xfrm>
          <a:prstGeom prst="rect">
            <a:avLst/>
          </a:prstGeom>
          <a:noFill/>
        </p:spPr>
        <p:txBody>
          <a:bodyPr wrap="none" rtlCol="0">
            <a:spAutoFit/>
          </a:bodyPr>
          <a:lstStyle/>
          <a:p>
            <a:r>
              <a:rPr lang="en-US" dirty="0" smtClean="0"/>
              <a:t>boot</a:t>
            </a:r>
            <a:endParaRPr lang="en-US" dirty="0"/>
          </a:p>
        </p:txBody>
      </p:sp>
      <p:sp>
        <p:nvSpPr>
          <p:cNvPr id="10" name="TextBox 9"/>
          <p:cNvSpPr txBox="1"/>
          <p:nvPr/>
        </p:nvSpPr>
        <p:spPr>
          <a:xfrm>
            <a:off x="10745533" y="4206949"/>
            <a:ext cx="715260" cy="424732"/>
          </a:xfrm>
          <a:prstGeom prst="rect">
            <a:avLst/>
          </a:prstGeom>
          <a:noFill/>
        </p:spPr>
        <p:txBody>
          <a:bodyPr wrap="none" rtlCol="0">
            <a:spAutoFit/>
          </a:bodyPr>
          <a:lstStyle/>
          <a:p>
            <a:r>
              <a:rPr lang="en-US" dirty="0" smtClean="0"/>
              <a:t>boot</a:t>
            </a:r>
            <a:endParaRPr lang="en-US" dirty="0"/>
          </a:p>
        </p:txBody>
      </p:sp>
      <p:cxnSp>
        <p:nvCxnSpPr>
          <p:cNvPr id="12" name="Straight Connector 11"/>
          <p:cNvCxnSpPr/>
          <p:nvPr/>
        </p:nvCxnSpPr>
        <p:spPr>
          <a:xfrm>
            <a:off x="8305800" y="3188881"/>
            <a:ext cx="0" cy="3429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14401" y="4406610"/>
            <a:ext cx="1447799" cy="9144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Boot ROM</a:t>
            </a:r>
            <a:endParaRPr lang="en-US" dirty="0">
              <a:solidFill>
                <a:schemeClr val="tx1"/>
              </a:solidFill>
            </a:endParaRPr>
          </a:p>
        </p:txBody>
      </p:sp>
      <p:sp>
        <p:nvSpPr>
          <p:cNvPr id="14" name="Right Arrow 13"/>
          <p:cNvSpPr/>
          <p:nvPr/>
        </p:nvSpPr>
        <p:spPr>
          <a:xfrm>
            <a:off x="2537970" y="4711410"/>
            <a:ext cx="190549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25565" y="4206949"/>
            <a:ext cx="1917897" cy="424732"/>
          </a:xfrm>
          <a:prstGeom prst="rect">
            <a:avLst/>
          </a:prstGeom>
          <a:noFill/>
        </p:spPr>
        <p:txBody>
          <a:bodyPr wrap="none" rtlCol="0">
            <a:spAutoFit/>
          </a:bodyPr>
          <a:lstStyle/>
          <a:p>
            <a:r>
              <a:rPr lang="en-US" dirty="0" smtClean="0"/>
              <a:t>Verify and boot</a:t>
            </a:r>
            <a:endParaRPr lang="en-US" dirty="0"/>
          </a:p>
        </p:txBody>
      </p:sp>
      <p:sp>
        <p:nvSpPr>
          <p:cNvPr id="11" name="TextBox 10"/>
          <p:cNvSpPr txBox="1"/>
          <p:nvPr/>
        </p:nvSpPr>
        <p:spPr>
          <a:xfrm>
            <a:off x="5444221" y="3188881"/>
            <a:ext cx="1720792" cy="424732"/>
          </a:xfrm>
          <a:prstGeom prst="rect">
            <a:avLst/>
          </a:prstGeom>
          <a:noFill/>
        </p:spPr>
        <p:txBody>
          <a:bodyPr wrap="none" rtlCol="0">
            <a:spAutoFit/>
          </a:bodyPr>
          <a:lstStyle/>
          <a:p>
            <a:r>
              <a:rPr lang="en-US" b="1" dirty="0" smtClean="0">
                <a:solidFill>
                  <a:srgbClr val="FF0000"/>
                </a:solidFill>
              </a:rPr>
              <a:t>Secure World</a:t>
            </a:r>
            <a:endParaRPr lang="en-US" b="1" dirty="0">
              <a:solidFill>
                <a:srgbClr val="FF0000"/>
              </a:solidFill>
            </a:endParaRPr>
          </a:p>
        </p:txBody>
      </p:sp>
      <p:sp>
        <p:nvSpPr>
          <p:cNvPr id="16" name="TextBox 15"/>
          <p:cNvSpPr txBox="1"/>
          <p:nvPr/>
        </p:nvSpPr>
        <p:spPr>
          <a:xfrm>
            <a:off x="9292667" y="3188881"/>
            <a:ext cx="1810496" cy="424732"/>
          </a:xfrm>
          <a:prstGeom prst="rect">
            <a:avLst/>
          </a:prstGeom>
          <a:noFill/>
        </p:spPr>
        <p:txBody>
          <a:bodyPr wrap="none" rtlCol="0">
            <a:spAutoFit/>
          </a:bodyPr>
          <a:lstStyle/>
          <a:p>
            <a:r>
              <a:rPr lang="en-US" b="1" dirty="0" smtClean="0">
                <a:solidFill>
                  <a:srgbClr val="FF0000"/>
                </a:solidFill>
              </a:rPr>
              <a:t>Normal World</a:t>
            </a:r>
            <a:endParaRPr lang="en-US" b="1" dirty="0">
              <a:solidFill>
                <a:srgbClr val="FF0000"/>
              </a:solidFill>
            </a:endParaRPr>
          </a:p>
        </p:txBody>
      </p:sp>
      <p:sp>
        <p:nvSpPr>
          <p:cNvPr id="19" name="TextBox 18"/>
          <p:cNvSpPr txBox="1"/>
          <p:nvPr/>
        </p:nvSpPr>
        <p:spPr>
          <a:xfrm>
            <a:off x="762000" y="5741983"/>
            <a:ext cx="1482009" cy="369332"/>
          </a:xfrm>
          <a:prstGeom prst="rect">
            <a:avLst/>
          </a:prstGeom>
          <a:noFill/>
        </p:spPr>
        <p:txBody>
          <a:bodyPr wrap="none" rtlCol="0">
            <a:spAutoFit/>
          </a:bodyPr>
          <a:lstStyle/>
          <a:p>
            <a:r>
              <a:rPr lang="en-US" sz="1800" dirty="0" smtClean="0"/>
              <a:t>Manufacturer</a:t>
            </a:r>
            <a:endParaRPr lang="en-US" sz="1800" dirty="0"/>
          </a:p>
        </p:txBody>
      </p:sp>
      <p:sp>
        <p:nvSpPr>
          <p:cNvPr id="21" name="TextBox 20"/>
          <p:cNvSpPr txBox="1"/>
          <p:nvPr/>
        </p:nvSpPr>
        <p:spPr>
          <a:xfrm>
            <a:off x="12045451" y="5741983"/>
            <a:ext cx="1055097" cy="369332"/>
          </a:xfrm>
          <a:prstGeom prst="rect">
            <a:avLst/>
          </a:prstGeom>
          <a:noFill/>
        </p:spPr>
        <p:txBody>
          <a:bodyPr wrap="none" rtlCol="0">
            <a:spAutoFit/>
          </a:bodyPr>
          <a:lstStyle/>
          <a:p>
            <a:r>
              <a:rPr lang="en-US" sz="1800" dirty="0" err="1" smtClean="0"/>
              <a:t>IaaS</a:t>
            </a:r>
            <a:r>
              <a:rPr lang="en-US" sz="1800" dirty="0" smtClean="0"/>
              <a:t> User</a:t>
            </a:r>
            <a:endParaRPr lang="en-US" sz="1800" dirty="0"/>
          </a:p>
        </p:txBody>
      </p:sp>
      <p:grpSp>
        <p:nvGrpSpPr>
          <p:cNvPr id="22" name="Group 21"/>
          <p:cNvGrpSpPr/>
          <p:nvPr/>
        </p:nvGrpSpPr>
        <p:grpSpPr>
          <a:xfrm>
            <a:off x="8976106" y="5487620"/>
            <a:ext cx="1221809" cy="1429124"/>
            <a:chOff x="13095767" y="2052289"/>
            <a:chExt cx="1221809" cy="1429124"/>
          </a:xfrm>
        </p:grpSpPr>
        <p:grpSp>
          <p:nvGrpSpPr>
            <p:cNvPr id="23" name="Group 22"/>
            <p:cNvGrpSpPr/>
            <p:nvPr/>
          </p:nvGrpSpPr>
          <p:grpSpPr>
            <a:xfrm>
              <a:off x="13095767" y="2052289"/>
              <a:ext cx="1027813" cy="1000310"/>
              <a:chOff x="12126433" y="2804737"/>
              <a:chExt cx="1027813" cy="1000310"/>
            </a:xfrm>
          </p:grpSpPr>
          <p:grpSp>
            <p:nvGrpSpPr>
              <p:cNvPr id="25" name="Group 24"/>
              <p:cNvGrpSpPr/>
              <p:nvPr/>
            </p:nvGrpSpPr>
            <p:grpSpPr>
              <a:xfrm>
                <a:off x="12126433" y="2804737"/>
                <a:ext cx="1027813" cy="495725"/>
                <a:chOff x="12115800" y="2804737"/>
                <a:chExt cx="1027813" cy="495725"/>
              </a:xfrm>
            </p:grpSpPr>
            <p:pic>
              <p:nvPicPr>
                <p:cNvPr id="29"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15800" y="2804737"/>
                  <a:ext cx="503274" cy="49572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40339" y="2804737"/>
                  <a:ext cx="503274" cy="4957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p:cNvGrpSpPr/>
              <p:nvPr/>
            </p:nvGrpSpPr>
            <p:grpSpPr>
              <a:xfrm>
                <a:off x="12126433" y="3309322"/>
                <a:ext cx="1027813" cy="495725"/>
                <a:chOff x="12137065" y="3309322"/>
                <a:chExt cx="1027813" cy="495725"/>
              </a:xfrm>
            </p:grpSpPr>
            <p:pic>
              <p:nvPicPr>
                <p:cNvPr id="27"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37065" y="3309322"/>
                  <a:ext cx="503274" cy="49572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1604" y="3309322"/>
                  <a:ext cx="503274" cy="49572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 name="TextBox 23"/>
            <p:cNvSpPr txBox="1"/>
            <p:nvPr/>
          </p:nvSpPr>
          <p:spPr>
            <a:xfrm>
              <a:off x="13095767" y="3112081"/>
              <a:ext cx="1221809" cy="369332"/>
            </a:xfrm>
            <a:prstGeom prst="rect">
              <a:avLst/>
            </a:prstGeom>
            <a:noFill/>
          </p:spPr>
          <p:txBody>
            <a:bodyPr wrap="none" rtlCol="0">
              <a:spAutoFit/>
            </a:bodyPr>
            <a:lstStyle/>
            <a:p>
              <a:r>
                <a:rPr lang="en-US" sz="1800" dirty="0" err="1" smtClean="0"/>
                <a:t>Hyp</a:t>
              </a:r>
              <a:r>
                <a:rPr lang="en-US" sz="1800" dirty="0" smtClean="0"/>
                <a:t> Admin</a:t>
              </a:r>
              <a:endParaRPr lang="en-US" sz="1800" dirty="0"/>
            </a:p>
          </p:txBody>
        </p:sp>
      </p:grpSp>
      <p:grpSp>
        <p:nvGrpSpPr>
          <p:cNvPr id="31" name="Group 30"/>
          <p:cNvGrpSpPr/>
          <p:nvPr/>
        </p:nvGrpSpPr>
        <p:grpSpPr>
          <a:xfrm>
            <a:off x="4497023" y="5406983"/>
            <a:ext cx="2894447" cy="1408664"/>
            <a:chOff x="12382617" y="1371600"/>
            <a:chExt cx="2894447" cy="1408664"/>
          </a:xfrm>
        </p:grpSpPr>
        <p:pic>
          <p:nvPicPr>
            <p:cNvPr id="32" name="Picture 2" descr="http://cdn.1001freedownloads.com/vector/thumb/89503/signore_g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82304" y="1371600"/>
              <a:ext cx="619791" cy="102869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2382617" y="2410932"/>
              <a:ext cx="2894447" cy="369332"/>
            </a:xfrm>
            <a:prstGeom prst="rect">
              <a:avLst/>
            </a:prstGeom>
            <a:noFill/>
          </p:spPr>
          <p:txBody>
            <a:bodyPr wrap="none" rtlCol="0">
              <a:spAutoFit/>
            </a:bodyPr>
            <a:lstStyle/>
            <a:p>
              <a:r>
                <a:rPr lang="en-US" sz="1800" dirty="0" smtClean="0"/>
                <a:t>Core Admin or Manufacturer</a:t>
              </a:r>
              <a:endParaRPr lang="en-US" sz="1800" dirty="0"/>
            </a:p>
          </p:txBody>
        </p:sp>
      </p:grpSp>
    </p:spTree>
    <p:extLst>
      <p:ext uri="{BB962C8B-B14F-4D97-AF65-F5344CB8AC3E}">
        <p14:creationId xmlns:p14="http://schemas.microsoft.com/office/powerpoint/2010/main" val="1342690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Objective of Talk</a:t>
            </a:r>
            <a:endParaRPr lang="en-US" sz="5000" dirty="0"/>
          </a:p>
        </p:txBody>
      </p:sp>
      <p:sp>
        <p:nvSpPr>
          <p:cNvPr id="5" name="Content Placeholder 2"/>
          <p:cNvSpPr txBox="1">
            <a:spLocks/>
          </p:cNvSpPr>
          <p:nvPr/>
        </p:nvSpPr>
        <p:spPr>
          <a:xfrm>
            <a:off x="914400" y="1447799"/>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pPr marL="548640" lvl="1" indent="0">
              <a:buNone/>
            </a:pPr>
            <a:endParaRPr lang="en-US" sz="2720" dirty="0"/>
          </a:p>
        </p:txBody>
      </p:sp>
      <p:sp>
        <p:nvSpPr>
          <p:cNvPr id="4"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400" dirty="0" smtClean="0"/>
              <a:t>Idea of </a:t>
            </a:r>
            <a:r>
              <a:rPr lang="en-US" sz="3400" dirty="0" err="1" smtClean="0"/>
              <a:t>TZVisor</a:t>
            </a:r>
            <a:endParaRPr lang="en-US" sz="3400" dirty="0" smtClean="0"/>
          </a:p>
          <a:p>
            <a:r>
              <a:rPr lang="en-US" sz="3400" dirty="0" smtClean="0"/>
              <a:t>Flow of the presentation</a:t>
            </a:r>
          </a:p>
          <a:p>
            <a:r>
              <a:rPr lang="en-US" sz="3400" dirty="0" smtClean="0"/>
              <a:t>Confusion </a:t>
            </a:r>
          </a:p>
          <a:p>
            <a:r>
              <a:rPr lang="en-US" sz="3400" dirty="0" smtClean="0"/>
              <a:t>Design Problem</a:t>
            </a:r>
          </a:p>
          <a:p>
            <a:r>
              <a:rPr lang="en-US" sz="3400" dirty="0" smtClean="0"/>
              <a:t>Weakness</a:t>
            </a:r>
          </a:p>
          <a:p>
            <a:r>
              <a:rPr lang="en-US" sz="3400" dirty="0" smtClean="0"/>
              <a:t>ARM Virtualization and Security Extensions</a:t>
            </a:r>
            <a:endParaRPr lang="en-US" sz="3400" dirty="0"/>
          </a:p>
        </p:txBody>
      </p:sp>
      <p:pic>
        <p:nvPicPr>
          <p:cNvPr id="1026" name="Picture 2" descr="http://thecampuscareercoach.files.wordpress.com/2012/10/career-objective-resum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3200" y="4343400"/>
            <a:ext cx="33147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27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Implementation</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lnSpcReduction="10000"/>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40" dirty="0" smtClean="0"/>
              <a:t>Platforms (32-bit)</a:t>
            </a:r>
          </a:p>
          <a:p>
            <a:pPr lvl="1"/>
            <a:r>
              <a:rPr lang="en-US" sz="2560" dirty="0" smtClean="0"/>
              <a:t>ARM Fast Models 9.1 Cortex-A15x1</a:t>
            </a:r>
          </a:p>
          <a:p>
            <a:pPr lvl="1"/>
            <a:r>
              <a:rPr lang="en-US" sz="2560" dirty="0" smtClean="0"/>
              <a:t>Samsung </a:t>
            </a:r>
            <a:r>
              <a:rPr lang="en-US" sz="2560" dirty="0" err="1" smtClean="0"/>
              <a:t>Exynos</a:t>
            </a:r>
            <a:r>
              <a:rPr lang="en-US" sz="2560" dirty="0" smtClean="0"/>
              <a:t> 5250 </a:t>
            </a:r>
            <a:r>
              <a:rPr lang="en-US" sz="2560" dirty="0" err="1" smtClean="0"/>
              <a:t>Arndale</a:t>
            </a:r>
            <a:r>
              <a:rPr lang="en-US" sz="2560" dirty="0" smtClean="0"/>
              <a:t> Board Cortex-A15x2  </a:t>
            </a:r>
          </a:p>
          <a:p>
            <a:r>
              <a:rPr lang="en-US" sz="3040" dirty="0" smtClean="0"/>
              <a:t>Secure World</a:t>
            </a:r>
          </a:p>
          <a:p>
            <a:pPr lvl="1"/>
            <a:r>
              <a:rPr lang="en-US" sz="2560" dirty="0" smtClean="0"/>
              <a:t>Boot-wrapper (Fast Models)</a:t>
            </a:r>
          </a:p>
          <a:p>
            <a:pPr lvl="1"/>
            <a:r>
              <a:rPr lang="en-US" sz="2560" dirty="0" smtClean="0"/>
              <a:t>U-Boot(</a:t>
            </a:r>
            <a:r>
              <a:rPr lang="en-US" sz="2560" dirty="0" err="1" smtClean="0"/>
              <a:t>Arndale</a:t>
            </a:r>
            <a:r>
              <a:rPr lang="en-US" sz="2560" dirty="0" smtClean="0"/>
              <a:t> Board)</a:t>
            </a:r>
          </a:p>
          <a:p>
            <a:pPr lvl="1"/>
            <a:r>
              <a:rPr lang="en-US" sz="2560" dirty="0" smtClean="0"/>
              <a:t>xv6-armv7 &lt; 10k LOC</a:t>
            </a:r>
          </a:p>
          <a:p>
            <a:r>
              <a:rPr lang="en-US" sz="3040" dirty="0" smtClean="0"/>
              <a:t>Normal World</a:t>
            </a:r>
          </a:p>
          <a:p>
            <a:pPr lvl="1"/>
            <a:r>
              <a:rPr lang="en-US" sz="2560" dirty="0" smtClean="0"/>
              <a:t>Linux 3.14 (Guest and Host)</a:t>
            </a:r>
          </a:p>
          <a:p>
            <a:pPr lvl="1"/>
            <a:r>
              <a:rPr lang="en-US" sz="2560" dirty="0" smtClean="0"/>
              <a:t>KVM Module, VM Module</a:t>
            </a:r>
          </a:p>
          <a:p>
            <a:pPr lvl="1"/>
            <a:r>
              <a:rPr lang="en-US" sz="2560" dirty="0" err="1" smtClean="0"/>
              <a:t>libtzvsec</a:t>
            </a:r>
            <a:r>
              <a:rPr lang="en-US" sz="2560" dirty="0" smtClean="0"/>
              <a:t>, </a:t>
            </a:r>
            <a:r>
              <a:rPr lang="en-US" sz="2560" dirty="0" err="1" smtClean="0"/>
              <a:t>libtzvnorm</a:t>
            </a:r>
            <a:r>
              <a:rPr lang="en-US" sz="2560" dirty="0" smtClean="0"/>
              <a:t> </a:t>
            </a:r>
          </a:p>
          <a:p>
            <a:pPr lvl="1"/>
            <a:r>
              <a:rPr lang="en-US" sz="2560" dirty="0" smtClean="0"/>
              <a:t>Port </a:t>
            </a:r>
            <a:r>
              <a:rPr lang="en-US" sz="2560" smtClean="0"/>
              <a:t>SSH </a:t>
            </a:r>
            <a:endParaRPr lang="en-US" sz="2560" dirty="0" smtClean="0"/>
          </a:p>
        </p:txBody>
      </p:sp>
      <p:pic>
        <p:nvPicPr>
          <p:cNvPr id="4100" name="Picture 4" descr="http://upload.wikimedia.org/wikipedia/commons/1/10/Arm_5250_full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2743200"/>
            <a:ext cx="5029200" cy="407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395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Limitation</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40" dirty="0"/>
              <a:t>ARMv7 (32-bit) vs. ARMv8 (64-bit</a:t>
            </a:r>
            <a:r>
              <a:rPr lang="en-US" sz="3040" dirty="0" smtClean="0"/>
              <a:t>)</a:t>
            </a:r>
          </a:p>
          <a:p>
            <a:r>
              <a:rPr lang="en-US" sz="3040" dirty="0" smtClean="0"/>
              <a:t>TZASC </a:t>
            </a:r>
            <a:r>
              <a:rPr lang="en-US" sz="3040" dirty="0"/>
              <a:t>Performance Overhead</a:t>
            </a:r>
          </a:p>
          <a:p>
            <a:pPr lvl="1"/>
            <a:r>
              <a:rPr lang="en-US" sz="2560" dirty="0"/>
              <a:t>TZASC on DDR </a:t>
            </a:r>
            <a:r>
              <a:rPr lang="en-US" sz="2560" dirty="0" smtClean="0"/>
              <a:t>channel</a:t>
            </a:r>
          </a:p>
          <a:p>
            <a:pPr lvl="1"/>
            <a:r>
              <a:rPr lang="en-US" sz="2560" dirty="0" smtClean="0"/>
              <a:t>TZASC is under NDA</a:t>
            </a:r>
            <a:endParaRPr lang="en-US" sz="2560" dirty="0"/>
          </a:p>
          <a:p>
            <a:pPr lvl="1"/>
            <a:r>
              <a:rPr lang="en-US" sz="2560" dirty="0"/>
              <a:t>[</a:t>
            </a:r>
            <a:r>
              <a:rPr lang="en-US" sz="2560" dirty="0" err="1"/>
              <a:t>Freescale</a:t>
            </a:r>
            <a:r>
              <a:rPr lang="en-US" sz="2560" dirty="0"/>
              <a:t> i.MX6DQ Reference Manual]: Enabling TZASCs is expected to have a slight impact on memory performance. Exact value cannot be stated, since varies, depending on specific application software.</a:t>
            </a:r>
          </a:p>
          <a:p>
            <a:r>
              <a:rPr lang="en-US" sz="3040" dirty="0" smtClean="0"/>
              <a:t>Secure Boot is under NDA</a:t>
            </a:r>
          </a:p>
          <a:p>
            <a:r>
              <a:rPr lang="en-US" sz="3040" dirty="0" smtClean="0"/>
              <a:t>DOS Attack</a:t>
            </a:r>
          </a:p>
          <a:p>
            <a:r>
              <a:rPr lang="en-US" sz="3040" dirty="0" smtClean="0"/>
              <a:t>Secure Channel between Application and </a:t>
            </a:r>
            <a:r>
              <a:rPr lang="en-US" sz="3040" dirty="0"/>
              <a:t>PAL (</a:t>
            </a:r>
            <a:r>
              <a:rPr lang="en-US" sz="3040" dirty="0" err="1" smtClean="0"/>
              <a:t>SeCReT</a:t>
            </a:r>
            <a:r>
              <a:rPr lang="en-US" sz="3040" dirty="0" smtClean="0"/>
              <a:t>, NDSS’15)</a:t>
            </a:r>
          </a:p>
          <a:p>
            <a:r>
              <a:rPr lang="en-US" sz="3040" dirty="0" smtClean="0"/>
              <a:t>Limited </a:t>
            </a:r>
            <a:r>
              <a:rPr lang="en-US" sz="3040" smtClean="0"/>
              <a:t>functionality in PAL</a:t>
            </a:r>
            <a:endParaRPr lang="en-US" sz="3040" dirty="0" smtClean="0"/>
          </a:p>
        </p:txBody>
      </p:sp>
      <p:pic>
        <p:nvPicPr>
          <p:cNvPr id="4" name="Picture 2" descr="http://ikeamadi.org/wp-content/uploads/2015/01/limita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8600" y="5371121"/>
            <a:ext cx="1890823" cy="156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58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Evaluation</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40" dirty="0" smtClean="0"/>
              <a:t>Lines of Code (LOC)</a:t>
            </a:r>
          </a:p>
          <a:p>
            <a:pPr lvl="1"/>
            <a:r>
              <a:rPr lang="en-US" sz="2560" dirty="0" smtClean="0"/>
              <a:t>TCB Size = STK</a:t>
            </a:r>
          </a:p>
          <a:p>
            <a:pPr lvl="1"/>
            <a:r>
              <a:rPr lang="en-US" sz="2560" dirty="0" smtClean="0"/>
              <a:t>LOC modified in KVM (and </a:t>
            </a:r>
            <a:r>
              <a:rPr lang="en-US" sz="2560" dirty="0" err="1" smtClean="0"/>
              <a:t>Xen</a:t>
            </a:r>
            <a:r>
              <a:rPr lang="en-US" sz="2560" dirty="0" smtClean="0"/>
              <a:t>)</a:t>
            </a:r>
          </a:p>
          <a:p>
            <a:pPr lvl="1"/>
            <a:r>
              <a:rPr lang="en-US" sz="2560" dirty="0" smtClean="0"/>
              <a:t>Total LOC (modules, libraries)</a:t>
            </a:r>
          </a:p>
          <a:p>
            <a:r>
              <a:rPr lang="en-US" sz="3040" dirty="0" err="1" smtClean="0"/>
              <a:t>Microbenchmarks</a:t>
            </a:r>
            <a:endParaRPr lang="en-US" sz="3040" dirty="0" smtClean="0"/>
          </a:p>
          <a:p>
            <a:r>
              <a:rPr lang="en-US" sz="3040" dirty="0" err="1" smtClean="0"/>
              <a:t>Macrobenchmarks</a:t>
            </a:r>
            <a:endParaRPr lang="en-US" sz="3040" dirty="0" smtClean="0"/>
          </a:p>
          <a:p>
            <a:r>
              <a:rPr lang="en-US" sz="3040" dirty="0" smtClean="0"/>
              <a:t>Porting Effort</a:t>
            </a:r>
          </a:p>
          <a:p>
            <a:endParaRPr lang="en-US" sz="3040" dirty="0" smtClean="0"/>
          </a:p>
        </p:txBody>
      </p:sp>
      <p:pic>
        <p:nvPicPr>
          <p:cNvPr id="6146" name="Picture 2" descr="http://manage-it.biz/wp-content/uploads/2013/06/CLIPART_OF_31354_SMJPG-240x3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4076701"/>
            <a:ext cx="2286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395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Preliminary Data</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40" dirty="0" err="1" smtClean="0"/>
              <a:t>Freescale</a:t>
            </a:r>
            <a:r>
              <a:rPr lang="en-US" sz="3040" dirty="0" smtClean="0"/>
              <a:t> i.MX53 Quick Start Board</a:t>
            </a:r>
          </a:p>
          <a:p>
            <a:r>
              <a:rPr lang="pt-BR" sz="3040" dirty="0"/>
              <a:t>i.MX53 1 GHz ARM Cortex-A8 </a:t>
            </a:r>
            <a:r>
              <a:rPr lang="pt-BR" sz="3040" dirty="0" smtClean="0"/>
              <a:t>Processor</a:t>
            </a:r>
          </a:p>
          <a:p>
            <a:r>
              <a:rPr lang="pt-BR" sz="3040" dirty="0" smtClean="0"/>
              <a:t>1GB DDR3 memory</a:t>
            </a:r>
          </a:p>
          <a:p>
            <a:r>
              <a:rPr lang="pt-BR" sz="3040" dirty="0" smtClean="0"/>
              <a:t>Normal World</a:t>
            </a:r>
          </a:p>
          <a:p>
            <a:pPr lvl="1"/>
            <a:r>
              <a:rPr lang="pt-BR" sz="2560" dirty="0" smtClean="0"/>
              <a:t>Linux 2.6.35 (ARMv7)</a:t>
            </a:r>
          </a:p>
          <a:p>
            <a:r>
              <a:rPr lang="pt-BR" sz="3040" dirty="0" smtClean="0"/>
              <a:t>Secure World</a:t>
            </a:r>
          </a:p>
          <a:p>
            <a:pPr lvl="1"/>
            <a:r>
              <a:rPr lang="pt-BR" sz="2560" dirty="0" smtClean="0"/>
              <a:t>Bare-metal code</a:t>
            </a:r>
          </a:p>
          <a:p>
            <a:pPr lvl="1"/>
            <a:r>
              <a:rPr lang="pt-BR" sz="2560" dirty="0" smtClean="0"/>
              <a:t>Instruction cached disabled</a:t>
            </a:r>
          </a:p>
          <a:p>
            <a:pPr lvl="1"/>
            <a:r>
              <a:rPr lang="pt-BR" sz="2560" dirty="0" smtClean="0"/>
              <a:t>Data cached disable</a:t>
            </a:r>
          </a:p>
          <a:p>
            <a:pPr lvl="1"/>
            <a:r>
              <a:rPr lang="pt-BR" sz="2560" dirty="0" smtClean="0"/>
              <a:t>MMU disabled</a:t>
            </a:r>
            <a:endParaRPr lang="en-US" sz="256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514600"/>
            <a:ext cx="7467600" cy="4517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3179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Summary</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2800" dirty="0" smtClean="0"/>
              <a:t>First ARM based trusted execution framework (KVM, </a:t>
            </a:r>
            <a:r>
              <a:rPr lang="en-US" sz="2800" dirty="0" err="1" smtClean="0"/>
              <a:t>Xen</a:t>
            </a:r>
            <a:r>
              <a:rPr lang="en-US" sz="2800" dirty="0" smtClean="0"/>
              <a:t>) in </a:t>
            </a:r>
            <a:r>
              <a:rPr lang="en-US" sz="2800" dirty="0" err="1" smtClean="0"/>
              <a:t>IaaS</a:t>
            </a:r>
            <a:r>
              <a:rPr lang="en-US" sz="2800" dirty="0" smtClean="0"/>
              <a:t> (with evaluation)</a:t>
            </a:r>
          </a:p>
          <a:p>
            <a:r>
              <a:rPr lang="en-US" sz="2800" dirty="0" smtClean="0"/>
              <a:t>Scheduling &amp; Two-Level Isolation</a:t>
            </a:r>
          </a:p>
          <a:p>
            <a:r>
              <a:rPr lang="en-US" sz="2800" dirty="0" smtClean="0"/>
              <a:t>Remote Attestation</a:t>
            </a:r>
          </a:p>
          <a:p>
            <a:r>
              <a:rPr lang="en-US" sz="2800" dirty="0" smtClean="0"/>
              <a:t>Trusted execution management is decoupled from hypervisor</a:t>
            </a:r>
          </a:p>
          <a:p>
            <a:r>
              <a:rPr lang="en-US" sz="2800" dirty="0" smtClean="0"/>
              <a:t>Hypervisor is decoupled from TCB</a:t>
            </a:r>
          </a:p>
          <a:p>
            <a:r>
              <a:rPr lang="en-US" sz="2800" dirty="0" smtClean="0"/>
              <a:t>Trusted Employee Base (TEB) is minimized</a:t>
            </a:r>
          </a:p>
        </p:txBody>
      </p:sp>
      <p:sp>
        <p:nvSpPr>
          <p:cNvPr id="2" name="Rounded Rectangle 1"/>
          <p:cNvSpPr/>
          <p:nvPr/>
        </p:nvSpPr>
        <p:spPr>
          <a:xfrm>
            <a:off x="2057400" y="4495370"/>
            <a:ext cx="5295900" cy="25908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543800" y="4495370"/>
            <a:ext cx="5181600" cy="259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183348" y="4671378"/>
            <a:ext cx="1044004" cy="424732"/>
          </a:xfrm>
          <a:prstGeom prst="rect">
            <a:avLst/>
          </a:prstGeom>
          <a:noFill/>
        </p:spPr>
        <p:txBody>
          <a:bodyPr wrap="none" rtlCol="0">
            <a:spAutoFit/>
          </a:bodyPr>
          <a:lstStyle/>
          <a:p>
            <a:r>
              <a:rPr lang="en-US" b="1" dirty="0" smtClean="0">
                <a:solidFill>
                  <a:srgbClr val="FF0000"/>
                </a:solidFill>
              </a:rPr>
              <a:t>Trusted</a:t>
            </a:r>
            <a:endParaRPr lang="en-US" b="1" dirty="0">
              <a:solidFill>
                <a:srgbClr val="FF0000"/>
              </a:solidFill>
            </a:endParaRPr>
          </a:p>
        </p:txBody>
      </p:sp>
      <p:sp>
        <p:nvSpPr>
          <p:cNvPr id="8" name="TextBox 7"/>
          <p:cNvSpPr txBox="1"/>
          <p:nvPr/>
        </p:nvSpPr>
        <p:spPr>
          <a:xfrm>
            <a:off x="9462524" y="4671378"/>
            <a:ext cx="1344151" cy="424732"/>
          </a:xfrm>
          <a:prstGeom prst="rect">
            <a:avLst/>
          </a:prstGeom>
          <a:noFill/>
        </p:spPr>
        <p:txBody>
          <a:bodyPr wrap="none" rtlCol="0">
            <a:spAutoFit/>
          </a:bodyPr>
          <a:lstStyle/>
          <a:p>
            <a:r>
              <a:rPr lang="en-US" b="1" dirty="0" smtClean="0">
                <a:solidFill>
                  <a:srgbClr val="FF0000"/>
                </a:solidFill>
              </a:rPr>
              <a:t>Untrusted</a:t>
            </a:r>
            <a:endParaRPr lang="en-US" b="1" dirty="0">
              <a:solidFill>
                <a:srgbClr val="FF0000"/>
              </a:solidFill>
            </a:endParaRPr>
          </a:p>
        </p:txBody>
      </p:sp>
      <p:sp>
        <p:nvSpPr>
          <p:cNvPr id="10" name="Rounded Rectangle 9"/>
          <p:cNvSpPr/>
          <p:nvPr/>
        </p:nvSpPr>
        <p:spPr>
          <a:xfrm>
            <a:off x="7699744" y="5521727"/>
            <a:ext cx="1447800" cy="6858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VM</a:t>
            </a:r>
            <a:endParaRPr lang="en-US" dirty="0">
              <a:solidFill>
                <a:schemeClr val="tx1"/>
              </a:solidFill>
            </a:endParaRPr>
          </a:p>
        </p:txBody>
      </p:sp>
      <p:sp>
        <p:nvSpPr>
          <p:cNvPr id="11" name="Rounded Rectangle 10"/>
          <p:cNvSpPr/>
          <p:nvPr/>
        </p:nvSpPr>
        <p:spPr>
          <a:xfrm>
            <a:off x="2209800" y="5521727"/>
            <a:ext cx="1630778" cy="67782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Hypervisor</a:t>
            </a:r>
            <a:endParaRPr lang="en-US" dirty="0">
              <a:solidFill>
                <a:schemeClr val="tx1"/>
              </a:solidFill>
            </a:endParaRPr>
          </a:p>
        </p:txBody>
      </p:sp>
      <p:sp>
        <p:nvSpPr>
          <p:cNvPr id="14" name="Rounded Rectangle 13"/>
          <p:cNvSpPr/>
          <p:nvPr/>
        </p:nvSpPr>
        <p:spPr>
          <a:xfrm>
            <a:off x="2587473" y="5510434"/>
            <a:ext cx="2110789" cy="67782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Secure Tiny Kernel</a:t>
            </a:r>
            <a:endParaRPr lang="en-US" dirty="0">
              <a:solidFill>
                <a:schemeClr val="tx1"/>
              </a:solidFill>
            </a:endParaRPr>
          </a:p>
        </p:txBody>
      </p:sp>
      <p:grpSp>
        <p:nvGrpSpPr>
          <p:cNvPr id="21" name="Group 20"/>
          <p:cNvGrpSpPr/>
          <p:nvPr/>
        </p:nvGrpSpPr>
        <p:grpSpPr>
          <a:xfrm>
            <a:off x="5856767" y="5187950"/>
            <a:ext cx="1221809" cy="1429124"/>
            <a:chOff x="13095767" y="2052289"/>
            <a:chExt cx="1221809" cy="1429124"/>
          </a:xfrm>
        </p:grpSpPr>
        <p:grpSp>
          <p:nvGrpSpPr>
            <p:cNvPr id="16" name="Group 15"/>
            <p:cNvGrpSpPr/>
            <p:nvPr/>
          </p:nvGrpSpPr>
          <p:grpSpPr>
            <a:xfrm>
              <a:off x="13095767" y="2052289"/>
              <a:ext cx="1027813" cy="1000310"/>
              <a:chOff x="12126433" y="2804737"/>
              <a:chExt cx="1027813" cy="1000310"/>
            </a:xfrm>
          </p:grpSpPr>
          <p:grpSp>
            <p:nvGrpSpPr>
              <p:cNvPr id="15" name="Group 14"/>
              <p:cNvGrpSpPr/>
              <p:nvPr/>
            </p:nvGrpSpPr>
            <p:grpSpPr>
              <a:xfrm>
                <a:off x="12126433" y="2804737"/>
                <a:ext cx="1027813" cy="495725"/>
                <a:chOff x="12115800" y="2804737"/>
                <a:chExt cx="1027813" cy="495725"/>
              </a:xfrm>
            </p:grpSpPr>
            <p:pic>
              <p:nvPicPr>
                <p:cNvPr id="2052"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15800" y="2804737"/>
                  <a:ext cx="503274" cy="4957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40339" y="2804737"/>
                  <a:ext cx="503274" cy="4957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12126433" y="3309322"/>
                <a:ext cx="1027813" cy="495725"/>
                <a:chOff x="12137065" y="3309322"/>
                <a:chExt cx="1027813" cy="495725"/>
              </a:xfrm>
            </p:grpSpPr>
            <p:pic>
              <p:nvPicPr>
                <p:cNvPr id="18"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37065" y="3309322"/>
                  <a:ext cx="503274" cy="495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1604" y="3309322"/>
                  <a:ext cx="503274" cy="49572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 name="TextBox 19"/>
            <p:cNvSpPr txBox="1"/>
            <p:nvPr/>
          </p:nvSpPr>
          <p:spPr>
            <a:xfrm>
              <a:off x="13095767" y="3112081"/>
              <a:ext cx="1221809" cy="369332"/>
            </a:xfrm>
            <a:prstGeom prst="rect">
              <a:avLst/>
            </a:prstGeom>
            <a:noFill/>
          </p:spPr>
          <p:txBody>
            <a:bodyPr wrap="none" rtlCol="0">
              <a:spAutoFit/>
            </a:bodyPr>
            <a:lstStyle/>
            <a:p>
              <a:r>
                <a:rPr lang="en-US" sz="1800" dirty="0" err="1" smtClean="0"/>
                <a:t>Hyp</a:t>
              </a:r>
              <a:r>
                <a:rPr lang="en-US" sz="1800" dirty="0" smtClean="0"/>
                <a:t> Admin</a:t>
              </a:r>
              <a:endParaRPr lang="en-US" sz="1800" dirty="0"/>
            </a:p>
          </p:txBody>
        </p:sp>
      </p:grpSp>
      <p:grpSp>
        <p:nvGrpSpPr>
          <p:cNvPr id="23" name="Group 22"/>
          <p:cNvGrpSpPr/>
          <p:nvPr/>
        </p:nvGrpSpPr>
        <p:grpSpPr>
          <a:xfrm>
            <a:off x="4165406" y="5168753"/>
            <a:ext cx="1289327" cy="1408664"/>
            <a:chOff x="13147536" y="1371600"/>
            <a:chExt cx="1289327" cy="1408664"/>
          </a:xfrm>
        </p:grpSpPr>
        <p:pic>
          <p:nvPicPr>
            <p:cNvPr id="2050" name="Picture 2" descr="http://cdn.1001freedownloads.com/vector/thumb/89503/signore_g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82304" y="1371600"/>
              <a:ext cx="619791" cy="102869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3147536" y="2410932"/>
              <a:ext cx="1289327" cy="369332"/>
            </a:xfrm>
            <a:prstGeom prst="rect">
              <a:avLst/>
            </a:prstGeom>
            <a:noFill/>
          </p:spPr>
          <p:txBody>
            <a:bodyPr wrap="none" rtlCol="0">
              <a:spAutoFit/>
            </a:bodyPr>
            <a:lstStyle/>
            <a:p>
              <a:r>
                <a:rPr lang="en-US" sz="1800" dirty="0" smtClean="0"/>
                <a:t>Core Admin</a:t>
              </a:r>
              <a:endParaRPr lang="en-US" sz="1800" dirty="0"/>
            </a:p>
          </p:txBody>
        </p:sp>
      </p:grpSp>
    </p:spTree>
    <p:extLst>
      <p:ext uri="{BB962C8B-B14F-4D97-AF65-F5344CB8AC3E}">
        <p14:creationId xmlns:p14="http://schemas.microsoft.com/office/powerpoint/2010/main" val="19563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3194E-6 -4.07407E-6 L 0.37185 -0.00463 " pathEditMode="relative" rAng="0" ptsTypes="AA">
                                      <p:cBhvr>
                                        <p:cTn id="6" dur="2000" fill="hold"/>
                                        <p:tgtEl>
                                          <p:spTgt spid="21"/>
                                        </p:tgtEl>
                                        <p:attrNameLst>
                                          <p:attrName>ppt_x</p:attrName>
                                          <p:attrName>ppt_y</p:attrName>
                                        </p:attrNameLst>
                                      </p:cBhvr>
                                      <p:rCtr x="18587" y="-231"/>
                                    </p:animMotion>
                                  </p:childTnLst>
                                </p:cTn>
                              </p:par>
                              <p:par>
                                <p:cTn id="7" presetID="42" presetClass="path" presetSubtype="0" accel="50000" decel="50000" fill="hold" grpId="0" nodeType="withEffect">
                                  <p:stCondLst>
                                    <p:cond delay="0"/>
                                  </p:stCondLst>
                                  <p:childTnLst>
                                    <p:animMotion origin="layout" path="M 4.27083E-6 4.25926E-6 L 0.49121 0.00057 " pathEditMode="relative" rAng="0" ptsTypes="AA">
                                      <p:cBhvr>
                                        <p:cTn id="8" dur="2000" fill="hold"/>
                                        <p:tgtEl>
                                          <p:spTgt spid="11"/>
                                        </p:tgtEl>
                                        <p:attrNameLst>
                                          <p:attrName>ppt_x</p:attrName>
                                          <p:attrName>ppt_y</p:attrName>
                                        </p:attrNameLst>
                                      </p:cBhvr>
                                      <p:rCtr x="24555" y="19"/>
                                    </p:animMotion>
                                  </p:childTnLst>
                                </p:cTn>
                              </p:par>
                              <p:par>
                                <p:cTn id="9" presetID="42" presetClass="path" presetSubtype="0" accel="50000" decel="50000" fill="hold" nodeType="withEffect">
                                  <p:stCondLst>
                                    <p:cond delay="0"/>
                                  </p:stCondLst>
                                  <p:childTnLst>
                                    <p:animMotion origin="layout" path="M 2.25694E-6 1.41975E-6 L 0.06912 -0.0056 " pathEditMode="relative" rAng="0" ptsTypes="AA">
                                      <p:cBhvr>
                                        <p:cTn id="10" dur="2000" fill="hold"/>
                                        <p:tgtEl>
                                          <p:spTgt spid="23"/>
                                        </p:tgtEl>
                                        <p:attrNameLst>
                                          <p:attrName>ppt_x</p:attrName>
                                          <p:attrName>ppt_y</p:attrName>
                                        </p:attrNameLst>
                                      </p:cBhvr>
                                      <p:rCtr x="3451" y="-289"/>
                                    </p:animMotion>
                                  </p:childTnLst>
                                </p:cTn>
                              </p:par>
                              <p:par>
                                <p:cTn id="11" presetID="53"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Infrastructure as a Service (</a:t>
            </a:r>
            <a:r>
              <a:rPr lang="en-US" sz="5000" dirty="0" err="1" smtClean="0"/>
              <a:t>IaaS</a:t>
            </a:r>
            <a:r>
              <a:rPr lang="en-US" sz="5000" dirty="0" smtClean="0"/>
              <a:t>)</a:t>
            </a:r>
            <a:endParaRPr lang="en-US" sz="5000" dirty="0"/>
          </a:p>
        </p:txBody>
      </p:sp>
      <p:grpSp>
        <p:nvGrpSpPr>
          <p:cNvPr id="55" name="Group 54"/>
          <p:cNvGrpSpPr/>
          <p:nvPr/>
        </p:nvGrpSpPr>
        <p:grpSpPr>
          <a:xfrm>
            <a:off x="1070781" y="1752600"/>
            <a:ext cx="3348819" cy="5191222"/>
            <a:chOff x="1272653" y="1752600"/>
            <a:chExt cx="3348819" cy="5191222"/>
          </a:xfrm>
        </p:grpSpPr>
        <p:sp>
          <p:nvSpPr>
            <p:cNvPr id="22" name="Rounded Rectangle 21"/>
            <p:cNvSpPr/>
            <p:nvPr/>
          </p:nvSpPr>
          <p:spPr>
            <a:xfrm>
              <a:off x="1272653" y="5207457"/>
              <a:ext cx="3276600" cy="173636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272653" y="4471381"/>
              <a:ext cx="3276600" cy="655816"/>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272653" y="2485636"/>
              <a:ext cx="3348819" cy="1896882"/>
              <a:chOff x="1272653" y="2485636"/>
              <a:chExt cx="3348819" cy="1896882"/>
            </a:xfrm>
          </p:grpSpPr>
          <p:sp>
            <p:nvSpPr>
              <p:cNvPr id="24" name="Rounded Rectangle 23"/>
              <p:cNvSpPr/>
              <p:nvPr/>
            </p:nvSpPr>
            <p:spPr>
              <a:xfrm>
                <a:off x="1272653" y="2485636"/>
                <a:ext cx="1638300" cy="18968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983172" y="2485636"/>
                <a:ext cx="1638300" cy="18968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532996" y="3221711"/>
                <a:ext cx="1117614" cy="424732"/>
              </a:xfrm>
              <a:prstGeom prst="rect">
                <a:avLst/>
              </a:prstGeom>
              <a:noFill/>
            </p:spPr>
            <p:txBody>
              <a:bodyPr wrap="none" rtlCol="0">
                <a:spAutoFit/>
              </a:bodyPr>
              <a:lstStyle/>
              <a:p>
                <a:r>
                  <a:rPr lang="en-US" dirty="0" smtClean="0"/>
                  <a:t>VM (OS)</a:t>
                </a:r>
                <a:endParaRPr lang="en-US" dirty="0"/>
              </a:p>
            </p:txBody>
          </p:sp>
          <p:sp>
            <p:nvSpPr>
              <p:cNvPr id="27" name="TextBox 26"/>
              <p:cNvSpPr txBox="1"/>
              <p:nvPr/>
            </p:nvSpPr>
            <p:spPr>
              <a:xfrm>
                <a:off x="3243515" y="3202487"/>
                <a:ext cx="1117614" cy="424732"/>
              </a:xfrm>
              <a:prstGeom prst="rect">
                <a:avLst/>
              </a:prstGeom>
              <a:noFill/>
            </p:spPr>
            <p:txBody>
              <a:bodyPr wrap="none" rtlCol="0">
                <a:spAutoFit/>
              </a:bodyPr>
              <a:lstStyle/>
              <a:p>
                <a:r>
                  <a:rPr lang="en-US" dirty="0" smtClean="0"/>
                  <a:t>VM (OS)</a:t>
                </a:r>
                <a:endParaRPr lang="en-US" dirty="0"/>
              </a:p>
            </p:txBody>
          </p:sp>
        </p:grpSp>
        <p:sp>
          <p:nvSpPr>
            <p:cNvPr id="29" name="TextBox 28"/>
            <p:cNvSpPr txBox="1"/>
            <p:nvPr/>
          </p:nvSpPr>
          <p:spPr>
            <a:xfrm>
              <a:off x="1342959" y="4622207"/>
              <a:ext cx="3135987" cy="424732"/>
            </a:xfrm>
            <a:prstGeom prst="rect">
              <a:avLst/>
            </a:prstGeom>
            <a:noFill/>
          </p:spPr>
          <p:txBody>
            <a:bodyPr wrap="none" rtlCol="0">
              <a:spAutoFit/>
            </a:bodyPr>
            <a:lstStyle/>
            <a:p>
              <a:pPr algn="ctr"/>
              <a:r>
                <a:rPr lang="en-US" dirty="0" smtClean="0"/>
                <a:t>Virtualization (Hypervisor)</a:t>
              </a:r>
              <a:endParaRPr lang="en-US" dirty="0"/>
            </a:p>
          </p:txBody>
        </p:sp>
        <p:sp>
          <p:nvSpPr>
            <p:cNvPr id="30" name="TextBox 29"/>
            <p:cNvSpPr txBox="1"/>
            <p:nvPr/>
          </p:nvSpPr>
          <p:spPr>
            <a:xfrm>
              <a:off x="1851399" y="5863273"/>
              <a:ext cx="2119106" cy="424732"/>
            </a:xfrm>
            <a:prstGeom prst="rect">
              <a:avLst/>
            </a:prstGeom>
            <a:noFill/>
          </p:spPr>
          <p:txBody>
            <a:bodyPr wrap="none" rtlCol="0">
              <a:spAutoFit/>
            </a:bodyPr>
            <a:lstStyle/>
            <a:p>
              <a:pPr algn="ctr"/>
              <a:r>
                <a:rPr lang="en-US" dirty="0" smtClean="0"/>
                <a:t>Physical Machine</a:t>
              </a:r>
              <a:endParaRPr lang="en-US" dirty="0"/>
            </a:p>
          </p:txBody>
        </p:sp>
        <p:sp>
          <p:nvSpPr>
            <p:cNvPr id="31" name="TextBox 30"/>
            <p:cNvSpPr txBox="1"/>
            <p:nvPr/>
          </p:nvSpPr>
          <p:spPr>
            <a:xfrm>
              <a:off x="1813472" y="1752600"/>
              <a:ext cx="2194960" cy="523220"/>
            </a:xfrm>
            <a:prstGeom prst="rect">
              <a:avLst/>
            </a:prstGeom>
            <a:noFill/>
          </p:spPr>
          <p:txBody>
            <a:bodyPr wrap="none" rtlCol="0">
              <a:spAutoFit/>
            </a:bodyPr>
            <a:lstStyle/>
            <a:p>
              <a:r>
                <a:rPr lang="en-US" sz="2800" b="1" dirty="0" smtClean="0"/>
                <a:t>Virtualization</a:t>
              </a:r>
              <a:endParaRPr lang="en-US" sz="2800" b="1" dirty="0"/>
            </a:p>
          </p:txBody>
        </p:sp>
      </p:grpSp>
      <p:grpSp>
        <p:nvGrpSpPr>
          <p:cNvPr id="54" name="Group 53"/>
          <p:cNvGrpSpPr/>
          <p:nvPr/>
        </p:nvGrpSpPr>
        <p:grpSpPr>
          <a:xfrm>
            <a:off x="5029200" y="1752600"/>
            <a:ext cx="5453276" cy="5085039"/>
            <a:chOff x="5791200" y="1752600"/>
            <a:chExt cx="5453276" cy="5085039"/>
          </a:xfrm>
        </p:grpSpPr>
        <p:grpSp>
          <p:nvGrpSpPr>
            <p:cNvPr id="21" name="Group 20"/>
            <p:cNvGrpSpPr/>
            <p:nvPr/>
          </p:nvGrpSpPr>
          <p:grpSpPr>
            <a:xfrm>
              <a:off x="5791200" y="2494239"/>
              <a:ext cx="2971800" cy="4343400"/>
              <a:chOff x="4572000" y="2521736"/>
              <a:chExt cx="2971800" cy="4343400"/>
            </a:xfrm>
          </p:grpSpPr>
          <p:grpSp>
            <p:nvGrpSpPr>
              <p:cNvPr id="20" name="Group 19"/>
              <p:cNvGrpSpPr/>
              <p:nvPr/>
            </p:nvGrpSpPr>
            <p:grpSpPr>
              <a:xfrm>
                <a:off x="4572000" y="2521736"/>
                <a:ext cx="2971800" cy="533401"/>
                <a:chOff x="1828800" y="2452617"/>
                <a:chExt cx="2971800" cy="533401"/>
              </a:xfrm>
            </p:grpSpPr>
            <p:sp>
              <p:nvSpPr>
                <p:cNvPr id="9" name="Rounded Rectangle 8"/>
                <p:cNvSpPr/>
                <p:nvPr/>
              </p:nvSpPr>
              <p:spPr>
                <a:xfrm>
                  <a:off x="1828800" y="2452617"/>
                  <a:ext cx="2971800" cy="53340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30704" y="2506951"/>
                  <a:ext cx="1567993" cy="424732"/>
                </a:xfrm>
                <a:prstGeom prst="rect">
                  <a:avLst/>
                </a:prstGeom>
                <a:noFill/>
              </p:spPr>
              <p:txBody>
                <a:bodyPr wrap="none" rtlCol="0">
                  <a:spAutoFit/>
                </a:bodyPr>
                <a:lstStyle/>
                <a:p>
                  <a:r>
                    <a:rPr lang="en-US" dirty="0" smtClean="0"/>
                    <a:t>Applications</a:t>
                  </a:r>
                  <a:endParaRPr lang="en-US" dirty="0"/>
                </a:p>
              </p:txBody>
            </p:sp>
          </p:grpSp>
          <p:grpSp>
            <p:nvGrpSpPr>
              <p:cNvPr id="19" name="Group 18"/>
              <p:cNvGrpSpPr/>
              <p:nvPr/>
            </p:nvGrpSpPr>
            <p:grpSpPr>
              <a:xfrm>
                <a:off x="4572000" y="3283736"/>
                <a:ext cx="2971800" cy="533401"/>
                <a:chOff x="1828800" y="3214617"/>
                <a:chExt cx="2971800" cy="533401"/>
              </a:xfrm>
            </p:grpSpPr>
            <p:sp>
              <p:nvSpPr>
                <p:cNvPr id="8" name="Rounded Rectangle 7"/>
                <p:cNvSpPr/>
                <p:nvPr/>
              </p:nvSpPr>
              <p:spPr>
                <a:xfrm>
                  <a:off x="1828800" y="3214617"/>
                  <a:ext cx="2971800" cy="53340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60712" y="3288957"/>
                  <a:ext cx="2907976" cy="384721"/>
                </a:xfrm>
                <a:prstGeom prst="rect">
                  <a:avLst/>
                </a:prstGeom>
                <a:noFill/>
              </p:spPr>
              <p:txBody>
                <a:bodyPr wrap="none" rtlCol="0">
                  <a:spAutoFit/>
                </a:bodyPr>
                <a:lstStyle/>
                <a:p>
                  <a:r>
                    <a:rPr lang="en-US" sz="1900" dirty="0" smtClean="0"/>
                    <a:t>Data, Runtime, Middleware</a:t>
                  </a:r>
                  <a:endParaRPr lang="en-US" sz="1900" dirty="0"/>
                </a:p>
              </p:txBody>
            </p:sp>
          </p:grpSp>
          <p:grpSp>
            <p:nvGrpSpPr>
              <p:cNvPr id="18" name="Group 17"/>
              <p:cNvGrpSpPr/>
              <p:nvPr/>
            </p:nvGrpSpPr>
            <p:grpSpPr>
              <a:xfrm>
                <a:off x="4572000" y="4045736"/>
                <a:ext cx="2971800" cy="533401"/>
                <a:chOff x="1828800" y="3976617"/>
                <a:chExt cx="2971800" cy="533401"/>
              </a:xfrm>
            </p:grpSpPr>
            <p:sp>
              <p:nvSpPr>
                <p:cNvPr id="10" name="Rounded Rectangle 9"/>
                <p:cNvSpPr/>
                <p:nvPr/>
              </p:nvSpPr>
              <p:spPr>
                <a:xfrm>
                  <a:off x="1828800" y="3976617"/>
                  <a:ext cx="2971800" cy="53340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67677" y="4030951"/>
                  <a:ext cx="494046" cy="424732"/>
                </a:xfrm>
                <a:prstGeom prst="rect">
                  <a:avLst/>
                </a:prstGeom>
                <a:noFill/>
              </p:spPr>
              <p:txBody>
                <a:bodyPr wrap="none" rtlCol="0">
                  <a:spAutoFit/>
                </a:bodyPr>
                <a:lstStyle/>
                <a:p>
                  <a:r>
                    <a:rPr lang="en-US" dirty="0" smtClean="0"/>
                    <a:t>OS</a:t>
                  </a:r>
                  <a:endParaRPr lang="en-US" dirty="0"/>
                </a:p>
              </p:txBody>
            </p:sp>
          </p:grpSp>
          <p:grpSp>
            <p:nvGrpSpPr>
              <p:cNvPr id="17" name="Group 16"/>
              <p:cNvGrpSpPr/>
              <p:nvPr/>
            </p:nvGrpSpPr>
            <p:grpSpPr>
              <a:xfrm>
                <a:off x="4572000" y="4807736"/>
                <a:ext cx="2971800" cy="533401"/>
                <a:chOff x="1828800" y="4738617"/>
                <a:chExt cx="2971800" cy="533401"/>
              </a:xfrm>
            </p:grpSpPr>
            <p:sp>
              <p:nvSpPr>
                <p:cNvPr id="6" name="Rounded Rectangle 5"/>
                <p:cNvSpPr/>
                <p:nvPr/>
              </p:nvSpPr>
              <p:spPr>
                <a:xfrm>
                  <a:off x="1828800" y="4738617"/>
                  <a:ext cx="2971800" cy="53340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71745" y="4792951"/>
                  <a:ext cx="1685911" cy="424732"/>
                </a:xfrm>
                <a:prstGeom prst="rect">
                  <a:avLst/>
                </a:prstGeom>
                <a:noFill/>
              </p:spPr>
              <p:txBody>
                <a:bodyPr wrap="none" rtlCol="0">
                  <a:spAutoFit/>
                </a:bodyPr>
                <a:lstStyle/>
                <a:p>
                  <a:r>
                    <a:rPr lang="en-US" dirty="0" smtClean="0"/>
                    <a:t>Virtualization</a:t>
                  </a:r>
                  <a:endParaRPr lang="en-US" dirty="0"/>
                </a:p>
              </p:txBody>
            </p:sp>
          </p:grpSp>
          <p:grpSp>
            <p:nvGrpSpPr>
              <p:cNvPr id="5" name="Group 4"/>
              <p:cNvGrpSpPr/>
              <p:nvPr/>
            </p:nvGrpSpPr>
            <p:grpSpPr>
              <a:xfrm>
                <a:off x="4572000" y="5569736"/>
                <a:ext cx="2971800" cy="533401"/>
                <a:chOff x="1828800" y="5500617"/>
                <a:chExt cx="2971800" cy="533401"/>
              </a:xfrm>
            </p:grpSpPr>
            <p:sp>
              <p:nvSpPr>
                <p:cNvPr id="2" name="Rounded Rectangle 1"/>
                <p:cNvSpPr/>
                <p:nvPr/>
              </p:nvSpPr>
              <p:spPr>
                <a:xfrm>
                  <a:off x="1828800" y="5500617"/>
                  <a:ext cx="2971800" cy="53340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796513" y="5554951"/>
                  <a:ext cx="1036374" cy="424732"/>
                </a:xfrm>
                <a:prstGeom prst="rect">
                  <a:avLst/>
                </a:prstGeom>
                <a:noFill/>
              </p:spPr>
              <p:txBody>
                <a:bodyPr wrap="none" rtlCol="0">
                  <a:spAutoFit/>
                </a:bodyPr>
                <a:lstStyle/>
                <a:p>
                  <a:r>
                    <a:rPr lang="en-US" dirty="0" smtClean="0"/>
                    <a:t>Storage</a:t>
                  </a:r>
                  <a:endParaRPr lang="en-US" dirty="0"/>
                </a:p>
              </p:txBody>
            </p:sp>
          </p:grpSp>
          <p:grpSp>
            <p:nvGrpSpPr>
              <p:cNvPr id="4" name="Group 3"/>
              <p:cNvGrpSpPr/>
              <p:nvPr/>
            </p:nvGrpSpPr>
            <p:grpSpPr>
              <a:xfrm>
                <a:off x="4572000" y="6331735"/>
                <a:ext cx="2971800" cy="533401"/>
                <a:chOff x="1828800" y="6262616"/>
                <a:chExt cx="2971800" cy="533401"/>
              </a:xfrm>
            </p:grpSpPr>
            <p:sp>
              <p:nvSpPr>
                <p:cNvPr id="7" name="Rounded Rectangle 6"/>
                <p:cNvSpPr/>
                <p:nvPr/>
              </p:nvSpPr>
              <p:spPr>
                <a:xfrm>
                  <a:off x="1828800" y="6262616"/>
                  <a:ext cx="2971800" cy="53340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565553" y="6316950"/>
                  <a:ext cx="1498295" cy="424732"/>
                </a:xfrm>
                <a:prstGeom prst="rect">
                  <a:avLst/>
                </a:prstGeom>
                <a:noFill/>
              </p:spPr>
              <p:txBody>
                <a:bodyPr wrap="none" rtlCol="0">
                  <a:spAutoFit/>
                </a:bodyPr>
                <a:lstStyle/>
                <a:p>
                  <a:r>
                    <a:rPr lang="en-US" dirty="0" smtClean="0"/>
                    <a:t>Networking</a:t>
                  </a:r>
                  <a:endParaRPr lang="en-US" dirty="0"/>
                </a:p>
              </p:txBody>
            </p:sp>
          </p:grpSp>
        </p:grpSp>
        <p:sp>
          <p:nvSpPr>
            <p:cNvPr id="33" name="TextBox 32"/>
            <p:cNvSpPr txBox="1"/>
            <p:nvPr/>
          </p:nvSpPr>
          <p:spPr>
            <a:xfrm>
              <a:off x="6873784" y="1752600"/>
              <a:ext cx="806631" cy="523220"/>
            </a:xfrm>
            <a:prstGeom prst="rect">
              <a:avLst/>
            </a:prstGeom>
            <a:noFill/>
          </p:spPr>
          <p:txBody>
            <a:bodyPr wrap="none" rtlCol="0">
              <a:spAutoFit/>
            </a:bodyPr>
            <a:lstStyle/>
            <a:p>
              <a:r>
                <a:rPr lang="en-US" sz="2800" b="1" dirty="0" err="1" smtClean="0"/>
                <a:t>IaaS</a:t>
              </a:r>
              <a:endParaRPr lang="en-US" sz="2800" b="1" dirty="0"/>
            </a:p>
          </p:txBody>
        </p:sp>
        <p:cxnSp>
          <p:nvCxnSpPr>
            <p:cNvPr id="44" name="Straight Arrow Connector 43"/>
            <p:cNvCxnSpPr>
              <a:stCxn id="9" idx="3"/>
            </p:cNvCxnSpPr>
            <p:nvPr/>
          </p:nvCxnSpPr>
          <p:spPr>
            <a:xfrm>
              <a:off x="8763000" y="2760940"/>
              <a:ext cx="914400" cy="6539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3"/>
            </p:cNvCxnSpPr>
            <p:nvPr/>
          </p:nvCxnSpPr>
          <p:spPr>
            <a:xfrm flipV="1">
              <a:off x="8763000" y="3646443"/>
              <a:ext cx="914400" cy="638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763000" y="5039078"/>
              <a:ext cx="914400" cy="6539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8763000" y="5924581"/>
              <a:ext cx="914400" cy="638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9607882" y="3330335"/>
              <a:ext cx="1326069" cy="369332"/>
            </a:xfrm>
            <a:prstGeom prst="rect">
              <a:avLst/>
            </a:prstGeom>
            <a:noFill/>
          </p:spPr>
          <p:txBody>
            <a:bodyPr wrap="none" rtlCol="0">
              <a:spAutoFit/>
            </a:bodyPr>
            <a:lstStyle/>
            <a:p>
              <a:r>
                <a:rPr lang="en-US" sz="1800" dirty="0" smtClean="0"/>
                <a:t>You manage</a:t>
              </a:r>
              <a:endParaRPr lang="en-US" sz="1800" dirty="0"/>
            </a:p>
          </p:txBody>
        </p:sp>
        <p:sp>
          <p:nvSpPr>
            <p:cNvPr id="53" name="TextBox 52"/>
            <p:cNvSpPr txBox="1"/>
            <p:nvPr/>
          </p:nvSpPr>
          <p:spPr>
            <a:xfrm>
              <a:off x="9624609" y="5624273"/>
              <a:ext cx="1619867" cy="369332"/>
            </a:xfrm>
            <a:prstGeom prst="rect">
              <a:avLst/>
            </a:prstGeom>
            <a:noFill/>
          </p:spPr>
          <p:txBody>
            <a:bodyPr wrap="none" rtlCol="0">
              <a:spAutoFit/>
            </a:bodyPr>
            <a:lstStyle/>
            <a:p>
              <a:r>
                <a:rPr lang="en-US" sz="1800" dirty="0" smtClean="0"/>
                <a:t>Others manage</a:t>
              </a:r>
              <a:endParaRPr lang="en-US" sz="1800" dirty="0"/>
            </a:p>
          </p:txBody>
        </p:sp>
      </p:grpSp>
      <p:pic>
        <p:nvPicPr>
          <p:cNvPr id="1028" name="Picture 4" descr="Eucalyptus Open Source Private Cloud Softwa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46629" y="4170640"/>
            <a:ext cx="373938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ebapp.org.ua/wp-content/uploads/2011/12/aws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91800" y="2322143"/>
            <a:ext cx="2741378" cy="99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5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inVertical)">
                                      <p:cBhvr>
                                        <p:cTn id="7" dur="500"/>
                                        <p:tgtEl>
                                          <p:spTgt spid="54"/>
                                        </p:tgtEl>
                                      </p:cBhvr>
                                    </p:animEffect>
                                  </p:childTnLst>
                                </p:cTn>
                              </p:par>
                              <p:par>
                                <p:cTn id="8" presetID="2" presetClass="entr" presetSubtype="4"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 calcmode="lin" valueType="num">
                                      <p:cBhvr additive="base">
                                        <p:cTn id="10" dur="500" fill="hold"/>
                                        <p:tgtEl>
                                          <p:spTgt spid="1028"/>
                                        </p:tgtEl>
                                        <p:attrNameLst>
                                          <p:attrName>ppt_x</p:attrName>
                                        </p:attrNameLst>
                                      </p:cBhvr>
                                      <p:tavLst>
                                        <p:tav tm="0">
                                          <p:val>
                                            <p:strVal val="#ppt_x"/>
                                          </p:val>
                                        </p:tav>
                                        <p:tav tm="100000">
                                          <p:val>
                                            <p:strVal val="#ppt_x"/>
                                          </p:val>
                                        </p:tav>
                                      </p:tavLst>
                                    </p:anim>
                                    <p:anim calcmode="lin" valueType="num">
                                      <p:cBhvr additive="base">
                                        <p:cTn id="11" dur="500" fill="hold"/>
                                        <p:tgtEl>
                                          <p:spTgt spid="1028"/>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030"/>
                                        </p:tgtEl>
                                        <p:attrNameLst>
                                          <p:attrName>style.visibility</p:attrName>
                                        </p:attrNameLst>
                                      </p:cBhvr>
                                      <p:to>
                                        <p:strVal val="visible"/>
                                      </p:to>
                                    </p:set>
                                    <p:anim calcmode="lin" valueType="num">
                                      <p:cBhvr additive="base">
                                        <p:cTn id="14" dur="500" fill="hold"/>
                                        <p:tgtEl>
                                          <p:spTgt spid="1030"/>
                                        </p:tgtEl>
                                        <p:attrNameLst>
                                          <p:attrName>ppt_x</p:attrName>
                                        </p:attrNameLst>
                                      </p:cBhvr>
                                      <p:tavLst>
                                        <p:tav tm="0">
                                          <p:val>
                                            <p:strVal val="#ppt_x"/>
                                          </p:val>
                                        </p:tav>
                                        <p:tav tm="100000">
                                          <p:val>
                                            <p:strVal val="#ppt_x"/>
                                          </p:val>
                                        </p:tav>
                                      </p:tavLst>
                                    </p:anim>
                                    <p:anim calcmode="lin" valueType="num">
                                      <p:cBhvr additive="base">
                                        <p:cTn id="15"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Security Sensitive Block</a:t>
            </a:r>
            <a:endParaRPr lang="en-US" sz="5000" dirty="0"/>
          </a:p>
        </p:txBody>
      </p:sp>
      <p:pic>
        <p:nvPicPr>
          <p:cNvPr id="5" name="Picture 14" descr="MCj04247900000[1]"/>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5"/>
              <a:srcRect/>
              <a:stretch>
                <a:fillRect/>
              </a:stretch>
            </p:blipFill>
          </mc:Choice>
          <mc:Fallback>
            <p:blipFill>
              <a:blip r:embed="rId6"/>
              <a:srcRect/>
              <a:stretch>
                <a:fillRect/>
              </a:stretch>
            </p:blipFill>
          </mc:Fallback>
        </mc:AlternateContent>
        <p:spPr bwMode="auto">
          <a:xfrm>
            <a:off x="939800" y="4142778"/>
            <a:ext cx="1433827" cy="1493641"/>
          </a:xfrm>
          <a:prstGeom prst="rect">
            <a:avLst/>
          </a:prstGeom>
          <a:noFill/>
          <a:ln w="9525">
            <a:noFill/>
            <a:miter lim="800000"/>
            <a:headEnd/>
            <a:tailEnd/>
          </a:ln>
        </p:spPr>
      </p:pic>
      <p:sp>
        <p:nvSpPr>
          <p:cNvPr id="2" name="Rounded Rectangle 1"/>
          <p:cNvSpPr/>
          <p:nvPr/>
        </p:nvSpPr>
        <p:spPr>
          <a:xfrm>
            <a:off x="2578100" y="4586086"/>
            <a:ext cx="3276600" cy="11430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52629" y="4945220"/>
            <a:ext cx="2727543" cy="424732"/>
          </a:xfrm>
          <a:prstGeom prst="rect">
            <a:avLst/>
          </a:prstGeom>
          <a:noFill/>
        </p:spPr>
        <p:txBody>
          <a:bodyPr wrap="none" rtlCol="0">
            <a:spAutoFit/>
          </a:bodyPr>
          <a:lstStyle/>
          <a:p>
            <a:pPr algn="ctr"/>
            <a:r>
              <a:rPr lang="en-US" dirty="0" smtClean="0"/>
              <a:t>Hypervisor (KVM, </a:t>
            </a:r>
            <a:r>
              <a:rPr lang="en-US" dirty="0" err="1" smtClean="0"/>
              <a:t>Xen</a:t>
            </a:r>
            <a:r>
              <a:rPr lang="en-US" dirty="0" smtClean="0"/>
              <a:t>)</a:t>
            </a:r>
            <a:endParaRPr lang="en-US" dirty="0"/>
          </a:p>
        </p:txBody>
      </p:sp>
      <p:sp>
        <p:nvSpPr>
          <p:cNvPr id="10" name="Rounded Rectangle 9"/>
          <p:cNvSpPr/>
          <p:nvPr/>
        </p:nvSpPr>
        <p:spPr>
          <a:xfrm>
            <a:off x="2578100" y="3124109"/>
            <a:ext cx="3276600" cy="11430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05849" y="3483243"/>
            <a:ext cx="2621102" cy="424732"/>
          </a:xfrm>
          <a:prstGeom prst="rect">
            <a:avLst/>
          </a:prstGeom>
          <a:noFill/>
        </p:spPr>
        <p:txBody>
          <a:bodyPr wrap="none" rtlCol="0">
            <a:spAutoFit/>
          </a:bodyPr>
          <a:lstStyle/>
          <a:p>
            <a:pPr algn="ctr"/>
            <a:r>
              <a:rPr lang="en-US" dirty="0" smtClean="0"/>
              <a:t>VM (Guest OS Kernel)</a:t>
            </a:r>
            <a:endParaRPr lang="en-US" dirty="0"/>
          </a:p>
        </p:txBody>
      </p:sp>
      <p:sp>
        <p:nvSpPr>
          <p:cNvPr id="12" name="Rounded Rectangle 11"/>
          <p:cNvSpPr/>
          <p:nvPr/>
        </p:nvSpPr>
        <p:spPr>
          <a:xfrm>
            <a:off x="2578100" y="1600109"/>
            <a:ext cx="3276600" cy="1143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475974" y="1927392"/>
            <a:ext cx="1480855" cy="424732"/>
          </a:xfrm>
          <a:prstGeom prst="rect">
            <a:avLst/>
          </a:prstGeom>
          <a:noFill/>
        </p:spPr>
        <p:txBody>
          <a:bodyPr wrap="none" rtlCol="0">
            <a:spAutoFit/>
          </a:bodyPr>
          <a:lstStyle/>
          <a:p>
            <a:pPr algn="ctr"/>
            <a:r>
              <a:rPr lang="en-US" dirty="0" smtClean="0">
                <a:solidFill>
                  <a:srgbClr val="FF0000"/>
                </a:solidFill>
              </a:rPr>
              <a:t>SSH Service</a:t>
            </a:r>
            <a:endParaRPr lang="en-US" dirty="0">
              <a:solidFill>
                <a:srgbClr val="FF0000"/>
              </a:solidFill>
            </a:endParaRPr>
          </a:p>
        </p:txBody>
      </p:sp>
      <p:pic>
        <p:nvPicPr>
          <p:cNvPr id="2054" name="Picture 6" descr="http://www.clker.com/cliparts/6/2/3/f/119498567625300278computer-aj_aj_ashton_01.svg.m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1500" y="1739913"/>
            <a:ext cx="2209800" cy="16205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clker.com/cliparts/7/d/1/e/13318154281372242463user-m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255500" y="2139758"/>
            <a:ext cx="1143000" cy="1143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6235700" y="2171609"/>
            <a:ext cx="4114800"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39000" y="1531434"/>
            <a:ext cx="1577291" cy="523220"/>
          </a:xfrm>
          <a:prstGeom prst="rect">
            <a:avLst/>
          </a:prstGeom>
          <a:noFill/>
        </p:spPr>
        <p:txBody>
          <a:bodyPr wrap="none" rtlCol="0">
            <a:spAutoFit/>
          </a:bodyPr>
          <a:lstStyle/>
          <a:p>
            <a:r>
              <a:rPr lang="en-US" sz="2800" dirty="0" smtClean="0"/>
              <a:t>password</a:t>
            </a:r>
            <a:endParaRPr lang="en-US" sz="2800" dirty="0"/>
          </a:p>
        </p:txBody>
      </p:sp>
      <p:sp>
        <p:nvSpPr>
          <p:cNvPr id="14" name="TextBox 13"/>
          <p:cNvSpPr txBox="1"/>
          <p:nvPr/>
        </p:nvSpPr>
        <p:spPr>
          <a:xfrm>
            <a:off x="939800" y="5783302"/>
            <a:ext cx="1103187" cy="553998"/>
          </a:xfrm>
          <a:prstGeom prst="rect">
            <a:avLst/>
          </a:prstGeom>
          <a:noFill/>
        </p:spPr>
        <p:txBody>
          <a:bodyPr wrap="none" rtlCol="0">
            <a:spAutoFit/>
          </a:bodyPr>
          <a:lstStyle/>
          <a:p>
            <a:r>
              <a:rPr lang="en-US" sz="3000" b="1" i="1" dirty="0" smtClean="0"/>
              <a:t>Cloud</a:t>
            </a:r>
            <a:endParaRPr lang="en-US" sz="3000" b="1" i="1" dirty="0"/>
          </a:p>
        </p:txBody>
      </p:sp>
      <p:sp>
        <p:nvSpPr>
          <p:cNvPr id="17" name="TextBox 16"/>
          <p:cNvSpPr txBox="1"/>
          <p:nvPr/>
        </p:nvSpPr>
        <p:spPr>
          <a:xfrm>
            <a:off x="11281683" y="3418610"/>
            <a:ext cx="2230675" cy="553998"/>
          </a:xfrm>
          <a:prstGeom prst="rect">
            <a:avLst/>
          </a:prstGeom>
          <a:noFill/>
        </p:spPr>
        <p:txBody>
          <a:bodyPr wrap="none" rtlCol="0">
            <a:spAutoFit/>
          </a:bodyPr>
          <a:lstStyle/>
          <a:p>
            <a:r>
              <a:rPr lang="en-US" sz="3000" b="1" i="1" dirty="0" smtClean="0"/>
              <a:t>Remote User</a:t>
            </a:r>
            <a:endParaRPr lang="en-US" sz="3000" b="1" i="1" dirty="0"/>
          </a:p>
        </p:txBody>
      </p:sp>
      <p:pic>
        <p:nvPicPr>
          <p:cNvPr id="19" name="Picture 18" descr="C:\Users\Bhushan\AppData\Local\Microsoft\Windows\Temporary Internet Files\Content.IE5\FZ8QY031\MC900435931[1].wmf"/>
          <p:cNvPicPr>
            <a:picLocks noChangeAspect="1" noChangeArrowheads="1"/>
          </p:cNvPicPr>
          <p:nvPr/>
        </p:nvPicPr>
        <p:blipFill>
          <a:blip r:embed="rId9" cstate="print"/>
          <a:srcRect/>
          <a:stretch>
            <a:fillRect/>
          </a:stretch>
        </p:blipFill>
        <p:spPr bwMode="auto">
          <a:xfrm>
            <a:off x="5310280" y="2914984"/>
            <a:ext cx="929873" cy="735547"/>
          </a:xfrm>
          <a:prstGeom prst="rect">
            <a:avLst/>
          </a:prstGeom>
          <a:noFill/>
        </p:spPr>
      </p:pic>
      <p:pic>
        <p:nvPicPr>
          <p:cNvPr id="20" name="Picture 19" descr="C:\Users\Bhushan\AppData\Local\Microsoft\Windows\Temporary Internet Files\Content.IE5\FZ8QY031\MC900435931[1].wmf"/>
          <p:cNvPicPr>
            <a:picLocks noChangeAspect="1" noChangeArrowheads="1"/>
          </p:cNvPicPr>
          <p:nvPr/>
        </p:nvPicPr>
        <p:blipFill>
          <a:blip r:embed="rId9" cstate="print"/>
          <a:srcRect/>
          <a:stretch>
            <a:fillRect/>
          </a:stretch>
        </p:blipFill>
        <p:spPr bwMode="auto">
          <a:xfrm>
            <a:off x="5389763" y="4381719"/>
            <a:ext cx="929873" cy="735547"/>
          </a:xfrm>
          <a:prstGeom prst="rect">
            <a:avLst/>
          </a:prstGeom>
          <a:noFill/>
        </p:spPr>
      </p:pic>
      <p:sp>
        <p:nvSpPr>
          <p:cNvPr id="15" name="TextBox 14"/>
          <p:cNvSpPr txBox="1"/>
          <p:nvPr/>
        </p:nvSpPr>
        <p:spPr>
          <a:xfrm>
            <a:off x="6984014" y="4599292"/>
            <a:ext cx="6274786" cy="1631216"/>
          </a:xfrm>
          <a:prstGeom prst="rect">
            <a:avLst/>
          </a:prstGeom>
          <a:noFill/>
        </p:spPr>
        <p:txBody>
          <a:bodyPr wrap="square" rtlCol="0">
            <a:spAutoFit/>
          </a:bodyPr>
          <a:lstStyle/>
          <a:p>
            <a:pPr marL="342900" indent="-342900">
              <a:buFont typeface="Arial" panose="020B0604020202020204" pitchFamily="34" charset="0"/>
              <a:buChar char="•"/>
            </a:pPr>
            <a:r>
              <a:rPr lang="en-US" sz="2500" dirty="0" smtClean="0"/>
              <a:t>Vulnerable Service Application</a:t>
            </a:r>
          </a:p>
          <a:p>
            <a:pPr marL="342900" indent="-342900">
              <a:buFont typeface="Arial" panose="020B0604020202020204" pitchFamily="34" charset="0"/>
              <a:buChar char="•"/>
            </a:pPr>
            <a:r>
              <a:rPr lang="en-US" sz="2500" dirty="0" smtClean="0"/>
              <a:t>Vulnerable (or Malicious) Guest OS Kernel</a:t>
            </a:r>
          </a:p>
          <a:p>
            <a:pPr marL="342900" indent="-342900">
              <a:buFont typeface="Arial" panose="020B0604020202020204" pitchFamily="34" charset="0"/>
              <a:buChar char="•"/>
            </a:pPr>
            <a:r>
              <a:rPr lang="en-US" sz="2500" dirty="0" smtClean="0"/>
              <a:t>Vulnerable Hypervisor</a:t>
            </a:r>
          </a:p>
          <a:p>
            <a:pPr marL="342900" indent="-342900">
              <a:buFont typeface="Arial" panose="020B0604020202020204" pitchFamily="34" charset="0"/>
              <a:buChar char="•"/>
            </a:pPr>
            <a:r>
              <a:rPr lang="en-US" sz="2500" dirty="0" smtClean="0"/>
              <a:t>Malicious Cloud </a:t>
            </a:r>
            <a:r>
              <a:rPr lang="en-US" sz="2500" dirty="0"/>
              <a:t>A</a:t>
            </a:r>
            <a:r>
              <a:rPr lang="en-US" sz="2500" dirty="0" smtClean="0"/>
              <a:t>dministrator</a:t>
            </a:r>
            <a:endParaRPr lang="en-US" sz="2500" dirty="0"/>
          </a:p>
        </p:txBody>
      </p:sp>
      <p:sp>
        <p:nvSpPr>
          <p:cNvPr id="4" name="Rounded Rectangle 3"/>
          <p:cNvSpPr/>
          <p:nvPr/>
        </p:nvSpPr>
        <p:spPr>
          <a:xfrm>
            <a:off x="676408" y="1686880"/>
            <a:ext cx="1828800" cy="76209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Processing Password</a:t>
            </a:r>
            <a:endParaRPr lang="en-US" dirty="0">
              <a:solidFill>
                <a:schemeClr val="tx1"/>
              </a:solidFill>
            </a:endParaRPr>
          </a:p>
        </p:txBody>
      </p:sp>
      <p:grpSp>
        <p:nvGrpSpPr>
          <p:cNvPr id="21" name="Group 20"/>
          <p:cNvGrpSpPr/>
          <p:nvPr/>
        </p:nvGrpSpPr>
        <p:grpSpPr>
          <a:xfrm>
            <a:off x="6858000" y="2550173"/>
            <a:ext cx="3733800" cy="1716936"/>
            <a:chOff x="6858000" y="2550173"/>
            <a:chExt cx="3733800" cy="1716936"/>
          </a:xfrm>
        </p:grpSpPr>
        <p:sp>
          <p:nvSpPr>
            <p:cNvPr id="6" name="Rounded Rectangle 5"/>
            <p:cNvSpPr/>
            <p:nvPr/>
          </p:nvSpPr>
          <p:spPr>
            <a:xfrm>
              <a:off x="6858000" y="2550173"/>
              <a:ext cx="3733800" cy="171693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648067" y="2699377"/>
              <a:ext cx="2153666" cy="424732"/>
            </a:xfrm>
            <a:prstGeom prst="rect">
              <a:avLst/>
            </a:prstGeom>
            <a:noFill/>
            <a:ln>
              <a:solidFill>
                <a:schemeClr val="accent2"/>
              </a:solidFill>
            </a:ln>
          </p:spPr>
          <p:txBody>
            <a:bodyPr wrap="none" rtlCol="0">
              <a:spAutoFit/>
            </a:bodyPr>
            <a:lstStyle/>
            <a:p>
              <a:r>
                <a:rPr lang="en-US" dirty="0" smtClean="0">
                  <a:solidFill>
                    <a:srgbClr val="FF0000"/>
                  </a:solidFill>
                </a:rPr>
                <a:t>Security Sensitive</a:t>
              </a:r>
              <a:endParaRPr lang="en-US" dirty="0">
                <a:solidFill>
                  <a:srgbClr val="FF0000"/>
                </a:solidFill>
              </a:endParaRPr>
            </a:p>
          </p:txBody>
        </p:sp>
      </p:grpSp>
      <p:pic>
        <p:nvPicPr>
          <p:cNvPr id="18" name="Picture 17" descr="C:\Users\Bhushan\AppData\Local\Microsoft\Windows\Temporary Internet Files\Content.IE5\FZ8QY031\MC900435931[1].wmf"/>
          <p:cNvPicPr>
            <a:picLocks noChangeAspect="1" noChangeArrowheads="1"/>
          </p:cNvPicPr>
          <p:nvPr/>
        </p:nvPicPr>
        <p:blipFill>
          <a:blip r:embed="rId9" cstate="print"/>
          <a:srcRect/>
          <a:stretch>
            <a:fillRect/>
          </a:stretch>
        </p:blipFill>
        <p:spPr bwMode="auto">
          <a:xfrm>
            <a:off x="2199851" y="1332378"/>
            <a:ext cx="929873" cy="735547"/>
          </a:xfrm>
          <a:prstGeom prst="rect">
            <a:avLst/>
          </a:prstGeom>
          <a:noFill/>
        </p:spPr>
      </p:pic>
    </p:spTree>
    <p:extLst>
      <p:ext uri="{BB962C8B-B14F-4D97-AF65-F5344CB8AC3E}">
        <p14:creationId xmlns:p14="http://schemas.microsoft.com/office/powerpoint/2010/main" val="215223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16" presetClass="entr" presetSubtype="21" fill="hold"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barn(inVertical)">
                                      <p:cBhvr>
                                        <p:cTn id="10" dur="5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16" presetClass="entr" presetSubtype="21" fill="hold" nodeType="with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barn(inVertical)">
                                      <p:cBhvr>
                                        <p:cTn id="18" dur="500"/>
                                        <p:tgtEl>
                                          <p:spTgt spid="1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16" presetClass="entr" presetSubtype="21" fill="hold" nodeType="with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barn(inVertical)">
                                      <p:cBhvr>
                                        <p:cTn id="26" dur="500"/>
                                        <p:tgtEl>
                                          <p:spTgt spid="15">
                                            <p:txEl>
                                              <p:pRg st="2" end="2"/>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Effect transition="in" filter="barn(inVertical)">
                                      <p:cBhvr>
                                        <p:cTn id="29" dur="500"/>
                                        <p:tgtEl>
                                          <p:spTgt spid="1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par>
                                <p:cTn id="37" presetID="42" presetClass="path" presetSubtype="0" accel="50000" decel="50000" fill="hold" grpId="0" nodeType="withEffect">
                                  <p:stCondLst>
                                    <p:cond delay="0"/>
                                  </p:stCondLst>
                                  <p:childTnLst>
                                    <p:animMotion origin="layout" path="M -3.95833E-6 -3.08642E-7 L 0.48503 0.19309 " pathEditMode="relative" rAng="0" ptsTypes="AA">
                                      <p:cBhvr>
                                        <p:cTn id="38" dur="2000" fill="hold"/>
                                        <p:tgtEl>
                                          <p:spTgt spid="4"/>
                                        </p:tgtEl>
                                        <p:attrNameLst>
                                          <p:attrName>ppt_x</p:attrName>
                                          <p:attrName>ppt_y</p:attrName>
                                        </p:attrNameLst>
                                      </p:cBhvr>
                                      <p:rCtr x="24251" y="96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err="1" smtClean="0"/>
              <a:t>TrustVisor</a:t>
            </a:r>
            <a:r>
              <a:rPr lang="en-US" sz="5000" dirty="0" smtClean="0"/>
              <a:t> (S&amp;P 2012)</a:t>
            </a:r>
            <a:endParaRPr lang="en-US" sz="5000" dirty="0"/>
          </a:p>
        </p:txBody>
      </p:sp>
      <p:sp>
        <p:nvSpPr>
          <p:cNvPr id="6" name="Content Placeholder 2"/>
          <p:cNvSpPr txBox="1">
            <a:spLocks/>
          </p:cNvSpPr>
          <p:nvPr/>
        </p:nvSpPr>
        <p:spPr>
          <a:xfrm>
            <a:off x="914400" y="1574880"/>
            <a:ext cx="9378950" cy="3454319"/>
          </a:xfrm>
          <a:prstGeom prst="rect">
            <a:avLst/>
          </a:prstGeom>
        </p:spPr>
        <p:txBody>
          <a:bodyPr>
            <a:normAutofit fontScale="92500"/>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000" dirty="0" smtClean="0"/>
              <a:t>Security Sensitive Code as PAL (Pieces of Application Logic)</a:t>
            </a:r>
          </a:p>
          <a:p>
            <a:r>
              <a:rPr lang="en-US" sz="3000" dirty="0" smtClean="0"/>
              <a:t>Tiny </a:t>
            </a:r>
            <a:r>
              <a:rPr lang="en-US" sz="3000" dirty="0"/>
              <a:t>hypervisor for isolation of code PAL (S</a:t>
            </a:r>
            <a:r>
              <a:rPr lang="en-US" sz="3000" dirty="0" smtClean="0"/>
              <a:t>)</a:t>
            </a:r>
          </a:p>
          <a:p>
            <a:pPr lvl="1"/>
            <a:r>
              <a:rPr lang="en-US" sz="2520" dirty="0" smtClean="0"/>
              <a:t>Hardware memory virtualization</a:t>
            </a:r>
          </a:p>
          <a:p>
            <a:pPr lvl="1"/>
            <a:r>
              <a:rPr lang="en-US" sz="2520" dirty="0" smtClean="0"/>
              <a:t>Privacy &amp; Integrity</a:t>
            </a:r>
            <a:endParaRPr lang="en-US" sz="2520" dirty="0"/>
          </a:p>
          <a:p>
            <a:pPr lvl="1"/>
            <a:r>
              <a:rPr lang="en-US" sz="2600" dirty="0" smtClean="0"/>
              <a:t>No scheduling or Inter-Process Communication</a:t>
            </a:r>
          </a:p>
          <a:p>
            <a:r>
              <a:rPr lang="en-US" sz="3000" dirty="0"/>
              <a:t>Software-emulated TPM and Hardware TPM</a:t>
            </a:r>
          </a:p>
          <a:p>
            <a:r>
              <a:rPr lang="en-US" sz="3000" dirty="0" smtClean="0"/>
              <a:t>TCB = Trusted Hardware + </a:t>
            </a:r>
            <a:r>
              <a:rPr lang="en-US" sz="3000" dirty="0" err="1" smtClean="0"/>
              <a:t>TrustVisor</a:t>
            </a:r>
            <a:endParaRPr lang="en-US" sz="3000" dirty="0" smtClean="0"/>
          </a:p>
        </p:txBody>
      </p:sp>
      <p:grpSp>
        <p:nvGrpSpPr>
          <p:cNvPr id="7" name="Group 17"/>
          <p:cNvGrpSpPr/>
          <p:nvPr/>
        </p:nvGrpSpPr>
        <p:grpSpPr>
          <a:xfrm>
            <a:off x="2749550" y="5178922"/>
            <a:ext cx="1828800" cy="1752600"/>
            <a:chOff x="1676400" y="3238500"/>
            <a:chExt cx="1828800" cy="1752600"/>
          </a:xfrm>
        </p:grpSpPr>
        <p:sp>
          <p:nvSpPr>
            <p:cNvPr id="8" name="Rectangle 7"/>
            <p:cNvSpPr/>
            <p:nvPr/>
          </p:nvSpPr>
          <p:spPr bwMode="auto">
            <a:xfrm>
              <a:off x="1676400" y="3238500"/>
              <a:ext cx="1828800" cy="533400"/>
            </a:xfrm>
            <a:prstGeom prst="rect">
              <a:avLst/>
            </a:prstGeom>
            <a:solidFill>
              <a:srgbClr val="FF0000"/>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Arial" pitchFamily="-65" charset="0"/>
                  <a:ea typeface="Arial" pitchFamily="-65" charset="0"/>
                  <a:cs typeface="Arial" pitchFamily="-65" charset="0"/>
                </a:rPr>
                <a:t>Untrusted</a:t>
              </a:r>
              <a:endParaRPr kumimoji="0" lang="en-US" sz="24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sp>
          <p:nvSpPr>
            <p:cNvPr id="9" name="Rectangle 8"/>
            <p:cNvSpPr/>
            <p:nvPr/>
          </p:nvSpPr>
          <p:spPr bwMode="auto">
            <a:xfrm>
              <a:off x="1676400" y="3848100"/>
              <a:ext cx="1828800" cy="533400"/>
            </a:xfrm>
            <a:prstGeom prst="rect">
              <a:avLst/>
            </a:prstGeom>
            <a:solidFill>
              <a:srgbClr val="008400"/>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Arial" pitchFamily="-65" charset="0"/>
                  <a:ea typeface="Arial" pitchFamily="-65" charset="0"/>
                  <a:cs typeface="Arial" pitchFamily="-65" charset="0"/>
                </a:rPr>
                <a:t>Trusted</a:t>
              </a:r>
              <a:endParaRPr kumimoji="0" lang="en-US" sz="24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sp>
          <p:nvSpPr>
            <p:cNvPr id="10" name="Rectangle 9"/>
            <p:cNvSpPr/>
            <p:nvPr/>
          </p:nvSpPr>
          <p:spPr bwMode="auto">
            <a:xfrm>
              <a:off x="1676400" y="4457700"/>
              <a:ext cx="1828800" cy="533400"/>
            </a:xfrm>
            <a:prstGeom prst="rect">
              <a:avLst/>
            </a:prstGeom>
            <a:solidFill>
              <a:srgbClr val="0000FF"/>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Arial" pitchFamily="-65" charset="0"/>
                  <a:ea typeface="Arial" pitchFamily="-65" charset="0"/>
                  <a:cs typeface="Arial" pitchFamily="-65" charset="0"/>
                </a:rPr>
                <a:t>Attestable</a:t>
              </a:r>
              <a:endParaRPr kumimoji="0" lang="en-US" sz="24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grpSp>
      <p:grpSp>
        <p:nvGrpSpPr>
          <p:cNvPr id="11" name="Group 18"/>
          <p:cNvGrpSpPr/>
          <p:nvPr/>
        </p:nvGrpSpPr>
        <p:grpSpPr>
          <a:xfrm>
            <a:off x="5530850" y="5102722"/>
            <a:ext cx="2698750" cy="1905000"/>
            <a:chOff x="4038600" y="4343400"/>
            <a:chExt cx="2698750" cy="1905000"/>
          </a:xfrm>
        </p:grpSpPr>
        <p:sp>
          <p:nvSpPr>
            <p:cNvPr id="12" name="Rectangle 11"/>
            <p:cNvSpPr/>
            <p:nvPr/>
          </p:nvSpPr>
          <p:spPr bwMode="auto">
            <a:xfrm>
              <a:off x="4038600" y="4953000"/>
              <a:ext cx="1828800" cy="838200"/>
            </a:xfrm>
            <a:prstGeom prst="rect">
              <a:avLst/>
            </a:prstGeom>
            <a:solidFill>
              <a:srgbClr val="FF0000"/>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Arial" pitchFamily="-65" charset="0"/>
                  <a:ea typeface="Arial" pitchFamily="-65" charset="0"/>
                  <a:cs typeface="Arial" pitchFamily="-65" charset="0"/>
                </a:rPr>
                <a:t>OS</a:t>
              </a:r>
              <a:endParaRPr kumimoji="0" lang="en-US" sz="24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sp>
          <p:nvSpPr>
            <p:cNvPr id="13" name="Rectangle 12"/>
            <p:cNvSpPr/>
            <p:nvPr/>
          </p:nvSpPr>
          <p:spPr bwMode="auto">
            <a:xfrm>
              <a:off x="5273675" y="5448300"/>
              <a:ext cx="1403350" cy="419100"/>
            </a:xfrm>
            <a:prstGeom prst="rect">
              <a:avLst/>
            </a:prstGeom>
            <a:solidFill>
              <a:srgbClr val="FFFFFF"/>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effectLst/>
                  <a:latin typeface="Arial" pitchFamily="-65" charset="0"/>
                  <a:ea typeface="Arial" pitchFamily="-65" charset="0"/>
                  <a:cs typeface="Arial" pitchFamily="-65" charset="0"/>
                </a:rPr>
                <a:t>white</a:t>
              </a:r>
              <a:endParaRPr kumimoji="0" lang="en-US" sz="1600" b="1" i="0" u="none" strike="noStrike" cap="none" normalizeH="0" baseline="0" dirty="0">
                <a:ln>
                  <a:noFill/>
                </a:ln>
                <a:effectLst/>
                <a:latin typeface="Arial" pitchFamily="-65" charset="0"/>
                <a:ea typeface="Arial" pitchFamily="-65" charset="0"/>
                <a:cs typeface="Arial" pitchFamily="-65" charset="0"/>
              </a:endParaRPr>
            </a:p>
          </p:txBody>
        </p:sp>
        <p:sp>
          <p:nvSpPr>
            <p:cNvPr id="14" name="Rectangle 13"/>
            <p:cNvSpPr/>
            <p:nvPr/>
          </p:nvSpPr>
          <p:spPr bwMode="auto">
            <a:xfrm>
              <a:off x="4038600" y="5867400"/>
              <a:ext cx="2698750" cy="381000"/>
            </a:xfrm>
            <a:prstGeom prst="rect">
              <a:avLst/>
            </a:prstGeom>
            <a:solidFill>
              <a:srgbClr val="008400"/>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Arial" pitchFamily="-65" charset="0"/>
                  <a:ea typeface="Arial" pitchFamily="-65" charset="0"/>
                  <a:cs typeface="Arial" pitchFamily="-65" charset="0"/>
                </a:rPr>
                <a:t>HW</a:t>
              </a:r>
              <a:endParaRPr kumimoji="0" lang="en-US" sz="24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sp>
          <p:nvSpPr>
            <p:cNvPr id="15" name="Rectangle 14"/>
            <p:cNvSpPr/>
            <p:nvPr/>
          </p:nvSpPr>
          <p:spPr bwMode="auto">
            <a:xfrm>
              <a:off x="4038600" y="4343400"/>
              <a:ext cx="793750" cy="533400"/>
            </a:xfrm>
            <a:prstGeom prst="rect">
              <a:avLst/>
            </a:prstGeom>
            <a:solidFill>
              <a:srgbClr val="FF0000"/>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65" charset="0"/>
                  <a:ea typeface="Arial" pitchFamily="-65" charset="0"/>
                  <a:cs typeface="Arial" pitchFamily="-65" charset="0"/>
                </a:rPr>
                <a:t>App</a:t>
              </a:r>
              <a:endParaRPr kumimoji="0" lang="en-US" sz="24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sp>
          <p:nvSpPr>
            <p:cNvPr id="16" name="Rectangle 15"/>
            <p:cNvSpPr/>
            <p:nvPr/>
          </p:nvSpPr>
          <p:spPr bwMode="auto">
            <a:xfrm>
              <a:off x="5073650" y="4343400"/>
              <a:ext cx="793750" cy="533400"/>
            </a:xfrm>
            <a:prstGeom prst="rect">
              <a:avLst/>
            </a:prstGeom>
            <a:solidFill>
              <a:srgbClr val="FF0000"/>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pitchFamily="-65" charset="0"/>
                  <a:ea typeface="Arial" pitchFamily="-65" charset="0"/>
                  <a:cs typeface="Arial" pitchFamily="-65" charset="0"/>
                </a:rPr>
                <a:t>App</a:t>
              </a:r>
              <a:endParaRPr kumimoji="0" lang="en-US" sz="24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sp>
          <p:nvSpPr>
            <p:cNvPr id="17" name="Rectangle 16"/>
            <p:cNvSpPr/>
            <p:nvPr/>
          </p:nvSpPr>
          <p:spPr bwMode="auto">
            <a:xfrm>
              <a:off x="5334000" y="5524500"/>
              <a:ext cx="1403350" cy="266700"/>
            </a:xfrm>
            <a:prstGeom prst="rect">
              <a:avLst/>
            </a:prstGeom>
            <a:solidFill>
              <a:srgbClr val="0000FF"/>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pitchFamily="-65" charset="0"/>
                  <a:ea typeface="Arial" pitchFamily="-65" charset="0"/>
                  <a:cs typeface="Arial" pitchFamily="-65" charset="0"/>
                </a:rPr>
                <a:t>TrustVisor</a:t>
              </a:r>
              <a:endParaRPr kumimoji="0" lang="en-US" sz="16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sp>
          <p:nvSpPr>
            <p:cNvPr id="18" name="Rectangle 17"/>
            <p:cNvSpPr/>
            <p:nvPr/>
          </p:nvSpPr>
          <p:spPr bwMode="auto">
            <a:xfrm>
              <a:off x="5715000" y="4572000"/>
              <a:ext cx="762000" cy="266700"/>
            </a:xfrm>
            <a:prstGeom prst="rect">
              <a:avLst/>
            </a:prstGeom>
            <a:solidFill>
              <a:srgbClr val="0000FF"/>
            </a:solidFill>
            <a:ln w="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Arial" pitchFamily="-65" charset="0"/>
                  <a:ea typeface="Arial" pitchFamily="-65" charset="0"/>
                  <a:cs typeface="Arial" pitchFamily="-65" charset="0"/>
                </a:rPr>
                <a:t>S</a:t>
              </a:r>
              <a:endParaRPr kumimoji="0" lang="en-US" sz="16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grpSp>
      <p:grpSp>
        <p:nvGrpSpPr>
          <p:cNvPr id="19" name="Group 18"/>
          <p:cNvGrpSpPr/>
          <p:nvPr/>
        </p:nvGrpSpPr>
        <p:grpSpPr>
          <a:xfrm>
            <a:off x="8229600" y="5940922"/>
            <a:ext cx="2063750" cy="685800"/>
            <a:chOff x="6775450" y="5638800"/>
            <a:chExt cx="2063750" cy="685800"/>
          </a:xfrm>
        </p:grpSpPr>
        <p:sp>
          <p:nvSpPr>
            <p:cNvPr id="20" name="Oval 19"/>
            <p:cNvSpPr/>
            <p:nvPr/>
          </p:nvSpPr>
          <p:spPr bwMode="auto">
            <a:xfrm>
              <a:off x="8153400" y="5638800"/>
              <a:ext cx="685800" cy="685800"/>
            </a:xfrm>
            <a:prstGeom prst="ellipse">
              <a:avLst/>
            </a:prstGeom>
            <a:solidFill>
              <a:srgbClr val="008400"/>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Arial" pitchFamily="-65" charset="0"/>
                  <a:ea typeface="Arial" pitchFamily="-65" charset="0"/>
                  <a:cs typeface="Arial" pitchFamily="-65" charset="0"/>
                </a:rPr>
                <a:t>V</a:t>
              </a:r>
              <a:endParaRPr kumimoji="0" lang="en-US" sz="2400" b="1" i="0" u="none" strike="noStrike" cap="none" normalizeH="0" baseline="0" dirty="0">
                <a:ln>
                  <a:noFill/>
                </a:ln>
                <a:solidFill>
                  <a:srgbClr val="FFFFFF"/>
                </a:solidFill>
                <a:effectLst/>
                <a:latin typeface="Arial" pitchFamily="-65" charset="0"/>
                <a:ea typeface="Arial" pitchFamily="-65" charset="0"/>
                <a:cs typeface="Arial" pitchFamily="-65" charset="0"/>
              </a:endParaRPr>
            </a:p>
          </p:txBody>
        </p:sp>
        <p:cxnSp>
          <p:nvCxnSpPr>
            <p:cNvPr id="21" name="Straight Arrow Connector 20"/>
            <p:cNvCxnSpPr/>
            <p:nvPr/>
          </p:nvCxnSpPr>
          <p:spPr bwMode="auto">
            <a:xfrm rot="10800000">
              <a:off x="6775450" y="6019800"/>
              <a:ext cx="1377950" cy="1588"/>
            </a:xfrm>
            <a:prstGeom prst="straightConnector1">
              <a:avLst/>
            </a:prstGeom>
            <a:noFill/>
            <a:ln w="22225" cap="flat" cmpd="sng" algn="ctr">
              <a:solidFill>
                <a:schemeClr val="tx1"/>
              </a:solidFill>
              <a:prstDash val="solid"/>
              <a:round/>
              <a:headEnd type="arrow" w="med" len="med"/>
              <a:tailEnd type="arrow" w="med" len="med"/>
            </a:ln>
            <a:effectLst/>
          </p:spPr>
        </p:cxnSp>
      </p:grpSp>
      <p:sp>
        <p:nvSpPr>
          <p:cNvPr id="4" name="TextBox 3"/>
          <p:cNvSpPr txBox="1"/>
          <p:nvPr/>
        </p:nvSpPr>
        <p:spPr>
          <a:xfrm>
            <a:off x="7848600" y="2743200"/>
            <a:ext cx="5860387" cy="1938992"/>
          </a:xfrm>
          <a:prstGeom prst="rect">
            <a:avLst/>
          </a:prstGeom>
          <a:noFill/>
        </p:spPr>
        <p:txBody>
          <a:bodyPr wrap="none" rtlCol="0">
            <a:spAutoFit/>
          </a:bodyPr>
          <a:lstStyle/>
          <a:p>
            <a:r>
              <a:rPr lang="en-US" sz="3000" dirty="0" smtClean="0">
                <a:solidFill>
                  <a:schemeClr val="accent6">
                    <a:lumMod val="50000"/>
                  </a:schemeClr>
                </a:solidFill>
              </a:rPr>
              <a:t>      Limitations</a:t>
            </a:r>
          </a:p>
          <a:p>
            <a:pPr marL="1005931" lvl="1" indent="-457200">
              <a:buFont typeface="Wingdings" panose="05000000000000000000" pitchFamily="2" charset="2"/>
              <a:buChar char="Ø"/>
            </a:pPr>
            <a:r>
              <a:rPr lang="en-US" sz="3000" dirty="0">
                <a:solidFill>
                  <a:schemeClr val="accent6">
                    <a:lumMod val="50000"/>
                  </a:schemeClr>
                </a:solidFill>
              </a:rPr>
              <a:t>Cannot support multiple VMs</a:t>
            </a:r>
          </a:p>
          <a:p>
            <a:pPr marL="1005931" lvl="1" indent="-457200">
              <a:buFont typeface="Wingdings" panose="05000000000000000000" pitchFamily="2" charset="2"/>
              <a:buChar char="Ø"/>
            </a:pPr>
            <a:r>
              <a:rPr lang="en-US" sz="3000" dirty="0" smtClean="0">
                <a:solidFill>
                  <a:schemeClr val="accent6">
                    <a:lumMod val="50000"/>
                  </a:schemeClr>
                </a:solidFill>
              </a:rPr>
              <a:t>No scheduling of PAL</a:t>
            </a:r>
          </a:p>
          <a:p>
            <a:pPr marL="1005931" lvl="1" indent="-457200">
              <a:buFont typeface="Wingdings" panose="05000000000000000000" pitchFamily="2" charset="2"/>
              <a:buChar char="Ø"/>
            </a:pPr>
            <a:r>
              <a:rPr lang="en-US" sz="3000" dirty="0" smtClean="0">
                <a:solidFill>
                  <a:schemeClr val="accent6">
                    <a:lumMod val="50000"/>
                  </a:schemeClr>
                </a:solidFill>
              </a:rPr>
              <a:t>Small TCB = Less Functionality</a:t>
            </a:r>
            <a:endParaRPr lang="en-US" sz="3000" dirty="0">
              <a:solidFill>
                <a:schemeClr val="accent6">
                  <a:lumMod val="50000"/>
                </a:schemeClr>
              </a:solidFill>
            </a:endParaRPr>
          </a:p>
        </p:txBody>
      </p:sp>
    </p:spTree>
    <p:extLst>
      <p:ext uri="{BB962C8B-B14F-4D97-AF65-F5344CB8AC3E}">
        <p14:creationId xmlns:p14="http://schemas.microsoft.com/office/powerpoint/2010/main" val="140826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State of the Art</a:t>
            </a:r>
            <a:endParaRPr lang="en-US" sz="5000" dirty="0"/>
          </a:p>
        </p:txBody>
      </p:sp>
      <p:graphicFrame>
        <p:nvGraphicFramePr>
          <p:cNvPr id="29" name="Content Placeholder 4"/>
          <p:cNvGraphicFramePr>
            <a:graphicFrameLocks/>
          </p:cNvGraphicFramePr>
          <p:nvPr>
            <p:extLst>
              <p:ext uri="{D42A27DB-BD31-4B8C-83A1-F6EECF244321}">
                <p14:modId xmlns:p14="http://schemas.microsoft.com/office/powerpoint/2010/main" val="118069215"/>
              </p:ext>
            </p:extLst>
          </p:nvPr>
        </p:nvGraphicFramePr>
        <p:xfrm>
          <a:off x="914400" y="1508433"/>
          <a:ext cx="12877800" cy="3825566"/>
        </p:xfrm>
        <a:graphic>
          <a:graphicData uri="http://schemas.openxmlformats.org/drawingml/2006/table">
            <a:tbl>
              <a:tblPr firstRow="1" bandRow="1">
                <a:tableStyleId>{5C22544A-7EE6-4342-B048-85BDC9FD1C3A}</a:tableStyleId>
              </a:tblPr>
              <a:tblGrid>
                <a:gridCol w="3457927"/>
                <a:gridCol w="9419873"/>
              </a:tblGrid>
              <a:tr h="902104">
                <a:tc>
                  <a:txBody>
                    <a:bodyPr/>
                    <a:lstStyle/>
                    <a:p>
                      <a:r>
                        <a:rPr lang="en-US" sz="4000" dirty="0" smtClean="0"/>
                        <a:t>Solution</a:t>
                      </a:r>
                      <a:endParaRPr lang="en-US" sz="4000" dirty="0"/>
                    </a:p>
                  </a:txBody>
                  <a:tcPr/>
                </a:tc>
                <a:tc>
                  <a:txBody>
                    <a:bodyPr/>
                    <a:lstStyle/>
                    <a:p>
                      <a:r>
                        <a:rPr lang="en-US" sz="4000" dirty="0" smtClean="0"/>
                        <a:t>Research Works</a:t>
                      </a:r>
                      <a:endParaRPr lang="en-US" sz="4000" dirty="0"/>
                    </a:p>
                  </a:txBody>
                  <a:tcPr/>
                </a:tc>
              </a:tr>
              <a:tr h="784437">
                <a:tc>
                  <a:txBody>
                    <a:bodyPr/>
                    <a:lstStyle/>
                    <a:p>
                      <a:r>
                        <a:rPr lang="en-US" sz="3500" dirty="0" smtClean="0"/>
                        <a:t>Trusted</a:t>
                      </a:r>
                      <a:r>
                        <a:rPr lang="en-US" sz="3500" baseline="0" dirty="0" smtClean="0"/>
                        <a:t> Hardware</a:t>
                      </a:r>
                      <a:endParaRPr lang="en-US" sz="3500" dirty="0"/>
                    </a:p>
                  </a:txBody>
                  <a:tcPr/>
                </a:tc>
                <a:tc>
                  <a:txBody>
                    <a:bodyPr/>
                    <a:lstStyle/>
                    <a:p>
                      <a:r>
                        <a:rPr lang="en-US" sz="3500" dirty="0" smtClean="0"/>
                        <a:t>Flicker (</a:t>
                      </a:r>
                      <a:r>
                        <a:rPr lang="en-US" sz="3500" dirty="0" err="1" smtClean="0"/>
                        <a:t>EuroSys</a:t>
                      </a:r>
                      <a:r>
                        <a:rPr lang="en-US" sz="3500" baseline="0" dirty="0" smtClean="0"/>
                        <a:t> 2008</a:t>
                      </a:r>
                      <a:r>
                        <a:rPr lang="en-US" sz="3500" dirty="0" smtClean="0"/>
                        <a:t>), </a:t>
                      </a:r>
                      <a:r>
                        <a:rPr lang="en-US" sz="3500" dirty="0" err="1" smtClean="0">
                          <a:solidFill>
                            <a:srgbClr val="FF0000"/>
                          </a:solidFill>
                        </a:rPr>
                        <a:t>TrustVisor</a:t>
                      </a:r>
                      <a:r>
                        <a:rPr lang="en-US" sz="3500" dirty="0" smtClean="0">
                          <a:solidFill>
                            <a:srgbClr val="FF0000"/>
                          </a:solidFill>
                        </a:rPr>
                        <a:t> (S&amp;P’10)</a:t>
                      </a:r>
                      <a:endParaRPr lang="en-US" sz="3500" dirty="0">
                        <a:solidFill>
                          <a:srgbClr val="FF0000"/>
                        </a:solidFill>
                      </a:endParaRPr>
                    </a:p>
                  </a:txBody>
                  <a:tcPr/>
                </a:tc>
              </a:tr>
              <a:tr h="1354588">
                <a:tc>
                  <a:txBody>
                    <a:bodyPr/>
                    <a:lstStyle/>
                    <a:p>
                      <a:r>
                        <a:rPr lang="en-US" sz="3500" dirty="0" smtClean="0"/>
                        <a:t>Hypervisor</a:t>
                      </a:r>
                      <a:endParaRPr lang="en-US" sz="3500" dirty="0"/>
                    </a:p>
                  </a:txBody>
                  <a:tcPr/>
                </a:tc>
                <a:tc>
                  <a:txBody>
                    <a:bodyPr/>
                    <a:lstStyle/>
                    <a:p>
                      <a:r>
                        <a:rPr lang="en-US" sz="3500" dirty="0" err="1" smtClean="0"/>
                        <a:t>OverShadow</a:t>
                      </a:r>
                      <a:r>
                        <a:rPr lang="en-US" sz="3500" dirty="0" smtClean="0"/>
                        <a:t> (ASPLOS’08),</a:t>
                      </a:r>
                      <a:r>
                        <a:rPr lang="en-US" sz="3500" baseline="0" dirty="0" smtClean="0"/>
                        <a:t> </a:t>
                      </a:r>
                      <a:r>
                        <a:rPr lang="en-US" sz="3500" baseline="0" dirty="0" err="1" smtClean="0"/>
                        <a:t>InkTag</a:t>
                      </a:r>
                      <a:r>
                        <a:rPr lang="en-US" sz="3500" baseline="0" dirty="0" smtClean="0"/>
                        <a:t> (ASPLOS’13), </a:t>
                      </a:r>
                      <a:r>
                        <a:rPr lang="en-US" sz="3500" baseline="0" dirty="0" err="1" smtClean="0">
                          <a:solidFill>
                            <a:srgbClr val="FF0000"/>
                          </a:solidFill>
                        </a:rPr>
                        <a:t>TrustVisor</a:t>
                      </a:r>
                      <a:r>
                        <a:rPr lang="en-US" sz="3500" baseline="0" dirty="0" smtClean="0">
                          <a:solidFill>
                            <a:srgbClr val="FF0000"/>
                          </a:solidFill>
                        </a:rPr>
                        <a:t> (S&amp;P’10)</a:t>
                      </a:r>
                      <a:r>
                        <a:rPr lang="en-US" sz="3500" baseline="0" dirty="0" smtClean="0"/>
                        <a:t>, </a:t>
                      </a:r>
                      <a:r>
                        <a:rPr lang="en-US" sz="3500" baseline="0" dirty="0" err="1" smtClean="0"/>
                        <a:t>CloudTerminal</a:t>
                      </a:r>
                      <a:r>
                        <a:rPr lang="en-US" sz="3500" baseline="0" dirty="0" smtClean="0"/>
                        <a:t> (ATC’12)</a:t>
                      </a:r>
                      <a:endParaRPr lang="en-US" sz="3500" dirty="0"/>
                    </a:p>
                  </a:txBody>
                  <a:tcPr/>
                </a:tc>
              </a:tr>
              <a:tr h="784437">
                <a:tc>
                  <a:txBody>
                    <a:bodyPr/>
                    <a:lstStyle/>
                    <a:p>
                      <a:r>
                        <a:rPr lang="en-US" sz="3500" dirty="0" smtClean="0"/>
                        <a:t>SFI</a:t>
                      </a:r>
                      <a:endParaRPr lang="en-US" sz="3500" dirty="0"/>
                    </a:p>
                  </a:txBody>
                  <a:tcPr/>
                </a:tc>
                <a:tc>
                  <a:txBody>
                    <a:bodyPr/>
                    <a:lstStyle/>
                    <a:p>
                      <a:r>
                        <a:rPr lang="en-US" sz="3500" dirty="0" err="1" smtClean="0"/>
                        <a:t>VirtualGhost</a:t>
                      </a:r>
                      <a:r>
                        <a:rPr lang="en-US" sz="3500" dirty="0" smtClean="0"/>
                        <a:t> (ASPLOS’14)</a:t>
                      </a:r>
                      <a:endParaRPr lang="en-US" sz="3500" dirty="0"/>
                    </a:p>
                  </a:txBody>
                  <a:tcPr/>
                </a:tc>
              </a:tr>
            </a:tbl>
          </a:graphicData>
        </a:graphic>
      </p:graphicFrame>
      <p:sp>
        <p:nvSpPr>
          <p:cNvPr id="30" name="Rectangle 29"/>
          <p:cNvSpPr/>
          <p:nvPr/>
        </p:nvSpPr>
        <p:spPr>
          <a:xfrm>
            <a:off x="2299724" y="5711371"/>
            <a:ext cx="9543767" cy="116955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This Talk: ARM </a:t>
            </a:r>
            <a:r>
              <a:rPr lang="en-US" sz="70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TrustZone</a:t>
            </a:r>
            <a:endParaRPr lang="en-US" sz="7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5639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ARM vs. x86</a:t>
            </a:r>
            <a:endParaRPr lang="en-US" sz="5000" dirty="0"/>
          </a:p>
        </p:txBody>
      </p:sp>
      <p:sp>
        <p:nvSpPr>
          <p:cNvPr id="4" name="Content Placeholder 2"/>
          <p:cNvSpPr txBox="1">
            <a:spLocks/>
          </p:cNvSpPr>
          <p:nvPr/>
        </p:nvSpPr>
        <p:spPr>
          <a:xfrm>
            <a:off x="914400" y="1371600"/>
            <a:ext cx="12877800" cy="5562601"/>
          </a:xfrm>
          <a:prstGeom prst="rect">
            <a:avLst/>
          </a:prstGeom>
        </p:spPr>
        <p:txBody>
          <a:bodyPr>
            <a:normAutofit fontScale="92500" lnSpcReduction="10000"/>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endParaRPr lang="en-US" sz="3040" dirty="0" smtClean="0"/>
          </a:p>
          <a:p>
            <a:endParaRPr lang="en-US" sz="3040" dirty="0"/>
          </a:p>
          <a:p>
            <a:endParaRPr lang="en-US" sz="3040" dirty="0" smtClean="0"/>
          </a:p>
          <a:p>
            <a:endParaRPr lang="en-US" sz="3040" dirty="0"/>
          </a:p>
          <a:p>
            <a:endParaRPr lang="en-US" sz="3040" dirty="0" smtClean="0"/>
          </a:p>
          <a:p>
            <a:endParaRPr lang="en-US" sz="3040" dirty="0" smtClean="0"/>
          </a:p>
          <a:p>
            <a:r>
              <a:rPr lang="en-US" sz="3040" dirty="0" smtClean="0"/>
              <a:t>ARMv7 (32-bit) -&gt; ARMv8 (64-bit)</a:t>
            </a:r>
          </a:p>
          <a:p>
            <a:r>
              <a:rPr lang="en-US" sz="3040" dirty="0" smtClean="0"/>
              <a:t>Marvel’s ARM </a:t>
            </a:r>
            <a:r>
              <a:rPr lang="en-US" sz="3040" dirty="0" err="1" smtClean="0"/>
              <a:t>chipse</a:t>
            </a:r>
            <a:r>
              <a:rPr lang="en-US" sz="3040" dirty="0" smtClean="0"/>
              <a:t> tin </a:t>
            </a:r>
            <a:r>
              <a:rPr lang="en-US" sz="3040" dirty="0" err="1" smtClean="0"/>
              <a:t>Baidu’s</a:t>
            </a:r>
            <a:r>
              <a:rPr lang="en-US" sz="3040" dirty="0" smtClean="0"/>
              <a:t> server in </a:t>
            </a:r>
            <a:r>
              <a:rPr lang="en-US" sz="3040" dirty="0">
                <a:solidFill>
                  <a:srgbClr val="FF0000"/>
                </a:solidFill>
              </a:rPr>
              <a:t>2013</a:t>
            </a:r>
          </a:p>
          <a:p>
            <a:r>
              <a:rPr lang="en-US" sz="3040" dirty="0"/>
              <a:t>AMD Cortex-A57 server platform for </a:t>
            </a:r>
            <a:r>
              <a:rPr lang="en-US" sz="3040" dirty="0" smtClean="0"/>
              <a:t>developers in </a:t>
            </a:r>
            <a:r>
              <a:rPr lang="en-US" sz="3040" dirty="0">
                <a:solidFill>
                  <a:srgbClr val="FF0000"/>
                </a:solidFill>
              </a:rPr>
              <a:t>2014</a:t>
            </a:r>
            <a:endParaRPr lang="en-US" sz="3040" dirty="0" smtClean="0">
              <a:solidFill>
                <a:srgbClr val="FF0000"/>
              </a:solidFill>
            </a:endParaRPr>
          </a:p>
          <a:p>
            <a:pPr marL="411480" lvl="1" indent="-411480">
              <a:buFont typeface="Arial" panose="020B0604020202020204" pitchFamily="34" charset="0"/>
              <a:buChar char="•"/>
            </a:pPr>
            <a:r>
              <a:rPr lang="en-US" sz="3040" dirty="0">
                <a:sym typeface="Wingdings" panose="05000000000000000000" pitchFamily="2" charset="2"/>
              </a:rPr>
              <a:t>Qualcomm </a:t>
            </a:r>
            <a:r>
              <a:rPr lang="en-US" sz="3040" dirty="0" smtClean="0">
                <a:sym typeface="Wingdings" panose="05000000000000000000" pitchFamily="2" charset="2"/>
              </a:rPr>
              <a:t>joined </a:t>
            </a:r>
            <a:r>
              <a:rPr lang="en-US" sz="3040" dirty="0">
                <a:sym typeface="Wingdings" panose="05000000000000000000" pitchFamily="2" charset="2"/>
              </a:rPr>
              <a:t>ARM server chip business in </a:t>
            </a:r>
            <a:r>
              <a:rPr lang="en-US" sz="3040" dirty="0" smtClean="0">
                <a:solidFill>
                  <a:srgbClr val="FF0000"/>
                </a:solidFill>
                <a:sym typeface="Wingdings" panose="05000000000000000000" pitchFamily="2" charset="2"/>
              </a:rPr>
              <a:t>2014</a:t>
            </a:r>
          </a:p>
          <a:p>
            <a:r>
              <a:rPr lang="en-US" sz="3040" dirty="0"/>
              <a:t>Lenovo's ARM-based </a:t>
            </a:r>
            <a:r>
              <a:rPr lang="en-US" sz="3040" dirty="0" err="1" smtClean="0"/>
              <a:t>NextScale</a:t>
            </a:r>
            <a:r>
              <a:rPr lang="en-US" sz="3040" dirty="0" smtClean="0"/>
              <a:t> in </a:t>
            </a:r>
            <a:r>
              <a:rPr lang="en-US" sz="3040" dirty="0" smtClean="0">
                <a:solidFill>
                  <a:srgbClr val="FF0000"/>
                </a:solidFill>
              </a:rPr>
              <a:t>2015</a:t>
            </a:r>
          </a:p>
        </p:txBody>
      </p:sp>
      <p:pic>
        <p:nvPicPr>
          <p:cNvPr id="2054" name="Picture 6" descr="Smartphone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263660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ampole.com/wp-content/uploads/2013/08/datacen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2617" y="1261119"/>
            <a:ext cx="4876800" cy="299845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venturebeat.com/wp-content/uploads/2009/02/ar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2159" y="1332828"/>
            <a:ext cx="1371600" cy="40736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baidu.com/img/bd_logo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55347" y="2333510"/>
            <a:ext cx="1899313" cy="9074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d2vhierclfllnw.cloudfront.net/wp-content/uploads/sites/7/2014/09/affiliate-qualcomm-logo-01352357fc32cec6fb50356b86350d4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38202" y="4568364"/>
            <a:ext cx="2133600" cy="41178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www.cloudera.com/content/dam/cloudera/logos/customers/AMD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525859" y="3536088"/>
            <a:ext cx="1758287" cy="68119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91000" y="2286000"/>
            <a:ext cx="1752600" cy="814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www.cloudhub.uk.com/wp-content/uploads/2014/12/Lenovo-Logo-White-Background.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55347" y="5007589"/>
            <a:ext cx="1900368" cy="123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310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ARM Hardware Virtualization</a:t>
            </a:r>
            <a:endParaRPr lang="en-US" sz="5000" dirty="0"/>
          </a:p>
        </p:txBody>
      </p:sp>
      <p:sp>
        <p:nvSpPr>
          <p:cNvPr id="4" name="Content Placeholder 2"/>
          <p:cNvSpPr txBox="1">
            <a:spLocks/>
          </p:cNvSpPr>
          <p:nvPr/>
        </p:nvSpPr>
        <p:spPr>
          <a:xfrm>
            <a:off x="914400" y="1371600"/>
            <a:ext cx="12877800" cy="5562601"/>
          </a:xfrm>
          <a:prstGeom prst="rect">
            <a:avLst/>
          </a:prstGeom>
        </p:spPr>
        <p:txBody>
          <a:bodyPr>
            <a:normAutofit fontScale="92500" lnSpcReduction="10000"/>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3400" b="1" dirty="0">
                <a:solidFill>
                  <a:srgbClr val="C00000"/>
                </a:solidFill>
              </a:rPr>
              <a:t>KVM/ARM</a:t>
            </a:r>
            <a:r>
              <a:rPr lang="en-US" sz="3400" dirty="0"/>
              <a:t>: The Design and Implementation of the Linux ARM </a:t>
            </a:r>
            <a:r>
              <a:rPr lang="en-US" sz="3400" dirty="0" smtClean="0"/>
              <a:t>Hypervisor. ASPLOS’14</a:t>
            </a:r>
          </a:p>
          <a:p>
            <a:pPr lvl="1"/>
            <a:r>
              <a:rPr lang="en-US" sz="2600" dirty="0" smtClean="0"/>
              <a:t>ARM Fast Models (ARMv7 32-bit)</a:t>
            </a:r>
          </a:p>
          <a:p>
            <a:pPr lvl="1"/>
            <a:r>
              <a:rPr lang="en-US" sz="2600" dirty="0" smtClean="0"/>
              <a:t>ARM Foundation Model (ARMv8 64-bit)</a:t>
            </a:r>
          </a:p>
          <a:p>
            <a:pPr lvl="1"/>
            <a:r>
              <a:rPr lang="en-US" sz="2600" dirty="0" err="1" smtClean="0"/>
              <a:t>Arndale</a:t>
            </a:r>
            <a:r>
              <a:rPr lang="en-US" sz="2600" dirty="0" smtClean="0"/>
              <a:t> Board with Samsung </a:t>
            </a:r>
            <a:r>
              <a:rPr lang="en-US" sz="2600" dirty="0" err="1" smtClean="0"/>
              <a:t>Exynos</a:t>
            </a:r>
            <a:r>
              <a:rPr lang="en-US" sz="2600" dirty="0" smtClean="0"/>
              <a:t> 5250</a:t>
            </a:r>
          </a:p>
          <a:p>
            <a:pPr lvl="1"/>
            <a:r>
              <a:rPr lang="en-US" sz="2600" dirty="0" err="1" smtClean="0"/>
              <a:t>Chromebook</a:t>
            </a:r>
            <a:r>
              <a:rPr lang="en-US" sz="2600" dirty="0" smtClean="0"/>
              <a:t> with Samsung Exynos5250</a:t>
            </a:r>
          </a:p>
          <a:p>
            <a:pPr lvl="1"/>
            <a:r>
              <a:rPr lang="en-US" sz="2600" dirty="0" smtClean="0"/>
              <a:t>Omap5, </a:t>
            </a:r>
            <a:r>
              <a:rPr lang="en-US" sz="2600" dirty="0" err="1" smtClean="0"/>
              <a:t>VExpress</a:t>
            </a:r>
            <a:r>
              <a:rPr lang="en-US" sz="2600" dirty="0" smtClean="0"/>
              <a:t>, </a:t>
            </a:r>
            <a:r>
              <a:rPr lang="en-US" sz="2600" dirty="0" err="1" smtClean="0"/>
              <a:t>Cubieboard</a:t>
            </a:r>
            <a:endParaRPr lang="en-US" sz="2600" dirty="0" smtClean="0"/>
          </a:p>
          <a:p>
            <a:r>
              <a:rPr lang="en-US" sz="3400" b="1" dirty="0" err="1" smtClean="0">
                <a:solidFill>
                  <a:srgbClr val="C00000"/>
                </a:solidFill>
              </a:rPr>
              <a:t>Xen</a:t>
            </a:r>
            <a:r>
              <a:rPr lang="en-US" sz="3400" b="1" dirty="0" smtClean="0">
                <a:solidFill>
                  <a:srgbClr val="C00000"/>
                </a:solidFill>
              </a:rPr>
              <a:t> on ARM</a:t>
            </a:r>
          </a:p>
          <a:p>
            <a:pPr lvl="1"/>
            <a:r>
              <a:rPr lang="en-US" sz="2600" dirty="0"/>
              <a:t>ARM Fast Models (ARMv7 32-bit)</a:t>
            </a:r>
          </a:p>
          <a:p>
            <a:pPr lvl="1"/>
            <a:r>
              <a:rPr lang="en-US" sz="2600" dirty="0"/>
              <a:t>ARM Foundation Model (ARMv8 64-bit)</a:t>
            </a:r>
          </a:p>
          <a:p>
            <a:pPr lvl="1"/>
            <a:r>
              <a:rPr lang="en-US" sz="2600" dirty="0" err="1"/>
              <a:t>Arndale</a:t>
            </a:r>
            <a:r>
              <a:rPr lang="en-US" sz="2600" dirty="0"/>
              <a:t> Board with Samsung </a:t>
            </a:r>
            <a:r>
              <a:rPr lang="en-US" sz="2600" dirty="0" err="1"/>
              <a:t>Exynos</a:t>
            </a:r>
            <a:r>
              <a:rPr lang="en-US" sz="2600" dirty="0"/>
              <a:t> 5250</a:t>
            </a:r>
          </a:p>
          <a:p>
            <a:pPr lvl="1"/>
            <a:r>
              <a:rPr lang="en-US" sz="2600" dirty="0" err="1"/>
              <a:t>Chromebook</a:t>
            </a:r>
            <a:r>
              <a:rPr lang="en-US" sz="2600" dirty="0"/>
              <a:t> with Samsung </a:t>
            </a:r>
            <a:r>
              <a:rPr lang="en-US" sz="2600" dirty="0" smtClean="0"/>
              <a:t>Exynos5250</a:t>
            </a:r>
          </a:p>
          <a:p>
            <a:pPr lvl="1"/>
            <a:r>
              <a:rPr lang="en-US" sz="2600" dirty="0" err="1" smtClean="0"/>
              <a:t>Cubieboard</a:t>
            </a:r>
            <a:endParaRPr lang="en-US" sz="2600" dirty="0"/>
          </a:p>
          <a:p>
            <a:pPr lvl="1"/>
            <a:endParaRPr lang="en-US" sz="2920" dirty="0" smtClean="0"/>
          </a:p>
        </p:txBody>
      </p:sp>
      <p:sp>
        <p:nvSpPr>
          <p:cNvPr id="2" name="Rounded Rectangle 1"/>
          <p:cNvSpPr/>
          <p:nvPr/>
        </p:nvSpPr>
        <p:spPr>
          <a:xfrm>
            <a:off x="8915400" y="2895600"/>
            <a:ext cx="2057400" cy="10668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non-root mode (guest)</a:t>
            </a:r>
            <a:endParaRPr lang="en-US" dirty="0">
              <a:solidFill>
                <a:schemeClr val="tx1"/>
              </a:solidFill>
            </a:endParaRPr>
          </a:p>
        </p:txBody>
      </p:sp>
      <p:sp>
        <p:nvSpPr>
          <p:cNvPr id="7" name="Rounded Rectangle 6"/>
          <p:cNvSpPr/>
          <p:nvPr/>
        </p:nvSpPr>
        <p:spPr>
          <a:xfrm>
            <a:off x="8908312" y="4114800"/>
            <a:ext cx="2057400" cy="10668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r>
              <a:rPr lang="en-US" dirty="0" smtClean="0">
                <a:solidFill>
                  <a:schemeClr val="tx1"/>
                </a:solidFill>
              </a:rPr>
              <a:t>oot mode</a:t>
            </a:r>
          </a:p>
          <a:p>
            <a:pPr algn="ctr"/>
            <a:r>
              <a:rPr lang="en-US" dirty="0" smtClean="0">
                <a:solidFill>
                  <a:schemeClr val="tx1"/>
                </a:solidFill>
              </a:rPr>
              <a:t>(host)</a:t>
            </a:r>
            <a:endParaRPr lang="en-US" dirty="0">
              <a:solidFill>
                <a:schemeClr val="tx1"/>
              </a:solidFill>
            </a:endParaRPr>
          </a:p>
        </p:txBody>
      </p:sp>
      <p:sp>
        <p:nvSpPr>
          <p:cNvPr id="8" name="Rounded Rectangle 7"/>
          <p:cNvSpPr/>
          <p:nvPr/>
        </p:nvSpPr>
        <p:spPr>
          <a:xfrm>
            <a:off x="11430000" y="2895600"/>
            <a:ext cx="2057400" cy="10668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PL1 mode</a:t>
            </a:r>
          </a:p>
          <a:p>
            <a:pPr algn="ctr"/>
            <a:r>
              <a:rPr lang="en-US" dirty="0" smtClean="0">
                <a:solidFill>
                  <a:schemeClr val="tx1"/>
                </a:solidFill>
              </a:rPr>
              <a:t>(kernel, svc)</a:t>
            </a:r>
            <a:endParaRPr lang="en-US" dirty="0">
              <a:solidFill>
                <a:schemeClr val="tx1"/>
              </a:solidFill>
            </a:endParaRPr>
          </a:p>
        </p:txBody>
      </p:sp>
      <p:sp>
        <p:nvSpPr>
          <p:cNvPr id="10" name="Rounded Rectangle 9"/>
          <p:cNvSpPr/>
          <p:nvPr/>
        </p:nvSpPr>
        <p:spPr>
          <a:xfrm>
            <a:off x="11430000" y="4118344"/>
            <a:ext cx="2057400" cy="10668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PL2 mode</a:t>
            </a:r>
          </a:p>
          <a:p>
            <a:pPr algn="ctr"/>
            <a:r>
              <a:rPr lang="en-US" dirty="0" smtClean="0">
                <a:solidFill>
                  <a:schemeClr val="tx1"/>
                </a:solidFill>
              </a:rPr>
              <a:t>(</a:t>
            </a:r>
            <a:r>
              <a:rPr lang="en-US" dirty="0" err="1" smtClean="0">
                <a:solidFill>
                  <a:schemeClr val="tx1"/>
                </a:solidFill>
              </a:rPr>
              <a:t>hyp</a:t>
            </a:r>
            <a:r>
              <a:rPr lang="en-US" dirty="0" smtClean="0">
                <a:solidFill>
                  <a:schemeClr val="tx1"/>
                </a:solidFill>
              </a:rPr>
              <a:t>)</a:t>
            </a:r>
            <a:endParaRPr lang="en-US" dirty="0">
              <a:solidFill>
                <a:schemeClr val="tx1"/>
              </a:solidFill>
            </a:endParaRPr>
          </a:p>
        </p:txBody>
      </p:sp>
      <p:sp>
        <p:nvSpPr>
          <p:cNvPr id="5" name="TextBox 4"/>
          <p:cNvSpPr txBox="1"/>
          <p:nvPr/>
        </p:nvSpPr>
        <p:spPr>
          <a:xfrm>
            <a:off x="9435111" y="5580891"/>
            <a:ext cx="979755" cy="424732"/>
          </a:xfrm>
          <a:prstGeom prst="rect">
            <a:avLst/>
          </a:prstGeom>
          <a:noFill/>
        </p:spPr>
        <p:txBody>
          <a:bodyPr wrap="none" rtlCol="0">
            <a:spAutoFit/>
          </a:bodyPr>
          <a:lstStyle/>
          <a:p>
            <a:r>
              <a:rPr lang="en-US" dirty="0"/>
              <a:t>x</a:t>
            </a:r>
            <a:r>
              <a:rPr lang="en-US" dirty="0" smtClean="0"/>
              <a:t>86 HV</a:t>
            </a:r>
            <a:endParaRPr lang="en-US" dirty="0"/>
          </a:p>
        </p:txBody>
      </p:sp>
      <p:sp>
        <p:nvSpPr>
          <p:cNvPr id="12" name="TextBox 11"/>
          <p:cNvSpPr txBox="1"/>
          <p:nvPr/>
        </p:nvSpPr>
        <p:spPr>
          <a:xfrm>
            <a:off x="11895885" y="5580891"/>
            <a:ext cx="1125629" cy="424732"/>
          </a:xfrm>
          <a:prstGeom prst="rect">
            <a:avLst/>
          </a:prstGeom>
          <a:noFill/>
        </p:spPr>
        <p:txBody>
          <a:bodyPr wrap="none" rtlCol="0">
            <a:spAutoFit/>
          </a:bodyPr>
          <a:lstStyle/>
          <a:p>
            <a:r>
              <a:rPr lang="en-US" dirty="0" smtClean="0"/>
              <a:t>ARM HV</a:t>
            </a:r>
            <a:endParaRPr lang="en-US" dirty="0"/>
          </a:p>
        </p:txBody>
      </p:sp>
    </p:spTree>
    <p:extLst>
      <p:ext uri="{BB962C8B-B14F-4D97-AF65-F5344CB8AC3E}">
        <p14:creationId xmlns:p14="http://schemas.microsoft.com/office/powerpoint/2010/main" val="228424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arn(inVertical)">
                                      <p:cBhvr>
                                        <p:cTn id="30" dur="500"/>
                                        <p:tgtEl>
                                          <p:spTgt spid="4">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arn(inVertical)">
                                      <p:cBhvr>
                                        <p:cTn id="33" dur="500"/>
                                        <p:tgtEl>
                                          <p:spTgt spid="4">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barn(inVertical)">
                                      <p:cBhvr>
                                        <p:cTn id="36" dur="500"/>
                                        <p:tgtEl>
                                          <p:spTgt spid="4">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barn(inVertical)">
                                      <p:cBhvr>
                                        <p:cTn id="39" dur="500"/>
                                        <p:tgtEl>
                                          <p:spTgt spid="4">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barn(inVertical)">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000" dirty="0" smtClean="0"/>
              <a:t>Limitations of Using Hypervisor </a:t>
            </a:r>
            <a:endParaRPr lang="en-US" sz="5000" dirty="0"/>
          </a:p>
        </p:txBody>
      </p:sp>
      <p:sp>
        <p:nvSpPr>
          <p:cNvPr id="6" name="Content Placeholder 2"/>
          <p:cNvSpPr txBox="1">
            <a:spLocks/>
          </p:cNvSpPr>
          <p:nvPr/>
        </p:nvSpPr>
        <p:spPr>
          <a:xfrm>
            <a:off x="914400" y="1371600"/>
            <a:ext cx="12877800" cy="5562601"/>
          </a:xfrm>
          <a:prstGeom prst="rect">
            <a:avLst/>
          </a:prstGeom>
        </p:spPr>
        <p:txBody>
          <a:bodyPr>
            <a:normAutofit/>
          </a:bodyPr>
          <a:lst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a:lstStyle>
          <a:p>
            <a:r>
              <a:rPr lang="en-US" sz="2800" dirty="0" smtClean="0"/>
              <a:t>Vulnerable hypervisor (KVM, </a:t>
            </a:r>
            <a:r>
              <a:rPr lang="en-US" sz="2800" dirty="0" err="1" smtClean="0"/>
              <a:t>Xen</a:t>
            </a:r>
            <a:r>
              <a:rPr lang="en-US" sz="2800" dirty="0" smtClean="0"/>
              <a:t>), CVE-2007-4993</a:t>
            </a:r>
          </a:p>
          <a:p>
            <a:r>
              <a:rPr lang="en-US" sz="2800" dirty="0" smtClean="0"/>
              <a:t>Large Trusted Code Base (TCB)</a:t>
            </a:r>
          </a:p>
          <a:p>
            <a:r>
              <a:rPr lang="en-US" sz="2800" dirty="0" smtClean="0"/>
              <a:t>Large Trusted Employee Base (TEB)</a:t>
            </a:r>
          </a:p>
          <a:p>
            <a:r>
              <a:rPr lang="en-US" sz="2800" dirty="0"/>
              <a:t>Complex hypervisor code </a:t>
            </a:r>
            <a:r>
              <a:rPr lang="en-US" sz="2800" dirty="0" smtClean="0"/>
              <a:t>modification</a:t>
            </a:r>
          </a:p>
          <a:p>
            <a:r>
              <a:rPr lang="en-US" sz="2800" dirty="0" smtClean="0"/>
              <a:t>Ease of porting (w/ or w/o hypervisor)</a:t>
            </a:r>
          </a:p>
        </p:txBody>
      </p:sp>
      <p:sp>
        <p:nvSpPr>
          <p:cNvPr id="5" name="Rounded Rectangle 4"/>
          <p:cNvSpPr/>
          <p:nvPr/>
        </p:nvSpPr>
        <p:spPr>
          <a:xfrm>
            <a:off x="1967622" y="4509609"/>
            <a:ext cx="5295900" cy="25908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454022" y="4509609"/>
            <a:ext cx="5181600" cy="259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93570" y="4685617"/>
            <a:ext cx="1044004" cy="424732"/>
          </a:xfrm>
          <a:prstGeom prst="rect">
            <a:avLst/>
          </a:prstGeom>
          <a:noFill/>
        </p:spPr>
        <p:txBody>
          <a:bodyPr wrap="none" rtlCol="0">
            <a:spAutoFit/>
          </a:bodyPr>
          <a:lstStyle/>
          <a:p>
            <a:r>
              <a:rPr lang="en-US" b="1" dirty="0" smtClean="0">
                <a:solidFill>
                  <a:srgbClr val="FF0000"/>
                </a:solidFill>
              </a:rPr>
              <a:t>Trusted</a:t>
            </a:r>
            <a:endParaRPr lang="en-US" b="1" dirty="0">
              <a:solidFill>
                <a:srgbClr val="FF0000"/>
              </a:solidFill>
            </a:endParaRPr>
          </a:p>
        </p:txBody>
      </p:sp>
      <p:sp>
        <p:nvSpPr>
          <p:cNvPr id="9" name="TextBox 8"/>
          <p:cNvSpPr txBox="1"/>
          <p:nvPr/>
        </p:nvSpPr>
        <p:spPr>
          <a:xfrm>
            <a:off x="9372746" y="4685617"/>
            <a:ext cx="1344151" cy="424732"/>
          </a:xfrm>
          <a:prstGeom prst="rect">
            <a:avLst/>
          </a:prstGeom>
          <a:noFill/>
        </p:spPr>
        <p:txBody>
          <a:bodyPr wrap="none" rtlCol="0">
            <a:spAutoFit/>
          </a:bodyPr>
          <a:lstStyle/>
          <a:p>
            <a:r>
              <a:rPr lang="en-US" b="1" dirty="0" smtClean="0">
                <a:solidFill>
                  <a:srgbClr val="FF0000"/>
                </a:solidFill>
              </a:rPr>
              <a:t>Untrusted</a:t>
            </a:r>
            <a:endParaRPr lang="en-US" b="1" dirty="0">
              <a:solidFill>
                <a:srgbClr val="FF0000"/>
              </a:solidFill>
            </a:endParaRPr>
          </a:p>
        </p:txBody>
      </p:sp>
      <p:sp>
        <p:nvSpPr>
          <p:cNvPr id="10" name="Rounded Rectangle 9"/>
          <p:cNvSpPr/>
          <p:nvPr/>
        </p:nvSpPr>
        <p:spPr>
          <a:xfrm>
            <a:off x="7609966" y="5535966"/>
            <a:ext cx="1447800" cy="6858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VM</a:t>
            </a:r>
            <a:endParaRPr lang="en-US" dirty="0">
              <a:solidFill>
                <a:schemeClr val="tx1"/>
              </a:solidFill>
            </a:endParaRPr>
          </a:p>
        </p:txBody>
      </p:sp>
      <p:sp>
        <p:nvSpPr>
          <p:cNvPr id="11" name="Rounded Rectangle 10"/>
          <p:cNvSpPr/>
          <p:nvPr/>
        </p:nvSpPr>
        <p:spPr>
          <a:xfrm>
            <a:off x="2462792" y="5535966"/>
            <a:ext cx="1630778" cy="67782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Hypervisor</a:t>
            </a:r>
            <a:endParaRPr lang="en-US" dirty="0">
              <a:solidFill>
                <a:schemeClr val="tx1"/>
              </a:solidFill>
            </a:endParaRPr>
          </a:p>
        </p:txBody>
      </p:sp>
      <p:grpSp>
        <p:nvGrpSpPr>
          <p:cNvPr id="13" name="Group 12"/>
          <p:cNvGrpSpPr/>
          <p:nvPr/>
        </p:nvGrpSpPr>
        <p:grpSpPr>
          <a:xfrm>
            <a:off x="5126941" y="5257800"/>
            <a:ext cx="1027813" cy="1429124"/>
            <a:chOff x="13095767" y="2052289"/>
            <a:chExt cx="1027813" cy="1429124"/>
          </a:xfrm>
        </p:grpSpPr>
        <p:grpSp>
          <p:nvGrpSpPr>
            <p:cNvPr id="14" name="Group 13"/>
            <p:cNvGrpSpPr/>
            <p:nvPr/>
          </p:nvGrpSpPr>
          <p:grpSpPr>
            <a:xfrm>
              <a:off x="13095767" y="2052289"/>
              <a:ext cx="1027813" cy="1000310"/>
              <a:chOff x="12126433" y="2804737"/>
              <a:chExt cx="1027813" cy="1000310"/>
            </a:xfrm>
          </p:grpSpPr>
          <p:grpSp>
            <p:nvGrpSpPr>
              <p:cNvPr id="16" name="Group 15"/>
              <p:cNvGrpSpPr/>
              <p:nvPr/>
            </p:nvGrpSpPr>
            <p:grpSpPr>
              <a:xfrm>
                <a:off x="12126433" y="2804737"/>
                <a:ext cx="1027813" cy="495725"/>
                <a:chOff x="12115800" y="2804737"/>
                <a:chExt cx="1027813" cy="495725"/>
              </a:xfrm>
            </p:grpSpPr>
            <p:pic>
              <p:nvPicPr>
                <p:cNvPr id="20"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15800" y="2804737"/>
                  <a:ext cx="503274" cy="4957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40339" y="2804737"/>
                  <a:ext cx="503274" cy="4957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12126433" y="3309322"/>
                <a:ext cx="1027813" cy="495725"/>
                <a:chOff x="12137065" y="3309322"/>
                <a:chExt cx="1027813" cy="495725"/>
              </a:xfrm>
            </p:grpSpPr>
            <p:pic>
              <p:nvPicPr>
                <p:cNvPr id="18"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37065" y="3309322"/>
                  <a:ext cx="503274" cy="4957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cliparts.co/cliparts/kTK/Rng/kTKRngjTj.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1604" y="3309322"/>
                  <a:ext cx="503274" cy="49572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5" name="TextBox 14"/>
            <p:cNvSpPr txBox="1"/>
            <p:nvPr/>
          </p:nvSpPr>
          <p:spPr>
            <a:xfrm>
              <a:off x="13186407" y="3112081"/>
              <a:ext cx="851515" cy="369332"/>
            </a:xfrm>
            <a:prstGeom prst="rect">
              <a:avLst/>
            </a:prstGeom>
            <a:noFill/>
          </p:spPr>
          <p:txBody>
            <a:bodyPr wrap="none" rtlCol="0">
              <a:spAutoFit/>
            </a:bodyPr>
            <a:lstStyle/>
            <a:p>
              <a:r>
                <a:rPr lang="en-US" sz="1800" dirty="0" smtClean="0"/>
                <a:t> Admin</a:t>
              </a:r>
              <a:endParaRPr lang="en-US" sz="1800" dirty="0"/>
            </a:p>
          </p:txBody>
        </p:sp>
      </p:grpSp>
      <p:sp>
        <p:nvSpPr>
          <p:cNvPr id="25" name="Rounded Rectangle 24"/>
          <p:cNvSpPr/>
          <p:nvPr/>
        </p:nvSpPr>
        <p:spPr>
          <a:xfrm>
            <a:off x="9358282" y="5543002"/>
            <a:ext cx="1447800" cy="68580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VM</a:t>
            </a:r>
            <a:endParaRPr lang="en-US" dirty="0">
              <a:solidFill>
                <a:schemeClr val="tx1"/>
              </a:solidFill>
            </a:endParaRPr>
          </a:p>
        </p:txBody>
      </p:sp>
      <p:sp>
        <p:nvSpPr>
          <p:cNvPr id="26" name="TextBox 25"/>
          <p:cNvSpPr txBox="1"/>
          <p:nvPr/>
        </p:nvSpPr>
        <p:spPr>
          <a:xfrm>
            <a:off x="11281144" y="4994771"/>
            <a:ext cx="893193" cy="1323439"/>
          </a:xfrm>
          <a:prstGeom prst="rect">
            <a:avLst/>
          </a:prstGeom>
          <a:noFill/>
        </p:spPr>
        <p:txBody>
          <a:bodyPr wrap="none" rtlCol="0">
            <a:spAutoFit/>
          </a:bodyPr>
          <a:lstStyle/>
          <a:p>
            <a:r>
              <a:rPr lang="en-US" sz="8000" dirty="0" smtClean="0"/>
              <a:t>…</a:t>
            </a:r>
            <a:endParaRPr lang="en-US" sz="8000" dirty="0"/>
          </a:p>
        </p:txBody>
      </p:sp>
    </p:spTree>
    <p:extLst>
      <p:ext uri="{BB962C8B-B14F-4D97-AF65-F5344CB8AC3E}">
        <p14:creationId xmlns:p14="http://schemas.microsoft.com/office/powerpoint/2010/main" val="1956395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5898</TotalTime>
  <Words>1444</Words>
  <Application>Microsoft Office PowerPoint</Application>
  <PresentationFormat>Custom</PresentationFormat>
  <Paragraphs>365</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Objective of Talk</vt:lpstr>
      <vt:lpstr>Infrastructure as a Service (IaaS)</vt:lpstr>
      <vt:lpstr>Security Sensitive Block</vt:lpstr>
      <vt:lpstr>TrustVisor (S&amp;P 2012)</vt:lpstr>
      <vt:lpstr>State of the Art</vt:lpstr>
      <vt:lpstr>ARM vs. x86</vt:lpstr>
      <vt:lpstr>ARM Hardware Virtualization</vt:lpstr>
      <vt:lpstr>Limitations of Using Hypervisor </vt:lpstr>
      <vt:lpstr>ARM TrustZone</vt:lpstr>
      <vt:lpstr>TZVisor Objective</vt:lpstr>
      <vt:lpstr>TZVisor Design</vt:lpstr>
      <vt:lpstr>Trust Model</vt:lpstr>
      <vt:lpstr>ARM Memory Domain</vt:lpstr>
      <vt:lpstr>Two-Level Isolation</vt:lpstr>
      <vt:lpstr>Scheduling 1</vt:lpstr>
      <vt:lpstr>Scheduling 2 – nonblocking call</vt:lpstr>
      <vt:lpstr>PAL Life Cycle</vt:lpstr>
      <vt:lpstr>Secure Boot</vt:lpstr>
      <vt:lpstr>Implementation</vt:lpstr>
      <vt:lpstr>Limitation</vt:lpstr>
      <vt:lpstr>Evaluation</vt:lpstr>
      <vt:lpstr>Preliminary Data</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dc:creator>
  <cp:lastModifiedBy>Zhang</cp:lastModifiedBy>
  <cp:revision>2160</cp:revision>
  <dcterms:created xsi:type="dcterms:W3CDTF">2014-01-08T22:13:03Z</dcterms:created>
  <dcterms:modified xsi:type="dcterms:W3CDTF">2015-03-05T18:46:35Z</dcterms:modified>
</cp:coreProperties>
</file>