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337" r:id="rId11"/>
    <p:sldId id="338" r:id="rId12"/>
    <p:sldId id="340" r:id="rId13"/>
    <p:sldId id="339" r:id="rId14"/>
    <p:sldId id="283" r:id="rId15"/>
    <p:sldId id="286" r:id="rId16"/>
    <p:sldId id="287" r:id="rId17"/>
    <p:sldId id="288" r:id="rId18"/>
    <p:sldId id="290" r:id="rId19"/>
    <p:sldId id="346" r:id="rId20"/>
    <p:sldId id="291" r:id="rId21"/>
    <p:sldId id="292" r:id="rId22"/>
    <p:sldId id="293" r:id="rId23"/>
    <p:sldId id="294" r:id="rId24"/>
    <p:sldId id="295" r:id="rId25"/>
    <p:sldId id="354" r:id="rId26"/>
    <p:sldId id="297" r:id="rId27"/>
    <p:sldId id="355" r:id="rId28"/>
    <p:sldId id="298" r:id="rId29"/>
    <p:sldId id="301" r:id="rId30"/>
    <p:sldId id="302" r:id="rId31"/>
    <p:sldId id="303" r:id="rId32"/>
    <p:sldId id="344" r:id="rId33"/>
    <p:sldId id="343" r:id="rId34"/>
    <p:sldId id="342" r:id="rId35"/>
    <p:sldId id="341" r:id="rId36"/>
    <p:sldId id="309" r:id="rId37"/>
    <p:sldId id="311" r:id="rId38"/>
    <p:sldId id="312" r:id="rId39"/>
    <p:sldId id="356" r:id="rId40"/>
    <p:sldId id="315" r:id="rId41"/>
    <p:sldId id="316" r:id="rId42"/>
    <p:sldId id="318" r:id="rId43"/>
    <p:sldId id="319" r:id="rId44"/>
    <p:sldId id="321" r:id="rId45"/>
    <p:sldId id="322" r:id="rId46"/>
    <p:sldId id="323" r:id="rId47"/>
    <p:sldId id="324" r:id="rId48"/>
    <p:sldId id="325" r:id="rId49"/>
    <p:sldId id="347" r:id="rId50"/>
    <p:sldId id="330" r:id="rId51"/>
    <p:sldId id="357" r:id="rId52"/>
    <p:sldId id="348" r:id="rId53"/>
    <p:sldId id="349" r:id="rId54"/>
    <p:sldId id="350" r:id="rId55"/>
    <p:sldId id="353" r:id="rId56"/>
    <p:sldId id="351" r:id="rId57"/>
    <p:sldId id="284" r:id="rId58"/>
  </p:sldIdLst>
  <p:sldSz cx="14630400" cy="8229600"/>
  <p:notesSz cx="6858000" cy="9144000"/>
  <p:defaultTextStyle>
    <a:defPPr>
      <a:defRPr lang="en-US"/>
    </a:defPPr>
    <a:lvl1pPr marL="0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3429" autoAdjust="0"/>
  </p:normalViewPr>
  <p:slideViewPr>
    <p:cSldViewPr>
      <p:cViewPr>
        <p:scale>
          <a:sx n="75" d="100"/>
          <a:sy n="75" d="100"/>
        </p:scale>
        <p:origin x="-792" y="-24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1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D89B2-9163-464A-A5B6-352262033662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A1D58-871C-4CE6-A18D-DDCFBDA4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516F-01E7-4394-BC79-F81BF6B45FE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C4F4-C661-423D-85CE-378D81A1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I will discus</a:t>
            </a:r>
            <a:r>
              <a:rPr lang="en-US" baseline="0" dirty="0" smtClean="0"/>
              <a:t> two case on the execution of mutually mistrusting software on commodity operating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PC is becoming significant indispensable. </a:t>
            </a:r>
          </a:p>
          <a:p>
            <a:r>
              <a:rPr lang="en-US" baseline="0" dirty="0" smtClean="0"/>
              <a:t>We always run many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Sok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4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carefully chosen sequence of</a:t>
            </a:r>
            <a:r>
              <a:rPr lang="en-US" baseline="0" dirty="0" smtClean="0"/>
              <a:t> </a:t>
            </a:r>
            <a:r>
              <a:rPr lang="en-US" dirty="0" smtClean="0"/>
              <a:t>integer return values to Linux system calls can lead a supposedly</a:t>
            </a:r>
            <a:r>
              <a:rPr lang="en-US" baseline="0" dirty="0" smtClean="0"/>
              <a:t> </a:t>
            </a:r>
            <a:r>
              <a:rPr lang="en-US" dirty="0" smtClean="0"/>
              <a:t>protected process to act against its interests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Maulti</a:t>
            </a:r>
            <a:r>
              <a:rPr lang="en-US" dirty="0" smtClean="0"/>
              <a:t>-shadowing</a:t>
            </a:r>
            <a:r>
              <a:rPr lang="en-US" baseline="0" dirty="0" smtClean="0"/>
              <a:t> = Single VP to Multiple 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load/store instrumentation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CFI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</a:t>
            </a:r>
            <a:r>
              <a:rPr lang="en-US" baseline="0" dirty="0" smtClean="0"/>
              <a:t>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TPM chips are memory-mapped to multiple addresses, each corresponding to a different privilege level called a locality </a:t>
            </a:r>
          </a:p>
          <a:p>
            <a:r>
              <a:rPr lang="en-US" dirty="0" err="1" smtClean="0"/>
              <a:t>TrustVisor’s</a:t>
            </a:r>
            <a:r>
              <a:rPr lang="en-US" dirty="0" smtClean="0"/>
              <a:t> memory protections prevent the legacy guest from accessing privileged localities.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End: Unmodified</a:t>
            </a:r>
            <a:r>
              <a:rPr lang="en-US" baseline="0" dirty="0" smtClean="0"/>
              <a:t> Driver and Wrapper</a:t>
            </a:r>
            <a:endParaRPr lang="en-US" dirty="0" smtClean="0"/>
          </a:p>
          <a:p>
            <a:r>
              <a:rPr lang="en-US" dirty="0" smtClean="0"/>
              <a:t>Front</a:t>
            </a:r>
            <a:r>
              <a:rPr lang="en-US" baseline="0" dirty="0" smtClean="0"/>
              <a:t> End: Provide safe access to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2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will start my future work.</a:t>
            </a:r>
            <a:r>
              <a:rPr lang="en-US" baseline="0" dirty="0" smtClean="0"/>
              <a:t> Prior works focus on security problems on server and in cloud based on x86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FC4F4-C661-423D-85CE-378D81A1433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1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40181" y="329567"/>
            <a:ext cx="438658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1" y="329567"/>
            <a:ext cx="12920981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1520" y="223522"/>
            <a:ext cx="13045440" cy="1132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76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53441" y="1231902"/>
            <a:ext cx="12923519" cy="25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53441" y="7154636"/>
            <a:ext cx="12923519" cy="25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3208000" y="7205436"/>
            <a:ext cx="609600" cy="350839"/>
          </a:xfrm>
          <a:prstGeom prst="rect">
            <a:avLst/>
          </a:prstGeom>
          <a:noFill/>
          <a:ln>
            <a:noFill/>
          </a:ln>
        </p:spPr>
        <p:txBody>
          <a:bodyPr lIns="146279" tIns="73139" rIns="146279" bIns="7313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9B773E9-A3BC-4480-B28B-2F6D33CA67E2}" type="slidenum">
              <a:rPr lang="en-US" sz="1320" b="1"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320" b="1" dirty="0">
                <a:latin typeface="+mj-lt"/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535182" y="7205436"/>
            <a:ext cx="1700759" cy="350839"/>
          </a:xfrm>
          <a:prstGeom prst="rect">
            <a:avLst/>
          </a:prstGeom>
          <a:ln>
            <a:noFill/>
          </a:ln>
        </p:spPr>
        <p:txBody>
          <a:bodyPr wrap="square" lIns="146279" tIns="73139" rIns="146279" bIns="7313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E777865-FA73-4280-806C-4F86F01AA48F}" type="datetime4">
              <a:rPr lang="en-US" sz="1320">
                <a:latin typeface="+mj-lt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August 18, 2014</a:t>
            </a:fld>
            <a:endParaRPr lang="en-US" sz="1320" dirty="0">
              <a:latin typeface="+mj-lt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94383" y="7218137"/>
            <a:ext cx="1583139" cy="29464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3261340" y="7215596"/>
            <a:ext cx="495299" cy="29464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/>
          </a:p>
        </p:txBody>
      </p:sp>
      <p:sp>
        <p:nvSpPr>
          <p:cNvPr id="16" name="Rounded Rectangle 15"/>
          <p:cNvSpPr/>
          <p:nvPr userDrawn="1"/>
        </p:nvSpPr>
        <p:spPr>
          <a:xfrm>
            <a:off x="6172200" y="7220252"/>
            <a:ext cx="4876800" cy="294640"/>
          </a:xfrm>
          <a:prstGeom prst="roundRect">
            <a:avLst/>
          </a:prstGeom>
          <a:solidFill>
            <a:srgbClr val="A102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 dirty="0">
              <a:solidFill>
                <a:srgbClr val="A002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5791200" y="7195359"/>
            <a:ext cx="5659418" cy="350839"/>
          </a:xfrm>
          <a:prstGeom prst="rect">
            <a:avLst/>
          </a:prstGeom>
          <a:ln>
            <a:noFill/>
          </a:ln>
        </p:spPr>
        <p:txBody>
          <a:bodyPr wrap="square" lIns="146279" tIns="73139" rIns="146279" bIns="73139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b="1" dirty="0" smtClean="0">
                <a:solidFill>
                  <a:schemeClr val="bg1"/>
                </a:solidFill>
                <a:latin typeface="+mj-lt"/>
              </a:rPr>
              <a:t>Stony Brook Network Security and Applied Cryptography Laboratory</a:t>
            </a:r>
            <a:endParaRPr lang="en-US" sz="132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853441" y="7192961"/>
            <a:ext cx="1168493" cy="35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6279" tIns="73139" rIns="146279" bIns="73139">
            <a:spAutoFit/>
          </a:bodyPr>
          <a:lstStyle/>
          <a:p>
            <a:r>
              <a:rPr lang="en-US" sz="1320" b="1" dirty="0" smtClean="0">
                <a:solidFill>
                  <a:srgbClr val="A10200"/>
                </a:solidFill>
                <a:latin typeface="Calibri" pitchFamily="34" charset="0"/>
              </a:rPr>
              <a:t>@ RPE 2014</a:t>
            </a:r>
            <a:endParaRPr lang="en-US" sz="1320" b="1" baseline="30000" dirty="0">
              <a:solidFill>
                <a:srgbClr val="A10200"/>
              </a:solidFill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>
            <a:off x="853442" y="7220254"/>
            <a:ext cx="1168491" cy="29464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92"/>
          </a:p>
        </p:txBody>
      </p:sp>
      <p:pic>
        <p:nvPicPr>
          <p:cNvPr id="20" name="Picture 2" descr="http://nationalsecurityinstitute.org/ns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2" y="7230098"/>
            <a:ext cx="1248171" cy="5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902954" y="7790375"/>
            <a:ext cx="1248169" cy="19574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32918" tIns="32918" rIns="32918" bIns="32918" rtlCol="0">
            <a:spAutoFit/>
          </a:bodyPr>
          <a:lstStyle/>
          <a:p>
            <a:pPr algn="ctr"/>
            <a:r>
              <a:rPr lang="en-US" sz="840" dirty="0" smtClean="0"/>
              <a:t>National Security Institute</a:t>
            </a:r>
            <a:endParaRPr lang="en-US" sz="840" dirty="0"/>
          </a:p>
        </p:txBody>
      </p:sp>
    </p:spTree>
    <p:extLst>
      <p:ext uri="{BB962C8B-B14F-4D97-AF65-F5344CB8AC3E}">
        <p14:creationId xmlns:p14="http://schemas.microsoft.com/office/powerpoint/2010/main" val="26809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2"/>
            <a:ext cx="1243584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1" y="1920242"/>
            <a:ext cx="8653781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2981" y="1920242"/>
            <a:ext cx="8653780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1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0" y="1842136"/>
            <a:ext cx="646684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0" y="2609850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1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C4EF-A616-45E6-AA75-05C901DDDA39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1" y="7627622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7B79-38FD-40CB-B4DC-5D1EEA46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5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wmf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572" y="7476902"/>
            <a:ext cx="907762" cy="240039"/>
          </a:xfrm>
          <a:prstGeom prst="rect">
            <a:avLst/>
          </a:prstGeom>
        </p:spPr>
        <p:txBody>
          <a:bodyPr wrap="none" lIns="146279" tIns="73139" rIns="146279" bIns="73139">
            <a:spAutoFit/>
          </a:bodyPr>
          <a:lstStyle/>
          <a:p>
            <a:pPr>
              <a:defRPr/>
            </a:pPr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2.7 widescreen</a:t>
            </a:r>
            <a:r>
              <a:rPr lang="en-US" sz="6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73391" y="1001215"/>
            <a:ext cx="12466616" cy="1178106"/>
          </a:xfrm>
          <a:prstGeom prst="roundRect">
            <a:avLst/>
          </a:prstGeom>
          <a:solidFill>
            <a:srgbClr val="00206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>
              <a:defRPr/>
            </a:pPr>
            <a:endParaRPr lang="en-US" sz="2592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7769" y="1208638"/>
            <a:ext cx="11638151" cy="763260"/>
          </a:xfrm>
          <a:prstGeom prst="rect">
            <a:avLst/>
          </a:prstGeom>
          <a:noFill/>
        </p:spPr>
        <p:txBody>
          <a:bodyPr wrap="square" lIns="146279" tIns="73139" rIns="146279" bIns="73139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</a:rPr>
              <a:t>Secure Execution of Mutually Mistrusting Software</a:t>
            </a:r>
            <a:endParaRPr lang="en-US" sz="4000" b="1" baseline="30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://www.research.ibm.com/haifa/conferences/systor2012/images/banner1.jpg"/>
          <p:cNvSpPr>
            <a:spLocks noChangeAspect="1" noChangeArrowheads="1"/>
          </p:cNvSpPr>
          <p:nvPr/>
        </p:nvSpPr>
        <p:spPr bwMode="auto">
          <a:xfrm>
            <a:off x="250760" y="-231140"/>
            <a:ext cx="487553" cy="4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6279" tIns="73139" rIns="146279" bIns="73139" numCol="1" anchor="t" anchorCtr="0" compatLnSpc="1">
            <a:prstTxWarp prst="textNoShape">
              <a:avLst/>
            </a:prstTxWarp>
          </a:bodyPr>
          <a:lstStyle/>
          <a:p>
            <a:endParaRPr lang="en-US" sz="2592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09800" y="3276600"/>
            <a:ext cx="6324600" cy="115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6279" tIns="73139" rIns="146279" bIns="73139">
            <a:spAutoFit/>
          </a:bodyPr>
          <a:lstStyle/>
          <a:p>
            <a:pPr algn="r"/>
            <a:r>
              <a:rPr lang="en-US" sz="4000" b="1" dirty="0" err="1" smtClean="0">
                <a:latin typeface="Calibri" pitchFamily="34" charset="0"/>
              </a:rPr>
              <a:t>Dongli</a:t>
            </a:r>
            <a:r>
              <a:rPr lang="en-US" sz="4000" b="1" dirty="0" smtClean="0">
                <a:latin typeface="Calibri" pitchFamily="34" charset="0"/>
              </a:rPr>
              <a:t> Zhang</a:t>
            </a:r>
            <a:endParaRPr lang="en-US" sz="4000" b="1" dirty="0">
              <a:latin typeface="Calibri" pitchFamily="34" charset="0"/>
            </a:endParaRPr>
          </a:p>
          <a:p>
            <a:pPr algn="r"/>
            <a:r>
              <a:rPr lang="en-US" sz="2520" dirty="0" smtClean="0">
                <a:latin typeface="Calibri" pitchFamily="34" charset="0"/>
              </a:rPr>
              <a:t>dozhang@cs.stonybrook.edu</a:t>
            </a:r>
            <a:endParaRPr lang="en-US" sz="2520" baseline="30000" dirty="0">
              <a:latin typeface="Calibri" pitchFamily="34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315" y="6422146"/>
            <a:ext cx="5405461" cy="89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c3.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0914" y="5617516"/>
            <a:ext cx="610382" cy="558143"/>
          </a:xfrm>
          <a:prstGeom prst="rect">
            <a:avLst/>
          </a:prstGeom>
        </p:spPr>
      </p:pic>
      <p:pic>
        <p:nvPicPr>
          <p:cNvPr id="26" name="Picture 2" descr="C:\work\WORK\PROJECTS\Outsourcing\Cloud.Consortium\c3.text.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1478" y="5944120"/>
            <a:ext cx="3782298" cy="588725"/>
          </a:xfrm>
          <a:prstGeom prst="rect">
            <a:avLst/>
          </a:prstGeom>
          <a:noFill/>
        </p:spPr>
      </p:pic>
      <p:pic>
        <p:nvPicPr>
          <p:cNvPr id="27" name="Picture 38" descr="ns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7242" y="6583681"/>
            <a:ext cx="4210199" cy="813546"/>
          </a:xfrm>
          <a:prstGeom prst="rect">
            <a:avLst/>
          </a:prstGeom>
          <a:noFill/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064641" y="3020826"/>
            <a:ext cx="3575159" cy="94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46279" tIns="73139" rIns="146279" bIns="73139">
            <a:spAutoFit/>
          </a:bodyPr>
          <a:lstStyle/>
          <a:p>
            <a:r>
              <a:rPr lang="en-US" sz="5160" b="1" dirty="0">
                <a:solidFill>
                  <a:srgbClr val="A10200"/>
                </a:solidFill>
                <a:latin typeface="Calibri" pitchFamily="34" charset="0"/>
              </a:rPr>
              <a:t>@ </a:t>
            </a:r>
            <a:r>
              <a:rPr lang="en-US" sz="5160" b="1" dirty="0" smtClean="0">
                <a:solidFill>
                  <a:srgbClr val="A10200"/>
                </a:solidFill>
                <a:latin typeface="Calibri" pitchFamily="34" charset="0"/>
              </a:rPr>
              <a:t>RPE 2014</a:t>
            </a:r>
            <a:endParaRPr lang="en-US" sz="5160" b="1" baseline="30000" dirty="0">
              <a:solidFill>
                <a:srgbClr val="A10200"/>
              </a:solidFill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072923" y="3048001"/>
            <a:ext cx="3467086" cy="881294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79" tIns="73139" rIns="146279" bIns="73139" anchor="ctr"/>
          <a:lstStyle/>
          <a:p>
            <a:pPr algn="ctr">
              <a:defRPr/>
            </a:pPr>
            <a:endParaRPr lang="en-US" sz="2592"/>
          </a:p>
        </p:txBody>
      </p:sp>
      <p:pic>
        <p:nvPicPr>
          <p:cNvPr id="18" name="Picture 3" descr="E:\WORK\JOBS\StonyBrook.2005-\SUNYSB.logo\SBU-logos\print\jpg\CS.SBU.horz_2cl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5669281"/>
            <a:ext cx="4006519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nationalsecurityinstitute.org/ns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5685679"/>
            <a:ext cx="2589228" cy="1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83680" y="6914006"/>
            <a:ext cx="2589228" cy="3434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32918" tIns="32918" rIns="32918" bIns="32918" rtlCol="0">
            <a:spAutoFit/>
          </a:bodyPr>
          <a:lstStyle/>
          <a:p>
            <a:pPr algn="ctr"/>
            <a:r>
              <a:rPr lang="en-US" sz="1800" dirty="0"/>
              <a:t>National Security Institute</a:t>
            </a:r>
          </a:p>
        </p:txBody>
      </p:sp>
    </p:spTree>
    <p:extLst>
      <p:ext uri="{BB962C8B-B14F-4D97-AF65-F5344CB8AC3E}">
        <p14:creationId xmlns:p14="http://schemas.microsoft.com/office/powerpoint/2010/main" val="30281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1. Trusted Hardware based Solution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518727" y="1611976"/>
            <a:ext cx="513623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u="sng" dirty="0" smtClean="0"/>
              <a:t>Flicker (</a:t>
            </a:r>
            <a:r>
              <a:rPr lang="en-US" sz="2500" u="sng" dirty="0" err="1" smtClean="0"/>
              <a:t>EuroSys</a:t>
            </a:r>
            <a:r>
              <a:rPr lang="en-US" sz="2500" u="sng" dirty="0" smtClean="0"/>
              <a:t> 2008)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Late </a:t>
            </a:r>
            <a:r>
              <a:rPr lang="en-US" sz="2500" dirty="0"/>
              <a:t>Launch with SKINIT on </a:t>
            </a:r>
            <a:r>
              <a:rPr lang="en-US" sz="2500" dirty="0" smtClean="0"/>
              <a:t>AMD</a:t>
            </a:r>
            <a:endParaRPr lang="en-US" sz="2500" dirty="0"/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Pause </a:t>
            </a:r>
            <a:endParaRPr lang="en-US" sz="2500" dirty="0"/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Execute security-sensitive code</a:t>
            </a:r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Resume previous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Extensions</a:t>
            </a:r>
            <a:endParaRPr lang="en-US" sz="2500" dirty="0"/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Attest code execution and input/output</a:t>
            </a:r>
          </a:p>
          <a:p>
            <a:pPr marL="891631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Preserve state securely across invocations with sealed storage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644432" y="6751638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742950" indent="-28575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143000" indent="-22860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00200" indent="-22860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057400" indent="-228600" algn="l" defTabSz="1097463" rtl="0" eaLnBrk="0" latinLnBrk="0" hangingPunct="0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9718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4290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886200" indent="-228600" algn="ctr" defTabSz="1097463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9A357248-B42D-40E5-89CF-19BD0199586A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9707" y="5791201"/>
            <a:ext cx="2514600" cy="12652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b"/>
          <a:lstStyle/>
          <a:p>
            <a:pPr marL="342900" indent="-342900" algn="l">
              <a:spcBef>
                <a:spcPct val="20000"/>
              </a:spcBef>
            </a:pPr>
            <a:r>
              <a:rPr lang="en-US" sz="2800" b="1">
                <a:solidFill>
                  <a:schemeClr val="bg1"/>
                </a:solidFill>
              </a:rPr>
              <a:t>TPM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812582" y="5907088"/>
            <a:ext cx="2195513" cy="5334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b="1">
                <a:ea typeface="ＭＳ Ｐゴシック" pitchFamily="112" charset="-128"/>
              </a:rPr>
              <a:t>PCRs:</a:t>
            </a:r>
            <a:endParaRPr lang="en-US" sz="3200" b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017495" y="6599238"/>
            <a:ext cx="990600" cy="381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ea typeface="ＭＳ Ｐゴシック" pitchFamily="112" charset="-128"/>
              </a:rPr>
              <a:t>K</a:t>
            </a:r>
            <a:r>
              <a:rPr lang="en-US" b="1" baseline="-25000">
                <a:ea typeface="ＭＳ Ｐゴシック" pitchFamily="112" charset="-128"/>
              </a:rPr>
              <a:t>-1</a:t>
            </a:r>
            <a:endParaRPr lang="en-US" sz="3200" b="1" baseline="-25000"/>
          </a:p>
        </p:txBody>
      </p:sp>
      <p:graphicFrame>
        <p:nvGraphicFramePr>
          <p:cNvPr id="8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014389"/>
              </p:ext>
            </p:extLst>
          </p:nvPr>
        </p:nvGraphicFramePr>
        <p:xfrm>
          <a:off x="11712695" y="5997576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12555657" y="5813426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800" b="1"/>
              <a:t>…</a:t>
            </a: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76054"/>
              </p:ext>
            </p:extLst>
          </p:nvPr>
        </p:nvGraphicFramePr>
        <p:xfrm>
          <a:off x="11712695" y="5997576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8269407" y="6122988"/>
            <a:ext cx="977900" cy="6016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800" b="1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2" name="Rectangle 94"/>
          <p:cNvSpPr>
            <a:spLocks noChangeArrowheads="1"/>
          </p:cNvSpPr>
          <p:nvPr/>
        </p:nvSpPr>
        <p:spPr bwMode="auto">
          <a:xfrm>
            <a:off x="6169145" y="2722563"/>
            <a:ext cx="3563937" cy="28432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5"/>
          <p:cNvSpPr txBox="1">
            <a:spLocks noChangeArrowheads="1"/>
          </p:cNvSpPr>
          <p:nvPr/>
        </p:nvSpPr>
        <p:spPr bwMode="auto">
          <a:xfrm>
            <a:off x="7197845" y="3549651"/>
            <a:ext cx="1504950" cy="11890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7200" b="1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14" name="Rectangle 96"/>
          <p:cNvSpPr>
            <a:spLocks noChangeArrowheads="1"/>
          </p:cNvSpPr>
          <p:nvPr/>
        </p:nvSpPr>
        <p:spPr bwMode="auto">
          <a:xfrm>
            <a:off x="8655170" y="1289051"/>
            <a:ext cx="1079500" cy="1289050"/>
          </a:xfrm>
          <a:prstGeom prst="rect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97"/>
          <p:cNvSpPr txBox="1">
            <a:spLocks noChangeArrowheads="1"/>
          </p:cNvSpPr>
          <p:nvPr/>
        </p:nvSpPr>
        <p:spPr bwMode="auto">
          <a:xfrm>
            <a:off x="8756770" y="1374776"/>
            <a:ext cx="876300" cy="519112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800" b="1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6" name="Rectangle 101"/>
          <p:cNvSpPr>
            <a:spLocks noChangeArrowheads="1"/>
          </p:cNvSpPr>
          <p:nvPr/>
        </p:nvSpPr>
        <p:spPr bwMode="auto">
          <a:xfrm>
            <a:off x="9901357" y="5429251"/>
            <a:ext cx="446088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800" b="1">
                <a:solidFill>
                  <a:schemeClr val="bg1"/>
                </a:solidFill>
              </a:rPr>
              <a:t>Shim</a:t>
            </a:r>
          </a:p>
        </p:txBody>
      </p: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9901357" y="5010151"/>
            <a:ext cx="446088" cy="3476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8269407" y="5010151"/>
            <a:ext cx="1262063" cy="3476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400" b="1">
                <a:solidFill>
                  <a:schemeClr val="bg1"/>
                </a:solidFill>
              </a:rPr>
              <a:t>Module</a:t>
            </a:r>
          </a:p>
        </p:txBody>
      </p:sp>
      <p:grpSp>
        <p:nvGrpSpPr>
          <p:cNvPr id="19" name="Group 105"/>
          <p:cNvGrpSpPr>
            <a:grpSpLocks/>
          </p:cNvGrpSpPr>
          <p:nvPr/>
        </p:nvGrpSpPr>
        <p:grpSpPr bwMode="auto">
          <a:xfrm>
            <a:off x="6202482" y="6122988"/>
            <a:ext cx="995363" cy="601663"/>
            <a:chOff x="2988" y="1311"/>
            <a:chExt cx="627" cy="379"/>
          </a:xfrm>
        </p:grpSpPr>
        <p:sp>
          <p:nvSpPr>
            <p:cNvPr id="20" name="Rectangle 106"/>
            <p:cNvSpPr>
              <a:spLocks noChangeArrowheads="1"/>
            </p:cNvSpPr>
            <p:nvPr/>
          </p:nvSpPr>
          <p:spPr bwMode="auto">
            <a:xfrm>
              <a:off x="2993" y="1311"/>
              <a:ext cx="616" cy="37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07"/>
            <p:cNvSpPr txBox="1">
              <a:spLocks noChangeArrowheads="1"/>
            </p:cNvSpPr>
            <p:nvPr/>
          </p:nvSpPr>
          <p:spPr bwMode="auto">
            <a:xfrm>
              <a:off x="2988" y="1337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800" b="1">
                  <a:solidFill>
                    <a:schemeClr val="bg1"/>
                  </a:solidFill>
                </a:rPr>
                <a:t>RAM</a:t>
              </a:r>
            </a:p>
          </p:txBody>
        </p:sp>
      </p:grpSp>
      <p:sp>
        <p:nvSpPr>
          <p:cNvPr id="22" name="AutoShape 108"/>
          <p:cNvSpPr>
            <a:spLocks noChangeArrowheads="1"/>
          </p:cNvSpPr>
          <p:nvPr/>
        </p:nvSpPr>
        <p:spPr bwMode="auto">
          <a:xfrm flipH="1">
            <a:off x="9531470" y="2014538"/>
            <a:ext cx="1243012" cy="3414713"/>
          </a:xfrm>
          <a:prstGeom prst="curvedRightArrow">
            <a:avLst>
              <a:gd name="adj1" fmla="val 15414"/>
              <a:gd name="adj2" fmla="val 39426"/>
              <a:gd name="adj3" fmla="val 23625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09"/>
          <p:cNvGrpSpPr>
            <a:grpSpLocks/>
          </p:cNvGrpSpPr>
          <p:nvPr/>
        </p:nvGrpSpPr>
        <p:grpSpPr bwMode="auto">
          <a:xfrm>
            <a:off x="6167557" y="1289051"/>
            <a:ext cx="3565525" cy="4276725"/>
            <a:chOff x="1427" y="631"/>
            <a:chExt cx="2246" cy="2694"/>
          </a:xfrm>
        </p:grpSpPr>
        <p:sp>
          <p:nvSpPr>
            <p:cNvPr id="24" name="Rectangle 110"/>
            <p:cNvSpPr>
              <a:spLocks noChangeArrowheads="1"/>
            </p:cNvSpPr>
            <p:nvPr/>
          </p:nvSpPr>
          <p:spPr bwMode="auto">
            <a:xfrm>
              <a:off x="1427" y="1534"/>
              <a:ext cx="2245" cy="17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11"/>
            <p:cNvSpPr txBox="1">
              <a:spLocks noChangeArrowheads="1"/>
            </p:cNvSpPr>
            <p:nvPr/>
          </p:nvSpPr>
          <p:spPr bwMode="auto">
            <a:xfrm>
              <a:off x="2075" y="2055"/>
              <a:ext cx="948" cy="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7200" b="1">
                  <a:solidFill>
                    <a:schemeClr val="bg1"/>
                  </a:solidFill>
                </a:rPr>
                <a:t>OS</a:t>
              </a: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auto">
            <a:xfrm>
              <a:off x="2993" y="631"/>
              <a:ext cx="680" cy="8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13"/>
            <p:cNvSpPr txBox="1">
              <a:spLocks noChangeArrowheads="1"/>
            </p:cNvSpPr>
            <p:nvPr/>
          </p:nvSpPr>
          <p:spPr bwMode="auto">
            <a:xfrm>
              <a:off x="3057" y="685"/>
              <a:ext cx="552" cy="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800" b="1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28" name="Rectangle 114"/>
            <p:cNvSpPr>
              <a:spLocks noChangeArrowheads="1"/>
            </p:cNvSpPr>
            <p:nvPr/>
          </p:nvSpPr>
          <p:spPr bwMode="auto">
            <a:xfrm>
              <a:off x="2750" y="2975"/>
              <a:ext cx="795" cy="2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Module</a:t>
              </a:r>
            </a:p>
          </p:txBody>
        </p:sp>
      </p:grpSp>
      <p:grpSp>
        <p:nvGrpSpPr>
          <p:cNvPr id="29" name="Group 118"/>
          <p:cNvGrpSpPr>
            <a:grpSpLocks/>
          </p:cNvGrpSpPr>
          <p:nvPr/>
        </p:nvGrpSpPr>
        <p:grpSpPr bwMode="auto">
          <a:xfrm>
            <a:off x="7501057" y="5156201"/>
            <a:ext cx="1401763" cy="1476375"/>
            <a:chOff x="2336" y="3067"/>
            <a:chExt cx="745" cy="930"/>
          </a:xfrm>
        </p:grpSpPr>
        <p:sp>
          <p:nvSpPr>
            <p:cNvPr id="30" name="AutoShape 115"/>
            <p:cNvSpPr>
              <a:spLocks noChangeArrowheads="1"/>
            </p:cNvSpPr>
            <p:nvPr/>
          </p:nvSpPr>
          <p:spPr bwMode="auto">
            <a:xfrm>
              <a:off x="2358" y="3067"/>
              <a:ext cx="378" cy="930"/>
            </a:xfrm>
            <a:prstGeom prst="curvedRightArrow">
              <a:avLst>
                <a:gd name="adj1" fmla="val 21687"/>
                <a:gd name="adj2" fmla="val 52920"/>
                <a:gd name="adj3" fmla="val 26722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2336" y="3388"/>
              <a:ext cx="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800" b="1" dirty="0">
                  <a:solidFill>
                    <a:srgbClr val="009900"/>
                  </a:solidFill>
                </a:rPr>
                <a:t>SKINIT</a:t>
              </a:r>
            </a:p>
          </p:txBody>
        </p:sp>
      </p:grpSp>
      <p:grpSp>
        <p:nvGrpSpPr>
          <p:cNvPr id="32" name="Group 122"/>
          <p:cNvGrpSpPr>
            <a:grpSpLocks/>
          </p:cNvGrpSpPr>
          <p:nvPr/>
        </p:nvGrpSpPr>
        <p:grpSpPr bwMode="auto">
          <a:xfrm>
            <a:off x="9229845" y="5942013"/>
            <a:ext cx="1439862" cy="690563"/>
            <a:chOff x="2971" y="3541"/>
            <a:chExt cx="907" cy="435"/>
          </a:xfrm>
        </p:grpSpPr>
        <p:sp>
          <p:nvSpPr>
            <p:cNvPr id="33" name="AutoShape 119"/>
            <p:cNvSpPr>
              <a:spLocks noChangeArrowheads="1"/>
            </p:cNvSpPr>
            <p:nvPr/>
          </p:nvSpPr>
          <p:spPr bwMode="auto">
            <a:xfrm>
              <a:off x="3019" y="3747"/>
              <a:ext cx="859" cy="229"/>
            </a:xfrm>
            <a:prstGeom prst="rightArrow">
              <a:avLst>
                <a:gd name="adj1" fmla="val 50000"/>
                <a:gd name="adj2" fmla="val 9377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20"/>
            <p:cNvSpPr txBox="1">
              <a:spLocks noChangeArrowheads="1"/>
            </p:cNvSpPr>
            <p:nvPr/>
          </p:nvSpPr>
          <p:spPr bwMode="auto">
            <a:xfrm>
              <a:off x="2971" y="3541"/>
              <a:ext cx="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800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35" name="AutoShape 127"/>
          <p:cNvSpPr>
            <a:spLocks noChangeArrowheads="1"/>
          </p:cNvSpPr>
          <p:nvPr/>
        </p:nvSpPr>
        <p:spPr bwMode="auto">
          <a:xfrm rot="13634413">
            <a:off x="9648945" y="5534025"/>
            <a:ext cx="611188" cy="1357313"/>
          </a:xfrm>
          <a:prstGeom prst="curvedRightArrow">
            <a:avLst>
              <a:gd name="adj1" fmla="val 19576"/>
              <a:gd name="adj2" fmla="val 47767"/>
              <a:gd name="adj3" fmla="val 34384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9"/>
          <p:cNvSpPr txBox="1">
            <a:spLocks noChangeArrowheads="1"/>
          </p:cNvSpPr>
          <p:nvPr/>
        </p:nvSpPr>
        <p:spPr bwMode="auto">
          <a:xfrm>
            <a:off x="10380782" y="4940301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1"/>
              <a:t>Inputs</a:t>
            </a: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 flipH="1" flipV="1">
            <a:off x="10404595" y="5156201"/>
            <a:ext cx="265112" cy="366712"/>
          </a:xfrm>
          <a:prstGeom prst="curvedRightArrow">
            <a:avLst>
              <a:gd name="adj1" fmla="val 20960"/>
              <a:gd name="adj2" fmla="val 46114"/>
              <a:gd name="adj3" fmla="val 34134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33"/>
          <p:cNvSpPr>
            <a:spLocks noChangeArrowheads="1"/>
          </p:cNvSpPr>
          <p:nvPr/>
        </p:nvSpPr>
        <p:spPr bwMode="auto">
          <a:xfrm flipH="1">
            <a:off x="10404595" y="5192713"/>
            <a:ext cx="265112" cy="366713"/>
          </a:xfrm>
          <a:prstGeom prst="curvedRightArrow">
            <a:avLst>
              <a:gd name="adj1" fmla="val 20960"/>
              <a:gd name="adj2" fmla="val 46114"/>
              <a:gd name="adj3" fmla="val 34134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34"/>
          <p:cNvSpPr txBox="1">
            <a:spLocks noChangeArrowheads="1"/>
          </p:cNvSpPr>
          <p:nvPr/>
        </p:nvSpPr>
        <p:spPr bwMode="auto">
          <a:xfrm>
            <a:off x="10385545" y="4927601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1"/>
              <a:t>Outputs</a:t>
            </a:r>
          </a:p>
        </p:txBody>
      </p:sp>
      <p:sp>
        <p:nvSpPr>
          <p:cNvPr id="40" name="AutoShape 136"/>
          <p:cNvSpPr>
            <a:spLocks noChangeArrowheads="1"/>
          </p:cNvSpPr>
          <p:nvPr/>
        </p:nvSpPr>
        <p:spPr bwMode="auto">
          <a:xfrm rot="6425683" flipH="1">
            <a:off x="8963145" y="5026025"/>
            <a:ext cx="711200" cy="1476375"/>
          </a:xfrm>
          <a:prstGeom prst="curvedRightArrow">
            <a:avLst>
              <a:gd name="adj1" fmla="val 18299"/>
              <a:gd name="adj2" fmla="val 44651"/>
              <a:gd name="adj3" fmla="val 26722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38"/>
          <p:cNvSpPr>
            <a:spLocks noChangeArrowheads="1"/>
          </p:cNvSpPr>
          <p:nvPr/>
        </p:nvSpPr>
        <p:spPr bwMode="auto">
          <a:xfrm>
            <a:off x="8253532" y="4953001"/>
            <a:ext cx="1262063" cy="347662"/>
          </a:xfrm>
          <a:prstGeom prst="rect">
            <a:avLst/>
          </a:prstGeom>
          <a:solidFill>
            <a:srgbClr val="00990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Module</a:t>
            </a:r>
          </a:p>
        </p:txBody>
      </p:sp>
      <p:graphicFrame>
        <p:nvGraphicFramePr>
          <p:cNvPr id="42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07574"/>
              </p:ext>
            </p:extLst>
          </p:nvPr>
        </p:nvGraphicFramePr>
        <p:xfrm>
          <a:off x="11712695" y="5997576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6453"/>
              </p:ext>
            </p:extLst>
          </p:nvPr>
        </p:nvGraphicFramePr>
        <p:xfrm>
          <a:off x="11712695" y="5995988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59506"/>
              </p:ext>
            </p:extLst>
          </p:nvPr>
        </p:nvGraphicFramePr>
        <p:xfrm>
          <a:off x="11712695" y="5995988"/>
          <a:ext cx="900112" cy="335194"/>
        </p:xfrm>
        <a:graphic>
          <a:graphicData uri="http://schemas.openxmlformats.org/drawingml/2006/table">
            <a:tbl>
              <a:tblPr/>
              <a:tblGrid>
                <a:gridCol w="300037"/>
                <a:gridCol w="300038"/>
                <a:gridCol w="3000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Group 123"/>
          <p:cNvGrpSpPr>
            <a:grpSpLocks/>
          </p:cNvGrpSpPr>
          <p:nvPr/>
        </p:nvGrpSpPr>
        <p:grpSpPr bwMode="auto">
          <a:xfrm>
            <a:off x="9901357" y="5003801"/>
            <a:ext cx="446088" cy="555625"/>
            <a:chOff x="3394" y="2975"/>
            <a:chExt cx="281" cy="350"/>
          </a:xfrm>
        </p:grpSpPr>
        <p:sp>
          <p:nvSpPr>
            <p:cNvPr id="46" name="Rectangle 124"/>
            <p:cNvSpPr>
              <a:spLocks noChangeArrowheads="1"/>
            </p:cNvSpPr>
            <p:nvPr/>
          </p:nvSpPr>
          <p:spPr bwMode="auto">
            <a:xfrm>
              <a:off x="3394" y="3239"/>
              <a:ext cx="281" cy="8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800" b="1">
                  <a:solidFill>
                    <a:schemeClr val="bg1"/>
                  </a:solidFill>
                </a:rPr>
                <a:t>Shim</a:t>
              </a:r>
            </a:p>
          </p:txBody>
        </p:sp>
        <p:sp>
          <p:nvSpPr>
            <p:cNvPr id="47" name="Rectangle 125"/>
            <p:cNvSpPr>
              <a:spLocks noChangeArrowheads="1"/>
            </p:cNvSpPr>
            <p:nvPr/>
          </p:nvSpPr>
          <p:spPr bwMode="auto">
            <a:xfrm>
              <a:off x="3394" y="2975"/>
              <a:ext cx="281" cy="2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chemeClr val="bg1"/>
                  </a:solidFill>
                </a:rPr>
                <a:t>S</a:t>
              </a:r>
            </a:p>
          </p:txBody>
        </p:sp>
      </p:grpSp>
      <p:pic>
        <p:nvPicPr>
          <p:cNvPr id="48" name="Picture 210" descr="MCj041124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207" y="6056313"/>
            <a:ext cx="23653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11" descr="MCj041124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20" y="6056313"/>
            <a:ext cx="23653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09" descr="MCj041124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95" y="5048251"/>
            <a:ext cx="739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212"/>
          <p:cNvSpPr txBox="1">
            <a:spLocks noChangeArrowheads="1"/>
          </p:cNvSpPr>
          <p:nvPr/>
        </p:nvSpPr>
        <p:spPr bwMode="auto">
          <a:xfrm>
            <a:off x="12509620" y="4940301"/>
            <a:ext cx="6080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6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Text Box 213"/>
          <p:cNvSpPr txBox="1">
            <a:spLocks noChangeArrowheads="1"/>
          </p:cNvSpPr>
          <p:nvPr/>
        </p:nvSpPr>
        <p:spPr bwMode="auto">
          <a:xfrm>
            <a:off x="11230095" y="4940301"/>
            <a:ext cx="6080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6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Text Box 214"/>
          <p:cNvSpPr txBox="1">
            <a:spLocks noChangeArrowheads="1"/>
          </p:cNvSpPr>
          <p:nvPr/>
        </p:nvSpPr>
        <p:spPr bwMode="auto">
          <a:xfrm>
            <a:off x="11869857" y="4940301"/>
            <a:ext cx="608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6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5 0.03145 L -0.09027 0.37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6" y="173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25E-6 1.66667E-6 L 0.0013 0.08854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41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595 -0.01331 L -0.02159 0.08661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" y="499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95139E-6 1.66667E-6 L 0.01899 0.0885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" y="441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4 -0.01755 C 0.00488 -0.04456 0.07812 -0.07137 0.1097 -0.05054 C 0.14138 -0.02951 0.12446 0.07234 0.12098 0.10822 " pathEditMode="relative" rAng="0" ptsTypes="aaA">
                                      <p:cBhvr>
                                        <p:cTn id="1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71" y="358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C 0.04583 -0.01111 0.09167 -0.02199 0.11458 0 C 0.1375 0.02199 0.13628 0.10301 0.1375 0.13195 " pathEditMode="relative" ptsTypes="aaA">
                                      <p:cBhvr>
                                        <p:cTn id="1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51 -3.7037E-6 C 0.03073 -0.01111 0.07656 -0.02199 0.09948 -3.7037E-6 C 0.1224 0.02199 0.12118 0.10301 0.1224 0.13195 " pathEditMode="relative" rAng="0" ptsTypes="aaA">
                                      <p:cBhvr>
                                        <p:cTn id="1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548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38889E-6 1.11111E-6 C 0.05174 -0.00671 0.10365 -0.0132 0.12587 1.11111E-6 C 0.14809 0.01319 0.14306 0.06296 0.13386 0.0787 " pathEditMode="relative" ptsTypes="aaA">
                                      <p:cBhvr>
                                        <p:cTn id="20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6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0.41473 L 3.33333E-6 4.07407E-6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2" grpId="1" animBg="1"/>
      <p:bldP spid="35" grpId="0" animBg="1"/>
      <p:bldP spid="35" grpId="1" animBg="1"/>
      <p:bldP spid="36" grpId="0"/>
      <p:bldP spid="36" grpId="1"/>
      <p:bldP spid="36" grpId="2"/>
      <p:bldP spid="36" grpId="3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39" grpId="2"/>
      <p:bldP spid="39" grpId="3"/>
      <p:bldP spid="40" grpId="0" animBg="1"/>
      <p:bldP spid="40" grpId="1" animBg="1"/>
      <p:bldP spid="41" grpId="0" animBg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3" grpId="1"/>
      <p:bldP spid="53" grpId="2"/>
      <p:bldP spid="5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2. Hypervisor based Solution</a:t>
            </a:r>
            <a:endParaRPr lang="en-US" sz="4000" b="0" dirty="0"/>
          </a:p>
        </p:txBody>
      </p:sp>
      <p:sp>
        <p:nvSpPr>
          <p:cNvPr id="3" name="Content Placeholder 28"/>
          <p:cNvSpPr txBox="1">
            <a:spLocks/>
          </p:cNvSpPr>
          <p:nvPr/>
        </p:nvSpPr>
        <p:spPr>
          <a:xfrm>
            <a:off x="16764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u="sng" dirty="0" err="1" smtClean="0"/>
              <a:t>OverShadow</a:t>
            </a:r>
            <a:r>
              <a:rPr lang="en-US" sz="2500" u="sng" dirty="0"/>
              <a:t> </a:t>
            </a:r>
            <a:r>
              <a:rPr lang="en-US" sz="2500" u="sng" dirty="0" smtClean="0"/>
              <a:t>(ASPLOS 2008)</a:t>
            </a:r>
            <a:r>
              <a:rPr lang="en-US" sz="2500" dirty="0" smtClean="0"/>
              <a:t> &amp; </a:t>
            </a:r>
            <a:r>
              <a:rPr lang="en-US" sz="2500" u="sng" dirty="0" err="1" smtClean="0"/>
              <a:t>InkTag</a:t>
            </a:r>
            <a:r>
              <a:rPr lang="en-US" sz="2500" u="sng" dirty="0" smtClean="0"/>
              <a:t> (ASPLOS 2013)</a:t>
            </a:r>
          </a:p>
          <a:p>
            <a:r>
              <a:rPr lang="en-US" sz="2500" dirty="0" smtClean="0"/>
              <a:t>Hypervisor isolates application from OS (with SPT or NPT)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Cloaking</a:t>
            </a:r>
          </a:p>
          <a:p>
            <a:pPr lvl="1"/>
            <a:r>
              <a:rPr lang="en-US" sz="2020" dirty="0" smtClean="0"/>
              <a:t>OS accesses application’s page   </a:t>
            </a:r>
            <a:r>
              <a:rPr lang="en-US" sz="2020" dirty="0" smtClean="0">
                <a:sym typeface="Wingdings" panose="05000000000000000000" pitchFamily="2" charset="2"/>
              </a:rPr>
              <a:t> </a:t>
            </a:r>
            <a:r>
              <a:rPr lang="en-US" sz="2020" dirty="0" smtClean="0"/>
              <a:t>encrypt</a:t>
            </a:r>
          </a:p>
          <a:p>
            <a:pPr lvl="1"/>
            <a:r>
              <a:rPr lang="en-US" sz="2020" dirty="0" smtClean="0"/>
              <a:t>Application </a:t>
            </a:r>
            <a:r>
              <a:rPr lang="en-US" sz="2020" dirty="0"/>
              <a:t>accesses OS-touched page  </a:t>
            </a:r>
            <a:r>
              <a:rPr lang="en-US" sz="2020" dirty="0">
                <a:sym typeface="Wingdings" panose="05000000000000000000" pitchFamily="2" charset="2"/>
              </a:rPr>
              <a:t> </a:t>
            </a:r>
            <a:r>
              <a:rPr lang="en-US" sz="2020" dirty="0" smtClean="0"/>
              <a:t>decrypt</a:t>
            </a:r>
            <a:endParaRPr lang="en-US" sz="2500" dirty="0" smtClean="0"/>
          </a:p>
          <a:p>
            <a:r>
              <a:rPr lang="en-US" sz="2500" dirty="0" smtClean="0"/>
              <a:t>Hypervisor is responsible for context switch</a:t>
            </a:r>
          </a:p>
          <a:p>
            <a:r>
              <a:rPr lang="en-US" sz="2500" dirty="0"/>
              <a:t>Protect </a:t>
            </a:r>
            <a:r>
              <a:rPr lang="en-US" sz="2500" dirty="0" smtClean="0"/>
              <a:t>application </a:t>
            </a:r>
            <a:r>
              <a:rPr lang="en-US" sz="2500" dirty="0"/>
              <a:t>privacy </a:t>
            </a:r>
            <a:r>
              <a:rPr lang="en-US" sz="2500" dirty="0" smtClean="0"/>
              <a:t>and integrity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711700"/>
            <a:ext cx="4038600" cy="217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6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3. Instrumentation based Solution </a:t>
            </a:r>
            <a:endParaRPr lang="en-US" sz="3500" b="0" dirty="0"/>
          </a:p>
        </p:txBody>
      </p:sp>
      <p:sp>
        <p:nvSpPr>
          <p:cNvPr id="3" name="Content Placeholder 28"/>
          <p:cNvSpPr txBox="1">
            <a:spLocks/>
          </p:cNvSpPr>
          <p:nvPr/>
        </p:nvSpPr>
        <p:spPr>
          <a:xfrm>
            <a:off x="2209800" y="1371600"/>
            <a:ext cx="10363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u="sng" dirty="0"/>
              <a:t>Virtual </a:t>
            </a:r>
            <a:r>
              <a:rPr lang="en-US" sz="2500" u="sng" dirty="0" smtClean="0"/>
              <a:t>Ghost (ASPLOS 2014)</a:t>
            </a:r>
          </a:p>
          <a:p>
            <a:r>
              <a:rPr lang="en-US" sz="2500" dirty="0" smtClean="0"/>
              <a:t>Protects application data (Ghost Memory) </a:t>
            </a:r>
            <a:r>
              <a:rPr lang="en-US" sz="2500" dirty="0" smtClean="0">
                <a:solidFill>
                  <a:srgbClr val="FF0000"/>
                </a:solidFill>
              </a:rPr>
              <a:t>confidentiality</a:t>
            </a:r>
            <a:r>
              <a:rPr lang="en-US" sz="2500" dirty="0" smtClean="0"/>
              <a:t> and </a:t>
            </a:r>
            <a:r>
              <a:rPr lang="en-US" sz="2500" dirty="0" smtClean="0">
                <a:solidFill>
                  <a:srgbClr val="FF0000"/>
                </a:solidFill>
              </a:rPr>
              <a:t>integrity</a:t>
            </a:r>
          </a:p>
          <a:p>
            <a:r>
              <a:rPr lang="en-US" sz="2500" dirty="0" smtClean="0"/>
              <a:t>Uses </a:t>
            </a:r>
            <a:r>
              <a:rPr lang="en-US" sz="2500" dirty="0" smtClean="0">
                <a:solidFill>
                  <a:srgbClr val="FF0000"/>
                </a:solidFill>
              </a:rPr>
              <a:t>compiler techniques </a:t>
            </a:r>
            <a:r>
              <a:rPr lang="en-US" sz="2500" dirty="0" smtClean="0"/>
              <a:t>(Secure Virtual Architecture)</a:t>
            </a:r>
          </a:p>
          <a:p>
            <a:r>
              <a:rPr lang="en-US" sz="2500" dirty="0" smtClean="0"/>
              <a:t>OS (and module) compiled by LLVM to </a:t>
            </a:r>
            <a:r>
              <a:rPr lang="en-US" sz="2500" dirty="0" smtClean="0">
                <a:solidFill>
                  <a:srgbClr val="FF0000"/>
                </a:solidFill>
              </a:rPr>
              <a:t>virtual instruction set</a:t>
            </a:r>
          </a:p>
          <a:p>
            <a:pPr lvl="1"/>
            <a:r>
              <a:rPr lang="en-US" sz="2100" dirty="0" smtClean="0"/>
              <a:t>Designed to be easy to analyze and instrument</a:t>
            </a:r>
          </a:p>
          <a:p>
            <a:pPr lvl="1"/>
            <a:r>
              <a:rPr lang="en-US" sz="2100" dirty="0" smtClean="0"/>
              <a:t>Low-level instructions (SVA-OS) replace assembly code</a:t>
            </a:r>
            <a:endParaRPr lang="en-US" sz="2500" dirty="0" smtClean="0">
              <a:solidFill>
                <a:srgbClr val="FF0000"/>
              </a:solidFill>
            </a:endParaRPr>
          </a:p>
          <a:p>
            <a:r>
              <a:rPr lang="en-US" sz="2500" dirty="0" smtClean="0"/>
              <a:t>Virtual instructions are translated to native instruction</a:t>
            </a:r>
          </a:p>
          <a:p>
            <a:pPr lvl="1"/>
            <a:r>
              <a:rPr lang="en-US" sz="2020" dirty="0" smtClean="0"/>
              <a:t>load/store/</a:t>
            </a:r>
            <a:r>
              <a:rPr lang="en-US" sz="2020" dirty="0" err="1" smtClean="0"/>
              <a:t>mmu</a:t>
            </a:r>
            <a:r>
              <a:rPr lang="en-US" sz="2020" dirty="0" smtClean="0"/>
              <a:t> are instrumented</a:t>
            </a:r>
          </a:p>
          <a:p>
            <a:pPr lvl="1"/>
            <a:r>
              <a:rPr lang="en-US" sz="2020" dirty="0" smtClean="0"/>
              <a:t>Kernel Control Flow Integrity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54566"/>
            <a:ext cx="6248400" cy="19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4. </a:t>
            </a:r>
            <a:r>
              <a:rPr lang="en-US" sz="4000" b="0" dirty="0" err="1" smtClean="0"/>
              <a:t>TrustZone</a:t>
            </a:r>
            <a:r>
              <a:rPr lang="en-US" sz="4000" b="0" dirty="0" smtClean="0"/>
              <a:t> based Solution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36472" y="1447800"/>
            <a:ext cx="821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Two separated worlds: </a:t>
            </a:r>
            <a:r>
              <a:rPr lang="en-US" sz="2500" dirty="0" smtClean="0">
                <a:solidFill>
                  <a:srgbClr val="FF0000"/>
                </a:solidFill>
              </a:rPr>
              <a:t>normal</a:t>
            </a:r>
            <a:r>
              <a:rPr lang="en-US" sz="2500" dirty="0" smtClean="0"/>
              <a:t> and </a:t>
            </a:r>
            <a:r>
              <a:rPr lang="en-US" sz="2500" dirty="0" smtClean="0">
                <a:solidFill>
                  <a:srgbClr val="FF0000"/>
                </a:solidFill>
              </a:rPr>
              <a:t>secure world</a:t>
            </a:r>
          </a:p>
          <a:p>
            <a:r>
              <a:rPr lang="en-US" sz="2500" dirty="0"/>
              <a:t>Memory region and peripheral could be assigned to secure world accessible only, or </a:t>
            </a:r>
            <a:r>
              <a:rPr lang="en-US" sz="2500" dirty="0" smtClean="0"/>
              <a:t>both</a:t>
            </a:r>
          </a:p>
          <a:p>
            <a:r>
              <a:rPr lang="en-US" sz="2500" dirty="0"/>
              <a:t>DMA </a:t>
            </a:r>
            <a:r>
              <a:rPr lang="en-US" sz="2500" dirty="0" smtClean="0"/>
              <a:t>protection</a:t>
            </a:r>
          </a:p>
          <a:p>
            <a:pPr lvl="1"/>
            <a:r>
              <a:rPr lang="en-US" sz="2020" dirty="0" smtClean="0"/>
              <a:t>memory-to-peripheral </a:t>
            </a:r>
            <a:r>
              <a:rPr lang="en-US" sz="2020" dirty="0"/>
              <a:t>DMA is world sensitive</a:t>
            </a:r>
          </a:p>
          <a:p>
            <a:r>
              <a:rPr lang="en-US" sz="2500" dirty="0" smtClean="0"/>
              <a:t>Interrupt isolation</a:t>
            </a:r>
          </a:p>
          <a:p>
            <a:pPr lvl="1"/>
            <a:r>
              <a:rPr lang="en-US" sz="2020" dirty="0"/>
              <a:t>a</a:t>
            </a:r>
            <a:r>
              <a:rPr lang="en-US" sz="2020" dirty="0" smtClean="0"/>
              <a:t>n </a:t>
            </a:r>
            <a:r>
              <a:rPr lang="en-US" sz="2020" dirty="0"/>
              <a:t>interrupt can be configured as secure or non-secure</a:t>
            </a:r>
          </a:p>
          <a:p>
            <a:endParaRPr lang="en-US" sz="2100" dirty="0" smtClean="0"/>
          </a:p>
          <a:p>
            <a:endParaRPr lang="en-US" sz="2500" dirty="0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93" y="4678951"/>
            <a:ext cx="2424677" cy="2437111"/>
          </a:xfrm>
          <a:prstGeom prst="rect">
            <a:avLst/>
          </a:prstGeom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93" y="4572000"/>
            <a:ext cx="3780007" cy="2544062"/>
          </a:xfrm>
          <a:prstGeom prst="rect">
            <a:avLst/>
          </a:prstGeom>
        </p:spPr>
      </p:pic>
      <p:sp>
        <p:nvSpPr>
          <p:cNvPr id="6" name="右箭头 8"/>
          <p:cNvSpPr/>
          <p:nvPr/>
        </p:nvSpPr>
        <p:spPr bwMode="auto">
          <a:xfrm>
            <a:off x="5854508" y="5606019"/>
            <a:ext cx="1126328" cy="582974"/>
          </a:xfrm>
          <a:prstGeom prst="rightArrow">
            <a:avLst/>
          </a:prstGeom>
          <a:solidFill>
            <a:srgbClr val="DDDDDD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Fundamental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2362200" y="1719219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Isolation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0" y="189118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Flicker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0" y="2869324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TrustVisor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2587" y="188976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OverShadow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8662587" y="2869324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InkTag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9898878" y="363239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CloudTerminal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587" y="363239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VirtualGhost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0" y="435237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TLR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98878" y="5079124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98878" y="5765992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TrustUI</a:t>
            </a:r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9119787" y="2423162"/>
            <a:ext cx="0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>
            <a:off x="9119787" y="2423162"/>
            <a:ext cx="1243413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363200" y="2424586"/>
            <a:ext cx="0" cy="44473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>
          <a:xfrm>
            <a:off x="9119787" y="3402724"/>
            <a:ext cx="0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 flipH="1">
            <a:off x="10356078" y="3402724"/>
            <a:ext cx="7122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>
            <a:off x="10356078" y="4165792"/>
            <a:ext cx="7122" cy="18658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10356078" y="4885776"/>
            <a:ext cx="7122" cy="1933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>
            <a:off x="10356078" y="5612524"/>
            <a:ext cx="0" cy="1534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620500" y="1826810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Trusted 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20500" y="3131395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620500" y="5379829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TrustZone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3"/>
            <a:endCxn id="21" idx="2"/>
          </p:cNvCxnSpPr>
          <p:nvPr/>
        </p:nvCxnSpPr>
        <p:spPr>
          <a:xfrm flipV="1">
            <a:off x="10820400" y="2284010"/>
            <a:ext cx="800100" cy="852014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22" idx="2"/>
          </p:cNvCxnSpPr>
          <p:nvPr/>
        </p:nvCxnSpPr>
        <p:spPr>
          <a:xfrm>
            <a:off x="10820400" y="3136024"/>
            <a:ext cx="800100" cy="452571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23" idx="2"/>
          </p:cNvCxnSpPr>
          <p:nvPr/>
        </p:nvCxnSpPr>
        <p:spPr>
          <a:xfrm flipV="1">
            <a:off x="10813278" y="5837029"/>
            <a:ext cx="807222" cy="195663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62200" y="3184021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012397"/>
              </p:ext>
            </p:extLst>
          </p:nvPr>
        </p:nvGraphicFramePr>
        <p:xfrm>
          <a:off x="838200" y="4824160"/>
          <a:ext cx="8051207" cy="188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98"/>
                <a:gridCol w="5889309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2160" dirty="0" smtClean="0"/>
                        <a:t>Solution</a:t>
                      </a:r>
                      <a:endParaRPr lang="en-US" sz="216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Works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Trusted</a:t>
                      </a:r>
                      <a:r>
                        <a:rPr lang="en-US" sz="1800" baseline="0" dirty="0" smtClean="0"/>
                        <a:t> Hardware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Flicker,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TrustVisor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Hypervisor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OverShadow,</a:t>
                      </a:r>
                      <a:r>
                        <a:rPr lang="en-US" sz="1800" baseline="0" dirty="0" smtClean="0"/>
                        <a:t> InkTag,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TrustVisor</a:t>
                      </a:r>
                      <a:r>
                        <a:rPr lang="en-US" sz="1800" baseline="0" dirty="0" smtClean="0"/>
                        <a:t>, CloudTerminal</a:t>
                      </a:r>
                      <a:endParaRPr lang="en-US" sz="18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Instrumentation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VirtualGhost</a:t>
                      </a:r>
                      <a:endParaRPr lang="en-US" sz="18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TrustZone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TLR, VeriUI,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TrustUI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/>
              <a:t>TrustVisor: Efficient TCB Reduction and </a:t>
            </a:r>
            <a:r>
              <a:rPr lang="en-US" sz="3500" b="0" dirty="0" smtClean="0"/>
              <a:t>Attestation (S&amp;P 2010)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8800" y="1524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u="sng" dirty="0" smtClean="0"/>
              <a:t>Problem</a:t>
            </a:r>
          </a:p>
          <a:p>
            <a:r>
              <a:rPr lang="en-US" sz="3000" dirty="0" smtClean="0"/>
              <a:t>Execute Pieces of Application Logic (S)</a:t>
            </a:r>
          </a:p>
          <a:p>
            <a:r>
              <a:rPr lang="en-US" sz="3000" dirty="0"/>
              <a:t>Integrity and privacy </a:t>
            </a:r>
            <a:r>
              <a:rPr lang="en-US" sz="3000" dirty="0" smtClean="0"/>
              <a:t>requirements</a:t>
            </a:r>
          </a:p>
          <a:p>
            <a:r>
              <a:rPr lang="en-US" sz="3000" dirty="0"/>
              <a:t>Is similar to a Flicker </a:t>
            </a:r>
            <a:r>
              <a:rPr lang="en-US" sz="3000" dirty="0" smtClean="0"/>
              <a:t>session</a:t>
            </a:r>
          </a:p>
          <a:p>
            <a:r>
              <a:rPr lang="en-US" sz="3000" dirty="0" smtClean="0"/>
              <a:t>General-purpose computing</a:t>
            </a:r>
          </a:p>
          <a:p>
            <a:r>
              <a:rPr lang="en-US" sz="3000" dirty="0" smtClean="0"/>
              <a:t>Example</a:t>
            </a:r>
          </a:p>
          <a:p>
            <a:pPr lvl="1"/>
            <a:r>
              <a:rPr lang="en-US" sz="3000" dirty="0" smtClean="0"/>
              <a:t>SSL Session Initialization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981200"/>
            <a:ext cx="3561657" cy="418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Meet TrustVisor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00400" y="1574881"/>
            <a:ext cx="8610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TCB = Trusted Hardware + TrustVisor + PAL (S)</a:t>
            </a:r>
          </a:p>
          <a:p>
            <a:r>
              <a:rPr lang="en-US" sz="3000" dirty="0" smtClean="0"/>
              <a:t>Tiny hypervisor for isolation of code PAL (S)</a:t>
            </a:r>
          </a:p>
          <a:p>
            <a:pPr lvl="1"/>
            <a:r>
              <a:rPr lang="en-US" sz="2600" dirty="0" smtClean="0"/>
              <a:t>No scheduling or Inter-Process Communication</a:t>
            </a:r>
          </a:p>
          <a:p>
            <a:r>
              <a:rPr lang="en-US" sz="3000" dirty="0"/>
              <a:t>Software-emulated TPM and Hardware TPM</a:t>
            </a:r>
          </a:p>
          <a:p>
            <a:pPr lvl="1"/>
            <a:r>
              <a:rPr lang="en-US" sz="2520" dirty="0"/>
              <a:t>External verification of Output = PAL(Input)</a:t>
            </a:r>
          </a:p>
          <a:p>
            <a:pPr lvl="1"/>
            <a:r>
              <a:rPr lang="en-US" sz="2520" dirty="0"/>
              <a:t>Protected storage for PAL (S</a:t>
            </a:r>
            <a:r>
              <a:rPr lang="en-US" sz="2520" dirty="0" smtClean="0"/>
              <a:t>)</a:t>
            </a:r>
            <a:endParaRPr lang="en-US" sz="3000" dirty="0" smtClean="0"/>
          </a:p>
          <a:p>
            <a:r>
              <a:rPr lang="en-US" sz="3000" dirty="0" err="1" smtClean="0"/>
              <a:t>TrustVisor</a:t>
            </a:r>
            <a:r>
              <a:rPr lang="en-US" sz="3000" dirty="0" smtClean="0"/>
              <a:t> outperforms Flicker</a:t>
            </a:r>
          </a:p>
          <a:p>
            <a:endParaRPr lang="en-US" sz="3000" dirty="0"/>
          </a:p>
        </p:txBody>
      </p:sp>
      <p:grpSp>
        <p:nvGrpSpPr>
          <p:cNvPr id="4" name="Group 17"/>
          <p:cNvGrpSpPr/>
          <p:nvPr/>
        </p:nvGrpSpPr>
        <p:grpSpPr>
          <a:xfrm>
            <a:off x="3771900" y="5242718"/>
            <a:ext cx="1828800" cy="1752600"/>
            <a:chOff x="1676400" y="3238500"/>
            <a:chExt cx="1828800" cy="1752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676400" y="3238500"/>
              <a:ext cx="1828800" cy="5334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Untrusted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3848100"/>
              <a:ext cx="1828800" cy="533400"/>
            </a:xfrm>
            <a:prstGeom prst="rect">
              <a:avLst/>
            </a:prstGeom>
            <a:solidFill>
              <a:srgbClr val="0084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Trusted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676400" y="4457700"/>
              <a:ext cx="1828800" cy="533400"/>
            </a:xfrm>
            <a:prstGeom prst="rect">
              <a:avLst/>
            </a:prstGeom>
            <a:solidFill>
              <a:srgbClr val="0000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Attestable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</p:grpSp>
      <p:grpSp>
        <p:nvGrpSpPr>
          <p:cNvPr id="8" name="Group 18"/>
          <p:cNvGrpSpPr/>
          <p:nvPr/>
        </p:nvGrpSpPr>
        <p:grpSpPr>
          <a:xfrm>
            <a:off x="6553200" y="5166518"/>
            <a:ext cx="2698750" cy="1905000"/>
            <a:chOff x="4038600" y="4343400"/>
            <a:chExt cx="2698750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038600" y="4953000"/>
              <a:ext cx="1828800" cy="8382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OS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273675" y="5448300"/>
              <a:ext cx="1403350" cy="419100"/>
            </a:xfrm>
            <a:prstGeom prst="rect">
              <a:avLst/>
            </a:prstGeom>
            <a:solidFill>
              <a:srgbClr val="FFFF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white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038600" y="5867400"/>
              <a:ext cx="2698750" cy="381000"/>
            </a:xfrm>
            <a:prstGeom prst="rect">
              <a:avLst/>
            </a:prstGeom>
            <a:solidFill>
              <a:srgbClr val="0084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HW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38600" y="4343400"/>
              <a:ext cx="793750" cy="5334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App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073650" y="4343400"/>
              <a:ext cx="793750" cy="533400"/>
            </a:xfrm>
            <a:prstGeom prst="rect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App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34000" y="5524500"/>
              <a:ext cx="1403350" cy="266700"/>
            </a:xfrm>
            <a:prstGeom prst="rect">
              <a:avLst/>
            </a:prstGeom>
            <a:solidFill>
              <a:srgbClr val="0000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TrustVisor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15000" y="4572000"/>
              <a:ext cx="762000" cy="266700"/>
            </a:xfrm>
            <a:prstGeom prst="rect">
              <a:avLst/>
            </a:prstGeom>
            <a:solidFill>
              <a:srgbClr val="0000FF"/>
            </a:solidFill>
            <a:ln w="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1950" y="6004718"/>
            <a:ext cx="2063750" cy="685800"/>
            <a:chOff x="6775450" y="5638800"/>
            <a:chExt cx="2063750" cy="685800"/>
          </a:xfrm>
        </p:grpSpPr>
        <p:sp>
          <p:nvSpPr>
            <p:cNvPr id="17" name="Oval 16"/>
            <p:cNvSpPr/>
            <p:nvPr/>
          </p:nvSpPr>
          <p:spPr bwMode="auto">
            <a:xfrm>
              <a:off x="8153400" y="5638800"/>
              <a:ext cx="685800" cy="685800"/>
            </a:xfrm>
            <a:prstGeom prst="ellipse">
              <a:avLst/>
            </a:prstGeom>
            <a:solidFill>
              <a:srgbClr val="0084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-65" charset="0"/>
                  <a:ea typeface="Arial" pitchFamily="-65" charset="0"/>
                  <a:cs typeface="Arial" pitchFamily="-65" charset="0"/>
                </a:rPr>
                <a:t>V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10800000">
              <a:off x="6775450" y="6019800"/>
              <a:ext cx="1377950" cy="158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Boot TrustVisor</a:t>
            </a:r>
            <a:endParaRPr lang="en-US" sz="3500" b="0" dirty="0"/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4450839" y="1904999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5360477" y="5597524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5325552" y="5597524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5289039" y="5597524"/>
            <a:ext cx="2419350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CPU, RAM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Chipset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469640" y="5597524"/>
            <a:ext cx="1708150" cy="9144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DMA Devices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(Network, Disk,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USB, etc.)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2469639" y="3008310"/>
            <a:ext cx="2819400" cy="1860549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t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2469639" y="1904999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3460239" y="1881186"/>
            <a:ext cx="9461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4298439" y="5597524"/>
            <a:ext cx="858837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TPM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2469639" y="4030661"/>
            <a:ext cx="1708150" cy="8382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77789" y="4030661"/>
            <a:ext cx="3530600" cy="839787"/>
            <a:chOff x="3384550" y="3902075"/>
            <a:chExt cx="3530600" cy="839787"/>
          </a:xfrm>
        </p:grpSpPr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3384550" y="3902075"/>
              <a:ext cx="3473450" cy="8397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r"/>
              <a:r>
                <a:rPr lang="en-US" dirty="0" smtClean="0"/>
                <a:t>White</a:t>
              </a:r>
              <a:endParaRPr lang="en-US" dirty="0"/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3505200" y="4054475"/>
              <a:ext cx="3409950" cy="685800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TrustVisor</a:t>
              </a:r>
            </a:p>
          </p:txBody>
        </p:sp>
      </p:grpSp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4385752" y="4202111"/>
            <a:ext cx="852487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TPM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Driver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25489" y="4868861"/>
            <a:ext cx="1606550" cy="730250"/>
            <a:chOff x="4265613" y="4740275"/>
            <a:chExt cx="1606550" cy="730250"/>
          </a:xfrm>
        </p:grpSpPr>
        <p:cxnSp>
          <p:nvCxnSpPr>
            <p:cNvPr id="18" name="Straight Arrow Connector 44"/>
            <p:cNvCxnSpPr>
              <a:cxnSpLocks noChangeShapeType="1"/>
            </p:cNvCxnSpPr>
            <p:nvPr/>
          </p:nvCxnSpPr>
          <p:spPr bwMode="auto">
            <a:xfrm rot="5400000">
              <a:off x="3901282" y="5104606"/>
              <a:ext cx="730250" cy="1587"/>
            </a:xfrm>
            <a:prstGeom prst="straightConnector1">
              <a:avLst/>
            </a:prstGeom>
            <a:noFill/>
            <a:ln w="38100">
              <a:solidFill>
                <a:srgbClr val="0088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9" name="TextBox 48"/>
            <p:cNvSpPr txBox="1">
              <a:spLocks noChangeArrowheads="1"/>
            </p:cNvSpPr>
            <p:nvPr/>
          </p:nvSpPr>
          <p:spPr bwMode="auto">
            <a:xfrm>
              <a:off x="4267200" y="4876800"/>
              <a:ext cx="160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8800"/>
                  </a:solidFill>
                </a:rPr>
                <a:t>Locality 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17277" y="4871241"/>
            <a:ext cx="1789113" cy="727871"/>
            <a:chOff x="1824038" y="4742655"/>
            <a:chExt cx="1789113" cy="727871"/>
          </a:xfrm>
        </p:grpSpPr>
        <p:cxnSp>
          <p:nvCxnSpPr>
            <p:cNvPr id="21" name="Straight Arrow Connector 46"/>
            <p:cNvCxnSpPr>
              <a:cxnSpLocks noChangeShapeType="1"/>
            </p:cNvCxnSpPr>
            <p:nvPr/>
          </p:nvCxnSpPr>
          <p:spPr bwMode="auto">
            <a:xfrm rot="16200000" flipH="1">
              <a:off x="3080940" y="4938316"/>
              <a:ext cx="727871" cy="33655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1824038" y="4876800"/>
              <a:ext cx="160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Locality 1</a:t>
              </a: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7449627" y="1576386"/>
            <a:ext cx="5068604" cy="254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000" b="1" dirty="0" smtClean="0"/>
              <a:t>TrustVisor:</a:t>
            </a:r>
          </a:p>
          <a:p>
            <a:r>
              <a:rPr lang="en-US" sz="3000" dirty="0" smtClean="0"/>
              <a:t>Virtualizes RAM, CPU</a:t>
            </a:r>
          </a:p>
          <a:p>
            <a:r>
              <a:rPr lang="en-US" sz="3000" dirty="0" smtClean="0"/>
              <a:t>Restricts DMA</a:t>
            </a:r>
          </a:p>
          <a:p>
            <a:r>
              <a:rPr lang="en-US" sz="3000" dirty="0" smtClean="0"/>
              <a:t>Restricts TPM to Locality 1</a:t>
            </a:r>
            <a:endParaRPr lang="en-US" sz="3000" dirty="0"/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2469639" y="5597524"/>
            <a:ext cx="5238750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3" grpId="0" build="p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Identifying S to TrustVisor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10442" y="1600200"/>
            <a:ext cx="9424358" cy="4572000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Applications identify S via </a:t>
            </a:r>
            <a:r>
              <a:rPr lang="en-US" b="1" dirty="0" smtClean="0"/>
              <a:t>registration</a:t>
            </a:r>
          </a:p>
          <a:p>
            <a:pPr lvl="1"/>
            <a:r>
              <a:rPr lang="en-US" dirty="0" smtClean="0"/>
              <a:t>Page-level protection granularity</a:t>
            </a:r>
          </a:p>
          <a:p>
            <a:r>
              <a:rPr lang="en-US" dirty="0" smtClean="0"/>
              <a:t>Applications make “normal” function calls</a:t>
            </a:r>
          </a:p>
          <a:p>
            <a:pPr lvl="1"/>
            <a:r>
              <a:rPr lang="en-US" dirty="0" smtClean="0"/>
              <a:t>TrustVisor detects switch to S via traps</a:t>
            </a:r>
          </a:p>
          <a:p>
            <a:r>
              <a:rPr lang="en-US" dirty="0" smtClean="0"/>
              <a:t>S runs with no access to legacy OS</a:t>
            </a:r>
          </a:p>
          <a:p>
            <a:pPr lvl="1"/>
            <a:r>
              <a:rPr lang="en-US" dirty="0" smtClean="0"/>
              <a:t>One set of Inputs and Outputs per </a:t>
            </a:r>
            <a:r>
              <a:rPr lang="en-US" b="1" dirty="0" smtClean="0"/>
              <a:t>invocation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924800" y="1590855"/>
            <a:ext cx="2438400" cy="6858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217325" y="4936250"/>
            <a:ext cx="1981200" cy="6858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PAL (S) Execution</a:t>
            </a:r>
            <a:endParaRPr lang="en-US" sz="3500" b="0" dirty="0"/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5572515" y="1972186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5420115" y="4250248"/>
            <a:ext cx="3409950" cy="685800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TrustVisor</a:t>
            </a:r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3591315" y="3075498"/>
            <a:ext cx="2819400" cy="10223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t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3591315" y="1972186"/>
            <a:ext cx="874713" cy="94615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4581915" y="1948373"/>
            <a:ext cx="9461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6169415" y="2553211"/>
            <a:ext cx="838200" cy="369887"/>
          </a:xfrm>
          <a:prstGeom prst="rect">
            <a:avLst/>
          </a:prstGeom>
          <a:solidFill>
            <a:srgbClr val="FF0000"/>
          </a:solidFill>
          <a:ln w="12700">
            <a:solidFill>
              <a:srgbClr val="CCFFCC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9" name="Straight Arrow Connector 37"/>
          <p:cNvCxnSpPr>
            <a:cxnSpLocks noChangeShapeType="1"/>
          </p:cNvCxnSpPr>
          <p:nvPr/>
        </p:nvCxnSpPr>
        <p:spPr bwMode="auto">
          <a:xfrm rot="5400000">
            <a:off x="6228153" y="3593023"/>
            <a:ext cx="1125538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arrow" w="med" len="med"/>
            <a:tailEnd type="arrow" w="med" len="med"/>
          </a:ln>
        </p:spPr>
      </p:cxn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591315" y="4097848"/>
            <a:ext cx="1708150" cy="8382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5527100" y="4269982"/>
            <a:ext cx="813143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</a:t>
            </a:r>
          </a:p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μTPM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TextBox 41"/>
          <p:cNvSpPr txBox="1">
            <a:spLocks noChangeArrowheads="1"/>
          </p:cNvSpPr>
          <p:nvPr/>
        </p:nvSpPr>
        <p:spPr bwMode="auto">
          <a:xfrm>
            <a:off x="6410715" y="4269298"/>
            <a:ext cx="749300" cy="647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S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State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458200" y="1927736"/>
            <a:ext cx="3266685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000" b="1" dirty="0" smtClean="0"/>
              <a:t>TrustVisor API</a:t>
            </a:r>
          </a:p>
          <a:p>
            <a:r>
              <a:rPr lang="en-US" sz="3000" dirty="0" smtClean="0"/>
              <a:t>Registration</a:t>
            </a:r>
          </a:p>
          <a:p>
            <a:r>
              <a:rPr lang="en-US" sz="3000" dirty="0" smtClean="0"/>
              <a:t>Invocation</a:t>
            </a:r>
          </a:p>
          <a:p>
            <a:r>
              <a:rPr lang="en-US" sz="3000" dirty="0" smtClean="0"/>
              <a:t>Micro-TPM</a:t>
            </a:r>
            <a:endParaRPr lang="en-US" sz="3000" dirty="0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6482153" y="5664711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447228" y="5664711"/>
            <a:ext cx="21240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6410715" y="5664711"/>
            <a:ext cx="2419350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CPU, RAM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Chipset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3591316" y="5664711"/>
            <a:ext cx="1708150" cy="9144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DMA Devices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(Network, Disk,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USB, etc.)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5420115" y="5664711"/>
            <a:ext cx="858837" cy="914400"/>
          </a:xfrm>
          <a:prstGeom prst="rect">
            <a:avLst/>
          </a:prstGeom>
          <a:solidFill>
            <a:srgbClr val="008400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TPM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Use Case 1 (PC)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15493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915493" y="3705200"/>
            <a:ext cx="6336704" cy="23762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Operating System                    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99669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83845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668021" y="1912616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pic>
        <p:nvPicPr>
          <p:cNvPr id="8" name="Picture 2" descr="http://iconbug.com/data/36/256/c85f411963eadaee684f4031389abfa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97" y="2343324"/>
            <a:ext cx="931168" cy="9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conbug.com/data/17/256/93a7701541c5af5e326ddc2eb1630b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7" y="2165772"/>
            <a:ext cx="1286272" cy="12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elfnet.org/wp-content/uploads/2011/10/Vim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21" y="2297472"/>
            <a:ext cx="1022871" cy="102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46417" y="1581291"/>
            <a:ext cx="1059646" cy="838200"/>
          </a:xfrm>
          <a:prstGeom prst="rect">
            <a:avLst/>
          </a:prstGeom>
          <a:noFill/>
        </p:spPr>
      </p:pic>
      <p:pic>
        <p:nvPicPr>
          <p:cNvPr id="13" name="Picture 12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7910" y="5216292"/>
            <a:ext cx="1059646" cy="838200"/>
          </a:xfrm>
          <a:prstGeom prst="rect">
            <a:avLst/>
          </a:prstGeom>
          <a:noFill/>
        </p:spPr>
      </p:pic>
      <p:sp>
        <p:nvSpPr>
          <p:cNvPr id="14" name="Down Arrow 13"/>
          <p:cNvSpPr/>
          <p:nvPr/>
        </p:nvSpPr>
        <p:spPr>
          <a:xfrm>
            <a:off x="8639024" y="3409497"/>
            <a:ext cx="484632" cy="978408"/>
          </a:xfrm>
          <a:prstGeom prst="down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7935" y="1581291"/>
            <a:ext cx="1059646" cy="838200"/>
          </a:xfrm>
          <a:prstGeom prst="rect">
            <a:avLst/>
          </a:prstGeom>
          <a:noFill/>
        </p:spPr>
      </p:pic>
      <p:sp>
        <p:nvSpPr>
          <p:cNvPr id="16" name="Up Arrow 15"/>
          <p:cNvSpPr/>
          <p:nvPr/>
        </p:nvSpPr>
        <p:spPr>
          <a:xfrm>
            <a:off x="4132927" y="3623623"/>
            <a:ext cx="484632" cy="978408"/>
          </a:xfrm>
          <a:prstGeom prst="up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413997" y="3801931"/>
            <a:ext cx="1676400" cy="800100"/>
          </a:xfrm>
          <a:prstGeom prst="irregularSeal1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Vulnerabilities</a:t>
            </a:r>
            <a:endParaRPr lang="en-US" sz="1000" dirty="0"/>
          </a:p>
        </p:txBody>
      </p:sp>
      <p:sp>
        <p:nvSpPr>
          <p:cNvPr id="18" name="Explosion 1 17"/>
          <p:cNvSpPr/>
          <p:nvPr/>
        </p:nvSpPr>
        <p:spPr>
          <a:xfrm>
            <a:off x="2595940" y="3009447"/>
            <a:ext cx="1676400" cy="800100"/>
          </a:xfrm>
          <a:prstGeom prst="irregularSeal1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Vulnerabilities</a:t>
            </a:r>
            <a:endParaRPr lang="en-US" sz="1000" dirty="0"/>
          </a:p>
        </p:txBody>
      </p:sp>
      <p:pic>
        <p:nvPicPr>
          <p:cNvPr id="19" name="Picture 2" descr="https://encrypted-tbn1.gstatic.com/images?q=tbn:ANd9GcTDPOGg3lb7utdHM3RbOju42TzVjnhqdU8-7up7B0QsJeBAnmR1ChjdloZJ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14" y="5029200"/>
            <a:ext cx="2466775" cy="18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984" y="2449522"/>
            <a:ext cx="1238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Sensitive Code Timeline (Multiple Invocations)</a:t>
            </a:r>
            <a:endParaRPr lang="en-US" sz="3500" b="0" dirty="0"/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 rot="-3120000">
            <a:off x="3065644" y="4020186"/>
            <a:ext cx="3001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Initialize TrustVisor</a:t>
            </a: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 rot="-3120000">
            <a:off x="4148318" y="4091624"/>
            <a:ext cx="2817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Application Starts</a:t>
            </a: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 rot="-3120000">
            <a:off x="4965882" y="4547235"/>
            <a:ext cx="170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Register S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 rot="-3120000">
            <a:off x="5126231" y="3583483"/>
            <a:ext cx="4044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Invoke </a:t>
            </a:r>
            <a:r>
              <a:rPr lang="en-US" dirty="0" smtClean="0"/>
              <a:t>S: SSL Session Init</a:t>
            </a:r>
            <a:endParaRPr lang="en-US" dirty="0"/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 rot="-3120000">
            <a:off x="5705103" y="3563955"/>
            <a:ext cx="4204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 smtClean="0"/>
              <a:t>Complete: Session active</a:t>
            </a:r>
            <a:endParaRPr lang="en-US" dirty="0"/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 rot="-3120000">
            <a:off x="8515531" y="4426586"/>
            <a:ext cx="2014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Unregister S</a:t>
            </a:r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 rot="-3120000">
            <a:off x="9012419" y="4145598"/>
            <a:ext cx="2681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Application Exits</a:t>
            </a:r>
          </a:p>
        </p:txBody>
      </p:sp>
      <p:cxnSp>
        <p:nvCxnSpPr>
          <p:cNvPr id="36" name="Straight Arrow Connector 17"/>
          <p:cNvCxnSpPr>
            <a:cxnSpLocks noChangeShapeType="1"/>
          </p:cNvCxnSpPr>
          <p:nvPr/>
        </p:nvCxnSpPr>
        <p:spPr bwMode="auto">
          <a:xfrm flipV="1">
            <a:off x="4375331" y="5879148"/>
            <a:ext cx="598805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7" name="Straight Connector 21"/>
          <p:cNvCxnSpPr>
            <a:cxnSpLocks noChangeShapeType="1"/>
          </p:cNvCxnSpPr>
          <p:nvPr/>
        </p:nvCxnSpPr>
        <p:spPr bwMode="auto">
          <a:xfrm flipV="1">
            <a:off x="3537131" y="5880736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Straight Connector 22"/>
          <p:cNvCxnSpPr>
            <a:cxnSpLocks noChangeShapeType="1"/>
          </p:cNvCxnSpPr>
          <p:nvPr/>
        </p:nvCxnSpPr>
        <p:spPr bwMode="auto">
          <a:xfrm rot="5400000">
            <a:off x="4603931" y="5728336"/>
            <a:ext cx="3063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Straight Connector 26"/>
          <p:cNvCxnSpPr>
            <a:cxnSpLocks noChangeShapeType="1"/>
          </p:cNvCxnSpPr>
          <p:nvPr/>
        </p:nvCxnSpPr>
        <p:spPr bwMode="auto">
          <a:xfrm rot="5400000">
            <a:off x="3649844" y="5726748"/>
            <a:ext cx="3063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Straight Connector 27"/>
          <p:cNvCxnSpPr>
            <a:cxnSpLocks noChangeShapeType="1"/>
          </p:cNvCxnSpPr>
          <p:nvPr/>
        </p:nvCxnSpPr>
        <p:spPr bwMode="auto">
          <a:xfrm rot="5400000">
            <a:off x="5823131" y="5728336"/>
            <a:ext cx="3063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Straight Connector 28"/>
          <p:cNvCxnSpPr>
            <a:cxnSpLocks noChangeShapeType="1"/>
          </p:cNvCxnSpPr>
          <p:nvPr/>
        </p:nvCxnSpPr>
        <p:spPr bwMode="auto">
          <a:xfrm rot="5400000">
            <a:off x="64311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Straight Connector 29"/>
          <p:cNvCxnSpPr>
            <a:cxnSpLocks noChangeShapeType="1"/>
          </p:cNvCxnSpPr>
          <p:nvPr/>
        </p:nvCxnSpPr>
        <p:spPr bwMode="auto">
          <a:xfrm rot="5400000">
            <a:off x="70407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Straight Connector 30"/>
          <p:cNvCxnSpPr>
            <a:cxnSpLocks noChangeShapeType="1"/>
          </p:cNvCxnSpPr>
          <p:nvPr/>
        </p:nvCxnSpPr>
        <p:spPr bwMode="auto">
          <a:xfrm rot="5400000">
            <a:off x="76503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Straight Connector 31"/>
          <p:cNvCxnSpPr>
            <a:cxnSpLocks noChangeShapeType="1"/>
          </p:cNvCxnSpPr>
          <p:nvPr/>
        </p:nvCxnSpPr>
        <p:spPr bwMode="auto">
          <a:xfrm rot="5400000">
            <a:off x="82599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Straight Connector 32"/>
          <p:cNvCxnSpPr>
            <a:cxnSpLocks noChangeShapeType="1"/>
          </p:cNvCxnSpPr>
          <p:nvPr/>
        </p:nvCxnSpPr>
        <p:spPr bwMode="auto">
          <a:xfrm rot="5400000">
            <a:off x="88695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33"/>
          <p:cNvCxnSpPr>
            <a:cxnSpLocks noChangeShapeType="1"/>
          </p:cNvCxnSpPr>
          <p:nvPr/>
        </p:nvCxnSpPr>
        <p:spPr bwMode="auto">
          <a:xfrm rot="5400000">
            <a:off x="9479144" y="5728336"/>
            <a:ext cx="3063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Straight Connector 35"/>
          <p:cNvCxnSpPr>
            <a:cxnSpLocks noChangeShapeType="1"/>
          </p:cNvCxnSpPr>
          <p:nvPr/>
        </p:nvCxnSpPr>
        <p:spPr bwMode="auto">
          <a:xfrm rot="5400000">
            <a:off x="5213531" y="5725161"/>
            <a:ext cx="3063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36"/>
          <p:cNvSpPr txBox="1">
            <a:spLocks noChangeArrowheads="1"/>
          </p:cNvSpPr>
          <p:nvPr/>
        </p:nvSpPr>
        <p:spPr bwMode="auto">
          <a:xfrm rot="-3120000">
            <a:off x="7048682" y="4982210"/>
            <a:ext cx="493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5365930" y="5882323"/>
            <a:ext cx="3657600" cy="77787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S’s Runtime </a:t>
            </a:r>
            <a:r>
              <a:rPr lang="en-US" dirty="0"/>
              <a:t>State Protected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9699" y="1752600"/>
            <a:ext cx="5998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0" dirty="0" smtClean="0">
                <a:solidFill>
                  <a:srgbClr val="0000FF"/>
                </a:solidFill>
              </a:rPr>
              <a:t>Multiple </a:t>
            </a:r>
            <a:r>
              <a:rPr lang="en-US" sz="3000" dirty="0" smtClean="0">
                <a:solidFill>
                  <a:srgbClr val="0000FF"/>
                </a:solidFill>
              </a:rPr>
              <a:t>invocations of PAL (S) </a:t>
            </a:r>
            <a:r>
              <a:rPr lang="en-US" sz="3000" b="0" dirty="0" smtClean="0">
                <a:solidFill>
                  <a:srgbClr val="0000FF"/>
                </a:solidFill>
              </a:rPr>
              <a:t>during</a:t>
            </a:r>
            <a:br>
              <a:rPr lang="en-US" sz="3000" b="0" dirty="0" smtClean="0">
                <a:solidFill>
                  <a:srgbClr val="0000FF"/>
                </a:solidFill>
              </a:rPr>
            </a:br>
            <a:r>
              <a:rPr lang="en-US" sz="3000" b="0" dirty="0" smtClean="0">
                <a:solidFill>
                  <a:srgbClr val="0000FF"/>
                </a:solidFill>
              </a:rPr>
              <a:t>a single </a:t>
            </a:r>
            <a:r>
              <a:rPr lang="en-US" sz="3000" dirty="0" smtClean="0">
                <a:solidFill>
                  <a:srgbClr val="0000FF"/>
                </a:solidFill>
              </a:rPr>
              <a:t>registration </a:t>
            </a:r>
            <a:r>
              <a:rPr lang="en-US" sz="3000" b="0" dirty="0" smtClean="0">
                <a:solidFill>
                  <a:srgbClr val="0000FF"/>
                </a:solidFill>
              </a:rPr>
              <a:t>cycle</a:t>
            </a:r>
            <a:endParaRPr lang="en-US" sz="3000" b="0" dirty="0">
              <a:solidFill>
                <a:srgbClr val="0000FF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 rot="18480000">
            <a:off x="6947123" y="3560646"/>
            <a:ext cx="4044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Invoke </a:t>
            </a:r>
            <a:r>
              <a:rPr lang="en-US" dirty="0" smtClean="0"/>
              <a:t>S: SSL Session Init</a:t>
            </a:r>
            <a:endParaRPr lang="en-US" dirty="0"/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 rot="18480000">
            <a:off x="7477313" y="3579776"/>
            <a:ext cx="4204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 smtClean="0"/>
              <a:t>Complete: Session active</a:t>
            </a:r>
            <a:endParaRPr lang="en-US" dirty="0"/>
          </a:p>
        </p:txBody>
      </p:sp>
      <p:sp>
        <p:nvSpPr>
          <p:cNvPr id="53" name="Alternate Process 31"/>
          <p:cNvSpPr/>
          <p:nvPr/>
        </p:nvSpPr>
        <p:spPr bwMode="auto">
          <a:xfrm rot="18466543">
            <a:off x="5288221" y="3409491"/>
            <a:ext cx="4343182" cy="878948"/>
          </a:xfrm>
          <a:prstGeom prst="flowChartAlternateProcess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" name="Alternate Process 32"/>
          <p:cNvSpPr/>
          <p:nvPr/>
        </p:nvSpPr>
        <p:spPr bwMode="auto">
          <a:xfrm rot="18466543">
            <a:off x="7279367" y="3791095"/>
            <a:ext cx="3377601" cy="878948"/>
          </a:xfrm>
          <a:prstGeom prst="flowChartAlternateProcess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48" grpId="0"/>
      <p:bldP spid="49" grpId="0" animBg="1"/>
      <p:bldP spid="50" grpId="0"/>
      <p:bldP spid="51" grpId="0"/>
      <p:bldP spid="52" grpId="0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External Verification: Attestation</a:t>
            </a:r>
            <a:endParaRPr lang="en-US" sz="3500" b="0" dirty="0"/>
          </a:p>
        </p:txBody>
      </p:sp>
      <p:pic>
        <p:nvPicPr>
          <p:cNvPr id="26" name="Picture 47" descr="MCj043163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8059" y="1580670"/>
            <a:ext cx="11493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5745872" y="1493358"/>
            <a:ext cx="2592387" cy="701675"/>
            <a:chOff x="2086" y="1423"/>
            <a:chExt cx="1633" cy="442"/>
          </a:xfrm>
        </p:grpSpPr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86" y="1865"/>
              <a:ext cx="163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2263" y="1423"/>
              <a:ext cx="121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What code are</a:t>
              </a:r>
            </a:p>
            <a:p>
              <a:pPr algn="ctr"/>
              <a:r>
                <a:rPr lang="en-US" sz="2000"/>
                <a:t>you running?</a:t>
              </a:r>
            </a:p>
          </p:txBody>
        </p:sp>
      </p:grpSp>
      <p:sp>
        <p:nvSpPr>
          <p:cNvPr id="30" name="Line 51"/>
          <p:cNvSpPr>
            <a:spLocks noChangeShapeType="1"/>
          </p:cNvSpPr>
          <p:nvPr/>
        </p:nvSpPr>
        <p:spPr bwMode="auto">
          <a:xfrm flipH="1">
            <a:off x="5745872" y="2609370"/>
            <a:ext cx="2592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66"/>
          <p:cNvGrpSpPr>
            <a:grpSpLocks/>
          </p:cNvGrpSpPr>
          <p:nvPr/>
        </p:nvGrpSpPr>
        <p:grpSpPr bwMode="auto">
          <a:xfrm>
            <a:off x="4909259" y="2650645"/>
            <a:ext cx="4105275" cy="914400"/>
            <a:chOff x="2857" y="3534"/>
            <a:chExt cx="2586" cy="576"/>
          </a:xfrm>
        </p:grpSpPr>
        <p:sp>
          <p:nvSpPr>
            <p:cNvPr id="32" name="Rectangle 63"/>
            <p:cNvSpPr>
              <a:spLocks noChangeArrowheads="1"/>
            </p:cNvSpPr>
            <p:nvPr/>
          </p:nvSpPr>
          <p:spPr bwMode="auto">
            <a:xfrm>
              <a:off x="2869" y="3634"/>
              <a:ext cx="2563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33" name="Group 53"/>
            <p:cNvGrpSpPr>
              <a:grpSpLocks/>
            </p:cNvGrpSpPr>
            <p:nvPr/>
          </p:nvGrpSpPr>
          <p:grpSpPr bwMode="auto">
            <a:xfrm>
              <a:off x="3673" y="3679"/>
              <a:ext cx="488" cy="383"/>
              <a:chOff x="3450" y="2967"/>
              <a:chExt cx="486" cy="380"/>
            </a:xfrm>
          </p:grpSpPr>
          <p:sp>
            <p:nvSpPr>
              <p:cNvPr id="41" name="Rectangle 54"/>
              <p:cNvSpPr>
                <a:spLocks noChangeArrowheads="1"/>
              </p:cNvSpPr>
              <p:nvPr/>
            </p:nvSpPr>
            <p:spPr bwMode="auto">
              <a:xfrm>
                <a:off x="3450" y="3203"/>
                <a:ext cx="48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TrustVisor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55"/>
              <p:cNvSpPr>
                <a:spLocks noChangeArrowheads="1"/>
              </p:cNvSpPr>
              <p:nvPr/>
            </p:nvSpPr>
            <p:spPr bwMode="auto">
              <a:xfrm>
                <a:off x="3552" y="2967"/>
                <a:ext cx="282" cy="219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34" name="Group 56"/>
            <p:cNvGrpSpPr>
              <a:grpSpLocks/>
            </p:cNvGrpSpPr>
            <p:nvPr/>
          </p:nvGrpSpPr>
          <p:grpSpPr bwMode="auto">
            <a:xfrm>
              <a:off x="4159" y="3650"/>
              <a:ext cx="729" cy="430"/>
              <a:chOff x="2889" y="2319"/>
              <a:chExt cx="729" cy="430"/>
            </a:xfrm>
          </p:grpSpPr>
          <p:sp>
            <p:nvSpPr>
              <p:cNvPr id="39" name="Text Box 57"/>
              <p:cNvSpPr txBox="1">
                <a:spLocks noChangeArrowheads="1"/>
              </p:cNvSpPr>
              <p:nvPr/>
            </p:nvSpPr>
            <p:spPr bwMode="auto">
              <a:xfrm>
                <a:off x="2955" y="2319"/>
                <a:ext cx="5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Inputs</a:t>
                </a:r>
              </a:p>
            </p:txBody>
          </p:sp>
          <p:sp>
            <p:nvSpPr>
              <p:cNvPr id="40" name="Text Box 58"/>
              <p:cNvSpPr txBox="1">
                <a:spLocks noChangeArrowheads="1"/>
              </p:cNvSpPr>
              <p:nvPr/>
            </p:nvSpPr>
            <p:spPr bwMode="auto">
              <a:xfrm>
                <a:off x="2889" y="2499"/>
                <a:ext cx="729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/>
                  <a:t>Outputs</a:t>
                </a:r>
              </a:p>
            </p:txBody>
          </p:sp>
        </p:grpSp>
        <p:sp>
          <p:nvSpPr>
            <p:cNvPr id="35" name="Text Box 59"/>
            <p:cNvSpPr txBox="1">
              <a:spLocks noChangeArrowheads="1"/>
            </p:cNvSpPr>
            <p:nvPr/>
          </p:nvSpPr>
          <p:spPr bwMode="auto">
            <a:xfrm>
              <a:off x="2857" y="3682"/>
              <a:ext cx="671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/>
                <a:t>Sign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3424" y="3534"/>
              <a:ext cx="260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5400" dirty="0"/>
                <a:t>(</a:t>
              </a: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5183" y="3534"/>
              <a:ext cx="260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5400"/>
                <a:t>)</a:t>
              </a:r>
            </a:p>
          </p:txBody>
        </p:sp>
        <p:sp>
          <p:nvSpPr>
            <p:cNvPr id="38" name="Text Box 62"/>
            <p:cNvSpPr txBox="1">
              <a:spLocks noChangeArrowheads="1"/>
            </p:cNvSpPr>
            <p:nvPr/>
          </p:nvSpPr>
          <p:spPr bwMode="auto">
            <a:xfrm>
              <a:off x="4830" y="3721"/>
              <a:ext cx="47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, </a:t>
              </a:r>
              <a:r>
                <a:rPr lang="en-US" dirty="0" smtClean="0"/>
                <a:t>K</a:t>
              </a:r>
              <a:r>
                <a:rPr lang="en-US" baseline="30000" dirty="0" smtClean="0"/>
                <a:t>-</a:t>
              </a:r>
              <a:r>
                <a:rPr lang="en-US" baseline="30000" dirty="0"/>
                <a:t>1</a:t>
              </a:r>
            </a:p>
          </p:txBody>
        </p:sp>
      </p:grpSp>
      <p:pic>
        <p:nvPicPr>
          <p:cNvPr id="43" name="Picture 5" descr="tc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387" t="16873" r="13441" b="21216"/>
          <a:stretch>
            <a:fillRect/>
          </a:stretch>
        </p:blipFill>
        <p:spPr bwMode="auto">
          <a:xfrm>
            <a:off x="9714622" y="2132076"/>
            <a:ext cx="1214437" cy="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10090859" y="28030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TPM</a:t>
            </a:r>
            <a:r>
              <a:rPr lang="en-US" dirty="0" smtClean="0"/>
              <a:t>, K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857500" y="3810000"/>
            <a:ext cx="8871659" cy="381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500" kern="0" dirty="0"/>
              <a:t>Trust in attestation rooted in hardware TPM </a:t>
            </a:r>
            <a:br>
              <a:rPr lang="en-US" sz="2500" kern="0" dirty="0"/>
            </a:br>
            <a:r>
              <a:rPr lang="en-US" sz="2500" kern="0" dirty="0"/>
              <a:t>(Trusted Platform Module</a:t>
            </a:r>
            <a:r>
              <a:rPr lang="en-US" sz="2500" kern="0" dirty="0" smtClean="0"/>
              <a:t>)</a:t>
            </a:r>
            <a:endParaRPr lang="en-US" sz="2500" b="0" kern="0" dirty="0" smtClean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500" b="0" kern="0" dirty="0" smtClean="0">
                <a:latin typeface="+mn-lt"/>
                <a:ea typeface="+mn-ea"/>
                <a:cs typeface="+mn-cs"/>
              </a:rPr>
              <a:t>Attestation</a:t>
            </a:r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kern="0" dirty="0" smtClean="0"/>
              <a:t>HW TPM:  </a:t>
            </a:r>
            <a:r>
              <a:rPr lang="en-US" sz="2100" kern="0" dirty="0" err="1" smtClean="0"/>
              <a:t>TrusrVisor</a:t>
            </a:r>
            <a:endParaRPr lang="en-US" sz="2100" kern="0" dirty="0" smtClean="0"/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b="0" kern="0" dirty="0" smtClean="0"/>
              <a:t>SW TPM : PAL (S) + </a:t>
            </a:r>
            <a:r>
              <a:rPr lang="en-US" sz="2100" kern="0" dirty="0" err="1" smtClean="0"/>
              <a:t>Input/Output</a:t>
            </a:r>
            <a:endParaRPr lang="en-US" sz="2100" b="0" kern="0" dirty="0" smtClean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SSL-enabled web server scenario:</a:t>
            </a:r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can evaluate server before sending data</a:t>
            </a:r>
          </a:p>
          <a:p>
            <a:pPr marL="1005931" lvl="1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100" b="0" kern="0" dirty="0" smtClean="0">
                <a:latin typeface="+mn-lt"/>
                <a:ea typeface="+mn-ea"/>
                <a:cs typeface="+mn-cs"/>
              </a:rPr>
              <a:t>Enables more meaningful SSL server validation</a:t>
            </a:r>
            <a:endParaRPr kumimoji="0" lang="en-US" sz="2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04259" y="1660045"/>
            <a:ext cx="122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786059" y="1660045"/>
            <a:ext cx="11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48" name="Picture 14" descr="MCj04247900000[1]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/>
              <a:stretch>
                <a:fillRect/>
              </a:stretch>
            </p:blipFill>
          </mc:Choice>
          <mc:Fallback>
            <p:blipFill>
              <a:blip r:embed="rId6"/>
              <a:srcRect/>
              <a:stretch>
                <a:fillRect/>
              </a:stretch>
            </p:blipFill>
          </mc:Fallback>
        </mc:AlternateContent>
        <p:spPr bwMode="auto">
          <a:xfrm>
            <a:off x="8615683" y="1348895"/>
            <a:ext cx="117037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Limitations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004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Design-level</a:t>
            </a:r>
          </a:p>
          <a:p>
            <a:pPr lvl="1"/>
            <a:r>
              <a:rPr lang="en-US" sz="2600" dirty="0" smtClean="0"/>
              <a:t>Does not currently provide trusted path to user</a:t>
            </a:r>
          </a:p>
          <a:p>
            <a:pPr lvl="1"/>
            <a:r>
              <a:rPr lang="en-US" sz="2600" dirty="0" smtClean="0"/>
              <a:t>Requires application awareness</a:t>
            </a:r>
          </a:p>
          <a:p>
            <a:r>
              <a:rPr lang="en-US" sz="3000" dirty="0" smtClean="0"/>
              <a:t>Prototype-level</a:t>
            </a:r>
          </a:p>
          <a:p>
            <a:pPr lvl="1"/>
            <a:r>
              <a:rPr lang="en-US" sz="2600" dirty="0" smtClean="0"/>
              <a:t>No SMP support (currently single CPU)</a:t>
            </a:r>
          </a:p>
          <a:p>
            <a:pPr lvl="1"/>
            <a:r>
              <a:rPr lang="en-US" sz="2600" dirty="0" smtClean="0"/>
              <a:t>Executable code for S must be proactively paged into memory before registration</a:t>
            </a:r>
          </a:p>
          <a:p>
            <a:pPr lvl="1"/>
            <a:r>
              <a:rPr lang="en-US" sz="2600" dirty="0" smtClean="0"/>
              <a:t>AMD-only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b="0" dirty="0" smtClean="0"/>
              <a:t>Summary : TrustVisor (Oakland 2010)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Tiny hypervisor to support isolation</a:t>
            </a:r>
          </a:p>
          <a:p>
            <a:r>
              <a:rPr lang="en-US" sz="3000" dirty="0" smtClean="0"/>
              <a:t>Software-emulated TPM</a:t>
            </a:r>
          </a:p>
          <a:p>
            <a:r>
              <a:rPr lang="en-US" sz="3000" dirty="0" smtClean="0"/>
              <a:t>Compelling performance argument</a:t>
            </a:r>
          </a:p>
          <a:p>
            <a:r>
              <a:rPr lang="en-US" sz="3000" dirty="0"/>
              <a:t>Externally verifiable via </a:t>
            </a:r>
            <a:r>
              <a:rPr lang="en-US" sz="3000" dirty="0" smtClean="0"/>
              <a:t>attestation</a:t>
            </a:r>
          </a:p>
          <a:p>
            <a:r>
              <a:rPr lang="en-US" sz="3000" dirty="0" smtClean="0"/>
              <a:t>Requires no OS changes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50292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TrustVisor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00B0F0"/>
                </a:solidFill>
              </a:rPr>
              <a:t>TrustVisor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TrustUI: Building </a:t>
            </a:r>
            <a:r>
              <a:rPr lang="en-US" sz="2500" b="0" dirty="0"/>
              <a:t>Trusted Path on Untrusted Device Drivers for Mobile </a:t>
            </a:r>
            <a:r>
              <a:rPr lang="en-US" sz="2500" b="0" dirty="0" smtClean="0"/>
              <a:t>Devices (</a:t>
            </a:r>
            <a:r>
              <a:rPr lang="en-US" sz="2500" b="0" dirty="0" err="1" smtClean="0"/>
              <a:t>APSys</a:t>
            </a:r>
            <a:r>
              <a:rPr lang="en-US" sz="2500" b="0" dirty="0" smtClean="0"/>
              <a:t> 2014)</a:t>
            </a:r>
            <a:endParaRPr lang="en-US" sz="2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524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Secure login panel to remote service</a:t>
            </a:r>
          </a:p>
          <a:p>
            <a:r>
              <a:rPr lang="en-US" sz="2500" dirty="0" smtClean="0"/>
              <a:t>Provides a trusted path between services and end users</a:t>
            </a:r>
          </a:p>
          <a:p>
            <a:r>
              <a:rPr lang="en-US" sz="2500" dirty="0"/>
              <a:t>Isolate Secure Login Panel in Secure </a:t>
            </a:r>
            <a:r>
              <a:rPr lang="en-US" sz="2500" dirty="0" smtClean="0"/>
              <a:t>World</a:t>
            </a:r>
          </a:p>
          <a:p>
            <a:r>
              <a:rPr lang="en-US" sz="2500" dirty="0" smtClean="0"/>
              <a:t>Properties </a:t>
            </a:r>
            <a:r>
              <a:rPr lang="en-US" sz="2500" dirty="0" err="1" smtClean="0"/>
              <a:t>TrustUI</a:t>
            </a:r>
            <a:r>
              <a:rPr lang="en-US" sz="2500" dirty="0" smtClean="0"/>
              <a:t> should have</a:t>
            </a:r>
          </a:p>
          <a:p>
            <a:pPr lvl="1"/>
            <a:r>
              <a:rPr lang="en-US" sz="2100" dirty="0"/>
              <a:t>TCB should be </a:t>
            </a:r>
            <a:r>
              <a:rPr lang="en-US" sz="2100" dirty="0" smtClean="0"/>
              <a:t>minimal</a:t>
            </a:r>
          </a:p>
          <a:p>
            <a:pPr lvl="1"/>
            <a:r>
              <a:rPr lang="en-US" sz="2100" dirty="0" smtClean="0"/>
              <a:t>deployable to existing mobile devices </a:t>
            </a:r>
          </a:p>
          <a:p>
            <a:r>
              <a:rPr lang="en-US" sz="2500" dirty="0" smtClean="0"/>
              <a:t>A security-oriented split driver model </a:t>
            </a:r>
          </a:p>
          <a:p>
            <a:pPr lvl="1"/>
            <a:r>
              <a:rPr lang="en-US" sz="2100" dirty="0" smtClean="0"/>
              <a:t>front and backend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09488"/>
            <a:ext cx="6705600" cy="342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Sample Attacks: </a:t>
            </a:r>
            <a:r>
              <a:rPr lang="en-US" sz="3500" b="0" dirty="0" err="1" smtClean="0"/>
              <a:t>Framebuffer</a:t>
            </a:r>
            <a:r>
              <a:rPr lang="en-US" sz="3500" b="0" dirty="0" smtClean="0"/>
              <a:t> Overlay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1600199"/>
            <a:ext cx="82296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 smtClean="0"/>
              <a:t>Normal world allocates </a:t>
            </a:r>
            <a:r>
              <a:rPr lang="en-US" altLang="zh-CN" sz="2500" dirty="0" err="1" smtClean="0"/>
              <a:t>framebuffer</a:t>
            </a:r>
            <a:r>
              <a:rPr lang="en-US" altLang="zh-CN" sz="2500" dirty="0" smtClean="0"/>
              <a:t> for secure world</a:t>
            </a:r>
          </a:p>
          <a:p>
            <a:r>
              <a:rPr lang="en-US" altLang="zh-CN" sz="2500" dirty="0" smtClean="0"/>
              <a:t>Screen Hijacking Attack</a:t>
            </a:r>
          </a:p>
          <a:p>
            <a:pPr lvl="1"/>
            <a:r>
              <a:rPr lang="en-US" altLang="zh-CN" sz="2100" dirty="0" smtClean="0"/>
              <a:t>Pass a pointer of frame buffer with low priority to the secure world, and operate on a higher layer frame buffer</a:t>
            </a:r>
          </a:p>
          <a:p>
            <a:r>
              <a:rPr lang="en-US" altLang="zh-CN" sz="2500" dirty="0" smtClean="0"/>
              <a:t>Two display layers in secure display</a:t>
            </a:r>
          </a:p>
          <a:p>
            <a:pPr lvl="1"/>
            <a:r>
              <a:rPr lang="en-US" altLang="zh-CN" sz="2100" dirty="0" smtClean="0"/>
              <a:t>same color as LED and periodically change them</a:t>
            </a:r>
          </a:p>
          <a:p>
            <a:pPr lvl="1"/>
            <a:r>
              <a:rPr lang="en-US" altLang="zh-CN" sz="2100" dirty="0" smtClean="0"/>
              <a:t>foreground font element</a:t>
            </a:r>
          </a:p>
          <a:p>
            <a:pPr lvl="1"/>
            <a:r>
              <a:rPr lang="en-US" altLang="zh-CN" sz="2100" dirty="0" smtClean="0"/>
              <a:t>foreground bitmap element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029200"/>
            <a:ext cx="2811524" cy="199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09107"/>
            <a:ext cx="2894781" cy="199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TrustUI: Secure Display</a:t>
            </a:r>
            <a:endParaRPr lang="en-US" sz="35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39" name="下箭头 101"/>
          <p:cNvSpPr/>
          <p:nvPr/>
        </p:nvSpPr>
        <p:spPr>
          <a:xfrm>
            <a:off x="7822187" y="4665070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100"/>
          <p:cNvSpPr/>
          <p:nvPr/>
        </p:nvSpPr>
        <p:spPr>
          <a:xfrm>
            <a:off x="6634055" y="4665071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"/>
          <p:cNvSpPr/>
          <p:nvPr/>
        </p:nvSpPr>
        <p:spPr>
          <a:xfrm>
            <a:off x="3501707" y="1784750"/>
            <a:ext cx="3600400" cy="2880320"/>
          </a:xfrm>
          <a:prstGeom prst="rect">
            <a:avLst/>
          </a:prstGeom>
          <a:solidFill>
            <a:srgbClr val="DD3E23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6"/>
          <p:cNvSpPr/>
          <p:nvPr/>
        </p:nvSpPr>
        <p:spPr>
          <a:xfrm>
            <a:off x="4293795" y="3739780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Driver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3" name="矩形 7"/>
          <p:cNvSpPr/>
          <p:nvPr/>
        </p:nvSpPr>
        <p:spPr>
          <a:xfrm>
            <a:off x="4293795" y="2864870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Backend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4" name="矩形 8"/>
          <p:cNvSpPr/>
          <p:nvPr/>
        </p:nvSpPr>
        <p:spPr>
          <a:xfrm>
            <a:off x="7534155" y="1784750"/>
            <a:ext cx="4104456" cy="2880320"/>
          </a:xfrm>
          <a:prstGeom prst="rect">
            <a:avLst/>
          </a:prstGeom>
          <a:solidFill>
            <a:srgbClr val="92D050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9"/>
          <p:cNvSpPr/>
          <p:nvPr/>
        </p:nvSpPr>
        <p:spPr>
          <a:xfrm>
            <a:off x="6021987" y="2144790"/>
            <a:ext cx="936104" cy="720080"/>
          </a:xfrm>
          <a:prstGeom prst="ellipse">
            <a:avLst/>
          </a:prstGeom>
          <a:solidFill>
            <a:srgbClr val="E14D1F">
              <a:alpha val="3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椭圆 11"/>
          <p:cNvSpPr/>
          <p:nvPr/>
        </p:nvSpPr>
        <p:spPr>
          <a:xfrm>
            <a:off x="7678171" y="2144790"/>
            <a:ext cx="936104" cy="720080"/>
          </a:xfrm>
          <a:prstGeom prst="ellipse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矩形 12"/>
          <p:cNvSpPr/>
          <p:nvPr/>
        </p:nvSpPr>
        <p:spPr>
          <a:xfrm>
            <a:off x="4077771" y="6002434"/>
            <a:ext cx="936104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Device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8" name="矩形 13"/>
          <p:cNvSpPr/>
          <p:nvPr/>
        </p:nvSpPr>
        <p:spPr>
          <a:xfrm>
            <a:off x="8758291" y="3584950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Frontend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758291" y="2972503"/>
            <a:ext cx="201622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Lib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0" name="矩形 15"/>
          <p:cNvSpPr/>
          <p:nvPr/>
        </p:nvSpPr>
        <p:spPr>
          <a:xfrm>
            <a:off x="8758291" y="2216798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Application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1" name="下箭头 10"/>
          <p:cNvSpPr/>
          <p:nvPr/>
        </p:nvSpPr>
        <p:spPr>
          <a:xfrm>
            <a:off x="4382150" y="4695628"/>
            <a:ext cx="324036" cy="130680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17"/>
          <p:cNvSpPr/>
          <p:nvPr/>
        </p:nvSpPr>
        <p:spPr>
          <a:xfrm>
            <a:off x="9334354" y="6002434"/>
            <a:ext cx="1152129" cy="504055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LED Indicator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3" name="六角星 16"/>
          <p:cNvSpPr/>
          <p:nvPr/>
        </p:nvSpPr>
        <p:spPr>
          <a:xfrm>
            <a:off x="10990539" y="3584950"/>
            <a:ext cx="432048" cy="540060"/>
          </a:xfrm>
          <a:prstGeom prst="star6">
            <a:avLst/>
          </a:prstGeom>
          <a:solidFill>
            <a:srgbClr val="92D05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28674"/>
          <p:cNvCxnSpPr>
            <a:endCxn id="46" idx="2"/>
          </p:cNvCxnSpPr>
          <p:nvPr/>
        </p:nvCxnSpPr>
        <p:spPr>
          <a:xfrm>
            <a:off x="6958091" y="2504830"/>
            <a:ext cx="72008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21787" y="1846885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Untrusted Rich OS</a:t>
            </a:r>
            <a:endParaRPr lang="zh-CN" altLang="en-US" sz="1400" b="1" dirty="0">
              <a:solidFill>
                <a:srgbClr val="C0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97586" y="178475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Kernel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9" name="直接连接符 28687"/>
          <p:cNvCxnSpPr/>
          <p:nvPr/>
        </p:nvCxnSpPr>
        <p:spPr>
          <a:xfrm>
            <a:off x="2853635" y="5817198"/>
            <a:ext cx="8784976" cy="0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81627" y="586946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Hardware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81627" y="550942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Software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09819" y="135270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50485" y="1374086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64" name="直接连接符 56"/>
          <p:cNvCxnSpPr/>
          <p:nvPr/>
        </p:nvCxnSpPr>
        <p:spPr>
          <a:xfrm flipV="1">
            <a:off x="7318130" y="1794624"/>
            <a:ext cx="1" cy="4094582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75"/>
          <p:cNvCxnSpPr>
            <a:stCxn id="52" idx="0"/>
            <a:endCxn id="53" idx="2"/>
          </p:cNvCxnSpPr>
          <p:nvPr/>
        </p:nvCxnSpPr>
        <p:spPr>
          <a:xfrm rot="5400000" flipH="1" flipV="1">
            <a:off x="9619779" y="4415650"/>
            <a:ext cx="1877424" cy="1296144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88"/>
          <p:cNvSpPr/>
          <p:nvPr/>
        </p:nvSpPr>
        <p:spPr>
          <a:xfrm>
            <a:off x="5373915" y="6002434"/>
            <a:ext cx="936104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Frame Buffer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7" name="矩形 89"/>
          <p:cNvSpPr/>
          <p:nvPr/>
        </p:nvSpPr>
        <p:spPr>
          <a:xfrm>
            <a:off x="6310019" y="6002434"/>
            <a:ext cx="1008112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Unsecure Memory</a:t>
            </a:r>
            <a:endParaRPr lang="zh-CN" altLang="en-US" sz="12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8" name="矩形 90"/>
          <p:cNvSpPr/>
          <p:nvPr/>
        </p:nvSpPr>
        <p:spPr>
          <a:xfrm>
            <a:off x="7318131" y="6002434"/>
            <a:ext cx="1008112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</a:t>
            </a:r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下箭头 93"/>
          <p:cNvSpPr/>
          <p:nvPr/>
        </p:nvSpPr>
        <p:spPr>
          <a:xfrm>
            <a:off x="5697951" y="4695629"/>
            <a:ext cx="324036" cy="1306805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大括号 51"/>
          <p:cNvSpPr/>
          <p:nvPr/>
        </p:nvSpPr>
        <p:spPr>
          <a:xfrm rot="16200000">
            <a:off x="7219120" y="5597390"/>
            <a:ext cx="198021" cy="2016224"/>
          </a:xfrm>
          <a:prstGeom prst="leftBrace">
            <a:avLst>
              <a:gd name="adj1" fmla="val 17328"/>
              <a:gd name="adj2" fmla="val 528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867410" y="6733557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2" name="下箭头 123"/>
          <p:cNvSpPr/>
          <p:nvPr/>
        </p:nvSpPr>
        <p:spPr>
          <a:xfrm>
            <a:off x="8686283" y="4665070"/>
            <a:ext cx="324036" cy="130680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03 -0.00077 L 0.44455 -0.000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8.64198E-7 L 0.20486 -0.000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66" grpId="0" animBg="1"/>
      <p:bldP spid="69" grpId="0" animBg="1"/>
      <p:bldP spid="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Sample Attacks: Touch Logger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Keyboard Randomization</a:t>
            </a:r>
          </a:p>
          <a:p>
            <a:pPr lvl="1"/>
            <a:r>
              <a:rPr lang="en-US" sz="2500" b="1" dirty="0" smtClean="0">
                <a:solidFill>
                  <a:srgbClr val="FF0000"/>
                </a:solidFill>
              </a:rPr>
              <a:t>touch position</a:t>
            </a:r>
            <a:r>
              <a:rPr lang="en-US" sz="2500" dirty="0" smtClean="0"/>
              <a:t>: regenerate the keyboard layout after entering a character by adding an offset for each key</a:t>
            </a:r>
          </a:p>
          <a:p>
            <a:pPr lvl="1"/>
            <a:r>
              <a:rPr lang="en-US" sz="2500" b="1" dirty="0" smtClean="0">
                <a:solidFill>
                  <a:srgbClr val="FF0000"/>
                </a:solidFill>
              </a:rPr>
              <a:t>input length</a:t>
            </a:r>
            <a:r>
              <a:rPr lang="en-US" sz="2500" dirty="0" smtClean="0"/>
              <a:t>: generate a random pop-up button on the screen within the keyboard area for the user to click</a:t>
            </a:r>
            <a:endParaRPr lang="en-US" sz="2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8287571" cy="24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TrustUI</a:t>
            </a:r>
            <a:r>
              <a:rPr lang="en-US" sz="3500" b="0" dirty="0"/>
              <a:t> </a:t>
            </a:r>
            <a:r>
              <a:rPr lang="en-US" sz="3500" b="0" dirty="0" smtClean="0"/>
              <a:t>Design: Secure Input</a:t>
            </a:r>
            <a:endParaRPr lang="en-US" sz="3500" b="0" dirty="0"/>
          </a:p>
        </p:txBody>
      </p:sp>
      <p:sp>
        <p:nvSpPr>
          <p:cNvPr id="3" name="下箭头 3"/>
          <p:cNvSpPr/>
          <p:nvPr/>
        </p:nvSpPr>
        <p:spPr>
          <a:xfrm>
            <a:off x="7596336" y="4697798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4"/>
          <p:cNvSpPr/>
          <p:nvPr/>
        </p:nvSpPr>
        <p:spPr>
          <a:xfrm>
            <a:off x="6408204" y="4697799"/>
            <a:ext cx="324036" cy="13681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5"/>
          <p:cNvSpPr/>
          <p:nvPr/>
        </p:nvSpPr>
        <p:spPr>
          <a:xfrm>
            <a:off x="3275856" y="1817478"/>
            <a:ext cx="3600400" cy="2880320"/>
          </a:xfrm>
          <a:prstGeom prst="rect">
            <a:avLst/>
          </a:prstGeom>
          <a:solidFill>
            <a:srgbClr val="DD3E23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6"/>
          <p:cNvSpPr/>
          <p:nvPr/>
        </p:nvSpPr>
        <p:spPr>
          <a:xfrm>
            <a:off x="4067944" y="3772508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Touch Driver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4067944" y="2897598"/>
            <a:ext cx="2016224" cy="648072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Touch Backend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矩形 8"/>
          <p:cNvSpPr/>
          <p:nvPr/>
        </p:nvSpPr>
        <p:spPr>
          <a:xfrm>
            <a:off x="7308304" y="1817478"/>
            <a:ext cx="4104456" cy="2880320"/>
          </a:xfrm>
          <a:prstGeom prst="rect">
            <a:avLst/>
          </a:prstGeom>
          <a:solidFill>
            <a:srgbClr val="92D050">
              <a:alpha val="28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9"/>
          <p:cNvSpPr/>
          <p:nvPr/>
        </p:nvSpPr>
        <p:spPr>
          <a:xfrm>
            <a:off x="5796136" y="2177518"/>
            <a:ext cx="936104" cy="720080"/>
          </a:xfrm>
          <a:prstGeom prst="ellipse">
            <a:avLst/>
          </a:prstGeom>
          <a:solidFill>
            <a:srgbClr val="E14D1F">
              <a:alpha val="3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椭圆 10"/>
          <p:cNvSpPr/>
          <p:nvPr/>
        </p:nvSpPr>
        <p:spPr>
          <a:xfrm>
            <a:off x="7452320" y="2177518"/>
            <a:ext cx="936104" cy="720080"/>
          </a:xfrm>
          <a:prstGeom prst="ellipse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pc="-15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Proxy</a:t>
            </a:r>
            <a:endParaRPr lang="zh-CN" altLang="en-US" sz="1200" b="1" spc="-15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10404648" y="6035162"/>
            <a:ext cx="93610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Display Device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矩形 12"/>
          <p:cNvSpPr/>
          <p:nvPr/>
        </p:nvSpPr>
        <p:spPr>
          <a:xfrm>
            <a:off x="8532440" y="3617678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 Frontend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8532440" y="3005231"/>
            <a:ext cx="201622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UI Element Randomization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矩形 14"/>
          <p:cNvSpPr/>
          <p:nvPr/>
        </p:nvSpPr>
        <p:spPr>
          <a:xfrm>
            <a:off x="8532440" y="2249526"/>
            <a:ext cx="2016224" cy="648072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Application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9108503" y="6035162"/>
            <a:ext cx="1152129" cy="504055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LED Indicator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6" name="肘形连接符 18"/>
          <p:cNvCxnSpPr>
            <a:stCxn id="7" idx="0"/>
            <a:endCxn id="9" idx="2"/>
          </p:cNvCxnSpPr>
          <p:nvPr/>
        </p:nvCxnSpPr>
        <p:spPr>
          <a:xfrm rot="5400000" flipH="1" flipV="1">
            <a:off x="5256076" y="2357538"/>
            <a:ext cx="360040" cy="720080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9"/>
          <p:cNvCxnSpPr>
            <a:endCxn id="10" idx="2"/>
          </p:cNvCxnSpPr>
          <p:nvPr/>
        </p:nvCxnSpPr>
        <p:spPr>
          <a:xfrm>
            <a:off x="6732240" y="2537558"/>
            <a:ext cx="72008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20"/>
          <p:cNvCxnSpPr>
            <a:stCxn id="10" idx="4"/>
            <a:endCxn id="12" idx="2"/>
          </p:cNvCxnSpPr>
          <p:nvPr/>
        </p:nvCxnSpPr>
        <p:spPr>
          <a:xfrm rot="16200000" flipH="1">
            <a:off x="8046386" y="2771584"/>
            <a:ext cx="1368152" cy="1620180"/>
          </a:xfrm>
          <a:prstGeom prst="bentConnector3">
            <a:avLst>
              <a:gd name="adj1" fmla="val 116709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5936" y="187961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Untrusted Rich OS</a:t>
            </a:r>
            <a:endParaRPr lang="zh-CN" altLang="en-US" sz="1400" b="1" dirty="0">
              <a:solidFill>
                <a:srgbClr val="C0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1735" y="1817478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Kernel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1" name="直接连接符 23"/>
          <p:cNvCxnSpPr/>
          <p:nvPr/>
        </p:nvCxnSpPr>
        <p:spPr>
          <a:xfrm>
            <a:off x="2627784" y="5849926"/>
            <a:ext cx="8784976" cy="0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776" y="5902189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Hardware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5776" y="554214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Software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3968" y="1385430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24634" y="1406814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Secure World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6" name="直接连接符 28"/>
          <p:cNvCxnSpPr/>
          <p:nvPr/>
        </p:nvCxnSpPr>
        <p:spPr>
          <a:xfrm flipV="1">
            <a:off x="7092279" y="1827352"/>
            <a:ext cx="1" cy="4094582"/>
          </a:xfrm>
          <a:prstGeom prst="line">
            <a:avLst/>
          </a:prstGeom>
          <a:ln w="38100"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30"/>
          <p:cNvSpPr/>
          <p:nvPr/>
        </p:nvSpPr>
        <p:spPr>
          <a:xfrm>
            <a:off x="8100392" y="6035162"/>
            <a:ext cx="936104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Frame Buffer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矩形 31"/>
          <p:cNvSpPr/>
          <p:nvPr/>
        </p:nvSpPr>
        <p:spPr>
          <a:xfrm>
            <a:off x="6084168" y="6035162"/>
            <a:ext cx="1008112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Unsecure Memory</a:t>
            </a:r>
            <a:endParaRPr lang="zh-CN" altLang="en-US" sz="12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9" name="矩形 32"/>
          <p:cNvSpPr/>
          <p:nvPr/>
        </p:nvSpPr>
        <p:spPr>
          <a:xfrm>
            <a:off x="7092280" y="6035162"/>
            <a:ext cx="1008112" cy="504056"/>
          </a:xfrm>
          <a:prstGeom prst="rect">
            <a:avLst/>
          </a:prstGeom>
          <a:solidFill>
            <a:srgbClr val="92D050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Secure </a:t>
            </a:r>
            <a:r>
              <a:rPr lang="en-US" altLang="zh-CN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左大括号 34"/>
          <p:cNvSpPr/>
          <p:nvPr/>
        </p:nvSpPr>
        <p:spPr>
          <a:xfrm rot="16200000">
            <a:off x="6993269" y="5630118"/>
            <a:ext cx="198021" cy="2016224"/>
          </a:xfrm>
          <a:prstGeom prst="leftBrace">
            <a:avLst>
              <a:gd name="adj1" fmla="val 17328"/>
              <a:gd name="adj2" fmla="val 528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641559" y="6766285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Memory</a:t>
            </a:r>
            <a:endParaRPr lang="zh-CN" altLang="en-US" sz="14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矩形 41"/>
          <p:cNvSpPr/>
          <p:nvPr/>
        </p:nvSpPr>
        <p:spPr>
          <a:xfrm>
            <a:off x="4355976" y="6065950"/>
            <a:ext cx="936104" cy="504056"/>
          </a:xfrm>
          <a:prstGeom prst="rect">
            <a:avLst/>
          </a:prstGeom>
          <a:solidFill>
            <a:srgbClr val="E14D1F">
              <a:alpha val="69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Touch Screen</a:t>
            </a:r>
            <a:endParaRPr lang="zh-CN" altLang="en-US" sz="1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直接箭头连接符 49"/>
          <p:cNvCxnSpPr>
            <a:stCxn id="32" idx="0"/>
          </p:cNvCxnSpPr>
          <p:nvPr/>
        </p:nvCxnSpPr>
        <p:spPr>
          <a:xfrm flipV="1">
            <a:off x="4824028" y="4420580"/>
            <a:ext cx="0" cy="1645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Security Challenges of TrustUI</a:t>
            </a:r>
            <a:endParaRPr lang="en-US" sz="3500" b="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6122"/>
              </p:ext>
            </p:extLst>
          </p:nvPr>
        </p:nvGraphicFramePr>
        <p:xfrm>
          <a:off x="2603500" y="1574800"/>
          <a:ext cx="8915401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841"/>
                <a:gridCol w="2859841"/>
                <a:gridCol w="3195719"/>
              </a:tblGrid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Security Property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Attack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Solution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Code Integrity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Code Tampering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Secure Booting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Availability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Denial-of-Service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Detect by User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Input Privacy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Touch Logger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Input Randomization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Display Integrity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Frame Buffer</a:t>
                      </a:r>
                      <a:r>
                        <a:rPr lang="en-US" altLang="zh-CN" b="1" baseline="0" dirty="0" smtClean="0"/>
                        <a:t> Overlay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Display Randomization</a:t>
                      </a:r>
                      <a:endParaRPr lang="zh-CN" altLang="en-US" b="1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Display Privacy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Screen-Capture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Secure </a:t>
                      </a:r>
                      <a:r>
                        <a:rPr lang="en-US" altLang="zh-CN" b="1" dirty="0" err="1" smtClean="0"/>
                        <a:t>Framebuffer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Use Case 2 (Android)</a:t>
            </a:r>
            <a:endParaRPr lang="en-US" sz="4000" b="0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 bwMode="auto">
          <a:xfrm>
            <a:off x="3861065" y="4648200"/>
            <a:ext cx="6336704" cy="16778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Linux Kernel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843382" y="3600722"/>
            <a:ext cx="6336704" cy="83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smtClean="0">
                <a:latin typeface="Times New Roman" pitchFamily="-111" charset="0"/>
              </a:rPr>
              <a:t>Native Android Runtime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43382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27558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98915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83091" y="1771922"/>
            <a:ext cx="1584176" cy="17925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92D050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r" defTabSz="914400">
              <a:spcBef>
                <a:spcPct val="20000"/>
              </a:spcBef>
              <a:buClr>
                <a:schemeClr val="bg1"/>
              </a:buClr>
              <a:buSzPct val="100000"/>
            </a:pPr>
            <a:r>
              <a:rPr lang="en-US" sz="1400" dirty="0" smtClean="0">
                <a:latin typeface="Times New Roman" pitchFamily="-111" charset="0"/>
              </a:rPr>
              <a:t>Application</a:t>
            </a:r>
            <a:endParaRPr lang="en-US" sz="1400" dirty="0">
              <a:latin typeface="Times New Roman" pitchFamily="-111" charset="0"/>
            </a:endParaRPr>
          </a:p>
        </p:txBody>
      </p:sp>
      <p:pic>
        <p:nvPicPr>
          <p:cNvPr id="9" name="Picture 4" descr="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15" y="2151459"/>
            <a:ext cx="1033510" cy="10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www.facebook.com/images/fb_icon_325x3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72" y="2132819"/>
            <a:ext cx="1035466" cy="10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clipartbest.com/cliparts/7ca/Kbp/7caKbpRMi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80" y="2167171"/>
            <a:ext cx="814055" cy="9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cdn.slashgear.com/wp-content/uploads/2012/05/dropbox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87" y="2196435"/>
            <a:ext cx="1345784" cy="10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12508" y="1514480"/>
            <a:ext cx="1059646" cy="838200"/>
          </a:xfrm>
          <a:prstGeom prst="rect">
            <a:avLst/>
          </a:prstGeom>
          <a:noFill/>
        </p:spPr>
      </p:pic>
      <p:pic>
        <p:nvPicPr>
          <p:cNvPr id="14" name="Picture 13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7060" y="3600722"/>
            <a:ext cx="1059646" cy="838200"/>
          </a:xfrm>
          <a:prstGeom prst="rect">
            <a:avLst/>
          </a:prstGeom>
          <a:noFill/>
        </p:spPr>
      </p:pic>
      <p:pic>
        <p:nvPicPr>
          <p:cNvPr id="16" name="Picture 15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8971" y="1467122"/>
            <a:ext cx="1059646" cy="838200"/>
          </a:xfrm>
          <a:prstGeom prst="rect">
            <a:avLst/>
          </a:prstGeom>
          <a:noFill/>
        </p:spPr>
      </p:pic>
      <p:sp>
        <p:nvSpPr>
          <p:cNvPr id="17" name="Down Arrow 16"/>
          <p:cNvSpPr/>
          <p:nvPr/>
        </p:nvSpPr>
        <p:spPr>
          <a:xfrm>
            <a:off x="7206611" y="3233987"/>
            <a:ext cx="484632" cy="661037"/>
          </a:xfrm>
          <a:prstGeom prst="down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843382" y="3205773"/>
            <a:ext cx="484632" cy="978408"/>
          </a:xfrm>
          <a:prstGeom prst="upArrow">
            <a:avLst>
              <a:gd name="adj1" fmla="val 3589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clipartlord.com/wp-content/uploads/2013/06/smartphone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94" y="4648200"/>
            <a:ext cx="2306810" cy="23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pic>
        <p:nvPicPr>
          <p:cNvPr id="21" name="Picture 20" descr="C:\Users\Bhushan\AppData\Local\Microsoft\Windows\Temporary Internet Files\Content.IE5\FZ8QY031\MC900435931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79460" y="5068044"/>
            <a:ext cx="1059646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Summary : TrustUI (</a:t>
            </a:r>
            <a:r>
              <a:rPr lang="en-US" sz="4000" b="0" dirty="0" err="1" smtClean="0"/>
              <a:t>APSys</a:t>
            </a:r>
            <a:r>
              <a:rPr lang="en-US" sz="4000" b="0" dirty="0" smtClean="0"/>
              <a:t> 2014)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8"/>
            <a:ext cx="8991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TrustUI: a system aiming at providing trusted path for mobile devices</a:t>
            </a:r>
          </a:p>
          <a:p>
            <a:r>
              <a:rPr lang="en-US" sz="3000" dirty="0"/>
              <a:t>E</a:t>
            </a:r>
            <a:r>
              <a:rPr lang="en-US" sz="3000" dirty="0" smtClean="0"/>
              <a:t>xcluding commodity software stack as well as drivers for user-interacting devices out of its TCB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Limitation</a:t>
            </a:r>
          </a:p>
          <a:p>
            <a:pPr lvl="1"/>
            <a:r>
              <a:rPr lang="en-US" sz="2520" dirty="0" err="1" smtClean="0"/>
              <a:t>TrustUI</a:t>
            </a:r>
            <a:r>
              <a:rPr lang="en-US" sz="2520" dirty="0" smtClean="0"/>
              <a:t> only supports secure login panel</a:t>
            </a:r>
          </a:p>
          <a:p>
            <a:pPr lvl="1"/>
            <a:r>
              <a:rPr lang="en-US" sz="2520" dirty="0" err="1" smtClean="0"/>
              <a:t>TrustUI</a:t>
            </a:r>
            <a:r>
              <a:rPr lang="en-US" sz="2520" dirty="0" smtClean="0"/>
              <a:t> cannot prevent general touch-logger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8700" y="577221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TrustUI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6996" y="51528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TrustUI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Problem 2: Untrusted App &amp; Benign OS</a:t>
            </a:r>
            <a:endParaRPr lang="en-US" sz="35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37001"/>
              </p:ext>
            </p:extLst>
          </p:nvPr>
        </p:nvGraphicFramePr>
        <p:xfrm>
          <a:off x="2057400" y="1676400"/>
          <a:ext cx="11049000" cy="454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654"/>
                <a:gridCol w="7224346"/>
              </a:tblGrid>
              <a:tr h="937815">
                <a:tc>
                  <a:txBody>
                    <a:bodyPr/>
                    <a:lstStyle/>
                    <a:p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Papers</a:t>
                      </a:r>
                      <a:endParaRPr lang="en-US" dirty="0"/>
                    </a:p>
                  </a:txBody>
                  <a:tcPr/>
                </a:tc>
              </a:tr>
              <a:tr h="9378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Intra-process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60" b="0" dirty="0" err="1" smtClean="0">
                          <a:solidFill>
                            <a:srgbClr val="002060"/>
                          </a:solidFill>
                        </a:rPr>
                        <a:t>PittSFIeld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 (USENIX Security 2006), </a:t>
                      </a:r>
                      <a:r>
                        <a:rPr lang="en-US" sz="2160" b="0" dirty="0" smtClean="0">
                          <a:solidFill>
                            <a:srgbClr val="FF0000"/>
                          </a:solidFill>
                        </a:rPr>
                        <a:t>Native Client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 (S&amp;P</a:t>
                      </a:r>
                      <a:r>
                        <a:rPr lang="en-US" sz="2160" b="0" baseline="0" dirty="0" smtClean="0">
                          <a:solidFill>
                            <a:srgbClr val="002060"/>
                          </a:solidFill>
                        </a:rPr>
                        <a:t> 2009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2160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913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Inter-process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60" b="0" dirty="0" smtClean="0">
                          <a:solidFill>
                            <a:srgbClr val="FF0000"/>
                          </a:solidFill>
                        </a:rPr>
                        <a:t>Native Client 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(S&amp;P 2009), Krude &amp; Meyer (CCSW 2013)</a:t>
                      </a:r>
                    </a:p>
                  </a:txBody>
                  <a:tcPr/>
                </a:tc>
              </a:tr>
              <a:tr h="9378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Inter-namespace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Cells (SOSP 2011),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AirBag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 (NDSS 2014), </a:t>
                      </a:r>
                      <a:r>
                        <a:rPr lang="en-US" sz="2160" b="0" dirty="0" err="1" smtClean="0">
                          <a:solidFill>
                            <a:srgbClr val="002060"/>
                          </a:solidFill>
                        </a:rPr>
                        <a:t>TrustDroid</a:t>
                      </a:r>
                      <a:r>
                        <a:rPr lang="en-US" sz="2160" b="0" dirty="0" smtClean="0">
                          <a:solidFill>
                            <a:srgbClr val="002060"/>
                          </a:solidFill>
                        </a:rPr>
                        <a:t> (SPSM 2011)</a:t>
                      </a:r>
                    </a:p>
                  </a:txBody>
                  <a:tcPr/>
                </a:tc>
              </a:tr>
              <a:tr h="9378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Inter-VM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KVM/ARM (ASPLOS 2014)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Challenges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8800" y="1600196"/>
            <a:ext cx="106680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Isolated (Sandboxed) code interacts with OS</a:t>
            </a:r>
          </a:p>
          <a:p>
            <a:r>
              <a:rPr lang="en-US" sz="4000" dirty="0" smtClean="0"/>
              <a:t>Performance</a:t>
            </a:r>
          </a:p>
          <a:p>
            <a:r>
              <a:rPr lang="en-US" sz="4000" dirty="0" smtClean="0"/>
              <a:t>Implementation Overhead</a:t>
            </a:r>
          </a:p>
          <a:p>
            <a:r>
              <a:rPr lang="en-US" sz="4000" dirty="0" smtClean="0"/>
              <a:t>Limited resource on mobile phone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1. Intra-Process Solution</a:t>
            </a:r>
            <a:endParaRPr lang="en-US" sz="4000" b="0" dirty="0"/>
          </a:p>
        </p:txBody>
      </p:sp>
      <p:sp>
        <p:nvSpPr>
          <p:cNvPr id="3" name="矩形 5"/>
          <p:cNvSpPr/>
          <p:nvPr/>
        </p:nvSpPr>
        <p:spPr>
          <a:xfrm>
            <a:off x="8229591" y="1665098"/>
            <a:ext cx="4929175" cy="48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11"/>
          <p:cNvSpPr/>
          <p:nvPr/>
        </p:nvSpPr>
        <p:spPr>
          <a:xfrm>
            <a:off x="8423124" y="2180243"/>
            <a:ext cx="4486260" cy="1860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12"/>
          <p:cNvSpPr txBox="1"/>
          <p:nvPr/>
        </p:nvSpPr>
        <p:spPr>
          <a:xfrm>
            <a:off x="8870795" y="2747962"/>
            <a:ext cx="3590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b="1" dirty="0" smtClean="0">
                <a:solidFill>
                  <a:srgbClr val="002060"/>
                </a:solidFill>
              </a:rPr>
              <a:t>Text/Data Region </a:t>
            </a:r>
          </a:p>
          <a:p>
            <a:pPr algn="ctr"/>
            <a:r>
              <a:rPr lang="en-US" altLang="zh-TW" sz="25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Sandboxed Native Code</a:t>
            </a:r>
            <a:r>
              <a:rPr lang="en-US" altLang="zh-TW" sz="2500" b="1" dirty="0" smtClean="0">
                <a:solidFill>
                  <a:srgbClr val="002060"/>
                </a:solidFill>
              </a:rPr>
              <a:t>)</a:t>
            </a:r>
            <a:endParaRPr lang="zh-TW" altLang="en-US" sz="25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43906" y="4854914"/>
            <a:ext cx="448626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344024" y="5317948"/>
            <a:ext cx="2671781" cy="4247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Service Runtime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95400" y="1996919"/>
            <a:ext cx="6273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Isolate instructions in sandbox</a:t>
            </a:r>
          </a:p>
          <a:p>
            <a:r>
              <a:rPr lang="en-US" sz="3000" dirty="0" smtClean="0"/>
              <a:t>Instrument Store/Load instructions</a:t>
            </a:r>
          </a:p>
          <a:p>
            <a:r>
              <a:rPr lang="en-US" sz="3000" dirty="0" smtClean="0"/>
              <a:t>Instrument Control Flow instructions</a:t>
            </a:r>
          </a:p>
          <a:p>
            <a:r>
              <a:rPr lang="en-US" sz="3000" dirty="0"/>
              <a:t>Binary or Assembly </a:t>
            </a:r>
            <a:r>
              <a:rPr lang="en-US" sz="3000" dirty="0" smtClean="0"/>
              <a:t>code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981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2. Inter-Process Solution</a:t>
            </a:r>
            <a:endParaRPr lang="en-US" sz="40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20" y="2628900"/>
            <a:ext cx="8333959" cy="442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8"/>
          <p:cNvSpPr txBox="1">
            <a:spLocks/>
          </p:cNvSpPr>
          <p:nvPr/>
        </p:nvSpPr>
        <p:spPr>
          <a:xfrm>
            <a:off x="2743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Memory Protection: process barrier</a:t>
            </a:r>
          </a:p>
          <a:p>
            <a:r>
              <a:rPr lang="en-US" sz="3000" dirty="0" smtClean="0"/>
              <a:t>System call access: system call policy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893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3. Inter-Namespace Solution</a:t>
            </a:r>
            <a:endParaRPr lang="en-US" sz="40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81200"/>
            <a:ext cx="5210175" cy="40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8"/>
          <p:cNvSpPr txBox="1">
            <a:spLocks/>
          </p:cNvSpPr>
          <p:nvPr/>
        </p:nvSpPr>
        <p:spPr>
          <a:xfrm>
            <a:off x="914400" y="1751457"/>
            <a:ext cx="6629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Linux Namespace</a:t>
            </a:r>
          </a:p>
          <a:p>
            <a:pPr lvl="1"/>
            <a:r>
              <a:rPr lang="en-US" sz="2520" dirty="0"/>
              <a:t>OS-level virtualization, like </a:t>
            </a:r>
            <a:r>
              <a:rPr lang="en-US" sz="2520" dirty="0" smtClean="0"/>
              <a:t>LXC</a:t>
            </a:r>
          </a:p>
          <a:p>
            <a:pPr lvl="1"/>
            <a:r>
              <a:rPr lang="en-US" sz="2520" dirty="0" smtClean="0"/>
              <a:t>PID Namespace Isolation</a:t>
            </a:r>
          </a:p>
          <a:p>
            <a:pPr lvl="1"/>
            <a:r>
              <a:rPr lang="en-US" sz="2520" dirty="0" smtClean="0"/>
              <a:t>Network Namespace Isolation</a:t>
            </a:r>
          </a:p>
          <a:p>
            <a:pPr lvl="1"/>
            <a:r>
              <a:rPr lang="en-US" sz="2520" dirty="0" smtClean="0"/>
              <a:t>UTS Namespace Isolation</a:t>
            </a:r>
          </a:p>
          <a:p>
            <a:pPr lvl="1"/>
            <a:r>
              <a:rPr lang="en-US" sz="2520" dirty="0" smtClean="0"/>
              <a:t>Mount Namespace Isolation</a:t>
            </a:r>
          </a:p>
          <a:p>
            <a:pPr lvl="1"/>
            <a:r>
              <a:rPr lang="en-US" sz="2520" dirty="0" smtClean="0"/>
              <a:t>IPC Namespace Isolation</a:t>
            </a:r>
          </a:p>
        </p:txBody>
      </p:sp>
    </p:spTree>
    <p:extLst>
      <p:ext uri="{BB962C8B-B14F-4D97-AF65-F5344CB8AC3E}">
        <p14:creationId xmlns:p14="http://schemas.microsoft.com/office/powerpoint/2010/main" val="11497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Fundamental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6916740" y="1752600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PittSFIeld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7349" y="2790814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Native 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72067" y="2770262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Krude &amp; Meyer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7349" y="3515782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TrustDroid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895" y="4180574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7349" y="4896819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KVM/ARM</a:t>
            </a:r>
          </a:p>
        </p:txBody>
      </p:sp>
      <p:sp>
        <p:nvSpPr>
          <p:cNvPr id="9" name="Rectangle 8"/>
          <p:cNvSpPr/>
          <p:nvPr/>
        </p:nvSpPr>
        <p:spPr>
          <a:xfrm>
            <a:off x="7547349" y="5602914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AirBag</a:t>
            </a:r>
          </a:p>
        </p:txBody>
      </p: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7373940" y="2286000"/>
            <a:ext cx="630609" cy="50481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5" idx="0"/>
          </p:cNvCxnSpPr>
          <p:nvPr/>
        </p:nvCxnSpPr>
        <p:spPr>
          <a:xfrm flipH="1">
            <a:off x="6729267" y="2286000"/>
            <a:ext cx="644673" cy="4842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8004549" y="3324214"/>
            <a:ext cx="0" cy="1915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8004549" y="4049182"/>
            <a:ext cx="8546" cy="13139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8004549" y="4713974"/>
            <a:ext cx="8546" cy="1828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8004549" y="5430219"/>
            <a:ext cx="0" cy="17269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016158" y="2047231"/>
            <a:ext cx="2871042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Intra-process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  <a:endCxn id="20" idx="2"/>
          </p:cNvCxnSpPr>
          <p:nvPr/>
        </p:nvCxnSpPr>
        <p:spPr>
          <a:xfrm>
            <a:off x="8461749" y="5869614"/>
            <a:ext cx="554409" cy="135653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48758" y="2165019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Isolation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6158" y="3286114"/>
            <a:ext cx="2871042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Inter-process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16158" y="5548067"/>
            <a:ext cx="2871042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0" dirty="0" smtClean="0">
                <a:solidFill>
                  <a:schemeClr val="tx1"/>
                </a:solidFill>
              </a:rPr>
              <a:t>Inter-namespace</a:t>
            </a:r>
            <a:endParaRPr lang="en-US" sz="15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6" idx="2"/>
          </p:cNvCxnSpPr>
          <p:nvPr/>
        </p:nvCxnSpPr>
        <p:spPr>
          <a:xfrm flipV="1">
            <a:off x="8461749" y="2504431"/>
            <a:ext cx="554409" cy="553083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9" idx="2"/>
          </p:cNvCxnSpPr>
          <p:nvPr/>
        </p:nvCxnSpPr>
        <p:spPr>
          <a:xfrm>
            <a:off x="8461749" y="3057514"/>
            <a:ext cx="554409" cy="685800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48758" y="3683991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500" b="0" dirty="0"/>
              <a:t>Native </a:t>
            </a:r>
            <a:r>
              <a:rPr lang="en-US" sz="3500" b="0" dirty="0" smtClean="0"/>
              <a:t>Client: </a:t>
            </a:r>
            <a:r>
              <a:rPr lang="en-US" sz="3500" b="0" dirty="0"/>
              <a:t>A Sandbox for Portable, </a:t>
            </a:r>
            <a:r>
              <a:rPr lang="en-US" sz="3500" b="0" dirty="0" smtClean="0"/>
              <a:t>Untrusted </a:t>
            </a:r>
            <a:r>
              <a:rPr lang="en-US" sz="3500" b="0" dirty="0"/>
              <a:t>x86 Native Code </a:t>
            </a:r>
            <a:r>
              <a:rPr lang="en-US" sz="3500" b="0" dirty="0" smtClean="0"/>
              <a:t>(S&amp;P </a:t>
            </a:r>
            <a:r>
              <a:rPr lang="en-US" sz="3500" b="0" dirty="0"/>
              <a:t>2009)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9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500" dirty="0" smtClean="0"/>
              <a:t>The modern web browser brings together a remarkable combination of resources.</a:t>
            </a:r>
          </a:p>
          <a:p>
            <a:pPr lvl="1"/>
            <a:r>
              <a:rPr lang="en-US" altLang="zh-TW" sz="2200" dirty="0" smtClean="0"/>
              <a:t>JavaScript</a:t>
            </a:r>
          </a:p>
          <a:p>
            <a:pPr lvl="1"/>
            <a:r>
              <a:rPr lang="en-US" altLang="zh-TW" sz="2200" dirty="0" smtClean="0"/>
              <a:t>Document Object Model (DOM)</a:t>
            </a:r>
          </a:p>
          <a:p>
            <a:pPr lvl="1"/>
            <a:r>
              <a:rPr lang="en-US" altLang="zh-TW" sz="2200" dirty="0" smtClean="0"/>
              <a:t>…</a:t>
            </a:r>
          </a:p>
          <a:p>
            <a:r>
              <a:rPr lang="en-US" altLang="zh-TW" sz="2500" dirty="0" smtClean="0"/>
              <a:t>It remains handicapped in a critical dimension: </a:t>
            </a:r>
            <a:r>
              <a:rPr lang="en-US" altLang="zh-TW" sz="2500" dirty="0" smtClean="0">
                <a:solidFill>
                  <a:schemeClr val="accent6">
                    <a:lumMod val="50000"/>
                  </a:schemeClr>
                </a:solidFill>
              </a:rPr>
              <a:t>computational performance</a:t>
            </a:r>
            <a:r>
              <a:rPr lang="en-US" altLang="zh-TW" sz="2500" dirty="0" smtClean="0"/>
              <a:t>.</a:t>
            </a:r>
          </a:p>
          <a:p>
            <a:pPr lvl="1"/>
            <a:r>
              <a:rPr lang="en-US" altLang="zh-TW" sz="2200" dirty="0" smtClean="0"/>
              <a:t>Newtonian physics</a:t>
            </a:r>
          </a:p>
          <a:p>
            <a:pPr lvl="1"/>
            <a:r>
              <a:rPr lang="en-US" altLang="zh-TW" sz="2200" dirty="0" smtClean="0"/>
              <a:t>High-resolution scene rendering</a:t>
            </a:r>
          </a:p>
          <a:p>
            <a:pPr lvl="1"/>
            <a:r>
              <a:rPr lang="en-US" altLang="zh-TW" sz="2200" dirty="0" smtClean="0"/>
              <a:t>…</a:t>
            </a:r>
            <a:endParaRPr lang="zh-TW" altLang="en-US" sz="2200" dirty="0" smtClean="0"/>
          </a:p>
          <a:p>
            <a:r>
              <a:rPr lang="en-US" sz="2500" dirty="0" smtClean="0"/>
              <a:t>ActiveX and NPAPI rely on non-technique measures for security</a:t>
            </a:r>
            <a:endParaRPr lang="en-US" sz="2500" dirty="0"/>
          </a:p>
        </p:txBody>
      </p:sp>
      <p:pic>
        <p:nvPicPr>
          <p:cNvPr id="4" name="Picture 2" descr="http://i.msdn.microsoft.com/dynimg/IC7074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2895600"/>
            <a:ext cx="45243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Native Client (</a:t>
            </a:r>
            <a:r>
              <a:rPr lang="en-US" sz="3500" b="0" dirty="0" err="1" smtClean="0"/>
              <a:t>NaCl</a:t>
            </a:r>
            <a:r>
              <a:rPr lang="en-US" sz="3500" b="0" dirty="0" smtClean="0"/>
              <a:t>) Architecture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57331" y="137058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Inner Sandbox (binary validation)</a:t>
            </a:r>
          </a:p>
          <a:p>
            <a:pPr lvl="1"/>
            <a:r>
              <a:rPr lang="en-US" sz="2100" dirty="0" smtClean="0"/>
              <a:t>Segmentation based isolation</a:t>
            </a:r>
          </a:p>
          <a:p>
            <a:pPr lvl="1"/>
            <a:r>
              <a:rPr lang="en-US" sz="2100" dirty="0" smtClean="0"/>
              <a:t>No load/store outside sandbox</a:t>
            </a:r>
          </a:p>
          <a:p>
            <a:pPr lvl="1"/>
            <a:r>
              <a:rPr lang="en-US" sz="2100" dirty="0" smtClean="0"/>
              <a:t>No control transfer outside sandbox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Runtime Service</a:t>
            </a:r>
          </a:p>
          <a:p>
            <a:pPr lvl="1"/>
            <a:r>
              <a:rPr lang="en-US" sz="2100" dirty="0"/>
              <a:t>create a security subdomain within a native operating system </a:t>
            </a:r>
          </a:p>
          <a:p>
            <a:pPr lvl="1"/>
            <a:r>
              <a:rPr lang="en-US" sz="2100" dirty="0" smtClean="0"/>
              <a:t>The service runtime provide a set of system services</a:t>
            </a:r>
            <a:endParaRPr lang="en-US" sz="2100" dirty="0"/>
          </a:p>
        </p:txBody>
      </p:sp>
      <p:sp>
        <p:nvSpPr>
          <p:cNvPr id="4" name="矩形 5"/>
          <p:cNvSpPr/>
          <p:nvPr/>
        </p:nvSpPr>
        <p:spPr>
          <a:xfrm>
            <a:off x="3194164" y="5579517"/>
            <a:ext cx="2149167" cy="14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6"/>
          <p:cNvSpPr txBox="1"/>
          <p:nvPr/>
        </p:nvSpPr>
        <p:spPr>
          <a:xfrm>
            <a:off x="3285873" y="6588403"/>
            <a:ext cx="1981258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&lt;embed </a:t>
            </a: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=“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game.nexe</a:t>
            </a:r>
            <a:r>
              <a:rPr lang="en-US" altLang="zh-TW" sz="1200" dirty="0" smtClean="0"/>
              <a:t>”&gt;</a:t>
            </a:r>
            <a:endParaRPr lang="zh-TW" altLang="en-US" sz="1200" dirty="0"/>
          </a:p>
        </p:txBody>
      </p:sp>
      <p:sp>
        <p:nvSpPr>
          <p:cNvPr id="6" name="矩形 7"/>
          <p:cNvSpPr/>
          <p:nvPr/>
        </p:nvSpPr>
        <p:spPr>
          <a:xfrm>
            <a:off x="6410131" y="4739768"/>
            <a:ext cx="2143140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8"/>
          <p:cNvSpPr txBox="1"/>
          <p:nvPr/>
        </p:nvSpPr>
        <p:spPr>
          <a:xfrm>
            <a:off x="6517288" y="4943459"/>
            <a:ext cx="192882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game.nexe</a:t>
            </a:r>
            <a:endParaRPr lang="zh-TW" altLang="en-US" dirty="0"/>
          </a:p>
        </p:txBody>
      </p:sp>
      <p:sp>
        <p:nvSpPr>
          <p:cNvPr id="8" name="文字方塊 9"/>
          <p:cNvSpPr txBox="1"/>
          <p:nvPr/>
        </p:nvSpPr>
        <p:spPr>
          <a:xfrm>
            <a:off x="6518838" y="6219071"/>
            <a:ext cx="1927276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Service runtime</a:t>
            </a:r>
            <a:endParaRPr lang="zh-TW" altLang="en-US" sz="2000" b="1" dirty="0"/>
          </a:p>
        </p:txBody>
      </p:sp>
      <p:sp>
        <p:nvSpPr>
          <p:cNvPr id="9" name="左-右雙向箭號 10"/>
          <p:cNvSpPr/>
          <p:nvPr/>
        </p:nvSpPr>
        <p:spPr>
          <a:xfrm>
            <a:off x="5600463" y="6302651"/>
            <a:ext cx="657268" cy="28575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-下雙向箭號 11"/>
          <p:cNvSpPr/>
          <p:nvPr/>
        </p:nvSpPr>
        <p:spPr>
          <a:xfrm>
            <a:off x="7348375" y="5579517"/>
            <a:ext cx="357190" cy="571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2"/>
          <p:cNvSpPr txBox="1"/>
          <p:nvPr/>
        </p:nvSpPr>
        <p:spPr>
          <a:xfrm>
            <a:off x="5600463" y="589655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IMC</a:t>
            </a:r>
            <a:endParaRPr lang="zh-TW" altLang="en-US" dirty="0"/>
          </a:p>
        </p:txBody>
      </p:sp>
      <p:sp>
        <p:nvSpPr>
          <p:cNvPr id="12" name="文字方塊 13"/>
          <p:cNvSpPr txBox="1"/>
          <p:nvPr/>
        </p:nvSpPr>
        <p:spPr>
          <a:xfrm>
            <a:off x="3740717" y="5882776"/>
            <a:ext cx="12527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13" name="矩形 14"/>
          <p:cNvSpPr/>
          <p:nvPr/>
        </p:nvSpPr>
        <p:spPr>
          <a:xfrm>
            <a:off x="9305731" y="4739768"/>
            <a:ext cx="1385899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5"/>
          <p:cNvSpPr txBox="1"/>
          <p:nvPr/>
        </p:nvSpPr>
        <p:spPr>
          <a:xfrm>
            <a:off x="9498596" y="5791206"/>
            <a:ext cx="11930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15" name="左-右雙向箭號 16"/>
          <p:cNvSpPr/>
          <p:nvPr/>
        </p:nvSpPr>
        <p:spPr>
          <a:xfrm>
            <a:off x="8650866" y="6293121"/>
            <a:ext cx="578665" cy="28575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7"/>
          <p:cNvSpPr txBox="1"/>
          <p:nvPr/>
        </p:nvSpPr>
        <p:spPr>
          <a:xfrm>
            <a:off x="3835914" y="4457725"/>
            <a:ext cx="97637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7" name="向下箭號 18"/>
          <p:cNvSpPr/>
          <p:nvPr/>
        </p:nvSpPr>
        <p:spPr>
          <a:xfrm>
            <a:off x="4163364" y="4943459"/>
            <a:ext cx="321471" cy="58105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/>
              <a:t>NaCl</a:t>
            </a:r>
            <a:r>
              <a:rPr lang="en-US" sz="3500" b="0" dirty="0"/>
              <a:t> Inner </a:t>
            </a:r>
            <a:r>
              <a:rPr lang="en-US" sz="3500" b="0" dirty="0" smtClean="0"/>
              <a:t>Sandbox</a:t>
            </a:r>
            <a:endParaRPr lang="en-US" sz="35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76597" y="1295400"/>
            <a:ext cx="9144001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NaCl</a:t>
            </a:r>
            <a:r>
              <a:rPr lang="en-US" sz="2800" dirty="0" smtClean="0"/>
              <a:t> module is compiled with </a:t>
            </a:r>
            <a:r>
              <a:rPr lang="en-US" sz="2800" dirty="0" err="1" smtClean="0"/>
              <a:t>NaCl</a:t>
            </a:r>
            <a:r>
              <a:rPr lang="en-US" sz="2800" dirty="0" smtClean="0"/>
              <a:t>-aware compiler</a:t>
            </a:r>
          </a:p>
          <a:p>
            <a:r>
              <a:rPr lang="en-US" sz="2800" dirty="0"/>
              <a:t>Use </a:t>
            </a:r>
            <a:r>
              <a:rPr lang="en-US" sz="2800" dirty="0" err="1">
                <a:solidFill>
                  <a:srgbClr val="FF0000"/>
                </a:solidFill>
              </a:rPr>
              <a:t>nacljmp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for indirect jump</a:t>
            </a:r>
          </a:p>
          <a:p>
            <a:pPr lvl="1"/>
            <a:r>
              <a:rPr lang="en-US" sz="2100" i="1" dirty="0"/>
              <a:t>and %</a:t>
            </a:r>
            <a:r>
              <a:rPr lang="en-US" sz="2100" i="1" dirty="0" err="1"/>
              <a:t>eax</a:t>
            </a:r>
            <a:r>
              <a:rPr lang="en-US" sz="2100" i="1" dirty="0"/>
              <a:t>, 0xffffffe0</a:t>
            </a:r>
          </a:p>
          <a:p>
            <a:pPr lvl="1"/>
            <a:r>
              <a:rPr lang="en-US" sz="2100" i="1" dirty="0" err="1"/>
              <a:t>jmp</a:t>
            </a:r>
            <a:r>
              <a:rPr lang="en-US" sz="2100" i="1" dirty="0"/>
              <a:t> *%</a:t>
            </a:r>
            <a:r>
              <a:rPr lang="en-US" sz="2100" i="1" dirty="0" err="1" smtClean="0"/>
              <a:t>eax</a:t>
            </a:r>
            <a:endParaRPr lang="en-US" sz="2800" dirty="0" smtClean="0"/>
          </a:p>
          <a:p>
            <a:r>
              <a:rPr lang="en-US" sz="2800" dirty="0" smtClean="0"/>
              <a:t>Disassemble the binary (</a:t>
            </a:r>
            <a:r>
              <a:rPr lang="en-US" sz="2800" dirty="0" err="1" smtClean="0"/>
              <a:t>NaCl</a:t>
            </a:r>
            <a:r>
              <a:rPr lang="en-US" sz="2800" dirty="0" smtClean="0"/>
              <a:t> module)</a:t>
            </a:r>
          </a:p>
          <a:p>
            <a:r>
              <a:rPr lang="en-US" sz="2800" dirty="0" smtClean="0"/>
              <a:t>Verify if binary conforms constraints for </a:t>
            </a:r>
            <a:r>
              <a:rPr lang="en-US" sz="2800" dirty="0" err="1" smtClean="0"/>
              <a:t>NaCl</a:t>
            </a:r>
            <a:r>
              <a:rPr lang="en-US" sz="2800" dirty="0" smtClean="0"/>
              <a:t> binaries</a:t>
            </a:r>
          </a:p>
          <a:p>
            <a:pPr lvl="1"/>
            <a:r>
              <a:rPr lang="en-US" sz="2100" dirty="0" smtClean="0"/>
              <a:t>Segmentation based isolation</a:t>
            </a:r>
          </a:p>
          <a:p>
            <a:pPr lvl="1"/>
            <a:r>
              <a:rPr lang="en-US" sz="2100" dirty="0"/>
              <a:t>No unsafe instructions(</a:t>
            </a:r>
            <a:r>
              <a:rPr lang="en-US" sz="2100" dirty="0" err="1"/>
              <a:t>syscall</a:t>
            </a:r>
            <a:r>
              <a:rPr lang="en-US" sz="2100" dirty="0"/>
              <a:t>, segmentation, privileged instructions, far call, </a:t>
            </a:r>
            <a:r>
              <a:rPr lang="en-US" sz="2100" dirty="0" err="1"/>
              <a:t>etc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Data Integrity: no loads or stores outside of data sandbox </a:t>
            </a:r>
          </a:p>
          <a:p>
            <a:pPr lvl="1"/>
            <a:r>
              <a:rPr lang="en-US" sz="2100" dirty="0" smtClean="0"/>
              <a:t>Direct Control Flow</a:t>
            </a:r>
          </a:p>
          <a:p>
            <a:pPr lvl="1"/>
            <a:r>
              <a:rPr lang="en-US" sz="2100" dirty="0" smtClean="0"/>
              <a:t>Indirect </a:t>
            </a:r>
            <a:r>
              <a:rPr lang="en-US" sz="2100" dirty="0"/>
              <a:t>Control Flow: Use 32-byte alignment 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2788"/>
            <a:ext cx="5486400" cy="126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9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Problems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41967" y="1577225"/>
            <a:ext cx="13126886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Three problems with execution of mutually mistrusting software</a:t>
            </a:r>
          </a:p>
          <a:p>
            <a:r>
              <a:rPr lang="en-US" dirty="0" smtClean="0"/>
              <a:t>Protecting benign app from malicious OS</a:t>
            </a:r>
          </a:p>
          <a:p>
            <a:r>
              <a:rPr lang="en-US" dirty="0" smtClean="0"/>
              <a:t>Protecting benign OS from untrusted app</a:t>
            </a:r>
          </a:p>
          <a:p>
            <a:r>
              <a:rPr lang="en-US" dirty="0" smtClean="0"/>
              <a:t>“Two-way” protection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3" y="5505480"/>
            <a:ext cx="1600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Application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5803" y="5505480"/>
            <a:ext cx="1600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OS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15003" y="5686455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715003" y="6143655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5394" y="5124420"/>
            <a:ext cx="990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distrust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5395" y="6296055"/>
            <a:ext cx="990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distrust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/>
      <p:bldP spid="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 smtClean="0"/>
              <a:t>NaCl</a:t>
            </a:r>
            <a:r>
              <a:rPr lang="en-US" sz="3500" b="0" dirty="0" smtClean="0"/>
              <a:t> Service Runtime</a:t>
            </a:r>
            <a:endParaRPr lang="en-US" sz="3500" b="0" dirty="0"/>
          </a:p>
        </p:txBody>
      </p:sp>
      <p:sp>
        <p:nvSpPr>
          <p:cNvPr id="3" name="矩形 5"/>
          <p:cNvSpPr/>
          <p:nvPr/>
        </p:nvSpPr>
        <p:spPr>
          <a:xfrm>
            <a:off x="5038734" y="1509573"/>
            <a:ext cx="4929175" cy="48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6"/>
          <p:cNvSpPr/>
          <p:nvPr/>
        </p:nvSpPr>
        <p:spPr>
          <a:xfrm>
            <a:off x="5253048" y="1509573"/>
            <a:ext cx="4486261" cy="1857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7"/>
          <p:cNvSpPr/>
          <p:nvPr/>
        </p:nvSpPr>
        <p:spPr>
          <a:xfrm>
            <a:off x="5467362" y="1509573"/>
            <a:ext cx="4119547" cy="4286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8"/>
          <p:cNvSpPr txBox="1"/>
          <p:nvPr/>
        </p:nvSpPr>
        <p:spPr>
          <a:xfrm>
            <a:off x="5467363" y="1509573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4KB</a:t>
            </a:r>
            <a:endParaRPr lang="zh-TW" altLang="en-US" dirty="0"/>
          </a:p>
        </p:txBody>
      </p:sp>
      <p:sp>
        <p:nvSpPr>
          <p:cNvPr id="7" name="文字方塊 9"/>
          <p:cNvSpPr txBox="1"/>
          <p:nvPr/>
        </p:nvSpPr>
        <p:spPr>
          <a:xfrm>
            <a:off x="5395925" y="2366829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64KB</a:t>
            </a:r>
            <a:endParaRPr lang="zh-TW" altLang="en-US" dirty="0"/>
          </a:p>
        </p:txBody>
      </p:sp>
      <p:sp>
        <p:nvSpPr>
          <p:cNvPr id="9" name="矩形 11"/>
          <p:cNvSpPr/>
          <p:nvPr/>
        </p:nvSpPr>
        <p:spPr>
          <a:xfrm>
            <a:off x="5253049" y="3366961"/>
            <a:ext cx="4486260" cy="9286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12"/>
          <p:cNvSpPr txBox="1"/>
          <p:nvPr/>
        </p:nvSpPr>
        <p:spPr>
          <a:xfrm>
            <a:off x="6396057" y="3652713"/>
            <a:ext cx="24288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Text Region</a:t>
            </a:r>
            <a:endParaRPr lang="zh-TW" altLang="en-US" dirty="0"/>
          </a:p>
        </p:txBody>
      </p:sp>
      <p:sp>
        <p:nvSpPr>
          <p:cNvPr id="11" name="文字方塊 13"/>
          <p:cNvSpPr txBox="1"/>
          <p:nvPr/>
        </p:nvSpPr>
        <p:spPr>
          <a:xfrm>
            <a:off x="6396057" y="2089830"/>
            <a:ext cx="207170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Trampoline 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Springboard</a:t>
            </a:r>
            <a:endParaRPr lang="zh-TW" altLang="en-US" dirty="0"/>
          </a:p>
        </p:txBody>
      </p:sp>
      <p:sp>
        <p:nvSpPr>
          <p:cNvPr id="12" name="文字方塊 14"/>
          <p:cNvSpPr txBox="1"/>
          <p:nvPr/>
        </p:nvSpPr>
        <p:spPr>
          <a:xfrm>
            <a:off x="6181743" y="1509573"/>
            <a:ext cx="234793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For service runtime</a:t>
            </a:r>
            <a:endParaRPr lang="zh-TW" altLang="en-US" dirty="0"/>
          </a:p>
        </p:txBody>
      </p:sp>
      <p:sp>
        <p:nvSpPr>
          <p:cNvPr id="13" name="矩形 11"/>
          <p:cNvSpPr/>
          <p:nvPr/>
        </p:nvSpPr>
        <p:spPr>
          <a:xfrm>
            <a:off x="5253049" y="4699389"/>
            <a:ext cx="448626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2"/>
          <p:cNvSpPr txBox="1"/>
          <p:nvPr/>
        </p:nvSpPr>
        <p:spPr>
          <a:xfrm>
            <a:off x="6153167" y="5162423"/>
            <a:ext cx="2671781" cy="4247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Service Runtime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8824949" y="2120449"/>
            <a:ext cx="1388707" cy="3636032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0800000">
            <a:off x="4902206" y="2634593"/>
            <a:ext cx="1130309" cy="2952561"/>
          </a:xfrm>
          <a:prstGeom prst="curvedLeftArrow">
            <a:avLst>
              <a:gd name="adj1" fmla="val 25000"/>
              <a:gd name="adj2" fmla="val 50000"/>
              <a:gd name="adj3" fmla="val 2591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/>
      <p:bldP spid="11" grpId="0"/>
      <p:bldP spid="12" grpId="0"/>
      <p:bldP spid="13" grpId="0" animBg="1"/>
      <p:bldP spid="14" grpId="0" animBg="1"/>
      <p:bldP spid="8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 smtClean="0"/>
              <a:t>NaCl</a:t>
            </a:r>
            <a:r>
              <a:rPr lang="en-US" sz="3500" b="0" dirty="0" smtClean="0"/>
              <a:t> Developer Tools - Building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1587261"/>
            <a:ext cx="105156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500" dirty="0" smtClean="0"/>
              <a:t>Modify </a:t>
            </a:r>
            <a:r>
              <a:rPr lang="en-US" altLang="zh-TW" sz="3500" dirty="0" err="1" smtClean="0"/>
              <a:t>gcc</a:t>
            </a:r>
            <a:r>
              <a:rPr lang="en-US" altLang="zh-TW" sz="3500" dirty="0"/>
              <a:t> (</a:t>
            </a:r>
            <a:r>
              <a:rPr lang="en-US" altLang="zh-TW" sz="3500" dirty="0" err="1"/>
              <a:t>NaCl</a:t>
            </a:r>
            <a:r>
              <a:rPr lang="en-US" altLang="zh-TW" sz="3500" dirty="0"/>
              <a:t>-compliant binaries</a:t>
            </a:r>
            <a:r>
              <a:rPr lang="en-US" altLang="zh-TW" sz="3500" dirty="0" smtClean="0"/>
              <a:t>)</a:t>
            </a:r>
            <a:endParaRPr lang="en-US" altLang="zh-TW" sz="3500" dirty="0"/>
          </a:p>
          <a:p>
            <a:pPr lvl="1"/>
            <a:r>
              <a:rPr lang="en-US" altLang="zh-TW" sz="3020" dirty="0" smtClean="0"/>
              <a:t> </a:t>
            </a:r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3000" dirty="0" err="1" smtClean="0">
                <a:latin typeface="Courier New" pitchFamily="49" charset="0"/>
                <a:cs typeface="Courier New" pitchFamily="49" charset="0"/>
              </a:rPr>
              <a:t>falign</a:t>
            </a:r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-functions </a:t>
            </a:r>
            <a:r>
              <a:rPr lang="en-US" altLang="zh-TW" sz="3000" dirty="0" smtClean="0"/>
              <a:t>to 32-byte aligned</a:t>
            </a:r>
          </a:p>
          <a:p>
            <a:pPr lvl="1"/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3000" dirty="0" err="1" smtClean="0">
                <a:latin typeface="Courier New" pitchFamily="49" charset="0"/>
                <a:cs typeface="Courier New" pitchFamily="49" charset="0"/>
              </a:rPr>
              <a:t>falign</a:t>
            </a:r>
            <a:r>
              <a:rPr lang="en-US" altLang="zh-TW" sz="3000" dirty="0" smtClean="0">
                <a:latin typeface="Courier New" pitchFamily="49" charset="0"/>
                <a:cs typeface="Courier New" pitchFamily="49" charset="0"/>
              </a:rPr>
              <a:t>-jumps</a:t>
            </a:r>
            <a:r>
              <a:rPr lang="en-US" altLang="zh-TW" sz="3000" dirty="0" smtClean="0"/>
              <a:t> </a:t>
            </a:r>
            <a:r>
              <a:rPr lang="en-US" altLang="zh-TW" sz="3000" dirty="0"/>
              <a:t>(</a:t>
            </a:r>
            <a:r>
              <a:rPr lang="en-US" altLang="zh-TW" sz="3000" dirty="0" smtClean="0"/>
              <a:t>jumped target) to 32-byte aligned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8200" y="51528"/>
            <a:ext cx="2331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Native Client</a:t>
            </a:r>
            <a:endParaRPr lang="en-US" sz="2500" b="1" dirty="0">
              <a:solidFill>
                <a:srgbClr val="00B0F0"/>
              </a:solidFill>
            </a:endParaRPr>
          </a:p>
        </p:txBody>
      </p:sp>
      <p:pic>
        <p:nvPicPr>
          <p:cNvPr id="6" name="Picture 5" descr="http://origin.arstechnica.com/news.media/520/screenshot18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98095"/>
            <a:ext cx="3098800" cy="3552575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50242"/>
            <a:ext cx="7391400" cy="214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AirBag: Boosting Smartphone Resistance </a:t>
            </a:r>
            <a:r>
              <a:rPr lang="en-US" sz="3200" b="0" dirty="0" smtClean="0"/>
              <a:t>to </a:t>
            </a:r>
            <a:r>
              <a:rPr lang="en-US" sz="3200" b="0" dirty="0"/>
              <a:t>Malware Infection (NDSS 2014)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52500" y="1447800"/>
            <a:ext cx="65913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800" u="sng" dirty="0" smtClean="0"/>
              <a:t>Goal</a:t>
            </a:r>
            <a:r>
              <a:rPr kumimoji="1" lang="en-US" altLang="zh-TW" sz="2800" dirty="0" smtClean="0"/>
              <a:t>: Isolate and prevent untrusted app from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infecting</a:t>
            </a:r>
            <a:r>
              <a:rPr kumimoji="1" lang="en-US" altLang="zh-TW" sz="2800" dirty="0" smtClean="0"/>
              <a:t> system or stealthily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leaking</a:t>
            </a:r>
            <a:r>
              <a:rPr kumimoji="1" lang="en-US" altLang="zh-TW" sz="2800" dirty="0" smtClean="0"/>
              <a:t> privacy</a:t>
            </a:r>
          </a:p>
          <a:p>
            <a:r>
              <a:rPr kumimoji="1" lang="en-US" altLang="zh-TW" sz="2800" u="sng" dirty="0" smtClean="0"/>
              <a:t>Threat Model</a:t>
            </a:r>
          </a:p>
          <a:p>
            <a:pPr lvl="1"/>
            <a:r>
              <a:rPr kumimoji="1" lang="en-US" altLang="zh-TW" sz="2300" dirty="0" smtClean="0"/>
              <a:t>Users will download and install third-party untrusted apps</a:t>
            </a:r>
          </a:p>
          <a:p>
            <a:pPr lvl="1"/>
            <a:r>
              <a:rPr kumimoji="1" lang="en-US" altLang="zh-TW" sz="2300" dirty="0" smtClean="0"/>
              <a:t>TCB = kernel + native Android runtime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6256646" cy="506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 System Design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38400" y="1570036"/>
            <a:ext cx="9067800" cy="5364164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Decoupled app isolation runtime (AIR)</a:t>
            </a:r>
          </a:p>
          <a:p>
            <a:pPr lvl="1"/>
            <a:r>
              <a:rPr lang="en-US" sz="2220" dirty="0"/>
              <a:t>Java &amp; Native Libraries</a:t>
            </a:r>
          </a:p>
          <a:p>
            <a:pPr lvl="1"/>
            <a:r>
              <a:rPr lang="en-US" sz="2220" dirty="0"/>
              <a:t>Application Framework (e.g. </a:t>
            </a:r>
            <a:r>
              <a:rPr lang="en-US" sz="2220" dirty="0" err="1"/>
              <a:t>SurfaceFlinger</a:t>
            </a:r>
            <a:r>
              <a:rPr lang="en-US" sz="2220" dirty="0"/>
              <a:t> service)</a:t>
            </a:r>
          </a:p>
          <a:p>
            <a:pPr lvl="1"/>
            <a:r>
              <a:rPr lang="en-US" sz="2220" dirty="0" err="1"/>
              <a:t>Dalvik</a:t>
            </a:r>
            <a:r>
              <a:rPr lang="en-US" sz="2220" dirty="0"/>
              <a:t> Virtual </a:t>
            </a:r>
            <a:r>
              <a:rPr lang="en-US" sz="2220" dirty="0" smtClean="0"/>
              <a:t>Machine</a:t>
            </a:r>
          </a:p>
          <a:p>
            <a:r>
              <a:rPr lang="en-US" sz="2700" dirty="0" smtClean="0"/>
              <a:t>Namespace and </a:t>
            </a:r>
            <a:r>
              <a:rPr lang="en-US" sz="2700" dirty="0" err="1" smtClean="0"/>
              <a:t>filesystem</a:t>
            </a:r>
            <a:r>
              <a:rPr lang="en-US" sz="2700" dirty="0" smtClean="0"/>
              <a:t> isolation </a:t>
            </a:r>
          </a:p>
          <a:p>
            <a:r>
              <a:rPr lang="en-US" sz="2700" dirty="0" smtClean="0"/>
              <a:t>Context-aware device virtualization </a:t>
            </a:r>
            <a:endParaRPr lang="en-US" sz="2700" dirty="0"/>
          </a:p>
        </p:txBody>
      </p:sp>
      <p:pic>
        <p:nvPicPr>
          <p:cNvPr id="4" name="內容版面配置區 5" descr="螢幕快照 2014-03-15 下午1.31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" b="-2908"/>
          <a:stretch/>
        </p:blipFill>
        <p:spPr>
          <a:xfrm>
            <a:off x="3505200" y="4252118"/>
            <a:ext cx="6781800" cy="2778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AirBag: Namespace/</a:t>
            </a:r>
            <a:r>
              <a:rPr lang="en-US" sz="3500" b="0" dirty="0" err="1" smtClean="0"/>
              <a:t>Filesystem</a:t>
            </a:r>
            <a:r>
              <a:rPr lang="en-US" sz="3500" b="0" dirty="0" smtClean="0"/>
              <a:t> Isolation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62200" y="1595887"/>
            <a:ext cx="10058400" cy="533831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500" b="1" dirty="0" smtClean="0"/>
              <a:t>A separated namespace (</a:t>
            </a:r>
            <a:r>
              <a:rPr lang="en-US" altLang="zh-TW" sz="3500" b="1" dirty="0" err="1" smtClean="0"/>
              <a:t>airbag_init</a:t>
            </a:r>
            <a:r>
              <a:rPr lang="en-US" altLang="zh-TW" sz="3500" b="1" dirty="0" smtClean="0"/>
              <a:t>)</a:t>
            </a:r>
          </a:p>
          <a:p>
            <a:pPr lvl="1"/>
            <a:r>
              <a:rPr lang="en-US" altLang="zh-TW" sz="3200" dirty="0" smtClean="0"/>
              <a:t>Apps inside AirBag cannot interact with outside ones</a:t>
            </a:r>
          </a:p>
          <a:p>
            <a:r>
              <a:rPr lang="en-US" altLang="zh-TW" sz="3500" b="1" dirty="0" smtClean="0"/>
              <a:t>A separated </a:t>
            </a:r>
            <a:r>
              <a:rPr lang="en-US" altLang="zh-TW" sz="3500" b="1" dirty="0" err="1" smtClean="0"/>
              <a:t>filesystem</a:t>
            </a:r>
            <a:r>
              <a:rPr lang="en-US" altLang="zh-TW" sz="3500" b="1" dirty="0" smtClean="0"/>
              <a:t> (</a:t>
            </a:r>
            <a:r>
              <a:rPr lang="en-US" altLang="zh-TW" sz="3500" b="1" dirty="0" err="1" smtClean="0"/>
              <a:t>pivot_root</a:t>
            </a:r>
            <a:r>
              <a:rPr lang="en-US" altLang="zh-TW" sz="3500" b="1" dirty="0" smtClean="0"/>
              <a:t>)</a:t>
            </a:r>
            <a:endParaRPr lang="en-US" altLang="zh-TW" sz="3500" b="1" dirty="0"/>
          </a:p>
          <a:p>
            <a:pPr lvl="1"/>
            <a:r>
              <a:rPr lang="en-US" altLang="zh-TW" sz="3200" dirty="0" smtClean="0"/>
              <a:t>All modifications are inside AirBag</a:t>
            </a:r>
          </a:p>
          <a:p>
            <a:pPr lvl="1"/>
            <a:r>
              <a:rPr lang="en-US" altLang="zh-TW" sz="3200" dirty="0" smtClean="0"/>
              <a:t>Copy-on-write </a:t>
            </a:r>
            <a:r>
              <a:rPr lang="en-US" altLang="zh-TW" sz="3200" dirty="0" err="1" smtClean="0"/>
              <a:t>filesystem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Does not affect original </a:t>
            </a:r>
            <a:r>
              <a:rPr lang="en-US" altLang="zh-TW" sz="3200" dirty="0" err="1" smtClean="0"/>
              <a:t>filesystem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Easy to provide “restore to default” 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AirBag: Context-aware Device Virtualization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0" y="1600199"/>
            <a:ext cx="11049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Multiplexing system resources between </a:t>
            </a:r>
            <a:r>
              <a:rPr lang="en-US" altLang="zh-TW" sz="2800" dirty="0">
                <a:solidFill>
                  <a:srgbClr val="FF0000"/>
                </a:solidFill>
              </a:rPr>
              <a:t>AIR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native</a:t>
            </a:r>
            <a:r>
              <a:rPr lang="en-US" altLang="zh-TW" sz="2800" dirty="0"/>
              <a:t> Android </a:t>
            </a:r>
            <a:r>
              <a:rPr lang="en-US" altLang="zh-TW" sz="2800" dirty="0" smtClean="0"/>
              <a:t>runtime</a:t>
            </a:r>
          </a:p>
          <a:p>
            <a:pPr lvl="1"/>
            <a:r>
              <a:rPr lang="en-US" altLang="zh-TW" sz="2320" dirty="0" smtClean="0"/>
              <a:t>Create a duplicate copy of resource</a:t>
            </a:r>
          </a:p>
          <a:p>
            <a:pPr lvl="1"/>
            <a:r>
              <a:rPr lang="en-US" altLang="zh-TW" sz="2320" dirty="0" smtClean="0"/>
              <a:t>Create a proxy to mediate resource access</a:t>
            </a:r>
            <a:endParaRPr lang="en-US" altLang="zh-TW" sz="232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2971800"/>
            <a:ext cx="7112000" cy="389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AirBag: </a:t>
            </a:r>
            <a:r>
              <a:rPr lang="en-US" sz="3500" b="0" dirty="0" err="1" smtClean="0"/>
              <a:t>Framebuffer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All the visual content to be shown by running apps are synthesized by the screen updater (</a:t>
            </a:r>
            <a:r>
              <a:rPr lang="en-US" sz="2500" b="1" dirty="0" err="1" smtClean="0">
                <a:solidFill>
                  <a:srgbClr val="FF0000"/>
                </a:solidFill>
              </a:rPr>
              <a:t>SurfaceFlinger</a:t>
            </a:r>
            <a:r>
              <a:rPr lang="en-US" sz="2500" dirty="0" smtClean="0"/>
              <a:t>) to the </a:t>
            </a:r>
            <a:r>
              <a:rPr lang="en-US" sz="2500" dirty="0" err="1" smtClean="0"/>
              <a:t>framebuffer</a:t>
            </a:r>
            <a:r>
              <a:rPr lang="en-US" sz="2500" dirty="0" smtClean="0"/>
              <a:t> memory</a:t>
            </a:r>
          </a:p>
          <a:p>
            <a:pPr lvl="1"/>
            <a:r>
              <a:rPr lang="en-US" sz="2100" dirty="0" smtClean="0"/>
              <a:t>Solution: allocates a second </a:t>
            </a:r>
            <a:r>
              <a:rPr lang="en-US" sz="2100" dirty="0" err="1" smtClean="0"/>
              <a:t>framebuffer</a:t>
            </a:r>
            <a:endParaRPr lang="en-US" sz="2100" dirty="0" smtClean="0"/>
          </a:p>
          <a:p>
            <a:r>
              <a:rPr lang="en-US" sz="2500" dirty="0" err="1" smtClean="0"/>
              <a:t>Userspace</a:t>
            </a:r>
            <a:r>
              <a:rPr lang="en-US" sz="2500" dirty="0" smtClean="0"/>
              <a:t> screen updater uses device /</a:t>
            </a:r>
            <a:r>
              <a:rPr lang="en-US" sz="2500" dirty="0" err="1" smtClean="0"/>
              <a:t>dev</a:t>
            </a:r>
            <a:r>
              <a:rPr lang="en-US" sz="2500" dirty="0" smtClean="0"/>
              <a:t>/</a:t>
            </a:r>
            <a:r>
              <a:rPr lang="en-US" sz="2500" dirty="0" err="1" smtClean="0"/>
              <a:t>pmem</a:t>
            </a:r>
            <a:endParaRPr lang="en-US" sz="2500" dirty="0" smtClean="0"/>
          </a:p>
          <a:p>
            <a:pPr lvl="1"/>
            <a:r>
              <a:rPr lang="en-US" sz="2100" dirty="0" smtClean="0"/>
              <a:t>Solution: creating a separate /</a:t>
            </a:r>
            <a:r>
              <a:rPr lang="en-US" sz="2100" dirty="0" err="1" smtClean="0"/>
              <a:t>dev</a:t>
            </a:r>
            <a:r>
              <a:rPr lang="en-US" sz="2100" dirty="0" smtClean="0"/>
              <a:t>/</a:t>
            </a:r>
            <a:r>
              <a:rPr lang="en-US" sz="2100" dirty="0" err="1" smtClean="0"/>
              <a:t>pmem</a:t>
            </a:r>
            <a:r>
              <a:rPr lang="en-US" sz="2100" dirty="0" smtClean="0"/>
              <a:t> device for each namespace</a:t>
            </a:r>
            <a:endParaRPr lang="en-US" sz="2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10304424" cy="194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500" b="0" dirty="0" smtClean="0"/>
              <a:t>AirBag: Telephony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0" y="1600200"/>
            <a:ext cx="95250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A service daemon, </a:t>
            </a:r>
            <a:r>
              <a:rPr lang="en-US" sz="2500" b="1" dirty="0" err="1" smtClean="0">
                <a:solidFill>
                  <a:srgbClr val="FF0000"/>
                </a:solidFill>
              </a:rPr>
              <a:t>rild</a:t>
            </a:r>
            <a:r>
              <a:rPr lang="en-US" sz="2500" dirty="0" smtClean="0"/>
              <a:t>, loads vendor-proprietary library</a:t>
            </a:r>
          </a:p>
          <a:p>
            <a:r>
              <a:rPr lang="en-US" sz="2500" dirty="0" smtClean="0"/>
              <a:t>AirBag multiplex the hardware access at the user level </a:t>
            </a:r>
            <a:r>
              <a:rPr lang="en-US" sz="2500" dirty="0" err="1" smtClean="0"/>
              <a:t>rild</a:t>
            </a:r>
            <a:r>
              <a:rPr lang="en-US" sz="2500" dirty="0" smtClean="0"/>
              <a:t> by creating a TCP socket, allowing outgoing calls</a:t>
            </a:r>
          </a:p>
          <a:p>
            <a:endParaRPr lang="en-US" sz="2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5410200" cy="32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smtClean="0"/>
              <a:t>Summary</a:t>
            </a:r>
            <a:endParaRPr lang="en-US" sz="3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1447800"/>
            <a:ext cx="10896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AirBag: a light-weight solution to effectively and efficiently isolate untrusted apps</a:t>
            </a:r>
          </a:p>
          <a:p>
            <a:r>
              <a:rPr lang="en-US" sz="3000" dirty="0" smtClean="0"/>
              <a:t>Limitations</a:t>
            </a:r>
          </a:p>
          <a:p>
            <a:pPr lvl="1"/>
            <a:r>
              <a:rPr lang="en-US" sz="2520" dirty="0" smtClean="0"/>
              <a:t>Adaptively switch the application between </a:t>
            </a:r>
            <a:r>
              <a:rPr lang="en-US" sz="2520" dirty="0" err="1" smtClean="0"/>
              <a:t>AirBag</a:t>
            </a:r>
            <a:r>
              <a:rPr lang="en-US" sz="2520" dirty="0" smtClean="0"/>
              <a:t> and Native Runtime</a:t>
            </a:r>
          </a:p>
          <a:p>
            <a:pPr lvl="1"/>
            <a:r>
              <a:rPr lang="en-US" sz="2520" dirty="0" smtClean="0"/>
              <a:t>Single Instance Support</a:t>
            </a:r>
          </a:p>
          <a:p>
            <a:endParaRPr lang="en-US" sz="25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67200"/>
            <a:ext cx="4401780" cy="272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2:  Untrusted App &amp; Benign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AirBag</a:t>
            </a:r>
            <a:endParaRPr lang="en-US" sz="2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0" dirty="0" err="1" smtClean="0"/>
              <a:t>MiniBox</a:t>
            </a:r>
            <a:r>
              <a:rPr lang="en-US" sz="3500" b="0" dirty="0"/>
              <a:t>: </a:t>
            </a:r>
            <a:r>
              <a:rPr lang="en-US" sz="3500" b="0" dirty="0" smtClean="0"/>
              <a:t>A </a:t>
            </a:r>
            <a:r>
              <a:rPr lang="en-US" sz="3500" b="0" dirty="0"/>
              <a:t>Two-Way Sandbox for x86 Native Code (ATC 2014) 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9973" y="16129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Flicker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9973" y="2591038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TrustVisor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6560" y="161147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OverShadow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6560" y="259103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InkTag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851" y="33541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CloudTerminal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6560" y="33541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VirtualGhost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89973" y="407409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TLR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82851" y="480083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2851" y="54877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78865" y="161147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PittSFIeld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496" y="2591038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Native 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5342" y="259103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Krude &amp; Meyer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2496" y="331600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TrustDroid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91042" y="398079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2496" y="4697043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KVM/ARM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2496" y="540313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AirBag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4960" y="6173506"/>
            <a:ext cx="914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MiniBox</a:t>
            </a:r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603760" y="2144876"/>
            <a:ext cx="0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4" idx="0"/>
          </p:cNvCxnSpPr>
          <p:nvPr/>
        </p:nvCxnSpPr>
        <p:spPr>
          <a:xfrm>
            <a:off x="1603760" y="2144876"/>
            <a:ext cx="1243413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>
            <a:off x="2847173" y="2146300"/>
            <a:ext cx="0" cy="44473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1603760" y="3124438"/>
            <a:ext cx="0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 flipH="1">
            <a:off x="2840051" y="3124438"/>
            <a:ext cx="7122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2840051" y="3887506"/>
            <a:ext cx="7122" cy="18658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2840051" y="4607490"/>
            <a:ext cx="7122" cy="1933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2840051" y="5334238"/>
            <a:ext cx="0" cy="1534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flipH="1">
            <a:off x="5339696" y="2144876"/>
            <a:ext cx="496369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4" idx="0"/>
          </p:cNvCxnSpPr>
          <p:nvPr/>
        </p:nvCxnSpPr>
        <p:spPr>
          <a:xfrm>
            <a:off x="5836065" y="2144876"/>
            <a:ext cx="936477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5" idx="0"/>
          </p:cNvCxnSpPr>
          <p:nvPr/>
        </p:nvCxnSpPr>
        <p:spPr>
          <a:xfrm>
            <a:off x="5339696" y="3124438"/>
            <a:ext cx="0" cy="1915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6" idx="0"/>
          </p:cNvCxnSpPr>
          <p:nvPr/>
        </p:nvCxnSpPr>
        <p:spPr>
          <a:xfrm>
            <a:off x="5339696" y="3849406"/>
            <a:ext cx="8546" cy="13139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 flipH="1">
            <a:off x="5339696" y="4514198"/>
            <a:ext cx="8546" cy="1828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8" idx="0"/>
          </p:cNvCxnSpPr>
          <p:nvPr/>
        </p:nvCxnSpPr>
        <p:spPr>
          <a:xfrm>
            <a:off x="5339696" y="5230443"/>
            <a:ext cx="0" cy="17269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19" idx="0"/>
          </p:cNvCxnSpPr>
          <p:nvPr/>
        </p:nvCxnSpPr>
        <p:spPr>
          <a:xfrm>
            <a:off x="3304373" y="2857738"/>
            <a:ext cx="737787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9" idx="0"/>
          </p:cNvCxnSpPr>
          <p:nvPr/>
        </p:nvCxnSpPr>
        <p:spPr>
          <a:xfrm flipH="1">
            <a:off x="4042160" y="2857738"/>
            <a:ext cx="840336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3:  Two-way Protection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467600" y="1586424"/>
            <a:ext cx="6324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Platform as a Service (</a:t>
            </a:r>
            <a:r>
              <a:rPr lang="en-US" sz="3000" dirty="0" err="1" smtClean="0"/>
              <a:t>PaaS</a:t>
            </a:r>
            <a:r>
              <a:rPr lang="en-US" sz="3000" dirty="0" smtClean="0"/>
              <a:t>)</a:t>
            </a:r>
          </a:p>
          <a:p>
            <a:r>
              <a:rPr lang="en-US" sz="3000" u="sng" dirty="0" smtClean="0"/>
              <a:t>Contributions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First</a:t>
            </a:r>
            <a:r>
              <a:rPr lang="en-US" sz="2500" dirty="0" smtClean="0"/>
              <a:t> two-way </a:t>
            </a:r>
            <a:r>
              <a:rPr lang="en-US" sz="2500" dirty="0"/>
              <a:t>sandbox for x86 native </a:t>
            </a:r>
            <a:r>
              <a:rPr lang="en-US" sz="2500" dirty="0" smtClean="0"/>
              <a:t>applications</a:t>
            </a:r>
            <a:endParaRPr lang="en-US" sz="2500" dirty="0"/>
          </a:p>
          <a:p>
            <a:pPr lvl="1"/>
            <a:r>
              <a:rPr lang="en-US" sz="2500" dirty="0" smtClean="0"/>
              <a:t>Prevent </a:t>
            </a:r>
            <a:r>
              <a:rPr lang="en-US" sz="2500" dirty="0" smtClean="0">
                <a:solidFill>
                  <a:srgbClr val="FF0000"/>
                </a:solidFill>
              </a:rPr>
              <a:t>Iago attack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/>
              <a:t>Motivation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560295"/>
            <a:ext cx="12420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Daily work on desktop and server (</a:t>
            </a:r>
            <a:r>
              <a:rPr lang="en-US" sz="3000" dirty="0" err="1" smtClean="0"/>
              <a:t>Quarner</a:t>
            </a:r>
            <a:r>
              <a:rPr lang="en-US" sz="3000" dirty="0" smtClean="0"/>
              <a:t>: 82.6M@4th Quarter in 2013)</a:t>
            </a:r>
          </a:p>
          <a:p>
            <a:r>
              <a:rPr lang="en-US" sz="3000" dirty="0" smtClean="0"/>
              <a:t>Increasing smartphone market (</a:t>
            </a:r>
            <a:r>
              <a:rPr lang="en-US" sz="3200" dirty="0" err="1" smtClean="0"/>
              <a:t>Canalys</a:t>
            </a:r>
            <a:r>
              <a:rPr lang="en-US" sz="3200" dirty="0" smtClean="0"/>
              <a:t>: Smartphone </a:t>
            </a:r>
            <a:r>
              <a:rPr lang="en-US" sz="3000" dirty="0" smtClean="0"/>
              <a:t>outsold PC in 2011)</a:t>
            </a:r>
          </a:p>
          <a:p>
            <a:r>
              <a:rPr lang="en-US" sz="3000" dirty="0" err="1" smtClean="0"/>
              <a:t>PaaS</a:t>
            </a:r>
            <a:r>
              <a:rPr lang="en-US" sz="3000" dirty="0" smtClean="0"/>
              <a:t> (1M active apps on Google App Engine 2012)</a:t>
            </a:r>
          </a:p>
        </p:txBody>
      </p:sp>
      <p:pic>
        <p:nvPicPr>
          <p:cNvPr id="4" name="Picture 2" descr="http://www.outsidethebeltway.com/wp-content/uploads/2013/04/Desktop-PC-570x3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56917"/>
            <a:ext cx="2593797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2.gstatic.com/images?q=tbn:ANd9GcSr8kT8gYuSLm1AGorempkWCnXcHEMU9GxF5_nraS1m1lGI37tv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gae-varna-lab.appspot.com/varna_lab_demos/images/googleAppEngine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5" y="4361655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smtClean="0"/>
              <a:t>MiniBox</a:t>
            </a:r>
            <a:r>
              <a:rPr lang="en-US" sz="4000" b="0" dirty="0" smtClean="0"/>
              <a:t> Architecture</a:t>
            </a:r>
            <a:endParaRPr lang="en-US" sz="4000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7467600" cy="523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06400" y="51528"/>
            <a:ext cx="1493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>
                <a:solidFill>
                  <a:srgbClr val="00B0F0"/>
                </a:solidFill>
              </a:rPr>
              <a:t>MiniBox</a:t>
            </a:r>
            <a:endParaRPr lang="en-US" sz="25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3:  Two-way Protection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Future Work: </a:t>
            </a:r>
            <a:r>
              <a:rPr lang="en-US" sz="4000" b="0" dirty="0" smtClean="0"/>
              <a:t>Balance Security, Cost and Mobility</a:t>
            </a:r>
            <a:endParaRPr lang="en-US" sz="4000" b="0" dirty="0"/>
          </a:p>
        </p:txBody>
      </p:sp>
      <p:pic>
        <p:nvPicPr>
          <p:cNvPr id="2050" name="Picture 2" descr="C:\Users\Zhang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3119"/>
            <a:ext cx="9220200" cy="51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62559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40" dirty="0" smtClean="0"/>
          </a:p>
          <a:p>
            <a:pPr marL="0" indent="0">
              <a:buNone/>
            </a:pPr>
            <a:endParaRPr lang="en-US" sz="1840" dirty="0"/>
          </a:p>
          <a:p>
            <a:pPr marL="0" indent="0">
              <a:buNone/>
            </a:pPr>
            <a:endParaRPr lang="en-US" sz="1840" dirty="0" smtClean="0"/>
          </a:p>
          <a:p>
            <a:pPr marL="0" indent="0">
              <a:buNone/>
            </a:pPr>
            <a:endParaRPr lang="en-US" sz="1840" dirty="0"/>
          </a:p>
          <a:p>
            <a:pPr marL="0" indent="0">
              <a:buNone/>
            </a:pPr>
            <a:r>
              <a:rPr lang="en-US" sz="5000" dirty="0" smtClean="0"/>
              <a:t>Replace x86 with ARM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684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Future Work: </a:t>
            </a:r>
            <a:r>
              <a:rPr lang="en-US" sz="4000" b="0" dirty="0" smtClean="0"/>
              <a:t>Secure </a:t>
            </a:r>
            <a:r>
              <a:rPr lang="en-US" sz="4000" b="0" dirty="0"/>
              <a:t>PAL Execution on ARM </a:t>
            </a:r>
            <a:r>
              <a:rPr lang="en-US" sz="4000" b="0" dirty="0" smtClean="0"/>
              <a:t>Architecture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00400" y="1447800"/>
            <a:ext cx="10820400" cy="556260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u="sng" dirty="0" smtClean="0"/>
              <a:t>Objective</a:t>
            </a:r>
          </a:p>
          <a:p>
            <a:pPr lvl="1"/>
            <a:r>
              <a:rPr lang="en-US" sz="3200" dirty="0" smtClean="0"/>
              <a:t>Provide secure execution environment for PAL with minimal TCB</a:t>
            </a:r>
          </a:p>
          <a:p>
            <a:r>
              <a:rPr lang="en-US" sz="4000" u="sng" dirty="0" smtClean="0"/>
              <a:t>Motivation</a:t>
            </a:r>
          </a:p>
          <a:p>
            <a:pPr lvl="1"/>
            <a:r>
              <a:rPr lang="en-US" sz="3200" dirty="0" smtClean="0"/>
              <a:t>ARM is energy efficient </a:t>
            </a:r>
          </a:p>
          <a:p>
            <a:pPr lvl="1"/>
            <a:r>
              <a:rPr lang="en-US" sz="3200" dirty="0" smtClean="0"/>
              <a:t>Various ARM boards (AMD, Raspberry Pi, </a:t>
            </a:r>
            <a:r>
              <a:rPr lang="en-US" sz="3200" dirty="0" err="1" smtClean="0"/>
              <a:t>CubieBoard</a:t>
            </a:r>
            <a:r>
              <a:rPr lang="en-US" sz="3200" dirty="0" smtClean="0"/>
              <a:t>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Hardware virtualization not available on all ARM Chips</a:t>
            </a:r>
          </a:p>
          <a:p>
            <a:pPr lvl="1"/>
            <a:r>
              <a:rPr lang="en-US" sz="3200" dirty="0" smtClean="0"/>
              <a:t>Current ARM board has limited resources</a:t>
            </a:r>
          </a:p>
          <a:p>
            <a:pPr lvl="1"/>
            <a:r>
              <a:rPr lang="en-US" sz="3200" dirty="0" smtClean="0"/>
              <a:t>Prior works are only on smartphone</a:t>
            </a:r>
          </a:p>
          <a:p>
            <a:r>
              <a:rPr lang="en-US" sz="4000" u="sng" dirty="0" smtClean="0"/>
              <a:t>Challenges</a:t>
            </a:r>
          </a:p>
          <a:p>
            <a:pPr lvl="1"/>
            <a:r>
              <a:rPr lang="en-US" sz="3200" dirty="0" smtClean="0"/>
              <a:t>No Late Launch on ARM</a:t>
            </a:r>
          </a:p>
          <a:p>
            <a:pPr lvl="1"/>
            <a:r>
              <a:rPr lang="en-US" sz="3200" dirty="0" smtClean="0"/>
              <a:t>No Virtualization</a:t>
            </a:r>
          </a:p>
          <a:p>
            <a:pPr lvl="1"/>
            <a:r>
              <a:rPr lang="en-US" sz="3200" dirty="0" smtClean="0"/>
              <a:t>Shared Secure Environment </a:t>
            </a:r>
          </a:p>
          <a:p>
            <a:r>
              <a:rPr lang="en-US" sz="4500" u="sng" dirty="0" smtClean="0"/>
              <a:t>Contribution</a:t>
            </a:r>
          </a:p>
          <a:p>
            <a:pPr lvl="1"/>
            <a:r>
              <a:rPr lang="en-US" sz="3200" dirty="0" smtClean="0"/>
              <a:t>Design the first framework to execute PAL on ARM (applicable to cloud environment)</a:t>
            </a:r>
          </a:p>
          <a:p>
            <a:pPr lvl="1"/>
            <a:r>
              <a:rPr lang="en-US" sz="3200" dirty="0" smtClean="0"/>
              <a:t>Prevent Iago attack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114800"/>
            <a:ext cx="2076450" cy="22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thinklightly.com/wordpress/wp-content/uploads/2014/02/CT_Box_insid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2057400" cy="13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0" dirty="0" smtClean="0"/>
              <a:t>Secure </a:t>
            </a:r>
            <a:r>
              <a:rPr lang="en-US" sz="3600" b="0" dirty="0"/>
              <a:t>PAL Execution on ARM based Cloud </a:t>
            </a:r>
            <a:endParaRPr lang="en-US" sz="3600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 bwMode="auto">
          <a:xfrm>
            <a:off x="2983449" y="5875233"/>
            <a:ext cx="8521700" cy="89986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ARM </a:t>
            </a:r>
            <a:r>
              <a:rPr lang="en-US" sz="2000" b="1" dirty="0" err="1" smtClean="0">
                <a:latin typeface="Times New Roman" pitchFamily="-111" charset="0"/>
              </a:rPr>
              <a:t>TrustZone</a:t>
            </a:r>
            <a:r>
              <a:rPr lang="en-US" sz="2000" b="1" dirty="0" smtClean="0">
                <a:latin typeface="Times New Roman" pitchFamily="-111" charset="0"/>
              </a:rPr>
              <a:t> Hardware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016025" y="2210264"/>
            <a:ext cx="4254500" cy="36503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7244299" y="2224901"/>
            <a:ext cx="4254500" cy="36503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893BC3"/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016025" y="2237601"/>
            <a:ext cx="2127250" cy="2133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143275" y="2237601"/>
            <a:ext cx="2127250" cy="2133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016025" y="4371201"/>
            <a:ext cx="212725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Micro-TPM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136925" y="4371201"/>
            <a:ext cx="212725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Micro-TPM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3362100" y="2313801"/>
            <a:ext cx="1435100" cy="762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PAL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5489350" y="2313801"/>
            <a:ext cx="1435100" cy="762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PAL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8307" y="3320635"/>
            <a:ext cx="13733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Sandbox 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35557" y="3320635"/>
            <a:ext cx="13733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Sandbox 2</a:t>
            </a:r>
            <a:endParaRPr lang="en-US" b="1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7263349" y="2224901"/>
            <a:ext cx="2127250" cy="2133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Application 1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9390599" y="2237601"/>
            <a:ext cx="2127250" cy="21209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itchFamily="-111" charset="0"/>
              </a:rPr>
              <a:t>Application 2</a:t>
            </a:r>
            <a:endParaRPr lang="en-US" sz="2000" b="1" dirty="0">
              <a:latin typeface="Times New Roman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4854" y="4968101"/>
            <a:ext cx="15967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Linux Kernel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11851" y="4968101"/>
            <a:ext cx="17549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Secure World Tiny Kernel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84176" y="1475601"/>
            <a:ext cx="2318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Secure World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36025" y="1475601"/>
            <a:ext cx="2442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Normal World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7263349" y="5227533"/>
            <a:ext cx="1063625" cy="647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500" b="1" dirty="0" err="1" smtClean="0">
                <a:latin typeface="Times New Roman" pitchFamily="-111" charset="0"/>
              </a:rPr>
              <a:t>TrustMod</a:t>
            </a:r>
            <a:endParaRPr lang="en-US" sz="1500" b="1" dirty="0">
              <a:latin typeface="Times New Roman" pitchFamily="-111" charset="0"/>
            </a:endParaRPr>
          </a:p>
        </p:txBody>
      </p:sp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3162075" y="5202099"/>
            <a:ext cx="9175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itchFamily="-111" charset="0"/>
              </a:rPr>
              <a:t>Sensitive System Call Handler</a:t>
            </a:r>
            <a:endParaRPr lang="en-US" sz="2000" dirty="0">
              <a:latin typeface="Times New Roman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94547" y="3886200"/>
            <a:ext cx="1064853" cy="1362467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4558549" y="5014364"/>
            <a:ext cx="1169451" cy="5690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schemeClr val="bg1">
                <a:alpha val="50000"/>
              </a:scheme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defPPr>
              <a:defRPr lang="en-US"/>
            </a:defPPr>
            <a:lvl1pPr marL="342900" indent="-3429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indent="-28575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marL="0" indent="0" algn="ctr" defTabSz="914400">
              <a:spcBef>
                <a:spcPct val="2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500" b="1" dirty="0" smtClean="0">
                <a:latin typeface="Times New Roman" pitchFamily="-111" charset="0"/>
              </a:rPr>
              <a:t>Late Launch Handler</a:t>
            </a:r>
            <a:endParaRPr lang="en-US" sz="1500" b="1" dirty="0">
              <a:latin typeface="Times New Roman" pitchFamily="-111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35557" y="5392599"/>
            <a:ext cx="1755843" cy="234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/>
      <p:bldP spid="14" grpId="1"/>
      <p:bldP spid="15" grpId="0"/>
      <p:bldP spid="15" grpId="1"/>
      <p:bldP spid="20" grpId="0"/>
      <p:bldP spid="20" grpId="1"/>
      <p:bldP spid="24" grpId="0" animBg="1"/>
      <p:bldP spid="24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Secure PAL Execution on ARM based Cloud 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Integrity and Privacy</a:t>
            </a:r>
          </a:p>
          <a:p>
            <a:r>
              <a:rPr lang="en-US" sz="2800" dirty="0" smtClean="0"/>
              <a:t>Secure Boot</a:t>
            </a:r>
          </a:p>
          <a:p>
            <a:pPr lvl="1"/>
            <a:r>
              <a:rPr lang="en-US" sz="1840" dirty="0" smtClean="0"/>
              <a:t>Key pairs on ROM</a:t>
            </a:r>
          </a:p>
          <a:p>
            <a:r>
              <a:rPr lang="en-US" sz="2800" dirty="0" smtClean="0"/>
              <a:t>Remote Verification</a:t>
            </a:r>
          </a:p>
          <a:p>
            <a:r>
              <a:rPr lang="en-US" sz="2800" dirty="0" smtClean="0"/>
              <a:t>Small TCB</a:t>
            </a:r>
          </a:p>
          <a:p>
            <a:r>
              <a:rPr lang="en-US" sz="2800" dirty="0" smtClean="0"/>
              <a:t>Shared by multiple applications (users)</a:t>
            </a:r>
          </a:p>
          <a:p>
            <a:r>
              <a:rPr lang="en-US" sz="2800" dirty="0" smtClean="0"/>
              <a:t>Low implementation overhead</a:t>
            </a:r>
          </a:p>
          <a:p>
            <a:r>
              <a:rPr lang="en-US" sz="2800" dirty="0" smtClean="0"/>
              <a:t>Applicable to most ARM chips</a:t>
            </a:r>
            <a:endParaRPr lang="en-US" sz="232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Future Work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Summary: Other Dimensions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43200" y="160019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PC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Smartphone</a:t>
            </a:r>
          </a:p>
          <a:p>
            <a:r>
              <a:rPr lang="en-US" sz="3000" dirty="0" smtClean="0"/>
              <a:t>Locally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Cloud</a:t>
            </a:r>
          </a:p>
          <a:p>
            <a:r>
              <a:rPr lang="en-US" sz="3000" dirty="0" smtClean="0"/>
              <a:t>Single Instance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Multiple Instance</a:t>
            </a:r>
          </a:p>
          <a:p>
            <a:r>
              <a:rPr lang="en-US" sz="3000" dirty="0" smtClean="0"/>
              <a:t>PAL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Application</a:t>
            </a:r>
          </a:p>
          <a:p>
            <a:r>
              <a:rPr lang="en-US" sz="3000" dirty="0" smtClean="0"/>
              <a:t>Modification </a:t>
            </a:r>
            <a:r>
              <a:rPr lang="en-US" sz="3000" dirty="0" smtClean="0">
                <a:solidFill>
                  <a:srgbClr val="FF0000"/>
                </a:solidFill>
              </a:rPr>
              <a:t>vs.</a:t>
            </a:r>
            <a:r>
              <a:rPr lang="en-US" sz="3000" dirty="0" smtClean="0"/>
              <a:t> No Modification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895600" y="5264388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Isolation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3400" y="5264388"/>
            <a:ext cx="28956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</a:t>
            </a:r>
            <a:endParaRPr lang="en-US" sz="5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8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b="0" dirty="0" smtClean="0"/>
              <a:t>Summary</a:t>
            </a:r>
            <a:endParaRPr lang="en-US" sz="45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7800" y="1524000"/>
            <a:ext cx="96774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Survey of prior works</a:t>
            </a:r>
          </a:p>
          <a:p>
            <a:r>
              <a:rPr lang="en-US" dirty="0" smtClean="0"/>
              <a:t>Remove trust between app and OS</a:t>
            </a:r>
          </a:p>
          <a:p>
            <a:r>
              <a:rPr lang="en-US" dirty="0" smtClean="0"/>
              <a:t>More hardware, VMFUNC and Intel SGX</a:t>
            </a:r>
          </a:p>
          <a:p>
            <a:r>
              <a:rPr lang="en-US" dirty="0" smtClean="0"/>
              <a:t>Security on energy efficient ARM architecture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191000"/>
            <a:ext cx="3281154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2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2125" y="4043065"/>
            <a:ext cx="3121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29046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/>
              <a:t>Organization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90800" y="1905000"/>
            <a:ext cx="9677400" cy="4525963"/>
          </a:xfrm>
          <a:prstGeom prst="rect">
            <a:avLst/>
          </a:prstGeom>
        </p:spPr>
        <p:txBody>
          <a:bodyPr/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Evolution of prior works on three problems</a:t>
            </a:r>
          </a:p>
          <a:p>
            <a:pPr lvl="1"/>
            <a:r>
              <a:rPr lang="en-US" dirty="0" smtClean="0"/>
              <a:t>Benign OS and Untrusted App</a:t>
            </a:r>
          </a:p>
          <a:p>
            <a:pPr lvl="1"/>
            <a:r>
              <a:rPr lang="en-US" dirty="0" smtClean="0"/>
              <a:t>Untrusted App on Benign OS</a:t>
            </a:r>
          </a:p>
          <a:p>
            <a:pPr lvl="1"/>
            <a:r>
              <a:rPr lang="en-US" dirty="0" smtClean="0"/>
              <a:t>Two-Way Protection</a:t>
            </a:r>
          </a:p>
          <a:p>
            <a:r>
              <a:rPr lang="en-US" dirty="0" smtClean="0"/>
              <a:t>Challenges &amp; Solutions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State of the art</a:t>
            </a:r>
            <a:endParaRPr lang="en-US" sz="4000" b="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945983"/>
              </p:ext>
            </p:extLst>
          </p:nvPr>
        </p:nvGraphicFramePr>
        <p:xfrm>
          <a:off x="3200400" y="1600200"/>
          <a:ext cx="8229600" cy="527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 Paper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PittSFIeld</a:t>
                      </a:r>
                      <a:r>
                        <a:rPr lang="en-US" dirty="0" smtClean="0"/>
                        <a:t> (USENIX Security)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Flicker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EuroSys</a:t>
                      </a:r>
                      <a:r>
                        <a:rPr lang="en-US" dirty="0" smtClean="0"/>
                        <a:t>),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OverShadow</a:t>
                      </a:r>
                      <a:r>
                        <a:rPr lang="en-US" baseline="0" dirty="0" smtClean="0"/>
                        <a:t> (ASPLOS)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Native Client</a:t>
                      </a:r>
                      <a:r>
                        <a:rPr lang="en-US" dirty="0" smtClean="0"/>
                        <a:t> (S&amp;P)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TrustVisor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(S&amp;P)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TrustDroid </a:t>
                      </a:r>
                      <a:r>
                        <a:rPr lang="en-US" dirty="0" smtClean="0"/>
                        <a:t>(SPSM),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Cells</a:t>
                      </a:r>
                      <a:r>
                        <a:rPr lang="en-US" dirty="0" smtClean="0"/>
                        <a:t> (SOSP)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Cloud Terminal </a:t>
                      </a:r>
                      <a:r>
                        <a:rPr lang="en-US" dirty="0" smtClean="0"/>
                        <a:t>(ATC)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InkTag </a:t>
                      </a:r>
                      <a:r>
                        <a:rPr lang="en-US" dirty="0" smtClean="0"/>
                        <a:t>(ASPLOS), Krude</a:t>
                      </a:r>
                      <a:r>
                        <a:rPr lang="en-US" baseline="0" dirty="0" smtClean="0"/>
                        <a:t> &amp; Meyer (CCSW)</a:t>
                      </a:r>
                      <a:endParaRPr lang="en-US" dirty="0"/>
                    </a:p>
                  </a:txBody>
                  <a:tcPr/>
                </a:tc>
              </a:tr>
              <a:tr h="524933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VirtualGhost </a:t>
                      </a:r>
                      <a:r>
                        <a:rPr lang="en-US" dirty="0" smtClean="0"/>
                        <a:t>(ASPLOS),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TLR</a:t>
                      </a:r>
                      <a:r>
                        <a:rPr lang="en-US" dirty="0" smtClean="0"/>
                        <a:t> (ASPLOS),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VeriUI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HotMobile</a:t>
                      </a:r>
                      <a:r>
                        <a:rPr lang="en-US" dirty="0" smtClean="0"/>
                        <a:t>), 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TrustUI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APSys</a:t>
                      </a:r>
                      <a:r>
                        <a:rPr lang="en-US" dirty="0" smtClean="0"/>
                        <a:t>),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AirBag </a:t>
                      </a:r>
                      <a:r>
                        <a:rPr lang="en-US" dirty="0" smtClean="0"/>
                        <a:t>(NDSS)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KVM/ARM</a:t>
                      </a:r>
                      <a:r>
                        <a:rPr lang="en-US" baseline="0" dirty="0" smtClean="0"/>
                        <a:t> (ASPLOS),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MiniBox </a:t>
                      </a:r>
                      <a:r>
                        <a:rPr lang="en-US" baseline="0" dirty="0" smtClean="0"/>
                        <a:t>(ATC)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State of the art</a:t>
            </a:r>
            <a:endParaRPr lang="en-US" sz="4000" b="0" dirty="0"/>
          </a:p>
        </p:txBody>
      </p:sp>
      <p:sp>
        <p:nvSpPr>
          <p:cNvPr id="3" name="Rectangle 2"/>
          <p:cNvSpPr/>
          <p:nvPr/>
        </p:nvSpPr>
        <p:spPr>
          <a:xfrm>
            <a:off x="5599631" y="171023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Flicker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9631" y="268836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TrustVisor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6218" y="170880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OverShadow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6218" y="268836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InkTag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2509" y="345143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CloudTerminal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6218" y="345143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VirtualGhost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99631" y="417142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TLR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2509" y="4898168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VeriUI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2509" y="5585036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TrustUI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88523" y="170880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PittSFIeld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2154" y="268836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Native 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25000" y="268836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Krude &amp; Meyer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2154" y="3413336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TrustDroid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00700" y="407812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2154" y="4794373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KVM/ARM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92154" y="5500468"/>
            <a:ext cx="914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AirBag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94618" y="6270836"/>
            <a:ext cx="91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MiniBox</a:t>
            </a:r>
          </a:p>
        </p:txBody>
      </p: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4813418" y="2242206"/>
            <a:ext cx="0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4" idx="0"/>
          </p:cNvCxnSpPr>
          <p:nvPr/>
        </p:nvCxnSpPr>
        <p:spPr>
          <a:xfrm>
            <a:off x="4813418" y="2242206"/>
            <a:ext cx="1243413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2"/>
            <a:endCxn id="4" idx="0"/>
          </p:cNvCxnSpPr>
          <p:nvPr/>
        </p:nvCxnSpPr>
        <p:spPr>
          <a:xfrm>
            <a:off x="6056831" y="2243630"/>
            <a:ext cx="0" cy="44473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4813418" y="3221768"/>
            <a:ext cx="0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 flipH="1">
            <a:off x="6049709" y="3221768"/>
            <a:ext cx="7122" cy="2296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6049709" y="3984836"/>
            <a:ext cx="7122" cy="18658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6049709" y="4704820"/>
            <a:ext cx="7122" cy="1933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6049709" y="5431568"/>
            <a:ext cx="0" cy="1534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flipH="1">
            <a:off x="8549354" y="2242206"/>
            <a:ext cx="496369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4" idx="0"/>
          </p:cNvCxnSpPr>
          <p:nvPr/>
        </p:nvCxnSpPr>
        <p:spPr>
          <a:xfrm>
            <a:off x="9045723" y="2242206"/>
            <a:ext cx="936477" cy="44616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5" idx="0"/>
          </p:cNvCxnSpPr>
          <p:nvPr/>
        </p:nvCxnSpPr>
        <p:spPr>
          <a:xfrm>
            <a:off x="8549354" y="3221768"/>
            <a:ext cx="0" cy="1915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6" idx="0"/>
          </p:cNvCxnSpPr>
          <p:nvPr/>
        </p:nvCxnSpPr>
        <p:spPr>
          <a:xfrm>
            <a:off x="8549354" y="3946736"/>
            <a:ext cx="8546" cy="13139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 flipH="1">
            <a:off x="8549354" y="4611528"/>
            <a:ext cx="8546" cy="1828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8" idx="0"/>
          </p:cNvCxnSpPr>
          <p:nvPr/>
        </p:nvCxnSpPr>
        <p:spPr>
          <a:xfrm>
            <a:off x="8549354" y="5327773"/>
            <a:ext cx="0" cy="17269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19" idx="0"/>
          </p:cNvCxnSpPr>
          <p:nvPr/>
        </p:nvCxnSpPr>
        <p:spPr>
          <a:xfrm>
            <a:off x="6514031" y="2955068"/>
            <a:ext cx="737787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9" idx="0"/>
          </p:cNvCxnSpPr>
          <p:nvPr/>
        </p:nvCxnSpPr>
        <p:spPr>
          <a:xfrm flipH="1">
            <a:off x="7251818" y="2955068"/>
            <a:ext cx="840336" cy="331576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27618" y="1551598"/>
            <a:ext cx="2514600" cy="479543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924800" y="1533971"/>
            <a:ext cx="2603618" cy="479543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8818" y="6194636"/>
            <a:ext cx="2362200" cy="685799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24080"/>
            <a:ext cx="239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Introduction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800" y="2938987"/>
            <a:ext cx="201285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 Trusted</a:t>
            </a:r>
          </a:p>
          <a:p>
            <a:r>
              <a:rPr lang="en-US" dirty="0" smtClean="0"/>
              <a:t>OS: Not Trusted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744200" y="2955068"/>
            <a:ext cx="20930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 Not Trusted</a:t>
            </a:r>
          </a:p>
          <a:p>
            <a:r>
              <a:rPr lang="en-US" dirty="0" smtClean="0"/>
              <a:t>OS: Trusted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91759" y="6347035"/>
            <a:ext cx="20930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App: Not Trusted</a:t>
            </a:r>
          </a:p>
          <a:p>
            <a:r>
              <a:rPr lang="en-US" dirty="0" smtClean="0"/>
              <a:t>OS: Not Trusted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 smtClean="0"/>
              <a:t>Problem 1: Benign  App &amp; Untrusted OS</a:t>
            </a:r>
            <a:endParaRPr lang="en-US" sz="4000" b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88787" y="1679643"/>
            <a:ext cx="965334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OS can read and manipulate the memory code &amp; data of application</a:t>
            </a:r>
          </a:p>
          <a:p>
            <a:r>
              <a:rPr lang="en-US" sz="3000" dirty="0" smtClean="0"/>
              <a:t>OS provides services (file access, network I/O, memory management) for application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Iago Attack (ASPLOS 2013)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404" y="6205606"/>
            <a:ext cx="2043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Memory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5458" y="6205606"/>
            <a:ext cx="3248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OS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1:  Benign App &amp; Untrusted OS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257" y="4267200"/>
            <a:ext cx="473501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p = </a:t>
            </a:r>
            <a:r>
              <a:rPr lang="en-US" dirty="0" err="1">
                <a:solidFill>
                  <a:srgbClr val="00B050"/>
                </a:solidFill>
              </a:rPr>
              <a:t>mmap</a:t>
            </a:r>
            <a:r>
              <a:rPr lang="en-US" dirty="0">
                <a:solidFill>
                  <a:srgbClr val="00B050"/>
                </a:solidFill>
              </a:rPr>
              <a:t>(NULL, 1024, </a:t>
            </a:r>
            <a:r>
              <a:rPr lang="en-US" dirty="0" err="1" smtClean="0">
                <a:solidFill>
                  <a:srgbClr val="00B050"/>
                </a:solidFill>
              </a:rPr>
              <a:t>prot</a:t>
            </a:r>
            <a:r>
              <a:rPr lang="en-US" dirty="0" smtClean="0">
                <a:solidFill>
                  <a:srgbClr val="00B050"/>
                </a:solidFill>
              </a:rPr>
              <a:t>, flags</a:t>
            </a:r>
            <a:r>
              <a:rPr lang="en-US" dirty="0">
                <a:solidFill>
                  <a:srgbClr val="00B050"/>
                </a:solidFill>
              </a:rPr>
              <a:t>, -1, 0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read(</a:t>
            </a:r>
            <a:r>
              <a:rPr lang="en-US" dirty="0" err="1">
                <a:solidFill>
                  <a:srgbClr val="00B050"/>
                </a:solidFill>
              </a:rPr>
              <a:t>fd</a:t>
            </a:r>
            <a:r>
              <a:rPr lang="en-US" dirty="0">
                <a:solidFill>
                  <a:srgbClr val="00B050"/>
                </a:solidFill>
              </a:rPr>
              <a:t>, p, 1024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2748</Words>
  <Application>Microsoft Office PowerPoint</Application>
  <PresentationFormat>Custom</PresentationFormat>
  <Paragraphs>731</Paragraphs>
  <Slides>57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Use Case 1 (PC)</vt:lpstr>
      <vt:lpstr>Use Case 2 (Android)</vt:lpstr>
      <vt:lpstr>Problems</vt:lpstr>
      <vt:lpstr>Motivation</vt:lpstr>
      <vt:lpstr>Organization</vt:lpstr>
      <vt:lpstr>State of the art</vt:lpstr>
      <vt:lpstr>State of the art</vt:lpstr>
      <vt:lpstr>Problem 1: Benign  App &amp; Untrusted OS</vt:lpstr>
      <vt:lpstr>1. Trusted Hardware based Solution</vt:lpstr>
      <vt:lpstr>2. Hypervisor based Solution</vt:lpstr>
      <vt:lpstr>3. Instrumentation based Solution </vt:lpstr>
      <vt:lpstr>4. TrustZone based Solution</vt:lpstr>
      <vt:lpstr>Fundamental</vt:lpstr>
      <vt:lpstr>TrustVisor: Efficient TCB Reduction and Attestation (S&amp;P 2010)</vt:lpstr>
      <vt:lpstr>Meet TrustVisor</vt:lpstr>
      <vt:lpstr>Boot TrustVisor</vt:lpstr>
      <vt:lpstr>Identifying S to TrustVisor</vt:lpstr>
      <vt:lpstr>PAL (S) Execution</vt:lpstr>
      <vt:lpstr>Sensitive Code Timeline (Multiple Invocations)</vt:lpstr>
      <vt:lpstr>External Verification: Attestation</vt:lpstr>
      <vt:lpstr>Limitations</vt:lpstr>
      <vt:lpstr>Summary : TrustVisor (Oakland 2010)</vt:lpstr>
      <vt:lpstr>TrustUI: Building Trusted Path on Untrusted Device Drivers for Mobile Devices (APSys 2014)</vt:lpstr>
      <vt:lpstr>Sample Attacks: Framebuffer Overlay</vt:lpstr>
      <vt:lpstr>TrustUI: Secure Display</vt:lpstr>
      <vt:lpstr>Sample Attacks: Touch Logger</vt:lpstr>
      <vt:lpstr>TrustUI Design: Secure Input</vt:lpstr>
      <vt:lpstr>Security Challenges of TrustUI</vt:lpstr>
      <vt:lpstr>Summary : TrustUI (APSys 2014)</vt:lpstr>
      <vt:lpstr>Problem 2: Untrusted App &amp; Benign OS</vt:lpstr>
      <vt:lpstr>Challenges</vt:lpstr>
      <vt:lpstr>1. Intra-Process Solution</vt:lpstr>
      <vt:lpstr>2. Inter-Process Solution</vt:lpstr>
      <vt:lpstr>3. Inter-Namespace Solution</vt:lpstr>
      <vt:lpstr>Fundamental</vt:lpstr>
      <vt:lpstr>Native Client: A Sandbox for Portable, Untrusted x86 Native Code (S&amp;P 2009)</vt:lpstr>
      <vt:lpstr>Native Client (NaCl) Architecture</vt:lpstr>
      <vt:lpstr>NaCl Inner Sandbox</vt:lpstr>
      <vt:lpstr>NaCl Service Runtime</vt:lpstr>
      <vt:lpstr>NaCl Developer Tools - Building</vt:lpstr>
      <vt:lpstr>AirBag: Boosting Smartphone Resistance to Malware Infection (NDSS 2014)</vt:lpstr>
      <vt:lpstr>AirBag System Design</vt:lpstr>
      <vt:lpstr>AirBag: Namespace/Filesystem Isolation</vt:lpstr>
      <vt:lpstr>AirBag: Context-aware Device Virtualization</vt:lpstr>
      <vt:lpstr>AirBag: Framebuffer</vt:lpstr>
      <vt:lpstr>AirBag: Telephony</vt:lpstr>
      <vt:lpstr>Summary</vt:lpstr>
      <vt:lpstr>MiniBox: A Two-Way Sandbox for x86 Native Code (ATC 2014) </vt:lpstr>
      <vt:lpstr>MiniBox Architecture</vt:lpstr>
      <vt:lpstr>Future Work: Balance Security, Cost and Mobility</vt:lpstr>
      <vt:lpstr>Future Work: Secure PAL Execution on ARM Architecture</vt:lpstr>
      <vt:lpstr>Secure PAL Execution on ARM based Cloud </vt:lpstr>
      <vt:lpstr>Secure PAL Execution on ARM based Cloud </vt:lpstr>
      <vt:lpstr>Summary: Other Dimensions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</dc:creator>
  <cp:lastModifiedBy>Zhang</cp:lastModifiedBy>
  <cp:revision>705</cp:revision>
  <dcterms:created xsi:type="dcterms:W3CDTF">2014-01-08T22:13:03Z</dcterms:created>
  <dcterms:modified xsi:type="dcterms:W3CDTF">2014-08-19T00:57:03Z</dcterms:modified>
</cp:coreProperties>
</file>