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3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27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EEE"/>
    <a:srgbClr val="003567"/>
    <a:srgbClr val="1B1B1B"/>
    <a:srgbClr val="A40000"/>
    <a:srgbClr val="FF2D2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5485" autoAdjust="0"/>
  </p:normalViewPr>
  <p:slideViewPr>
    <p:cSldViewPr snapToGrid="0">
      <p:cViewPr varScale="1">
        <p:scale>
          <a:sx n="151" d="100"/>
          <a:sy n="151" d="100"/>
        </p:scale>
        <p:origin x="224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32CC2-A457-4395-8572-D898B03EF354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A852F-A871-4F25-AA39-936EB56F4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9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A852F-A871-4F25-AA39-936EB56F41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0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A852F-A871-4F25-AA39-936EB56F417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 baseline="0">
                <a:solidFill>
                  <a:schemeClr val="bg1">
                    <a:lumMod val="95000"/>
                  </a:schemeClr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6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266442"/>
            <a:ext cx="9872401" cy="471404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18355" y="554367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385" y="4703449"/>
            <a:ext cx="1001545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384300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901529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18758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8935987" y="5008804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356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266442"/>
            <a:ext cx="9872401" cy="4714046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18355" y="554367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385" y="4703449"/>
            <a:ext cx="1001545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18355" y="4980488"/>
            <a:ext cx="9938345" cy="553783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3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0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076" y="1923802"/>
            <a:ext cx="10015451" cy="10888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075" y="1629908"/>
            <a:ext cx="10015451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38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4044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524000" y="795338"/>
            <a:ext cx="9144000" cy="272074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26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 i="0" baseline="0">
                <a:solidFill>
                  <a:srgbClr val="C0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3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5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占位符 9"/>
          <p:cNvSpPr>
            <a:spLocks noGrp="1"/>
          </p:cNvSpPr>
          <p:nvPr>
            <p:ph type="dgm" sz="quarter" idx="14"/>
          </p:nvPr>
        </p:nvSpPr>
        <p:spPr>
          <a:xfrm>
            <a:off x="1379539" y="2443163"/>
            <a:ext cx="3268662" cy="2909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6421801" y="2443163"/>
            <a:ext cx="4900613" cy="29098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36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4044" userDrawn="1">
          <p15:clr>
            <a:srgbClr val="FBAE40"/>
          </p15:clr>
        </p15:guide>
        <p15:guide id="0" orient="horz" pos="22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占位符 9"/>
          <p:cNvSpPr>
            <a:spLocks noGrp="1"/>
          </p:cNvSpPr>
          <p:nvPr>
            <p:ph type="dgm" sz="quarter" idx="14"/>
          </p:nvPr>
        </p:nvSpPr>
        <p:spPr>
          <a:xfrm>
            <a:off x="1379539" y="2443163"/>
            <a:ext cx="3268662" cy="2909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媒体占位符 7"/>
          <p:cNvSpPr>
            <a:spLocks noGrp="1"/>
          </p:cNvSpPr>
          <p:nvPr>
            <p:ph type="media" sz="quarter" idx="15"/>
          </p:nvPr>
        </p:nvSpPr>
        <p:spPr>
          <a:xfrm>
            <a:off x="6419850" y="2420938"/>
            <a:ext cx="4933950" cy="29527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14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4044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9" y="2443941"/>
            <a:ext cx="3264131" cy="2909455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6422060" y="2443163"/>
            <a:ext cx="4900354" cy="2909455"/>
          </a:xfrm>
        </p:spPr>
        <p:txBody>
          <a:bodyPr numCol="1"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900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占位符 4"/>
          <p:cNvSpPr>
            <a:spLocks noGrp="1"/>
          </p:cNvSpPr>
          <p:nvPr>
            <p:ph type="dgm" sz="quarter" idx="15"/>
          </p:nvPr>
        </p:nvSpPr>
        <p:spPr>
          <a:xfrm>
            <a:off x="1416049" y="2208983"/>
            <a:ext cx="9937750" cy="3449433"/>
          </a:xfrm>
        </p:spPr>
        <p:txBody>
          <a:bodyPr/>
          <a:lstStyle/>
          <a:p>
            <a:r>
              <a:rPr lang="zh-CN" altLang="en-US" dirty="0" smtClean="0"/>
              <a:t>单击图标添加 </a:t>
            </a:r>
            <a:r>
              <a:rPr lang="en-US" altLang="zh-CN" dirty="0" smtClean="0"/>
              <a:t>SmartArt 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02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1384299" y="3146905"/>
            <a:ext cx="2386423" cy="1508125"/>
          </a:xfrm>
        </p:spPr>
        <p:txBody>
          <a:bodyPr/>
          <a:lstStyle/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38348" y="1205345"/>
            <a:ext cx="10015451" cy="485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3901529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7"/>
          </p:nvPr>
        </p:nvSpPr>
        <p:spPr>
          <a:xfrm>
            <a:off x="6418759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6" name="图片占位符 12"/>
          <p:cNvSpPr>
            <a:spLocks noGrp="1"/>
          </p:cNvSpPr>
          <p:nvPr>
            <p:ph type="pic" sz="quarter" idx="18"/>
          </p:nvPr>
        </p:nvSpPr>
        <p:spPr>
          <a:xfrm>
            <a:off x="8935990" y="3146905"/>
            <a:ext cx="2386423" cy="1508125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384300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3901529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3" name="文本占位符 11"/>
          <p:cNvSpPr>
            <a:spLocks noGrp="1"/>
          </p:cNvSpPr>
          <p:nvPr>
            <p:ph type="body" sz="quarter" idx="21"/>
          </p:nvPr>
        </p:nvSpPr>
        <p:spPr>
          <a:xfrm>
            <a:off x="6418758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8935987" y="4776788"/>
            <a:ext cx="2386422" cy="51911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747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79">
          <p15:clr>
            <a:srgbClr val="FBAE40"/>
          </p15:clr>
        </p15:guide>
        <p15:guide id="2" pos="2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38348" y="365125"/>
            <a:ext cx="100154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443941"/>
            <a:ext cx="9924011" cy="290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EA3-5808-47E6-83E9-4D3458E2A076}" type="datetimeFigureOut">
              <a:rPr lang="zh-CN" altLang="en-US" smtClean="0"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5520" y="6320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9FF146DD-E9A5-4D2A-90B5-FF86668553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743" y="365125"/>
            <a:ext cx="1000977" cy="1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63" r:id="rId3"/>
    <p:sldLayoutId id="2147483664" r:id="rId4"/>
    <p:sldLayoutId id="2147483673" r:id="rId5"/>
    <p:sldLayoutId id="2147483674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0" r:id="rId12"/>
    <p:sldLayoutId id="214748367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latin typeface="微软雅黑" panose="020B0503020204020204" pitchFamily="34" charset="-122"/>
          <a:ea typeface="黑体" panose="02010609060101010101" pitchFamily="49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>
              <a:lumMod val="50000"/>
              <a:lumOff val="50000"/>
            </a:schemeClr>
          </a:solidFill>
          <a:latin typeface="微软雅黑" panose="020B0503020204020204" pitchFamily="34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5" userDrawn="1">
          <p15:clr>
            <a:srgbClr val="F26B43"/>
          </p15:clr>
        </p15:guide>
        <p15:guide id="2" pos="869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pos="71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火星时代游戏设计系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Marsera</a:t>
            </a:r>
            <a:r>
              <a:rPr lang="en-US" altLang="zh-CN" baseline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aseline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GameArt</a:t>
            </a:r>
            <a:r>
              <a:rPr lang="en-US" altLang="zh-CN" baseline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&amp; Design </a:t>
            </a:r>
            <a:r>
              <a:rPr lang="en-US" altLang="zh-CN" baseline="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Dept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58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数据类型转换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014815"/>
            <a:ext cx="9924011" cy="3338582"/>
          </a:xfrm>
        </p:spPr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中的类型转换和</a:t>
            </a:r>
            <a:r>
              <a:rPr kumimoji="1" lang="en-US" altLang="zh-CN"/>
              <a:t>C</a:t>
            </a:r>
            <a:r>
              <a:rPr kumimoji="1" lang="zh-CN" altLang="en-US"/>
              <a:t>语言中的类型转换很类似。</a:t>
            </a:r>
            <a:endParaRPr kumimoji="1" lang="en-US" altLang="zh-CN"/>
          </a:p>
          <a:p>
            <a:r>
              <a:rPr kumimoji="1" lang="en-US" altLang="zh-CN"/>
              <a:t>C </a:t>
            </a:r>
            <a:r>
              <a:rPr kumimoji="1" lang="zh-CN" altLang="en-US"/>
              <a:t>语言中类型转换可以是强制类型转换，也可以是隐式转换，如果是后者，则数据类型从低精度向高精度转换。在 </a:t>
            </a:r>
            <a:r>
              <a:rPr kumimoji="1" lang="en-US" altLang="zh-CN"/>
              <a:t>Cg </a:t>
            </a:r>
            <a:r>
              <a:rPr kumimoji="1" lang="zh-CN" altLang="en-US"/>
              <a:t>语言中也是如此。例如：</a:t>
            </a:r>
            <a:endParaRPr kumimoji="1" lang="en-US" altLang="zh-CN"/>
          </a:p>
          <a:p>
            <a:r>
              <a:rPr kumimoji="1" lang="ro-RO" altLang="zh-CN"/>
              <a:t>float a = 1.0;</a:t>
            </a:r>
          </a:p>
          <a:p>
            <a:r>
              <a:rPr kumimoji="1" lang="ro-RO" altLang="zh-CN"/>
              <a:t>half b = 2.0;</a:t>
            </a:r>
          </a:p>
          <a:p>
            <a:r>
              <a:rPr kumimoji="1" lang="ro-RO" altLang="zh-CN"/>
              <a:t>float c = a+b; //</a:t>
            </a:r>
            <a:r>
              <a:rPr kumimoji="1" lang="zh-CN" altLang="ro-RO"/>
              <a:t>等价于 </a:t>
            </a:r>
            <a:r>
              <a:rPr kumimoji="1" lang="ro-RO" altLang="zh-CN"/>
              <a:t>float c = a + (float)b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5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数据类型转换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90393"/>
            <a:ext cx="9924011" cy="4115104"/>
          </a:xfrm>
        </p:spPr>
        <p:txBody>
          <a:bodyPr/>
          <a:lstStyle/>
          <a:p>
            <a:r>
              <a:rPr kumimoji="1" lang="en-US" altLang="zh-CN" dirty="0"/>
              <a:t>Cg </a:t>
            </a:r>
            <a:r>
              <a:rPr kumimoji="1" lang="zh-CN" altLang="en-US" dirty="0"/>
              <a:t>语言中对于常量数据可以加上类型后缀，表示该数据的类型，例如：</a:t>
            </a: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en-US" altLang="zh-TW" dirty="0"/>
              <a:t>float a = 1.0;</a:t>
            </a:r>
          </a:p>
          <a:p>
            <a:pPr>
              <a:lnSpc>
                <a:spcPct val="100000"/>
              </a:lnSpc>
            </a:pPr>
            <a:r>
              <a:rPr kumimoji="1" lang="en-US" altLang="zh-TW" dirty="0" smtClean="0"/>
              <a:t>float  b </a:t>
            </a:r>
            <a:r>
              <a:rPr kumimoji="1" lang="en-US" altLang="zh-TW" dirty="0"/>
              <a:t>= </a:t>
            </a:r>
            <a:r>
              <a:rPr kumimoji="1" lang="en-US" altLang="zh-TW" dirty="0" smtClean="0"/>
              <a:t>a </a:t>
            </a:r>
            <a:r>
              <a:rPr kumimoji="1" lang="en-US" altLang="zh-TW" dirty="0"/>
              <a:t>+ 2.0h; //2.0h </a:t>
            </a:r>
            <a:r>
              <a:rPr kumimoji="1" lang="zh-TW" altLang="en-US" dirty="0"/>
              <a:t>为 </a:t>
            </a:r>
            <a:r>
              <a:rPr kumimoji="1" lang="en-US" altLang="zh-TW" dirty="0"/>
              <a:t>half </a:t>
            </a:r>
            <a:r>
              <a:rPr kumimoji="1" lang="zh-TW" altLang="en-US" dirty="0"/>
              <a:t>类型常量数据</a:t>
            </a:r>
            <a:r>
              <a:rPr kumimoji="1" lang="en-US" altLang="zh-TW" dirty="0"/>
              <a:t>,</a:t>
            </a:r>
            <a:r>
              <a:rPr kumimoji="1" lang="zh-TW" altLang="en-US" dirty="0"/>
              <a:t>运算是需要做类型转换</a:t>
            </a:r>
            <a:endParaRPr kumimoji="1" lang="en-US" altLang="zh-TW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常量的类型后缀</a:t>
            </a:r>
            <a:r>
              <a:rPr kumimoji="1" lang="en-US" altLang="zh-CN" dirty="0"/>
              <a:t>(type suffix)</a:t>
            </a:r>
            <a:r>
              <a:rPr kumimoji="1" lang="zh-CN" altLang="en-US" dirty="0"/>
              <a:t>有 </a:t>
            </a:r>
            <a:r>
              <a:rPr kumimoji="1" lang="en-US" altLang="zh-CN" dirty="0"/>
              <a:t>3 </a:t>
            </a:r>
            <a:r>
              <a:rPr kumimoji="1" lang="zh-CN" altLang="en-US" dirty="0"/>
              <a:t>种：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</a:t>
            </a:r>
            <a:r>
              <a:rPr kumimoji="1" lang="zh-CN" altLang="en-US" dirty="0"/>
              <a:t>：表示 </a:t>
            </a:r>
            <a:r>
              <a:rPr kumimoji="1" lang="en-US" altLang="zh-CN" dirty="0"/>
              <a:t>float;</a:t>
            </a:r>
            <a:endParaRPr kumimoji="1" lang="zh-CN" altLang="en-US" dirty="0"/>
          </a:p>
          <a:p>
            <a:pPr>
              <a:lnSpc>
                <a:spcPct val="10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</a:t>
            </a:r>
            <a:r>
              <a:rPr kumimoji="1" lang="zh-CN" altLang="en-US" dirty="0"/>
              <a:t>：表示</a:t>
            </a:r>
            <a:r>
              <a:rPr kumimoji="1" lang="en-US" altLang="zh-CN" dirty="0"/>
              <a:t> half;</a:t>
            </a:r>
          </a:p>
          <a:p>
            <a:pPr>
              <a:lnSpc>
                <a:spcPct val="10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</a:t>
            </a:r>
            <a:r>
              <a:rPr kumimoji="1" lang="zh-CN" altLang="en-US" dirty="0"/>
              <a:t>：表示 </a:t>
            </a:r>
            <a:r>
              <a:rPr kumimoji="1" lang="en-US" altLang="zh-CN" dirty="0"/>
              <a:t>fixed;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012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关系运算符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19439"/>
            <a:ext cx="9924011" cy="1107377"/>
          </a:xfrm>
        </p:spPr>
        <p:txBody>
          <a:bodyPr/>
          <a:lstStyle/>
          <a:p>
            <a:r>
              <a:rPr kumimoji="1" lang="zh-CN" altLang="en-US">
                <a:latin typeface="黑体"/>
                <a:ea typeface="黑体"/>
                <a:cs typeface="黑体"/>
              </a:rPr>
              <a:t>关系操作符，用于比较同类型数据</a:t>
            </a:r>
            <a:r>
              <a:rPr kumimoji="1" lang="en-US" altLang="zh-CN">
                <a:latin typeface="黑体"/>
                <a:ea typeface="黑体"/>
                <a:cs typeface="黑体"/>
              </a:rPr>
              <a:t>(</a:t>
            </a:r>
            <a:r>
              <a:rPr kumimoji="1" lang="zh-CN" altLang="en-US">
                <a:latin typeface="黑体"/>
                <a:ea typeface="黑体"/>
                <a:cs typeface="黑体"/>
              </a:rPr>
              <a:t>不同类型的基础数据需要进行类型转换，不同长度的向量，不能进行比较</a:t>
            </a:r>
            <a:r>
              <a:rPr kumimoji="1" lang="en-US" altLang="zh-CN">
                <a:latin typeface="黑体"/>
                <a:ea typeface="黑体"/>
                <a:cs typeface="黑体"/>
              </a:rPr>
              <a:t>)</a:t>
            </a:r>
            <a:r>
              <a:rPr kumimoji="1" lang="zh-CN" altLang="en-US">
                <a:latin typeface="黑体"/>
                <a:ea typeface="黑体"/>
                <a:cs typeface="黑体"/>
              </a:rPr>
              <a:t>之间的大小关系或者等价关系。</a:t>
            </a:r>
            <a:endParaRPr kumimoji="1" lang="en-US" altLang="zh-CN">
              <a:latin typeface="黑体"/>
              <a:ea typeface="黑体"/>
              <a:cs typeface="黑体"/>
            </a:endParaRPr>
          </a:p>
          <a:p>
            <a:endParaRPr kumimoji="1" lang="zh-CN" altLang="en-US">
              <a:latin typeface="黑体"/>
              <a:ea typeface="黑体"/>
              <a:cs typeface="黑体"/>
            </a:endParaRPr>
          </a:p>
        </p:txBody>
      </p:sp>
      <p:pic>
        <p:nvPicPr>
          <p:cNvPr id="4" name="图片 3" descr="关系运算符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51" y="2926817"/>
            <a:ext cx="7122006" cy="35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47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向量</a:t>
            </a:r>
            <a:r>
              <a:rPr kumimoji="1" lang="en-US" altLang="zh-CN"/>
              <a:t>bool</a:t>
            </a:r>
            <a:r>
              <a:rPr kumimoji="1" lang="zh-CN" altLang="en-US"/>
              <a:t>逻辑运算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015638"/>
            <a:ext cx="9924011" cy="39484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Cg</a:t>
            </a:r>
            <a:r>
              <a:rPr kumimoji="1" lang="zh-CN" altLang="en-US" dirty="0"/>
              <a:t>语言表达式允许对向量使用所有的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operator</a:t>
            </a:r>
            <a:r>
              <a:rPr kumimoji="1" lang="zh-CN" altLang="en-US" dirty="0"/>
              <a:t>，如果是二元操作符，则被操作的两个向量的长度必须一致。表达式中向量的每个分量都进行一对一的运算，最后返回的结果是一个</a:t>
            </a:r>
            <a:r>
              <a:rPr kumimoji="1" lang="en-US" altLang="zh-CN" dirty="0" err="1"/>
              <a:t>bool</a:t>
            </a:r>
            <a:r>
              <a:rPr kumimoji="1" lang="zh-CN" altLang="en-US" dirty="0"/>
              <a:t>类型的向量，长度和操作数向量一致。例如：</a:t>
            </a:r>
            <a:endParaRPr kumimoji="1" lang="en-US" altLang="zh-CN" dirty="0"/>
          </a:p>
          <a:p>
            <a:r>
              <a:rPr kumimoji="1" lang="en-US" altLang="zh-TW" sz="2000" dirty="0">
                <a:latin typeface="黑体"/>
                <a:ea typeface="黑体"/>
                <a:cs typeface="黑体"/>
              </a:rPr>
              <a:t>float3 a = </a:t>
            </a:r>
            <a:r>
              <a:rPr kumimoji="1" lang="en-US" altLang="zh-TW" sz="2000" dirty="0" smtClean="0">
                <a:latin typeface="黑体"/>
                <a:ea typeface="黑体"/>
                <a:cs typeface="黑体"/>
              </a:rPr>
              <a:t>float3(</a:t>
            </a:r>
            <a:r>
              <a:rPr kumimoji="1" lang="en-US" altLang="zh-TW" sz="2000" dirty="0">
                <a:latin typeface="黑体"/>
                <a:ea typeface="黑体"/>
                <a:cs typeface="黑体"/>
              </a:rPr>
              <a:t>0.5, 0.0, 1.0);</a:t>
            </a:r>
          </a:p>
          <a:p>
            <a:r>
              <a:rPr kumimoji="1" lang="en-US" altLang="zh-TW" sz="2000" dirty="0">
                <a:latin typeface="黑体"/>
                <a:ea typeface="黑体"/>
                <a:cs typeface="黑体"/>
              </a:rPr>
              <a:t>float3 b = </a:t>
            </a:r>
            <a:r>
              <a:rPr kumimoji="1" lang="en-US" altLang="zh-TW" sz="2000" dirty="0" smtClean="0">
                <a:latin typeface="黑体"/>
                <a:ea typeface="黑体"/>
                <a:cs typeface="黑体"/>
              </a:rPr>
              <a:t>float3(</a:t>
            </a:r>
            <a:r>
              <a:rPr kumimoji="1" lang="en-US" altLang="zh-TW" sz="2000" dirty="0">
                <a:latin typeface="黑体"/>
                <a:ea typeface="黑体"/>
                <a:cs typeface="黑体"/>
              </a:rPr>
              <a:t>0.6, -0.1, 0.9);</a:t>
            </a:r>
          </a:p>
          <a:p>
            <a:r>
              <a:rPr kumimoji="1" lang="en-US" altLang="zh-TW" sz="2000" dirty="0">
                <a:latin typeface="黑体"/>
                <a:ea typeface="黑体"/>
                <a:cs typeface="黑体"/>
              </a:rPr>
              <a:t>bool3 c = a &lt; b;</a:t>
            </a:r>
          </a:p>
          <a:p>
            <a:r>
              <a:rPr kumimoji="1" lang="zh-TW" altLang="en-US" sz="2000" dirty="0">
                <a:latin typeface="黑体"/>
                <a:ea typeface="黑体"/>
                <a:cs typeface="黑体"/>
              </a:rPr>
              <a:t>运算后向量</a:t>
            </a:r>
            <a:r>
              <a:rPr kumimoji="1" lang="en-US" altLang="zh-TW" sz="2000" dirty="0">
                <a:latin typeface="黑体"/>
                <a:ea typeface="黑体"/>
                <a:cs typeface="黑体"/>
              </a:rPr>
              <a:t>c</a:t>
            </a:r>
            <a:r>
              <a:rPr kumimoji="1" lang="zh-TW" altLang="en-US" sz="2000" dirty="0">
                <a:latin typeface="黑体"/>
                <a:ea typeface="黑体"/>
                <a:cs typeface="黑体"/>
              </a:rPr>
              <a:t>的结果</a:t>
            </a:r>
            <a:r>
              <a:rPr kumimoji="1" lang="zh-TW" altLang="en-US" sz="2000" dirty="0" smtClean="0">
                <a:latin typeface="黑体"/>
                <a:ea typeface="黑体"/>
                <a:cs typeface="黑体"/>
              </a:rPr>
              <a:t>为</a:t>
            </a:r>
            <a:r>
              <a:rPr kumimoji="1" lang="en-US" altLang="zh-TW" sz="2000" dirty="0" smtClean="0">
                <a:latin typeface="黑体"/>
                <a:ea typeface="黑体"/>
                <a:cs typeface="黑体"/>
              </a:rPr>
              <a:t>bool3(true</a:t>
            </a:r>
            <a:r>
              <a:rPr kumimoji="1" lang="en-US" altLang="zh-TW" sz="2000" dirty="0">
                <a:latin typeface="黑体"/>
                <a:ea typeface="黑体"/>
                <a:cs typeface="黑体"/>
              </a:rPr>
              <a:t>, </a:t>
            </a:r>
            <a:r>
              <a:rPr kumimoji="1" lang="en-US" altLang="zh-TW" sz="2000" dirty="0" smtClean="0">
                <a:latin typeface="黑体"/>
                <a:ea typeface="黑体"/>
                <a:cs typeface="黑体"/>
              </a:rPr>
              <a:t>false, false);</a:t>
            </a:r>
            <a:endParaRPr kumimoji="1" lang="zh-CN" altLang="en-US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99461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逻辑运算符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91387"/>
            <a:ext cx="9924011" cy="1118264"/>
          </a:xfrm>
        </p:spPr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语言中有</a:t>
            </a:r>
            <a:r>
              <a:rPr kumimoji="1" lang="en-US" altLang="zh-CN"/>
              <a:t>3</a:t>
            </a:r>
            <a:r>
              <a:rPr kumimoji="1" lang="zh-CN" altLang="en-US"/>
              <a:t>种逻辑操作符</a:t>
            </a:r>
            <a:r>
              <a:rPr kumimoji="1" lang="en-US" altLang="zh-CN"/>
              <a:t>(</a:t>
            </a:r>
            <a:r>
              <a:rPr kumimoji="1" lang="zh-CN" altLang="en-US"/>
              <a:t>也被称为</a:t>
            </a:r>
            <a:r>
              <a:rPr kumimoji="1" lang="en-US" altLang="zh-CN"/>
              <a:t>boolean Operators)</a:t>
            </a:r>
            <a:r>
              <a:rPr kumimoji="1" lang="zh-CN" altLang="en-US"/>
              <a:t>，逻辑操作符运算后的返回类型均为</a:t>
            </a:r>
            <a:r>
              <a:rPr kumimoji="1" lang="en-US" altLang="zh-CN"/>
              <a:t>bool</a:t>
            </a:r>
            <a:r>
              <a:rPr kumimoji="1" lang="zh-CN" altLang="en-US"/>
              <a:t>类型。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 descr="逻辑操作符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88" y="2926660"/>
            <a:ext cx="8778388" cy="30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0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向量逻辑操作符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46609"/>
            <a:ext cx="9924011" cy="2761147"/>
          </a:xfrm>
        </p:spPr>
        <p:txBody>
          <a:bodyPr/>
          <a:lstStyle/>
          <a:p>
            <a:r>
              <a:rPr kumimoji="1" lang="zh-CN" altLang="en-US"/>
              <a:t>逻辑操作符也可以对向量使用，返回的变量类型是同样长度的内置</a:t>
            </a:r>
            <a:r>
              <a:rPr kumimoji="1" lang="en-US" altLang="zh-CN"/>
              <a:t>bool</a:t>
            </a:r>
            <a:r>
              <a:rPr kumimoji="1" lang="zh-CN" altLang="en-US"/>
              <a:t>向量。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注意</a:t>
            </a:r>
            <a:r>
              <a:rPr kumimoji="1" lang="en-US" altLang="zh-CN">
                <a:solidFill>
                  <a:srgbClr val="FF0000"/>
                </a:solidFill>
              </a:rPr>
              <a:t>:Cg</a:t>
            </a:r>
            <a:r>
              <a:rPr kumimoji="1" lang="zh-CN" altLang="en-US">
                <a:solidFill>
                  <a:srgbClr val="FF0000"/>
                </a:solidFill>
              </a:rPr>
              <a:t>中的逻辑与</a:t>
            </a:r>
            <a:r>
              <a:rPr kumimoji="1" lang="en-US" altLang="zh-CN">
                <a:solidFill>
                  <a:srgbClr val="FF0000"/>
                </a:solidFill>
              </a:rPr>
              <a:t>(&amp;&amp;)</a:t>
            </a:r>
            <a:r>
              <a:rPr kumimoji="1" lang="zh-CN" altLang="en-US">
                <a:solidFill>
                  <a:srgbClr val="FF0000"/>
                </a:solidFill>
              </a:rPr>
              <a:t>和逻辑或</a:t>
            </a:r>
            <a:r>
              <a:rPr kumimoji="1" lang="en-US" altLang="zh-CN">
                <a:solidFill>
                  <a:srgbClr val="FF0000"/>
                </a:solidFill>
              </a:rPr>
              <a:t>(||)</a:t>
            </a:r>
            <a:r>
              <a:rPr kumimoji="1" lang="zh-CN" altLang="en-US">
                <a:solidFill>
                  <a:srgbClr val="FF0000"/>
                </a:solidFill>
              </a:rPr>
              <a:t>不存在</a:t>
            </a:r>
            <a:r>
              <a:rPr kumimoji="1" lang="en-US" altLang="zh-CN">
                <a:solidFill>
                  <a:srgbClr val="FF0000"/>
                </a:solidFill>
              </a:rPr>
              <a:t>C</a:t>
            </a:r>
            <a:r>
              <a:rPr kumimoji="1" lang="zh-CN" altLang="en-US">
                <a:solidFill>
                  <a:srgbClr val="FF0000"/>
                </a:solidFill>
              </a:rPr>
              <a:t>中的短路现象</a:t>
            </a:r>
            <a:r>
              <a:rPr kumimoji="1" lang="en-US" altLang="zh-CN">
                <a:solidFill>
                  <a:srgbClr val="FF0000"/>
                </a:solidFill>
              </a:rPr>
              <a:t>(short-circuiting,</a:t>
            </a:r>
            <a:r>
              <a:rPr kumimoji="1" lang="zh-CN" altLang="en-US">
                <a:solidFill>
                  <a:srgbClr val="FF0000"/>
                </a:solidFill>
              </a:rPr>
              <a:t>即只用计算一个操作数的</a:t>
            </a:r>
            <a:r>
              <a:rPr kumimoji="1" lang="en-US" altLang="zh-CN">
                <a:solidFill>
                  <a:srgbClr val="FF0000"/>
                </a:solidFill>
              </a:rPr>
              <a:t>bool</a:t>
            </a:r>
            <a:r>
              <a:rPr kumimoji="1" lang="zh-CN" altLang="en-US">
                <a:solidFill>
                  <a:srgbClr val="FF0000"/>
                </a:solidFill>
              </a:rPr>
              <a:t>值即可</a:t>
            </a:r>
            <a:r>
              <a:rPr kumimoji="1" lang="en-US" altLang="zh-CN">
                <a:solidFill>
                  <a:srgbClr val="FF0000"/>
                </a:solidFill>
              </a:rPr>
              <a:t>)</a:t>
            </a:r>
            <a:r>
              <a:rPr kumimoji="1" lang="zh-CN" altLang="en-US">
                <a:solidFill>
                  <a:srgbClr val="FF0000"/>
                </a:solidFill>
              </a:rPr>
              <a:t>，而是参与运算的操作数据都进行</a:t>
            </a:r>
            <a:r>
              <a:rPr kumimoji="1" lang="en-US" altLang="zh-CN">
                <a:solidFill>
                  <a:srgbClr val="FF0000"/>
                </a:solidFill>
              </a:rPr>
              <a:t>bool</a:t>
            </a:r>
            <a:r>
              <a:rPr kumimoji="1" lang="zh-CN" altLang="en-US">
                <a:solidFill>
                  <a:srgbClr val="FF0000"/>
                </a:solidFill>
              </a:rPr>
              <a:t>分析。</a:t>
            </a:r>
          </a:p>
        </p:txBody>
      </p:sp>
    </p:spTree>
    <p:extLst>
      <p:ext uri="{BB962C8B-B14F-4D97-AF65-F5344CB8AC3E}">
        <p14:creationId xmlns:p14="http://schemas.microsoft.com/office/powerpoint/2010/main" val="17796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数学操作符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63775"/>
            <a:ext cx="9924011" cy="3489621"/>
          </a:xfrm>
        </p:spPr>
        <p:txBody>
          <a:bodyPr/>
          <a:lstStyle/>
          <a:p>
            <a:r>
              <a:rPr kumimoji="1" lang="en-US" altLang="zh-CN" dirty="0"/>
              <a:t>Cg</a:t>
            </a:r>
            <a:r>
              <a:rPr kumimoji="1" lang="zh-CN" altLang="en-US" dirty="0"/>
              <a:t>语言对向量的数学操作提供了内置的支持</a:t>
            </a:r>
            <a:r>
              <a:rPr kumimoji="1" lang="zh-CN" altLang="zh-CN" dirty="0"/>
              <a:t>，</a:t>
            </a:r>
            <a:r>
              <a:rPr kumimoji="1" lang="en-US" altLang="zh-CN" dirty="0"/>
              <a:t>Cg</a:t>
            </a:r>
            <a:r>
              <a:rPr kumimoji="1" lang="zh-CN" altLang="en-US" dirty="0"/>
              <a:t>中的数学操作符有</a:t>
            </a:r>
            <a:r>
              <a:rPr kumimoji="1" lang="zh-CN" altLang="zh-CN" dirty="0"/>
              <a:t>：</a:t>
            </a:r>
            <a:endParaRPr kumimoji="1" lang="en-US" altLang="zh-CN" dirty="0"/>
          </a:p>
          <a:p>
            <a:r>
              <a:rPr kumimoji="1" lang="zh-CN" altLang="zh-CN" dirty="0"/>
              <a:t>＊</a:t>
            </a:r>
            <a:r>
              <a:rPr kumimoji="1" lang="zh-CN" altLang="en-US" dirty="0"/>
              <a:t>乘法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／除法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－取反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＋加法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－减法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％求余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＋＋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－－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＊＝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／＝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＋＝</a:t>
            </a:r>
            <a:r>
              <a:rPr kumimoji="1" lang="en-US" altLang="zh-CN" dirty="0"/>
              <a:t>; </a:t>
            </a:r>
            <a:r>
              <a:rPr kumimoji="1" lang="zh-CN" altLang="en-US" dirty="0"/>
              <a:t>－＝</a:t>
            </a:r>
            <a:r>
              <a:rPr kumimoji="1" lang="en-US" altLang="zh-CN" dirty="0"/>
              <a:t>; </a:t>
            </a:r>
          </a:p>
          <a:p>
            <a:r>
              <a:rPr kumimoji="1" lang="zh-CN" altLang="en-US" dirty="0"/>
              <a:t>后面四种运算符有时被归纳入赋值操作符，不过它们实际上进行数学计算</a:t>
            </a:r>
            <a:r>
              <a:rPr kumimoji="1" lang="en-US" altLang="zh-CN" dirty="0"/>
              <a:t>,</a:t>
            </a:r>
            <a:r>
              <a:rPr kumimoji="1" lang="zh-CN" altLang="en-US" dirty="0"/>
              <a:t>然后进行赋值，所以这里也放入数学操作符中进行说明。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需要注意的是：求余操作符％。只能在</a:t>
            </a:r>
            <a:r>
              <a:rPr kumimoji="1" lang="en-US" altLang="zh-CN" dirty="0" err="1">
                <a:solidFill>
                  <a:srgbClr val="FF0000"/>
                </a:solidFill>
              </a:rPr>
              <a:t>int</a:t>
            </a:r>
            <a:r>
              <a:rPr kumimoji="1" lang="zh-CN" altLang="en-US" dirty="0">
                <a:solidFill>
                  <a:srgbClr val="FF0000"/>
                </a:solidFill>
              </a:rPr>
              <a:t>类型数据间进行，否则编译器会提示错误信息：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error C1021: operands to “%” must be integral.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44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位移操作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46609"/>
            <a:ext cx="9924011" cy="4376419"/>
          </a:xfrm>
        </p:spPr>
        <p:txBody>
          <a:bodyPr/>
          <a:lstStyle/>
          <a:p>
            <a:r>
              <a:rPr kumimoji="1" lang="en-US" altLang="zh-CN" dirty="0"/>
              <a:t>Cg</a:t>
            </a:r>
            <a:r>
              <a:rPr kumimoji="1" lang="zh-CN" altLang="en-US" dirty="0"/>
              <a:t>语言中的移位操作符，功能和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语言中的一样，也可以作用在向量上，但向量类型必须是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类型。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r>
              <a:rPr kumimoji="1" lang="en-US" altLang="zh-CN" dirty="0"/>
              <a:t>int2 a = int2(0.0,0.0);</a:t>
            </a:r>
          </a:p>
          <a:p>
            <a:r>
              <a:rPr kumimoji="1" lang="en-US" altLang="zh-CN" dirty="0"/>
              <a:t>int2 b = a&gt;&gt;1;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7259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 Swizzle</a:t>
            </a:r>
            <a:r>
              <a:rPr kumimoji="1" lang="zh-CN" altLang="en-US"/>
              <a:t>操作符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32803"/>
            <a:ext cx="9924011" cy="466633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可以使用</a:t>
            </a:r>
            <a:r>
              <a:rPr kumimoji="1" lang="en-US" altLang="zh-CN" dirty="0"/>
              <a:t>Cg</a:t>
            </a:r>
            <a:r>
              <a:rPr kumimoji="1" lang="zh-CN" altLang="en-US" dirty="0"/>
              <a:t>语言中的</a:t>
            </a:r>
            <a:r>
              <a:rPr kumimoji="1" lang="en-US" altLang="zh-CN" dirty="0"/>
              <a:t>swizzle</a:t>
            </a:r>
            <a:r>
              <a:rPr kumimoji="1" lang="zh-CN" altLang="en-US" dirty="0"/>
              <a:t>操作符（</a:t>
            </a:r>
            <a:r>
              <a:rPr kumimoji="1" lang="en-US" altLang="zh-CN" dirty="0"/>
              <a:t>.</a:t>
            </a:r>
            <a:r>
              <a:rPr kumimoji="1" lang="zh-CN" altLang="en-US" dirty="0"/>
              <a:t>）将一个向量的成员取出组成一个新的向量。</a:t>
            </a:r>
            <a:r>
              <a:rPr kumimoji="1" lang="en-US" altLang="zh-CN" dirty="0"/>
              <a:t>swizzle</a:t>
            </a:r>
            <a:r>
              <a:rPr kumimoji="1" lang="zh-CN" altLang="en-US" dirty="0"/>
              <a:t>操作符被</a:t>
            </a:r>
            <a:r>
              <a:rPr kumimoji="1" lang="en-US" altLang="zh-CN" dirty="0"/>
              <a:t>GPU</a:t>
            </a:r>
            <a:r>
              <a:rPr kumimoji="1" lang="zh-CN" altLang="en-US" dirty="0"/>
              <a:t>硬件高效支持。</a:t>
            </a:r>
          </a:p>
          <a:p>
            <a:pPr>
              <a:lnSpc>
                <a:spcPct val="80000"/>
              </a:lnSpc>
            </a:pPr>
            <a:r>
              <a:rPr kumimoji="1" lang="en-US" altLang="zh-CN" dirty="0"/>
              <a:t>swizzle</a:t>
            </a:r>
            <a:r>
              <a:rPr kumimoji="1" lang="zh-CN" altLang="en-US" dirty="0"/>
              <a:t>操作符后接</a:t>
            </a:r>
            <a:r>
              <a:rPr kumimoji="1" lang="en-US" altLang="zh-CN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w, </a:t>
            </a:r>
            <a:r>
              <a:rPr kumimoji="1" lang="zh-CN" altLang="en-US" dirty="0"/>
              <a:t>分别表示原始向量的第一个、第二个、第三个、第四个元素；</a:t>
            </a:r>
          </a:p>
          <a:p>
            <a:pPr>
              <a:lnSpc>
                <a:spcPct val="80000"/>
              </a:lnSpc>
            </a:pPr>
            <a:r>
              <a:rPr kumimoji="1" lang="en-US" altLang="zh-CN" dirty="0"/>
              <a:t>swizzle</a:t>
            </a:r>
            <a:r>
              <a:rPr kumimoji="1" lang="zh-CN" altLang="en-US" dirty="0"/>
              <a:t>操作符后接 </a:t>
            </a:r>
            <a:r>
              <a:rPr kumimoji="1" lang="en-US" altLang="zh-CN" dirty="0"/>
              <a:t>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的含义与前者等同。不过为了程序的易读性，建议对于表示颜色值的 向量，使用</a:t>
            </a:r>
            <a:r>
              <a:rPr kumimoji="1" lang="en-US" altLang="zh-CN" dirty="0"/>
              <a:t>swizzle</a:t>
            </a:r>
            <a:r>
              <a:rPr kumimoji="1" lang="zh-CN" altLang="en-US" dirty="0"/>
              <a:t>操作符后接</a:t>
            </a:r>
            <a:r>
              <a:rPr kumimoji="1" lang="en-US" altLang="zh-CN" dirty="0"/>
              <a:t>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的方式。</a:t>
            </a:r>
            <a:endParaRPr kumimoji="1" lang="en-US" altLang="zh-CN" dirty="0"/>
          </a:p>
          <a:p>
            <a:pPr>
              <a:lnSpc>
                <a:spcPct val="80000"/>
              </a:lnSpc>
            </a:pPr>
            <a:endParaRPr kumimoji="1" lang="en-US" altLang="zh-CN" dirty="0"/>
          </a:p>
          <a:p>
            <a:pPr>
              <a:lnSpc>
                <a:spcPct val="80000"/>
              </a:lnSpc>
            </a:pPr>
            <a:r>
              <a:rPr kumimoji="1" lang="en-US" altLang="zh-TW" dirty="0"/>
              <a:t>float4(a, b, c, d).xyz;// </a:t>
            </a:r>
            <a:r>
              <a:rPr kumimoji="1" lang="zh-TW" altLang="en-US" dirty="0"/>
              <a:t>等价于 </a:t>
            </a:r>
            <a:r>
              <a:rPr kumimoji="1" lang="en-US" altLang="zh-TW" dirty="0"/>
              <a:t>float3(a, b, c) </a:t>
            </a:r>
          </a:p>
          <a:p>
            <a:pPr>
              <a:lnSpc>
                <a:spcPct val="80000"/>
              </a:lnSpc>
            </a:pPr>
            <a:r>
              <a:rPr kumimoji="1" lang="en-US" altLang="zh-TW" dirty="0"/>
              <a:t>float4(a, b, c, d).</a:t>
            </a:r>
            <a:r>
              <a:rPr kumimoji="1" lang="en-US" altLang="zh-TW" dirty="0" err="1"/>
              <a:t>xyy</a:t>
            </a:r>
            <a:r>
              <a:rPr kumimoji="1" lang="en-US" altLang="zh-TW" dirty="0"/>
              <a:t>;// </a:t>
            </a:r>
            <a:r>
              <a:rPr kumimoji="1" lang="zh-TW" altLang="en-US" dirty="0"/>
              <a:t>等价于 </a:t>
            </a:r>
            <a:r>
              <a:rPr kumimoji="1" lang="en-US" altLang="zh-TW" dirty="0"/>
              <a:t>float3(a, b, b)</a:t>
            </a:r>
          </a:p>
          <a:p>
            <a:pPr>
              <a:lnSpc>
                <a:spcPct val="80000"/>
              </a:lnSpc>
            </a:pPr>
            <a:r>
              <a:rPr kumimoji="1" lang="en-US" altLang="zh-TW" dirty="0"/>
              <a:t>float4(a, b, c, d).</a:t>
            </a:r>
            <a:r>
              <a:rPr kumimoji="1" lang="en-US" altLang="zh-TW" dirty="0" err="1"/>
              <a:t>wzyx</a:t>
            </a:r>
            <a:r>
              <a:rPr kumimoji="1" lang="en-US" altLang="zh-TW" dirty="0"/>
              <a:t>;// </a:t>
            </a:r>
            <a:r>
              <a:rPr kumimoji="1" lang="zh-TW" altLang="en-US" dirty="0"/>
              <a:t>等价于 </a:t>
            </a:r>
            <a:r>
              <a:rPr kumimoji="1" lang="en-US" altLang="zh-TW" dirty="0"/>
              <a:t>float4(d, c, b, a)</a:t>
            </a:r>
          </a:p>
          <a:p>
            <a:pPr>
              <a:lnSpc>
                <a:spcPct val="80000"/>
              </a:lnSpc>
            </a:pPr>
            <a:r>
              <a:rPr kumimoji="1" lang="en-US" altLang="zh-TW" dirty="0"/>
              <a:t>float4(a, b, c, d).w;// </a:t>
            </a:r>
            <a:r>
              <a:rPr kumimoji="1" lang="zh-TW" altLang="en-US" dirty="0"/>
              <a:t>等价于 </a:t>
            </a:r>
            <a:r>
              <a:rPr kumimoji="1" lang="en-US" altLang="zh-TW" dirty="0"/>
              <a:t>float d</a:t>
            </a:r>
          </a:p>
          <a:p>
            <a:pPr>
              <a:lnSpc>
                <a:spcPct val="80000"/>
              </a:lnSpc>
            </a:pPr>
            <a:endParaRPr kumimoji="1"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kumimoji="1" lang="zh-CN" altLang="en-US" sz="2400" dirty="0">
                <a:solidFill>
                  <a:srgbClr val="FF0000"/>
                </a:solidFill>
              </a:rPr>
              <a:t>注意：</a:t>
            </a:r>
            <a:r>
              <a:rPr kumimoji="1" lang="en-US" altLang="zh-CN" sz="2400" dirty="0">
                <a:solidFill>
                  <a:srgbClr val="FF0000"/>
                </a:solidFill>
              </a:rPr>
              <a:t>Swizzle</a:t>
            </a:r>
            <a:r>
              <a:rPr kumimoji="1" lang="zh-CN" altLang="en-US" sz="2400" dirty="0">
                <a:solidFill>
                  <a:srgbClr val="FF0000"/>
                </a:solidFill>
              </a:rPr>
              <a:t>操作符只能对结构体和向量使用，不能对数组使用。</a:t>
            </a:r>
          </a:p>
        </p:txBody>
      </p:sp>
    </p:spTree>
    <p:extLst>
      <p:ext uri="{BB962C8B-B14F-4D97-AF65-F5344CB8AC3E}">
        <p14:creationId xmlns:p14="http://schemas.microsoft.com/office/powerpoint/2010/main" val="1324449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条件运算符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52140" y="2098473"/>
            <a:ext cx="2701787" cy="2291751"/>
          </a:xfrm>
        </p:spPr>
        <p:txBody>
          <a:bodyPr/>
          <a:lstStyle/>
          <a:p>
            <a:r>
              <a:rPr kumimoji="1" lang="da-DK" altLang="zh-CN"/>
              <a:t>expr1 ? expr2 : expr3;</a:t>
            </a:r>
          </a:p>
          <a:p>
            <a:endParaRPr kumimoji="1" lang="da-DK" altLang="zh-CN"/>
          </a:p>
          <a:p>
            <a:r>
              <a:rPr kumimoji="1" lang="da-DK" altLang="zh-CN"/>
              <a:t>if(a &lt; 0){b = a;}</a:t>
            </a:r>
          </a:p>
          <a:p>
            <a:r>
              <a:rPr kumimoji="1" lang="da-DK" altLang="zh-CN"/>
              <a:t>else{c = a;}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210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270076" y="3554081"/>
            <a:ext cx="3269411" cy="388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Cg 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70076" y="4136364"/>
            <a:ext cx="3269411" cy="388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CG 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表达式与控制语句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70076" y="4786606"/>
            <a:ext cx="3269411" cy="3881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输出与语义绑定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70075" y="5429378"/>
            <a:ext cx="3269411" cy="38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函数与程序设计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602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操作运算符优先级</a:t>
            </a:r>
          </a:p>
        </p:txBody>
      </p:sp>
      <p:pic>
        <p:nvPicPr>
          <p:cNvPr id="4" name="图片 3" descr="运算符优先级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35" y="1836164"/>
            <a:ext cx="5806904" cy="50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23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控制流语句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05193"/>
            <a:ext cx="9924011" cy="2416003"/>
          </a:xfrm>
        </p:spPr>
        <p:txBody>
          <a:bodyPr/>
          <a:lstStyle/>
          <a:p>
            <a:r>
              <a:rPr kumimoji="1" lang="en-US" altLang="zh-CN" dirty="0"/>
              <a:t>Cg</a:t>
            </a:r>
            <a:r>
              <a:rPr kumimoji="1" lang="zh-CN" altLang="en-US" dirty="0"/>
              <a:t>中的控制流语句和循环语句与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语言类似。</a:t>
            </a:r>
          </a:p>
          <a:p>
            <a:r>
              <a:rPr kumimoji="1" lang="zh-CN" altLang="en-US" dirty="0"/>
              <a:t>条件语句有</a:t>
            </a:r>
            <a:r>
              <a:rPr kumimoji="1" lang="en-US" altLang="zh-CN" dirty="0"/>
              <a:t>:if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if-else if-else</a:t>
            </a:r>
            <a:r>
              <a:rPr kumimoji="1" lang="zh-CN" altLang="en-US" dirty="0"/>
              <a:t>；</a:t>
            </a:r>
          </a:p>
          <a:p>
            <a:r>
              <a:rPr kumimoji="1" lang="zh-CN" altLang="en-US" dirty="0"/>
              <a:t>循环语句有</a:t>
            </a:r>
            <a:r>
              <a:rPr kumimoji="1" lang="en-US" altLang="zh-CN" dirty="0"/>
              <a:t>:while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for</a:t>
            </a:r>
            <a:r>
              <a:rPr kumimoji="1" lang="zh-CN" altLang="en-US" dirty="0"/>
              <a:t>；</a:t>
            </a:r>
          </a:p>
          <a:p>
            <a:r>
              <a:rPr kumimoji="1" lang="en-US" altLang="zh-CN" dirty="0"/>
              <a:t>break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continue </a:t>
            </a:r>
            <a:r>
              <a:rPr kumimoji="1" lang="zh-CN" altLang="en-US" dirty="0"/>
              <a:t>语句可以在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语句中使用。</a:t>
            </a:r>
          </a:p>
        </p:txBody>
      </p:sp>
    </p:spTree>
    <p:extLst>
      <p:ext uri="{BB962C8B-B14F-4D97-AF65-F5344CB8AC3E}">
        <p14:creationId xmlns:p14="http://schemas.microsoft.com/office/powerpoint/2010/main" val="2563654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关键字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77580"/>
            <a:ext cx="9924011" cy="4555893"/>
          </a:xfrm>
        </p:spPr>
        <p:txBody>
          <a:bodyPr/>
          <a:lstStyle/>
          <a:p>
            <a:r>
              <a:rPr kumimoji="1" lang="en-US" altLang="zh-CN" dirty="0"/>
              <a:t>Cg </a:t>
            </a:r>
            <a:r>
              <a:rPr kumimoji="1" lang="zh-CN" altLang="en-US" dirty="0"/>
              <a:t>中的关键 字很多都是照搬 </a:t>
            </a:r>
            <a:r>
              <a:rPr kumimoji="1" lang="en-US" altLang="zh-CN" dirty="0"/>
              <a:t>C\C++</a:t>
            </a:r>
            <a:r>
              <a:rPr kumimoji="1" lang="zh-CN" altLang="en-US" dirty="0"/>
              <a:t>中的关键字，不过 </a:t>
            </a:r>
            <a:r>
              <a:rPr kumimoji="1" lang="en-US" altLang="zh-CN" dirty="0"/>
              <a:t>Cg </a:t>
            </a:r>
            <a:r>
              <a:rPr kumimoji="1" lang="zh-CN" altLang="en-US" dirty="0"/>
              <a:t>中也创造了一系列独特的关键字</a:t>
            </a:r>
            <a:r>
              <a:rPr kumimoji="1" lang="en-US" altLang="zh-CN" dirty="0"/>
              <a:t>, </a:t>
            </a:r>
            <a:r>
              <a:rPr kumimoji="1" lang="zh-CN" altLang="en-US" dirty="0"/>
              <a:t>这些关键字不但用于指定输入图元的数据含义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是位置信息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还是法向量信息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，本质也则对应着这些图元数据存放的硬件资源</a:t>
            </a:r>
            <a:r>
              <a:rPr kumimoji="1" lang="en-US" altLang="zh-CN" dirty="0"/>
              <a:t>(</a:t>
            </a:r>
            <a:r>
              <a:rPr kumimoji="1" lang="zh-CN" altLang="en-US" dirty="0"/>
              <a:t>寄存器或者纹理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，称之为语义 词</a:t>
            </a:r>
            <a:r>
              <a:rPr kumimoji="1" lang="en-US" altLang="zh-CN" dirty="0"/>
              <a:t>(Semantics)</a:t>
            </a:r>
            <a:r>
              <a:rPr kumimoji="1" lang="zh-CN" altLang="en-US" dirty="0"/>
              <a:t>，通常也根据其用法称之为绑定语义词</a:t>
            </a:r>
            <a:r>
              <a:rPr kumimoji="1" lang="en-US" altLang="zh-CN" dirty="0"/>
              <a:t>(binding semantics)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除语义词外，</a:t>
            </a:r>
            <a:r>
              <a:rPr kumimoji="1" lang="en-US" altLang="zh-CN" dirty="0"/>
              <a:t>Cg </a:t>
            </a:r>
            <a:r>
              <a:rPr kumimoji="1" lang="zh-CN" altLang="en-US" dirty="0"/>
              <a:t>中还提供了三个关键字：</a:t>
            </a:r>
            <a:r>
              <a:rPr kumimoji="1" lang="en-US" altLang="zh-CN" dirty="0"/>
              <a:t>in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out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inout</a:t>
            </a:r>
            <a:r>
              <a:rPr kumimoji="1" lang="zh-CN" altLang="en-US" dirty="0"/>
              <a:t>。用于表示函数的输入参数的传递方式，称为输入</a:t>
            </a:r>
            <a:r>
              <a:rPr kumimoji="1" lang="en-US" altLang="zh-CN" dirty="0"/>
              <a:t>\</a:t>
            </a:r>
            <a:r>
              <a:rPr kumimoji="1" lang="zh-CN" altLang="en-US" dirty="0"/>
              <a:t>输出关键字，这组关键字可以和语义词合用表达硬件上不同的存储位置，即同一个语义词</a:t>
            </a:r>
            <a:r>
              <a:rPr kumimoji="1" lang="en-US" altLang="zh-CN" dirty="0"/>
              <a:t>,</a:t>
            </a:r>
            <a:r>
              <a:rPr kumimoji="1" lang="zh-CN" altLang="en-US" dirty="0"/>
              <a:t>使用 </a:t>
            </a:r>
            <a:r>
              <a:rPr kumimoji="1" lang="en-US" altLang="zh-CN" dirty="0"/>
              <a:t>in </a:t>
            </a:r>
            <a:r>
              <a:rPr kumimoji="1" lang="zh-CN" altLang="en-US" dirty="0"/>
              <a:t>关键字修辞和 </a:t>
            </a:r>
            <a:r>
              <a:rPr kumimoji="1" lang="en-US" altLang="zh-CN" dirty="0"/>
              <a:t>out </a:t>
            </a:r>
            <a:r>
              <a:rPr kumimoji="1" lang="zh-CN" altLang="en-US" dirty="0"/>
              <a:t>关键词修辞，表示的图形硬件上不同的寄存器。</a:t>
            </a:r>
            <a:endParaRPr kumimoji="1" lang="en-US" altLang="zh-CN" dirty="0"/>
          </a:p>
          <a:p>
            <a:r>
              <a:rPr kumimoji="1" lang="en-US" altLang="zh-CN" dirty="0"/>
              <a:t>Cg </a:t>
            </a:r>
            <a:r>
              <a:rPr kumimoji="1" lang="zh-CN" altLang="en-US" dirty="0"/>
              <a:t>语言还提供两个修辞符：</a:t>
            </a:r>
            <a:r>
              <a:rPr kumimoji="1" lang="en-US" altLang="zh-CN" dirty="0"/>
              <a:t>uniform </a:t>
            </a:r>
            <a:r>
              <a:rPr kumimoji="1" lang="zh-CN" altLang="en-US" dirty="0"/>
              <a:t>用于指定变量的数据初始化方式；</a:t>
            </a:r>
            <a:r>
              <a:rPr kumimoji="1" lang="en-US" altLang="zh-CN" dirty="0" err="1"/>
              <a:t>const</a:t>
            </a:r>
            <a:r>
              <a:rPr kumimoji="1" lang="en-US" altLang="zh-CN" dirty="0"/>
              <a:t> </a:t>
            </a:r>
            <a:r>
              <a:rPr kumimoji="1" lang="zh-CN" altLang="en-US" dirty="0"/>
              <a:t>关键字的含义与 </a:t>
            </a:r>
            <a:r>
              <a:rPr kumimoji="1" lang="en-US" altLang="zh-CN" dirty="0"/>
              <a:t>C\C++</a:t>
            </a:r>
            <a:r>
              <a:rPr kumimoji="1" lang="zh-CN" altLang="en-US" dirty="0"/>
              <a:t>中相同，表示被修辞变量为常量变量。</a:t>
            </a:r>
          </a:p>
        </p:txBody>
      </p:sp>
    </p:spTree>
    <p:extLst>
      <p:ext uri="{BB962C8B-B14F-4D97-AF65-F5344CB8AC3E}">
        <p14:creationId xmlns:p14="http://schemas.microsoft.com/office/powerpoint/2010/main" val="192741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 uniform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443941"/>
            <a:ext cx="9924011" cy="381005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Cg </a:t>
            </a:r>
            <a:r>
              <a:rPr kumimoji="1" lang="zh-CN" altLang="en-US" dirty="0"/>
              <a:t>语言将输入数据流分为两类：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Varying inputs,</a:t>
            </a:r>
            <a:r>
              <a:rPr kumimoji="1" lang="zh-CN" altLang="en-US" dirty="0"/>
              <a:t>即数据流输入图元信息的各种组成要素。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Uniform inputs,</a:t>
            </a:r>
            <a:r>
              <a:rPr kumimoji="1" lang="zh-CN" altLang="en-US" dirty="0"/>
              <a:t>表示一些与三维渲染有关的离散信息数据，这些数据通常由应用程序传入，并通常不会随着图元信息的变化而变化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如材质对光的反射信息、运动矩阵等。</a:t>
            </a:r>
            <a:endParaRPr kumimoji="1" lang="en-US" altLang="zh-CN" dirty="0"/>
          </a:p>
          <a:p>
            <a:r>
              <a:rPr kumimoji="1" lang="zh-CN" altLang="en-US" sz="2000" dirty="0">
                <a:solidFill>
                  <a:srgbClr val="FF0000"/>
                </a:solidFill>
              </a:rPr>
              <a:t>需要注意的一点是：</a:t>
            </a:r>
            <a:r>
              <a:rPr kumimoji="1" lang="en-US" altLang="zh-CN" sz="2000" dirty="0">
                <a:solidFill>
                  <a:srgbClr val="FF0000"/>
                </a:solidFill>
              </a:rPr>
              <a:t>uniform </a:t>
            </a:r>
            <a:r>
              <a:rPr kumimoji="1" lang="zh-CN" altLang="en-US" sz="2000" dirty="0">
                <a:solidFill>
                  <a:srgbClr val="FF0000"/>
                </a:solidFill>
              </a:rPr>
              <a:t>修辞的变量的值是从外部传入的，所以在 </a:t>
            </a:r>
            <a:r>
              <a:rPr kumimoji="1" lang="en-US" altLang="zh-CN" sz="2000" dirty="0">
                <a:solidFill>
                  <a:srgbClr val="FF0000"/>
                </a:solidFill>
              </a:rPr>
              <a:t>Cg </a:t>
            </a:r>
            <a:r>
              <a:rPr kumimoji="1" lang="zh-CN" altLang="en-US" sz="2000" dirty="0">
                <a:solidFill>
                  <a:srgbClr val="FF0000"/>
                </a:solidFill>
              </a:rPr>
              <a:t>程 序</a:t>
            </a:r>
            <a:r>
              <a:rPr kumimoji="1" lang="en-US" altLang="zh-CN" sz="2000" dirty="0">
                <a:solidFill>
                  <a:srgbClr val="FF0000"/>
                </a:solidFill>
              </a:rPr>
              <a:t>(</a:t>
            </a:r>
            <a:r>
              <a:rPr kumimoji="1" lang="zh-CN" altLang="en-US" sz="2000" dirty="0">
                <a:solidFill>
                  <a:srgbClr val="FF0000"/>
                </a:solidFill>
              </a:rPr>
              <a:t>顶点程序和片段程序</a:t>
            </a:r>
            <a:r>
              <a:rPr kumimoji="1" lang="en-US" altLang="zh-CN" sz="2000" dirty="0">
                <a:solidFill>
                  <a:srgbClr val="FF0000"/>
                </a:solidFill>
              </a:rPr>
              <a:t>)</a:t>
            </a:r>
            <a:r>
              <a:rPr kumimoji="1" lang="zh-CN" altLang="en-US" sz="2000" dirty="0">
                <a:solidFill>
                  <a:srgbClr val="FF0000"/>
                </a:solidFill>
              </a:rPr>
              <a:t>中通常使用 </a:t>
            </a:r>
            <a:r>
              <a:rPr kumimoji="1" lang="en-US" altLang="zh-CN" sz="2000" dirty="0">
                <a:solidFill>
                  <a:srgbClr val="FF0000"/>
                </a:solidFill>
              </a:rPr>
              <a:t>uniform </a:t>
            </a:r>
            <a:r>
              <a:rPr kumimoji="1" lang="zh-CN" altLang="en-US" sz="2000" dirty="0">
                <a:solidFill>
                  <a:srgbClr val="FF0000"/>
                </a:solidFill>
              </a:rPr>
              <a:t>参数修辞函数形参，不容许声明一个用 </a:t>
            </a:r>
            <a:r>
              <a:rPr kumimoji="1" lang="en-US" altLang="zh-CN" sz="2000" dirty="0">
                <a:solidFill>
                  <a:srgbClr val="FF0000"/>
                </a:solidFill>
              </a:rPr>
              <a:t>uniform </a:t>
            </a:r>
            <a:r>
              <a:rPr kumimoji="1" lang="zh-CN" altLang="en-US" sz="2000" dirty="0">
                <a:solidFill>
                  <a:srgbClr val="FF0000"/>
                </a:solidFill>
              </a:rPr>
              <a:t>修辞的局部变量！</a:t>
            </a:r>
          </a:p>
        </p:txBody>
      </p:sp>
    </p:spTree>
    <p:extLst>
      <p:ext uri="{BB962C8B-B14F-4D97-AF65-F5344CB8AC3E}">
        <p14:creationId xmlns:p14="http://schemas.microsoft.com/office/powerpoint/2010/main" val="652044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输入／输出修辞符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05193"/>
            <a:ext cx="9924011" cy="4583504"/>
          </a:xfrm>
        </p:spPr>
        <p:txBody>
          <a:bodyPr/>
          <a:lstStyle/>
          <a:p>
            <a:r>
              <a:rPr kumimoji="1" lang="zh-CN" altLang="en-US" dirty="0"/>
              <a:t>参数传递是指</a:t>
            </a:r>
            <a:r>
              <a:rPr kumimoji="1" lang="en-US" altLang="zh-CN" dirty="0"/>
              <a:t>:</a:t>
            </a:r>
            <a:r>
              <a:rPr kumimoji="1" lang="zh-CN" altLang="en-US" dirty="0"/>
              <a:t>函数调用实参值初始化函数形参的过程。</a:t>
            </a:r>
            <a:endParaRPr kumimoji="1" lang="en-US" altLang="zh-CN" dirty="0"/>
          </a:p>
          <a:p>
            <a:r>
              <a:rPr kumimoji="1" lang="en-US" altLang="zh-CN" dirty="0"/>
              <a:t>1. in</a:t>
            </a:r>
            <a:r>
              <a:rPr kumimoji="1" lang="zh-CN" altLang="en-US" dirty="0"/>
              <a:t>：修辞一个形参只是用于输入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进入函数体时被初始化</a:t>
            </a:r>
            <a:r>
              <a:rPr kumimoji="1" lang="en-US" altLang="zh-CN" dirty="0"/>
              <a:t>,</a:t>
            </a:r>
            <a:r>
              <a:rPr kumimoji="1" lang="zh-CN" altLang="en-US" dirty="0"/>
              <a:t>且该形参值 的改变不会影响实参值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这是典型的值传递方式。</a:t>
            </a:r>
          </a:p>
          <a:p>
            <a:r>
              <a:rPr kumimoji="1" lang="en-US" altLang="zh-CN" dirty="0"/>
              <a:t>2. out</a:t>
            </a:r>
            <a:r>
              <a:rPr kumimoji="1" lang="zh-CN" altLang="en-US" dirty="0"/>
              <a:t>：修辞一个形参只是用于输出的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进入函数体时并没有被初始化，这种类型的形参一般是一个函数的运行结果。</a:t>
            </a:r>
          </a:p>
          <a:p>
            <a:r>
              <a:rPr kumimoji="1" lang="en-US" altLang="zh-CN" dirty="0"/>
              <a:t>3. </a:t>
            </a:r>
            <a:r>
              <a:rPr kumimoji="1" lang="en-US" altLang="zh-CN" dirty="0" err="1"/>
              <a:t>inout</a:t>
            </a:r>
            <a:r>
              <a:rPr kumimoji="1" lang="zh-CN" altLang="en-US" dirty="0"/>
              <a:t>：修辞一个形参既用于输入也用于输出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这是典型的引用传递。</a:t>
            </a:r>
          </a:p>
        </p:txBody>
      </p:sp>
    </p:spTree>
    <p:extLst>
      <p:ext uri="{BB962C8B-B14F-4D97-AF65-F5344CB8AC3E}">
        <p14:creationId xmlns:p14="http://schemas.microsoft.com/office/powerpoint/2010/main" val="4062051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 </a:t>
            </a:r>
            <a:r>
              <a:rPr kumimoji="1" lang="zh-CN" altLang="en-US"/>
              <a:t>输入语义与输入语义的区别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语义：是两个处理阶段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顶点程序、片段程序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之间的输入／输出数据和寄存器之间的桥梁，同时语义通常也表示数据的含义，如 </a:t>
            </a:r>
            <a:r>
              <a:rPr kumimoji="1" lang="en-US" altLang="zh-CN" dirty="0"/>
              <a:t>POSITION </a:t>
            </a:r>
            <a:r>
              <a:rPr kumimoji="1" lang="zh-CN" altLang="en-US" dirty="0"/>
              <a:t>一般表示参数种存放的数据是顶点位置。</a:t>
            </a:r>
            <a:endParaRPr kumimoji="1" lang="en-US" altLang="zh-CN" dirty="0"/>
          </a:p>
          <a:p>
            <a:r>
              <a:rPr kumimoji="1" lang="zh-CN" altLang="en-US" dirty="0"/>
              <a:t>语义：只对两个处理阶段的输入／输出数据有意义，也就是说语义只有在入口函数中才有效，在内部函数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一个阶段的内部处理函数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和下一个阶段没有 数据传递关系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的无效</a:t>
            </a:r>
            <a:r>
              <a:rPr kumimoji="1" lang="en-US" altLang="zh-CN" dirty="0"/>
              <a:t>,</a:t>
            </a:r>
            <a:r>
              <a:rPr kumimoji="1" lang="zh-CN" altLang="en-US" dirty="0"/>
              <a:t>被忽略。</a:t>
            </a:r>
            <a:endParaRPr kumimoji="1" lang="en-US" altLang="zh-CN" dirty="0"/>
          </a:p>
          <a:p>
            <a:r>
              <a:rPr kumimoji="1" lang="zh-CN" altLang="en-US" dirty="0"/>
              <a:t>语义：分为输入语义和输入语义，输入语义和输出语义是有区别的。</a:t>
            </a:r>
          </a:p>
        </p:txBody>
      </p:sp>
    </p:spTree>
    <p:extLst>
      <p:ext uri="{BB962C8B-B14F-4D97-AF65-F5344CB8AC3E}">
        <p14:creationId xmlns:p14="http://schemas.microsoft.com/office/powerpoint/2010/main" val="2769991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顶点着色程序的输入语义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4818201"/>
            <a:ext cx="9924011" cy="176713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参数使用语义</a:t>
            </a:r>
            <a:r>
              <a:rPr kumimoji="1" lang="zh-TW" altLang="en-US" dirty="0"/>
              <a:t>使用举例：</a:t>
            </a:r>
            <a:r>
              <a:rPr kumimoji="1" lang="en-US" altLang="zh-TW" dirty="0"/>
              <a:t>in float4 </a:t>
            </a:r>
            <a:r>
              <a:rPr kumimoji="1" lang="en-US" altLang="zh-TW" dirty="0" err="1"/>
              <a:t>modelPos</a:t>
            </a:r>
            <a:r>
              <a:rPr kumimoji="1" lang="en-US" altLang="zh-TW" dirty="0"/>
              <a:t>: POSITION</a:t>
            </a:r>
          </a:p>
          <a:p>
            <a:r>
              <a:rPr kumimoji="1" lang="zh-CN" altLang="en-US" dirty="0"/>
              <a:t>表示该参数中的数据是的顶点位置坐标</a:t>
            </a:r>
            <a:r>
              <a:rPr kumimoji="1" lang="en-US" altLang="zh-CN" dirty="0"/>
              <a:t>(</a:t>
            </a:r>
            <a:r>
              <a:rPr kumimoji="1" lang="zh-CN" altLang="en-US" dirty="0"/>
              <a:t>通常位于模型空间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，属于输入参数，语义词 </a:t>
            </a:r>
            <a:r>
              <a:rPr kumimoji="1" lang="en-US" altLang="zh-CN" dirty="0"/>
              <a:t>POSITION </a:t>
            </a:r>
            <a:r>
              <a:rPr kumimoji="1" lang="zh-CN" altLang="en-US" dirty="0"/>
              <a:t>是输入语义，如果在 </a:t>
            </a:r>
            <a:r>
              <a:rPr kumimoji="1" lang="en-US" altLang="zh-CN" dirty="0"/>
              <a:t>OpenGL </a:t>
            </a:r>
            <a:r>
              <a:rPr kumimoji="1" lang="zh-CN" altLang="en-US" dirty="0"/>
              <a:t>中则对应为接受应用程序传递的顶点数据的寄存器</a:t>
            </a:r>
            <a:r>
              <a:rPr kumimoji="1" lang="en-US" altLang="zh-CN" dirty="0"/>
              <a:t>(</a:t>
            </a:r>
            <a:r>
              <a:rPr kumimoji="1" lang="zh-CN" altLang="en-US" dirty="0"/>
              <a:t>图形硬件上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TW" dirty="0"/>
          </a:p>
          <a:p>
            <a:endParaRPr kumimoji="1" lang="zh-CN" altLang="en-US" dirty="0"/>
          </a:p>
        </p:txBody>
      </p:sp>
      <p:pic>
        <p:nvPicPr>
          <p:cNvPr id="4" name="图片 3" descr="顶点着色器语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99" y="1990903"/>
            <a:ext cx="6490260" cy="27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20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顶点着色程序的输出语义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22357"/>
            <a:ext cx="9924011" cy="3531039"/>
          </a:xfrm>
        </p:spPr>
        <p:txBody>
          <a:bodyPr/>
          <a:lstStyle/>
          <a:p>
            <a:r>
              <a:rPr kumimoji="1" lang="zh-CN" altLang="en-US" dirty="0"/>
              <a:t>顶点程序的输出数据被传入到片断程序中，所以顶点着色程序的输出语义词，通常也是片段程序的输入语义词，不过语义词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除外。</a:t>
            </a:r>
            <a:endParaRPr kumimoji="1" lang="en-US" altLang="zh-CN" dirty="0"/>
          </a:p>
          <a:p>
            <a:r>
              <a:rPr kumimoji="1" lang="zh-CN" altLang="en-US" dirty="0"/>
              <a:t>这些语义词适用于所有的</a:t>
            </a:r>
            <a:r>
              <a:rPr kumimoji="1" lang="en-US" altLang="zh-CN" dirty="0"/>
              <a:t>Cg vertex profiles</a:t>
            </a:r>
            <a:r>
              <a:rPr kumimoji="1" lang="zh-CN" altLang="en-US" dirty="0"/>
              <a:t>作为输出语义和</a:t>
            </a:r>
            <a:r>
              <a:rPr kumimoji="1" lang="en-US" altLang="zh-CN" dirty="0"/>
              <a:t>Cg fragment profiles</a:t>
            </a:r>
            <a:r>
              <a:rPr kumimoji="1" lang="zh-CN" altLang="en-US" dirty="0"/>
              <a:t>的输入语义</a:t>
            </a:r>
            <a:r>
              <a:rPr kumimoji="1" lang="zh-CN" altLang="zh-CN" dirty="0"/>
              <a:t>：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FOG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COLOR0-COLOR1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TEXCOORD0-TEXCOORD7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顶点着色程序必须声明一个输出变量，并绑定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语义词，该变量中的数据将被用于，且只被用于光栅化！如果没有声明一个绑定</a:t>
            </a:r>
            <a:r>
              <a:rPr kumimoji="1" lang="en-US" altLang="zh-CN" dirty="0"/>
              <a:t>POSITION</a:t>
            </a:r>
            <a:r>
              <a:rPr kumimoji="1" lang="zh-CN" altLang="en-US" dirty="0"/>
              <a:t>语义词的输出变量就会报错。</a:t>
            </a:r>
          </a:p>
        </p:txBody>
      </p:sp>
    </p:spTree>
    <p:extLst>
      <p:ext uri="{BB962C8B-B14F-4D97-AF65-F5344CB8AC3E}">
        <p14:creationId xmlns:p14="http://schemas.microsoft.com/office/powerpoint/2010/main" val="2895660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顶点着色程序的输出语义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2249" y="1946609"/>
            <a:ext cx="7774366" cy="3406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zh-CN" altLang="en-US"/>
              <a:t>示例代码：</a:t>
            </a:r>
            <a:endParaRPr kumimoji="1" lang="en-US" altLang="zh-CN"/>
          </a:p>
          <a:p>
            <a:pPr>
              <a:lnSpc>
                <a:spcPct val="80000"/>
              </a:lnSpc>
            </a:pPr>
            <a:r>
              <a:rPr kumimoji="1" lang="en-US" altLang="zh-CN"/>
              <a:t>void main_v(float4 position: POSITION, 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	    out float4 oposition : POSITION,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	    uniform float4x4 modelViewProj)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	//oposition = mul(modelViewProj,position); 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56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顶点着色程序的输出语义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001833"/>
            <a:ext cx="9924011" cy="4473058"/>
          </a:xfrm>
        </p:spPr>
        <p:txBody>
          <a:bodyPr>
            <a:normAutofit/>
          </a:bodyPr>
          <a:lstStyle/>
          <a:p>
            <a:r>
              <a:rPr kumimoji="1" lang="zh-CN" altLang="en-US"/>
              <a:t>为了保持顶点程序输出语义和片段程序输入语义的一致性，通常使用相同的 </a:t>
            </a:r>
            <a:r>
              <a:rPr kumimoji="1" lang="en-US" altLang="zh-CN"/>
              <a:t>struct</a:t>
            </a:r>
            <a:r>
              <a:rPr kumimoji="1" lang="zh-CN" altLang="en-US"/>
              <a:t>类型数据作为两者之间的传递</a:t>
            </a:r>
            <a:r>
              <a:rPr kumimoji="1" lang="en-US" altLang="zh-CN"/>
              <a:t>,</a:t>
            </a:r>
            <a:r>
              <a:rPr kumimoji="1" lang="zh-CN" altLang="en-US"/>
              <a:t>这是一种非常方便的写法，推荐使用。例如：</a:t>
            </a:r>
            <a:endParaRPr kumimoji="1" lang="en-US" altLang="zh-CN"/>
          </a:p>
          <a:p>
            <a:pPr>
              <a:lnSpc>
                <a:spcPct val="80000"/>
              </a:lnSpc>
            </a:pPr>
            <a:r>
              <a:rPr kumimoji="1" lang="en-US" altLang="zh-CN"/>
              <a:t>struct VertexIn {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float4 position : POSITION; 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float4 normal : NORMAL;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};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struct VertexScreen {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float4 oPosition : POSITION;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float4 objectPos : TEXCOORD0; 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float4 objectNormal : TEXCOORD1;</a:t>
            </a:r>
          </a:p>
          <a:p>
            <a:pPr>
              <a:lnSpc>
                <a:spcPct val="80000"/>
              </a:lnSpc>
            </a:pPr>
            <a:r>
              <a:rPr kumimoji="1" lang="en-US" altLang="zh-CN"/>
              <a:t>};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66819" y="3299571"/>
            <a:ext cx="56767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注意</a:t>
            </a:r>
            <a:r>
              <a:rPr lang="en-US" altLang="zh-CN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:</a:t>
            </a:r>
            <a:r>
              <a:rPr lang="zh-CN" altLang="en-US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当使用</a:t>
            </a:r>
            <a:r>
              <a:rPr lang="en-US" altLang="zh-CN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struct</a:t>
            </a:r>
            <a:r>
              <a:rPr lang="zh-CN" altLang="en-US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结构中的成员变量绑定语义时</a:t>
            </a:r>
            <a:r>
              <a:rPr lang="en-US" altLang="zh-CN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需要注意到顶点着色程序中使用的</a:t>
            </a:r>
            <a:r>
              <a:rPr lang="en-US" altLang="zh-CN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POSITION</a:t>
            </a:r>
            <a:r>
              <a:rPr lang="zh-CN" altLang="en-US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语义词</a:t>
            </a:r>
            <a:r>
              <a:rPr lang="en-US" altLang="zh-CN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是不会被片段程序所使用的。 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101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基本数据类型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4068" y="1879600"/>
            <a:ext cx="9924011" cy="4749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Cg</a:t>
            </a:r>
            <a:r>
              <a:rPr lang="zh-CN" altLang="en-US" dirty="0">
                <a:latin typeface="+mn-ea"/>
                <a:ea typeface="+mn-ea"/>
              </a:rPr>
              <a:t>支持</a:t>
            </a:r>
            <a:r>
              <a:rPr lang="en-US" altLang="zh-CN" dirty="0">
                <a:latin typeface="+mn-ea"/>
                <a:ea typeface="+mn-ea"/>
              </a:rPr>
              <a:t>7</a:t>
            </a:r>
            <a:r>
              <a:rPr lang="zh-CN" altLang="en-US" dirty="0">
                <a:latin typeface="+mn-ea"/>
                <a:ea typeface="+mn-ea"/>
              </a:rPr>
              <a:t>种基本的数据类型</a:t>
            </a:r>
            <a:r>
              <a:rPr lang="en-US" altLang="zh-CN" dirty="0">
                <a:latin typeface="+mn-ea"/>
                <a:ea typeface="+mn-ea"/>
              </a:rPr>
              <a:t>:</a:t>
            </a:r>
          </a:p>
          <a:p>
            <a:r>
              <a:rPr lang="en-US" altLang="zh-CN" dirty="0">
                <a:latin typeface="+mn-ea"/>
                <a:ea typeface="+mn-ea"/>
              </a:rPr>
              <a:t>1. float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32 </a:t>
            </a:r>
            <a:r>
              <a:rPr lang="zh-CN" altLang="en-US" dirty="0">
                <a:latin typeface="+mn-ea"/>
                <a:ea typeface="+mn-ea"/>
              </a:rPr>
              <a:t>位浮点数据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一个符号位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  <a:p>
            <a:r>
              <a:rPr lang="en-US" altLang="zh-CN" dirty="0">
                <a:latin typeface="+mn-ea"/>
                <a:ea typeface="+mn-ea"/>
              </a:rPr>
              <a:t>2. half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16 </a:t>
            </a:r>
            <a:r>
              <a:rPr lang="zh-CN" altLang="en-US" dirty="0">
                <a:latin typeface="+mn-ea"/>
                <a:ea typeface="+mn-ea"/>
              </a:rPr>
              <a:t>为浮点数据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  <a:p>
            <a:r>
              <a:rPr lang="en-US" altLang="zh-CN" dirty="0">
                <a:latin typeface="+mn-ea"/>
                <a:ea typeface="+mn-ea"/>
              </a:rPr>
              <a:t>3. </a:t>
            </a:r>
            <a:r>
              <a:rPr lang="en-US" altLang="zh-CN" dirty="0" err="1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32 </a:t>
            </a:r>
            <a:r>
              <a:rPr lang="zh-CN" altLang="en-US" dirty="0">
                <a:latin typeface="+mn-ea"/>
                <a:ea typeface="+mn-ea"/>
              </a:rPr>
              <a:t>位整形数据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有些 </a:t>
            </a:r>
            <a:r>
              <a:rPr lang="en-US" altLang="zh-CN" dirty="0">
                <a:latin typeface="+mn-ea"/>
                <a:ea typeface="+mn-ea"/>
              </a:rPr>
              <a:t>profile </a:t>
            </a:r>
            <a:r>
              <a:rPr lang="zh-CN" altLang="en-US" dirty="0">
                <a:latin typeface="+mn-ea"/>
                <a:ea typeface="+mn-ea"/>
              </a:rPr>
              <a:t>会将 </a:t>
            </a:r>
            <a:r>
              <a:rPr lang="en-US" altLang="zh-CN" dirty="0" err="1">
                <a:latin typeface="+mn-ea"/>
                <a:ea typeface="+mn-ea"/>
              </a:rPr>
              <a:t>int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类型作为 </a:t>
            </a:r>
            <a:r>
              <a:rPr lang="en-US" altLang="zh-CN" dirty="0">
                <a:latin typeface="+mn-ea"/>
                <a:ea typeface="+mn-ea"/>
              </a:rPr>
              <a:t>float </a:t>
            </a:r>
            <a:r>
              <a:rPr lang="zh-CN" altLang="en-US" dirty="0">
                <a:latin typeface="+mn-ea"/>
                <a:ea typeface="+mn-ea"/>
              </a:rPr>
              <a:t>类型使用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  <a:p>
            <a:r>
              <a:rPr lang="en-US" altLang="zh-CN" dirty="0">
                <a:latin typeface="+mn-ea"/>
                <a:ea typeface="+mn-ea"/>
              </a:rPr>
              <a:t>4. fixed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12 </a:t>
            </a:r>
            <a:r>
              <a:rPr lang="zh-CN" altLang="en-US" dirty="0">
                <a:latin typeface="+mn-ea"/>
                <a:ea typeface="+mn-ea"/>
              </a:rPr>
              <a:t>位定点数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  <a:p>
            <a:r>
              <a:rPr lang="en-US" altLang="zh-CN" dirty="0">
                <a:latin typeface="+mn-ea"/>
                <a:ea typeface="+mn-ea"/>
              </a:rPr>
              <a:t>5. </a:t>
            </a:r>
            <a:r>
              <a:rPr lang="en-US" altLang="zh-CN" dirty="0" err="1">
                <a:latin typeface="+mn-ea"/>
                <a:ea typeface="+mn-ea"/>
              </a:rPr>
              <a:t>bool</a:t>
            </a:r>
            <a:r>
              <a:rPr lang="zh-CN" altLang="en-US" dirty="0">
                <a:latin typeface="+mn-ea"/>
                <a:ea typeface="+mn-ea"/>
              </a:rPr>
              <a:t>：布尔数据；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6. sampler*</a:t>
            </a:r>
            <a:r>
              <a:rPr lang="zh-CN" altLang="en-US" dirty="0">
                <a:latin typeface="+mn-ea"/>
                <a:ea typeface="+mn-ea"/>
              </a:rPr>
              <a:t>：纹理对象的句柄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分为 </a:t>
            </a:r>
            <a:r>
              <a:rPr lang="en-US" altLang="zh-CN" dirty="0">
                <a:latin typeface="+mn-ea"/>
                <a:ea typeface="+mn-ea"/>
              </a:rPr>
              <a:t>6 </a:t>
            </a:r>
            <a:r>
              <a:rPr lang="zh-CN" altLang="en-US" dirty="0">
                <a:latin typeface="+mn-ea"/>
                <a:ea typeface="+mn-ea"/>
              </a:rPr>
              <a:t>类</a:t>
            </a:r>
            <a:r>
              <a:rPr lang="en-US" altLang="zh-CN" dirty="0">
                <a:latin typeface="+mn-ea"/>
                <a:ea typeface="+mn-ea"/>
              </a:rPr>
              <a:t>: sampler, sampler1D, sampler2D, sampler3D, </a:t>
            </a:r>
            <a:r>
              <a:rPr lang="en-US" altLang="zh-CN" dirty="0" err="1">
                <a:latin typeface="+mn-ea"/>
                <a:ea typeface="+mn-ea"/>
              </a:rPr>
              <a:t>samplerCUBE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 err="1">
                <a:latin typeface="+mn-ea"/>
                <a:ea typeface="+mn-ea"/>
              </a:rPr>
              <a:t>samplerRECT</a:t>
            </a:r>
            <a:r>
              <a:rPr lang="zh-CN" altLang="en-US" dirty="0">
                <a:latin typeface="+mn-ea"/>
                <a:ea typeface="+mn-ea"/>
              </a:rPr>
              <a:t>；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7. string,</a:t>
            </a:r>
            <a:r>
              <a:rPr lang="zh-CN" altLang="en-US" dirty="0">
                <a:latin typeface="+mn-ea"/>
                <a:ea typeface="+mn-ea"/>
              </a:rPr>
              <a:t>字符类型；</a:t>
            </a:r>
          </a:p>
        </p:txBody>
      </p:sp>
    </p:spTree>
    <p:extLst>
      <p:ext uri="{BB962C8B-B14F-4D97-AF65-F5344CB8AC3E}">
        <p14:creationId xmlns:p14="http://schemas.microsoft.com/office/powerpoint/2010/main" val="1920702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顶点着色程序的输出语义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443941"/>
            <a:ext cx="9924011" cy="3851475"/>
          </a:xfrm>
        </p:spPr>
        <p:txBody>
          <a:bodyPr/>
          <a:lstStyle/>
          <a:p>
            <a:r>
              <a:rPr lang="zh-CN" altLang="en-US"/>
              <a:t>如果需要从顶点着色程序向片段程序传递数据</a:t>
            </a:r>
            <a:r>
              <a:rPr lang="zh-CN" altLang="zh-CN"/>
              <a:t>，</a:t>
            </a:r>
            <a:r>
              <a:rPr lang="zh-CN" altLang="en-US"/>
              <a:t>例如顶点投影坐标、光照信息等</a:t>
            </a:r>
            <a:r>
              <a:rPr lang="zh-CN" altLang="zh-CN"/>
              <a:t>，</a:t>
            </a:r>
            <a:r>
              <a:rPr lang="zh-CN" altLang="en-US"/>
              <a:t>则可以声明另外的参数</a:t>
            </a:r>
            <a:r>
              <a:rPr lang="en-US" altLang="zh-CN"/>
              <a:t>,</a:t>
            </a:r>
            <a:r>
              <a:rPr lang="zh-CN" altLang="en-US"/>
              <a:t>绑定到</a:t>
            </a:r>
            <a:r>
              <a:rPr lang="en-US" altLang="zh-CN"/>
              <a:t>TEXCOORD</a:t>
            </a:r>
            <a:r>
              <a:rPr lang="zh-CN" altLang="en-US"/>
              <a:t>系列的语义词进行数据传递</a:t>
            </a:r>
            <a:r>
              <a:rPr lang="en-US" altLang="zh-CN"/>
              <a:t>,</a:t>
            </a:r>
            <a:r>
              <a:rPr lang="zh-CN" altLang="en-US"/>
              <a:t>，实际上</a:t>
            </a:r>
            <a:r>
              <a:rPr lang="en-US" altLang="zh-CN"/>
              <a:t>TEXCOORD</a:t>
            </a:r>
            <a:r>
              <a:rPr lang="zh-CN" altLang="en-US"/>
              <a:t>系列的语义词通常都被用于从顶点程序向片段程序之间传递数据。</a:t>
            </a:r>
            <a:endParaRPr lang="en-US" altLang="zh-CN"/>
          </a:p>
          <a:p>
            <a:r>
              <a:rPr lang="zh-CN" altLang="en-US"/>
              <a:t>当然</a:t>
            </a:r>
            <a:r>
              <a:rPr lang="zh-CN" altLang="zh-CN"/>
              <a:t>，</a:t>
            </a:r>
            <a:r>
              <a:rPr lang="zh-CN" altLang="en-US"/>
              <a:t>你也可以选择不使用</a:t>
            </a:r>
            <a:r>
              <a:rPr lang="en-US" altLang="zh-CN"/>
              <a:t>struct</a:t>
            </a:r>
            <a:r>
              <a:rPr lang="zh-CN" altLang="en-US"/>
              <a:t>结构</a:t>
            </a:r>
            <a:r>
              <a:rPr lang="zh-CN" altLang="zh-CN"/>
              <a:t>，</a:t>
            </a:r>
            <a:r>
              <a:rPr lang="zh-CN" altLang="en-US"/>
              <a:t>而直接在函数形参中进行语义绑定。无论使用何种方式</a:t>
            </a:r>
            <a:r>
              <a:rPr lang="zh-CN" altLang="zh-CN"/>
              <a:t>，</a:t>
            </a:r>
            <a:r>
              <a:rPr lang="zh-CN" altLang="en-US"/>
              <a:t>都要记住</a:t>
            </a:r>
            <a:r>
              <a:rPr lang="en-US" altLang="zh-CN"/>
              <a:t>vertex program</a:t>
            </a:r>
            <a:r>
              <a:rPr lang="zh-CN" altLang="en-US"/>
              <a:t>中的绑定语义</a:t>
            </a:r>
            <a:r>
              <a:rPr lang="en-US" altLang="zh-CN"/>
              <a:t>(POSITION</a:t>
            </a:r>
            <a:r>
              <a:rPr lang="zh-CN" altLang="en-US"/>
              <a:t>除外</a:t>
            </a:r>
            <a:r>
              <a:rPr lang="en-US" altLang="zh-CN"/>
              <a:t>)</a:t>
            </a:r>
            <a:r>
              <a:rPr lang="zh-CN" altLang="en-US"/>
              <a:t>的输出形参中的数据会传递到</a:t>
            </a:r>
            <a:r>
              <a:rPr lang="en-US" altLang="zh-CN"/>
              <a:t>fragment program</a:t>
            </a:r>
            <a:r>
              <a:rPr lang="zh-CN" altLang="en-US"/>
              <a:t>中绑定相同语义的输入形参中。 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0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片段着色程序的输出语义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77580"/>
            <a:ext cx="9924011" cy="4348807"/>
          </a:xfrm>
        </p:spPr>
        <p:txBody>
          <a:bodyPr/>
          <a:lstStyle/>
          <a:p>
            <a:r>
              <a:rPr lang="zh-CN" altLang="en-US"/>
              <a:t>片段着色程序的输出语义词较少</a:t>
            </a:r>
            <a:r>
              <a:rPr lang="zh-CN" altLang="zh-CN"/>
              <a:t>，</a:t>
            </a:r>
            <a:r>
              <a:rPr lang="zh-CN" altLang="en-US"/>
              <a:t>通常是</a:t>
            </a:r>
            <a:r>
              <a:rPr lang="en-US" altLang="zh-CN"/>
              <a:t>COLOR</a:t>
            </a:r>
            <a:r>
              <a:rPr lang="zh-CN" altLang="en-US"/>
              <a:t>。这是因为片段着色程序运行完毕后</a:t>
            </a:r>
            <a:r>
              <a:rPr lang="zh-CN" altLang="zh-CN"/>
              <a:t>，</a:t>
            </a:r>
            <a:r>
              <a:rPr lang="zh-CN" altLang="en-US"/>
              <a:t>就基本到了</a:t>
            </a:r>
            <a:r>
              <a:rPr lang="en-US" altLang="zh-CN"/>
              <a:t>GPU</a:t>
            </a:r>
            <a:r>
              <a:rPr lang="zh-CN" altLang="en-US"/>
              <a:t>流水线的末端了。片段程序必须声明一个</a:t>
            </a:r>
            <a:r>
              <a:rPr lang="en-US" altLang="zh-CN"/>
              <a:t>out</a:t>
            </a:r>
            <a:r>
              <a:rPr lang="zh-CN" altLang="en-US"/>
              <a:t>向量</a:t>
            </a:r>
            <a:r>
              <a:rPr lang="en-US" altLang="zh-CN"/>
              <a:t>(</a:t>
            </a:r>
            <a:r>
              <a:rPr lang="zh-CN" altLang="en-US"/>
              <a:t>三元或四元</a:t>
            </a:r>
            <a:r>
              <a:rPr lang="en-US" altLang="zh-CN"/>
              <a:t>)</a:t>
            </a:r>
            <a:r>
              <a:rPr lang="zh-CN" altLang="en-US"/>
              <a:t>，绑定语义词</a:t>
            </a:r>
            <a:r>
              <a:rPr lang="en-US" altLang="zh-CN"/>
              <a:t>COLOR</a:t>
            </a:r>
            <a:r>
              <a:rPr lang="zh-CN" altLang="en-US"/>
              <a:t>，这个值将被用作该片断的最终颜色值。 例如</a:t>
            </a:r>
            <a:r>
              <a:rPr lang="zh-CN" altLang="zh-CN"/>
              <a:t>：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80000"/>
              </a:lnSpc>
            </a:pPr>
            <a:r>
              <a:rPr lang="ro-RO" altLang="zh-CN"/>
              <a:t>void main_f(out float4 color : COLOR) </a:t>
            </a:r>
          </a:p>
          <a:p>
            <a:pPr>
              <a:lnSpc>
                <a:spcPct val="80000"/>
              </a:lnSpc>
            </a:pPr>
            <a:r>
              <a:rPr lang="ro-RO" altLang="zh-CN"/>
              <a:t>{ </a:t>
            </a:r>
            <a:endParaRPr lang="ro-RO" altLang="zh-CN">
              <a:effectLst/>
            </a:endParaRPr>
          </a:p>
          <a:p>
            <a:pPr>
              <a:lnSpc>
                <a:spcPct val="80000"/>
              </a:lnSpc>
            </a:pPr>
            <a:r>
              <a:rPr lang="ro-RO" altLang="zh-CN"/>
              <a:t>	color.xyz = float3(1.0,1.0,1.0); </a:t>
            </a:r>
          </a:p>
          <a:p>
            <a:pPr>
              <a:lnSpc>
                <a:spcPct val="80000"/>
              </a:lnSpc>
            </a:pPr>
            <a:r>
              <a:rPr lang="ro-RO" altLang="zh-CN"/>
              <a:t>	color.w = 1.0; </a:t>
            </a:r>
          </a:p>
          <a:p>
            <a:pPr>
              <a:lnSpc>
                <a:spcPct val="80000"/>
              </a:lnSpc>
            </a:pPr>
            <a:r>
              <a:rPr lang="ro-RO" altLang="zh-CN"/>
              <a:t>} </a:t>
            </a:r>
            <a:endParaRPr lang="ro-RO" altLang="zh-CN">
              <a:effectLst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2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语义绑定方法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74220"/>
            <a:ext cx="9924011" cy="4721563"/>
          </a:xfrm>
        </p:spPr>
        <p:txBody>
          <a:bodyPr>
            <a:normAutofit/>
          </a:bodyPr>
          <a:lstStyle/>
          <a:p>
            <a:r>
              <a:rPr lang="zh-CN" altLang="en-US"/>
              <a:t>入口函数输入</a:t>
            </a:r>
            <a:r>
              <a:rPr lang="en-US" altLang="zh-CN"/>
              <a:t>\</a:t>
            </a:r>
            <a:r>
              <a:rPr lang="zh-CN" altLang="en-US"/>
              <a:t>输出数据的绑定语义有四种方法：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绑定语义放在函数的参数列表的参数声明后面中</a:t>
            </a:r>
            <a:r>
              <a:rPr lang="zh-CN" altLang="zh-CN"/>
              <a:t>：</a:t>
            </a:r>
            <a:endParaRPr lang="en-US" altLang="zh-CN"/>
          </a:p>
          <a:p>
            <a:r>
              <a:rPr lang="en-US" altLang="zh-CN" b="1"/>
              <a:t>[const] [in|out |inout]&lt;type&gt;&lt;identifier&gt; [ : &lt;binding-semantic&gt;][=&lt;initializer&gt;]</a:t>
            </a:r>
          </a:p>
          <a:p>
            <a:endParaRPr lang="en-US" altLang="zh-CN" b="1"/>
          </a:p>
          <a:p>
            <a:r>
              <a:rPr lang="en-US" altLang="zh-CN"/>
              <a:t>2. </a:t>
            </a:r>
            <a:r>
              <a:rPr lang="zh-CN" altLang="en-US"/>
              <a:t>绑定语义可以放在结构体</a:t>
            </a:r>
            <a:r>
              <a:rPr lang="en-US" altLang="zh-CN"/>
              <a:t>(struct)</a:t>
            </a:r>
            <a:r>
              <a:rPr lang="zh-CN" altLang="en-US"/>
              <a:t>的成员变量后面</a:t>
            </a:r>
            <a:r>
              <a:rPr lang="zh-CN" altLang="zh-CN"/>
              <a:t>：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b="1"/>
              <a:t>struct &lt;struct-tag&gt; { 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 b="1"/>
              <a:t>&lt;type&gt;&lt;identifier&gt; [:&lt;binding-semantic &gt;]; </a:t>
            </a:r>
          </a:p>
          <a:p>
            <a:pPr>
              <a:lnSpc>
                <a:spcPct val="100000"/>
              </a:lnSpc>
            </a:pPr>
            <a:r>
              <a:rPr lang="en-US" altLang="zh-CN" b="1"/>
              <a:t>}; </a:t>
            </a:r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78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语义绑定方法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49969"/>
            <a:ext cx="9924011" cy="3503427"/>
          </a:xfrm>
        </p:spPr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绑定语义词可以放在函数声明的后面</a:t>
            </a:r>
            <a:r>
              <a:rPr lang="en-US" altLang="zh-CN"/>
              <a:t>,</a:t>
            </a:r>
            <a:r>
              <a:rPr lang="zh-CN" altLang="en-US"/>
              <a:t>其形式为</a:t>
            </a:r>
            <a:r>
              <a:rPr lang="zh-CN" altLang="zh-CN"/>
              <a:t>：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 b="1"/>
              <a:t>&lt;type&gt; &lt;identifier&gt; (&lt;parameter-list&gt;) [:&lt;binding-semantic] {</a:t>
            </a:r>
            <a:br>
              <a:rPr lang="en-US" altLang="zh-CN" b="1"/>
            </a:br>
            <a:r>
              <a:rPr lang="en-US" altLang="zh-CN" b="1"/>
              <a:t>&lt;body&gt;</a:t>
            </a:r>
            <a:br>
              <a:rPr lang="en-US" altLang="zh-CN" b="1"/>
            </a:br>
            <a:r>
              <a:rPr lang="en-US" altLang="zh-CN" b="1"/>
              <a:t>}</a:t>
            </a:r>
          </a:p>
          <a:p>
            <a:pPr>
              <a:lnSpc>
                <a:spcPct val="110000"/>
              </a:lnSpc>
            </a:pPr>
            <a:endParaRPr lang="en-US" altLang="zh-TW"/>
          </a:p>
          <a:p>
            <a:r>
              <a:rPr lang="en-US" altLang="zh-TW"/>
              <a:t>4. </a:t>
            </a:r>
            <a:r>
              <a:rPr lang="zh-TW" altLang="en-US"/>
              <a:t>最后一种语义绑定的方法是</a:t>
            </a:r>
            <a:r>
              <a:rPr lang="en-US" altLang="zh-TW"/>
              <a:t>,</a:t>
            </a:r>
            <a:r>
              <a:rPr lang="zh-TW" altLang="en-US"/>
              <a:t>将绑定语义词放在全局非静态变量的声明后 面。其形式为</a:t>
            </a:r>
            <a:r>
              <a:rPr lang="zh-CN" altLang="zh-TW"/>
              <a:t>：</a:t>
            </a:r>
            <a:endParaRPr lang="zh-TW" altLang="en-US"/>
          </a:p>
          <a:p>
            <a:r>
              <a:rPr lang="en-US" altLang="zh-TW" b="1"/>
              <a:t>&lt;type&gt; &lt;identifier&gt; [:&lt;binding-semantic&gt;][=&lt;initializer&gt;];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2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函数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384068" y="1863775"/>
            <a:ext cx="9924011" cy="4459253"/>
          </a:xfrm>
        </p:spPr>
        <p:txBody>
          <a:bodyPr>
            <a:normAutofit/>
          </a:bodyPr>
          <a:lstStyle/>
          <a:p>
            <a:r>
              <a:rPr lang="en-US" altLang="zh-CN"/>
              <a:t>Cg </a:t>
            </a:r>
            <a:r>
              <a:rPr lang="zh-CN" altLang="en-US"/>
              <a:t>语言中的函数声明形式与 </a:t>
            </a:r>
            <a:r>
              <a:rPr lang="en-US" altLang="zh-CN"/>
              <a:t>C\C++</a:t>
            </a:r>
            <a:r>
              <a:rPr lang="zh-CN" altLang="en-US"/>
              <a:t>中相同</a:t>
            </a:r>
            <a:r>
              <a:rPr lang="zh-CN" altLang="zh-CN"/>
              <a:t>，</a:t>
            </a:r>
            <a:r>
              <a:rPr lang="zh-CN" altLang="en-US"/>
              <a:t>由返回类型</a:t>
            </a:r>
            <a:r>
              <a:rPr lang="en-US" altLang="zh-CN"/>
              <a:t>(return type)</a:t>
            </a:r>
            <a:r>
              <a:rPr lang="zh-CN" altLang="en-US"/>
              <a:t>、函数名、形参列表</a:t>
            </a:r>
            <a:r>
              <a:rPr lang="en-US" altLang="zh-CN"/>
              <a:t>(parameter list, </a:t>
            </a:r>
            <a:r>
              <a:rPr lang="zh-CN" altLang="en-US"/>
              <a:t>位于括号中</a:t>
            </a:r>
            <a:r>
              <a:rPr lang="en-US" altLang="zh-CN"/>
              <a:t>,</a:t>
            </a:r>
            <a:r>
              <a:rPr lang="zh-CN" altLang="en-US"/>
              <a:t>并用逗号分隔的参数表</a:t>
            </a:r>
            <a:r>
              <a:rPr lang="en-US" altLang="zh-CN"/>
              <a:t>)</a:t>
            </a:r>
            <a:r>
              <a:rPr lang="zh-CN" altLang="en-US"/>
              <a:t>和函数体组成，函数体包含在花括号中。 如果没有返回值</a:t>
            </a:r>
            <a:r>
              <a:rPr lang="zh-CN" altLang="zh-CN"/>
              <a:t>，</a:t>
            </a:r>
            <a:r>
              <a:rPr lang="zh-CN" altLang="en-US"/>
              <a:t>则函数的返回类型是 </a:t>
            </a:r>
            <a:r>
              <a:rPr lang="en-US" altLang="zh-CN"/>
              <a:t>void</a:t>
            </a:r>
            <a:r>
              <a:rPr lang="zh-CN" altLang="en-US"/>
              <a:t>。 </a:t>
            </a:r>
          </a:p>
          <a:p>
            <a:r>
              <a:rPr lang="en-US" altLang="zh-CN"/>
              <a:t>Cg </a:t>
            </a:r>
            <a:r>
              <a:rPr lang="zh-CN" altLang="en-US"/>
              <a:t>语言支持函数重载</a:t>
            </a:r>
            <a:r>
              <a:rPr lang="en-US" altLang="zh-CN"/>
              <a:t>(Functon Overlaoding)</a:t>
            </a:r>
            <a:r>
              <a:rPr lang="zh-CN" altLang="en-US"/>
              <a:t>，其方式和 </a:t>
            </a:r>
            <a:r>
              <a:rPr lang="en-US" altLang="zh-CN"/>
              <a:t>C++</a:t>
            </a:r>
            <a:r>
              <a:rPr lang="zh-CN" altLang="en-US"/>
              <a:t>基本一致</a:t>
            </a:r>
            <a:r>
              <a:rPr lang="zh-CN" altLang="zh-CN"/>
              <a:t>，</a:t>
            </a:r>
            <a:r>
              <a:rPr lang="zh-CN" altLang="en-US"/>
              <a:t>通过形参列表的个数和类型来进行函数区分。 </a:t>
            </a:r>
            <a:endParaRPr lang="en-US" altLang="zh-CN"/>
          </a:p>
          <a:p>
            <a:r>
              <a:rPr lang="zh-CN" altLang="en-US"/>
              <a:t>所谓入口函数</a:t>
            </a:r>
            <a:r>
              <a:rPr lang="zh-CN" altLang="zh-CN"/>
              <a:t>，</a:t>
            </a:r>
            <a:r>
              <a:rPr lang="zh-CN" altLang="en-US"/>
              <a:t>即一个程序执行的入口</a:t>
            </a:r>
            <a:r>
              <a:rPr lang="zh-CN" altLang="zh-CN"/>
              <a:t>，</a:t>
            </a:r>
            <a:r>
              <a:rPr lang="zh-CN" altLang="en-US"/>
              <a:t>例如 </a:t>
            </a:r>
            <a:r>
              <a:rPr lang="en-US" altLang="zh-CN"/>
              <a:t>C\C++</a:t>
            </a:r>
            <a:r>
              <a:rPr lang="zh-CN" altLang="en-US"/>
              <a:t>程序中的 </a:t>
            </a:r>
            <a:r>
              <a:rPr lang="en-US" altLang="zh-CN"/>
              <a:t>main()</a:t>
            </a:r>
            <a:r>
              <a:rPr lang="zh-CN" altLang="en-US"/>
              <a:t>函数。通常高级语言程序中只有一个入口函数</a:t>
            </a:r>
            <a:r>
              <a:rPr lang="zh-CN" altLang="zh-CN"/>
              <a:t>，</a:t>
            </a:r>
            <a:r>
              <a:rPr lang="zh-CN" altLang="en-US"/>
              <a:t>不过由于着色程序分为顶点程序和片断程序</a:t>
            </a:r>
            <a:r>
              <a:rPr lang="zh-CN" altLang="zh-CN"/>
              <a:t>，</a:t>
            </a:r>
            <a:r>
              <a:rPr lang="zh-CN" altLang="en-US"/>
              <a:t>两者对应着图形流水线上的不同阶段</a:t>
            </a:r>
            <a:r>
              <a:rPr lang="zh-CN" altLang="zh-CN"/>
              <a:t>，</a:t>
            </a:r>
            <a:r>
              <a:rPr lang="zh-CN" altLang="en-US"/>
              <a:t>所以这两个程序都各有一个入口函数。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67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 </a:t>
            </a:r>
            <a:r>
              <a:rPr lang="zh-CN" altLang="en-US"/>
              <a:t>标准函数库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891387"/>
            <a:ext cx="9924011" cy="4804396"/>
          </a:xfrm>
        </p:spPr>
        <p:txBody>
          <a:bodyPr/>
          <a:lstStyle/>
          <a:p>
            <a:r>
              <a:rPr lang="zh-CN" altLang="en-US"/>
              <a:t>和 </a:t>
            </a:r>
            <a:r>
              <a:rPr lang="en-US" altLang="zh-CN"/>
              <a:t>C </a:t>
            </a:r>
            <a:r>
              <a:rPr lang="zh-CN" altLang="en-US"/>
              <a:t>的标准函数库类似</a:t>
            </a:r>
            <a:r>
              <a:rPr lang="zh-CN" altLang="zh-CN"/>
              <a:t>，</a:t>
            </a:r>
            <a:r>
              <a:rPr lang="en-US" altLang="zh-CN"/>
              <a:t>Cg </a:t>
            </a:r>
            <a:r>
              <a:rPr lang="zh-CN" altLang="en-US"/>
              <a:t>提供了一系列内建的标准函数。这些函数用于执行数学上的通用计算或通用算法</a:t>
            </a:r>
            <a:r>
              <a:rPr lang="en-US" altLang="zh-CN"/>
              <a:t>(</a:t>
            </a:r>
            <a:r>
              <a:rPr lang="zh-CN" altLang="en-US"/>
              <a:t>纹理映射等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Cg </a:t>
            </a:r>
            <a:r>
              <a:rPr lang="zh-CN" altLang="en-US"/>
              <a:t>标准函数库主要分为五个部分</a:t>
            </a:r>
            <a:r>
              <a:rPr lang="zh-CN" altLang="zh-CN"/>
              <a:t>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、数学函数</a:t>
            </a:r>
            <a:r>
              <a:rPr lang="en-US" altLang="zh-CN"/>
              <a:t>(Mathematical Functions); </a:t>
            </a:r>
          </a:p>
          <a:p>
            <a:r>
              <a:rPr lang="en-US" altLang="zh-CN"/>
              <a:t>2</a:t>
            </a:r>
            <a:r>
              <a:rPr lang="zh-CN" altLang="en-US"/>
              <a:t>、几何函数</a:t>
            </a:r>
            <a:r>
              <a:rPr lang="en-US" altLang="zh-CN"/>
              <a:t>(Geometric Functions); </a:t>
            </a:r>
          </a:p>
          <a:p>
            <a:r>
              <a:rPr lang="en-US" altLang="zh-CN"/>
              <a:t>3</a:t>
            </a:r>
            <a:r>
              <a:rPr lang="zh-CN" altLang="en-US"/>
              <a:t>、纹理映射函数</a:t>
            </a:r>
            <a:r>
              <a:rPr lang="en-US" altLang="zh-CN"/>
              <a:t>(TextureMapFunctions);(</a:t>
            </a:r>
            <a:r>
              <a:rPr lang="zh-CN" altLang="en-US"/>
              <a:t>作为单独的一章进行讲解</a:t>
            </a:r>
            <a:r>
              <a:rPr lang="en-US" altLang="zh-CN"/>
              <a:t>) </a:t>
            </a:r>
          </a:p>
          <a:p>
            <a:r>
              <a:rPr lang="en-US" altLang="zh-CN"/>
              <a:t>4</a:t>
            </a:r>
            <a:r>
              <a:rPr lang="zh-CN" altLang="en-US"/>
              <a:t>、偏导数函数</a:t>
            </a:r>
            <a:r>
              <a:rPr lang="en-US" altLang="zh-CN"/>
              <a:t>(Derivative Functions); </a:t>
            </a:r>
          </a:p>
          <a:p>
            <a:r>
              <a:rPr lang="en-US" altLang="zh-CN"/>
              <a:t>5</a:t>
            </a:r>
            <a:r>
              <a:rPr lang="zh-CN" altLang="en-US"/>
              <a:t>、调试函数</a:t>
            </a:r>
            <a:r>
              <a:rPr lang="en-US" altLang="zh-CN"/>
              <a:t>(Debugging Function); 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773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 panose="020F0502020204030204" pitchFamily="34" charset="0"/>
                <a:ea typeface="宋体" panose="02010600030101010101" pitchFamily="2" charset="-122"/>
              </a:rPr>
              <a:t>Thank You</a:t>
            </a:r>
            <a:endParaRPr lang="zh-CN" altLang="en-US" b="1" i="0" u="none" strike="noStrike" kern="2200" baseline="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68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</a:t>
            </a:r>
            <a:r>
              <a:rPr lang="zh-CN" altLang="en-US"/>
              <a:t>向量数据类型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30401"/>
            <a:ext cx="9924011" cy="402182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/>
                <a:ea typeface="黑体"/>
                <a:cs typeface="黑体"/>
              </a:rPr>
              <a:t>Cg</a:t>
            </a:r>
            <a:r>
              <a:rPr lang="zh-CN" altLang="en-US" dirty="0">
                <a:latin typeface="黑体"/>
                <a:ea typeface="黑体"/>
                <a:cs typeface="黑体"/>
              </a:rPr>
              <a:t>提供了内置的向量数据类型</a:t>
            </a:r>
            <a:r>
              <a:rPr lang="en-US" altLang="zh-CN" dirty="0">
                <a:latin typeface="黑体"/>
                <a:ea typeface="黑体"/>
                <a:cs typeface="黑体"/>
              </a:rPr>
              <a:t>(built-in vector data types),</a:t>
            </a:r>
            <a:r>
              <a:rPr lang="zh-CN" altLang="en-US" dirty="0">
                <a:latin typeface="黑体"/>
                <a:ea typeface="黑体"/>
                <a:cs typeface="黑体"/>
              </a:rPr>
              <a:t>内置的向量数据类型基 于基础数据类型。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r>
              <a:rPr lang="zh-TW" altLang="en-US" dirty="0">
                <a:latin typeface="黑体"/>
                <a:ea typeface="黑体"/>
                <a:cs typeface="黑体"/>
              </a:rPr>
              <a:t>例如</a:t>
            </a:r>
            <a:r>
              <a:rPr lang="en-US" altLang="zh-TW" dirty="0">
                <a:latin typeface="黑体"/>
                <a:ea typeface="黑体"/>
                <a:cs typeface="黑体"/>
              </a:rPr>
              <a:t>:float4,</a:t>
            </a:r>
            <a:r>
              <a:rPr lang="zh-TW" altLang="en-US" dirty="0">
                <a:latin typeface="黑体"/>
                <a:ea typeface="黑体"/>
                <a:cs typeface="黑体"/>
              </a:rPr>
              <a:t>表示</a:t>
            </a:r>
            <a:r>
              <a:rPr lang="en-US" altLang="zh-TW" dirty="0">
                <a:latin typeface="黑体"/>
                <a:ea typeface="黑体"/>
                <a:cs typeface="黑体"/>
              </a:rPr>
              <a:t>float</a:t>
            </a:r>
            <a:r>
              <a:rPr lang="zh-TW" altLang="en-US" dirty="0">
                <a:latin typeface="黑体"/>
                <a:ea typeface="黑体"/>
                <a:cs typeface="黑体"/>
              </a:rPr>
              <a:t>类型的</a:t>
            </a:r>
            <a:r>
              <a:rPr lang="en-US" altLang="zh-TW" dirty="0">
                <a:latin typeface="黑体"/>
                <a:ea typeface="黑体"/>
                <a:cs typeface="黑体"/>
              </a:rPr>
              <a:t>4</a:t>
            </a:r>
            <a:r>
              <a:rPr lang="zh-TW" altLang="en-US" dirty="0">
                <a:latin typeface="黑体"/>
                <a:ea typeface="黑体"/>
                <a:cs typeface="黑体"/>
              </a:rPr>
              <a:t>元向量</a:t>
            </a:r>
            <a:r>
              <a:rPr lang="en-US" altLang="zh-TW" dirty="0">
                <a:latin typeface="黑体"/>
                <a:ea typeface="黑体"/>
                <a:cs typeface="黑体"/>
              </a:rPr>
              <a:t>; bool4,</a:t>
            </a:r>
            <a:r>
              <a:rPr lang="zh-TW" altLang="en-US" dirty="0">
                <a:latin typeface="黑体"/>
                <a:ea typeface="黑体"/>
                <a:cs typeface="黑体"/>
              </a:rPr>
              <a:t>表示</a:t>
            </a:r>
            <a:r>
              <a:rPr lang="en-US" altLang="zh-TW" dirty="0" err="1">
                <a:latin typeface="黑体"/>
                <a:ea typeface="黑体"/>
                <a:cs typeface="黑体"/>
              </a:rPr>
              <a:t>bool</a:t>
            </a:r>
            <a:r>
              <a:rPr lang="en-US" altLang="zh-TW" dirty="0">
                <a:latin typeface="黑体"/>
                <a:ea typeface="黑体"/>
                <a:cs typeface="黑体"/>
              </a:rPr>
              <a:t> </a:t>
            </a:r>
            <a:r>
              <a:rPr lang="zh-TW" altLang="en-US" dirty="0">
                <a:latin typeface="黑体"/>
                <a:ea typeface="黑体"/>
                <a:cs typeface="黑体"/>
              </a:rPr>
              <a:t>类型 </a:t>
            </a:r>
            <a:r>
              <a:rPr lang="en-US" altLang="zh-TW" dirty="0">
                <a:latin typeface="黑体"/>
                <a:ea typeface="黑体"/>
                <a:cs typeface="黑体"/>
              </a:rPr>
              <a:t>4 </a:t>
            </a:r>
            <a:r>
              <a:rPr lang="zh-TW" altLang="en-US" dirty="0">
                <a:latin typeface="黑体"/>
                <a:ea typeface="黑体"/>
                <a:cs typeface="黑体"/>
              </a:rPr>
              <a:t>元向量。</a:t>
            </a:r>
            <a:endParaRPr lang="en-US" altLang="zh-TW" dirty="0">
              <a:latin typeface="黑体"/>
              <a:ea typeface="黑体"/>
              <a:cs typeface="黑体"/>
            </a:endParaRPr>
          </a:p>
          <a:p>
            <a:r>
              <a:rPr lang="zh-CN" altLang="en-US" dirty="0">
                <a:latin typeface="黑体"/>
                <a:ea typeface="黑体"/>
                <a:cs typeface="黑体"/>
              </a:rPr>
              <a:t>注意</a:t>
            </a:r>
            <a:r>
              <a:rPr lang="en-US" altLang="zh-CN" dirty="0">
                <a:latin typeface="黑体"/>
                <a:ea typeface="黑体"/>
                <a:cs typeface="黑体"/>
              </a:rPr>
              <a:t>:</a:t>
            </a:r>
            <a:r>
              <a:rPr lang="zh-CN" altLang="en-US" dirty="0">
                <a:latin typeface="黑体"/>
                <a:ea typeface="黑体"/>
                <a:cs typeface="黑体"/>
              </a:rPr>
              <a:t>向量最长不能超过 </a:t>
            </a:r>
            <a:r>
              <a:rPr lang="en-US" altLang="zh-CN" dirty="0">
                <a:latin typeface="黑体"/>
                <a:ea typeface="黑体"/>
                <a:cs typeface="黑体"/>
              </a:rPr>
              <a:t>4 </a:t>
            </a:r>
            <a:r>
              <a:rPr lang="zh-CN" altLang="en-US" dirty="0">
                <a:latin typeface="黑体"/>
                <a:ea typeface="黑体"/>
                <a:cs typeface="黑体"/>
              </a:rPr>
              <a:t>元</a:t>
            </a:r>
            <a:r>
              <a:rPr lang="en-US" altLang="zh-CN" dirty="0">
                <a:latin typeface="黑体"/>
                <a:ea typeface="黑体"/>
                <a:cs typeface="黑体"/>
              </a:rPr>
              <a:t>,</a:t>
            </a:r>
            <a:r>
              <a:rPr lang="zh-CN" altLang="en-US" dirty="0">
                <a:latin typeface="黑体"/>
                <a:ea typeface="黑体"/>
                <a:cs typeface="黑体"/>
              </a:rPr>
              <a:t>即在 </a:t>
            </a:r>
            <a:r>
              <a:rPr lang="en-US" altLang="zh-CN" dirty="0">
                <a:latin typeface="黑体"/>
                <a:ea typeface="黑体"/>
                <a:cs typeface="黑体"/>
              </a:rPr>
              <a:t>Cg </a:t>
            </a:r>
            <a:r>
              <a:rPr lang="zh-CN" altLang="en-US" dirty="0">
                <a:latin typeface="黑体"/>
                <a:ea typeface="黑体"/>
                <a:cs typeface="黑体"/>
              </a:rPr>
              <a:t>程序中可以声明 </a:t>
            </a:r>
            <a:r>
              <a:rPr lang="en-US" altLang="zh-CN" dirty="0">
                <a:latin typeface="黑体"/>
                <a:ea typeface="黑体"/>
                <a:cs typeface="黑体"/>
              </a:rPr>
              <a:t>float1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</a:rPr>
              <a:t>float2</a:t>
            </a:r>
            <a:r>
              <a:rPr lang="zh-CN" altLang="en-US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</a:rPr>
              <a:t>float3</a:t>
            </a:r>
            <a:r>
              <a:rPr lang="zh-CN" altLang="en-US" dirty="0">
                <a:latin typeface="黑体"/>
                <a:ea typeface="黑体"/>
                <a:cs typeface="黑体"/>
              </a:rPr>
              <a:t>、 </a:t>
            </a:r>
            <a:r>
              <a:rPr lang="en-US" altLang="zh-CN" dirty="0">
                <a:latin typeface="黑体"/>
                <a:ea typeface="黑体"/>
                <a:cs typeface="黑体"/>
              </a:rPr>
              <a:t>float4 </a:t>
            </a:r>
            <a:r>
              <a:rPr lang="zh-CN" altLang="en-US" dirty="0">
                <a:latin typeface="黑体"/>
                <a:ea typeface="黑体"/>
                <a:cs typeface="黑体"/>
              </a:rPr>
              <a:t>类型的数组变量</a:t>
            </a:r>
            <a:r>
              <a:rPr lang="en-US" altLang="zh-CN" dirty="0">
                <a:latin typeface="黑体"/>
                <a:ea typeface="黑体"/>
                <a:cs typeface="黑体"/>
              </a:rPr>
              <a:t>,</a:t>
            </a:r>
            <a:r>
              <a:rPr lang="zh-CN" altLang="en-US" dirty="0">
                <a:latin typeface="黑体"/>
                <a:ea typeface="黑体"/>
                <a:cs typeface="黑体"/>
              </a:rPr>
              <a:t>但是不能声明超过 </a:t>
            </a:r>
            <a:r>
              <a:rPr lang="en-US" altLang="zh-CN" dirty="0">
                <a:latin typeface="黑体"/>
                <a:ea typeface="黑体"/>
                <a:cs typeface="黑体"/>
              </a:rPr>
              <a:t>4 </a:t>
            </a:r>
            <a:r>
              <a:rPr lang="zh-CN" altLang="en-US" dirty="0">
                <a:latin typeface="黑体"/>
                <a:ea typeface="黑体"/>
                <a:cs typeface="黑体"/>
              </a:rPr>
              <a:t>元的向量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r>
              <a:rPr lang="zh-TW" altLang="en-US" dirty="0"/>
              <a:t>向量初始化方式一般为</a:t>
            </a:r>
            <a:r>
              <a:rPr lang="en-US" altLang="zh-TW" dirty="0"/>
              <a:t>: float4 </a:t>
            </a:r>
            <a:r>
              <a:rPr lang="en-US" altLang="zh-TW" dirty="0" smtClean="0"/>
              <a:t>array </a:t>
            </a:r>
            <a:r>
              <a:rPr lang="en-US" altLang="zh-TW" dirty="0"/>
              <a:t>= float4(1.0, 2.0, 3.0, 4.0); </a:t>
            </a:r>
            <a:endParaRPr lang="zh-TW" altLang="en-US" dirty="0"/>
          </a:p>
          <a:p>
            <a:endParaRPr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31575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矩阵数据类型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387599"/>
            <a:ext cx="9924011" cy="3759201"/>
          </a:xfrm>
        </p:spPr>
        <p:txBody>
          <a:bodyPr/>
          <a:lstStyle/>
          <a:p>
            <a:r>
              <a:rPr kumimoji="1" lang="en-US" altLang="zh-CN" dirty="0">
                <a:latin typeface="黑体"/>
                <a:ea typeface="黑体"/>
                <a:cs typeface="黑体"/>
              </a:rPr>
              <a:t>Cg 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提供矩阵数据类型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,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不过最大的维数不能超过 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4*4 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阶。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float1x1 matrix1;//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等价于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float matirx1; ”x“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是字符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并不是乘号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! </a:t>
            </a:r>
          </a:p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float2x3 matrix2;//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表示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2*3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阶矩阵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包含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6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个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float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类型数据 </a:t>
            </a:r>
          </a:p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float4x2 matrix3;//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表示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4*2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阶矩阵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包含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8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个 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float 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类型数据 </a:t>
            </a:r>
          </a:p>
          <a:p>
            <a:r>
              <a:rPr kumimoji="1" lang="en-US" altLang="zh-TW" dirty="0">
                <a:latin typeface="黑体"/>
                <a:ea typeface="黑体"/>
                <a:cs typeface="黑体"/>
              </a:rPr>
              <a:t>float4x4 matrix4;//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表示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4*4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阶矩阵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,</a:t>
            </a:r>
            <a:r>
              <a:rPr kumimoji="1" lang="zh-TW" altLang="en-US" dirty="0">
                <a:latin typeface="黑体"/>
                <a:ea typeface="黑体"/>
                <a:cs typeface="黑体"/>
              </a:rPr>
              <a:t>这是最大的维数</a:t>
            </a:r>
            <a:endParaRPr kumimoji="1" lang="en-US" altLang="zh-TW" dirty="0">
              <a:latin typeface="+mn-ea"/>
              <a:ea typeface="+mn-ea"/>
            </a:endParaRPr>
          </a:p>
          <a:p>
            <a:r>
              <a:rPr kumimoji="1" lang="zh-TW" altLang="en-US" dirty="0">
                <a:latin typeface="黑体"/>
                <a:ea typeface="黑体"/>
                <a:cs typeface="黑体"/>
              </a:rPr>
              <a:t>矩阵的初始化方式为：</a:t>
            </a:r>
            <a:r>
              <a:rPr kumimoji="1" lang="en-US" altLang="zh-TW" dirty="0">
                <a:latin typeface="黑体"/>
                <a:ea typeface="黑体"/>
                <a:cs typeface="黑体"/>
              </a:rPr>
              <a:t>float2x3 matrix5 = {1.0, 2.0, 3.0, 4.0, 5.0, 6.0};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81461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数组类型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235200"/>
            <a:ext cx="9924011" cy="4038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在着色程序中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数组通常的使用目的是</a:t>
            </a:r>
            <a:r>
              <a:rPr kumimoji="1" lang="zh-CN" altLang="zh-CN" dirty="0"/>
              <a:t>：</a:t>
            </a:r>
            <a:r>
              <a:rPr kumimoji="1" lang="zh-CN" altLang="en-US" dirty="0"/>
              <a:t>作为从外部应用程序传入大量参数输出到</a:t>
            </a:r>
            <a:r>
              <a:rPr kumimoji="1" lang="en-US" altLang="zh-CN" dirty="0"/>
              <a:t>Cg</a:t>
            </a:r>
            <a:r>
              <a:rPr kumimoji="1" lang="zh-CN" altLang="en-US" dirty="0"/>
              <a:t>的顶点程序中的形参接口</a:t>
            </a:r>
            <a:r>
              <a:rPr kumimoji="1" lang="zh-CN" altLang="zh-CN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简而言之，数组数据类型在</a:t>
            </a:r>
            <a:r>
              <a:rPr kumimoji="1" lang="en-US" altLang="zh-CN" dirty="0"/>
              <a:t>Cg</a:t>
            </a:r>
            <a:r>
              <a:rPr kumimoji="1" lang="zh-CN" altLang="en-US" dirty="0"/>
              <a:t>程序中的作用是：作为函数的形参，用于大量数据的转递。</a:t>
            </a:r>
            <a:endParaRPr kumimoji="1" lang="en-US" altLang="zh-CN" dirty="0"/>
          </a:p>
          <a:p>
            <a:r>
              <a:rPr kumimoji="1" lang="en-US" altLang="zh-CN" dirty="0"/>
              <a:t>Cg</a:t>
            </a:r>
            <a:r>
              <a:rPr kumimoji="1" lang="zh-CN" altLang="en-US" dirty="0"/>
              <a:t>中声明数组变量的方式和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语言类似例如：</a:t>
            </a:r>
          </a:p>
          <a:p>
            <a:r>
              <a:rPr kumimoji="1" lang="en-US" altLang="zh-CN" dirty="0"/>
              <a:t>float a[10];//</a:t>
            </a:r>
            <a:r>
              <a:rPr kumimoji="1" lang="zh-CN" altLang="en-US" dirty="0"/>
              <a:t>声明了一个数组</a:t>
            </a:r>
            <a:r>
              <a:rPr kumimoji="1" lang="en-US" altLang="zh-CN" dirty="0"/>
              <a:t>,</a:t>
            </a:r>
            <a:r>
              <a:rPr kumimoji="1" lang="zh-CN" altLang="en-US" dirty="0"/>
              <a:t>包含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float </a:t>
            </a:r>
            <a:r>
              <a:rPr kumimoji="1" lang="zh-CN" altLang="en-US" dirty="0"/>
              <a:t>类型数据</a:t>
            </a:r>
          </a:p>
          <a:p>
            <a:r>
              <a:rPr kumimoji="1" lang="en-US" altLang="zh-CN" dirty="0"/>
              <a:t>float4 b[10];//</a:t>
            </a:r>
            <a:r>
              <a:rPr kumimoji="1" lang="zh-CN" altLang="en-US" dirty="0"/>
              <a:t>声明了一个数组</a:t>
            </a:r>
            <a:r>
              <a:rPr kumimoji="1" lang="en-US" altLang="zh-CN" dirty="0"/>
              <a:t>,</a:t>
            </a:r>
            <a:r>
              <a:rPr kumimoji="1" lang="zh-CN" altLang="en-US" dirty="0"/>
              <a:t>包含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float4 </a:t>
            </a:r>
            <a:r>
              <a:rPr kumimoji="1" lang="zh-CN" altLang="en-US" dirty="0"/>
              <a:t>类型向量数据</a:t>
            </a:r>
            <a:endParaRPr kumimoji="1" lang="en-US" altLang="zh-CN" dirty="0"/>
          </a:p>
          <a:p>
            <a:r>
              <a:rPr kumimoji="1" lang="zh-TW" altLang="en-US" dirty="0"/>
              <a:t>对数组进行初始化的方式为：</a:t>
            </a:r>
            <a:r>
              <a:rPr kumimoji="1" lang="en-US" altLang="zh-TW" dirty="0" smtClean="0"/>
              <a:t>float a[4] </a:t>
            </a:r>
            <a:r>
              <a:rPr kumimoji="1" lang="en-US" altLang="zh-TW" dirty="0"/>
              <a:t>= {1.0, 2.0, 3.0, 4.0}; //</a:t>
            </a:r>
            <a:r>
              <a:rPr kumimoji="1" lang="zh-TW" altLang="en-US" dirty="0"/>
              <a:t>初始化一个数组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107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数组</a:t>
            </a:r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</p:nvPr>
        </p:nvSpPr>
        <p:spPr>
          <a:xfrm>
            <a:off x="1396280" y="2052035"/>
            <a:ext cx="9924011" cy="4038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获取数组长度</a:t>
            </a:r>
            <a:r>
              <a:rPr kumimoji="1" lang="zh-CN" altLang="zh-CN" dirty="0"/>
              <a:t>：</a:t>
            </a:r>
            <a:r>
              <a:rPr kumimoji="1" lang="en-US" altLang="zh-CN" dirty="0"/>
              <a:t>float a[2] = {1.0, 2.0};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nLen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a.length</a:t>
            </a:r>
            <a:r>
              <a:rPr kumimoji="1" lang="en-US" altLang="zh-CN" dirty="0"/>
              <a:t>;</a:t>
            </a:r>
          </a:p>
          <a:p>
            <a:r>
              <a:rPr kumimoji="1" lang="zh-CN" altLang="en-US" dirty="0"/>
              <a:t>声明多维数组以及初始化的方式如下所示</a:t>
            </a:r>
            <a:r>
              <a:rPr kumimoji="1" lang="zh-CN" altLang="zh-CN" dirty="0"/>
              <a:t>：</a:t>
            </a:r>
            <a:endParaRPr kumimoji="1" lang="en-US" altLang="zh-CN" dirty="0"/>
          </a:p>
          <a:p>
            <a:r>
              <a:rPr kumimoji="1" lang="ro-RO" altLang="zh-CN" dirty="0" err="1"/>
              <a:t>float</a:t>
            </a:r>
            <a:r>
              <a:rPr kumimoji="1" lang="ro-RO" altLang="zh-CN" dirty="0"/>
              <a:t> b[2][3] = {{0.0, 0.0, 0.0},{1.0, 1.0, 1.0}};</a:t>
            </a:r>
            <a:endParaRPr kumimoji="1" lang="en-US" altLang="zh-CN" dirty="0"/>
          </a:p>
          <a:p>
            <a:r>
              <a:rPr kumimoji="1" lang="zh-CN" altLang="en-US" dirty="0"/>
              <a:t>对多维数组取长度的方式为</a:t>
            </a:r>
            <a:r>
              <a:rPr kumimoji="1" lang="zh-CN" altLang="zh-CN" dirty="0"/>
              <a:t>：</a:t>
            </a:r>
            <a:endParaRPr kumimoji="1" lang="en-US" altLang="zh-CN" dirty="0"/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 length1 = </a:t>
            </a:r>
            <a:r>
              <a:rPr kumimoji="1" lang="en-US" altLang="zh-CN" dirty="0" err="1"/>
              <a:t>b.length</a:t>
            </a:r>
            <a:r>
              <a:rPr kumimoji="1" lang="en-US" altLang="zh-CN" dirty="0"/>
              <a:t>; // length1 </a:t>
            </a:r>
            <a:r>
              <a:rPr kumimoji="1" lang="zh-CN" altLang="en-US" dirty="0"/>
              <a:t>值为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 length2 = b[0].length; // length2 </a:t>
            </a:r>
            <a:r>
              <a:rPr kumimoji="1" lang="zh-CN" altLang="en-US" dirty="0"/>
              <a:t>值为</a:t>
            </a:r>
            <a:r>
              <a:rPr kumimoji="1" lang="en-US" altLang="zh-CN" dirty="0"/>
              <a:t>3</a:t>
            </a:r>
            <a:endParaRPr kumimoji="1" lang="ro-RO" altLang="zh-CN" dirty="0"/>
          </a:p>
        </p:txBody>
      </p:sp>
    </p:spTree>
    <p:extLst>
      <p:ext uri="{BB962C8B-B14F-4D97-AF65-F5344CB8AC3E}">
        <p14:creationId xmlns:p14="http://schemas.microsoft.com/office/powerpoint/2010/main" val="679296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数组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1941549"/>
            <a:ext cx="9924011" cy="341184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组和矩阵有些类似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但是并不是相同。 </a:t>
            </a:r>
          </a:p>
          <a:p>
            <a:r>
              <a:rPr kumimoji="1" lang="zh-CN" altLang="en-US" dirty="0"/>
              <a:t>例如 </a:t>
            </a:r>
            <a:r>
              <a:rPr kumimoji="1" lang="en-US" altLang="zh-CN" dirty="0"/>
              <a:t>4*4 </a:t>
            </a:r>
            <a:r>
              <a:rPr kumimoji="1" lang="zh-CN" altLang="en-US" dirty="0"/>
              <a:t>阶数组的的声明方式为</a:t>
            </a:r>
            <a:r>
              <a:rPr kumimoji="1" lang="en-US" altLang="zh-CN" dirty="0"/>
              <a:t>: float M[4][4];</a:t>
            </a:r>
          </a:p>
          <a:p>
            <a:r>
              <a:rPr kumimoji="1" lang="en-US" altLang="zh-CN" dirty="0"/>
              <a:t>4 </a:t>
            </a:r>
            <a:r>
              <a:rPr kumimoji="1" lang="zh-CN" altLang="en-US" dirty="0"/>
              <a:t>阶矩阵的声明方式为</a:t>
            </a:r>
            <a:r>
              <a:rPr kumimoji="1" lang="en-US" altLang="zh-CN" dirty="0"/>
              <a:t>:float4x4 M;</a:t>
            </a:r>
          </a:p>
          <a:p>
            <a:r>
              <a:rPr kumimoji="1" lang="zh-CN" altLang="en-US" dirty="0"/>
              <a:t>前者是一个数据结构</a:t>
            </a:r>
            <a:r>
              <a:rPr kumimoji="1" lang="en-US" altLang="zh-CN" dirty="0"/>
              <a:t>,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16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类型数据</a:t>
            </a:r>
            <a:r>
              <a:rPr kumimoji="1" lang="en-US" altLang="zh-CN" dirty="0"/>
              <a:t>,</a:t>
            </a:r>
            <a:r>
              <a:rPr kumimoji="1" lang="zh-CN" altLang="en-US" dirty="0"/>
              <a:t>后者是一个</a:t>
            </a:r>
            <a:r>
              <a:rPr kumimoji="1" lang="en-US" altLang="zh-CN" dirty="0"/>
              <a:t>4</a:t>
            </a:r>
            <a:r>
              <a:rPr kumimoji="1" lang="zh-CN" altLang="en-US" dirty="0"/>
              <a:t>阶矩阵数据。</a:t>
            </a:r>
          </a:p>
          <a:p>
            <a:r>
              <a:rPr kumimoji="1" lang="en-US" altLang="zh-CN" dirty="0"/>
              <a:t>float4x4 M[4],</a:t>
            </a:r>
            <a:r>
              <a:rPr kumimoji="1" lang="zh-CN" altLang="en-US" dirty="0"/>
              <a:t>表示一个数组</a:t>
            </a:r>
            <a:r>
              <a:rPr kumimoji="1" lang="en-US" altLang="zh-CN" dirty="0"/>
              <a:t>,</a:t>
            </a:r>
            <a:r>
              <a:rPr kumimoji="1" lang="zh-CN" altLang="en-US" dirty="0"/>
              <a:t>包 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4</a:t>
            </a:r>
            <a:r>
              <a:rPr kumimoji="1" lang="zh-CN" altLang="en-US" dirty="0"/>
              <a:t>阶矩阵数据。</a:t>
            </a:r>
            <a:endParaRPr kumimoji="1" lang="en-US" altLang="zh-CN" dirty="0"/>
          </a:p>
          <a:p>
            <a:r>
              <a:rPr kumimoji="1" lang="zh-CN" altLang="en-US" sz="22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注意：进行数组变量声明时</a:t>
            </a:r>
            <a:r>
              <a:rPr kumimoji="1" lang="en-US" altLang="zh-CN" sz="22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,</a:t>
            </a:r>
            <a:r>
              <a:rPr kumimoji="1" lang="zh-CN" altLang="en-US" sz="22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一定要指定数组长度</a:t>
            </a:r>
            <a:r>
              <a:rPr kumimoji="1" lang="en-US" altLang="zh-CN" sz="22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,</a:t>
            </a:r>
            <a:r>
              <a:rPr kumimoji="1" lang="zh-CN" altLang="en-US" sz="22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除非是作为函数参数而声明的 形参数组。</a:t>
            </a:r>
          </a:p>
        </p:txBody>
      </p:sp>
    </p:spTree>
    <p:extLst>
      <p:ext uri="{BB962C8B-B14F-4D97-AF65-F5344CB8AC3E}">
        <p14:creationId xmlns:p14="http://schemas.microsoft.com/office/powerpoint/2010/main" val="2144101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Cg</a:t>
            </a:r>
            <a:r>
              <a:rPr kumimoji="1" lang="zh-CN" altLang="en-US"/>
              <a:t>结构类型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4068" y="2075869"/>
            <a:ext cx="9924011" cy="422500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Cg</a:t>
            </a:r>
            <a:r>
              <a:rPr kumimoji="1" lang="zh-CN" altLang="en-US" dirty="0"/>
              <a:t>语言支持结构体</a:t>
            </a:r>
            <a:r>
              <a:rPr kumimoji="1" lang="en-US" altLang="zh-CN" dirty="0"/>
              <a:t>(structure),</a:t>
            </a:r>
            <a:r>
              <a:rPr kumimoji="1" lang="zh-CN" altLang="en-US" dirty="0"/>
              <a:t>实际上</a:t>
            </a:r>
            <a:r>
              <a:rPr kumimoji="1" lang="en-US" altLang="zh-CN" dirty="0"/>
              <a:t>Cg</a:t>
            </a:r>
            <a:r>
              <a:rPr kumimoji="1" lang="zh-CN" altLang="en-US" dirty="0"/>
              <a:t>中的结构体的声明、使用和</a:t>
            </a:r>
            <a:r>
              <a:rPr kumimoji="1" lang="en-US" altLang="zh-CN" dirty="0"/>
              <a:t>C++ </a:t>
            </a:r>
            <a:r>
              <a:rPr kumimoji="1" lang="zh-CN" altLang="en-US" dirty="0"/>
              <a:t>非常类似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只是类似</a:t>
            </a:r>
            <a:r>
              <a:rPr kumimoji="1" lang="en-US" altLang="zh-CN" dirty="0"/>
              <a:t>,</a:t>
            </a:r>
            <a:r>
              <a:rPr kumimoji="1" lang="zh-CN" altLang="en-US" dirty="0"/>
              <a:t>不是相同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声明一个该结构体类型的变量</a:t>
            </a:r>
            <a:r>
              <a:rPr kumimoji="1" lang="zh-CN" altLang="zh-CN" dirty="0"/>
              <a:t>，</a:t>
            </a:r>
            <a:r>
              <a:rPr kumimoji="1" lang="zh-CN" altLang="en-US" dirty="0"/>
              <a:t>代码如下</a:t>
            </a:r>
            <a:r>
              <a:rPr kumimoji="1" lang="zh-CN" altLang="zh-CN" dirty="0"/>
              <a:t>：</a:t>
            </a:r>
            <a:endParaRPr kumimoji="1" lang="en-US" altLang="zh-CN" dirty="0"/>
          </a:p>
          <a:p>
            <a:pPr>
              <a:lnSpc>
                <a:spcPct val="70000"/>
              </a:lnSpc>
            </a:pPr>
            <a:r>
              <a:rPr kumimoji="1" lang="en-US" altLang="zh-CN" dirty="0" err="1"/>
              <a:t>struct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myAdd</a:t>
            </a:r>
            <a:endParaRPr kumimoji="1" lang="en-US" altLang="zh-CN" dirty="0"/>
          </a:p>
          <a:p>
            <a:pPr>
              <a:lnSpc>
                <a:spcPct val="70000"/>
              </a:lnSpc>
            </a:pPr>
            <a:r>
              <a:rPr kumimoji="1" lang="en-US" altLang="zh-CN" dirty="0"/>
              <a:t>{</a:t>
            </a:r>
          </a:p>
          <a:p>
            <a:pPr>
              <a:lnSpc>
                <a:spcPct val="700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float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;</a:t>
            </a:r>
          </a:p>
          <a:p>
            <a:pPr>
              <a:lnSpc>
                <a:spcPct val="70000"/>
              </a:lnSpc>
            </a:pPr>
            <a:r>
              <a:rPr kumimoji="1" lang="en-US" altLang="zh-CN" dirty="0" smtClean="0"/>
              <a:t>	float add(float x)</a:t>
            </a:r>
          </a:p>
          <a:p>
            <a:pPr>
              <a:lnSpc>
                <a:spcPct val="70000"/>
              </a:lnSpc>
            </a:pPr>
            <a:r>
              <a:rPr kumimoji="1" lang="en-US" altLang="zh-CN" dirty="0"/>
              <a:t>	{</a:t>
            </a:r>
          </a:p>
          <a:p>
            <a:pPr>
              <a:lnSpc>
                <a:spcPct val="70000"/>
              </a:lnSpc>
            </a:pPr>
            <a:r>
              <a:rPr kumimoji="1" lang="en-US" altLang="zh-CN" dirty="0"/>
              <a:t>		return 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 + x;</a:t>
            </a:r>
          </a:p>
          <a:p>
            <a:pPr>
              <a:lnSpc>
                <a:spcPct val="700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</a:p>
          <a:p>
            <a:pPr>
              <a:lnSpc>
                <a:spcPct val="70000"/>
              </a:lnSpc>
            </a:pPr>
            <a:r>
              <a:rPr kumimoji="1" lang="en-US" altLang="zh-CN" dirty="0" smtClean="0"/>
              <a:t>};</a:t>
            </a:r>
            <a:endParaRPr kumimoji="1" lang="en-US" altLang="zh-CN" dirty="0"/>
          </a:p>
          <a:p>
            <a:pPr>
              <a:lnSpc>
                <a:spcPct val="70000"/>
              </a:lnSpc>
            </a:pPr>
            <a:r>
              <a:rPr kumimoji="1" lang="en-US" altLang="zh-CN" dirty="0" err="1"/>
              <a:t>myAdd</a:t>
            </a:r>
            <a:r>
              <a:rPr kumimoji="1" lang="en-US" altLang="zh-CN" dirty="0"/>
              <a:t> s;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04302" y="3834251"/>
            <a:ext cx="4603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注意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: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在当前的所有的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profile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版本下</a:t>
            </a:r>
            <a:r>
              <a:rPr kumimoji="1" lang="zh-CN" altLang="zh-CN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如果结构体的一个成员函数使用了成员变量</a:t>
            </a:r>
            <a:r>
              <a:rPr kumimoji="1" lang="zh-CN" altLang="zh-CN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则该成员变量要声明在前。此外</a:t>
            </a:r>
            <a:r>
              <a:rPr kumimoji="1" lang="zh-CN" altLang="zh-CN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成员函数是否可以重载依赖于使用的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profile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114556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A54D2BD-F07A-412A-BCCD-9A79057563DD}" vid="{82E95A50-EF64-4147-932A-353463B13EE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1820</TotalTime>
  <Words>3080</Words>
  <Application>Microsoft Macintosh PowerPoint</Application>
  <PresentationFormat>宽屏</PresentationFormat>
  <Paragraphs>210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Calibri</vt:lpstr>
      <vt:lpstr>方正综艺简体</vt:lpstr>
      <vt:lpstr>黑体</vt:lpstr>
      <vt:lpstr>宋体</vt:lpstr>
      <vt:lpstr>微软雅黑</vt:lpstr>
      <vt:lpstr>新細明體</vt:lpstr>
      <vt:lpstr>主题1</vt:lpstr>
      <vt:lpstr>火星时代游戏设计系</vt:lpstr>
      <vt:lpstr>课程简介</vt:lpstr>
      <vt:lpstr>基本数据类型</vt:lpstr>
      <vt:lpstr>Cg向量数据类型</vt:lpstr>
      <vt:lpstr>Cg矩阵数据类型</vt:lpstr>
      <vt:lpstr>Cg数组类型</vt:lpstr>
      <vt:lpstr>Cg数组</vt:lpstr>
      <vt:lpstr>Cg数组</vt:lpstr>
      <vt:lpstr>Cg结构类型</vt:lpstr>
      <vt:lpstr>Cg数据类型转换</vt:lpstr>
      <vt:lpstr>Cg数据类型转换</vt:lpstr>
      <vt:lpstr>Cg关系运算符</vt:lpstr>
      <vt:lpstr>Cg向量bool逻辑运算</vt:lpstr>
      <vt:lpstr>Cg逻辑运算符</vt:lpstr>
      <vt:lpstr>Cg向量逻辑操作符</vt:lpstr>
      <vt:lpstr>Cg数学操作符</vt:lpstr>
      <vt:lpstr>Cg位移操作</vt:lpstr>
      <vt:lpstr>Cg Swizzle操作符</vt:lpstr>
      <vt:lpstr>Cg条件运算符</vt:lpstr>
      <vt:lpstr>Cg操作运算符优先级</vt:lpstr>
      <vt:lpstr>Cg控制流语句</vt:lpstr>
      <vt:lpstr>Cg关键字</vt:lpstr>
      <vt:lpstr>Cg uniform</vt:lpstr>
      <vt:lpstr>Cg输入／输出修辞符</vt:lpstr>
      <vt:lpstr>Cg 输入语义与输入语义的区别</vt:lpstr>
      <vt:lpstr>顶点着色程序的输入语义</vt:lpstr>
      <vt:lpstr>顶点着色程序的输出语义</vt:lpstr>
      <vt:lpstr>顶点着色程序的输出语义</vt:lpstr>
      <vt:lpstr>顶点着色程序的输出语义</vt:lpstr>
      <vt:lpstr>顶点着色程序的输出语义</vt:lpstr>
      <vt:lpstr>片段着色程序的输出语义</vt:lpstr>
      <vt:lpstr>语义绑定方法</vt:lpstr>
      <vt:lpstr>语义绑定方法</vt:lpstr>
      <vt:lpstr>Cg函数</vt:lpstr>
      <vt:lpstr>Cg 标准函数库</vt:lpstr>
      <vt:lpstr>Thank You</vt:lpstr>
    </vt:vector>
  </TitlesOfParts>
  <Company>火星时代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吴瑕</dc:creator>
  <cp:lastModifiedBy>Microsoft Office 用户</cp:lastModifiedBy>
  <cp:revision>979</cp:revision>
  <dcterms:created xsi:type="dcterms:W3CDTF">2013-09-27T06:45:54Z</dcterms:created>
  <dcterms:modified xsi:type="dcterms:W3CDTF">2016-11-09T06:53:19Z</dcterms:modified>
</cp:coreProperties>
</file>