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EEE"/>
    <a:srgbClr val="003567"/>
    <a:srgbClr val="1B1B1B"/>
    <a:srgbClr val="A40000"/>
    <a:srgbClr val="FF2D2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507" autoAdjust="0"/>
  </p:normalViewPr>
  <p:slideViewPr>
    <p:cSldViewPr snapToGrid="0">
      <p:cViewPr varScale="1">
        <p:scale>
          <a:sx n="93" d="100"/>
          <a:sy n="93" d="100"/>
        </p:scale>
        <p:origin x="-104" y="-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2CC2-A457-4395-8572-D898B03EF354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A852F-A871-4F25-AA39-936EB56F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A852F-A871-4F25-AA39-936EB56F41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 baseline="0">
                <a:solidFill>
                  <a:schemeClr val="bg1">
                    <a:lumMod val="95000"/>
                  </a:schemeClr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63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266442"/>
            <a:ext cx="9872401" cy="471404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18355" y="554367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385" y="4703449"/>
            <a:ext cx="1001545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384300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901529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18758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8935987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356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266442"/>
            <a:ext cx="9872401" cy="471404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18355" y="554367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385" y="4703449"/>
            <a:ext cx="1001545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18355" y="4980488"/>
            <a:ext cx="9938345" cy="553783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369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0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076" y="1923802"/>
            <a:ext cx="10015451" cy="10888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075" y="1629908"/>
            <a:ext cx="10015451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385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525">
          <p15:clr>
            <a:srgbClr val="FBAE40"/>
          </p15:clr>
        </p15:guide>
        <p15:guide id="2" pos="4044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524000" y="795338"/>
            <a:ext cx="9144000" cy="272074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26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 baseline="0">
                <a:solidFill>
                  <a:srgbClr val="C0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312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54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占位符 9"/>
          <p:cNvSpPr>
            <a:spLocks noGrp="1"/>
          </p:cNvSpPr>
          <p:nvPr>
            <p:ph type="dgm" sz="quarter" idx="14"/>
          </p:nvPr>
        </p:nvSpPr>
        <p:spPr>
          <a:xfrm>
            <a:off x="1379539" y="2443163"/>
            <a:ext cx="3268662" cy="2909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421801" y="2443163"/>
            <a:ext cx="4900613" cy="29098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365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525" userDrawn="1">
          <p15:clr>
            <a:srgbClr val="FBAE40"/>
          </p15:clr>
        </p15:guide>
        <p15:guide id="2" pos="4044" userDrawn="1">
          <p15:clr>
            <a:srgbClr val="FBAE40"/>
          </p15:clr>
        </p15:guide>
        <p15:guide id="0" orient="horz" pos="22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占位符 9"/>
          <p:cNvSpPr>
            <a:spLocks noGrp="1"/>
          </p:cNvSpPr>
          <p:nvPr>
            <p:ph type="dgm" sz="quarter" idx="14"/>
          </p:nvPr>
        </p:nvSpPr>
        <p:spPr>
          <a:xfrm>
            <a:off x="1379539" y="2443163"/>
            <a:ext cx="3268662" cy="2909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媒体占位符 7"/>
          <p:cNvSpPr>
            <a:spLocks noGrp="1"/>
          </p:cNvSpPr>
          <p:nvPr>
            <p:ph type="media" sz="quarter" idx="15"/>
          </p:nvPr>
        </p:nvSpPr>
        <p:spPr>
          <a:xfrm>
            <a:off x="6419850" y="2420938"/>
            <a:ext cx="4933950" cy="29527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140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525">
          <p15:clr>
            <a:srgbClr val="FBAE40"/>
          </p15:clr>
        </p15:guide>
        <p15:guide id="2" pos="4044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9" y="2443941"/>
            <a:ext cx="3264131" cy="2909455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6422060" y="2443163"/>
            <a:ext cx="4900354" cy="2909455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9005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占位符 4"/>
          <p:cNvSpPr>
            <a:spLocks noGrp="1"/>
          </p:cNvSpPr>
          <p:nvPr>
            <p:ph type="dgm" sz="quarter" idx="15"/>
          </p:nvPr>
        </p:nvSpPr>
        <p:spPr>
          <a:xfrm>
            <a:off x="1416049" y="2208983"/>
            <a:ext cx="9937750" cy="3449433"/>
          </a:xfrm>
        </p:spPr>
        <p:txBody>
          <a:bodyPr/>
          <a:lstStyle/>
          <a:p>
            <a:r>
              <a:rPr lang="zh-CN" altLang="en-US" dirty="0" smtClean="0"/>
              <a:t>单击图标添加 </a:t>
            </a:r>
            <a:r>
              <a:rPr lang="en-US" altLang="zh-CN" dirty="0" smtClean="0"/>
              <a:t>SmartArt 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024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3146905"/>
            <a:ext cx="2386423" cy="1508125"/>
          </a:xfrm>
        </p:spPr>
        <p:txBody>
          <a:bodyPr/>
          <a:lstStyle/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3901529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7"/>
          </p:nvPr>
        </p:nvSpPr>
        <p:spPr>
          <a:xfrm>
            <a:off x="6418759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图片占位符 12"/>
          <p:cNvSpPr>
            <a:spLocks noGrp="1"/>
          </p:cNvSpPr>
          <p:nvPr>
            <p:ph type="pic" sz="quarter" idx="18"/>
          </p:nvPr>
        </p:nvSpPr>
        <p:spPr>
          <a:xfrm>
            <a:off x="8935990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384300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901529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18758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8935987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747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38348" y="365125"/>
            <a:ext cx="100154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443941"/>
            <a:ext cx="9924011" cy="290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EA3-5808-47E6-83E9-4D3458E2A076}" type="datetimeFigureOut">
              <a:rPr lang="zh-CN" altLang="en-US" smtClean="0"/>
              <a:t>14-12-22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5520" y="6320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3" y="365125"/>
            <a:ext cx="1000977" cy="1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3" r:id="rId3"/>
    <p:sldLayoutId id="2147483664" r:id="rId4"/>
    <p:sldLayoutId id="2147483673" r:id="rId5"/>
    <p:sldLayoutId id="2147483674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0" r:id="rId12"/>
    <p:sldLayoutId id="2147483675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latin typeface="微软雅黑" panose="020B0503020204020204" pitchFamily="34" charset="-122"/>
          <a:ea typeface="黑体" panose="02010609060101010101" pitchFamily="49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385" userDrawn="1">
          <p15:clr>
            <a:srgbClr val="F26B43"/>
          </p15:clr>
        </p15:guide>
        <p15:guide id="2" pos="869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火星时代游戏设计系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Marsera</a:t>
            </a:r>
            <a:r>
              <a:rPr lang="en-US" altLang="zh-CN" baseline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aseline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GameArt</a:t>
            </a:r>
            <a:r>
              <a:rPr lang="en-US" altLang="zh-CN" baseline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&amp; Design </a:t>
            </a:r>
            <a:r>
              <a:rPr lang="en-US" altLang="zh-CN" baseline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Dept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5881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</a:t>
            </a:r>
            <a:r>
              <a:rPr kumimoji="1" lang="zh-CN" altLang="en-US"/>
              <a:t>属性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3099" y="1897760"/>
            <a:ext cx="2357861" cy="110624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50000"/>
              </a:lnSpc>
            </a:pPr>
            <a:r>
              <a:rPr kumimoji="1" lang="en-US" altLang="zh-CN"/>
              <a:t>Properties</a:t>
            </a:r>
          </a:p>
          <a:p>
            <a:pPr>
              <a:lnSpc>
                <a:spcPct val="5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50000"/>
              </a:lnSpc>
            </a:pPr>
            <a:r>
              <a:rPr kumimoji="1" lang="en-US" altLang="zh-CN"/>
              <a:t>	// </a:t>
            </a:r>
            <a:r>
              <a:rPr kumimoji="1" lang="zh-CN" altLang="en-US"/>
              <a:t>属性块</a:t>
            </a:r>
            <a:endParaRPr kumimoji="1" lang="en-US" altLang="zh-CN"/>
          </a:p>
          <a:p>
            <a:pPr>
              <a:lnSpc>
                <a:spcPct val="50000"/>
              </a:lnSpc>
            </a:pPr>
            <a:r>
              <a:rPr kumimoji="1" lang="en-US" altLang="zh-CN"/>
              <a:t>}</a:t>
            </a:r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44495"/>
              </p:ext>
            </p:extLst>
          </p:nvPr>
        </p:nvGraphicFramePr>
        <p:xfrm>
          <a:off x="1338353" y="3208553"/>
          <a:ext cx="10201540" cy="2966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100770"/>
                <a:gridCol w="5100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语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Vector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定义一个思维向量属性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Color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定义颜色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Float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定义一个浮点属性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Range(min,max)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定义一个浮点数范围内的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2D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默认贴图名称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</a:t>
                      </a:r>
                      <a:r>
                        <a:rPr lang="zh-CN" altLang="zh-CN"/>
                        <a:t>2</a:t>
                      </a:r>
                      <a:r>
                        <a:rPr lang="en-US" altLang="zh-CN"/>
                        <a:t>D</a:t>
                      </a:r>
                      <a:r>
                        <a:rPr lang="zh-CN" altLang="en-US"/>
                        <a:t>纹理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Rect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默认贴图名称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定义一个矩形纹理属性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名称（“显示名称”，</a:t>
                      </a:r>
                      <a:r>
                        <a:rPr lang="en-US" altLang="zh-CN"/>
                        <a:t>Cube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 </a:t>
                      </a:r>
                      <a:r>
                        <a:rPr lang="zh-CN" altLang="en-US"/>
                        <a:t>默认贴图名称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顶一个立方体纹理属性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226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</a:t>
            </a:r>
            <a:r>
              <a:rPr kumimoji="1" lang="zh-CN" altLang="en-US"/>
              <a:t>子着色器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8355" y="3126893"/>
            <a:ext cx="5203194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>
                <a:latin typeface="+mn-ea"/>
              </a:rPr>
              <a:t>SubShader{</a:t>
            </a:r>
          </a:p>
          <a:p>
            <a:r>
              <a:rPr kumimoji="1" lang="en-US" altLang="zh-CN" sz="2400">
                <a:latin typeface="+mn-ea"/>
              </a:rPr>
              <a:t>[Tags</a:t>
            </a:r>
            <a:r>
              <a:rPr kumimoji="1" lang="zh-CN" altLang="en-US" sz="2400">
                <a:latin typeface="+mn-ea"/>
              </a:rPr>
              <a:t>标签</a:t>
            </a:r>
            <a:r>
              <a:rPr kumimoji="1" lang="en-US" altLang="zh-CN" sz="2400">
                <a:latin typeface="+mn-ea"/>
              </a:rPr>
              <a:t>]</a:t>
            </a:r>
          </a:p>
          <a:p>
            <a:r>
              <a:rPr kumimoji="1" lang="en-US" altLang="zh-CN" sz="2400">
                <a:latin typeface="+mn-ea"/>
              </a:rPr>
              <a:t>[CommonState</a:t>
            </a:r>
            <a:r>
              <a:rPr kumimoji="1" lang="zh-CN" altLang="en-US" sz="2400">
                <a:latin typeface="+mn-ea"/>
              </a:rPr>
              <a:t>通用状态</a:t>
            </a:r>
            <a:r>
              <a:rPr kumimoji="1" lang="en-US" altLang="zh-CN" sz="2400">
                <a:latin typeface="+mn-ea"/>
              </a:rPr>
              <a:t>]</a:t>
            </a:r>
          </a:p>
          <a:p>
            <a:r>
              <a:rPr kumimoji="1" lang="en-US" altLang="zh-CN" sz="2400">
                <a:latin typeface="+mn-ea"/>
              </a:rPr>
              <a:t>Passdef [Passdef ... Pass</a:t>
            </a:r>
            <a:r>
              <a:rPr kumimoji="1" lang="zh-CN" altLang="en-US" sz="2400">
                <a:latin typeface="+mn-ea"/>
              </a:rPr>
              <a:t>定义</a:t>
            </a:r>
            <a:r>
              <a:rPr kumimoji="1" lang="en-US" altLang="zh-CN" sz="2400">
                <a:latin typeface="+mn-ea"/>
              </a:rPr>
              <a:t>]</a:t>
            </a:r>
          </a:p>
          <a:p>
            <a:r>
              <a:rPr kumimoji="1" lang="en-US" altLang="zh-CN" sz="2400">
                <a:latin typeface="+mn-ea"/>
              </a:rPr>
              <a:t>}</a:t>
            </a:r>
            <a:endParaRPr kumimoji="1" lang="zh-CN" altLang="en-US" sz="24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3728" y="2143765"/>
            <a:ext cx="10751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Unity</a:t>
            </a:r>
            <a:r>
              <a:rPr kumimoji="1" lang="zh-CN" altLang="en-US"/>
              <a:t>的着色器包含一个或者多个子着色器。相爱显然的时候会从上到下便利子着色器列表，找到第一个</a:t>
            </a:r>
            <a:endParaRPr kumimoji="1" lang="en-US" altLang="zh-CN"/>
          </a:p>
          <a:p>
            <a:r>
              <a:rPr kumimoji="1" lang="zh-CN" altLang="en-US"/>
              <a:t>可以运行的着色器。子着色器由标签（可选）、通用状态（可选）、</a:t>
            </a:r>
            <a:r>
              <a:rPr kumimoji="1" lang="en-US" altLang="zh-CN"/>
              <a:t>Pass</a:t>
            </a:r>
            <a:r>
              <a:rPr kumimoji="1" lang="zh-CN" altLang="en-US"/>
              <a:t>列表组成。定义子着色器的语法</a:t>
            </a:r>
            <a:endParaRPr kumimoji="1" lang="en-US" altLang="zh-CN"/>
          </a:p>
          <a:p>
            <a:r>
              <a:rPr kumimoji="1" lang="zh-CN" altLang="en-US"/>
              <a:t>结构如下：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3864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Pass</a:t>
            </a:r>
            <a:r>
              <a:rPr kumimoji="1" lang="zh-CN" altLang="en-US"/>
              <a:t>块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5293" y="2348583"/>
            <a:ext cx="7508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每个</a:t>
            </a:r>
            <a:r>
              <a:rPr kumimoji="1" lang="en-US" altLang="zh-CN" sz="2000"/>
              <a:t>Pass</a:t>
            </a:r>
            <a:r>
              <a:rPr kumimoji="1" lang="zh-CN" altLang="en-US" sz="2000"/>
              <a:t>中，对象的几个体都被渲染一次。定义</a:t>
            </a:r>
            <a:r>
              <a:rPr kumimoji="1" lang="en-US" altLang="zh-CN" sz="2000"/>
              <a:t>Pass</a:t>
            </a:r>
            <a:r>
              <a:rPr kumimoji="1" lang="zh-CN" altLang="en-US" sz="2000"/>
              <a:t>的语法如下：</a:t>
            </a:r>
            <a:endParaRPr kumimoji="1"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294322" y="3263439"/>
            <a:ext cx="7588586" cy="120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/>
              <a:t>Pass{[Name and Tags</a:t>
            </a:r>
            <a:r>
              <a:rPr kumimoji="1" lang="zh-CN" altLang="en-US" sz="2400"/>
              <a:t>名称和标签</a:t>
            </a:r>
            <a:r>
              <a:rPr kumimoji="1" lang="en-US" altLang="zh-CN" sz="2400"/>
              <a:t>] [RenderSetup</a:t>
            </a:r>
            <a:r>
              <a:rPr kumimoji="1" lang="zh-CN" altLang="en-US" sz="2400"/>
              <a:t>渲染设置</a:t>
            </a:r>
            <a:r>
              <a:rPr kumimoji="1" lang="en-US" altLang="zh-CN" sz="2400"/>
              <a:t>] </a:t>
            </a:r>
          </a:p>
          <a:p>
            <a:r>
              <a:rPr kumimoji="1" lang="en-US" altLang="zh-CN" sz="2400"/>
              <a:t>         [TextureSetup</a:t>
            </a:r>
            <a:r>
              <a:rPr kumimoji="1" lang="zh-CN" altLang="en-US" sz="2400"/>
              <a:t>纹理设置</a:t>
            </a:r>
            <a:r>
              <a:rPr kumimoji="1" lang="en-US" altLang="zh-CN" sz="2400"/>
              <a:t>]</a:t>
            </a:r>
          </a:p>
          <a:p>
            <a:r>
              <a:rPr kumimoji="1" lang="en-US" altLang="zh-CN" sz="2400"/>
              <a:t>}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33377900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Pass</a:t>
            </a:r>
            <a:r>
              <a:rPr kumimoji="1" lang="zh-CN" altLang="en-US"/>
              <a:t>可用的渲染指令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74093" y="1870673"/>
            <a:ext cx="4247227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Material{} </a:t>
            </a:r>
            <a:r>
              <a:rPr kumimoji="1" lang="zh-CN" altLang="en-US" sz="2000"/>
              <a:t>材质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Lighting </a:t>
            </a:r>
            <a:r>
              <a:rPr kumimoji="1" lang="zh-CN" altLang="en-US" sz="2000"/>
              <a:t>光照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Cull </a:t>
            </a:r>
            <a:r>
              <a:rPr kumimoji="1" lang="zh-CN" altLang="en-US" sz="2000"/>
              <a:t>裁剪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ZTest </a:t>
            </a:r>
            <a:r>
              <a:rPr kumimoji="1" lang="zh-CN" altLang="en-US" sz="2000"/>
              <a:t>深度测试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ZWrite </a:t>
            </a:r>
            <a:r>
              <a:rPr kumimoji="1" lang="zh-CN" altLang="en-US" sz="2000"/>
              <a:t>深度缓存写入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Fog{} </a:t>
            </a:r>
            <a:r>
              <a:rPr kumimoji="1" lang="zh-CN" altLang="en-US" sz="2000"/>
              <a:t>雾效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AlphaTest Alpha</a:t>
            </a:r>
            <a:r>
              <a:rPr kumimoji="1" lang="zh-CN" altLang="en-US" sz="2000"/>
              <a:t>测试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Blend alpha</a:t>
            </a:r>
            <a:r>
              <a:rPr kumimoji="1" lang="zh-CN" altLang="en-US" sz="2000"/>
              <a:t>混合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Color </a:t>
            </a:r>
            <a:r>
              <a:rPr kumimoji="1" lang="zh-CN" altLang="en-US" sz="2000"/>
              <a:t>颜色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ColorMask </a:t>
            </a:r>
            <a:r>
              <a:rPr kumimoji="1" lang="zh-CN" altLang="en-US" sz="2000"/>
              <a:t>颜色遮罩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Offset </a:t>
            </a:r>
            <a:r>
              <a:rPr kumimoji="1" lang="zh-CN" altLang="en-US" sz="2000"/>
              <a:t>深度偏移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SeparateSpecular </a:t>
            </a:r>
            <a:r>
              <a:rPr kumimoji="1" lang="zh-CN" altLang="en-US" sz="2000"/>
              <a:t>高光颜色</a:t>
            </a:r>
            <a:endParaRPr kumimoji="1" lang="en-US" altLang="zh-CN" sz="2000"/>
          </a:p>
          <a:p>
            <a:pPr marL="285750" indent="-285750">
              <a:lnSpc>
                <a:spcPct val="120000"/>
              </a:lnSpc>
              <a:buFont typeface="Wingdings" charset="2"/>
              <a:buChar char="l"/>
            </a:pPr>
            <a:r>
              <a:rPr kumimoji="1" lang="en-US" altLang="zh-CN" sz="2000"/>
              <a:t>ColorMaterial </a:t>
            </a:r>
            <a:r>
              <a:rPr kumimoji="1" lang="zh-CN" altLang="en-US" sz="2000"/>
              <a:t>颜色集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421171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纹理设置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8355" y="2020874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纹理设置：在设置渲染状态以后，可以指定一些要使用的纹理及其混合模式。纹理设置语法：</a:t>
            </a:r>
            <a:endParaRPr kumimoji="1"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338355" y="2812838"/>
            <a:ext cx="439094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2400"/>
              <a:t>SetTexture</a:t>
            </a:r>
            <a:r>
              <a:rPr kumimoji="1" lang="zh-CN" altLang="en-US" sz="2400"/>
              <a:t>纹理属性</a:t>
            </a:r>
            <a:r>
              <a:rPr kumimoji="1" lang="en-US" altLang="zh-CN" sz="2400"/>
              <a:t>{[</a:t>
            </a:r>
            <a:r>
              <a:rPr kumimoji="1" lang="zh-CN" altLang="en-US" sz="2400"/>
              <a:t>命令选项</a:t>
            </a:r>
            <a:r>
              <a:rPr kumimoji="1" lang="en-US" altLang="zh-CN" sz="2400"/>
              <a:t>]}</a:t>
            </a:r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61265" y="3686730"/>
            <a:ext cx="1047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combine</a:t>
            </a:r>
            <a:r>
              <a:rPr kumimoji="1" lang="zh-CN" altLang="en-US"/>
              <a:t>：将两个颜色源混合，混合的源可以是</a:t>
            </a:r>
            <a:r>
              <a:rPr kumimoji="1" lang="en-US" altLang="zh-CN"/>
              <a:t>previous</a:t>
            </a:r>
            <a:r>
              <a:rPr kumimoji="1" lang="zh-CN" altLang="en-US"/>
              <a:t>（上一次的结果）</a:t>
            </a:r>
            <a:r>
              <a:rPr kumimoji="1" lang="zh-CN" altLang="zh-CN"/>
              <a:t>、</a:t>
            </a:r>
            <a:r>
              <a:rPr kumimoji="1" lang="en-US" altLang="zh-CN"/>
              <a:t>constant</a:t>
            </a:r>
            <a:r>
              <a:rPr kumimoji="1" lang="zh-CN" altLang="en-US"/>
              <a:t>（常量颜色值）、</a:t>
            </a:r>
            <a:endParaRPr kumimoji="1" lang="en-US" altLang="zh-CN"/>
          </a:p>
          <a:p>
            <a:r>
              <a:rPr kumimoji="1" lang="en-US" altLang="zh-CN"/>
              <a:t>primary</a:t>
            </a:r>
            <a:r>
              <a:rPr kumimoji="1" lang="zh-CN" altLang="en-US"/>
              <a:t>（顶点颜色）、</a:t>
            </a:r>
            <a:r>
              <a:rPr kumimoji="1" lang="en-US" altLang="zh-CN"/>
              <a:t>texture</a:t>
            </a:r>
            <a:r>
              <a:rPr kumimoji="1" lang="zh-CN" altLang="en-US"/>
              <a:t>（纹理颜色）中的一种；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61265" y="4465040"/>
            <a:ext cx="40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constantColor</a:t>
            </a:r>
            <a:r>
              <a:rPr kumimoji="1" lang="zh-CN" altLang="en-US"/>
              <a:t>：设置一个常量颜色值；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61265" y="4983913"/>
            <a:ext cx="42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matrix</a:t>
            </a:r>
            <a:r>
              <a:rPr kumimoji="1" lang="zh-CN" altLang="en-US"/>
              <a:t>：设置矩阵对纹理坐标进行变换；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0808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备用着色器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0295" y="2048183"/>
            <a:ext cx="1017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Fallback</a:t>
            </a:r>
            <a:r>
              <a:rPr kumimoji="1" lang="zh-CN" altLang="en-US"/>
              <a:t>语句一般位于所有子着色器之后。它的含义是如果当前硬件不支持任何子着色器运行，那么</a:t>
            </a:r>
            <a:endParaRPr kumimoji="1" lang="en-US" altLang="zh-CN"/>
          </a:p>
          <a:p>
            <a:r>
              <a:rPr kumimoji="1" lang="zh-CN" altLang="en-US"/>
              <a:t>就使用备用着色器。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325" y="3072275"/>
            <a:ext cx="1020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Fallback</a:t>
            </a:r>
            <a:r>
              <a:rPr kumimoji="1" lang="zh-CN" altLang="en-US"/>
              <a:t>语句的用法由两种：</a:t>
            </a:r>
            <a:endParaRPr kumimoji="1" lang="en-US" altLang="zh-CN"/>
          </a:p>
          <a:p>
            <a:r>
              <a:rPr kumimoji="1" lang="zh-CN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Fallback”</a:t>
            </a:r>
            <a:r>
              <a:rPr kumimoji="1" lang="zh-CN" altLang="en-US"/>
              <a:t>备用着色器名</a:t>
            </a:r>
            <a:r>
              <a:rPr kumimoji="1" lang="en-US" altLang="zh-CN"/>
              <a:t>”</a:t>
            </a:r>
            <a:r>
              <a:rPr kumimoji="1" lang="zh-CN" altLang="en-US"/>
              <a:t>，例如</a:t>
            </a:r>
            <a:r>
              <a:rPr kumimoji="1" lang="en-US" altLang="zh-CN"/>
              <a:t>Fallback ”Diffuse”</a:t>
            </a:r>
          </a:p>
          <a:p>
            <a:r>
              <a:rPr kumimoji="1" lang="zh-CN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Fallback Off</a:t>
            </a:r>
            <a:r>
              <a:rPr kumimoji="1" lang="zh-CN" altLang="en-US"/>
              <a:t>，显示声明不使用备用着色器，当没有子着色器能够运行的时候也不会有任何警告。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3135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 panose="020F0502020204030204" pitchFamily="34" charset="0"/>
                <a:ea typeface="宋体" panose="02010600030101010101" pitchFamily="2" charset="-122"/>
              </a:rPr>
              <a:t>Thank You</a:t>
            </a:r>
            <a:endParaRPr lang="zh-CN" altLang="en-US" b="1" i="0" u="none" strike="noStrike" kern="2200" baseline="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688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270076" y="3554081"/>
            <a:ext cx="3269411" cy="388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Unity3D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内置</a:t>
            </a:r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ShaderLab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70076" y="4136364"/>
            <a:ext cx="3269411" cy="388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ShaderLab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属性语法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70076" y="4786606"/>
            <a:ext cx="3269411" cy="3881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ShaderLab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70075" y="5429378"/>
            <a:ext cx="3269411" cy="38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ShaderLab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渲染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6028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/>
            </a:r>
            <a:br>
              <a:rPr lang="zh-CN" altLang="en-US" b="0"/>
            </a:br>
            <a:r>
              <a:rPr lang="en-US" altLang="zh-CN" b="0"/>
              <a:t> Unity3D</a:t>
            </a:r>
            <a:r>
              <a:rPr lang="zh-CN" altLang="en-US" b="0"/>
              <a:t>的</a:t>
            </a:r>
            <a:r>
              <a:rPr lang="en-US" altLang="zh-CN" b="0"/>
              <a:t>Shader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  <a:ea typeface="+mn-ea"/>
              </a:rPr>
              <a:t>Unity</a:t>
            </a:r>
            <a:r>
              <a:rPr lang="zh-CN" altLang="en-US">
                <a:latin typeface="+mn-ea"/>
                <a:ea typeface="+mn-ea"/>
              </a:rPr>
              <a:t>里面的</a:t>
            </a:r>
            <a:r>
              <a:rPr lang="en-US" altLang="zh-CN">
                <a:latin typeface="+mn-ea"/>
                <a:ea typeface="+mn-ea"/>
              </a:rPr>
              <a:t>Shaders</a:t>
            </a:r>
            <a:r>
              <a:rPr lang="zh-CN" altLang="en-US">
                <a:latin typeface="+mn-ea"/>
                <a:ea typeface="+mn-ea"/>
              </a:rPr>
              <a:t>是使用一种叫</a:t>
            </a:r>
            <a:r>
              <a:rPr lang="en-US" altLang="zh-CN">
                <a:latin typeface="+mn-ea"/>
                <a:ea typeface="+mn-ea"/>
              </a:rPr>
              <a:t>ShaderLab</a:t>
            </a:r>
            <a:r>
              <a:rPr lang="zh-CN" altLang="en-US">
                <a:latin typeface="+mn-ea"/>
                <a:ea typeface="+mn-ea"/>
              </a:rPr>
              <a:t>的语言编写的，它同微软的</a:t>
            </a:r>
            <a:r>
              <a:rPr lang="en-US" altLang="zh-CN">
                <a:latin typeface="+mn-ea"/>
                <a:ea typeface="+mn-ea"/>
              </a:rPr>
              <a:t>.FX</a:t>
            </a:r>
            <a:r>
              <a:rPr lang="zh-CN" altLang="en-US">
                <a:latin typeface="+mn-ea"/>
                <a:ea typeface="+mn-ea"/>
              </a:rPr>
              <a:t>文件或者</a:t>
            </a:r>
            <a:r>
              <a:rPr lang="en-US" altLang="zh-CN">
                <a:latin typeface="+mn-ea"/>
                <a:ea typeface="+mn-ea"/>
              </a:rPr>
              <a:t>NVIDIA</a:t>
            </a:r>
            <a:r>
              <a:rPr lang="zh-CN" altLang="en-US">
                <a:latin typeface="+mn-ea"/>
                <a:ea typeface="+mn-ea"/>
              </a:rPr>
              <a:t>的</a:t>
            </a:r>
            <a:r>
              <a:rPr lang="en-US" altLang="zh-CN">
                <a:latin typeface="+mn-ea"/>
                <a:ea typeface="+mn-ea"/>
              </a:rPr>
              <a:t>CgFX</a:t>
            </a:r>
            <a:r>
              <a:rPr lang="zh-CN" altLang="en-US">
                <a:latin typeface="+mn-ea"/>
                <a:ea typeface="+mn-ea"/>
              </a:rPr>
              <a:t>有些类似</a:t>
            </a:r>
            <a:r>
              <a:rPr lang="zh-CN" altLang="en-US" smtClean="0">
                <a:latin typeface="+mn-ea"/>
                <a:ea typeface="+mn-ea"/>
              </a:rPr>
              <a:t>。传统</a:t>
            </a:r>
            <a:r>
              <a:rPr lang="zh-CN" altLang="en-US">
                <a:latin typeface="+mn-ea"/>
                <a:ea typeface="+mn-ea"/>
              </a:rPr>
              <a:t>意义上</a:t>
            </a:r>
            <a:r>
              <a:rPr lang="zh-CN" altLang="en-US" smtClean="0">
                <a:latin typeface="+mn-ea"/>
                <a:ea typeface="+mn-ea"/>
              </a:rPr>
              <a:t>的</a:t>
            </a:r>
            <a:r>
              <a:rPr lang="en-US" altLang="zh-CN">
                <a:latin typeface="+mn-ea"/>
                <a:ea typeface="+mn-ea"/>
              </a:rPr>
              <a:t>V</a:t>
            </a:r>
            <a:r>
              <a:rPr lang="en-US" altLang="zh-CN" smtClean="0">
                <a:latin typeface="+mn-ea"/>
                <a:ea typeface="+mn-ea"/>
              </a:rPr>
              <a:t>ertex </a:t>
            </a:r>
            <a:r>
              <a:rPr lang="en-US" altLang="zh-CN">
                <a:latin typeface="+mn-ea"/>
                <a:ea typeface="+mn-ea"/>
              </a:rPr>
              <a:t>S</a:t>
            </a:r>
            <a:r>
              <a:rPr lang="en-US" altLang="zh-CN" smtClean="0">
                <a:latin typeface="+mn-ea"/>
                <a:ea typeface="+mn-ea"/>
              </a:rPr>
              <a:t>hader</a:t>
            </a:r>
            <a:r>
              <a:rPr lang="zh-CN" altLang="en-US" smtClean="0">
                <a:latin typeface="+mn-ea"/>
                <a:ea typeface="+mn-ea"/>
              </a:rPr>
              <a:t>和</a:t>
            </a:r>
            <a:r>
              <a:rPr lang="en-US" altLang="zh-CN">
                <a:latin typeface="+mn-ea"/>
                <a:ea typeface="+mn-ea"/>
              </a:rPr>
              <a:t>P</a:t>
            </a:r>
            <a:r>
              <a:rPr lang="en-US" altLang="zh-CN" smtClean="0">
                <a:latin typeface="+mn-ea"/>
                <a:ea typeface="+mn-ea"/>
              </a:rPr>
              <a:t>ixel </a:t>
            </a:r>
            <a:r>
              <a:rPr lang="en-US" altLang="zh-CN">
                <a:latin typeface="+mn-ea"/>
                <a:ea typeface="+mn-ea"/>
              </a:rPr>
              <a:t>S</a:t>
            </a:r>
            <a:r>
              <a:rPr lang="en-US" altLang="zh-CN" smtClean="0">
                <a:latin typeface="+mn-ea"/>
                <a:ea typeface="+mn-ea"/>
              </a:rPr>
              <a:t>hader </a:t>
            </a:r>
            <a:r>
              <a:rPr lang="zh-CN" altLang="en-US">
                <a:latin typeface="+mn-ea"/>
                <a:ea typeface="+mn-ea"/>
              </a:rPr>
              <a:t>还是使用标准的</a:t>
            </a:r>
            <a:r>
              <a:rPr lang="en-US" altLang="zh-CN" smtClean="0">
                <a:latin typeface="+mn-ea"/>
                <a:ea typeface="+mn-ea"/>
              </a:rPr>
              <a:t>Cg/HLSL/GLSL </a:t>
            </a:r>
            <a:r>
              <a:rPr lang="zh-CN" altLang="en-US">
                <a:latin typeface="+mn-ea"/>
                <a:ea typeface="+mn-ea"/>
              </a:rPr>
              <a:t>编程语言编写</a:t>
            </a:r>
            <a:r>
              <a:rPr lang="zh-CN" altLang="en-US" smtClean="0">
                <a:latin typeface="+mn-ea"/>
                <a:ea typeface="+mn-ea"/>
              </a:rPr>
              <a:t>的。</a:t>
            </a:r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7023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Unity3D</a:t>
            </a:r>
            <a:r>
              <a:rPr lang="zh-CN" altLang="en-US" smtClean="0"/>
              <a:t>内建</a:t>
            </a:r>
            <a:r>
              <a:rPr lang="en-US" altLang="zh-CN" smtClean="0"/>
              <a:t>Shader</a:t>
            </a:r>
            <a:r>
              <a:rPr lang="zh-CN" altLang="en-US" smtClean="0"/>
              <a:t>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443941"/>
            <a:ext cx="9924011" cy="3508285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+mn-ea"/>
                <a:ea typeface="+mn-ea"/>
              </a:rPr>
              <a:t>分为</a:t>
            </a:r>
            <a:r>
              <a:rPr lang="zh-CN" altLang="en-US">
                <a:latin typeface="+mn-ea"/>
                <a:ea typeface="+mn-ea"/>
              </a:rPr>
              <a:t>五个大类</a:t>
            </a:r>
            <a:r>
              <a:rPr lang="zh-CN" altLang="en-US" smtClean="0">
                <a:latin typeface="+mn-ea"/>
                <a:ea typeface="+mn-ea"/>
              </a:rPr>
              <a:t>：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1</a:t>
            </a:r>
            <a:r>
              <a:rPr lang="zh-CN" altLang="en-US" smtClean="0">
                <a:latin typeface="+mn-ea"/>
                <a:ea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Normal</a:t>
            </a:r>
            <a:r>
              <a:rPr lang="zh-CN" altLang="en-US" smtClean="0">
                <a:latin typeface="+mn-ea"/>
                <a:ea typeface="+mn-ea"/>
              </a:rPr>
              <a:t>：针对</a:t>
            </a:r>
            <a:r>
              <a:rPr lang="zh-CN" altLang="en-US">
                <a:latin typeface="+mn-ea"/>
                <a:ea typeface="+mn-ea"/>
              </a:rPr>
              <a:t>不透明的对象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2</a:t>
            </a:r>
            <a:r>
              <a:rPr lang="zh-CN" altLang="en-US" smtClean="0">
                <a:latin typeface="+mn-ea"/>
                <a:ea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Transparent</a:t>
            </a:r>
            <a:r>
              <a:rPr lang="zh-CN" altLang="en-US" smtClean="0">
                <a:latin typeface="+mn-ea"/>
                <a:ea typeface="+mn-ea"/>
              </a:rPr>
              <a:t>：用于透明对象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3</a:t>
            </a:r>
            <a:r>
              <a:rPr lang="zh-CN" altLang="en-US" smtClean="0">
                <a:latin typeface="+mn-ea"/>
                <a:ea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Transparent Cutout</a:t>
            </a:r>
            <a:r>
              <a:rPr lang="zh-CN" altLang="en-US" smtClean="0">
                <a:latin typeface="+mn-ea"/>
                <a:ea typeface="+mn-ea"/>
              </a:rPr>
              <a:t>：用于包含完全透明部分的半透明对象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4</a:t>
            </a:r>
            <a:r>
              <a:rPr lang="zh-CN" altLang="en-US" smtClean="0">
                <a:latin typeface="+mn-ea"/>
                <a:ea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Self-llluminated</a:t>
            </a:r>
            <a:r>
              <a:rPr lang="zh-CN" altLang="en-US" smtClean="0">
                <a:latin typeface="+mn-ea"/>
                <a:ea typeface="+mn-ea"/>
              </a:rPr>
              <a:t>：用户自发光效果的对象</a:t>
            </a:r>
            <a:endParaRPr lang="en-US" altLang="zh-CN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5</a:t>
            </a:r>
            <a:r>
              <a:rPr lang="zh-CN" altLang="en-US" smtClean="0">
                <a:latin typeface="+mn-ea"/>
                <a:ea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Reflective</a:t>
            </a:r>
            <a:r>
              <a:rPr lang="zh-CN" altLang="en-US" smtClean="0">
                <a:latin typeface="+mn-ea"/>
                <a:ea typeface="+mn-ea"/>
              </a:rPr>
              <a:t>：用于能反射环境立方体贴图的不透明对象</a:t>
            </a:r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15753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Unity3D</a:t>
            </a:r>
            <a:r>
              <a:rPr kumimoji="1" lang="zh-CN" altLang="en-US"/>
              <a:t>内置</a:t>
            </a:r>
            <a:r>
              <a:rPr kumimoji="1" lang="en-US" altLang="zh-CN"/>
              <a:t>Shader</a:t>
            </a:r>
            <a:r>
              <a:rPr kumimoji="1" lang="zh-CN" altLang="en-US"/>
              <a:t>性能排列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792399"/>
            <a:ext cx="9924011" cy="4902386"/>
          </a:xfrm>
        </p:spPr>
        <p:txBody>
          <a:bodyPr/>
          <a:lstStyle/>
          <a:p>
            <a:r>
              <a:rPr kumimoji="1" lang="zh-CN" altLang="en-US"/>
              <a:t>以下是不同的光照效果从低到高的计算开销排序：</a:t>
            </a:r>
            <a:endParaRPr kumimoji="1" lang="en-US" altLang="zh-CN"/>
          </a:p>
          <a:p>
            <a:r>
              <a:rPr kumimoji="1" lang="en-US" altLang="zh-CN"/>
              <a:t>Unlit</a:t>
            </a:r>
            <a:r>
              <a:rPr kumimoji="1" lang="zh-CN" altLang="en-US"/>
              <a:t>：使用纹理颜色，不受光照影响；</a:t>
            </a:r>
            <a:endParaRPr kumimoji="1" lang="en-US" altLang="zh-CN"/>
          </a:p>
          <a:p>
            <a:r>
              <a:rPr kumimoji="1" lang="en-US" altLang="zh-CN"/>
              <a:t>VertexLit</a:t>
            </a:r>
            <a:r>
              <a:rPr kumimoji="1" lang="zh-CN" altLang="en-US"/>
              <a:t>：顶点光照；</a:t>
            </a:r>
            <a:endParaRPr kumimoji="1" lang="en-US" altLang="zh-CN"/>
          </a:p>
          <a:p>
            <a:r>
              <a:rPr kumimoji="1" lang="en-US" altLang="zh-CN"/>
              <a:t>Diffuse</a:t>
            </a:r>
            <a:r>
              <a:rPr kumimoji="1" lang="zh-CN" altLang="en-US"/>
              <a:t>：漫反射；</a:t>
            </a:r>
            <a:endParaRPr kumimoji="1" lang="en-US" altLang="zh-CN"/>
          </a:p>
          <a:p>
            <a:r>
              <a:rPr kumimoji="1" lang="en-US" altLang="zh-CN"/>
              <a:t>Specular</a:t>
            </a:r>
            <a:r>
              <a:rPr kumimoji="1" lang="zh-CN" altLang="en-US"/>
              <a:t>：在漫反射技术上增加高光计算；</a:t>
            </a:r>
            <a:endParaRPr kumimoji="1" lang="en-US" altLang="zh-CN"/>
          </a:p>
          <a:p>
            <a:r>
              <a:rPr kumimoji="1" lang="en-US" altLang="zh-CN"/>
              <a:t>Normal mapped</a:t>
            </a:r>
            <a:r>
              <a:rPr kumimoji="1" lang="zh-CN" altLang="en-US"/>
              <a:t>：法线贴图，增加了一张法线贴图和几个着色器指令；</a:t>
            </a:r>
            <a:endParaRPr kumimoji="1" lang="en-US" altLang="zh-CN"/>
          </a:p>
          <a:p>
            <a:r>
              <a:rPr kumimoji="1" lang="en-US" altLang="zh-CN"/>
              <a:t>Normal Mapped Specular</a:t>
            </a:r>
            <a:r>
              <a:rPr kumimoji="1" lang="zh-CN" altLang="en-US"/>
              <a:t>：带高光的法线贴图；</a:t>
            </a:r>
            <a:endParaRPr kumimoji="1" lang="en-US" altLang="zh-CN"/>
          </a:p>
          <a:p>
            <a:r>
              <a:rPr kumimoji="1" lang="en-US" altLang="zh-CN"/>
              <a:t>Parallax Normal Mapped</a:t>
            </a:r>
            <a:r>
              <a:rPr kumimoji="1" lang="zh-CN" altLang="en-US"/>
              <a:t>：视差法线贴图，增加了视差贴图的计算开销；</a:t>
            </a:r>
            <a:endParaRPr kumimoji="1" lang="en-US" altLang="zh-CN"/>
          </a:p>
          <a:p>
            <a:r>
              <a:rPr kumimoji="1" lang="en-US" altLang="zh-CN"/>
              <a:t>Parallax Normal Mapped Specular</a:t>
            </a:r>
            <a:r>
              <a:rPr kumimoji="1" lang="zh-CN" altLang="en-US"/>
              <a:t>：带高光视差法线贴图；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4615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Unity3D</a:t>
            </a:r>
            <a:r>
              <a:rPr kumimoji="1" lang="zh-CN" altLang="en-US"/>
              <a:t>自定义</a:t>
            </a:r>
            <a:r>
              <a:rPr kumimoji="1" lang="en-US" altLang="zh-CN"/>
              <a:t>Shader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528350"/>
            <a:ext cx="9924011" cy="2825046"/>
          </a:xfrm>
        </p:spPr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、表面着色器（</a:t>
            </a:r>
            <a:r>
              <a:rPr kumimoji="1" lang="en-US" altLang="zh-CN"/>
              <a:t>Surface Shaders</a:t>
            </a:r>
            <a:r>
              <a:rPr kumimoji="1" lang="zh-CN" altLang="en-US"/>
              <a:t>）</a:t>
            </a:r>
            <a:r>
              <a:rPr kumimoji="1" lang="en-US" altLang="zh-CN"/>
              <a:t>;</a:t>
            </a:r>
          </a:p>
          <a:p>
            <a:r>
              <a:rPr kumimoji="1" lang="zh-CN" altLang="zh-CN"/>
              <a:t>2</a:t>
            </a:r>
            <a:r>
              <a:rPr kumimoji="1" lang="zh-CN" altLang="en-US"/>
              <a:t>、顶点和片段着色器（</a:t>
            </a:r>
            <a:r>
              <a:rPr kumimoji="1" lang="en-US" altLang="zh-CN"/>
              <a:t>Vertex and fragment Shaders</a:t>
            </a:r>
            <a:r>
              <a:rPr kumimoji="1" lang="zh-CN" altLang="en-US"/>
              <a:t>）</a:t>
            </a:r>
            <a:r>
              <a:rPr kumimoji="1" lang="en-US" altLang="zh-CN"/>
              <a:t>;</a:t>
            </a:r>
          </a:p>
          <a:p>
            <a:r>
              <a:rPr kumimoji="1" lang="en-US" altLang="zh-CN"/>
              <a:t>3</a:t>
            </a:r>
            <a:r>
              <a:rPr kumimoji="1" lang="zh-CN" altLang="en-US"/>
              <a:t>、固定功能管线着色器</a:t>
            </a:r>
            <a:r>
              <a:rPr kumimoji="1" lang="zh-CN" altLang="zh-CN"/>
              <a:t>（</a:t>
            </a:r>
            <a:r>
              <a:rPr kumimoji="1" lang="en-US" altLang="zh-CN"/>
              <a:t>Fixed Function Shaders</a:t>
            </a:r>
            <a:r>
              <a:rPr kumimoji="1" lang="zh-CN" altLang="en-US"/>
              <a:t>）</a:t>
            </a:r>
            <a:r>
              <a:rPr kumimoji="1" lang="en-US" altLang="zh-CN"/>
              <a:t>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10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ShaderLab</a:t>
            </a:r>
            <a:r>
              <a:rPr kumimoji="1" lang="zh-CN" altLang="en-US"/>
              <a:t>组织代码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31539" y="2077283"/>
            <a:ext cx="6856129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/>
              <a:t>Shader “MyShader”</a:t>
            </a:r>
          </a:p>
          <a:p>
            <a:r>
              <a:rPr kumimoji="1" lang="en-US" altLang="zh-CN"/>
              <a:t>{</a:t>
            </a:r>
          </a:p>
          <a:p>
            <a:r>
              <a:rPr kumimoji="1" lang="en-US" altLang="zh-CN"/>
              <a:t>	Properties</a:t>
            </a:r>
          </a:p>
          <a:p>
            <a:r>
              <a:rPr kumimoji="1" lang="en-US" altLang="zh-CN"/>
              <a:t>	{</a:t>
            </a:r>
          </a:p>
          <a:p>
            <a:r>
              <a:rPr kumimoji="1" lang="en-US" altLang="zh-CN"/>
              <a:t>		_MyTexture(“My Texture”, 2D) = “white”{ }</a:t>
            </a:r>
          </a:p>
          <a:p>
            <a:r>
              <a:rPr kumimoji="1" lang="en-US" altLang="zh-CN"/>
              <a:t>	}</a:t>
            </a:r>
          </a:p>
          <a:p>
            <a:r>
              <a:rPr kumimoji="1" lang="en-US" altLang="zh-CN"/>
              <a:t>	SubShader</a:t>
            </a:r>
          </a:p>
          <a:p>
            <a:r>
              <a:rPr kumimoji="1" lang="en-US" altLang="zh-CN"/>
              <a:t>	{</a:t>
            </a:r>
          </a:p>
          <a:p>
            <a:r>
              <a:rPr kumimoji="1" lang="en-US" altLang="zh-CN"/>
              <a:t>		// </a:t>
            </a:r>
            <a:r>
              <a:rPr kumimoji="1" lang="zh-CN" altLang="en-US"/>
              <a:t>编写</a:t>
            </a:r>
            <a:r>
              <a:rPr kumimoji="1" lang="en-US" altLang="zh-CN"/>
              <a:t>Shader</a:t>
            </a:r>
            <a:r>
              <a:rPr kumimoji="1" lang="zh-CN" altLang="en-US"/>
              <a:t>的实现代码</a:t>
            </a:r>
            <a:endParaRPr kumimoji="1" lang="en-US" altLang="zh-CN"/>
          </a:p>
          <a:p>
            <a:r>
              <a:rPr kumimoji="1" lang="en-US" altLang="zh-CN"/>
              <a:t>	}</a:t>
            </a:r>
          </a:p>
          <a:p>
            <a:r>
              <a:rPr kumimoji="1" lang="en-US" altLang="zh-CN"/>
              <a:t>	SubShader</a:t>
            </a:r>
          </a:p>
          <a:p>
            <a:r>
              <a:rPr kumimoji="1" lang="en-US" altLang="zh-CN"/>
              <a:t>	{</a:t>
            </a:r>
          </a:p>
          <a:p>
            <a:r>
              <a:rPr kumimoji="1" lang="en-US" altLang="zh-CN"/>
              <a:t>		// </a:t>
            </a:r>
            <a:r>
              <a:rPr kumimoji="1" lang="zh-CN" altLang="en-US"/>
              <a:t>实现其他版本的替换</a:t>
            </a:r>
            <a:r>
              <a:rPr kumimoji="1" lang="en-US" altLang="zh-CN"/>
              <a:t>Shader</a:t>
            </a:r>
            <a:endParaRPr kumimoji="1" lang="en-US" altLang="zh-CN"/>
          </a:p>
          <a:p>
            <a:r>
              <a:rPr kumimoji="1" lang="en-US" altLang="zh-CN"/>
              <a:t>	}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296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ShaderLab</a:t>
            </a:r>
            <a:r>
              <a:rPr kumimoji="1" lang="zh-CN" altLang="en-US"/>
              <a:t>语法观看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6591" y="2148503"/>
            <a:ext cx="6533459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/>
              <a:t>Shader “MyShader1” {</a:t>
            </a:r>
          </a:p>
          <a:p>
            <a:r>
              <a:rPr kumimoji="1" lang="en-US" altLang="zh-CN"/>
              <a:t>	Properties {</a:t>
            </a:r>
          </a:p>
          <a:p>
            <a:r>
              <a:rPr kumimoji="1" lang="en-US" altLang="zh-CN"/>
              <a:t>		_Color (“Main Color”,  Color) = (1.0, 0.5, 0.5, 1.0)</a:t>
            </a:r>
            <a:br>
              <a:rPr kumimoji="1" lang="en-US" altLang="zh-CN"/>
            </a:br>
            <a:r>
              <a:rPr kumimoji="1" lang="en-US" altLang="zh-CN"/>
              <a:t>	}</a:t>
            </a:r>
          </a:p>
          <a:p>
            <a:r>
              <a:rPr kumimoji="1" lang="en-US" altLang="zh-CN"/>
              <a:t>	SubShader {</a:t>
            </a:r>
          </a:p>
          <a:p>
            <a:r>
              <a:rPr kumimoji="1" lang="en-US" altLang="zh-CN"/>
              <a:t>		Pass  {</a:t>
            </a:r>
          </a:p>
          <a:p>
            <a:r>
              <a:rPr kumimoji="1" lang="en-US" altLang="zh-CN"/>
              <a:t>			Material {</a:t>
            </a:r>
          </a:p>
          <a:p>
            <a:r>
              <a:rPr kumimoji="1" lang="en-US" altLang="zh-CN"/>
              <a:t>				Diffuse[_Color]</a:t>
            </a:r>
          </a:p>
          <a:p>
            <a:r>
              <a:rPr kumimoji="1" lang="en-US" altLang="zh-CN"/>
              <a:t>			}</a:t>
            </a:r>
          </a:p>
          <a:p>
            <a:r>
              <a:rPr kumimoji="1" lang="en-US" altLang="zh-CN"/>
              <a:t>			</a:t>
            </a:r>
            <a:r>
              <a:rPr kumimoji="1" lang="en-US" altLang="zh-CN"/>
              <a:t>Lighting On</a:t>
            </a:r>
            <a:endParaRPr kumimoji="1" lang="en-US" altLang="zh-CN"/>
          </a:p>
          <a:p>
            <a:r>
              <a:rPr kumimoji="1" lang="en-US" altLang="zh-CN"/>
              <a:t>		}</a:t>
            </a:r>
          </a:p>
          <a:p>
            <a:r>
              <a:rPr kumimoji="1" lang="en-US" altLang="zh-CN"/>
              <a:t>	}</a:t>
            </a:r>
          </a:p>
          <a:p>
            <a:r>
              <a:rPr kumimoji="1" lang="en-US" altLang="zh-CN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101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ShaderLab</a:t>
            </a:r>
            <a:r>
              <a:rPr kumimoji="1" lang="zh-CN" altLang="en-US"/>
              <a:t>语法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39695" y="2375892"/>
            <a:ext cx="8212505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>
                <a:latin typeface="微软雅黑"/>
                <a:ea typeface="微软雅黑"/>
                <a:cs typeface="微软雅黑"/>
              </a:rPr>
              <a:t>Shader</a:t>
            </a:r>
            <a:r>
              <a:rPr kumimoji="1" lang="zh-CN" altLang="en-US">
                <a:latin typeface="微软雅黑"/>
                <a:ea typeface="微软雅黑"/>
                <a:cs typeface="微软雅黑"/>
              </a:rPr>
              <a:t>根命令：每个着色器必须的根命令；</a:t>
            </a:r>
            <a:endParaRPr kumimoji="1" lang="en-US" altLang="zh-CN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>
                <a:latin typeface="微软雅黑"/>
                <a:ea typeface="微软雅黑"/>
                <a:cs typeface="微软雅黑"/>
              </a:rPr>
              <a:t>Properties</a:t>
            </a:r>
            <a:r>
              <a:rPr kumimoji="1" lang="zh-CN" altLang="en-US">
                <a:latin typeface="微软雅黑"/>
                <a:ea typeface="微软雅黑"/>
                <a:cs typeface="微软雅黑"/>
              </a:rPr>
              <a:t>属性定义：用来定义着色器中使用的各项资源；</a:t>
            </a:r>
            <a:endParaRPr kumimoji="1" lang="en-US" altLang="zh-CN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>
                <a:latin typeface="微软雅黑"/>
                <a:ea typeface="微软雅黑"/>
                <a:cs typeface="微软雅黑"/>
              </a:rPr>
              <a:t>SubShader</a:t>
            </a:r>
            <a:r>
              <a:rPr kumimoji="1" lang="zh-CN" altLang="en-US">
                <a:latin typeface="微软雅黑"/>
                <a:ea typeface="微软雅黑"/>
                <a:cs typeface="微软雅黑"/>
              </a:rPr>
              <a:t>自着色器：一个着色器包含有一个或者多个子着色器；</a:t>
            </a:r>
            <a:endParaRPr kumimoji="1" lang="en-US" altLang="zh-CN"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250000"/>
              </a:lnSpc>
              <a:buFont typeface="Arial"/>
              <a:buChar char="•"/>
            </a:pPr>
            <a:r>
              <a:rPr kumimoji="1" lang="en-US" altLang="zh-CN">
                <a:latin typeface="微软雅黑"/>
                <a:ea typeface="微软雅黑"/>
                <a:cs typeface="微软雅黑"/>
              </a:rPr>
              <a:t>Fallback</a:t>
            </a:r>
            <a:r>
              <a:rPr kumimoji="1" lang="zh-CN" altLang="en-US">
                <a:latin typeface="微软雅黑"/>
                <a:ea typeface="微软雅黑"/>
                <a:cs typeface="微软雅黑"/>
              </a:rPr>
              <a:t>备用着色器：当所有子着色器都不能执行的时候</a:t>
            </a:r>
            <a:r>
              <a:rPr kumimoji="1" lang="en-US" altLang="zh-CN">
                <a:latin typeface="微软雅黑"/>
                <a:ea typeface="微软雅黑"/>
                <a:cs typeface="微软雅黑"/>
              </a:rPr>
              <a:t>Unity</a:t>
            </a:r>
            <a:r>
              <a:rPr kumimoji="1" lang="zh-CN" altLang="en-US">
                <a:latin typeface="微软雅黑"/>
                <a:ea typeface="微软雅黑"/>
                <a:cs typeface="微软雅黑"/>
              </a:rPr>
              <a:t>会用他来渲染</a:t>
            </a:r>
            <a:endParaRPr kumimoji="1" lang="en-US" altLang="zh-CN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87581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0A54D2BD-F07A-412A-BCCD-9A79057563DD}" vid="{82E95A50-EF64-4147-932A-353463B13EE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1300</TotalTime>
  <Words>1210</Words>
  <Application>Microsoft Macintosh PowerPoint</Application>
  <PresentationFormat>自定义</PresentationFormat>
  <Paragraphs>128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主题1</vt:lpstr>
      <vt:lpstr>火星时代游戏设计系</vt:lpstr>
      <vt:lpstr>课程简介</vt:lpstr>
      <vt:lpstr>  Unity3D的Shader</vt:lpstr>
      <vt:lpstr>Unity3D内建Shader分类</vt:lpstr>
      <vt:lpstr>Unity3D内置Shader性能排列</vt:lpstr>
      <vt:lpstr>Unity3D自定义Shader</vt:lpstr>
      <vt:lpstr>ShaderLab组织代码</vt:lpstr>
      <vt:lpstr>ShaderLab语法观看</vt:lpstr>
      <vt:lpstr>ShaderLab语法</vt:lpstr>
      <vt:lpstr>Shader属性</vt:lpstr>
      <vt:lpstr>Shader子着色器</vt:lpstr>
      <vt:lpstr>Pass块</vt:lpstr>
      <vt:lpstr>Pass可用的渲染指令</vt:lpstr>
      <vt:lpstr>纹理设置</vt:lpstr>
      <vt:lpstr>备用着色器</vt:lpstr>
      <vt:lpstr>Thank You</vt:lpstr>
    </vt:vector>
  </TitlesOfParts>
  <Company>火星时代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吴瑕</dc:creator>
  <cp:lastModifiedBy>磊 富</cp:lastModifiedBy>
  <cp:revision>646</cp:revision>
  <dcterms:created xsi:type="dcterms:W3CDTF">2013-09-27T06:45:54Z</dcterms:created>
  <dcterms:modified xsi:type="dcterms:W3CDTF">2014-12-22T14:34:39Z</dcterms:modified>
</cp:coreProperties>
</file>