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notesMasterIdLst>
    <p:notesMasterId r:id="rId1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EEEE"/>
    <a:srgbClr val="003567"/>
    <a:srgbClr val="1B1B1B"/>
    <a:srgbClr val="A40000"/>
    <a:srgbClr val="FF2D2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2" autoAdjust="0"/>
    <p:restoredTop sz="50000" autoAdjust="0"/>
  </p:normalViewPr>
  <p:slideViewPr>
    <p:cSldViewPr snapToGrid="0">
      <p:cViewPr varScale="1">
        <p:scale>
          <a:sx n="69" d="100"/>
          <a:sy n="69" d="100"/>
        </p:scale>
        <p:origin x="308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32CC2-A457-4395-8572-D898B03EF354}" type="datetimeFigureOut">
              <a:rPr lang="zh-CN" altLang="en-US" smtClean="0"/>
              <a:t>17/9/25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A852F-A871-4F25-AA39-936EB56F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9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A852F-A871-4F25-AA39-936EB56F41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0" i="0" baseline="0">
                <a:solidFill>
                  <a:schemeClr val="bg1">
                    <a:lumMod val="95000"/>
                  </a:schemeClr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66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1384299" y="266442"/>
            <a:ext cx="9872401" cy="4714046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18355" y="554367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7385" y="4703449"/>
            <a:ext cx="1001545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384300" y="5008804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3901529" y="5008804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6418758" y="5008804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>
          <a:xfrm>
            <a:off x="8935987" y="5008804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356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79">
          <p15:clr>
            <a:srgbClr val="FBAE40"/>
          </p15:clr>
        </p15:guide>
        <p15:guide id="2" pos="24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1384299" y="266442"/>
            <a:ext cx="9872401" cy="4714046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18355" y="554367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7385" y="4703449"/>
            <a:ext cx="1001545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18355" y="4980488"/>
            <a:ext cx="9938345" cy="553783"/>
          </a:xfrm>
        </p:spPr>
        <p:txBody>
          <a:bodyPr numCol="1"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536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79">
          <p15:clr>
            <a:srgbClr val="FBAE40"/>
          </p15:clr>
        </p15:guide>
        <p15:guide id="2" pos="2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17/9/25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0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26076" y="1923802"/>
            <a:ext cx="10015451" cy="10888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075" y="1629908"/>
            <a:ext cx="10015451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38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  <p15:guide id="2" pos="4044">
          <p15:clr>
            <a:srgbClr val="FBAE40"/>
          </p15:clr>
        </p15:guide>
        <p15:guide id="3" orient="horz" pos="22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1524000" y="795338"/>
            <a:ext cx="9144000" cy="272074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26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0" i="0" baseline="0">
                <a:solidFill>
                  <a:srgbClr val="C0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31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5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占位符 9"/>
          <p:cNvSpPr>
            <a:spLocks noGrp="1"/>
          </p:cNvSpPr>
          <p:nvPr>
            <p:ph type="dgm" sz="quarter" idx="14"/>
          </p:nvPr>
        </p:nvSpPr>
        <p:spPr>
          <a:xfrm>
            <a:off x="1379539" y="2443163"/>
            <a:ext cx="3268662" cy="290988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6421801" y="2443163"/>
            <a:ext cx="4900613" cy="29098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36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4044" userDrawn="1">
          <p15:clr>
            <a:srgbClr val="FBAE40"/>
          </p15:clr>
        </p15:guide>
        <p15:guide id="0" orient="horz" pos="22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占位符 9"/>
          <p:cNvSpPr>
            <a:spLocks noGrp="1"/>
          </p:cNvSpPr>
          <p:nvPr>
            <p:ph type="dgm" sz="quarter" idx="14"/>
          </p:nvPr>
        </p:nvSpPr>
        <p:spPr>
          <a:xfrm>
            <a:off x="1379539" y="2443163"/>
            <a:ext cx="3268662" cy="290988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媒体占位符 7"/>
          <p:cNvSpPr>
            <a:spLocks noGrp="1"/>
          </p:cNvSpPr>
          <p:nvPr>
            <p:ph type="media" sz="quarter" idx="15"/>
          </p:nvPr>
        </p:nvSpPr>
        <p:spPr>
          <a:xfrm>
            <a:off x="6419850" y="2420938"/>
            <a:ext cx="4933950" cy="29527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414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  <p15:guide id="2" pos="4044">
          <p15:clr>
            <a:srgbClr val="FBAE40"/>
          </p15:clr>
        </p15:guide>
        <p15:guide id="3" orient="horz" pos="22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9" y="2443941"/>
            <a:ext cx="3264131" cy="2909455"/>
          </a:xfrm>
        </p:spPr>
        <p:txBody>
          <a:bodyPr numCol="1"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6422060" y="2443163"/>
            <a:ext cx="4900354" cy="2909455"/>
          </a:xfrm>
        </p:spPr>
        <p:txBody>
          <a:bodyPr numCol="1"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900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占位符 4"/>
          <p:cNvSpPr>
            <a:spLocks noGrp="1"/>
          </p:cNvSpPr>
          <p:nvPr>
            <p:ph type="dgm" sz="quarter" idx="15"/>
          </p:nvPr>
        </p:nvSpPr>
        <p:spPr>
          <a:xfrm>
            <a:off x="1416049" y="2208983"/>
            <a:ext cx="9937750" cy="3449433"/>
          </a:xfrm>
        </p:spPr>
        <p:txBody>
          <a:bodyPr/>
          <a:lstStyle/>
          <a:p>
            <a:r>
              <a:rPr lang="zh-CN" altLang="en-US" dirty="0" smtClean="0"/>
              <a:t>单击图标添加 </a:t>
            </a:r>
            <a:r>
              <a:rPr lang="en-US" altLang="zh-CN" dirty="0" smtClean="0"/>
              <a:t>SmartArt 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602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1384299" y="3146905"/>
            <a:ext cx="2386423" cy="1508125"/>
          </a:xfrm>
        </p:spPr>
        <p:txBody>
          <a:bodyPr/>
          <a:lstStyle/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图片占位符 12"/>
          <p:cNvSpPr>
            <a:spLocks noGrp="1"/>
          </p:cNvSpPr>
          <p:nvPr>
            <p:ph type="pic" sz="quarter" idx="16"/>
          </p:nvPr>
        </p:nvSpPr>
        <p:spPr>
          <a:xfrm>
            <a:off x="3901529" y="3146905"/>
            <a:ext cx="2386423" cy="1508125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5" name="图片占位符 12"/>
          <p:cNvSpPr>
            <a:spLocks noGrp="1"/>
          </p:cNvSpPr>
          <p:nvPr>
            <p:ph type="pic" sz="quarter" idx="17"/>
          </p:nvPr>
        </p:nvSpPr>
        <p:spPr>
          <a:xfrm>
            <a:off x="6418759" y="3146905"/>
            <a:ext cx="2386423" cy="1508125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6" name="图片占位符 12"/>
          <p:cNvSpPr>
            <a:spLocks noGrp="1"/>
          </p:cNvSpPr>
          <p:nvPr>
            <p:ph type="pic" sz="quarter" idx="18"/>
          </p:nvPr>
        </p:nvSpPr>
        <p:spPr>
          <a:xfrm>
            <a:off x="8935990" y="3146905"/>
            <a:ext cx="2386423" cy="1508125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384300" y="4776788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3901529" y="4776788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3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6418758" y="4776788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4" name="文本占位符 11"/>
          <p:cNvSpPr>
            <a:spLocks noGrp="1"/>
          </p:cNvSpPr>
          <p:nvPr>
            <p:ph type="body" sz="quarter" idx="22"/>
          </p:nvPr>
        </p:nvSpPr>
        <p:spPr>
          <a:xfrm>
            <a:off x="8935987" y="4776788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747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79">
          <p15:clr>
            <a:srgbClr val="FBAE40"/>
          </p15:clr>
        </p15:guide>
        <p15:guide id="2" pos="2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38348" y="365125"/>
            <a:ext cx="1001545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443941"/>
            <a:ext cx="9924011" cy="290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EA3-5808-47E6-83E9-4D3458E2A076}" type="datetimeFigureOut">
              <a:rPr lang="zh-CN" altLang="en-US" smtClean="0"/>
              <a:t>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45520" y="63209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43" y="365125"/>
            <a:ext cx="1000977" cy="1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63" r:id="rId3"/>
    <p:sldLayoutId id="2147483664" r:id="rId4"/>
    <p:sldLayoutId id="2147483673" r:id="rId5"/>
    <p:sldLayoutId id="2147483674" r:id="rId6"/>
    <p:sldLayoutId id="2147483666" r:id="rId7"/>
    <p:sldLayoutId id="2147483667" r:id="rId8"/>
    <p:sldLayoutId id="2147483668" r:id="rId9"/>
    <p:sldLayoutId id="2147483669" r:id="rId10"/>
    <p:sldLayoutId id="2147483672" r:id="rId11"/>
    <p:sldLayoutId id="2147483670" r:id="rId12"/>
    <p:sldLayoutId id="2147483675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bg1"/>
          </a:solidFill>
          <a:latin typeface="微软雅黑" panose="020B0503020204020204" pitchFamily="34" charset="-122"/>
          <a:ea typeface="黑体" panose="02010609060101010101" pitchFamily="49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600" kern="1200" baseline="0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400" kern="1200" baseline="0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5" userDrawn="1">
          <p15:clr>
            <a:srgbClr val="F26B43"/>
          </p15:clr>
        </p15:guide>
        <p15:guide id="2" pos="869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pos="71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火星时代游戏设计系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Marsera</a:t>
            </a:r>
            <a:r>
              <a:rPr lang="en-US" altLang="zh-CN" baseline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aseline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GameArt</a:t>
            </a:r>
            <a:r>
              <a:rPr lang="en-US" altLang="zh-CN" baseline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&amp; Design </a:t>
            </a:r>
            <a:r>
              <a:rPr lang="en-US" altLang="zh-CN" baseline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Dept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588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Shader</a:t>
            </a:r>
            <a:r>
              <a:rPr kumimoji="1" lang="zh-CN" altLang="en-US"/>
              <a:t>属性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3099" y="1897760"/>
            <a:ext cx="2357861" cy="110624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50000"/>
              </a:lnSpc>
            </a:pPr>
            <a:r>
              <a:rPr kumimoji="1" lang="en-US" altLang="zh-CN"/>
              <a:t>Properties</a:t>
            </a:r>
          </a:p>
          <a:p>
            <a:pPr>
              <a:lnSpc>
                <a:spcPct val="50000"/>
              </a:lnSpc>
            </a:pPr>
            <a:r>
              <a:rPr kumimoji="1" lang="en-US" altLang="zh-CN"/>
              <a:t>{</a:t>
            </a:r>
          </a:p>
          <a:p>
            <a:pPr>
              <a:lnSpc>
                <a:spcPct val="50000"/>
              </a:lnSpc>
            </a:pPr>
            <a:r>
              <a:rPr kumimoji="1" lang="en-US" altLang="zh-CN"/>
              <a:t>	// </a:t>
            </a:r>
            <a:r>
              <a:rPr kumimoji="1" lang="zh-CN" altLang="en-US"/>
              <a:t>属性块</a:t>
            </a:r>
            <a:endParaRPr kumimoji="1" lang="en-US" altLang="zh-CN"/>
          </a:p>
          <a:p>
            <a:pPr>
              <a:lnSpc>
                <a:spcPct val="50000"/>
              </a:lnSpc>
            </a:pPr>
            <a:r>
              <a:rPr kumimoji="1" lang="en-US" altLang="zh-CN"/>
              <a:t>}</a:t>
            </a:r>
            <a:endParaRPr kumimoji="1"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44495"/>
              </p:ext>
            </p:extLst>
          </p:nvPr>
        </p:nvGraphicFramePr>
        <p:xfrm>
          <a:off x="1338353" y="3208553"/>
          <a:ext cx="10201540" cy="29667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100770"/>
                <a:gridCol w="5100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语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说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Vector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定义一个思维向量属性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Color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定义颜色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Float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定义一个浮点属性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Range(min,max)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定义一个浮点数范围内的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2D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默认贴图名称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定义一个</a:t>
                      </a:r>
                      <a:r>
                        <a:rPr lang="zh-CN" altLang="zh-CN"/>
                        <a:t>2</a:t>
                      </a:r>
                      <a:r>
                        <a:rPr lang="en-US" altLang="zh-CN"/>
                        <a:t>D</a:t>
                      </a:r>
                      <a:r>
                        <a:rPr lang="zh-CN" altLang="en-US"/>
                        <a:t>纹理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Rect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默认贴图名称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定义一个矩形纹理属性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Cube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默认贴图名称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顶一个立方体纹理属性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22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Shader</a:t>
            </a:r>
            <a:r>
              <a:rPr kumimoji="1" lang="zh-CN" altLang="en-US"/>
              <a:t>子着色器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8355" y="3126893"/>
            <a:ext cx="5203194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400">
                <a:latin typeface="+mn-ea"/>
              </a:rPr>
              <a:t>SubShader{</a:t>
            </a:r>
          </a:p>
          <a:p>
            <a:r>
              <a:rPr kumimoji="1" lang="en-US" altLang="zh-CN" sz="2400">
                <a:latin typeface="+mn-ea"/>
              </a:rPr>
              <a:t>[Tags</a:t>
            </a:r>
            <a:r>
              <a:rPr kumimoji="1" lang="zh-CN" altLang="en-US" sz="2400">
                <a:latin typeface="+mn-ea"/>
              </a:rPr>
              <a:t>标签</a:t>
            </a:r>
            <a:r>
              <a:rPr kumimoji="1" lang="en-US" altLang="zh-CN" sz="2400">
                <a:latin typeface="+mn-ea"/>
              </a:rPr>
              <a:t>]</a:t>
            </a:r>
          </a:p>
          <a:p>
            <a:r>
              <a:rPr kumimoji="1" lang="en-US" altLang="zh-CN" sz="2400">
                <a:latin typeface="+mn-ea"/>
              </a:rPr>
              <a:t>[CommonState</a:t>
            </a:r>
            <a:r>
              <a:rPr kumimoji="1" lang="zh-CN" altLang="en-US" sz="2400">
                <a:latin typeface="+mn-ea"/>
              </a:rPr>
              <a:t>通用状态</a:t>
            </a:r>
            <a:r>
              <a:rPr kumimoji="1" lang="en-US" altLang="zh-CN" sz="2400">
                <a:latin typeface="+mn-ea"/>
              </a:rPr>
              <a:t>]</a:t>
            </a:r>
          </a:p>
          <a:p>
            <a:r>
              <a:rPr kumimoji="1" lang="en-US" altLang="zh-CN" sz="2400">
                <a:latin typeface="+mn-ea"/>
              </a:rPr>
              <a:t>Passdef [Passdef ... Pass</a:t>
            </a:r>
            <a:r>
              <a:rPr kumimoji="1" lang="zh-CN" altLang="en-US" sz="2400">
                <a:latin typeface="+mn-ea"/>
              </a:rPr>
              <a:t>定义</a:t>
            </a:r>
            <a:r>
              <a:rPr kumimoji="1" lang="en-US" altLang="zh-CN" sz="2400">
                <a:latin typeface="+mn-ea"/>
              </a:rPr>
              <a:t>]</a:t>
            </a:r>
          </a:p>
          <a:p>
            <a:r>
              <a:rPr kumimoji="1" lang="en-US" altLang="zh-CN" sz="2400">
                <a:latin typeface="+mn-ea"/>
              </a:rPr>
              <a:t>}</a:t>
            </a:r>
            <a:endParaRPr kumimoji="1" lang="zh-CN" altLang="en-US" sz="240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3728" y="2143765"/>
            <a:ext cx="10751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Unity</a:t>
            </a:r>
            <a:r>
              <a:rPr kumimoji="1" lang="zh-CN" altLang="en-US"/>
              <a:t>的着色器包含一个或者多个子着色器。相爱显然的时候会从上到下便利子着色器列表，找到第一个</a:t>
            </a:r>
            <a:endParaRPr kumimoji="1" lang="en-US" altLang="zh-CN"/>
          </a:p>
          <a:p>
            <a:r>
              <a:rPr kumimoji="1" lang="zh-CN" altLang="en-US"/>
              <a:t>可以运行的着色器。子着色器由标签（可选）、通用状态（可选）、</a:t>
            </a:r>
            <a:r>
              <a:rPr kumimoji="1" lang="en-US" altLang="zh-CN"/>
              <a:t>Pass</a:t>
            </a:r>
            <a:r>
              <a:rPr kumimoji="1" lang="zh-CN" altLang="en-US"/>
              <a:t>列表组成。定义子着色器的语法</a:t>
            </a:r>
            <a:endParaRPr kumimoji="1" lang="en-US" altLang="zh-CN"/>
          </a:p>
          <a:p>
            <a:r>
              <a:rPr kumimoji="1" lang="zh-CN" altLang="en-US"/>
              <a:t>结构如下：</a:t>
            </a:r>
          </a:p>
        </p:txBody>
      </p:sp>
    </p:spTree>
    <p:extLst>
      <p:ext uri="{BB962C8B-B14F-4D97-AF65-F5344CB8AC3E}">
        <p14:creationId xmlns:p14="http://schemas.microsoft.com/office/powerpoint/2010/main" val="2476386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Pass</a:t>
            </a:r>
            <a:r>
              <a:rPr kumimoji="1" lang="zh-CN" altLang="en-US"/>
              <a:t>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35293" y="2348583"/>
            <a:ext cx="7508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/>
              <a:t>每个</a:t>
            </a:r>
            <a:r>
              <a:rPr kumimoji="1" lang="en-US" altLang="zh-CN" sz="2000"/>
              <a:t>Pass</a:t>
            </a:r>
            <a:r>
              <a:rPr kumimoji="1" lang="zh-CN" altLang="en-US" sz="2000"/>
              <a:t>中，对象的几个体都被渲染一次。定义</a:t>
            </a:r>
            <a:r>
              <a:rPr kumimoji="1" lang="en-US" altLang="zh-CN" sz="2000"/>
              <a:t>Pass</a:t>
            </a:r>
            <a:r>
              <a:rPr kumimoji="1" lang="zh-CN" altLang="en-US" sz="2000"/>
              <a:t>的语法如下：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94322" y="3263439"/>
            <a:ext cx="7588586" cy="120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2400"/>
              <a:t>Pass{[Name and Tags</a:t>
            </a:r>
            <a:r>
              <a:rPr kumimoji="1" lang="zh-CN" altLang="en-US" sz="2400"/>
              <a:t>名称和标签</a:t>
            </a:r>
            <a:r>
              <a:rPr kumimoji="1" lang="en-US" altLang="zh-CN" sz="2400"/>
              <a:t>] [RenderSetup</a:t>
            </a:r>
            <a:r>
              <a:rPr kumimoji="1" lang="zh-CN" altLang="en-US" sz="2400"/>
              <a:t>渲染设置</a:t>
            </a:r>
            <a:r>
              <a:rPr kumimoji="1" lang="en-US" altLang="zh-CN" sz="2400"/>
              <a:t>] </a:t>
            </a:r>
          </a:p>
          <a:p>
            <a:r>
              <a:rPr kumimoji="1" lang="en-US" altLang="zh-CN" sz="2400"/>
              <a:t>         [TextureSetup</a:t>
            </a:r>
            <a:r>
              <a:rPr kumimoji="1" lang="zh-CN" altLang="en-US" sz="2400"/>
              <a:t>纹理设置</a:t>
            </a:r>
            <a:r>
              <a:rPr kumimoji="1" lang="en-US" altLang="zh-CN" sz="2400"/>
              <a:t>]</a:t>
            </a:r>
          </a:p>
          <a:p>
            <a:r>
              <a:rPr kumimoji="1" lang="en-US" altLang="zh-CN" sz="2400"/>
              <a:t>}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333779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Pass</a:t>
            </a:r>
            <a:r>
              <a:rPr kumimoji="1" lang="zh-CN" altLang="en-US"/>
              <a:t>可用的渲染指令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74093" y="1870673"/>
            <a:ext cx="4247227" cy="488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Material{} </a:t>
            </a:r>
            <a:r>
              <a:rPr kumimoji="1" lang="zh-CN" altLang="en-US" sz="2000"/>
              <a:t>材质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Lighting </a:t>
            </a:r>
            <a:r>
              <a:rPr kumimoji="1" lang="zh-CN" altLang="en-US" sz="2000"/>
              <a:t>光照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Cull </a:t>
            </a:r>
            <a:r>
              <a:rPr kumimoji="1" lang="zh-CN" altLang="en-US" sz="2000"/>
              <a:t>裁剪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ZTest </a:t>
            </a:r>
            <a:r>
              <a:rPr kumimoji="1" lang="zh-CN" altLang="en-US" sz="2000"/>
              <a:t>深度测试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ZWrite </a:t>
            </a:r>
            <a:r>
              <a:rPr kumimoji="1" lang="zh-CN" altLang="en-US" sz="2000"/>
              <a:t>深度缓存写入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Fog{} </a:t>
            </a:r>
            <a:r>
              <a:rPr kumimoji="1" lang="zh-CN" altLang="en-US" sz="2000"/>
              <a:t>雾效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AlphaTest Alpha</a:t>
            </a:r>
            <a:r>
              <a:rPr kumimoji="1" lang="zh-CN" altLang="en-US" sz="2000"/>
              <a:t>测试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Blend alpha</a:t>
            </a:r>
            <a:r>
              <a:rPr kumimoji="1" lang="zh-CN" altLang="en-US" sz="2000"/>
              <a:t>混合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Color </a:t>
            </a:r>
            <a:r>
              <a:rPr kumimoji="1" lang="zh-CN" altLang="en-US" sz="2000"/>
              <a:t>颜色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ColorMask </a:t>
            </a:r>
            <a:r>
              <a:rPr kumimoji="1" lang="zh-CN" altLang="en-US" sz="2000"/>
              <a:t>颜色遮罩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Offset </a:t>
            </a:r>
            <a:r>
              <a:rPr kumimoji="1" lang="zh-CN" altLang="en-US" sz="2000"/>
              <a:t>深度偏移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SeparateSpecular </a:t>
            </a:r>
            <a:r>
              <a:rPr kumimoji="1" lang="zh-CN" altLang="en-US" sz="2000"/>
              <a:t>高光颜色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ColorMaterial </a:t>
            </a:r>
            <a:r>
              <a:rPr kumimoji="1" lang="zh-CN" altLang="en-US" sz="2000"/>
              <a:t>颜色集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9421171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纹理设置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8355" y="2020874"/>
            <a:ext cx="10700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/>
              <a:t>纹理设置：在设置渲染状态以后，可以指定一些要使用的纹理及其混合模式。纹理设置语法：</a:t>
            </a:r>
            <a:endParaRPr kumimoji="1"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1338355" y="2812838"/>
            <a:ext cx="439094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2400"/>
              <a:t>SetTexture</a:t>
            </a:r>
            <a:r>
              <a:rPr kumimoji="1" lang="zh-CN" altLang="en-US" sz="2400"/>
              <a:t>纹理属性</a:t>
            </a:r>
            <a:r>
              <a:rPr kumimoji="1" lang="en-US" altLang="zh-CN" sz="2400"/>
              <a:t>{[</a:t>
            </a:r>
            <a:r>
              <a:rPr kumimoji="1" lang="zh-CN" altLang="en-US" sz="2400"/>
              <a:t>命令选项</a:t>
            </a:r>
            <a:r>
              <a:rPr kumimoji="1" lang="en-US" altLang="zh-CN" sz="2400"/>
              <a:t>]}</a:t>
            </a:r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461265" y="3686730"/>
            <a:ext cx="1047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combine</a:t>
            </a:r>
            <a:r>
              <a:rPr kumimoji="1" lang="zh-CN" altLang="en-US"/>
              <a:t>：将两个颜色源混合，混合的源可以是</a:t>
            </a:r>
            <a:r>
              <a:rPr kumimoji="1" lang="en-US" altLang="zh-CN"/>
              <a:t>previous</a:t>
            </a:r>
            <a:r>
              <a:rPr kumimoji="1" lang="zh-CN" altLang="en-US"/>
              <a:t>（上一次的结果）</a:t>
            </a:r>
            <a:r>
              <a:rPr kumimoji="1" lang="zh-CN" altLang="zh-CN"/>
              <a:t>、</a:t>
            </a:r>
            <a:r>
              <a:rPr kumimoji="1" lang="en-US" altLang="zh-CN"/>
              <a:t>constant</a:t>
            </a:r>
            <a:r>
              <a:rPr kumimoji="1" lang="zh-CN" altLang="en-US"/>
              <a:t>（常量颜色值）、</a:t>
            </a:r>
            <a:endParaRPr kumimoji="1" lang="en-US" altLang="zh-CN"/>
          </a:p>
          <a:p>
            <a:r>
              <a:rPr kumimoji="1" lang="en-US" altLang="zh-CN"/>
              <a:t>primary</a:t>
            </a:r>
            <a:r>
              <a:rPr kumimoji="1" lang="zh-CN" altLang="en-US"/>
              <a:t>（顶点颜色）、</a:t>
            </a:r>
            <a:r>
              <a:rPr kumimoji="1" lang="en-US" altLang="zh-CN"/>
              <a:t>texture</a:t>
            </a:r>
            <a:r>
              <a:rPr kumimoji="1" lang="zh-CN" altLang="en-US"/>
              <a:t>（纹理颜色）中的一种；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61265" y="4465040"/>
            <a:ext cx="404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constantColor</a:t>
            </a:r>
            <a:r>
              <a:rPr kumimoji="1" lang="zh-CN" altLang="en-US"/>
              <a:t>：设置一个常量颜色值；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61265" y="4983913"/>
            <a:ext cx="425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matrix</a:t>
            </a:r>
            <a:r>
              <a:rPr kumimoji="1" lang="zh-CN" altLang="en-US"/>
              <a:t>：设置矩阵对纹理坐标进行变换；</a:t>
            </a:r>
          </a:p>
        </p:txBody>
      </p:sp>
    </p:spTree>
    <p:extLst>
      <p:ext uri="{BB962C8B-B14F-4D97-AF65-F5344CB8AC3E}">
        <p14:creationId xmlns:p14="http://schemas.microsoft.com/office/powerpoint/2010/main" val="1374080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备用着色器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20295" y="2048183"/>
            <a:ext cx="10174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Fallback</a:t>
            </a:r>
            <a:r>
              <a:rPr kumimoji="1" lang="zh-CN" altLang="en-US"/>
              <a:t>语句一般位于所有子着色器之后。它的含义是如果当前硬件不支持任何子着色器运行，那么</a:t>
            </a:r>
            <a:endParaRPr kumimoji="1" lang="en-US" altLang="zh-CN"/>
          </a:p>
          <a:p>
            <a:r>
              <a:rPr kumimoji="1" lang="zh-CN" altLang="en-US"/>
              <a:t>就使用备用着色器。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9325" y="3072275"/>
            <a:ext cx="1020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Fallback</a:t>
            </a:r>
            <a:r>
              <a:rPr kumimoji="1" lang="zh-CN" altLang="en-US"/>
              <a:t>语句的用法由两种：</a:t>
            </a:r>
            <a:endParaRPr kumimoji="1" lang="en-US" altLang="zh-CN"/>
          </a:p>
          <a:p>
            <a:r>
              <a:rPr kumimoji="1" lang="zh-CN" altLang="zh-CN"/>
              <a:t>1</a:t>
            </a:r>
            <a:r>
              <a:rPr kumimoji="1" lang="zh-CN" altLang="en-US"/>
              <a:t>）</a:t>
            </a:r>
            <a:r>
              <a:rPr kumimoji="1" lang="en-US" altLang="zh-CN"/>
              <a:t>Fallback”</a:t>
            </a:r>
            <a:r>
              <a:rPr kumimoji="1" lang="zh-CN" altLang="en-US"/>
              <a:t>备用着色器名</a:t>
            </a:r>
            <a:r>
              <a:rPr kumimoji="1" lang="en-US" altLang="zh-CN"/>
              <a:t>”</a:t>
            </a:r>
            <a:r>
              <a:rPr kumimoji="1" lang="zh-CN" altLang="en-US"/>
              <a:t>，例如</a:t>
            </a:r>
            <a:r>
              <a:rPr kumimoji="1" lang="en-US" altLang="zh-CN"/>
              <a:t>Fallback ”Diffuse”</a:t>
            </a:r>
          </a:p>
          <a:p>
            <a:r>
              <a:rPr kumimoji="1" lang="zh-CN" altLang="zh-CN"/>
              <a:t>2</a:t>
            </a:r>
            <a:r>
              <a:rPr kumimoji="1" lang="zh-CN" altLang="en-US"/>
              <a:t>）</a:t>
            </a:r>
            <a:r>
              <a:rPr kumimoji="1" lang="en-US" altLang="zh-CN"/>
              <a:t>Fallback Off</a:t>
            </a:r>
            <a:r>
              <a:rPr kumimoji="1" lang="zh-CN" altLang="en-US"/>
              <a:t>，显示声明不使用备用着色器，当没有子着色器能够运行的时候也不会有任何警告。</a:t>
            </a:r>
          </a:p>
        </p:txBody>
      </p:sp>
    </p:spTree>
    <p:extLst>
      <p:ext uri="{BB962C8B-B14F-4D97-AF65-F5344CB8AC3E}">
        <p14:creationId xmlns:p14="http://schemas.microsoft.com/office/powerpoint/2010/main" val="2629313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 panose="020F0502020204030204" pitchFamily="34" charset="0"/>
                <a:ea typeface="宋体" panose="02010600030101010101" pitchFamily="2" charset="-122"/>
              </a:rPr>
              <a:t>Thank You</a:t>
            </a:r>
            <a:endParaRPr lang="zh-CN" altLang="en-US" b="1" i="0" u="none" strike="noStrike" kern="2200" baseline="0" dirty="0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368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课程简介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270076" y="3554081"/>
            <a:ext cx="3269411" cy="388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Cg 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70076" y="4136364"/>
            <a:ext cx="3269411" cy="388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CG 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表达式与控制语句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70076" y="4786606"/>
            <a:ext cx="3269411" cy="3881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输出与语义绑定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70075" y="5429378"/>
            <a:ext cx="3269411" cy="3881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函数与程序设计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602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基本数据类型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4068" y="1879600"/>
            <a:ext cx="9924011" cy="474980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ea"/>
                <a:ea typeface="+mn-ea"/>
              </a:rPr>
              <a:t>Cg</a:t>
            </a:r>
            <a:r>
              <a:rPr lang="zh-CN" altLang="en-US">
                <a:latin typeface="+mn-ea"/>
                <a:ea typeface="+mn-ea"/>
              </a:rPr>
              <a:t>支持</a:t>
            </a:r>
            <a:r>
              <a:rPr lang="en-US" altLang="zh-CN">
                <a:latin typeface="+mn-ea"/>
                <a:ea typeface="+mn-ea"/>
              </a:rPr>
              <a:t>7</a:t>
            </a:r>
            <a:r>
              <a:rPr lang="zh-CN" altLang="en-US">
                <a:latin typeface="+mn-ea"/>
                <a:ea typeface="+mn-ea"/>
              </a:rPr>
              <a:t>种基本的数据类型</a:t>
            </a:r>
            <a:r>
              <a:rPr lang="en-US" altLang="zh-CN">
                <a:latin typeface="+mn-ea"/>
                <a:ea typeface="+mn-ea"/>
              </a:rPr>
              <a:t>:</a:t>
            </a:r>
          </a:p>
          <a:p>
            <a:r>
              <a:rPr lang="en-US" altLang="zh-CN">
                <a:latin typeface="+mn-ea"/>
                <a:ea typeface="+mn-ea"/>
              </a:rPr>
              <a:t>1. float</a:t>
            </a:r>
            <a:r>
              <a:rPr lang="zh-CN" altLang="en-US">
                <a:latin typeface="+mn-ea"/>
                <a:ea typeface="+mn-ea"/>
              </a:rPr>
              <a:t>：</a:t>
            </a:r>
            <a:r>
              <a:rPr lang="en-US" altLang="zh-CN">
                <a:latin typeface="+mn-ea"/>
                <a:ea typeface="+mn-ea"/>
              </a:rPr>
              <a:t>32 </a:t>
            </a:r>
            <a:r>
              <a:rPr lang="zh-CN" altLang="en-US">
                <a:latin typeface="+mn-ea"/>
                <a:ea typeface="+mn-ea"/>
              </a:rPr>
              <a:t>位浮点数据</a:t>
            </a:r>
            <a:r>
              <a:rPr lang="en-US" altLang="zh-CN">
                <a:latin typeface="+mn-ea"/>
                <a:ea typeface="+mn-ea"/>
              </a:rPr>
              <a:t>,</a:t>
            </a:r>
            <a:r>
              <a:rPr lang="zh-CN" altLang="en-US">
                <a:latin typeface="+mn-ea"/>
                <a:ea typeface="+mn-ea"/>
              </a:rPr>
              <a:t>一个符号位</a:t>
            </a:r>
            <a:r>
              <a:rPr lang="en-US" altLang="zh-CN">
                <a:latin typeface="+mn-ea"/>
                <a:ea typeface="+mn-ea"/>
              </a:rPr>
              <a:t>;</a:t>
            </a:r>
          </a:p>
          <a:p>
            <a:r>
              <a:rPr lang="en-US" altLang="zh-CN">
                <a:latin typeface="+mn-ea"/>
                <a:ea typeface="+mn-ea"/>
              </a:rPr>
              <a:t>2. half</a:t>
            </a:r>
            <a:r>
              <a:rPr lang="zh-CN" altLang="en-US">
                <a:latin typeface="+mn-ea"/>
                <a:ea typeface="+mn-ea"/>
              </a:rPr>
              <a:t>：</a:t>
            </a:r>
            <a:r>
              <a:rPr lang="en-US" altLang="zh-CN">
                <a:latin typeface="+mn-ea"/>
                <a:ea typeface="+mn-ea"/>
              </a:rPr>
              <a:t>16 </a:t>
            </a:r>
            <a:r>
              <a:rPr lang="zh-CN" altLang="en-US">
                <a:latin typeface="+mn-ea"/>
                <a:ea typeface="+mn-ea"/>
              </a:rPr>
              <a:t>为浮点数据</a:t>
            </a:r>
            <a:r>
              <a:rPr lang="en-US" altLang="zh-CN">
                <a:latin typeface="+mn-ea"/>
                <a:ea typeface="+mn-ea"/>
              </a:rPr>
              <a:t>;</a:t>
            </a:r>
          </a:p>
          <a:p>
            <a:r>
              <a:rPr lang="en-US" altLang="zh-CN">
                <a:latin typeface="+mn-ea"/>
                <a:ea typeface="+mn-ea"/>
              </a:rPr>
              <a:t>3. int</a:t>
            </a:r>
            <a:r>
              <a:rPr lang="zh-CN" altLang="en-US">
                <a:latin typeface="+mn-ea"/>
                <a:ea typeface="+mn-ea"/>
              </a:rPr>
              <a:t>：</a:t>
            </a:r>
            <a:r>
              <a:rPr lang="en-US" altLang="zh-CN">
                <a:latin typeface="+mn-ea"/>
                <a:ea typeface="+mn-ea"/>
              </a:rPr>
              <a:t>32 </a:t>
            </a:r>
            <a:r>
              <a:rPr lang="zh-CN" altLang="en-US">
                <a:latin typeface="+mn-ea"/>
                <a:ea typeface="+mn-ea"/>
              </a:rPr>
              <a:t>位整形数据</a:t>
            </a:r>
            <a:r>
              <a:rPr lang="en-US" altLang="zh-CN">
                <a:latin typeface="+mn-ea"/>
                <a:ea typeface="+mn-ea"/>
              </a:rPr>
              <a:t>,</a:t>
            </a:r>
            <a:r>
              <a:rPr lang="zh-CN" altLang="en-US">
                <a:latin typeface="+mn-ea"/>
                <a:ea typeface="+mn-ea"/>
              </a:rPr>
              <a:t>有些 </a:t>
            </a:r>
            <a:r>
              <a:rPr lang="en-US" altLang="zh-CN">
                <a:latin typeface="+mn-ea"/>
                <a:ea typeface="+mn-ea"/>
              </a:rPr>
              <a:t>profile </a:t>
            </a:r>
            <a:r>
              <a:rPr lang="zh-CN" altLang="en-US">
                <a:latin typeface="+mn-ea"/>
                <a:ea typeface="+mn-ea"/>
              </a:rPr>
              <a:t>会将 </a:t>
            </a:r>
            <a:r>
              <a:rPr lang="en-US" altLang="zh-CN">
                <a:latin typeface="+mn-ea"/>
                <a:ea typeface="+mn-ea"/>
              </a:rPr>
              <a:t>int </a:t>
            </a:r>
            <a:r>
              <a:rPr lang="zh-CN" altLang="en-US">
                <a:latin typeface="+mn-ea"/>
                <a:ea typeface="+mn-ea"/>
              </a:rPr>
              <a:t>类型作为 </a:t>
            </a:r>
            <a:r>
              <a:rPr lang="en-US" altLang="zh-CN">
                <a:latin typeface="+mn-ea"/>
                <a:ea typeface="+mn-ea"/>
              </a:rPr>
              <a:t>float </a:t>
            </a:r>
            <a:r>
              <a:rPr lang="zh-CN" altLang="en-US">
                <a:latin typeface="+mn-ea"/>
                <a:ea typeface="+mn-ea"/>
              </a:rPr>
              <a:t>类型使用</a:t>
            </a:r>
            <a:r>
              <a:rPr lang="en-US" altLang="zh-CN">
                <a:latin typeface="+mn-ea"/>
                <a:ea typeface="+mn-ea"/>
              </a:rPr>
              <a:t>;</a:t>
            </a:r>
          </a:p>
          <a:p>
            <a:r>
              <a:rPr lang="en-US" altLang="zh-CN">
                <a:latin typeface="+mn-ea"/>
                <a:ea typeface="+mn-ea"/>
              </a:rPr>
              <a:t>4. fixed</a:t>
            </a:r>
            <a:r>
              <a:rPr lang="zh-CN" altLang="en-US">
                <a:latin typeface="+mn-ea"/>
                <a:ea typeface="+mn-ea"/>
              </a:rPr>
              <a:t>：</a:t>
            </a:r>
            <a:r>
              <a:rPr lang="en-US" altLang="zh-CN">
                <a:latin typeface="+mn-ea"/>
                <a:ea typeface="+mn-ea"/>
              </a:rPr>
              <a:t>12 </a:t>
            </a:r>
            <a:r>
              <a:rPr lang="zh-CN" altLang="en-US">
                <a:latin typeface="+mn-ea"/>
                <a:ea typeface="+mn-ea"/>
              </a:rPr>
              <a:t>位定点数</a:t>
            </a:r>
            <a:r>
              <a:rPr lang="en-US" altLang="zh-CN">
                <a:latin typeface="+mn-ea"/>
                <a:ea typeface="+mn-ea"/>
              </a:rPr>
              <a:t>;</a:t>
            </a:r>
          </a:p>
          <a:p>
            <a:r>
              <a:rPr lang="en-US" altLang="zh-CN">
                <a:latin typeface="+mn-ea"/>
                <a:ea typeface="+mn-ea"/>
              </a:rPr>
              <a:t>5. bool</a:t>
            </a:r>
            <a:r>
              <a:rPr lang="zh-CN" altLang="en-US">
                <a:latin typeface="+mn-ea"/>
                <a:ea typeface="+mn-ea"/>
              </a:rPr>
              <a:t>：布尔数据；</a:t>
            </a:r>
            <a:endParaRPr lang="en-US" altLang="zh-CN">
              <a:latin typeface="+mn-ea"/>
              <a:ea typeface="+mn-ea"/>
            </a:endParaRPr>
          </a:p>
          <a:p>
            <a:r>
              <a:rPr lang="en-US" altLang="zh-CN">
                <a:latin typeface="+mn-ea"/>
                <a:ea typeface="+mn-ea"/>
              </a:rPr>
              <a:t>6. sampler*</a:t>
            </a:r>
            <a:r>
              <a:rPr lang="zh-CN" altLang="en-US">
                <a:latin typeface="+mn-ea"/>
                <a:ea typeface="+mn-ea"/>
              </a:rPr>
              <a:t>：纹理对象的句柄</a:t>
            </a:r>
            <a:r>
              <a:rPr lang="en-US" altLang="zh-CN">
                <a:latin typeface="+mn-ea"/>
                <a:ea typeface="+mn-ea"/>
              </a:rPr>
              <a:t>,</a:t>
            </a:r>
            <a:r>
              <a:rPr lang="zh-CN" altLang="en-US">
                <a:latin typeface="+mn-ea"/>
                <a:ea typeface="+mn-ea"/>
              </a:rPr>
              <a:t>分为 </a:t>
            </a:r>
            <a:r>
              <a:rPr lang="en-US" altLang="zh-CN">
                <a:latin typeface="+mn-ea"/>
                <a:ea typeface="+mn-ea"/>
              </a:rPr>
              <a:t>6 </a:t>
            </a:r>
            <a:r>
              <a:rPr lang="zh-CN" altLang="en-US">
                <a:latin typeface="+mn-ea"/>
                <a:ea typeface="+mn-ea"/>
              </a:rPr>
              <a:t>类</a:t>
            </a:r>
            <a:r>
              <a:rPr lang="en-US" altLang="zh-CN">
                <a:latin typeface="+mn-ea"/>
                <a:ea typeface="+mn-ea"/>
              </a:rPr>
              <a:t>: sampler, sampler1D, sampler2D, sampler3D, samplerCUBE</a:t>
            </a:r>
            <a:r>
              <a:rPr lang="zh-CN" altLang="en-US">
                <a:latin typeface="+mn-ea"/>
                <a:ea typeface="+mn-ea"/>
              </a:rPr>
              <a:t>和 </a:t>
            </a:r>
            <a:r>
              <a:rPr lang="en-US" altLang="zh-CN">
                <a:latin typeface="+mn-ea"/>
                <a:ea typeface="+mn-ea"/>
              </a:rPr>
              <a:t>samplerRECT</a:t>
            </a:r>
            <a:r>
              <a:rPr lang="zh-CN" altLang="en-US">
                <a:latin typeface="+mn-ea"/>
                <a:ea typeface="+mn-ea"/>
              </a:rPr>
              <a:t>；</a:t>
            </a:r>
            <a:endParaRPr lang="en-US" altLang="zh-CN">
              <a:latin typeface="+mn-ea"/>
              <a:ea typeface="+mn-ea"/>
            </a:endParaRPr>
          </a:p>
          <a:p>
            <a:r>
              <a:rPr lang="en-US" altLang="zh-CN">
                <a:latin typeface="+mn-ea"/>
                <a:ea typeface="+mn-ea"/>
              </a:rPr>
              <a:t>7. string,</a:t>
            </a:r>
            <a:r>
              <a:rPr lang="zh-CN" altLang="en-US">
                <a:latin typeface="+mn-ea"/>
                <a:ea typeface="+mn-ea"/>
              </a:rPr>
              <a:t>字符类型；</a:t>
            </a:r>
          </a:p>
        </p:txBody>
      </p:sp>
    </p:spTree>
    <p:extLst>
      <p:ext uri="{BB962C8B-B14F-4D97-AF65-F5344CB8AC3E}">
        <p14:creationId xmlns:p14="http://schemas.microsoft.com/office/powerpoint/2010/main" val="1920702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Cg</a:t>
            </a:r>
            <a:r>
              <a:rPr lang="zh-CN" altLang="en-US"/>
              <a:t>向量数据类型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930401"/>
            <a:ext cx="9924011" cy="4021826"/>
          </a:xfrm>
        </p:spPr>
        <p:txBody>
          <a:bodyPr>
            <a:normAutofit/>
          </a:bodyPr>
          <a:lstStyle/>
          <a:p>
            <a:r>
              <a:rPr lang="en-US" altLang="zh-CN">
                <a:latin typeface="黑体"/>
                <a:ea typeface="黑体"/>
                <a:cs typeface="黑体"/>
              </a:rPr>
              <a:t>Cg</a:t>
            </a:r>
            <a:r>
              <a:rPr lang="zh-CN" altLang="en-US">
                <a:latin typeface="黑体"/>
                <a:ea typeface="黑体"/>
                <a:cs typeface="黑体"/>
              </a:rPr>
              <a:t>提供了内置的向量数据类型</a:t>
            </a:r>
            <a:r>
              <a:rPr lang="en-US" altLang="zh-CN">
                <a:latin typeface="黑体"/>
                <a:ea typeface="黑体"/>
                <a:cs typeface="黑体"/>
              </a:rPr>
              <a:t>(built-in vector data types),</a:t>
            </a:r>
            <a:r>
              <a:rPr lang="zh-CN" altLang="en-US">
                <a:latin typeface="黑体"/>
                <a:ea typeface="黑体"/>
                <a:cs typeface="黑体"/>
              </a:rPr>
              <a:t>内置的向量数据类型基 于基础数据类型。</a:t>
            </a:r>
            <a:endParaRPr lang="en-US" altLang="zh-CN">
              <a:latin typeface="黑体"/>
              <a:ea typeface="黑体"/>
              <a:cs typeface="黑体"/>
            </a:endParaRPr>
          </a:p>
          <a:p>
            <a:r>
              <a:rPr lang="zh-TW" altLang="en-US">
                <a:latin typeface="黑体"/>
                <a:ea typeface="黑体"/>
                <a:cs typeface="黑体"/>
              </a:rPr>
              <a:t>例如</a:t>
            </a:r>
            <a:r>
              <a:rPr lang="en-US" altLang="zh-TW">
                <a:latin typeface="黑体"/>
                <a:ea typeface="黑体"/>
                <a:cs typeface="黑体"/>
              </a:rPr>
              <a:t>:float4,</a:t>
            </a:r>
            <a:r>
              <a:rPr lang="zh-TW" altLang="en-US">
                <a:latin typeface="黑体"/>
                <a:ea typeface="黑体"/>
                <a:cs typeface="黑体"/>
              </a:rPr>
              <a:t>表示</a:t>
            </a:r>
            <a:r>
              <a:rPr lang="en-US" altLang="zh-TW">
                <a:latin typeface="黑体"/>
                <a:ea typeface="黑体"/>
                <a:cs typeface="黑体"/>
              </a:rPr>
              <a:t>float</a:t>
            </a:r>
            <a:r>
              <a:rPr lang="zh-TW" altLang="en-US">
                <a:latin typeface="黑体"/>
                <a:ea typeface="黑体"/>
                <a:cs typeface="黑体"/>
              </a:rPr>
              <a:t>类型的</a:t>
            </a:r>
            <a:r>
              <a:rPr lang="en-US" altLang="zh-TW">
                <a:latin typeface="黑体"/>
                <a:ea typeface="黑体"/>
                <a:cs typeface="黑体"/>
              </a:rPr>
              <a:t>4</a:t>
            </a:r>
            <a:r>
              <a:rPr lang="zh-TW" altLang="en-US">
                <a:latin typeface="黑体"/>
                <a:ea typeface="黑体"/>
                <a:cs typeface="黑体"/>
              </a:rPr>
              <a:t>元向量</a:t>
            </a:r>
            <a:r>
              <a:rPr lang="en-US" altLang="zh-TW">
                <a:latin typeface="黑体"/>
                <a:ea typeface="黑体"/>
                <a:cs typeface="黑体"/>
              </a:rPr>
              <a:t>; bool4,</a:t>
            </a:r>
            <a:r>
              <a:rPr lang="zh-TW" altLang="en-US">
                <a:latin typeface="黑体"/>
                <a:ea typeface="黑体"/>
                <a:cs typeface="黑体"/>
              </a:rPr>
              <a:t>表示</a:t>
            </a:r>
            <a:r>
              <a:rPr lang="en-US" altLang="zh-TW">
                <a:latin typeface="黑体"/>
                <a:ea typeface="黑体"/>
                <a:cs typeface="黑体"/>
              </a:rPr>
              <a:t>bool </a:t>
            </a:r>
            <a:r>
              <a:rPr lang="zh-TW" altLang="en-US">
                <a:latin typeface="黑体"/>
                <a:ea typeface="黑体"/>
                <a:cs typeface="黑体"/>
              </a:rPr>
              <a:t>类型 </a:t>
            </a:r>
            <a:r>
              <a:rPr lang="en-US" altLang="zh-TW">
                <a:latin typeface="黑体"/>
                <a:ea typeface="黑体"/>
                <a:cs typeface="黑体"/>
              </a:rPr>
              <a:t>4 </a:t>
            </a:r>
            <a:r>
              <a:rPr lang="zh-TW" altLang="en-US">
                <a:latin typeface="黑体"/>
                <a:ea typeface="黑体"/>
                <a:cs typeface="黑体"/>
              </a:rPr>
              <a:t>元向量。</a:t>
            </a:r>
            <a:endParaRPr lang="en-US" altLang="zh-TW">
              <a:latin typeface="黑体"/>
              <a:ea typeface="黑体"/>
              <a:cs typeface="黑体"/>
            </a:endParaRPr>
          </a:p>
          <a:p>
            <a:r>
              <a:rPr lang="zh-CN" altLang="en-US">
                <a:latin typeface="黑体"/>
                <a:ea typeface="黑体"/>
                <a:cs typeface="黑体"/>
              </a:rPr>
              <a:t>注意</a:t>
            </a:r>
            <a:r>
              <a:rPr lang="en-US" altLang="zh-CN">
                <a:latin typeface="黑体"/>
                <a:ea typeface="黑体"/>
                <a:cs typeface="黑体"/>
              </a:rPr>
              <a:t>:</a:t>
            </a:r>
            <a:r>
              <a:rPr lang="zh-CN" altLang="en-US">
                <a:latin typeface="黑体"/>
                <a:ea typeface="黑体"/>
                <a:cs typeface="黑体"/>
              </a:rPr>
              <a:t>向量最长不能超过 </a:t>
            </a:r>
            <a:r>
              <a:rPr lang="en-US" altLang="zh-CN">
                <a:latin typeface="黑体"/>
                <a:ea typeface="黑体"/>
                <a:cs typeface="黑体"/>
              </a:rPr>
              <a:t>4 </a:t>
            </a:r>
            <a:r>
              <a:rPr lang="zh-CN" altLang="en-US">
                <a:latin typeface="黑体"/>
                <a:ea typeface="黑体"/>
                <a:cs typeface="黑体"/>
              </a:rPr>
              <a:t>元</a:t>
            </a:r>
            <a:r>
              <a:rPr lang="en-US" altLang="zh-CN">
                <a:latin typeface="黑体"/>
                <a:ea typeface="黑体"/>
                <a:cs typeface="黑体"/>
              </a:rPr>
              <a:t>,</a:t>
            </a:r>
            <a:r>
              <a:rPr lang="zh-CN" altLang="en-US">
                <a:latin typeface="黑体"/>
                <a:ea typeface="黑体"/>
                <a:cs typeface="黑体"/>
              </a:rPr>
              <a:t>即在 </a:t>
            </a:r>
            <a:r>
              <a:rPr lang="en-US" altLang="zh-CN">
                <a:latin typeface="黑体"/>
                <a:ea typeface="黑体"/>
                <a:cs typeface="黑体"/>
              </a:rPr>
              <a:t>Cg </a:t>
            </a:r>
            <a:r>
              <a:rPr lang="zh-CN" altLang="en-US">
                <a:latin typeface="黑体"/>
                <a:ea typeface="黑体"/>
                <a:cs typeface="黑体"/>
              </a:rPr>
              <a:t>程序中可以声明 </a:t>
            </a:r>
            <a:r>
              <a:rPr lang="en-US" altLang="zh-CN">
                <a:latin typeface="黑体"/>
                <a:ea typeface="黑体"/>
                <a:cs typeface="黑体"/>
              </a:rPr>
              <a:t>float1</a:t>
            </a:r>
            <a:r>
              <a:rPr lang="zh-CN" altLang="en-US">
                <a:latin typeface="黑体"/>
                <a:ea typeface="黑体"/>
                <a:cs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</a:rPr>
              <a:t>float2</a:t>
            </a:r>
            <a:r>
              <a:rPr lang="zh-CN" altLang="en-US">
                <a:latin typeface="黑体"/>
                <a:ea typeface="黑体"/>
                <a:cs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</a:rPr>
              <a:t>float3</a:t>
            </a:r>
            <a:r>
              <a:rPr lang="zh-CN" altLang="en-US">
                <a:latin typeface="黑体"/>
                <a:ea typeface="黑体"/>
                <a:cs typeface="黑体"/>
              </a:rPr>
              <a:t>、 </a:t>
            </a:r>
            <a:r>
              <a:rPr lang="en-US" altLang="zh-CN">
                <a:latin typeface="黑体"/>
                <a:ea typeface="黑体"/>
                <a:cs typeface="黑体"/>
              </a:rPr>
              <a:t>float4 </a:t>
            </a:r>
            <a:r>
              <a:rPr lang="zh-CN" altLang="en-US">
                <a:latin typeface="黑体"/>
                <a:ea typeface="黑体"/>
                <a:cs typeface="黑体"/>
              </a:rPr>
              <a:t>类型的数组变量</a:t>
            </a:r>
            <a:r>
              <a:rPr lang="en-US" altLang="zh-CN">
                <a:latin typeface="黑体"/>
                <a:ea typeface="黑体"/>
                <a:cs typeface="黑体"/>
              </a:rPr>
              <a:t>,</a:t>
            </a:r>
            <a:r>
              <a:rPr lang="zh-CN" altLang="en-US">
                <a:latin typeface="黑体"/>
                <a:ea typeface="黑体"/>
                <a:cs typeface="黑体"/>
              </a:rPr>
              <a:t>但是不能声明超过 </a:t>
            </a:r>
            <a:r>
              <a:rPr lang="en-US" altLang="zh-CN">
                <a:latin typeface="黑体"/>
                <a:ea typeface="黑体"/>
                <a:cs typeface="黑体"/>
              </a:rPr>
              <a:t>4 </a:t>
            </a:r>
            <a:r>
              <a:rPr lang="zh-CN" altLang="en-US">
                <a:latin typeface="黑体"/>
                <a:ea typeface="黑体"/>
                <a:cs typeface="黑体"/>
              </a:rPr>
              <a:t>元的向量</a:t>
            </a:r>
            <a:endParaRPr lang="en-US" altLang="zh-CN">
              <a:latin typeface="黑体"/>
              <a:ea typeface="黑体"/>
              <a:cs typeface="黑体"/>
            </a:endParaRPr>
          </a:p>
          <a:p>
            <a:r>
              <a:rPr lang="zh-TW" altLang="en-US"/>
              <a:t>向量初始化方式一般为</a:t>
            </a:r>
            <a:r>
              <a:rPr lang="en-US" altLang="zh-TW"/>
              <a:t>: float4 array = float4(1.0, 2.0, 3.0, 4.0); </a:t>
            </a:r>
            <a:endParaRPr lang="zh-TW" altLang="en-US"/>
          </a:p>
          <a:p>
            <a:endParaRPr lang="en-US" altLang="zh-CN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315753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矩阵数据类型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387599"/>
            <a:ext cx="9924011" cy="3759201"/>
          </a:xfrm>
        </p:spPr>
        <p:txBody>
          <a:bodyPr/>
          <a:lstStyle/>
          <a:p>
            <a:r>
              <a:rPr kumimoji="1" lang="en-US" altLang="zh-CN">
                <a:latin typeface="黑体"/>
                <a:ea typeface="黑体"/>
                <a:cs typeface="黑体"/>
              </a:rPr>
              <a:t>Cg </a:t>
            </a:r>
            <a:r>
              <a:rPr kumimoji="1" lang="zh-CN" altLang="en-US">
                <a:latin typeface="黑体"/>
                <a:ea typeface="黑体"/>
                <a:cs typeface="黑体"/>
              </a:rPr>
              <a:t>提供矩阵数据类型</a:t>
            </a:r>
            <a:r>
              <a:rPr kumimoji="1" lang="en-US" altLang="zh-CN">
                <a:latin typeface="黑体"/>
                <a:ea typeface="黑体"/>
                <a:cs typeface="黑体"/>
              </a:rPr>
              <a:t>,</a:t>
            </a:r>
            <a:r>
              <a:rPr kumimoji="1" lang="zh-CN" altLang="en-US">
                <a:latin typeface="黑体"/>
                <a:ea typeface="黑体"/>
                <a:cs typeface="黑体"/>
              </a:rPr>
              <a:t>不过最大的维数不能超过 </a:t>
            </a:r>
            <a:r>
              <a:rPr kumimoji="1" lang="en-US" altLang="zh-CN">
                <a:latin typeface="黑体"/>
                <a:ea typeface="黑体"/>
                <a:cs typeface="黑体"/>
              </a:rPr>
              <a:t>4*4 </a:t>
            </a:r>
            <a:r>
              <a:rPr kumimoji="1" lang="zh-CN" altLang="en-US">
                <a:latin typeface="黑体"/>
                <a:ea typeface="黑体"/>
                <a:cs typeface="黑体"/>
              </a:rPr>
              <a:t>阶。</a:t>
            </a:r>
            <a:endParaRPr kumimoji="1" lang="en-US" altLang="zh-CN">
              <a:latin typeface="黑体"/>
              <a:ea typeface="黑体"/>
              <a:cs typeface="黑体"/>
            </a:endParaRPr>
          </a:p>
          <a:p>
            <a:r>
              <a:rPr kumimoji="1" lang="en-US" altLang="zh-TW">
                <a:latin typeface="黑体"/>
                <a:ea typeface="黑体"/>
                <a:cs typeface="黑体"/>
              </a:rPr>
              <a:t>float1x1 matrix1;//</a:t>
            </a:r>
            <a:r>
              <a:rPr kumimoji="1" lang="zh-TW" altLang="en-US">
                <a:latin typeface="黑体"/>
                <a:ea typeface="黑体"/>
                <a:cs typeface="黑体"/>
              </a:rPr>
              <a:t>等价于 </a:t>
            </a:r>
            <a:r>
              <a:rPr kumimoji="1" lang="en-US" altLang="zh-TW">
                <a:latin typeface="黑体"/>
                <a:ea typeface="黑体"/>
                <a:cs typeface="黑体"/>
              </a:rPr>
              <a:t>float matirx1; ”x“</a:t>
            </a:r>
            <a:r>
              <a:rPr kumimoji="1" lang="zh-TW" altLang="en-US">
                <a:latin typeface="黑体"/>
                <a:ea typeface="黑体"/>
                <a:cs typeface="黑体"/>
              </a:rPr>
              <a:t>是字符</a:t>
            </a:r>
            <a:r>
              <a:rPr kumimoji="1" lang="en-US" altLang="zh-TW">
                <a:latin typeface="黑体"/>
                <a:ea typeface="黑体"/>
                <a:cs typeface="黑体"/>
              </a:rPr>
              <a:t>,</a:t>
            </a:r>
            <a:r>
              <a:rPr kumimoji="1" lang="zh-TW" altLang="en-US">
                <a:latin typeface="黑体"/>
                <a:ea typeface="黑体"/>
                <a:cs typeface="黑体"/>
              </a:rPr>
              <a:t>并不是乘号</a:t>
            </a:r>
            <a:r>
              <a:rPr kumimoji="1" lang="en-US" altLang="zh-TW">
                <a:latin typeface="黑体"/>
                <a:ea typeface="黑体"/>
                <a:cs typeface="黑体"/>
              </a:rPr>
              <a:t>! </a:t>
            </a:r>
          </a:p>
          <a:p>
            <a:r>
              <a:rPr kumimoji="1" lang="en-US" altLang="zh-TW">
                <a:latin typeface="黑体"/>
                <a:ea typeface="黑体"/>
                <a:cs typeface="黑体"/>
              </a:rPr>
              <a:t>float2x3 matrix2;// </a:t>
            </a:r>
            <a:r>
              <a:rPr kumimoji="1" lang="zh-TW" altLang="en-US">
                <a:latin typeface="黑体"/>
                <a:ea typeface="黑体"/>
                <a:cs typeface="黑体"/>
              </a:rPr>
              <a:t>表示 </a:t>
            </a:r>
            <a:r>
              <a:rPr kumimoji="1" lang="en-US" altLang="zh-TW">
                <a:latin typeface="黑体"/>
                <a:ea typeface="黑体"/>
                <a:cs typeface="黑体"/>
              </a:rPr>
              <a:t>2*3 </a:t>
            </a:r>
            <a:r>
              <a:rPr kumimoji="1" lang="zh-TW" altLang="en-US">
                <a:latin typeface="黑体"/>
                <a:ea typeface="黑体"/>
                <a:cs typeface="黑体"/>
              </a:rPr>
              <a:t>阶矩阵</a:t>
            </a:r>
            <a:r>
              <a:rPr kumimoji="1" lang="en-US" altLang="zh-TW">
                <a:latin typeface="黑体"/>
                <a:ea typeface="黑体"/>
                <a:cs typeface="黑体"/>
              </a:rPr>
              <a:t>,</a:t>
            </a:r>
            <a:r>
              <a:rPr kumimoji="1" lang="zh-TW" altLang="en-US">
                <a:latin typeface="黑体"/>
                <a:ea typeface="黑体"/>
                <a:cs typeface="黑体"/>
              </a:rPr>
              <a:t>包含 </a:t>
            </a:r>
            <a:r>
              <a:rPr kumimoji="1" lang="en-US" altLang="zh-TW">
                <a:latin typeface="黑体"/>
                <a:ea typeface="黑体"/>
                <a:cs typeface="黑体"/>
              </a:rPr>
              <a:t>6 </a:t>
            </a:r>
            <a:r>
              <a:rPr kumimoji="1" lang="zh-TW" altLang="en-US">
                <a:latin typeface="黑体"/>
                <a:ea typeface="黑体"/>
                <a:cs typeface="黑体"/>
              </a:rPr>
              <a:t>个 </a:t>
            </a:r>
            <a:r>
              <a:rPr kumimoji="1" lang="en-US" altLang="zh-TW">
                <a:latin typeface="黑体"/>
                <a:ea typeface="黑体"/>
                <a:cs typeface="黑体"/>
              </a:rPr>
              <a:t>float </a:t>
            </a:r>
            <a:r>
              <a:rPr kumimoji="1" lang="zh-TW" altLang="en-US">
                <a:latin typeface="黑体"/>
                <a:ea typeface="黑体"/>
                <a:cs typeface="黑体"/>
              </a:rPr>
              <a:t>类型数据 </a:t>
            </a:r>
          </a:p>
          <a:p>
            <a:r>
              <a:rPr kumimoji="1" lang="en-US" altLang="zh-TW">
                <a:latin typeface="黑体"/>
                <a:ea typeface="黑体"/>
                <a:cs typeface="黑体"/>
              </a:rPr>
              <a:t>float4x2 matrix3;// </a:t>
            </a:r>
            <a:r>
              <a:rPr kumimoji="1" lang="zh-TW" altLang="en-US">
                <a:latin typeface="黑体"/>
                <a:ea typeface="黑体"/>
                <a:cs typeface="黑体"/>
              </a:rPr>
              <a:t>表示 </a:t>
            </a:r>
            <a:r>
              <a:rPr kumimoji="1" lang="en-US" altLang="zh-TW">
                <a:latin typeface="黑体"/>
                <a:ea typeface="黑体"/>
                <a:cs typeface="黑体"/>
              </a:rPr>
              <a:t>4*2 </a:t>
            </a:r>
            <a:r>
              <a:rPr kumimoji="1" lang="zh-TW" altLang="en-US">
                <a:latin typeface="黑体"/>
                <a:ea typeface="黑体"/>
                <a:cs typeface="黑体"/>
              </a:rPr>
              <a:t>阶矩阵</a:t>
            </a:r>
            <a:r>
              <a:rPr kumimoji="1" lang="en-US" altLang="zh-TW">
                <a:latin typeface="黑体"/>
                <a:ea typeface="黑体"/>
                <a:cs typeface="黑体"/>
              </a:rPr>
              <a:t>,</a:t>
            </a:r>
            <a:r>
              <a:rPr kumimoji="1" lang="zh-TW" altLang="en-US">
                <a:latin typeface="黑体"/>
                <a:ea typeface="黑体"/>
                <a:cs typeface="黑体"/>
              </a:rPr>
              <a:t>包含 </a:t>
            </a:r>
            <a:r>
              <a:rPr kumimoji="1" lang="en-US" altLang="zh-TW">
                <a:latin typeface="黑体"/>
                <a:ea typeface="黑体"/>
                <a:cs typeface="黑体"/>
              </a:rPr>
              <a:t>8 </a:t>
            </a:r>
            <a:r>
              <a:rPr kumimoji="1" lang="zh-TW" altLang="en-US">
                <a:latin typeface="黑体"/>
                <a:ea typeface="黑体"/>
                <a:cs typeface="黑体"/>
              </a:rPr>
              <a:t>个 </a:t>
            </a:r>
            <a:r>
              <a:rPr kumimoji="1" lang="en-US" altLang="zh-TW">
                <a:latin typeface="黑体"/>
                <a:ea typeface="黑体"/>
                <a:cs typeface="黑体"/>
              </a:rPr>
              <a:t>float </a:t>
            </a:r>
            <a:r>
              <a:rPr kumimoji="1" lang="zh-TW" altLang="en-US">
                <a:latin typeface="黑体"/>
                <a:ea typeface="黑体"/>
                <a:cs typeface="黑体"/>
              </a:rPr>
              <a:t>类型数据 </a:t>
            </a:r>
          </a:p>
          <a:p>
            <a:r>
              <a:rPr kumimoji="1" lang="en-US" altLang="zh-TW">
                <a:latin typeface="黑体"/>
                <a:ea typeface="黑体"/>
                <a:cs typeface="黑体"/>
              </a:rPr>
              <a:t>float4x4 matrix4;//</a:t>
            </a:r>
            <a:r>
              <a:rPr kumimoji="1" lang="zh-TW" altLang="en-US">
                <a:latin typeface="黑体"/>
                <a:ea typeface="黑体"/>
                <a:cs typeface="黑体"/>
              </a:rPr>
              <a:t>表示</a:t>
            </a:r>
            <a:r>
              <a:rPr kumimoji="1" lang="en-US" altLang="zh-TW">
                <a:latin typeface="黑体"/>
                <a:ea typeface="黑体"/>
                <a:cs typeface="黑体"/>
              </a:rPr>
              <a:t>4*4</a:t>
            </a:r>
            <a:r>
              <a:rPr kumimoji="1" lang="zh-TW" altLang="en-US">
                <a:latin typeface="黑体"/>
                <a:ea typeface="黑体"/>
                <a:cs typeface="黑体"/>
              </a:rPr>
              <a:t>阶矩阵</a:t>
            </a:r>
            <a:r>
              <a:rPr kumimoji="1" lang="en-US" altLang="zh-TW">
                <a:latin typeface="黑体"/>
                <a:ea typeface="黑体"/>
                <a:cs typeface="黑体"/>
              </a:rPr>
              <a:t>,</a:t>
            </a:r>
            <a:r>
              <a:rPr kumimoji="1" lang="zh-TW" altLang="en-US">
                <a:latin typeface="黑体"/>
                <a:ea typeface="黑体"/>
                <a:cs typeface="黑体"/>
              </a:rPr>
              <a:t>这是最大的维数</a:t>
            </a:r>
            <a:endParaRPr kumimoji="1" lang="en-US" altLang="zh-TW">
              <a:latin typeface="+mn-ea"/>
              <a:ea typeface="+mn-ea"/>
            </a:endParaRPr>
          </a:p>
          <a:p>
            <a:r>
              <a:rPr kumimoji="1" lang="zh-TW" altLang="en-US">
                <a:latin typeface="黑体"/>
                <a:ea typeface="黑体"/>
                <a:cs typeface="黑体"/>
              </a:rPr>
              <a:t>矩阵的初始化方式为：</a:t>
            </a:r>
            <a:r>
              <a:rPr kumimoji="1" lang="en-US" altLang="zh-TW">
                <a:latin typeface="黑体"/>
                <a:ea typeface="黑体"/>
                <a:cs typeface="黑体"/>
              </a:rPr>
              <a:t>float2x3 matrix5 = {1.0, 2.0, 3.0, 4.0, 5.0, 6.0};</a:t>
            </a:r>
            <a:endParaRPr kumimoji="1" lang="en-US" altLang="zh-CN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81461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数组类型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235200"/>
            <a:ext cx="9924011" cy="4038600"/>
          </a:xfrm>
        </p:spPr>
        <p:txBody>
          <a:bodyPr>
            <a:normAutofit/>
          </a:bodyPr>
          <a:lstStyle/>
          <a:p>
            <a:r>
              <a:rPr kumimoji="1" lang="zh-CN" altLang="en-US"/>
              <a:t>在着色程序中</a:t>
            </a:r>
            <a:r>
              <a:rPr kumimoji="1" lang="en-US" altLang="zh-CN"/>
              <a:t>,</a:t>
            </a:r>
            <a:r>
              <a:rPr kumimoji="1" lang="zh-CN" altLang="en-US"/>
              <a:t>数组通常的使用目的是</a:t>
            </a:r>
            <a:r>
              <a:rPr kumimoji="1" lang="zh-CN" altLang="zh-CN"/>
              <a:t>：</a:t>
            </a:r>
            <a:r>
              <a:rPr kumimoji="1" lang="zh-CN" altLang="en-US"/>
              <a:t>作为从外部应用程序传入大量参数输出到</a:t>
            </a:r>
            <a:r>
              <a:rPr kumimoji="1" lang="en-US" altLang="zh-CN"/>
              <a:t>Cg</a:t>
            </a:r>
            <a:r>
              <a:rPr kumimoji="1" lang="zh-CN" altLang="en-US"/>
              <a:t>的顶点程序中的形参接口</a:t>
            </a:r>
            <a:r>
              <a:rPr kumimoji="1" lang="zh-CN" altLang="zh-CN"/>
              <a:t>。</a:t>
            </a:r>
            <a:endParaRPr kumimoji="1" lang="en-US" altLang="zh-CN"/>
          </a:p>
          <a:p>
            <a:r>
              <a:rPr kumimoji="1" lang="zh-CN" altLang="en-US"/>
              <a:t>简而言之，数组数据类型在</a:t>
            </a:r>
            <a:r>
              <a:rPr kumimoji="1" lang="en-US" altLang="zh-CN"/>
              <a:t>Cg</a:t>
            </a:r>
            <a:r>
              <a:rPr kumimoji="1" lang="zh-CN" altLang="en-US"/>
              <a:t>程序中的作用是：作为函数的形参，用于大量数据的转递。</a:t>
            </a:r>
            <a:endParaRPr kumimoji="1" lang="en-US" altLang="zh-CN"/>
          </a:p>
          <a:p>
            <a:r>
              <a:rPr kumimoji="1" lang="en-US" altLang="zh-CN"/>
              <a:t>Cg</a:t>
            </a:r>
            <a:r>
              <a:rPr kumimoji="1" lang="zh-CN" altLang="en-US"/>
              <a:t>中声明数组变量的方式和</a:t>
            </a:r>
            <a:r>
              <a:rPr kumimoji="1" lang="en-US" altLang="zh-CN"/>
              <a:t>C</a:t>
            </a:r>
            <a:r>
              <a:rPr kumimoji="1" lang="zh-CN" altLang="en-US"/>
              <a:t>语言类似例如：</a:t>
            </a:r>
          </a:p>
          <a:p>
            <a:r>
              <a:rPr kumimoji="1" lang="en-US" altLang="zh-CN"/>
              <a:t>float a[10];//</a:t>
            </a:r>
            <a:r>
              <a:rPr kumimoji="1" lang="zh-CN" altLang="en-US"/>
              <a:t>声明了一个数组</a:t>
            </a:r>
            <a:r>
              <a:rPr kumimoji="1" lang="en-US" altLang="zh-CN"/>
              <a:t>,</a:t>
            </a:r>
            <a:r>
              <a:rPr kumimoji="1" lang="zh-CN" altLang="en-US"/>
              <a:t>包含 </a:t>
            </a:r>
            <a:r>
              <a:rPr kumimoji="1" lang="en-US" altLang="zh-CN"/>
              <a:t>10 </a:t>
            </a:r>
            <a:r>
              <a:rPr kumimoji="1" lang="zh-CN" altLang="en-US"/>
              <a:t>个 </a:t>
            </a:r>
            <a:r>
              <a:rPr kumimoji="1" lang="en-US" altLang="zh-CN"/>
              <a:t>float </a:t>
            </a:r>
            <a:r>
              <a:rPr kumimoji="1" lang="zh-CN" altLang="en-US"/>
              <a:t>类型数据</a:t>
            </a:r>
          </a:p>
          <a:p>
            <a:r>
              <a:rPr kumimoji="1" lang="en-US" altLang="zh-CN"/>
              <a:t>float4 b[10];//</a:t>
            </a:r>
            <a:r>
              <a:rPr kumimoji="1" lang="zh-CN" altLang="en-US"/>
              <a:t>声明了一个数组</a:t>
            </a:r>
            <a:r>
              <a:rPr kumimoji="1" lang="en-US" altLang="zh-CN"/>
              <a:t>,</a:t>
            </a:r>
            <a:r>
              <a:rPr kumimoji="1" lang="zh-CN" altLang="en-US"/>
              <a:t>包含 </a:t>
            </a:r>
            <a:r>
              <a:rPr kumimoji="1" lang="en-US" altLang="zh-CN"/>
              <a:t>10 </a:t>
            </a:r>
            <a:r>
              <a:rPr kumimoji="1" lang="zh-CN" altLang="en-US"/>
              <a:t>个 </a:t>
            </a:r>
            <a:r>
              <a:rPr kumimoji="1" lang="en-US" altLang="zh-CN"/>
              <a:t>float4 </a:t>
            </a:r>
            <a:r>
              <a:rPr kumimoji="1" lang="zh-CN" altLang="en-US"/>
              <a:t>类型向量数据</a:t>
            </a:r>
            <a:endParaRPr kumimoji="1" lang="en-US" altLang="zh-CN"/>
          </a:p>
          <a:p>
            <a:r>
              <a:rPr kumimoji="1" lang="zh-TW" altLang="en-US"/>
              <a:t>对数组进行初始化的方式为：</a:t>
            </a:r>
            <a:r>
              <a:rPr kumimoji="1" lang="en-US" altLang="zh-TW"/>
              <a:t>float a[4] = {1.0, 2.0, 3.0, 4.0}; //</a:t>
            </a:r>
            <a:r>
              <a:rPr kumimoji="1" lang="zh-TW" altLang="en-US"/>
              <a:t>初始化一个数组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107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ShaderLab</a:t>
            </a:r>
            <a:r>
              <a:rPr kumimoji="1" lang="zh-CN" altLang="en-US"/>
              <a:t>组织代码</a:t>
            </a:r>
          </a:p>
        </p:txBody>
      </p:sp>
    </p:spTree>
    <p:extLst>
      <p:ext uri="{BB962C8B-B14F-4D97-AF65-F5344CB8AC3E}">
        <p14:creationId xmlns:p14="http://schemas.microsoft.com/office/powerpoint/2010/main" val="679296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ShaderLab</a:t>
            </a:r>
            <a:r>
              <a:rPr kumimoji="1" lang="zh-CN" altLang="en-US"/>
              <a:t>语法观看</a:t>
            </a:r>
          </a:p>
        </p:txBody>
      </p:sp>
    </p:spTree>
    <p:extLst>
      <p:ext uri="{BB962C8B-B14F-4D97-AF65-F5344CB8AC3E}">
        <p14:creationId xmlns:p14="http://schemas.microsoft.com/office/powerpoint/2010/main" val="2144101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ShaderLab</a:t>
            </a:r>
            <a:r>
              <a:rPr kumimoji="1" lang="zh-CN" altLang="en-US"/>
              <a:t>语法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9695" y="2375892"/>
            <a:ext cx="82257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/>
              <a:buChar char="•"/>
            </a:pP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Shader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根命令：每个着色器必须的根命令；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250000"/>
              </a:lnSpc>
              <a:buFont typeface="Arial"/>
              <a:buChar char="•"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Properties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属性定义：用来定义着色器中使用的各项资源；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250000"/>
              </a:lnSpc>
              <a:buFont typeface="Arial"/>
              <a:buChar char="•"/>
            </a:pP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SubShader</a:t>
            </a:r>
            <a:r>
              <a:rPr kumimoji="1" lang="zh-CN" altLang="en-US" smtClean="0">
                <a:latin typeface="微软雅黑"/>
                <a:ea typeface="微软雅黑"/>
                <a:cs typeface="微软雅黑"/>
              </a:rPr>
              <a:t>子</a:t>
            </a:r>
            <a:r>
              <a:rPr kumimoji="1" lang="zh-CN" altLang="en-US" smtClean="0">
                <a:latin typeface="微软雅黑"/>
                <a:ea typeface="微软雅黑"/>
                <a:cs typeface="微软雅黑"/>
              </a:rPr>
              <a:t>着</a:t>
            </a:r>
            <a:r>
              <a:rPr kumimoji="1" lang="zh-CN" altLang="en-US">
                <a:latin typeface="微软雅黑"/>
                <a:ea typeface="微软雅黑"/>
                <a:cs typeface="微软雅黑"/>
              </a:rPr>
              <a:t>色器：一个着色器包含有一个或者多个子着色器；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250000"/>
              </a:lnSpc>
              <a:buFont typeface="Arial"/>
              <a:buChar char="•"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Fallback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备用着色器：当所有子着色器都不能执行的时候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Unity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会用他来渲染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38758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A54D2BD-F07A-412A-BCCD-9A79057563DD}" vid="{82E95A50-EF64-4147-932A-353463B13EE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1352</TotalTime>
  <Words>1027</Words>
  <Application>Microsoft Macintosh PowerPoint</Application>
  <PresentationFormat>宽屏</PresentationFormat>
  <Paragraphs>106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Wingdings</vt:lpstr>
      <vt:lpstr>方正综艺简体</vt:lpstr>
      <vt:lpstr>黑体</vt:lpstr>
      <vt:lpstr>宋体</vt:lpstr>
      <vt:lpstr>微软雅黑</vt:lpstr>
      <vt:lpstr>新細明體</vt:lpstr>
      <vt:lpstr>主题1</vt:lpstr>
      <vt:lpstr>火星时代游戏设计系</vt:lpstr>
      <vt:lpstr>课程简介</vt:lpstr>
      <vt:lpstr>基本数据类型</vt:lpstr>
      <vt:lpstr>Cg向量数据类型</vt:lpstr>
      <vt:lpstr>Cg矩阵数据类型</vt:lpstr>
      <vt:lpstr>Cg数组类型</vt:lpstr>
      <vt:lpstr>ShaderLab组织代码</vt:lpstr>
      <vt:lpstr>ShaderLab语法观看</vt:lpstr>
      <vt:lpstr>ShaderLab语法</vt:lpstr>
      <vt:lpstr>Shader属性</vt:lpstr>
      <vt:lpstr>Shader子着色器</vt:lpstr>
      <vt:lpstr>Pass块</vt:lpstr>
      <vt:lpstr>Pass可用的渲染指令</vt:lpstr>
      <vt:lpstr>纹理设置</vt:lpstr>
      <vt:lpstr>备用着色器</vt:lpstr>
      <vt:lpstr>Thank You</vt:lpstr>
    </vt:vector>
  </TitlesOfParts>
  <Company>火星时代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吴瑕</dc:creator>
  <cp:lastModifiedBy>Microsoft Office 用户</cp:lastModifiedBy>
  <cp:revision>714</cp:revision>
  <dcterms:created xsi:type="dcterms:W3CDTF">2013-09-27T06:45:54Z</dcterms:created>
  <dcterms:modified xsi:type="dcterms:W3CDTF">2017-09-25T02:56:33Z</dcterms:modified>
</cp:coreProperties>
</file>