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8" r:id="rId3"/>
    <p:sldId id="265" r:id="rId4"/>
    <p:sldId id="266" r:id="rId5"/>
    <p:sldId id="279" r:id="rId6"/>
    <p:sldId id="272" r:id="rId7"/>
    <p:sldId id="278" r:id="rId8"/>
    <p:sldId id="274" r:id="rId9"/>
    <p:sldId id="273" r:id="rId10"/>
    <p:sldId id="275" r:id="rId11"/>
    <p:sldId id="277" r:id="rId12"/>
    <p:sldId id="269" r:id="rId13"/>
    <p:sldId id="267" r:id="rId14"/>
    <p:sldId id="259" r:id="rId15"/>
    <p:sldId id="257" r:id="rId16"/>
    <p:sldId id="260" r:id="rId17"/>
    <p:sldId id="280" r:id="rId18"/>
    <p:sldId id="262" r:id="rId19"/>
    <p:sldId id="263" r:id="rId20"/>
    <p:sldId id="261" r:id="rId21"/>
    <p:sldId id="270" r:id="rId22"/>
  </p:sldIdLst>
  <p:sldSz cx="12192000" cy="6858000"/>
  <p:notesSz cx="6858000" cy="9144000"/>
  <p:embeddedFontLst>
    <p:embeddedFont>
      <p:font typeface="맑은 고딕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7D56"/>
    <a:srgbClr val="ED8137"/>
    <a:srgbClr val="FFEEC9"/>
    <a:srgbClr val="FFF9EB"/>
    <a:srgbClr val="FEDD6A"/>
    <a:srgbClr val="597D5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74538" autoAdjust="0"/>
  </p:normalViewPr>
  <p:slideViewPr>
    <p:cSldViewPr snapToGrid="0">
      <p:cViewPr varScale="1">
        <p:scale>
          <a:sx n="49" d="100"/>
          <a:sy n="49" d="100"/>
        </p:scale>
        <p:origin x="-1308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744" y="-6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A8EFA-2EE2-4851-9CBC-CE72F8CFD875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C95B6-CF42-4C7D-A8A8-3C708ED488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BA472-2BF9-4578-93B6-B7A555B05761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73D86-8F47-47C6-B049-28645F8FA8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73D86-8F47-47C6-B049-28645F8FA8D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73D86-8F47-47C6-B049-28645F8FA8D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73D86-8F47-47C6-B049-28645F8FA8D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73D86-8F47-47C6-B049-28645F8FA8D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73D86-8F47-47C6-B049-28645F8FA8D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73D86-8F47-47C6-B049-28645F8FA8D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73D86-8F47-47C6-B049-28645F8FA8D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73D86-8F47-47C6-B049-28645F8FA8D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73D86-8F47-47C6-B049-28645F8FA8D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73D86-8F47-47C6-B049-28645F8FA8D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73D86-8F47-47C6-B049-28645F8FA8D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73D86-8F47-47C6-B049-28645F8FA8D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73D86-8F47-47C6-B049-28645F8FA8D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즐겨찾기</a:t>
            </a:r>
            <a:r>
              <a:rPr lang="ko-KR" altLang="en-US" dirty="0" smtClean="0"/>
              <a:t> 삭제버튼이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73D86-8F47-47C6-B049-28645F8FA8D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4CDB-AAF1-4E6D-BBB1-350C67BFA9DC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4548-5006-4086-B786-C81817F318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950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4CDB-AAF1-4E6D-BBB1-350C67BFA9DC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4548-5006-4086-B786-C81817F318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24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4CDB-AAF1-4E6D-BBB1-350C67BFA9DC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4548-5006-4086-B786-C81817F318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71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4CDB-AAF1-4E6D-BBB1-350C67BFA9DC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4548-5006-4086-B786-C81817F318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5239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4CDB-AAF1-4E6D-BBB1-350C67BFA9DC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4548-5006-4086-B786-C81817F318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8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4CDB-AAF1-4E6D-BBB1-350C67BFA9DC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4548-5006-4086-B786-C81817F318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448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4CDB-AAF1-4E6D-BBB1-350C67BFA9DC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4548-5006-4086-B786-C81817F318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84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4CDB-AAF1-4E6D-BBB1-350C67BFA9DC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4548-5006-4086-B786-C81817F318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352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4CDB-AAF1-4E6D-BBB1-350C67BFA9DC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4548-5006-4086-B786-C81817F318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583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4CDB-AAF1-4E6D-BBB1-350C67BFA9DC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4548-5006-4086-B786-C81817F318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538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4CDB-AAF1-4E6D-BBB1-350C67BFA9DC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4548-5006-4086-B786-C81817F318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94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F4CDB-AAF1-4E6D-BBB1-350C67BFA9DC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4548-5006-4086-B786-C81817F318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103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3826" y="161924"/>
            <a:ext cx="7645087" cy="153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rgbClr val="FFC000"/>
                </a:solidFill>
                <a:latin typeface="210 나무굴림 B"/>
                <a:ea typeface="08서울남산체 B"/>
              </a:rPr>
              <a:t>시장바구니</a:t>
            </a:r>
            <a:r>
              <a:rPr lang="en-US" altLang="ko-KR" sz="5400" dirty="0" smtClean="0">
                <a:solidFill>
                  <a:srgbClr val="FFC000"/>
                </a:solidFill>
                <a:latin typeface="210 나무굴림 B"/>
                <a:ea typeface="08서울남산체 B"/>
              </a:rPr>
              <a:t>,</a:t>
            </a:r>
            <a:r>
              <a:rPr lang="ko-KR" altLang="en-US" sz="5400" dirty="0" smtClean="0">
                <a:solidFill>
                  <a:srgbClr val="FFC000"/>
                </a:solidFill>
                <a:latin typeface="210 나무굴림 B"/>
                <a:ea typeface="08서울남산체 B"/>
              </a:rPr>
              <a:t> 시바</a:t>
            </a:r>
            <a:r>
              <a:rPr lang="en-US" altLang="ko-KR" sz="5400" dirty="0" smtClean="0">
                <a:solidFill>
                  <a:srgbClr val="FFC000"/>
                </a:solidFill>
                <a:latin typeface="210 나무굴림 B"/>
                <a:ea typeface="08서울남산체 B"/>
              </a:rPr>
              <a:t>(</a:t>
            </a:r>
            <a:r>
              <a:rPr lang="en-US" altLang="ko-KR" sz="5400" dirty="0" err="1" smtClean="0">
                <a:solidFill>
                  <a:srgbClr val="FFC000"/>
                </a:solidFill>
                <a:latin typeface="210 나무굴림 B"/>
                <a:ea typeface="08서울남산체 B"/>
              </a:rPr>
              <a:t>Siba</a:t>
            </a:r>
            <a:r>
              <a:rPr lang="en-US" altLang="ko-KR" sz="5400" dirty="0" smtClean="0">
                <a:solidFill>
                  <a:srgbClr val="FFC000"/>
                </a:solidFill>
                <a:latin typeface="210 나무굴림 B"/>
                <a:ea typeface="08서울남산체 B"/>
              </a:rPr>
              <a:t>)</a:t>
            </a:r>
            <a:endParaRPr lang="ko-KR" altLang="en-US" sz="5400" dirty="0">
              <a:solidFill>
                <a:srgbClr val="FFC000"/>
              </a:solidFill>
              <a:latin typeface="210 나무굴림 B"/>
              <a:ea typeface="08서울남산체 B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06107" y="5815695"/>
            <a:ext cx="4995393" cy="859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A</a:t>
            </a:r>
            <a:r>
              <a:rPr lang="ko-KR" altLang="en-US" sz="44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조 </a:t>
            </a:r>
            <a:r>
              <a:rPr lang="en-US" altLang="ko-KR" sz="44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: </a:t>
            </a:r>
            <a:r>
              <a:rPr lang="ko-KR" altLang="en-US" sz="4400" dirty="0" err="1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의욕만땅팀</a:t>
            </a:r>
            <a:endParaRPr lang="ko-KR" altLang="en-US" sz="4400" dirty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002993" y="2405342"/>
            <a:ext cx="2298247" cy="2298247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4363" y="5976943"/>
            <a:ext cx="1787978" cy="760635"/>
            <a:chOff x="84363" y="5976943"/>
            <a:chExt cx="1787978" cy="760635"/>
          </a:xfrm>
        </p:grpSpPr>
        <p:sp>
          <p:nvSpPr>
            <p:cNvPr id="13" name="직사각형 12"/>
            <p:cNvSpPr/>
            <p:nvPr/>
          </p:nvSpPr>
          <p:spPr>
            <a:xfrm>
              <a:off x="84363" y="6473600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시장바구니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sz="1400" dirty="0" smtClean="0">
                  <a:solidFill>
                    <a:srgbClr val="FFEEC9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시바</a:t>
              </a:r>
              <a:endParaRPr lang="ko-KR" altLang="en-US" sz="1400" dirty="0">
                <a:solidFill>
                  <a:srgbClr val="FFEEC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363" y="5976943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당신과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363" y="6219829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함께하는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456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메모장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961" y="1301749"/>
            <a:ext cx="3405239" cy="5219893"/>
          </a:xfrm>
        </p:spPr>
      </p:pic>
      <p:cxnSp>
        <p:nvCxnSpPr>
          <p:cNvPr id="4" name="직선 연결선 3"/>
          <p:cNvCxnSpPr/>
          <p:nvPr/>
        </p:nvCxnSpPr>
        <p:spPr>
          <a:xfrm flipV="1">
            <a:off x="57150" y="933450"/>
            <a:ext cx="12134850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38792" y="0"/>
            <a:ext cx="10834008" cy="90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3.6 Activities – 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장보기 재료 메모 화면</a:t>
            </a:r>
            <a:endParaRPr lang="ko-KR" altLang="en-US" sz="44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0485" y="1349915"/>
            <a:ext cx="7071440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기능 구현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메모장 테이블에서 데이터 가져와서 보여주는 기능 구현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마이너스 버튼 누르면 재료 하나 삭제 기능 구현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장을 본 재료와 아닌 재료 구분을 위한 체크박스 기능 구현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57150" y="933450"/>
            <a:ext cx="12134850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93773" y="1397540"/>
            <a:ext cx="7012427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기능 구현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사용자가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즐겨찾기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한 음식을 보여주는 화면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“-”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버튼 클릭하면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즐겨찾기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하나 삭제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다 지우고 다시 쓸거게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!”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버튼 클릭하면 전체 삭제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38792" y="0"/>
            <a:ext cx="10834008" cy="90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3.7 Activities – </a:t>
            </a:r>
            <a:r>
              <a:rPr lang="ko-KR" altLang="en-US" sz="4400" dirty="0" err="1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즐겨찾기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 화면</a:t>
            </a:r>
            <a:endParaRPr lang="ko-KR" altLang="en-US" sz="44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/>
            </a:endParaRPr>
          </a:p>
        </p:txBody>
      </p:sp>
      <p:pic>
        <p:nvPicPr>
          <p:cNvPr id="9" name="내용 개체 틀 8" descr="즐겨찾기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913" y="1271834"/>
            <a:ext cx="3412902" cy="5195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599" y="0"/>
            <a:ext cx="9095017" cy="905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4. 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물리 테이블 설계</a:t>
            </a:r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(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총 </a:t>
            </a:r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11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개</a:t>
            </a:r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)</a:t>
            </a:r>
            <a:endParaRPr lang="ko-KR" altLang="en-US" sz="44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4363" y="5976943"/>
            <a:ext cx="1787978" cy="760635"/>
            <a:chOff x="84363" y="5976943"/>
            <a:chExt cx="1787978" cy="760635"/>
          </a:xfrm>
        </p:grpSpPr>
        <p:sp>
          <p:nvSpPr>
            <p:cNvPr id="12" name="직사각형 11"/>
            <p:cNvSpPr/>
            <p:nvPr/>
          </p:nvSpPr>
          <p:spPr>
            <a:xfrm>
              <a:off x="84363" y="6473600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시장바구니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sz="1400" dirty="0" smtClean="0">
                  <a:solidFill>
                    <a:srgbClr val="FFC000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시바</a:t>
              </a:r>
              <a:endParaRPr lang="ko-KR" altLang="en-US" sz="14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4363" y="5976943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당신과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363" y="6219829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함께하는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pic>
        <p:nvPicPr>
          <p:cNvPr id="7" name="그림 6" descr="KakaoTalk_20181120_1034558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43" y="1134205"/>
            <a:ext cx="7237482" cy="548709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57150" y="933450"/>
            <a:ext cx="12134850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26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842" y="21772"/>
            <a:ext cx="9095017" cy="1085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5. </a:t>
            </a:r>
            <a:r>
              <a:rPr lang="ko-KR" altLang="en-US" sz="40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프로젝트 일정</a:t>
            </a:r>
            <a:endParaRPr lang="ko-KR" altLang="en-US" sz="40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204810" y="472586"/>
            <a:ext cx="6229043" cy="392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( 2018.11.08 ~ 2018.12.08 ) </a:t>
            </a:r>
            <a:endParaRPr lang="ko-KR" altLang="en-US" sz="20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84363" y="5976943"/>
            <a:ext cx="1787978" cy="760635"/>
            <a:chOff x="84363" y="5976943"/>
            <a:chExt cx="1787978" cy="760635"/>
          </a:xfrm>
        </p:grpSpPr>
        <p:sp>
          <p:nvSpPr>
            <p:cNvPr id="82" name="직사각형 81"/>
            <p:cNvSpPr/>
            <p:nvPr/>
          </p:nvSpPr>
          <p:spPr>
            <a:xfrm>
              <a:off x="84363" y="6473600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시장바구니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sz="1400" dirty="0" smtClean="0">
                  <a:solidFill>
                    <a:srgbClr val="FFEEC9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시바</a:t>
              </a:r>
              <a:endParaRPr lang="ko-KR" altLang="en-US" sz="1400" dirty="0">
                <a:solidFill>
                  <a:srgbClr val="FFEEC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4363" y="5976943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당신과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4363" y="6219829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함께하는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pic>
        <p:nvPicPr>
          <p:cNvPr id="77" name="그림 76" descr="KakaoTalk_20181120_1545345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09675"/>
            <a:ext cx="11791950" cy="5486400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 flipV="1">
            <a:off x="57150" y="933450"/>
            <a:ext cx="12134850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138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7842" y="21772"/>
            <a:ext cx="9095017" cy="1085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6. 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개발 환경</a:t>
            </a:r>
            <a:endParaRPr lang="ko-KR" altLang="en-US" sz="44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2" y="1411684"/>
            <a:ext cx="685801" cy="68580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856014" y="1411684"/>
            <a:ext cx="2324103" cy="6789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Android Studio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11438" y="1390723"/>
            <a:ext cx="4865914" cy="6789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3.2.1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4659" y="2351260"/>
            <a:ext cx="642257" cy="64225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856014" y="2372185"/>
            <a:ext cx="2324103" cy="6789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SQLite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11438" y="2351224"/>
            <a:ext cx="4865914" cy="6789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미정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161"/>
          <a:stretch/>
        </p:blipFill>
        <p:spPr>
          <a:xfrm>
            <a:off x="683082" y="3334380"/>
            <a:ext cx="808265" cy="691949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1856014" y="3332686"/>
            <a:ext cx="2324103" cy="6789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GitHub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11438" y="3311725"/>
            <a:ext cx="4865914" cy="6789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2.15.2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856014" y="4293187"/>
            <a:ext cx="2324103" cy="6789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</a:rPr>
              <a:t>MariaDB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411438" y="4272226"/>
            <a:ext cx="4865914" cy="6789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10.2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7400" y="4403628"/>
            <a:ext cx="817855" cy="57249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082" y="5232725"/>
            <a:ext cx="677663" cy="677663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1856014" y="5253686"/>
            <a:ext cx="2324103" cy="6789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Java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11438" y="5232725"/>
            <a:ext cx="4865914" cy="6789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1.8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508673" y="1380850"/>
            <a:ext cx="1910442" cy="4530874"/>
          </a:xfrm>
          <a:prstGeom prst="roundRect">
            <a:avLst>
              <a:gd name="adj" fmla="val 677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Windows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64-bit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84363" y="5976943"/>
            <a:ext cx="1787978" cy="760635"/>
            <a:chOff x="84363" y="5976943"/>
            <a:chExt cx="1787978" cy="760635"/>
          </a:xfrm>
        </p:grpSpPr>
        <p:sp>
          <p:nvSpPr>
            <p:cNvPr id="39" name="직사각형 38"/>
            <p:cNvSpPr/>
            <p:nvPr/>
          </p:nvSpPr>
          <p:spPr>
            <a:xfrm>
              <a:off x="84363" y="6473600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시장바구니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sz="1400" dirty="0" smtClean="0">
                  <a:solidFill>
                    <a:srgbClr val="FFEEC9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시바</a:t>
              </a:r>
              <a:endParaRPr lang="ko-KR" altLang="en-US" sz="1400" dirty="0">
                <a:solidFill>
                  <a:srgbClr val="FFEEC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4363" y="5976943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당신과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4363" y="6219829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함께하는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 flipV="1">
            <a:off x="57150" y="933450"/>
            <a:ext cx="12134850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69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2" y="0"/>
            <a:ext cx="6092109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C000"/>
                </a:solidFill>
              </a:rPr>
              <a:t>tmfvmadl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10299" y="0"/>
            <a:ext cx="5257801" cy="1085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srgbClr val="FFC000"/>
                </a:solidFill>
                <a:latin typeface="210 나무굴림 B"/>
                <a:ea typeface="08서울남산체 B"/>
              </a:rPr>
              <a:t>Project Leader</a:t>
            </a:r>
            <a:endParaRPr lang="ko-KR" altLang="en-US" sz="4400" dirty="0">
              <a:solidFill>
                <a:srgbClr val="FFC000"/>
              </a:solidFill>
              <a:latin typeface="210 나무굴림 B"/>
              <a:ea typeface="08서울남산체 B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2916" y="1928028"/>
            <a:ext cx="5859084" cy="2541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en-US" altLang="ko-KR" sz="3200" dirty="0" err="1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Github</a:t>
            </a:r>
            <a:r>
              <a:rPr lang="en-US" altLang="ko-KR" sz="32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사용법 숙지 후 전파 </a:t>
            </a:r>
            <a:endParaRPr lang="en-US" altLang="ko-KR" sz="3200" dirty="0" smtClean="0">
              <a:solidFill>
                <a:srgbClr val="FFC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일정 관리</a:t>
            </a:r>
            <a:endParaRPr lang="en-US" altLang="ko-KR" sz="3200" dirty="0" smtClean="0">
              <a:solidFill>
                <a:srgbClr val="FFC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32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r>
              <a:rPr lang="en-US" altLang="ko-KR" sz="32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공통모듈 개발</a:t>
            </a:r>
            <a:endParaRPr lang="en-US" altLang="ko-KR" sz="3200" dirty="0" smtClean="0">
              <a:solidFill>
                <a:srgbClr val="FFC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32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메인 </a:t>
            </a:r>
            <a:r>
              <a:rPr lang="ko-KR" altLang="en-US" sz="32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메뉴개발</a:t>
            </a:r>
            <a:endParaRPr lang="en-US" altLang="ko-KR" sz="3200" dirty="0" smtClean="0">
              <a:solidFill>
                <a:srgbClr val="FFC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03831" y="5772151"/>
            <a:ext cx="5482107" cy="1085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dirty="0" err="1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Byungjun</a:t>
            </a:r>
            <a:r>
              <a:rPr lang="en-US" altLang="ko-KR" sz="36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 Kwon</a:t>
            </a:r>
            <a:endParaRPr lang="ko-KR" altLang="en-US" sz="3600" dirty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30779" y="4429125"/>
            <a:ext cx="3831771" cy="2038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400" b="1" dirty="0" err="1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걱정이를</a:t>
            </a:r>
            <a:r>
              <a:rPr lang="ko-KR" altLang="en-US" sz="4400" b="1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안고 있는 슬픔이 권병준</a:t>
            </a:r>
            <a:endParaRPr lang="ko-KR" altLang="en-US" sz="4400" b="1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4363" y="5976943"/>
            <a:ext cx="1787978" cy="760635"/>
            <a:chOff x="84363" y="5976943"/>
            <a:chExt cx="1787978" cy="760635"/>
          </a:xfrm>
        </p:grpSpPr>
        <p:sp>
          <p:nvSpPr>
            <p:cNvPr id="26" name="직사각형 25"/>
            <p:cNvSpPr/>
            <p:nvPr/>
          </p:nvSpPr>
          <p:spPr>
            <a:xfrm>
              <a:off x="84363" y="6473600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시장바구니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sz="1400" dirty="0" smtClean="0">
                  <a:solidFill>
                    <a:srgbClr val="FFEEC9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시바</a:t>
              </a:r>
              <a:endParaRPr lang="ko-KR" altLang="en-US" sz="1400" dirty="0">
                <a:solidFill>
                  <a:srgbClr val="FFEEC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4363" y="5976943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당신과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4363" y="6219829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함께하는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 flipV="1">
            <a:off x="6096000" y="933451"/>
            <a:ext cx="6086475" cy="1904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133205" y="617630"/>
            <a:ext cx="3981720" cy="3713185"/>
            <a:chOff x="1133205" y="617630"/>
            <a:chExt cx="3981720" cy="371318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33205" y="617630"/>
              <a:ext cx="3981720" cy="3713185"/>
            </a:xfrm>
            <a:prstGeom prst="rect">
              <a:avLst/>
            </a:prstGeom>
          </p:spPr>
        </p:pic>
        <p:pic>
          <p:nvPicPr>
            <p:cNvPr id="21" name="그림 20" descr="걱정이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8176" y="3092451"/>
              <a:ext cx="431800" cy="355600"/>
            </a:xfrm>
            <a:prstGeom prst="rect">
              <a:avLst/>
            </a:prstGeom>
          </p:spPr>
        </p:pic>
      </p:grpSp>
      <p:pic>
        <p:nvPicPr>
          <p:cNvPr id="2051" name="Picture 3" descr="C:\Users\elind\AppData\Local\Microsoft\Windows\INetCache\IE\ION5W628\cut-1295044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9106527">
            <a:off x="581248" y="192210"/>
            <a:ext cx="1118763" cy="1216782"/>
          </a:xfrm>
          <a:prstGeom prst="rect">
            <a:avLst/>
          </a:prstGeom>
          <a:noFill/>
        </p:spPr>
      </p:pic>
      <p:pic>
        <p:nvPicPr>
          <p:cNvPr id="18" name="Picture 3" descr="C:\Users\elind\AppData\Local\Microsoft\Windows\INetCache\IE\ION5W628\cut-1295044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7209725">
            <a:off x="4532915" y="257717"/>
            <a:ext cx="1118763" cy="1216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15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-1"/>
            <a:ext cx="6092109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10299" y="0"/>
            <a:ext cx="4962526" cy="1085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 smtClean="0">
                <a:solidFill>
                  <a:srgbClr val="FFC000"/>
                </a:solidFill>
                <a:latin typeface="210 나무굴림 B"/>
                <a:ea typeface="08서울남산체 B"/>
              </a:rPr>
              <a:t>Idea Bank</a:t>
            </a:r>
            <a:endParaRPr lang="ko-KR" altLang="en-US" sz="4800" dirty="0">
              <a:solidFill>
                <a:srgbClr val="FFC000"/>
              </a:solidFill>
              <a:latin typeface="210 나무굴림 B"/>
              <a:ea typeface="08서울남산체 B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61815" y="552449"/>
            <a:ext cx="5444763" cy="1085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7014" y="5772151"/>
            <a:ext cx="5211651" cy="1085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dirty="0" err="1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Sunhee</a:t>
            </a:r>
            <a:r>
              <a:rPr lang="en-US" altLang="ko-KR" sz="36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 Park</a:t>
            </a:r>
            <a:endParaRPr lang="ko-KR" altLang="en-US" sz="3600" dirty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624" b="3016"/>
          <a:stretch/>
        </p:blipFill>
        <p:spPr>
          <a:xfrm>
            <a:off x="1362698" y="941632"/>
            <a:ext cx="3436694" cy="349567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655254" y="1724225"/>
            <a:ext cx="5336721" cy="260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1. </a:t>
            </a:r>
            <a:r>
              <a:rPr lang="ko-KR" altLang="en-US" sz="36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시장 조사</a:t>
            </a:r>
            <a:endParaRPr lang="en-US" altLang="ko-KR" sz="3600" dirty="0" smtClean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  <a:p>
            <a:r>
              <a:rPr lang="en-US" altLang="ko-KR" sz="36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2. </a:t>
            </a:r>
            <a:r>
              <a:rPr lang="ko-KR" altLang="en-US" sz="36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자료 수집</a:t>
            </a:r>
            <a:endParaRPr lang="en-US" altLang="ko-KR" sz="3600" dirty="0" smtClean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  <a:p>
            <a:r>
              <a:rPr lang="en-US" altLang="ko-KR" sz="36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3. </a:t>
            </a:r>
            <a:r>
              <a:rPr lang="ko-KR" altLang="en-US" sz="3600" dirty="0" err="1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즐겨찾기</a:t>
            </a:r>
            <a:r>
              <a:rPr lang="ko-KR" altLang="en-US" sz="36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 메뉴 개발</a:t>
            </a:r>
            <a:endParaRPr lang="ko-KR" altLang="en-US" sz="3600" dirty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4363" y="5976943"/>
            <a:ext cx="1787978" cy="760635"/>
            <a:chOff x="84363" y="5976943"/>
            <a:chExt cx="1787978" cy="760635"/>
          </a:xfrm>
        </p:grpSpPr>
        <p:sp>
          <p:nvSpPr>
            <p:cNvPr id="20" name="직사각형 19"/>
            <p:cNvSpPr/>
            <p:nvPr/>
          </p:nvSpPr>
          <p:spPr>
            <a:xfrm>
              <a:off x="84363" y="6473600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시장바구니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sz="1400" dirty="0" smtClean="0">
                  <a:solidFill>
                    <a:srgbClr val="FFEEC9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시바</a:t>
              </a:r>
              <a:endParaRPr lang="ko-KR" altLang="en-US" sz="1400" dirty="0">
                <a:solidFill>
                  <a:srgbClr val="FFEEC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4363" y="5976943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당신과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4363" y="6219829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함께하는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135853" y="5270679"/>
            <a:ext cx="3831771" cy="132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400" b="1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새침데기 막내</a:t>
            </a:r>
            <a:endParaRPr lang="en-US" altLang="ko-KR" sz="4400" b="1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r"/>
            <a:r>
              <a:rPr lang="ko-KR" altLang="en-US" sz="4400" b="1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박선희</a:t>
            </a:r>
            <a:endParaRPr lang="ko-KR" altLang="en-US" sz="4400" b="1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096000" y="933451"/>
            <a:ext cx="6086475" cy="1904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elind\AppData\Local\Microsoft\Windows\INetCache\IE\ION5W628\투명배경.사랑.하트(red)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7203" y="540911"/>
            <a:ext cx="950340" cy="827065"/>
          </a:xfrm>
          <a:prstGeom prst="rect">
            <a:avLst/>
          </a:prstGeom>
          <a:noFill/>
        </p:spPr>
      </p:pic>
      <p:pic>
        <p:nvPicPr>
          <p:cNvPr id="17" name="Picture 2" descr="C:\Users\elind\AppData\Local\Microsoft\Windows\INetCache\IE\ION5W628\투명배경.사랑.하트(red)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2628" y="1350133"/>
            <a:ext cx="950340" cy="827065"/>
          </a:xfrm>
          <a:prstGeom prst="rect">
            <a:avLst/>
          </a:prstGeom>
          <a:noFill/>
        </p:spPr>
      </p:pic>
      <p:pic>
        <p:nvPicPr>
          <p:cNvPr id="18" name="Picture 2" descr="C:\Users\elind\AppData\Local\Microsoft\Windows\INetCache\IE\ION5W628\투명배경.사랑.하트(red)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845" y="2326781"/>
            <a:ext cx="950340" cy="827065"/>
          </a:xfrm>
          <a:prstGeom prst="rect">
            <a:avLst/>
          </a:prstGeom>
          <a:noFill/>
        </p:spPr>
      </p:pic>
      <p:pic>
        <p:nvPicPr>
          <p:cNvPr id="23" name="Picture 2" descr="C:\Users\elind\AppData\Local\Microsoft\Windows\INetCache\IE\ION5W628\투명배경.사랑.하트(red)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7602" y="3357090"/>
            <a:ext cx="950340" cy="827065"/>
          </a:xfrm>
          <a:prstGeom prst="rect">
            <a:avLst/>
          </a:prstGeom>
          <a:noFill/>
        </p:spPr>
      </p:pic>
      <p:pic>
        <p:nvPicPr>
          <p:cNvPr id="24" name="Picture 2" descr="C:\Users\elind\AppData\Local\Microsoft\Windows\INetCache\IE\ION5W628\투명배경.사랑.하트(red)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4273" y="4219977"/>
            <a:ext cx="950340" cy="827065"/>
          </a:xfrm>
          <a:prstGeom prst="rect">
            <a:avLst/>
          </a:prstGeom>
          <a:noFill/>
        </p:spPr>
      </p:pic>
      <p:pic>
        <p:nvPicPr>
          <p:cNvPr id="25" name="Picture 2" descr="C:\Users\elind\AppData\Local\Microsoft\Windows\INetCache\IE\ION5W628\투명배경.사랑.하트(red)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9708" y="4436770"/>
            <a:ext cx="950340" cy="827065"/>
          </a:xfrm>
          <a:prstGeom prst="rect">
            <a:avLst/>
          </a:prstGeom>
          <a:noFill/>
        </p:spPr>
      </p:pic>
      <p:pic>
        <p:nvPicPr>
          <p:cNvPr id="26" name="Picture 2" descr="C:\Users\elind\AppData\Local\Microsoft\Windows\INetCache\IE\ION5W628\투명배경.사랑.하트(red)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5198" y="4181340"/>
            <a:ext cx="950340" cy="827065"/>
          </a:xfrm>
          <a:prstGeom prst="rect">
            <a:avLst/>
          </a:prstGeom>
          <a:noFill/>
        </p:spPr>
      </p:pic>
      <p:pic>
        <p:nvPicPr>
          <p:cNvPr id="27" name="Picture 2" descr="C:\Users\elind\AppData\Local\Microsoft\Windows\INetCache\IE\ION5W628\투명배경.사랑.하트(red)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4888" y="279040"/>
            <a:ext cx="950340" cy="827065"/>
          </a:xfrm>
          <a:prstGeom prst="rect">
            <a:avLst/>
          </a:prstGeom>
          <a:noFill/>
        </p:spPr>
      </p:pic>
      <p:pic>
        <p:nvPicPr>
          <p:cNvPr id="28" name="Picture 2" descr="C:\Users\elind\AppData\Local\Microsoft\Windows\INetCache\IE\ION5W628\투명배경.사랑.하트(red)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3986" y="510861"/>
            <a:ext cx="950340" cy="827065"/>
          </a:xfrm>
          <a:prstGeom prst="rect">
            <a:avLst/>
          </a:prstGeom>
          <a:noFill/>
        </p:spPr>
      </p:pic>
      <p:pic>
        <p:nvPicPr>
          <p:cNvPr id="29" name="Picture 2" descr="C:\Users\elind\AppData\Local\Microsoft\Windows\INetCache\IE\ION5W628\투명배경.사랑.하트(red)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0505" y="1373746"/>
            <a:ext cx="950340" cy="827065"/>
          </a:xfrm>
          <a:prstGeom prst="rect">
            <a:avLst/>
          </a:prstGeom>
          <a:noFill/>
        </p:spPr>
      </p:pic>
      <p:pic>
        <p:nvPicPr>
          <p:cNvPr id="30" name="Picture 2" descr="C:\Users\elind\AppData\Local\Microsoft\Windows\INetCache\IE\ION5W628\투명배경.사랑.하트(red)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9141" y="2365419"/>
            <a:ext cx="950340" cy="827065"/>
          </a:xfrm>
          <a:prstGeom prst="rect">
            <a:avLst/>
          </a:prstGeom>
          <a:noFill/>
        </p:spPr>
      </p:pic>
      <p:pic>
        <p:nvPicPr>
          <p:cNvPr id="31" name="Picture 2" descr="C:\Users\elind\AppData\Local\Microsoft\Windows\INetCache\IE\ION5W628\투명배경.사랑.하트(red)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33383" y="3369971"/>
            <a:ext cx="950340" cy="827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825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7150" y="933450"/>
            <a:ext cx="12134850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57842" y="21772"/>
            <a:ext cx="9095017" cy="1085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새침데기 선희가 새벽까지 일하는 증거</a:t>
            </a:r>
            <a:endParaRPr lang="ko-KR" altLang="en-US" sz="36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6701" y="1114627"/>
            <a:ext cx="48291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8126" y="5973381"/>
            <a:ext cx="48863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3117" y="1146892"/>
            <a:ext cx="4778935" cy="552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4417457" y="6246254"/>
            <a:ext cx="1313645" cy="4250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90297" y="1124754"/>
            <a:ext cx="2178676" cy="4979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030504" y="1839533"/>
            <a:ext cx="1109729" cy="4250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413946" y="2622997"/>
            <a:ext cx="2889161" cy="13952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-1"/>
            <a:ext cx="6092109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10300" y="5772151"/>
            <a:ext cx="5638264" cy="1085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000" dirty="0" err="1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Youngseung</a:t>
            </a:r>
            <a:r>
              <a:rPr lang="en-US" altLang="ko-KR" sz="40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 </a:t>
            </a:r>
            <a:r>
              <a:rPr lang="en-US" altLang="ko-KR" sz="3600" dirty="0" err="1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Koh</a:t>
            </a:r>
            <a:endParaRPr lang="ko-KR" altLang="en-US" sz="4800" dirty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1565" y="871647"/>
            <a:ext cx="3660425" cy="359070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588579" y="1809950"/>
            <a:ext cx="4555671" cy="2647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</a:t>
            </a:r>
            <a:r>
              <a:rPr lang="ko-KR" altLang="en-US" sz="36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화면 설계</a:t>
            </a:r>
            <a:endParaRPr lang="en-US" altLang="ko-KR" sz="3600" dirty="0" smtClean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  <a:p>
            <a:r>
              <a:rPr lang="en-US" altLang="ko-KR" sz="36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2. </a:t>
            </a:r>
            <a:r>
              <a:rPr lang="ko-KR" altLang="en-US" sz="3600" dirty="0" err="1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레시피</a:t>
            </a:r>
            <a:r>
              <a:rPr lang="ko-KR" altLang="en-US" sz="36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 메뉴 개발</a:t>
            </a:r>
            <a:endParaRPr lang="en-US" altLang="ko-KR" sz="3600" dirty="0" smtClean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  <a:p>
            <a:r>
              <a:rPr lang="en-US" altLang="ko-KR" sz="36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3. </a:t>
            </a:r>
            <a:r>
              <a:rPr lang="ko-KR" altLang="en-US" sz="36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냉장고 메뉴 개발</a:t>
            </a:r>
            <a:endParaRPr lang="en-US" altLang="ko-KR" sz="3600" dirty="0" smtClean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  <a:p>
            <a:endParaRPr lang="ko-KR" altLang="en-US" sz="40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4363" y="5976943"/>
            <a:ext cx="1787978" cy="760635"/>
            <a:chOff x="84363" y="5976943"/>
            <a:chExt cx="1787978" cy="760635"/>
          </a:xfrm>
        </p:grpSpPr>
        <p:sp>
          <p:nvSpPr>
            <p:cNvPr id="20" name="직사각형 19"/>
            <p:cNvSpPr/>
            <p:nvPr/>
          </p:nvSpPr>
          <p:spPr>
            <a:xfrm>
              <a:off x="84363" y="6473600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시장바구니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sz="1400" dirty="0" smtClean="0">
                  <a:solidFill>
                    <a:srgbClr val="FFEEC9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시바</a:t>
              </a:r>
              <a:endParaRPr lang="ko-KR" altLang="en-US" sz="1400" dirty="0">
                <a:solidFill>
                  <a:srgbClr val="FFEEC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4363" y="5976943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당신과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4363" y="6219829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함께하는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159330" y="5202192"/>
            <a:ext cx="3831771" cy="131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400" b="1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책임감 강하고 듬직한 고영승</a:t>
            </a:r>
            <a:endParaRPr lang="ko-KR" altLang="en-US" sz="4400" b="1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19824" y="66675"/>
            <a:ext cx="4962526" cy="809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srgbClr val="FFC000"/>
                </a:solidFill>
                <a:latin typeface="210 나무굴림 B"/>
                <a:ea typeface="08서울남산체 B"/>
              </a:rPr>
              <a:t>Project Planner</a:t>
            </a:r>
            <a:endParaRPr lang="ko-KR" altLang="en-US" sz="4400" dirty="0">
              <a:solidFill>
                <a:srgbClr val="FFC000"/>
              </a:solidFill>
              <a:latin typeface="210 나무굴림 B"/>
              <a:ea typeface="08서울남산체 B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6096000" y="933451"/>
            <a:ext cx="6086475" cy="1904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elind\AppData\Local\Microsoft\Windows\INetCache\IE\LYVPEFF8\shamrock-307445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5072" y="283335"/>
            <a:ext cx="747538" cy="808149"/>
          </a:xfrm>
          <a:prstGeom prst="rect">
            <a:avLst/>
          </a:prstGeom>
          <a:noFill/>
        </p:spPr>
      </p:pic>
      <p:pic>
        <p:nvPicPr>
          <p:cNvPr id="4099" name="Picture 3" descr="C:\Users\elind\AppData\Local\Microsoft\Windows\INetCache\IE\LYVPEFF8\shamrock-30744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6428" y="682580"/>
            <a:ext cx="738603" cy="798490"/>
          </a:xfrm>
          <a:prstGeom prst="rect">
            <a:avLst/>
          </a:prstGeom>
          <a:noFill/>
        </p:spPr>
      </p:pic>
      <p:pic>
        <p:nvPicPr>
          <p:cNvPr id="19" name="Picture 3" descr="C:\Users\elind\AppData\Local\Microsoft\Windows\INetCache\IE\LYVPEFF8\shamrock-30744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7009" y="1530440"/>
            <a:ext cx="738603" cy="798490"/>
          </a:xfrm>
          <a:prstGeom prst="rect">
            <a:avLst/>
          </a:prstGeom>
          <a:noFill/>
        </p:spPr>
      </p:pic>
      <p:pic>
        <p:nvPicPr>
          <p:cNvPr id="23" name="Picture 3" descr="C:\Users\elind\AppData\Local\Microsoft\Windows\INetCache\IE\LYVPEFF8\shamrock-30744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3397" y="2395471"/>
            <a:ext cx="738603" cy="798490"/>
          </a:xfrm>
          <a:prstGeom prst="rect">
            <a:avLst/>
          </a:prstGeom>
          <a:noFill/>
        </p:spPr>
      </p:pic>
      <p:pic>
        <p:nvPicPr>
          <p:cNvPr id="24" name="Picture 3" descr="C:\Users\elind\AppData\Local\Microsoft\Windows\INetCache\IE\LYVPEFF8\shamrock-30744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4761" y="3322749"/>
            <a:ext cx="738603" cy="798490"/>
          </a:xfrm>
          <a:prstGeom prst="rect">
            <a:avLst/>
          </a:prstGeom>
          <a:noFill/>
        </p:spPr>
      </p:pic>
      <p:pic>
        <p:nvPicPr>
          <p:cNvPr id="25" name="Picture 3" descr="C:\Users\elind\AppData\Local\Microsoft\Windows\INetCache\IE\LYVPEFF8\shamrock-30744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2491" y="4121240"/>
            <a:ext cx="738603" cy="798490"/>
          </a:xfrm>
          <a:prstGeom prst="rect">
            <a:avLst/>
          </a:prstGeom>
          <a:noFill/>
        </p:spPr>
      </p:pic>
      <p:pic>
        <p:nvPicPr>
          <p:cNvPr id="26" name="Picture 3" descr="C:\Users\elind\AppData\Local\Microsoft\Windows\INetCache\IE\LYVPEFF8\shamrock-30744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1133" y="4456089"/>
            <a:ext cx="738603" cy="798490"/>
          </a:xfrm>
          <a:prstGeom prst="rect">
            <a:avLst/>
          </a:prstGeom>
          <a:noFill/>
        </p:spPr>
      </p:pic>
      <p:pic>
        <p:nvPicPr>
          <p:cNvPr id="27" name="Picture 3" descr="C:\Users\elind\AppData\Local\Microsoft\Windows\INetCache\IE\LYVPEFF8\shamrock-30744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3713" y="206062"/>
            <a:ext cx="738603" cy="798490"/>
          </a:xfrm>
          <a:prstGeom prst="rect">
            <a:avLst/>
          </a:prstGeom>
          <a:noFill/>
        </p:spPr>
      </p:pic>
      <p:pic>
        <p:nvPicPr>
          <p:cNvPr id="28" name="Picture 3" descr="C:\Users\elind\AppData\Local\Microsoft\Windows\INetCache\IE\LYVPEFF8\shamrock-30744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39780" y="244699"/>
            <a:ext cx="738603" cy="798490"/>
          </a:xfrm>
          <a:prstGeom prst="rect">
            <a:avLst/>
          </a:prstGeom>
          <a:noFill/>
        </p:spPr>
      </p:pic>
      <p:pic>
        <p:nvPicPr>
          <p:cNvPr id="29" name="Picture 3" descr="C:\Users\elind\AppData\Local\Microsoft\Windows\INetCache\IE\LYVPEFF8\shamrock-30744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25391" y="759854"/>
            <a:ext cx="738603" cy="798490"/>
          </a:xfrm>
          <a:prstGeom prst="rect">
            <a:avLst/>
          </a:prstGeom>
          <a:noFill/>
        </p:spPr>
      </p:pic>
      <p:pic>
        <p:nvPicPr>
          <p:cNvPr id="30" name="Picture 3" descr="C:\Users\elind\AppData\Local\Microsoft\Windows\INetCache\IE\LYVPEFF8\shamrock-30744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9785" y="1725768"/>
            <a:ext cx="738603" cy="798490"/>
          </a:xfrm>
          <a:prstGeom prst="rect">
            <a:avLst/>
          </a:prstGeom>
          <a:noFill/>
        </p:spPr>
      </p:pic>
      <p:pic>
        <p:nvPicPr>
          <p:cNvPr id="31" name="Picture 3" descr="C:\Users\elind\AppData\Local\Microsoft\Windows\INetCache\IE\LYVPEFF8\shamrock-30744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51150" y="2730321"/>
            <a:ext cx="738603" cy="798490"/>
          </a:xfrm>
          <a:prstGeom prst="rect">
            <a:avLst/>
          </a:prstGeom>
          <a:noFill/>
        </p:spPr>
      </p:pic>
      <p:pic>
        <p:nvPicPr>
          <p:cNvPr id="32" name="Picture 3" descr="C:\Users\elind\AppData\Local\Microsoft\Windows\INetCache\IE\LYVPEFF8\shamrock-30744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25393" y="3670480"/>
            <a:ext cx="738603" cy="798490"/>
          </a:xfrm>
          <a:prstGeom prst="rect">
            <a:avLst/>
          </a:prstGeom>
          <a:noFill/>
        </p:spPr>
      </p:pic>
      <p:pic>
        <p:nvPicPr>
          <p:cNvPr id="33" name="Picture 3" descr="C:\Users\elind\AppData\Local\Microsoft\Windows\INetCache\IE\LYVPEFF8\shamrock-30744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1451" y="4365937"/>
            <a:ext cx="738603" cy="798490"/>
          </a:xfrm>
          <a:prstGeom prst="rect">
            <a:avLst/>
          </a:prstGeom>
          <a:noFill/>
        </p:spPr>
      </p:pic>
      <p:pic>
        <p:nvPicPr>
          <p:cNvPr id="34" name="Picture 3" descr="C:\Users\elind\AppData\Local\Microsoft\Windows\INetCache\IE\LYVPEFF8\shamrock-30744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28411" y="4456090"/>
            <a:ext cx="738603" cy="798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40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-1"/>
            <a:ext cx="6092109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10299" y="0"/>
            <a:ext cx="5172076" cy="1085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srgbClr val="FFC000"/>
                </a:solidFill>
                <a:latin typeface="210 나무굴림 B"/>
                <a:ea typeface="08서울남산체 B"/>
              </a:rPr>
              <a:t>Icon Designer</a:t>
            </a:r>
            <a:endParaRPr lang="ko-KR" altLang="en-US" sz="4400" dirty="0">
              <a:solidFill>
                <a:srgbClr val="FFC000"/>
              </a:solidFill>
              <a:latin typeface="210 나무굴림 B"/>
              <a:ea typeface="08서울남산체 B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4109" y="5772151"/>
            <a:ext cx="5327182" cy="1085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dirty="0" err="1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Hansol</a:t>
            </a:r>
            <a:r>
              <a:rPr lang="en-US" altLang="ko-KR" sz="36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 Jung</a:t>
            </a:r>
            <a:endParaRPr lang="ko-KR" altLang="en-US" sz="3600" dirty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93378" y="2312791"/>
            <a:ext cx="4813517" cy="1641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r>
              <a:rPr lang="ko-KR" altLang="en-US" sz="36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아이콘 디자인</a:t>
            </a:r>
            <a:endParaRPr lang="en-US" altLang="ko-KR" sz="3600" dirty="0" smtClean="0">
              <a:solidFill>
                <a:srgbClr val="FFC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자료 취합</a:t>
            </a:r>
            <a:endParaRPr lang="ko-KR" altLang="en-US" sz="36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4363" y="5976943"/>
            <a:ext cx="1787978" cy="760635"/>
            <a:chOff x="84363" y="5976943"/>
            <a:chExt cx="1787978" cy="760635"/>
          </a:xfrm>
        </p:grpSpPr>
        <p:sp>
          <p:nvSpPr>
            <p:cNvPr id="17" name="직사각형 16"/>
            <p:cNvSpPr/>
            <p:nvPr/>
          </p:nvSpPr>
          <p:spPr>
            <a:xfrm>
              <a:off x="84363" y="6473600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시장바구니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sz="1400" dirty="0" smtClean="0">
                  <a:solidFill>
                    <a:srgbClr val="FFEEC9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시바</a:t>
              </a:r>
              <a:endParaRPr lang="ko-KR" altLang="en-US" sz="1400" dirty="0">
                <a:solidFill>
                  <a:srgbClr val="FFEEC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4363" y="5976943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당신과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4363" y="6219829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함께하는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111704" y="4467425"/>
            <a:ext cx="3831771" cy="1160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400" b="1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중국어 잘하는 베짱이 정한솔</a:t>
            </a:r>
            <a:endParaRPr lang="ko-KR" altLang="en-US" sz="4400" b="1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6096000" y="933451"/>
            <a:ext cx="6086475" cy="1904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중국여자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701" y="728461"/>
            <a:ext cx="3098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05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선희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99" y="1867436"/>
            <a:ext cx="5782433" cy="34129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7842" y="33061"/>
            <a:ext cx="9095017" cy="1085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1. </a:t>
            </a:r>
            <a:r>
              <a:rPr lang="ko-KR" altLang="en-US" sz="44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시장바구니</a:t>
            </a:r>
            <a:r>
              <a:rPr lang="en-US" altLang="ko-KR" sz="44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, </a:t>
            </a:r>
            <a:r>
              <a:rPr lang="ko-KR" altLang="en-US" sz="44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시바의 탄생</a:t>
            </a:r>
            <a:endParaRPr lang="ko-KR" altLang="en-US" sz="4400" dirty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4363" y="5976943"/>
            <a:ext cx="1787978" cy="760635"/>
            <a:chOff x="84363" y="5976943"/>
            <a:chExt cx="1787978" cy="760635"/>
          </a:xfrm>
        </p:grpSpPr>
        <p:sp>
          <p:nvSpPr>
            <p:cNvPr id="18" name="직사각형 17"/>
            <p:cNvSpPr/>
            <p:nvPr/>
          </p:nvSpPr>
          <p:spPr>
            <a:xfrm>
              <a:off x="84363" y="6473600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시장바구니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sz="1400" dirty="0" smtClean="0">
                  <a:solidFill>
                    <a:srgbClr val="FFEEC9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시바</a:t>
              </a:r>
              <a:endParaRPr lang="ko-KR" altLang="en-US" sz="1400" dirty="0">
                <a:solidFill>
                  <a:srgbClr val="FFEEC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4363" y="5976943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당신과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4363" y="6219829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함께하는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57150" y="933450"/>
            <a:ext cx="12134850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 설명선 15"/>
          <p:cNvSpPr/>
          <p:nvPr/>
        </p:nvSpPr>
        <p:spPr>
          <a:xfrm>
            <a:off x="6671257" y="1094704"/>
            <a:ext cx="2215166" cy="553792"/>
          </a:xfrm>
          <a:prstGeom prst="wedgeRectCallout">
            <a:avLst>
              <a:gd name="adj1" fmla="val -3973"/>
              <a:gd name="adj2" fmla="val 9964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210 나무굴림 B"/>
              </a:rPr>
              <a:t>우리 뭐 만들까</a:t>
            </a:r>
            <a:r>
              <a:rPr lang="en-US" altLang="ko-KR" dirty="0" smtClean="0">
                <a:solidFill>
                  <a:schemeClr val="tx1"/>
                </a:solidFill>
                <a:latin typeface="210 나무굴림 B"/>
              </a:rPr>
              <a:t>?</a:t>
            </a:r>
            <a:endParaRPr lang="ko-KR" altLang="en-US" dirty="0">
              <a:solidFill>
                <a:schemeClr val="tx1"/>
              </a:solidFill>
              <a:latin typeface="210 나무굴림 B"/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9489585" y="1609858"/>
            <a:ext cx="2215166" cy="463639"/>
          </a:xfrm>
          <a:prstGeom prst="wedgeRectCallout">
            <a:avLst>
              <a:gd name="adj1" fmla="val -39438"/>
              <a:gd name="adj2" fmla="val 9678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210 나무굴림 B"/>
              </a:rPr>
              <a:t>글쎄</a:t>
            </a:r>
            <a:r>
              <a:rPr lang="en-US" altLang="ko-KR" dirty="0" smtClean="0">
                <a:solidFill>
                  <a:schemeClr val="tx1"/>
                </a:solidFill>
                <a:latin typeface="210 나무굴림 B"/>
              </a:rPr>
              <a:t>…</a:t>
            </a:r>
            <a:endParaRPr lang="ko-KR" altLang="en-US" dirty="0">
              <a:solidFill>
                <a:schemeClr val="tx1"/>
              </a:solidFill>
              <a:latin typeface="210 나무굴림 B"/>
            </a:endParaRPr>
          </a:p>
        </p:txBody>
      </p:sp>
      <p:sp>
        <p:nvSpPr>
          <p:cNvPr id="22" name="사각형 설명선 21"/>
          <p:cNvSpPr/>
          <p:nvPr/>
        </p:nvSpPr>
        <p:spPr>
          <a:xfrm>
            <a:off x="6604714" y="2434107"/>
            <a:ext cx="2874137" cy="1004552"/>
          </a:xfrm>
          <a:prstGeom prst="wedgeRectCallout">
            <a:avLst>
              <a:gd name="adj1" fmla="val -750"/>
              <a:gd name="adj2" fmla="val 9073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210 나무굴림 B"/>
              </a:rPr>
              <a:t>그럼</a:t>
            </a:r>
            <a:r>
              <a:rPr lang="en-US" altLang="ko-KR" dirty="0" smtClean="0">
                <a:solidFill>
                  <a:schemeClr val="tx1"/>
                </a:solidFill>
                <a:latin typeface="210 나무굴림 B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210 나무굴림 B"/>
              </a:rPr>
              <a:t>각자 이번 주말까지 생각해서 아이템 하나씩 말하자</a:t>
            </a:r>
            <a:r>
              <a:rPr lang="en-US" altLang="ko-KR" dirty="0" smtClean="0">
                <a:solidFill>
                  <a:schemeClr val="tx1"/>
                </a:solidFill>
                <a:latin typeface="210 나무굴림 B"/>
              </a:rPr>
              <a:t>!</a:t>
            </a:r>
            <a:endParaRPr lang="ko-KR" altLang="en-US" dirty="0">
              <a:solidFill>
                <a:schemeClr val="tx1"/>
              </a:solidFill>
              <a:latin typeface="210 나무굴림 B"/>
            </a:endParaRPr>
          </a:p>
        </p:txBody>
      </p:sp>
      <p:sp>
        <p:nvSpPr>
          <p:cNvPr id="23" name="사각형 설명선 22"/>
          <p:cNvSpPr/>
          <p:nvPr/>
        </p:nvSpPr>
        <p:spPr>
          <a:xfrm>
            <a:off x="9667741" y="3681210"/>
            <a:ext cx="2215166" cy="463639"/>
          </a:xfrm>
          <a:prstGeom prst="wedgeRectCallout">
            <a:avLst>
              <a:gd name="adj1" fmla="val -39438"/>
              <a:gd name="adj2" fmla="val 9678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210 나무굴림 B"/>
              </a:rPr>
              <a:t>시바 어때</a:t>
            </a:r>
            <a:r>
              <a:rPr lang="en-US" altLang="ko-KR" dirty="0" smtClean="0">
                <a:solidFill>
                  <a:schemeClr val="tx1"/>
                </a:solidFill>
                <a:latin typeface="210 나무굴림 B"/>
              </a:rPr>
              <a:t>?</a:t>
            </a:r>
            <a:endParaRPr lang="ko-KR" altLang="en-US" dirty="0">
              <a:solidFill>
                <a:schemeClr val="tx1"/>
              </a:solidFill>
              <a:latin typeface="210 나무굴림 B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6510270" y="4146997"/>
            <a:ext cx="2685245" cy="652529"/>
          </a:xfrm>
          <a:prstGeom prst="wedgeRectCallout">
            <a:avLst>
              <a:gd name="adj1" fmla="val 41376"/>
              <a:gd name="adj2" fmla="val 13011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210 나무굴림 B"/>
              </a:rPr>
              <a:t>시바</a:t>
            </a:r>
            <a:r>
              <a:rPr lang="en-US" altLang="ko-KR" dirty="0" smtClean="0">
                <a:solidFill>
                  <a:schemeClr val="tx1"/>
                </a:solidFill>
                <a:latin typeface="210 나무굴림 B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210 나무굴림 B"/>
              </a:rPr>
              <a:t>이거 욕 같은데</a:t>
            </a:r>
            <a:r>
              <a:rPr lang="en-US" altLang="ko-KR" dirty="0" smtClean="0">
                <a:solidFill>
                  <a:schemeClr val="tx1"/>
                </a:solidFill>
                <a:latin typeface="210 나무굴림 B"/>
              </a:rPr>
              <a:t>…</a:t>
            </a:r>
            <a:endParaRPr lang="ko-KR" altLang="en-US" dirty="0">
              <a:solidFill>
                <a:schemeClr val="tx1"/>
              </a:solidFill>
              <a:latin typeface="210 나무굴림 B"/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9356502" y="5082862"/>
            <a:ext cx="2642314" cy="609599"/>
          </a:xfrm>
          <a:prstGeom prst="wedgeRectCallout">
            <a:avLst>
              <a:gd name="adj1" fmla="val -39438"/>
              <a:gd name="adj2" fmla="val 9678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210 나무굴림 B"/>
              </a:rPr>
              <a:t>시장바구니의 시바</a:t>
            </a:r>
            <a:r>
              <a:rPr lang="en-US" altLang="ko-KR" dirty="0" smtClean="0">
                <a:solidFill>
                  <a:schemeClr val="tx1"/>
                </a:solidFill>
                <a:latin typeface="210 나무굴림 B"/>
              </a:rPr>
              <a:t>!!!</a:t>
            </a:r>
            <a:endParaRPr lang="ko-KR" altLang="en-US" dirty="0">
              <a:solidFill>
                <a:schemeClr val="tx1"/>
              </a:solidFill>
              <a:latin typeface="210 나무굴림 B"/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6903076" y="5898523"/>
            <a:ext cx="2041300" cy="455051"/>
          </a:xfrm>
          <a:prstGeom prst="wedgeRectCallout">
            <a:avLst>
              <a:gd name="adj1" fmla="val 45371"/>
              <a:gd name="adj2" fmla="val 12499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210 나무굴림 B"/>
              </a:rPr>
              <a:t>…….</a:t>
            </a:r>
            <a:endParaRPr lang="ko-KR" altLang="en-US" dirty="0">
              <a:solidFill>
                <a:schemeClr val="tx1"/>
              </a:solidFill>
              <a:latin typeface="210 나무굴림 B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33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1"/>
            <a:ext cx="6092109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65204" y="0"/>
            <a:ext cx="6420042" cy="1085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srgbClr val="FFC000"/>
                </a:solidFill>
                <a:latin typeface="210 나무굴림 B"/>
                <a:ea typeface="08서울남산체 B"/>
              </a:rPr>
              <a:t>DB Architecture</a:t>
            </a:r>
            <a:endParaRPr lang="ko-KR" altLang="en-US" sz="4400" dirty="0">
              <a:solidFill>
                <a:srgbClr val="FFC000"/>
              </a:solidFill>
              <a:latin typeface="210 나무굴림 B"/>
              <a:ea typeface="08서울남산체 B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5019" y="5800726"/>
            <a:ext cx="5830817" cy="1085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dirty="0" err="1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Naye</a:t>
            </a:r>
            <a:r>
              <a:rPr lang="en-US" altLang="ko-KR" sz="36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 Jung</a:t>
            </a:r>
            <a:endParaRPr lang="ko-KR" altLang="en-US" dirty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32362" y="1894019"/>
            <a:ext cx="5602060" cy="2179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1. </a:t>
            </a:r>
            <a:r>
              <a:rPr lang="ko-KR" altLang="en-US" sz="32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테이블 설계</a:t>
            </a:r>
            <a:endParaRPr lang="en-US" altLang="ko-KR" sz="3200" dirty="0" smtClean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  <a:p>
            <a:r>
              <a:rPr lang="en-US" altLang="ko-KR" sz="32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2. Query </a:t>
            </a:r>
            <a:r>
              <a:rPr lang="ko-KR" altLang="en-US" sz="32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작성</a:t>
            </a:r>
            <a:endParaRPr lang="en-US" altLang="ko-KR" sz="3200" dirty="0" smtClean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  <a:p>
            <a:r>
              <a:rPr lang="en-US" altLang="ko-KR" sz="32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3. </a:t>
            </a:r>
            <a:r>
              <a:rPr lang="ko-KR" altLang="en-US" sz="3200" dirty="0" err="1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안드로이드와</a:t>
            </a:r>
            <a:r>
              <a:rPr lang="ko-KR" altLang="en-US" sz="32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 서버간의 </a:t>
            </a:r>
            <a:endParaRPr lang="en-US" altLang="ko-KR" sz="3200" dirty="0" smtClean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  <a:p>
            <a:r>
              <a:rPr lang="en-US" altLang="ko-KR" sz="32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    </a:t>
            </a:r>
            <a:r>
              <a:rPr lang="ko-KR" altLang="en-US" sz="32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데이터 전달하는 </a:t>
            </a:r>
            <a:r>
              <a:rPr lang="en-US" altLang="ko-KR" sz="32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API </a:t>
            </a:r>
            <a:r>
              <a:rPr lang="ko-KR" altLang="en-US" sz="32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개발</a:t>
            </a:r>
            <a:endParaRPr lang="ko-KR" altLang="en-US" sz="3200" dirty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4363" y="5976943"/>
            <a:ext cx="1787978" cy="760635"/>
            <a:chOff x="84363" y="5976943"/>
            <a:chExt cx="1787978" cy="760635"/>
          </a:xfrm>
        </p:grpSpPr>
        <p:sp>
          <p:nvSpPr>
            <p:cNvPr id="16" name="직사각형 15"/>
            <p:cNvSpPr/>
            <p:nvPr/>
          </p:nvSpPr>
          <p:spPr>
            <a:xfrm>
              <a:off x="84363" y="6473600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시장바구니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sz="1400" dirty="0" smtClean="0">
                  <a:solidFill>
                    <a:srgbClr val="FFEEC9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시바</a:t>
              </a:r>
              <a:endParaRPr lang="ko-KR" altLang="en-US" sz="1400" dirty="0">
                <a:solidFill>
                  <a:srgbClr val="FFEEC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4363" y="5976943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당신과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4363" y="6219829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함께하는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096000" y="933451"/>
            <a:ext cx="6086475" cy="1904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39857" y="4208638"/>
            <a:ext cx="4685935" cy="1599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400" b="1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모아나 </a:t>
            </a:r>
            <a:r>
              <a:rPr lang="ko-KR" altLang="en-US" sz="4400" b="1" dirty="0" err="1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정나예</a:t>
            </a:r>
            <a:endParaRPr lang="ko-KR" altLang="en-US" sz="4400" b="1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8" name="그림 17" descr="모아나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86" y="537067"/>
            <a:ext cx="40132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89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6490" y="2919518"/>
            <a:ext cx="1748231" cy="1085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600" dirty="0" smtClean="0">
                <a:solidFill>
                  <a:srgbClr val="FFC000"/>
                </a:solidFill>
                <a:latin typeface="210 나무굴림 B"/>
                <a:ea typeface="08서울남산체 B" panose="02020603020101020101" pitchFamily="18" charset="-127"/>
              </a:rPr>
              <a:t>End</a:t>
            </a:r>
            <a:endParaRPr lang="ko-KR" altLang="en-US" sz="3200" dirty="0">
              <a:solidFill>
                <a:srgbClr val="FFC000"/>
              </a:solidFill>
              <a:latin typeface="210 나무굴림 B"/>
              <a:ea typeface="08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0" y="-10881"/>
            <a:ext cx="6858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77330" y="5987145"/>
            <a:ext cx="3614671" cy="859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srgbClr val="BD7D56"/>
                </a:solidFill>
                <a:latin typeface="210 나무굴림 B"/>
                <a:ea typeface="08서울남산체 B" panose="02020603020101020101" pitchFamily="18" charset="-127"/>
              </a:rPr>
              <a:t>의욕만땅팀</a:t>
            </a:r>
            <a:endParaRPr lang="ko-KR" altLang="en-US" sz="4400" dirty="0">
              <a:solidFill>
                <a:srgbClr val="BD7D56"/>
              </a:solidFill>
              <a:latin typeface="210 나무굴림 B"/>
              <a:ea typeface="08서울남산체 B" panose="02020603020101020101" pitchFamily="18" charset="-127"/>
            </a:endParaRPr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7857067" y="1614311"/>
            <a:ext cx="2411792" cy="1151467"/>
          </a:xfrm>
          <a:prstGeom prst="wedgeRoundRectCallout">
            <a:avLst>
              <a:gd name="adj1" fmla="val -20833"/>
              <a:gd name="adj2" fmla="val 77206"/>
              <a:gd name="adj3" fmla="val 16667"/>
            </a:avLst>
          </a:prstGeom>
          <a:solidFill>
            <a:srgbClr val="FFC000"/>
          </a:solidFill>
          <a:ln>
            <a:solidFill>
              <a:srgbClr val="BD7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210 나무굴림 B"/>
                <a:ea typeface="08서울남산체 B" panose="02020603020101020101" pitchFamily="18" charset="-127"/>
              </a:rPr>
              <a:t>또 </a:t>
            </a:r>
            <a:r>
              <a:rPr lang="ko-KR" altLang="en-US" sz="3200" dirty="0" err="1" smtClean="0">
                <a:solidFill>
                  <a:schemeClr val="tx1"/>
                </a:solidFill>
                <a:latin typeface="210 나무굴림 B"/>
                <a:ea typeface="08서울남산체 B" panose="02020603020101020101" pitchFamily="18" charset="-127"/>
              </a:rPr>
              <a:t>만나개</a:t>
            </a:r>
            <a:r>
              <a:rPr lang="en-US" altLang="ko-KR" sz="3200" dirty="0" smtClean="0">
                <a:solidFill>
                  <a:schemeClr val="tx1"/>
                </a:solidFill>
                <a:latin typeface="210 나무굴림 B"/>
                <a:ea typeface="08서울남산체 B" panose="02020603020101020101" pitchFamily="18" charset="-127"/>
              </a:rPr>
              <a:t>!</a:t>
            </a:r>
            <a:endParaRPr lang="ko-KR" altLang="en-US" sz="3200" dirty="0">
              <a:solidFill>
                <a:schemeClr val="tx1"/>
              </a:solidFill>
              <a:latin typeface="210 나무굴림 B"/>
              <a:ea typeface="08서울남산체 B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4363" y="5976943"/>
            <a:ext cx="1787978" cy="760635"/>
            <a:chOff x="84363" y="5976943"/>
            <a:chExt cx="1787978" cy="760635"/>
          </a:xfrm>
        </p:grpSpPr>
        <p:sp>
          <p:nvSpPr>
            <p:cNvPr id="12" name="직사각형 11"/>
            <p:cNvSpPr/>
            <p:nvPr/>
          </p:nvSpPr>
          <p:spPr>
            <a:xfrm>
              <a:off x="84363" y="6473600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시장바구니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sz="1400" dirty="0" smtClean="0">
                  <a:solidFill>
                    <a:srgbClr val="FFEEC9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시바</a:t>
              </a:r>
              <a:endParaRPr lang="ko-KR" altLang="en-US" sz="1400" dirty="0">
                <a:solidFill>
                  <a:srgbClr val="FFEEC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4363" y="5976943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당신과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363" y="6219829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함께하는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647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842" y="21772"/>
            <a:ext cx="9095017" cy="1085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2</a:t>
            </a:r>
            <a:r>
              <a:rPr lang="en-US" altLang="ko-KR" sz="48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. 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시바</a:t>
            </a:r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(</a:t>
            </a:r>
            <a:r>
              <a:rPr lang="en-US" altLang="ko-KR" sz="4400" dirty="0" err="1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Siba</a:t>
            </a:r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)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 </a:t>
            </a:r>
            <a:r>
              <a:rPr lang="ko-KR" altLang="en-US" sz="4400" dirty="0" err="1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앱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 </a:t>
            </a:r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UXI 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방향성</a:t>
            </a:r>
            <a:endParaRPr lang="ko-KR" altLang="en-US" sz="40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451538" y="1777285"/>
            <a:ext cx="4932608" cy="463639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115902" y="1146219"/>
            <a:ext cx="1632628" cy="16174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210 나무굴림 B" panose="02020603020101020101" pitchFamily="18" charset="-127"/>
                <a:ea typeface="08서울남산체 B"/>
              </a:rPr>
              <a:t>실용적</a:t>
            </a:r>
            <a:endParaRPr lang="en-US" altLang="ko-KR" sz="2400" dirty="0" smtClean="0">
              <a:solidFill>
                <a:schemeClr val="tx1"/>
              </a:solidFill>
              <a:latin typeface="210 나무굴림 B" panose="02020603020101020101" pitchFamily="18" charset="-127"/>
              <a:ea typeface="08서울남산체 B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210 나무굴림 B" panose="02020603020101020101" pitchFamily="18" charset="-127"/>
                <a:ea typeface="08서울남산체 B"/>
              </a:rPr>
              <a:t>기능</a:t>
            </a:r>
            <a:endParaRPr lang="ko-KR" altLang="en-US" sz="2400" dirty="0">
              <a:solidFill>
                <a:schemeClr val="tx1"/>
              </a:solidFill>
              <a:latin typeface="210 나무굴림 B" panose="02020603020101020101" pitchFamily="18" charset="-127"/>
              <a:ea typeface="08서울남산체 B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4363" y="5976943"/>
            <a:ext cx="1787978" cy="760635"/>
            <a:chOff x="84363" y="5976943"/>
            <a:chExt cx="1787978" cy="760635"/>
          </a:xfrm>
        </p:grpSpPr>
        <p:sp>
          <p:nvSpPr>
            <p:cNvPr id="22" name="직사각형 21"/>
            <p:cNvSpPr/>
            <p:nvPr/>
          </p:nvSpPr>
          <p:spPr>
            <a:xfrm>
              <a:off x="84363" y="6473600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시장바구니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sz="1400" dirty="0" smtClean="0">
                  <a:solidFill>
                    <a:srgbClr val="FFEEC9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시바</a:t>
              </a:r>
              <a:endParaRPr lang="ko-KR" altLang="en-US" sz="1400" dirty="0">
                <a:solidFill>
                  <a:srgbClr val="FFEEC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4363" y="5976943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당신과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4363" y="6219829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함께하는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57150" y="933450"/>
            <a:ext cx="12134850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09808" y="3023534"/>
            <a:ext cx="2298247" cy="2298247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13434" y="3017718"/>
            <a:ext cx="2296800" cy="22968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807629" y="3012968"/>
            <a:ext cx="2304000" cy="230400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43289" y="4685762"/>
            <a:ext cx="1632628" cy="16174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210 나무굴림 B" panose="02020603020101020101" pitchFamily="18" charset="-127"/>
                <a:ea typeface="08서울남산체 B"/>
              </a:rPr>
              <a:t>간결한</a:t>
            </a:r>
            <a:endParaRPr lang="en-US" altLang="ko-KR" sz="2400" dirty="0" smtClean="0">
              <a:solidFill>
                <a:schemeClr val="tx1"/>
              </a:solidFill>
              <a:latin typeface="210 나무굴림 B" panose="02020603020101020101" pitchFamily="18" charset="-127"/>
              <a:ea typeface="08서울남산체 B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210 나무굴림 B" panose="02020603020101020101" pitchFamily="18" charset="-127"/>
                <a:ea typeface="08서울남산체 B"/>
              </a:rPr>
              <a:t>UI</a:t>
            </a:r>
            <a:endParaRPr lang="ko-KR" altLang="en-US" sz="2400" dirty="0">
              <a:solidFill>
                <a:schemeClr val="tx1"/>
              </a:solidFill>
              <a:latin typeface="210 나무굴림 B" panose="02020603020101020101" pitchFamily="18" charset="-127"/>
              <a:ea typeface="08서울남산체 B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161497" y="4685763"/>
            <a:ext cx="1632628" cy="16174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210 나무굴림 B" panose="02020603020101020101" pitchFamily="18" charset="-127"/>
                <a:ea typeface="08서울남산체 B"/>
              </a:rPr>
              <a:t>귀여운</a:t>
            </a:r>
            <a:endParaRPr lang="en-US" altLang="ko-KR" sz="2400" dirty="0" smtClean="0">
              <a:solidFill>
                <a:schemeClr val="tx1"/>
              </a:solidFill>
              <a:latin typeface="210 나무굴림 B" panose="02020603020101020101" pitchFamily="18" charset="-127"/>
              <a:ea typeface="08서울남산체 B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210 나무굴림 B" panose="02020603020101020101" pitchFamily="18" charset="-127"/>
                <a:ea typeface="08서울남산체 B"/>
              </a:rPr>
              <a:t>이미지</a:t>
            </a:r>
            <a:endParaRPr lang="ko-KR" altLang="en-US" sz="2400" dirty="0">
              <a:solidFill>
                <a:schemeClr val="tx1"/>
              </a:solidFill>
              <a:latin typeface="210 나무굴림 B" panose="02020603020101020101" pitchFamily="18" charset="-127"/>
              <a:ea typeface="08서울남산체 B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765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4561" y="1642563"/>
            <a:ext cx="1108467" cy="1852960"/>
          </a:xfrm>
          <a:prstGeom prst="rect">
            <a:avLst/>
          </a:prstGeom>
          <a:ln>
            <a:solidFill>
              <a:srgbClr val="FEDD6A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1154" y="1658098"/>
            <a:ext cx="1113982" cy="1858474"/>
          </a:xfrm>
          <a:prstGeom prst="rect">
            <a:avLst/>
          </a:prstGeom>
          <a:ln>
            <a:solidFill>
              <a:srgbClr val="FEDD6A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7594" y="1647359"/>
            <a:ext cx="2646239" cy="4388726"/>
          </a:xfrm>
          <a:prstGeom prst="rect">
            <a:avLst/>
          </a:prstGeom>
          <a:ln>
            <a:solidFill>
              <a:srgbClr val="FEDD6A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7299" y="4100309"/>
            <a:ext cx="1158008" cy="1935775"/>
          </a:xfrm>
          <a:prstGeom prst="rect">
            <a:avLst/>
          </a:prstGeom>
          <a:ln>
            <a:solidFill>
              <a:srgbClr val="FEDD6A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7002" y="1642563"/>
            <a:ext cx="1108467" cy="1850202"/>
          </a:xfrm>
          <a:prstGeom prst="rect">
            <a:avLst/>
          </a:prstGeom>
          <a:ln>
            <a:solidFill>
              <a:srgbClr val="FEDD6A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8439" y="1642563"/>
            <a:ext cx="1108467" cy="1850202"/>
          </a:xfrm>
          <a:prstGeom prst="rect">
            <a:avLst/>
          </a:prstGeom>
          <a:ln>
            <a:solidFill>
              <a:srgbClr val="FEDD6A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7002" y="4187113"/>
            <a:ext cx="1105710" cy="1850203"/>
          </a:xfrm>
          <a:prstGeom prst="rect">
            <a:avLst/>
          </a:prstGeom>
          <a:ln>
            <a:solidFill>
              <a:srgbClr val="FEDD6A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38792" y="0"/>
            <a:ext cx="9095017" cy="90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3. Activities 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구성</a:t>
            </a:r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(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총 </a:t>
            </a:r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7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개</a:t>
            </a:r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)</a:t>
            </a:r>
            <a:endParaRPr lang="ko-KR" altLang="en-US" sz="44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71154" y="3538344"/>
            <a:ext cx="1113982" cy="36209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시작</a:t>
            </a:r>
            <a:endParaRPr lang="ko-KR" altLang="en-US" sz="1600" dirty="0">
              <a:solidFill>
                <a:schemeClr val="tx1"/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56706" y="6068517"/>
            <a:ext cx="2657127" cy="3764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냉장고 </a:t>
            </a:r>
            <a:r>
              <a:rPr lang="en-US" altLang="ko-KR" sz="1600" dirty="0" smtClean="0">
                <a:solidFill>
                  <a:schemeClr val="tx1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홈</a:t>
            </a:r>
            <a:r>
              <a:rPr lang="en-US" altLang="ko-KR" sz="1600" dirty="0" smtClean="0">
                <a:solidFill>
                  <a:schemeClr val="tx1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67299" y="6068742"/>
            <a:ext cx="1158008" cy="3764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재료 추가</a:t>
            </a:r>
            <a:endParaRPr lang="ko-KR" altLang="en-US" sz="1600" dirty="0">
              <a:solidFill>
                <a:schemeClr val="tx1"/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67002" y="3541320"/>
            <a:ext cx="1108467" cy="36029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메뉴 추천</a:t>
            </a:r>
            <a:endParaRPr lang="ko-KR" altLang="en-US" sz="1600" dirty="0">
              <a:solidFill>
                <a:schemeClr val="tx1"/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318439" y="3541320"/>
            <a:ext cx="1108467" cy="36029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레시피</a:t>
            </a:r>
            <a:endParaRPr lang="ko-KR" altLang="en-US" sz="1600" dirty="0">
              <a:solidFill>
                <a:schemeClr val="tx1"/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02534" y="3547377"/>
            <a:ext cx="1108467" cy="36029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즐겨찾기</a:t>
            </a:r>
            <a:endParaRPr lang="ko-KR" altLang="en-US" sz="1600" dirty="0">
              <a:solidFill>
                <a:schemeClr val="tx1"/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59028" y="6085872"/>
            <a:ext cx="1108467" cy="36029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메모장</a:t>
            </a:r>
            <a:endParaRPr lang="ko-KR" altLang="en-US" sz="1600" dirty="0">
              <a:solidFill>
                <a:schemeClr val="tx1"/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cxnSp>
        <p:nvCxnSpPr>
          <p:cNvPr id="23" name="꺾인 연결선 22"/>
          <p:cNvCxnSpPr>
            <a:endCxn id="6" idx="1"/>
          </p:cNvCxnSpPr>
          <p:nvPr/>
        </p:nvCxnSpPr>
        <p:spPr>
          <a:xfrm>
            <a:off x="2153358" y="3097336"/>
            <a:ext cx="914236" cy="744386"/>
          </a:xfrm>
          <a:prstGeom prst="bentConnector3">
            <a:avLst>
              <a:gd name="adj1" fmla="val 64288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>
            <a:off x="2425307" y="4561159"/>
            <a:ext cx="682458" cy="661778"/>
          </a:xfrm>
          <a:prstGeom prst="bentConnector3">
            <a:avLst>
              <a:gd name="adj1" fmla="val 54785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 flipV="1">
            <a:off x="2405223" y="5463422"/>
            <a:ext cx="662371" cy="278563"/>
          </a:xfrm>
          <a:prstGeom prst="bentConnector3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01" r="22006"/>
          <a:stretch/>
        </p:blipFill>
        <p:spPr>
          <a:xfrm>
            <a:off x="6499385" y="2169931"/>
            <a:ext cx="1048407" cy="1112163"/>
          </a:xfrm>
          <a:prstGeom prst="rect">
            <a:avLst/>
          </a:prstGeom>
        </p:spPr>
      </p:pic>
      <p:cxnSp>
        <p:nvCxnSpPr>
          <p:cNvPr id="89" name="꺾인 연결선 88"/>
          <p:cNvCxnSpPr>
            <a:stCxn id="58" idx="3"/>
          </p:cNvCxnSpPr>
          <p:nvPr/>
        </p:nvCxnSpPr>
        <p:spPr>
          <a:xfrm flipV="1">
            <a:off x="7547792" y="2726012"/>
            <a:ext cx="775628" cy="1"/>
          </a:xfrm>
          <a:prstGeom prst="bentConnector3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endCxn id="4" idx="1"/>
          </p:cNvCxnSpPr>
          <p:nvPr/>
        </p:nvCxnSpPr>
        <p:spPr>
          <a:xfrm>
            <a:off x="9426906" y="2088447"/>
            <a:ext cx="767655" cy="480596"/>
          </a:xfrm>
          <a:prstGeom prst="bentConnector3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 flipV="1">
            <a:off x="4717456" y="5146388"/>
            <a:ext cx="1749546" cy="798754"/>
          </a:xfrm>
          <a:prstGeom prst="bentConnector3">
            <a:avLst>
              <a:gd name="adj1" fmla="val 78391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endCxn id="58" idx="1"/>
          </p:cNvCxnSpPr>
          <p:nvPr/>
        </p:nvCxnSpPr>
        <p:spPr>
          <a:xfrm rot="5400000" flipH="1" flipV="1">
            <a:off x="4699181" y="3422733"/>
            <a:ext cx="2496924" cy="1103484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84363" y="5976943"/>
            <a:ext cx="1787978" cy="760635"/>
            <a:chOff x="84363" y="5976943"/>
            <a:chExt cx="1787978" cy="760635"/>
          </a:xfrm>
        </p:grpSpPr>
        <p:sp>
          <p:nvSpPr>
            <p:cNvPr id="38" name="직사각형 37"/>
            <p:cNvSpPr/>
            <p:nvPr/>
          </p:nvSpPr>
          <p:spPr>
            <a:xfrm>
              <a:off x="84363" y="6473600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시장바구니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sz="1400" dirty="0" smtClean="0">
                  <a:solidFill>
                    <a:srgbClr val="FFEEC9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시바</a:t>
              </a:r>
              <a:endParaRPr lang="ko-KR" altLang="en-US" sz="1400" dirty="0">
                <a:solidFill>
                  <a:srgbClr val="FFEEC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4363" y="5976943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당신과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4363" y="6219829"/>
              <a:ext cx="1787978" cy="263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함께하는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cxnSp>
        <p:nvCxnSpPr>
          <p:cNvPr id="34" name="직선 연결선 33"/>
          <p:cNvCxnSpPr/>
          <p:nvPr/>
        </p:nvCxnSpPr>
        <p:spPr>
          <a:xfrm flipV="1">
            <a:off x="57150" y="933450"/>
            <a:ext cx="12134850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 descr="C:\Users\elind\AppData\Local\Microsoft\Windows\INetCache\IE\GVPKKJ2F\scallion-2316378_640[1]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59105" y="3072743"/>
            <a:ext cx="337132" cy="430668"/>
          </a:xfrm>
          <a:prstGeom prst="rect">
            <a:avLst/>
          </a:prstGeom>
          <a:noFill/>
        </p:spPr>
      </p:pic>
      <p:pic>
        <p:nvPicPr>
          <p:cNvPr id="31" name="Picture 5" descr="C:\Users\elind\AppData\Local\Microsoft\Windows\INetCache\IE\GVPKKJ2F\potato-159443_960_720[1]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96351" y="3129566"/>
            <a:ext cx="346303" cy="292994"/>
          </a:xfrm>
          <a:prstGeom prst="rect">
            <a:avLst/>
          </a:prstGeom>
          <a:noFill/>
        </p:spPr>
      </p:pic>
      <p:pic>
        <p:nvPicPr>
          <p:cNvPr id="33" name="그림 32" descr="파스타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10800000" flipV="1">
            <a:off x="8379451" y="2203628"/>
            <a:ext cx="996370" cy="3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54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메인화면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258" y="1400621"/>
            <a:ext cx="3012580" cy="5025937"/>
          </a:xfrm>
        </p:spPr>
      </p:pic>
      <p:cxnSp>
        <p:nvCxnSpPr>
          <p:cNvPr id="5" name="직선 연결선 4"/>
          <p:cNvCxnSpPr/>
          <p:nvPr/>
        </p:nvCxnSpPr>
        <p:spPr>
          <a:xfrm flipV="1">
            <a:off x="12879" y="946329"/>
            <a:ext cx="12134850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1" y="0"/>
            <a:ext cx="11848563" cy="90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3.1 Activities 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구성 </a:t>
            </a:r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– 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메인 화면</a:t>
            </a:r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, 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공통 메뉴</a:t>
            </a:r>
            <a:endParaRPr lang="ko-KR" altLang="en-US" sz="44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/>
            </a:endParaRPr>
          </a:p>
        </p:txBody>
      </p:sp>
      <p:pic>
        <p:nvPicPr>
          <p:cNvPr id="7" name="그림 6" descr="공통화면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551" y="1390917"/>
            <a:ext cx="3133996" cy="50227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71248" y="1468192"/>
            <a:ext cx="1880315" cy="5795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13056" y="2476681"/>
            <a:ext cx="3865804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>
                <a:solidFill>
                  <a:schemeClr val="bg1"/>
                </a:solidFill>
              </a:rPr>
              <a:t>냉장고 재료 관리 화면으로 이동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1824" y="3208629"/>
            <a:ext cx="434017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>
                <a:solidFill>
                  <a:schemeClr val="bg1"/>
                </a:solidFill>
              </a:rPr>
              <a:t>추천한 음식을 볼 수 있는 화면으로 이동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67733" y="1560136"/>
            <a:ext cx="2541428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2000" dirty="0" smtClean="0">
                <a:solidFill>
                  <a:schemeClr val="bg1"/>
                </a:solidFill>
              </a:rPr>
              <a:t>독특한 문구 삽입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79351" y="3981364"/>
            <a:ext cx="3885124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>
                <a:solidFill>
                  <a:schemeClr val="bg1"/>
                </a:solidFill>
              </a:rPr>
              <a:t>장보기 재료 메모 목록 보기로 이동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2562" y="4674676"/>
            <a:ext cx="3251911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err="1" smtClean="0">
                <a:solidFill>
                  <a:schemeClr val="bg1"/>
                </a:solidFill>
              </a:rPr>
              <a:t>레시피를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즐겨찾기</a:t>
            </a:r>
            <a:r>
              <a:rPr lang="ko-KR" altLang="en-US" dirty="0" smtClean="0">
                <a:solidFill>
                  <a:schemeClr val="bg1"/>
                </a:solidFill>
              </a:rPr>
              <a:t> 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ko-KR" altLang="en-US" dirty="0" smtClean="0">
                <a:solidFill>
                  <a:schemeClr val="bg1"/>
                </a:solidFill>
              </a:rPr>
              <a:t>목록 </a:t>
            </a:r>
            <a:r>
              <a:rPr lang="ko-KR" altLang="en-US" dirty="0" err="1" smtClean="0">
                <a:solidFill>
                  <a:schemeClr val="bg1"/>
                </a:solidFill>
              </a:rPr>
              <a:t>으로</a:t>
            </a:r>
            <a:r>
              <a:rPr lang="ko-KR" altLang="en-US" dirty="0" smtClean="0">
                <a:solidFill>
                  <a:schemeClr val="bg1"/>
                </a:solidFill>
              </a:rPr>
              <a:t> 이동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>
            <a:stCxn id="8" idx="3"/>
            <a:endCxn id="14" idx="1"/>
          </p:cNvCxnSpPr>
          <p:nvPr/>
        </p:nvCxnSpPr>
        <p:spPr>
          <a:xfrm>
            <a:off x="6851563" y="1757967"/>
            <a:ext cx="1116170" cy="2224"/>
          </a:xfrm>
          <a:prstGeom prst="line">
            <a:avLst/>
          </a:prstGeom>
          <a:ln w="3492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 flipH="1" flipV="1">
            <a:off x="2614418" y="4327303"/>
            <a:ext cx="3219720" cy="1"/>
          </a:xfrm>
          <a:prstGeom prst="line">
            <a:avLst/>
          </a:prstGeom>
          <a:ln w="38100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4224274" y="2717442"/>
            <a:ext cx="2987898" cy="12880"/>
          </a:xfrm>
          <a:prstGeom prst="line">
            <a:avLst/>
          </a:prstGeom>
          <a:ln w="38100">
            <a:solidFill>
              <a:srgbClr val="C0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5022764" y="3400022"/>
            <a:ext cx="2717439" cy="1"/>
          </a:xfrm>
          <a:prstGeom prst="line">
            <a:avLst/>
          </a:prstGeom>
          <a:ln w="38100">
            <a:solidFill>
              <a:srgbClr val="C0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6200000" flipV="1">
            <a:off x="3741314" y="4694349"/>
            <a:ext cx="2562897" cy="2"/>
          </a:xfrm>
          <a:prstGeom prst="line">
            <a:avLst/>
          </a:prstGeom>
          <a:ln w="38100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 flipH="1" flipV="1">
            <a:off x="4971246" y="5046377"/>
            <a:ext cx="1788021" cy="15020"/>
          </a:xfrm>
          <a:prstGeom prst="line">
            <a:avLst/>
          </a:prstGeom>
          <a:ln w="38100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5872770" y="4159876"/>
            <a:ext cx="2150769" cy="12878"/>
          </a:xfrm>
          <a:prstGeom prst="line">
            <a:avLst/>
          </a:prstGeom>
          <a:ln w="38100">
            <a:solidFill>
              <a:srgbClr val="C0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6593983" y="4906852"/>
            <a:ext cx="2009105" cy="2"/>
          </a:xfrm>
          <a:prstGeom prst="line">
            <a:avLst/>
          </a:prstGeom>
          <a:ln w="38100">
            <a:solidFill>
              <a:srgbClr val="C0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6200000" flipV="1">
            <a:off x="6091709" y="5409125"/>
            <a:ext cx="1030310" cy="3"/>
          </a:xfrm>
          <a:prstGeom prst="line">
            <a:avLst/>
          </a:prstGeom>
          <a:ln w="38100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재료고르기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082" y="1216024"/>
            <a:ext cx="3358917" cy="5413375"/>
          </a:xfrm>
        </p:spPr>
      </p:pic>
      <p:cxnSp>
        <p:nvCxnSpPr>
          <p:cNvPr id="4" name="직선 연결선 3"/>
          <p:cNvCxnSpPr/>
          <p:nvPr/>
        </p:nvCxnSpPr>
        <p:spPr>
          <a:xfrm flipV="1">
            <a:off x="57150" y="933450"/>
            <a:ext cx="12134850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/>
          <p:cNvSpPr txBox="1">
            <a:spLocks/>
          </p:cNvSpPr>
          <p:nvPr/>
        </p:nvSpPr>
        <p:spPr>
          <a:xfrm>
            <a:off x="4105275" y="1107584"/>
            <a:ext cx="7467599" cy="355966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대분류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채소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육류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어류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과일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기타(총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개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소분류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</a:rPr>
              <a:t>17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</a:rPr>
              <a:t>개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</a:rPr>
              <a:t>):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</a:rPr>
              <a:t>- 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채소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잎채소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열매채소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버섯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육류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알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닭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돼지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오리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어류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생선류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조개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ko-KR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갑각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해조류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건어물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알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젓갈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과일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과일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기타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유제품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&amp;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치즈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양념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&amp;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소스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&amp;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향신료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가공식품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          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곡류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&amp;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견과류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&amp;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가루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음료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&amp;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주류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재료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221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개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792" y="0"/>
            <a:ext cx="10834008" cy="90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3.3 Activities – 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냉장고 재료 선택 화면</a:t>
            </a:r>
            <a:endParaRPr lang="ko-KR" altLang="en-US" sz="44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2772" y="4749401"/>
            <a:ext cx="7479152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기능 구현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카테고리 테이블에서 재료 가져와서 보여주는 기능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사용자가 재료 선택을 하지 않고 확인 버튼 누를 시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재료는 최소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개 선택해야 합니다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”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알림 창 띄우기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확인 버튼 누르면 추천된 음식 메뉴 화면으로 이동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/>
            <a:endParaRPr lang="en-US" altLang="ko-KR" dirty="0" smtClean="0"/>
          </a:p>
        </p:txBody>
      </p:sp>
      <p:pic>
        <p:nvPicPr>
          <p:cNvPr id="10" name="Picture 5" descr="C:\Users\elind\AppData\Local\Microsoft\Windows\INetCache\IE\GVPKKJ2F\potato-159443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9670" y="3284113"/>
            <a:ext cx="346303" cy="292994"/>
          </a:xfrm>
          <a:prstGeom prst="rect">
            <a:avLst/>
          </a:prstGeom>
          <a:noFill/>
        </p:spPr>
      </p:pic>
      <p:pic>
        <p:nvPicPr>
          <p:cNvPr id="2050" name="Picture 2" descr="C:\Users\elind\AppData\Local\Microsoft\Windows\INetCache\IE\4WET8LCB\beef-263252_960_720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2985" y="3296991"/>
            <a:ext cx="304799" cy="228599"/>
          </a:xfrm>
          <a:prstGeom prst="rect">
            <a:avLst/>
          </a:prstGeom>
          <a:noFill/>
        </p:spPr>
      </p:pic>
      <p:pic>
        <p:nvPicPr>
          <p:cNvPr id="11" name="그림 10" descr="buchesa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0735" y="3284113"/>
            <a:ext cx="413479" cy="275152"/>
          </a:xfrm>
          <a:prstGeom prst="rect">
            <a:avLst/>
          </a:prstGeom>
        </p:spPr>
      </p:pic>
      <p:pic>
        <p:nvPicPr>
          <p:cNvPr id="12" name="그림 11" descr="chado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16518" y="3277672"/>
            <a:ext cx="422141" cy="279358"/>
          </a:xfrm>
          <a:prstGeom prst="rect">
            <a:avLst/>
          </a:prstGeom>
        </p:spPr>
      </p:pic>
      <p:pic>
        <p:nvPicPr>
          <p:cNvPr id="13" name="그림 12" descr="pork a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94184" y="4183127"/>
            <a:ext cx="397502" cy="265001"/>
          </a:xfrm>
          <a:prstGeom prst="rect">
            <a:avLst/>
          </a:prstGeom>
        </p:spPr>
      </p:pic>
      <p:pic>
        <p:nvPicPr>
          <p:cNvPr id="14" name="그림 13" descr="baeco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96282" y="4172755"/>
            <a:ext cx="434995" cy="289774"/>
          </a:xfrm>
          <a:prstGeom prst="rect">
            <a:avLst/>
          </a:prstGeom>
        </p:spPr>
      </p:pic>
      <p:pic>
        <p:nvPicPr>
          <p:cNvPr id="15" name="그림 14" descr="duck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5221" y="4216807"/>
            <a:ext cx="416909" cy="281542"/>
          </a:xfrm>
          <a:prstGeom prst="rect">
            <a:avLst/>
          </a:prstGeom>
        </p:spPr>
      </p:pic>
      <p:pic>
        <p:nvPicPr>
          <p:cNvPr id="16" name="그림 15" descr="dakgasum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74702" y="4213510"/>
            <a:ext cx="382888" cy="255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냉장고재료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901" y="1387475"/>
            <a:ext cx="3054923" cy="5066518"/>
          </a:xfrm>
        </p:spPr>
      </p:pic>
      <p:cxnSp>
        <p:nvCxnSpPr>
          <p:cNvPr id="4" name="직선 연결선 3"/>
          <p:cNvCxnSpPr/>
          <p:nvPr/>
        </p:nvCxnSpPr>
        <p:spPr>
          <a:xfrm flipV="1">
            <a:off x="57150" y="933450"/>
            <a:ext cx="12134850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38791" y="0"/>
            <a:ext cx="12053209" cy="90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3.2 Activities – 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선택된 냉장고 재료 목록 화면</a:t>
            </a:r>
            <a:endParaRPr lang="ko-KR" altLang="en-US" sz="44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7522" y="1435640"/>
            <a:ext cx="7888727" cy="2585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기능 구현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선택한 냉장고 재료를 보여주는 화면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선택한 냉장고 재료가 없을 경우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“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냉장고 재료를 골라주세요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최소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개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)”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메시지 띄우기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고르기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”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버튼을 클릭하면 냉장고 재료를 선택할 수 있는 화면으로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이동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비우기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”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버튼을 클릭하면 선택된 냉장고 재료 모두 삭제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검색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”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버튼 누르면 추천 된 음식화면으로 이동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1027" name="Picture 3" descr="C:\Users\elind\AppData\Local\Microsoft\Windows\INetCache\IE\GVPKKJ2F\scallion-2316378_64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0604" y="3059864"/>
            <a:ext cx="337132" cy="430668"/>
          </a:xfrm>
          <a:prstGeom prst="rect">
            <a:avLst/>
          </a:prstGeom>
          <a:noFill/>
        </p:spPr>
      </p:pic>
      <p:pic>
        <p:nvPicPr>
          <p:cNvPr id="1029" name="Picture 5" descr="C:\Users\elind\AppData\Local\Microsoft\Windows\INetCache\IE\GVPKKJ2F\potato-159443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124" y="3129566"/>
            <a:ext cx="346303" cy="2929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7150" y="933450"/>
            <a:ext cx="12134850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38792" y="0"/>
            <a:ext cx="10834008" cy="90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3.4 Activities – 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메뉴 추천 화면</a:t>
            </a:r>
            <a:endParaRPr lang="ko-KR" altLang="en-US" sz="44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/>
            </a:endParaRPr>
          </a:p>
        </p:txBody>
      </p:sp>
      <p:pic>
        <p:nvPicPr>
          <p:cNvPr id="9" name="내용 개체 틀 8" descr="메뉴추천화면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342" y="1406525"/>
            <a:ext cx="3322757" cy="4862548"/>
          </a:xfrm>
        </p:spPr>
      </p:pic>
      <p:pic>
        <p:nvPicPr>
          <p:cNvPr id="10" name="그림 9" descr="파스타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2952750"/>
            <a:ext cx="3105150" cy="2381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28495" y="2634984"/>
            <a:ext cx="7479152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기능 구현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사용자가 냉장고 재료를 고르고 확인을 누르면 나오는 화면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사용자가 선택한 냉장고 재료 중에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Random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하게 선택해서 음식 추천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최대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mtClean="0">
                <a:solidFill>
                  <a:schemeClr val="bg1">
                    <a:lumMod val="95000"/>
                  </a:schemeClr>
                </a:solidFill>
              </a:rPr>
              <a:t>개)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냉장고 재료를 통한 추천 메뉴 조건은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OR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다른 음식 추천 받고 싶을 경우 하단 버튼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메뉴추천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”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클릭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/>
            <a:endParaRPr lang="en-US" altLang="ko-KR" dirty="0" smtClean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343401" y="1377949"/>
            <a:ext cx="7467599" cy="105615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분류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밥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찌개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후식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반찬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일품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7150" y="933450"/>
            <a:ext cx="12134850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38792" y="0"/>
            <a:ext cx="10834008" cy="90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3.5 Activities – </a:t>
            </a:r>
            <a:r>
              <a:rPr lang="ko-KR" altLang="en-US" sz="4400" dirty="0" err="1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레시피</a:t>
            </a:r>
            <a:r>
              <a:rPr lang="ko-KR" altLang="en-US" sz="4400" dirty="0" smtClean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/>
              </a:rPr>
              <a:t> 화면</a:t>
            </a:r>
            <a:endParaRPr lang="ko-KR" altLang="en-US" sz="44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/>
            </a:endParaRPr>
          </a:p>
        </p:txBody>
      </p:sp>
      <p:pic>
        <p:nvPicPr>
          <p:cNvPr id="7" name="내용 개체 틀 6" descr="레시피화면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323975"/>
            <a:ext cx="3524249" cy="5180355"/>
          </a:xfrm>
        </p:spPr>
      </p:pic>
      <p:pic>
        <p:nvPicPr>
          <p:cNvPr id="8" name="그림 7" descr="파스타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4" y="2838450"/>
            <a:ext cx="3152776" cy="11810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1957" y="1426651"/>
            <a:ext cx="6998877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기능 구현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추천된 음식을 누르면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레시피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보여주는 기능 구현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배울거게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!”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버튼 클릭하면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즐겨찾기에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추가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“+”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버튼을 누르면 메모장에 추가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냉장고 속에 있는 재료와 일치하면 체크박스 선택됨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10" name="그림 9" descr="올리브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3496" y="5389946"/>
            <a:ext cx="670014" cy="547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711</Words>
  <Application>Microsoft Office PowerPoint</Application>
  <PresentationFormat>사용자 지정</PresentationFormat>
  <Paragraphs>193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Arial</vt:lpstr>
      <vt:lpstr>210 나무굴림 B</vt:lpstr>
      <vt:lpstr>08서울남산체 B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youngseung</dc:creator>
  <cp:lastModifiedBy>Windows 사용자</cp:lastModifiedBy>
  <cp:revision>621</cp:revision>
  <dcterms:created xsi:type="dcterms:W3CDTF">2018-11-19T01:06:52Z</dcterms:created>
  <dcterms:modified xsi:type="dcterms:W3CDTF">2018-11-22T11:57:29Z</dcterms:modified>
</cp:coreProperties>
</file>