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
  </p:notesMasterIdLst>
  <p:sldIdLst>
    <p:sldId id="256" r:id="rId2"/>
    <p:sldId id="272" r:id="rId3"/>
    <p:sldId id="276" r:id="rId4"/>
    <p:sldId id="273" r:id="rId5"/>
    <p:sldId id="277" r:id="rId6"/>
    <p:sldId id="271"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5pPr>
    <a:lvl6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6pPr>
    <a:lvl7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7pPr>
    <a:lvl8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8pPr>
    <a:lvl9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B99"/>
    <a:srgbClr val="009E8E"/>
    <a:srgbClr val="9BBB59"/>
    <a:srgbClr val="4F81BD"/>
    <a:srgbClr val="C00000"/>
    <a:srgbClr val="2C9889"/>
    <a:srgbClr val="F4E9E9"/>
    <a:srgbClr val="7379E9"/>
    <a:srgbClr val="5767B4"/>
    <a:srgbClr val="615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Microsoft JhengHei"/>
          <a:ea typeface="Microsoft JhengHei"/>
          <a:cs typeface="Microsoft JhengHei"/>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Microsoft JhengHei"/>
          <a:ea typeface="Microsoft JhengHei"/>
          <a:cs typeface="Microsoft JhengHei"/>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
          <a:latin typeface="Microsoft JhengHei"/>
          <a:ea typeface="Microsoft JhengHei"/>
          <a:cs typeface="Microsoft JhengHei"/>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
          <a:latin typeface="Microsoft JhengHei"/>
          <a:ea typeface="Microsoft JhengHei"/>
          <a:cs typeface="Microsoft JhengHei"/>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Microsoft JhengHei"/>
          <a:ea typeface="Microsoft JhengHei"/>
          <a:cs typeface="Microsoft JhengHei"/>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Microsoft JhengHei"/>
          <a:ea typeface="Microsoft JhengHei"/>
          <a:cs typeface="Microsoft JhengHei"/>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Microsoft JhengHei"/>
          <a:ea typeface="Microsoft JhengHei"/>
          <a:cs typeface="Microsoft JhengHei"/>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
          <a:latin typeface="Microsoft JhengHei"/>
          <a:ea typeface="Microsoft JhengHei"/>
          <a:cs typeface="Microsoft JhengHei"/>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Microsoft JhengHei"/>
          <a:ea typeface="Microsoft JhengHei"/>
          <a:cs typeface="Microsoft JhengHei"/>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Microsoft JhengHei"/>
          <a:ea typeface="Microsoft JhengHei"/>
          <a:cs typeface="Microsoft JhengHei"/>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
          <a:latin typeface="Microsoft JhengHei"/>
          <a:ea typeface="Microsoft JhengHei"/>
          <a:cs typeface="Microsoft JhengHei"/>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
          <a:latin typeface="Microsoft JhengHei"/>
          <a:ea typeface="Microsoft JhengHei"/>
          <a:cs typeface="Microsoft JhengHei"/>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Microsoft JhengHei"/>
          <a:ea typeface="Microsoft JhengHei"/>
          <a:cs typeface="Microsoft JhengHei"/>
        </a:font>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Microsoft JhengHei"/>
          <a:ea typeface="Microsoft JhengHei"/>
          <a:cs typeface="Microsoft JhengHei"/>
        </a:font>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
          <a:latin typeface="Microsoft JhengHei"/>
          <a:ea typeface="Microsoft JhengHei"/>
          <a:cs typeface="Microsoft JhengHei"/>
        </a:font>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
          <a:latin typeface="Microsoft JhengHei"/>
          <a:ea typeface="Microsoft JhengHei"/>
          <a:cs typeface="Microsoft JhengHei"/>
        </a:font>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
          <a:latin typeface="Microsoft JhengHei"/>
          <a:ea typeface="Microsoft JhengHei"/>
          <a:cs typeface="Microsoft JhengHei"/>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Microsoft JhengHei"/>
          <a:ea typeface="Microsoft JhengHei"/>
          <a:cs typeface="Microsoft JhengHei"/>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
          <a:latin typeface="Microsoft JhengHei"/>
          <a:ea typeface="Microsoft JhengHei"/>
          <a:cs typeface="Microsoft JhengHei"/>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
          <a:latin typeface="Microsoft JhengHei"/>
          <a:ea typeface="Microsoft JhengHei"/>
          <a:cs typeface="Microsoft JhengHei"/>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Microsoft JhengHei"/>
          <a:ea typeface="Microsoft JhengHei"/>
          <a:cs typeface="Microsoft JhengHei"/>
        </a:font>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Microsoft JhengHei"/>
          <a:ea typeface="Microsoft JhengHei"/>
          <a:cs typeface="Microsoft JhengHei"/>
        </a:font>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
          <a:latin typeface="Microsoft JhengHei"/>
          <a:ea typeface="Microsoft JhengHei"/>
          <a:cs typeface="Microsoft JhengHei"/>
        </a:font>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
          <a:latin typeface="Microsoft JhengHei"/>
          <a:ea typeface="Microsoft JhengHei"/>
          <a:cs typeface="Microsoft JhengHei"/>
        </a:font>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3" autoAdjust="0"/>
    <p:restoredTop sz="89617" autoAdjust="0"/>
  </p:normalViewPr>
  <p:slideViewPr>
    <p:cSldViewPr snapToGrid="0">
      <p:cViewPr varScale="1">
        <p:scale>
          <a:sx n="39" d="100"/>
          <a:sy n="39" d="100"/>
        </p:scale>
        <p:origin x="907"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xfrm>
            <a:off x="1143000" y="685800"/>
            <a:ext cx="4572000" cy="3429000"/>
          </a:xfrm>
          <a:prstGeom prst="rect">
            <a:avLst/>
          </a:prstGeom>
        </p:spPr>
        <p:txBody>
          <a:bodyPr/>
          <a:lstStyle/>
          <a:p>
            <a:endParaRPr/>
          </a:p>
        </p:txBody>
      </p:sp>
      <p:sp>
        <p:nvSpPr>
          <p:cNvPr id="77" name="Shape 7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463370646"/>
      </p:ext>
    </p:extLst>
  </p:cSld>
  <p:clrMap bg1="lt1" tx1="dk1" bg2="lt2" tx2="dk2" accent1="accent1" accent2="accent2" accent3="accent3" accent4="accent4" accent5="accent5" accent6="accent6" hlink="hlink" folHlink="folHlink"/>
  <p:notesStyle>
    <a:lvl1pPr defTabSz="1828800" latinLnBrk="0">
      <a:spcBef>
        <a:spcPts val="800"/>
      </a:spcBef>
      <a:defRPr sz="2400">
        <a:latin typeface="+mj-lt"/>
        <a:ea typeface="+mj-ea"/>
        <a:cs typeface="+mj-cs"/>
        <a:sym typeface="Calibri"/>
      </a:defRPr>
    </a:lvl1pPr>
    <a:lvl2pPr indent="228600" defTabSz="1828800" latinLnBrk="0">
      <a:spcBef>
        <a:spcPts val="800"/>
      </a:spcBef>
      <a:defRPr sz="2400">
        <a:latin typeface="+mj-lt"/>
        <a:ea typeface="+mj-ea"/>
        <a:cs typeface="+mj-cs"/>
        <a:sym typeface="Calibri"/>
      </a:defRPr>
    </a:lvl2pPr>
    <a:lvl3pPr indent="457200" defTabSz="1828800" latinLnBrk="0">
      <a:spcBef>
        <a:spcPts val="800"/>
      </a:spcBef>
      <a:defRPr sz="2400">
        <a:latin typeface="+mj-lt"/>
        <a:ea typeface="+mj-ea"/>
        <a:cs typeface="+mj-cs"/>
        <a:sym typeface="Calibri"/>
      </a:defRPr>
    </a:lvl3pPr>
    <a:lvl4pPr indent="685800" defTabSz="1828800" latinLnBrk="0">
      <a:spcBef>
        <a:spcPts val="800"/>
      </a:spcBef>
      <a:defRPr sz="2400">
        <a:latin typeface="+mj-lt"/>
        <a:ea typeface="+mj-ea"/>
        <a:cs typeface="+mj-cs"/>
        <a:sym typeface="Calibri"/>
      </a:defRPr>
    </a:lvl4pPr>
    <a:lvl5pPr indent="914400" defTabSz="1828800" latinLnBrk="0">
      <a:spcBef>
        <a:spcPts val="800"/>
      </a:spcBef>
      <a:defRPr sz="2400">
        <a:latin typeface="+mj-lt"/>
        <a:ea typeface="+mj-ea"/>
        <a:cs typeface="+mj-cs"/>
        <a:sym typeface="Calibri"/>
      </a:defRPr>
    </a:lvl5pPr>
    <a:lvl6pPr indent="1143000" defTabSz="1828800" latinLnBrk="0">
      <a:spcBef>
        <a:spcPts val="800"/>
      </a:spcBef>
      <a:defRPr sz="2400">
        <a:latin typeface="+mj-lt"/>
        <a:ea typeface="+mj-ea"/>
        <a:cs typeface="+mj-cs"/>
        <a:sym typeface="Calibri"/>
      </a:defRPr>
    </a:lvl6pPr>
    <a:lvl7pPr indent="1371600" defTabSz="1828800" latinLnBrk="0">
      <a:spcBef>
        <a:spcPts val="800"/>
      </a:spcBef>
      <a:defRPr sz="2400">
        <a:latin typeface="+mj-lt"/>
        <a:ea typeface="+mj-ea"/>
        <a:cs typeface="+mj-cs"/>
        <a:sym typeface="Calibri"/>
      </a:defRPr>
    </a:lvl7pPr>
    <a:lvl8pPr indent="1600200" defTabSz="1828800" latinLnBrk="0">
      <a:spcBef>
        <a:spcPts val="800"/>
      </a:spcBef>
      <a:defRPr sz="2400">
        <a:latin typeface="+mj-lt"/>
        <a:ea typeface="+mj-ea"/>
        <a:cs typeface="+mj-cs"/>
        <a:sym typeface="Calibri"/>
      </a:defRPr>
    </a:lvl8pPr>
    <a:lvl9pPr indent="1828800" defTabSz="1828800" latinLnBrk="0">
      <a:spcBef>
        <a:spcPts val="800"/>
      </a:spcBef>
      <a:defRPr sz="24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8" name="未命名-1.jpeg" descr="\\psf\Home\Desktop\未命名-1.jpg"/>
          <p:cNvPicPr>
            <a:picLocks noChangeAspect="1"/>
          </p:cNvPicPr>
          <p:nvPr/>
        </p:nvPicPr>
        <p:blipFill>
          <a:blip r:embed="rId2">
            <a:extLst/>
          </a:blip>
          <a:srcRect l="784" t="18870" r="4649" b="11462"/>
          <a:stretch>
            <a:fillRect/>
          </a:stretch>
        </p:blipFill>
        <p:spPr>
          <a:xfrm>
            <a:off x="10013978" y="-1"/>
            <a:ext cx="14370407" cy="7935496"/>
          </a:xfrm>
          <a:prstGeom prst="rect">
            <a:avLst/>
          </a:prstGeom>
          <a:ln w="12700">
            <a:miter lim="400000"/>
          </a:ln>
        </p:spPr>
      </p:pic>
      <p:sp>
        <p:nvSpPr>
          <p:cNvPr id="29" name="Shape 29"/>
          <p:cNvSpPr/>
          <p:nvPr/>
        </p:nvSpPr>
        <p:spPr>
          <a:xfrm>
            <a:off x="-55377" y="0"/>
            <a:ext cx="10102173" cy="7934836"/>
          </a:xfrm>
          <a:prstGeom prst="rect">
            <a:avLst/>
          </a:prstGeom>
          <a:solidFill>
            <a:srgbClr val="009E8E"/>
          </a:solidFill>
          <a:ln w="12700">
            <a:miter lim="400000"/>
          </a:ln>
        </p:spPr>
        <p:txBody>
          <a:bodyPr tIns="91439" bIns="91439" anchor="ctr"/>
          <a:lstStyle/>
          <a:p>
            <a:pPr algn="ctr">
              <a:defRPr>
                <a:solidFill>
                  <a:srgbClr val="FFFFFF"/>
                </a:solidFill>
                <a:latin typeface="Georgia"/>
                <a:ea typeface="Georgia"/>
                <a:cs typeface="Georgia"/>
                <a:sym typeface="Georgia"/>
              </a:defRPr>
            </a:pPr>
            <a:endParaRPr/>
          </a:p>
        </p:txBody>
      </p:sp>
      <p:pic>
        <p:nvPicPr>
          <p:cNvPr id="30" name="未命名-6.png" descr="C:\Documents and Settings\Administrator\桌面\未命名-6.png"/>
          <p:cNvPicPr>
            <a:picLocks noChangeAspect="1"/>
          </p:cNvPicPr>
          <p:nvPr/>
        </p:nvPicPr>
        <p:blipFill>
          <a:blip r:embed="rId3">
            <a:extLst/>
          </a:blip>
          <a:stretch>
            <a:fillRect/>
          </a:stretch>
        </p:blipFill>
        <p:spPr>
          <a:xfrm>
            <a:off x="1398174" y="5061341"/>
            <a:ext cx="7413352" cy="918282"/>
          </a:xfrm>
          <a:prstGeom prst="rect">
            <a:avLst/>
          </a:prstGeom>
          <a:ln w="12700">
            <a:miter lim="400000"/>
          </a:ln>
          <a:effectLst>
            <a:outerShdw blurRad="79986" dist="51418" dir="5400000" rotWithShape="0">
              <a:srgbClr val="000000">
                <a:alpha val="29706"/>
              </a:srgbClr>
            </a:outerShdw>
          </a:effectLst>
        </p:spPr>
      </p:pic>
      <p:grpSp>
        <p:nvGrpSpPr>
          <p:cNvPr id="33" name="Group 33"/>
          <p:cNvGrpSpPr/>
          <p:nvPr/>
        </p:nvGrpSpPr>
        <p:grpSpPr>
          <a:xfrm>
            <a:off x="16192500" y="8030481"/>
            <a:ext cx="5133975" cy="238127"/>
            <a:chOff x="0" y="0"/>
            <a:chExt cx="5133975" cy="238125"/>
          </a:xfrm>
        </p:grpSpPr>
        <p:sp>
          <p:nvSpPr>
            <p:cNvPr id="31" name="Shape 31"/>
            <p:cNvSpPr/>
            <p:nvPr/>
          </p:nvSpPr>
          <p:spPr>
            <a:xfrm rot="10800000" flipH="1">
              <a:off x="0" y="-1"/>
              <a:ext cx="5133975" cy="158777"/>
            </a:xfrm>
            <a:prstGeom prst="rect">
              <a:avLst/>
            </a:prstGeom>
            <a:solidFill>
              <a:srgbClr val="2C9889"/>
            </a:solidFill>
            <a:ln w="12700" cap="flat">
              <a:noFill/>
              <a:miter lim="400000"/>
            </a:ln>
            <a:effectLst/>
          </p:spPr>
          <p:txBody>
            <a:bodyPr wrap="square" lIns="91439" tIns="91439" rIns="91439" bIns="91439" numCol="1" anchor="ctr">
              <a:noAutofit/>
            </a:bodyPr>
            <a:lstStyle/>
            <a:p>
              <a:pPr algn="ctr">
                <a:defRPr>
                  <a:solidFill>
                    <a:srgbClr val="FFFFFF"/>
                  </a:solidFill>
                  <a:latin typeface="Georgia"/>
                  <a:ea typeface="Georgia"/>
                  <a:cs typeface="Georgia"/>
                  <a:sym typeface="Georgia"/>
                </a:defRPr>
              </a:pPr>
              <a:endParaRPr/>
            </a:p>
          </p:txBody>
        </p:sp>
        <p:sp>
          <p:nvSpPr>
            <p:cNvPr id="32" name="Shape 32"/>
            <p:cNvSpPr/>
            <p:nvPr/>
          </p:nvSpPr>
          <p:spPr>
            <a:xfrm rot="10800000" flipH="1">
              <a:off x="0" y="82524"/>
              <a:ext cx="5133975" cy="155601"/>
            </a:xfrm>
            <a:prstGeom prst="rect">
              <a:avLst/>
            </a:prstGeom>
            <a:solidFill>
              <a:srgbClr val="32AB99">
                <a:alpha val="50195"/>
              </a:srgbClr>
            </a:solidFill>
            <a:ln w="12700" cap="flat">
              <a:noFill/>
              <a:miter lim="400000"/>
            </a:ln>
            <a:effectLst/>
          </p:spPr>
          <p:txBody>
            <a:bodyPr wrap="square" lIns="91439" tIns="91439" rIns="91439" bIns="91439" numCol="1" anchor="ctr">
              <a:noAutofit/>
            </a:bodyPr>
            <a:lstStyle/>
            <a:p>
              <a:pPr algn="ctr">
                <a:defRPr>
                  <a:solidFill>
                    <a:srgbClr val="FFFFFF"/>
                  </a:solidFill>
                  <a:latin typeface="Georgia"/>
                  <a:ea typeface="Georgia"/>
                  <a:cs typeface="Georgia"/>
                  <a:sym typeface="Georgia"/>
                </a:defRPr>
              </a:pPr>
              <a:endParaRPr/>
            </a:p>
          </p:txBody>
        </p:sp>
      </p:grpSp>
      <p:sp>
        <p:nvSpPr>
          <p:cNvPr id="34" name="Shape 34"/>
          <p:cNvSpPr/>
          <p:nvPr/>
        </p:nvSpPr>
        <p:spPr>
          <a:xfrm>
            <a:off x="-18712" y="7982857"/>
            <a:ext cx="21354713" cy="346076"/>
          </a:xfrm>
          <a:prstGeom prst="rect">
            <a:avLst/>
          </a:prstGeom>
          <a:solidFill>
            <a:srgbClr val="32AB99">
              <a:alpha val="50195"/>
            </a:srgbClr>
          </a:solidFill>
          <a:ln w="12700">
            <a:miter lim="400000"/>
          </a:ln>
        </p:spPr>
        <p:txBody>
          <a:bodyPr tIns="91439" bIns="91439" anchor="ctr"/>
          <a:lstStyle/>
          <a:p>
            <a:pPr algn="ctr">
              <a:defRPr>
                <a:solidFill>
                  <a:srgbClr val="FFFFFF"/>
                </a:solidFill>
                <a:latin typeface="Georgia"/>
                <a:ea typeface="Georgia"/>
                <a:cs typeface="Georgia"/>
                <a:sym typeface="Georgia"/>
              </a:defRPr>
            </a:pPr>
            <a:endParaRPr/>
          </a:p>
        </p:txBody>
      </p:sp>
      <p:sp>
        <p:nvSpPr>
          <p:cNvPr id="35" name="Shape 35"/>
          <p:cNvSpPr/>
          <p:nvPr/>
        </p:nvSpPr>
        <p:spPr>
          <a:xfrm>
            <a:off x="-11845" y="7903482"/>
            <a:ext cx="24494753" cy="238126"/>
          </a:xfrm>
          <a:prstGeom prst="rect">
            <a:avLst/>
          </a:prstGeom>
          <a:solidFill>
            <a:srgbClr val="32AB99"/>
          </a:solidFill>
          <a:ln w="12700">
            <a:miter lim="400000"/>
          </a:ln>
        </p:spPr>
        <p:txBody>
          <a:bodyPr tIns="91439" bIns="91439" anchor="ctr"/>
          <a:lstStyle/>
          <a:p>
            <a:pPr algn="ctr">
              <a:defRPr>
                <a:solidFill>
                  <a:srgbClr val="FFFFFF"/>
                </a:solidFill>
                <a:latin typeface="Georgia"/>
                <a:ea typeface="Georgia"/>
                <a:cs typeface="Georgia"/>
                <a:sym typeface="Georgia"/>
              </a:defRPr>
            </a:pPr>
            <a:endParaRPr/>
          </a:p>
        </p:txBody>
      </p:sp>
      <p:sp>
        <p:nvSpPr>
          <p:cNvPr id="36" name="Shape 36"/>
          <p:cNvSpPr/>
          <p:nvPr/>
        </p:nvSpPr>
        <p:spPr>
          <a:xfrm rot="10800000" flipH="1">
            <a:off x="18018054" y="7900307"/>
            <a:ext cx="5234002" cy="368301"/>
          </a:xfrm>
          <a:prstGeom prst="rect">
            <a:avLst/>
          </a:prstGeom>
          <a:solidFill>
            <a:srgbClr val="2C9889"/>
          </a:solidFill>
          <a:ln w="12700">
            <a:miter lim="400000"/>
          </a:ln>
        </p:spPr>
        <p:txBody>
          <a:bodyPr tIns="91439" bIns="91439" anchor="ctr"/>
          <a:lstStyle/>
          <a:p>
            <a:pPr algn="ctr">
              <a:defRPr>
                <a:solidFill>
                  <a:srgbClr val="FFFFFF"/>
                </a:solidFill>
                <a:latin typeface="Georgia"/>
                <a:ea typeface="Georgia"/>
                <a:cs typeface="Georgia"/>
                <a:sym typeface="Georgia"/>
              </a:defRPr>
            </a:pP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文字">
    <p:spTree>
      <p:nvGrpSpPr>
        <p:cNvPr id="1" name=""/>
        <p:cNvGrpSpPr/>
        <p:nvPr/>
      </p:nvGrpSpPr>
      <p:grpSpPr>
        <a:xfrm>
          <a:off x="0" y="0"/>
          <a:ext cx="0" cy="0"/>
          <a:chOff x="0" y="0"/>
          <a:chExt cx="0" cy="0"/>
        </a:xfrm>
      </p:grpSpPr>
      <p:sp>
        <p:nvSpPr>
          <p:cNvPr id="2" name="標題 1"/>
          <p:cNvSpPr>
            <a:spLocks noGrp="1"/>
          </p:cNvSpPr>
          <p:nvPr>
            <p:ph type="title"/>
          </p:nvPr>
        </p:nvSpPr>
        <p:spPr>
          <a:xfrm>
            <a:off x="2159999" y="1265707"/>
            <a:ext cx="20099109" cy="1571625"/>
          </a:xfrm>
        </p:spPr>
        <p:txBody>
          <a:bodyPr/>
          <a:lstStyle>
            <a:lvl1pPr>
              <a:defRPr b="1">
                <a:solidFill>
                  <a:srgbClr val="2C9889"/>
                </a:solidFill>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投影片編號版面配置區 2"/>
          <p:cNvSpPr>
            <a:spLocks noGrp="1"/>
          </p:cNvSpPr>
          <p:nvPr>
            <p:ph type="sldNum" sz="quarter" idx="10"/>
          </p:nvPr>
        </p:nvSpPr>
        <p:spPr>
          <a:xfrm>
            <a:off x="23484000" y="0"/>
            <a:ext cx="900000" cy="730250"/>
          </a:xfrm>
          <a:prstGeom prst="rect">
            <a:avLst/>
          </a:prstGeom>
        </p:spPr>
        <p:txBody>
          <a:bodyPr/>
          <a:lstStyle>
            <a:lvl1pPr>
              <a:defRPr sz="3600"/>
            </a:lvl1pPr>
          </a:lstStyle>
          <a:p>
            <a:fld id="{7F198954-EB91-4806-AE34-065EC139C148}" type="slidenum">
              <a:rPr lang="zh-TW" altLang="en-US" smtClean="0"/>
              <a:pPr/>
              <a:t>‹#›</a:t>
            </a:fld>
            <a:endParaRPr lang="zh-TW" altLang="en-US" dirty="0"/>
          </a:p>
        </p:txBody>
      </p:sp>
      <p:sp>
        <p:nvSpPr>
          <p:cNvPr id="5" name="文字版面配置區 4"/>
          <p:cNvSpPr>
            <a:spLocks noGrp="1"/>
          </p:cNvSpPr>
          <p:nvPr>
            <p:ph type="body" sz="quarter" idx="11"/>
          </p:nvPr>
        </p:nvSpPr>
        <p:spPr>
          <a:xfrm>
            <a:off x="2160000" y="3188330"/>
            <a:ext cx="20099108" cy="10357467"/>
          </a:xfrm>
        </p:spPr>
        <p:txBody>
          <a:bodyPr/>
          <a:lstStyle>
            <a:lvl1pPr marL="720000" indent="-720000">
              <a:buFont typeface="Wingdings" panose="05000000000000000000" pitchFamily="2" charset="2"/>
              <a:buChar char="Ø"/>
              <a:defRPr lang="zh-TW" altLang="en-US" dirty="0"/>
            </a:lvl1pPr>
            <a:lvl2pPr marL="1440000" indent="-540000">
              <a:buFont typeface="Microsoft JhengHei" panose="020B0604030504040204" pitchFamily="34" charset="-120"/>
              <a:buChar char="◇"/>
              <a:defRPr lang="zh-TW" altLang="en-US" dirty="0"/>
            </a:lvl2pPr>
            <a:lvl3pPr>
              <a:defRPr lang="zh-TW" altLang="en-US" dirty="0"/>
            </a:lvl3pPr>
            <a:lvl4pPr marL="2880000" indent="-540000">
              <a:buFont typeface="Microsoft JhengHei" panose="020B0604030504040204" pitchFamily="34" charset="-120"/>
              <a:buChar char="◎"/>
              <a:defRPr lang="zh-TW" altLang="en-US" dirty="0"/>
            </a:lvl4pPr>
            <a:lvl5pPr>
              <a:defRPr lang="zh-TW" altLang="en-US" dirty="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zh-TW" dirty="0"/>
          </a:p>
          <a:p>
            <a:pPr lvl="4"/>
            <a:endParaRPr lang="zh-TW" altLang="en-US" dirty="0"/>
          </a:p>
        </p:txBody>
      </p:sp>
    </p:spTree>
    <p:extLst>
      <p:ext uri="{BB962C8B-B14F-4D97-AF65-F5344CB8AC3E}">
        <p14:creationId xmlns:p14="http://schemas.microsoft.com/office/powerpoint/2010/main" val="46969463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圖表">
    <p:spTree>
      <p:nvGrpSpPr>
        <p:cNvPr id="1" name=""/>
        <p:cNvGrpSpPr/>
        <p:nvPr/>
      </p:nvGrpSpPr>
      <p:grpSpPr>
        <a:xfrm>
          <a:off x="0" y="0"/>
          <a:ext cx="0" cy="0"/>
          <a:chOff x="0" y="0"/>
          <a:chExt cx="0" cy="0"/>
        </a:xfrm>
      </p:grpSpPr>
      <p:sp>
        <p:nvSpPr>
          <p:cNvPr id="44" name="Shape 44"/>
          <p:cNvSpPr/>
          <p:nvPr/>
        </p:nvSpPr>
        <p:spPr>
          <a:xfrm>
            <a:off x="6095999" y="733424"/>
            <a:ext cx="18288002" cy="168276"/>
          </a:xfrm>
          <a:prstGeom prst="rect">
            <a:avLst/>
          </a:prstGeom>
          <a:solidFill>
            <a:srgbClr val="32AB99">
              <a:alpha val="50195"/>
            </a:srgbClr>
          </a:solidFill>
          <a:ln w="12700">
            <a:miter lim="400000"/>
          </a:ln>
        </p:spPr>
        <p:txBody>
          <a:bodyPr tIns="91439" bIns="91439" anchor="ctr"/>
          <a:lstStyle/>
          <a:p>
            <a:pPr algn="ctr">
              <a:defRPr>
                <a:solidFill>
                  <a:srgbClr val="FFFFFF"/>
                </a:solidFill>
                <a:latin typeface="Georgia"/>
                <a:ea typeface="Georgia"/>
                <a:cs typeface="Georgia"/>
                <a:sym typeface="Georgia"/>
              </a:defRPr>
            </a:pPr>
            <a:endParaRPr/>
          </a:p>
        </p:txBody>
      </p:sp>
      <p:sp>
        <p:nvSpPr>
          <p:cNvPr id="45" name="Shape 45"/>
          <p:cNvSpPr/>
          <p:nvPr/>
        </p:nvSpPr>
        <p:spPr>
          <a:xfrm>
            <a:off x="-3" y="-1"/>
            <a:ext cx="24384004" cy="622301"/>
          </a:xfrm>
          <a:prstGeom prst="rect">
            <a:avLst/>
          </a:prstGeom>
          <a:solidFill>
            <a:srgbClr val="32AB99"/>
          </a:solidFill>
          <a:ln w="12700">
            <a:miter lim="400000"/>
          </a:ln>
        </p:spPr>
        <p:txBody>
          <a:bodyPr tIns="91439" bIns="91439" anchor="ctr"/>
          <a:lstStyle/>
          <a:p>
            <a:pPr algn="ctr">
              <a:defRPr>
                <a:solidFill>
                  <a:srgbClr val="FFFFFF"/>
                </a:solidFill>
                <a:latin typeface="Georgia"/>
                <a:ea typeface="Georgia"/>
                <a:cs typeface="Georgia"/>
                <a:sym typeface="Georgia"/>
              </a:defRPr>
            </a:pPr>
            <a:endParaRPr/>
          </a:p>
        </p:txBody>
      </p:sp>
      <p:sp>
        <p:nvSpPr>
          <p:cNvPr id="46" name="Shape 46"/>
          <p:cNvSpPr/>
          <p:nvPr/>
        </p:nvSpPr>
        <p:spPr>
          <a:xfrm>
            <a:off x="-1" y="615949"/>
            <a:ext cx="24384002" cy="168276"/>
          </a:xfrm>
          <a:prstGeom prst="rect">
            <a:avLst/>
          </a:prstGeom>
          <a:solidFill>
            <a:srgbClr val="2C9889"/>
          </a:solidFill>
          <a:ln w="12700">
            <a:miter lim="400000"/>
          </a:ln>
        </p:spPr>
        <p:txBody>
          <a:bodyPr tIns="91439" bIns="91439" anchor="ctr"/>
          <a:lstStyle/>
          <a:p>
            <a:pPr algn="ctr">
              <a:defRPr>
                <a:solidFill>
                  <a:srgbClr val="FFFFFF"/>
                </a:solidFill>
                <a:latin typeface="Georgia"/>
                <a:ea typeface="Georgia"/>
                <a:cs typeface="Georgia"/>
                <a:sym typeface="Georgia"/>
              </a:defRPr>
            </a:pPr>
            <a:endParaRPr/>
          </a:p>
        </p:txBody>
      </p:sp>
      <p:grpSp>
        <p:nvGrpSpPr>
          <p:cNvPr id="49" name="Group 49"/>
          <p:cNvGrpSpPr/>
          <p:nvPr/>
        </p:nvGrpSpPr>
        <p:grpSpPr>
          <a:xfrm>
            <a:off x="20383499" y="720724"/>
            <a:ext cx="4000501" cy="279402"/>
            <a:chOff x="0" y="0"/>
            <a:chExt cx="4000500" cy="279400"/>
          </a:xfrm>
        </p:grpSpPr>
        <p:sp>
          <p:nvSpPr>
            <p:cNvPr id="47" name="Shape 47"/>
            <p:cNvSpPr/>
            <p:nvPr/>
          </p:nvSpPr>
          <p:spPr>
            <a:xfrm rot="10800000" flipH="1">
              <a:off x="0" y="-1"/>
              <a:ext cx="4000500" cy="180976"/>
            </a:xfrm>
            <a:prstGeom prst="rect">
              <a:avLst/>
            </a:prstGeom>
            <a:solidFill>
              <a:srgbClr val="2C9889"/>
            </a:solidFill>
            <a:ln w="12700" cap="flat">
              <a:noFill/>
              <a:miter lim="400000"/>
            </a:ln>
            <a:effectLst/>
          </p:spPr>
          <p:txBody>
            <a:bodyPr wrap="square" lIns="91439" tIns="91439" rIns="91439" bIns="91439" numCol="1" anchor="ctr">
              <a:noAutofit/>
            </a:bodyPr>
            <a:lstStyle/>
            <a:p>
              <a:pPr algn="ctr">
                <a:defRPr>
                  <a:solidFill>
                    <a:srgbClr val="FFFFFF"/>
                  </a:solidFill>
                  <a:latin typeface="Georgia"/>
                  <a:ea typeface="Georgia"/>
                  <a:cs typeface="Georgia"/>
                  <a:sym typeface="Georgia"/>
                </a:defRPr>
              </a:pPr>
              <a:endParaRPr/>
            </a:p>
          </p:txBody>
        </p:sp>
        <p:sp>
          <p:nvSpPr>
            <p:cNvPr id="48" name="Shape 48"/>
            <p:cNvSpPr/>
            <p:nvPr/>
          </p:nvSpPr>
          <p:spPr>
            <a:xfrm rot="10800000" flipH="1">
              <a:off x="0" y="158750"/>
              <a:ext cx="4000500" cy="120651"/>
            </a:xfrm>
            <a:prstGeom prst="rect">
              <a:avLst/>
            </a:prstGeom>
            <a:solidFill>
              <a:srgbClr val="32AB99">
                <a:alpha val="50195"/>
              </a:srgbClr>
            </a:solidFill>
            <a:ln w="12700" cap="flat">
              <a:noFill/>
              <a:miter lim="400000"/>
            </a:ln>
            <a:effectLst/>
          </p:spPr>
          <p:txBody>
            <a:bodyPr wrap="square" lIns="91439" tIns="91439" rIns="91439" bIns="91439" numCol="1" anchor="ctr">
              <a:noAutofit/>
            </a:bodyPr>
            <a:lstStyle/>
            <a:p>
              <a:pPr algn="ctr">
                <a:defRPr>
                  <a:solidFill>
                    <a:srgbClr val="FFFFFF"/>
                  </a:solidFill>
                  <a:latin typeface="Georgia"/>
                  <a:ea typeface="Georgia"/>
                  <a:cs typeface="Georgia"/>
                  <a:sym typeface="Georgia"/>
                </a:defRPr>
              </a:pPr>
              <a:endParaRPr/>
            </a:p>
          </p:txBody>
        </p:sp>
      </p:grpSp>
      <p:pic>
        <p:nvPicPr>
          <p:cNvPr id="50" name="未命名-7.png" descr="C:\Documents and Settings\Administrator\桌面\未命名-7.png"/>
          <p:cNvPicPr>
            <a:picLocks noChangeAspect="1"/>
          </p:cNvPicPr>
          <p:nvPr/>
        </p:nvPicPr>
        <p:blipFill>
          <a:blip r:embed="rId2">
            <a:extLst/>
          </a:blip>
          <a:stretch>
            <a:fillRect/>
          </a:stretch>
        </p:blipFill>
        <p:spPr>
          <a:xfrm>
            <a:off x="20812124" y="485774"/>
            <a:ext cx="904876" cy="371476"/>
          </a:xfrm>
          <a:prstGeom prst="rect">
            <a:avLst/>
          </a:prstGeom>
          <a:ln w="12700">
            <a:miter lim="400000"/>
          </a:ln>
        </p:spPr>
      </p:pic>
      <p:pic>
        <p:nvPicPr>
          <p:cNvPr id="51" name="未命名-5.png" descr="C:\Documents and Settings\Administrator\桌面\未命名-5.png"/>
          <p:cNvPicPr>
            <a:picLocks noChangeAspect="1"/>
          </p:cNvPicPr>
          <p:nvPr/>
        </p:nvPicPr>
        <p:blipFill>
          <a:blip r:embed="rId3">
            <a:extLst/>
          </a:blip>
          <a:stretch>
            <a:fillRect/>
          </a:stretch>
        </p:blipFill>
        <p:spPr>
          <a:xfrm>
            <a:off x="21967824" y="641349"/>
            <a:ext cx="987426" cy="222251"/>
          </a:xfrm>
          <a:prstGeom prst="rect">
            <a:avLst/>
          </a:prstGeom>
          <a:ln w="12700">
            <a:miter lim="400000"/>
          </a:ln>
        </p:spPr>
      </p:pic>
      <p:sp>
        <p:nvSpPr>
          <p:cNvPr id="4" name="標題 3"/>
          <p:cNvSpPr>
            <a:spLocks noGrp="1"/>
          </p:cNvSpPr>
          <p:nvPr>
            <p:ph type="title"/>
          </p:nvPr>
        </p:nvSpPr>
        <p:spPr>
          <a:xfrm>
            <a:off x="2160000" y="1857375"/>
            <a:ext cx="16459200" cy="1571625"/>
          </a:xfrm>
        </p:spPr>
        <p:txBody>
          <a:bodyPr/>
          <a:lstStyle>
            <a:lvl1pPr>
              <a:defRPr b="1">
                <a:solidFill>
                  <a:srgbClr val="2C9889"/>
                </a:solidFill>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
        <p:nvSpPr>
          <p:cNvPr id="8" name="圖表版面配置區 7"/>
          <p:cNvSpPr>
            <a:spLocks noGrp="1"/>
          </p:cNvSpPr>
          <p:nvPr>
            <p:ph type="chart" sz="quarter" idx="10"/>
          </p:nvPr>
        </p:nvSpPr>
        <p:spPr>
          <a:xfrm>
            <a:off x="2160000" y="3780000"/>
            <a:ext cx="18000000" cy="9000000"/>
          </a:xfrm>
        </p:spPr>
        <p:txBody>
          <a:bodyPr/>
          <a:lstStyle>
            <a:lvl1pPr>
              <a:defRPr>
                <a:solidFill>
                  <a:schemeClr val="tx1">
                    <a:lumMod val="75000"/>
                    <a:lumOff val="25000"/>
                  </a:schemeClr>
                </a:solidFill>
              </a:defRPr>
            </a:lvl1pPr>
          </a:lstStyle>
          <a:p>
            <a:endParaRPr lang="zh-TW" altLang="en-US"/>
          </a:p>
        </p:txBody>
      </p:sp>
      <p:sp>
        <p:nvSpPr>
          <p:cNvPr id="21" name="投影片編號版面配置區 2"/>
          <p:cNvSpPr txBox="1">
            <a:spLocks/>
          </p:cNvSpPr>
          <p:nvPr userDrawn="1"/>
        </p:nvSpPr>
        <p:spPr>
          <a:xfrm>
            <a:off x="23400000" y="12815548"/>
            <a:ext cx="900000" cy="730250"/>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5pPr>
            <a:lvl6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6pPr>
            <a:lvl7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7pPr>
            <a:lvl8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8pPr>
            <a:lvl9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9pPr>
          </a:lstStyle>
          <a:p>
            <a:fld id="{7F198954-EB91-4806-AE34-065EC139C148}" type="slidenum">
              <a:rPr lang="zh-TW" altLang="en-US" smtClean="0"/>
              <a:pPr/>
              <a:t>‹#›</a:t>
            </a:fld>
            <a:endParaRPr lang="zh-TW"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圖片">
    <p:spTree>
      <p:nvGrpSpPr>
        <p:cNvPr id="1" name=""/>
        <p:cNvGrpSpPr/>
        <p:nvPr/>
      </p:nvGrpSpPr>
      <p:grpSpPr>
        <a:xfrm>
          <a:off x="0" y="0"/>
          <a:ext cx="0" cy="0"/>
          <a:chOff x="0" y="0"/>
          <a:chExt cx="0" cy="0"/>
        </a:xfrm>
      </p:grpSpPr>
      <p:sp>
        <p:nvSpPr>
          <p:cNvPr id="2" name="標題 1"/>
          <p:cNvSpPr>
            <a:spLocks noGrp="1"/>
          </p:cNvSpPr>
          <p:nvPr>
            <p:ph type="title"/>
          </p:nvPr>
        </p:nvSpPr>
        <p:spPr>
          <a:xfrm>
            <a:off x="2160000" y="1857375"/>
            <a:ext cx="16459200" cy="1571625"/>
          </a:xfrm>
        </p:spPr>
        <p:txBody>
          <a:bodyPr/>
          <a:lstStyle>
            <a:lvl1pPr>
              <a:defRPr b="1">
                <a:solidFill>
                  <a:srgbClr val="2C9889"/>
                </a:solidFill>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
        <p:nvSpPr>
          <p:cNvPr id="5" name="圖片版面配置區 4"/>
          <p:cNvSpPr>
            <a:spLocks noGrp="1"/>
          </p:cNvSpPr>
          <p:nvPr>
            <p:ph type="pic" sz="quarter" idx="11"/>
          </p:nvPr>
        </p:nvSpPr>
        <p:spPr>
          <a:xfrm>
            <a:off x="2160000" y="3780000"/>
            <a:ext cx="18000000" cy="9000000"/>
          </a:xfrm>
        </p:spPr>
        <p:txBody>
          <a:bodyPr/>
          <a:lstStyle>
            <a:lvl1pPr>
              <a:defRPr>
                <a:solidFill>
                  <a:schemeClr val="tx1">
                    <a:lumMod val="75000"/>
                    <a:lumOff val="25000"/>
                  </a:schemeClr>
                </a:solidFill>
              </a:defRPr>
            </a:lvl1pPr>
          </a:lstStyle>
          <a:p>
            <a:endParaRPr lang="zh-TW" altLang="en-US"/>
          </a:p>
        </p:txBody>
      </p:sp>
      <p:sp>
        <p:nvSpPr>
          <p:cNvPr id="9" name="投影片編號版面配置區 2"/>
          <p:cNvSpPr txBox="1">
            <a:spLocks/>
          </p:cNvSpPr>
          <p:nvPr userDrawn="1"/>
        </p:nvSpPr>
        <p:spPr>
          <a:xfrm>
            <a:off x="23400000" y="12815548"/>
            <a:ext cx="900000" cy="730250"/>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5pPr>
            <a:lvl6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6pPr>
            <a:lvl7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7pPr>
            <a:lvl8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8pPr>
            <a:lvl9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lvl9pPr>
          </a:lstStyle>
          <a:p>
            <a:fld id="{7F198954-EB91-4806-AE34-065EC139C148}" type="slidenum">
              <a:rPr lang="zh-TW" altLang="en-US" smtClean="0"/>
              <a:pPr/>
              <a:t>‹#›</a:t>
            </a:fld>
            <a:endParaRPr lang="zh-TW" altLang="en-US"/>
          </a:p>
        </p:txBody>
      </p:sp>
    </p:spTree>
    <p:extLst>
      <p:ext uri="{BB962C8B-B14F-4D97-AF65-F5344CB8AC3E}">
        <p14:creationId xmlns:p14="http://schemas.microsoft.com/office/powerpoint/2010/main" val="202287767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354280780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lvl1pPr>
              <a:defRPr sz="7200" b="1">
                <a:solidFill>
                  <a:srgbClr val="2C9889"/>
                </a:solidFill>
              </a:defRPr>
            </a:lvl1pPr>
          </a:lstStyle>
          <a:p>
            <a:r>
              <a:rPr lang="zh-TW" altLang="en-US" dirty="0"/>
              <a:t>按一下以編輯母片標題樣式</a:t>
            </a:r>
            <a:endParaRPr lang="en-US" dirty="0"/>
          </a:p>
        </p:txBody>
      </p:sp>
      <p:sp>
        <p:nvSpPr>
          <p:cNvPr id="3" name="內容版面配置區 2"/>
          <p:cNvSpPr>
            <a:spLocks noGrp="1"/>
          </p:cNvSpPr>
          <p:nvPr>
            <p:ph idx="1"/>
          </p:nvPr>
        </p:nvSpPr>
        <p:spPr>
          <a:xfrm>
            <a:off x="1219200" y="3571852"/>
            <a:ext cx="21945600" cy="8858312"/>
          </a:xfrm>
        </p:spPr>
        <p:txBody>
          <a:bodyPr/>
          <a:lstStyle>
            <a:lvl1pPr>
              <a:buClr>
                <a:schemeClr val="tx1">
                  <a:lumMod val="75000"/>
                  <a:lumOff val="25000"/>
                </a:schemeClr>
              </a:buClr>
              <a:buFont typeface="微軟正黑體" pitchFamily="34" charset="-120"/>
              <a:buChar char="•"/>
              <a:defRPr sz="4800" b="1" baseline="0">
                <a:solidFill>
                  <a:schemeClr val="tx1">
                    <a:lumMod val="75000"/>
                    <a:lumOff val="25000"/>
                  </a:schemeClr>
                </a:solidFill>
                <a:latin typeface="+mj-ea"/>
                <a:ea typeface="+mj-ea"/>
              </a:defRPr>
            </a:lvl1pPr>
            <a:lvl2pPr>
              <a:buClr>
                <a:schemeClr val="tx1">
                  <a:lumMod val="75000"/>
                  <a:lumOff val="25000"/>
                </a:schemeClr>
              </a:buClr>
              <a:buFont typeface="Arial" pitchFamily="34" charset="0"/>
              <a:buChar char="•"/>
              <a:defRPr b="1" baseline="0">
                <a:solidFill>
                  <a:schemeClr val="tx1">
                    <a:lumMod val="75000"/>
                    <a:lumOff val="25000"/>
                  </a:schemeClr>
                </a:solidFill>
              </a:defRPr>
            </a:lvl2pPr>
            <a:lvl3pPr>
              <a:buClr>
                <a:schemeClr val="tx1">
                  <a:lumMod val="75000"/>
                  <a:lumOff val="25000"/>
                </a:schemeClr>
              </a:buClr>
              <a:defRPr baseline="0">
                <a:solidFill>
                  <a:schemeClr val="tx1">
                    <a:lumMod val="85000"/>
                    <a:lumOff val="15000"/>
                  </a:schemeClr>
                </a:solidFill>
              </a:defRPr>
            </a:lvl3pPr>
            <a:lvl4pPr>
              <a:buClr>
                <a:schemeClr val="tx1">
                  <a:lumMod val="75000"/>
                  <a:lumOff val="25000"/>
                </a:schemeClr>
              </a:buClr>
              <a:defRPr baseline="0">
                <a:solidFill>
                  <a:schemeClr val="tx1">
                    <a:lumMod val="85000"/>
                    <a:lumOff val="15000"/>
                  </a:schemeClr>
                </a:solidFill>
              </a:defRPr>
            </a:lvl4pPr>
            <a:lvl5pPr>
              <a:defRPr>
                <a:solidFill>
                  <a:schemeClr val="tx1">
                    <a:lumMod val="65000"/>
                    <a:lumOff val="35000"/>
                  </a:schemeClr>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p:txBody>
      </p:sp>
      <p:sp>
        <p:nvSpPr>
          <p:cNvPr id="4" name="日期版面配置區 3"/>
          <p:cNvSpPr>
            <a:spLocks noGrp="1"/>
          </p:cNvSpPr>
          <p:nvPr>
            <p:ph type="dt" sz="half" idx="10"/>
          </p:nvPr>
        </p:nvSpPr>
        <p:spPr>
          <a:xfrm>
            <a:off x="20955002" y="1285876"/>
            <a:ext cx="2247901" cy="914400"/>
          </a:xfrm>
        </p:spPr>
        <p:txBody>
          <a:bodyPr/>
          <a:lstStyle>
            <a:lvl1pPr>
              <a:defRPr>
                <a:solidFill>
                  <a:schemeClr val="tx1">
                    <a:lumMod val="75000"/>
                    <a:lumOff val="25000"/>
                  </a:schemeClr>
                </a:solidFill>
              </a:defRPr>
            </a:lvl1pPr>
          </a:lstStyle>
          <a:p>
            <a:pPr>
              <a:defRPr/>
            </a:pPr>
            <a:fld id="{301061E6-C286-410B-AEAE-3228AD23056B}" type="datetime1">
              <a:rPr lang="zh-TW" altLang="en-US" smtClean="0"/>
              <a:pPr>
                <a:defRPr/>
              </a:pPr>
              <a:t>2021/2/2</a:t>
            </a:fld>
            <a:endParaRPr lang="zh-TW" altLang="en-US" dirty="0"/>
          </a:p>
        </p:txBody>
      </p:sp>
      <p:sp>
        <p:nvSpPr>
          <p:cNvPr id="5" name="頁尾版面配置區 4"/>
          <p:cNvSpPr>
            <a:spLocks noGrp="1"/>
          </p:cNvSpPr>
          <p:nvPr>
            <p:ph type="ftr" sz="quarter" idx="11"/>
          </p:nvPr>
        </p:nvSpPr>
        <p:spPr>
          <a:xfrm>
            <a:off x="17868901" y="1285876"/>
            <a:ext cx="3077632" cy="914400"/>
          </a:xfrm>
        </p:spPr>
        <p:txBody>
          <a:bodyPr/>
          <a:lstStyle>
            <a:lvl1pPr>
              <a:defRPr>
                <a:solidFill>
                  <a:schemeClr val="tx1">
                    <a:lumMod val="75000"/>
                    <a:lumOff val="25000"/>
                  </a:schemeClr>
                </a:solidFill>
              </a:defRPr>
            </a:lvl1pPr>
          </a:lstStyle>
          <a:p>
            <a:pPr>
              <a:defRPr/>
            </a:pPr>
            <a:endParaRPr lang="zh-TW" altLang="en-US" dirty="0"/>
          </a:p>
        </p:txBody>
      </p:sp>
      <p:sp>
        <p:nvSpPr>
          <p:cNvPr id="6" name="投影片編號版面配置區 5"/>
          <p:cNvSpPr>
            <a:spLocks noGrp="1"/>
          </p:cNvSpPr>
          <p:nvPr>
            <p:ph type="sldNum" sz="quarter" idx="12"/>
          </p:nvPr>
        </p:nvSpPr>
        <p:spPr/>
        <p:txBody>
          <a:bodyPr/>
          <a:lstStyle>
            <a:lvl1pPr>
              <a:defRPr sz="3600"/>
            </a:lvl1pPr>
          </a:lstStyle>
          <a:p>
            <a:pPr>
              <a:defRPr/>
            </a:pPr>
            <a:fld id="{3A77072A-97AB-4E10-B15C-B8FBC8AC2607}" type="slidenum">
              <a:rPr lang="zh-TW" altLang="en-US" smtClean="0"/>
              <a:pPr>
                <a:defRPr/>
              </a:pPr>
              <a:t>‹#›</a:t>
            </a:fld>
            <a:endParaRPr lang="zh-TW" altLang="en-US" dirty="0"/>
          </a:p>
        </p:txBody>
      </p:sp>
    </p:spTree>
    <p:extLst>
      <p:ext uri="{BB962C8B-B14F-4D97-AF65-F5344CB8AC3E}">
        <p14:creationId xmlns:p14="http://schemas.microsoft.com/office/powerpoint/2010/main" val="181349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投影片編號版面配置區 1"/>
          <p:cNvSpPr>
            <a:spLocks noGrp="1"/>
          </p:cNvSpPr>
          <p:nvPr>
            <p:ph type="sldNum" sz="quarter" idx="4"/>
          </p:nvPr>
        </p:nvSpPr>
        <p:spPr>
          <a:xfrm>
            <a:off x="18897493" y="1298575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38B2C14-1D87-43DC-8BCC-3F9BE12F009F}" type="slidenum">
              <a:rPr lang="zh-TW" altLang="en-US" smtClean="0"/>
              <a:t>‹#›</a:t>
            </a:fld>
            <a:endParaRPr lang="zh-TW" altLang="en-US"/>
          </a:p>
        </p:txBody>
      </p:sp>
    </p:spTree>
    <p:extLst>
      <p:ext uri="{BB962C8B-B14F-4D97-AF65-F5344CB8AC3E}">
        <p14:creationId xmlns:p14="http://schemas.microsoft.com/office/powerpoint/2010/main" val="211864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160000" y="1238813"/>
            <a:ext cx="19557000" cy="1571625"/>
          </a:xfrm>
          <a:prstGeom prst="rect">
            <a:avLst/>
          </a:prstGeom>
          <a:ln w="25400">
            <a:miter lim="400000"/>
          </a:ln>
          <a:extLst>
            <a:ext uri="{C572A759-6A51-4108-AA02-DFA0A04FC94B}">
              <ma14:wrappingTextBoxFlag xmlns="" xmlns:ma14="http://schemas.microsoft.com/office/mac/drawingml/2011/main" val="1"/>
            </a:ext>
          </a:extLst>
        </p:spPr>
        <p:txBody>
          <a:bodyPr tIns="91439" bIns="91439" anchor="ctr">
            <a:normAutofit/>
          </a:bodyPr>
          <a:lstStyle/>
          <a:p>
            <a:r>
              <a:rPr dirty="0" err="1"/>
              <a:t>按一下以母片標題樣式</a:t>
            </a:r>
            <a:endParaRPr dirty="0"/>
          </a:p>
        </p:txBody>
      </p:sp>
      <p:sp>
        <p:nvSpPr>
          <p:cNvPr id="3" name="Shape 3"/>
          <p:cNvSpPr>
            <a:spLocks noGrp="1"/>
          </p:cNvSpPr>
          <p:nvPr>
            <p:ph type="body" idx="1"/>
          </p:nvPr>
        </p:nvSpPr>
        <p:spPr>
          <a:xfrm>
            <a:off x="2160000" y="3169212"/>
            <a:ext cx="19557000" cy="10439211"/>
          </a:xfrm>
          <a:prstGeom prst="rect">
            <a:avLst/>
          </a:prstGeom>
          <a:ln w="25400">
            <a:miter lim="400000"/>
          </a:ln>
          <a:extLst>
            <a:ext uri="{C572A759-6A51-4108-AA02-DFA0A04FC94B}">
              <ma14:wrappingTextBoxFlag xmlns="" xmlns:ma14="http://schemas.microsoft.com/office/mac/drawingml/2011/main" val="1"/>
            </a:ext>
          </a:extLst>
        </p:spPr>
        <p:txBody>
          <a:bodyPr tIns="91439" bIns="91439">
            <a:normAutofit/>
          </a:bodyPr>
          <a:lstStyle/>
          <a:p>
            <a:pPr marL="720000" marR="0" lvl="0" indent="-720000" algn="l" defTabSz="1828800" rtl="0" latinLnBrk="0">
              <a:lnSpc>
                <a:spcPct val="100000"/>
              </a:lnSpc>
              <a:spcBef>
                <a:spcPts val="600"/>
              </a:spcBef>
              <a:spcAft>
                <a:spcPts val="0"/>
              </a:spcAft>
              <a:buClr>
                <a:srgbClr val="32AB99"/>
              </a:buClr>
              <a:buSzPct val="100000"/>
              <a:buFont typeface="Wingdings" panose="05000000000000000000" pitchFamily="2" charset="2"/>
              <a:buChar char="Ø"/>
              <a:tabLst/>
            </a:pPr>
            <a:r>
              <a:rPr lang="zh-TW" altLang="en-US" dirty="0"/>
              <a:t>編輯母片文字樣式</a:t>
            </a:r>
          </a:p>
          <a:p>
            <a:pPr marL="1440000" marR="0" lvl="1" indent="-540000" algn="l" defTabSz="1828800" rtl="0" latinLnBrk="0">
              <a:lnSpc>
                <a:spcPct val="100000"/>
              </a:lnSpc>
              <a:spcBef>
                <a:spcPts val="600"/>
              </a:spcBef>
              <a:spcAft>
                <a:spcPts val="0"/>
              </a:spcAft>
              <a:buClr>
                <a:srgbClr val="32AB99"/>
              </a:buClr>
              <a:buSzPct val="100000"/>
              <a:buFont typeface="Microsoft JhengHei" panose="020B0604030504040204" pitchFamily="34" charset="-120"/>
              <a:buChar char="◇"/>
              <a:tabLst/>
            </a:pPr>
            <a:r>
              <a:rPr lang="zh-TW" altLang="en-US" dirty="0"/>
              <a:t>第二層</a:t>
            </a:r>
          </a:p>
          <a:p>
            <a:pPr marL="2160000" marR="0" lvl="2" indent="-540000" algn="l" defTabSz="1828800" rtl="0" latinLnBrk="0">
              <a:lnSpc>
                <a:spcPct val="100000"/>
              </a:lnSpc>
              <a:spcBef>
                <a:spcPts val="600"/>
              </a:spcBef>
              <a:spcAft>
                <a:spcPts val="0"/>
              </a:spcAft>
              <a:buClr>
                <a:srgbClr val="32AB99"/>
              </a:buClr>
              <a:buSzPct val="100000"/>
              <a:buFont typeface="Georgia"/>
              <a:buChar char="●"/>
              <a:tabLst/>
            </a:pPr>
            <a:r>
              <a:rPr lang="zh-TW" altLang="en-US" dirty="0"/>
              <a:t>第三層</a:t>
            </a:r>
          </a:p>
          <a:p>
            <a:pPr marL="2880000" marR="0" lvl="3" indent="-540000" algn="l" defTabSz="1828800" rtl="0" latinLnBrk="0">
              <a:lnSpc>
                <a:spcPct val="100000"/>
              </a:lnSpc>
              <a:spcBef>
                <a:spcPts val="600"/>
              </a:spcBef>
              <a:spcAft>
                <a:spcPts val="0"/>
              </a:spcAft>
              <a:buClr>
                <a:srgbClr val="32AB99"/>
              </a:buClr>
              <a:buSzPct val="100000"/>
              <a:buFont typeface="Microsoft JhengHei" panose="020B0604030504040204" pitchFamily="34" charset="-120"/>
              <a:buChar char="◎"/>
              <a:tabLst/>
            </a:pPr>
            <a:r>
              <a:rPr lang="zh-TW" altLang="en-US" dirty="0"/>
              <a:t>第四層</a:t>
            </a:r>
          </a:p>
          <a:p>
            <a:pPr lvl="4"/>
            <a:r>
              <a:rPr lang="zh-TW" altLang="en-US" dirty="0"/>
              <a:t>第五層</a:t>
            </a:r>
            <a:endParaRPr lang="en-US" altLang="zh-TW" dirty="0"/>
          </a:p>
          <a:p>
            <a:pPr lvl="4"/>
            <a:endParaRPr lang="zh-TW" altLang="en-US" dirty="0"/>
          </a:p>
        </p:txBody>
      </p:sp>
      <p:sp>
        <p:nvSpPr>
          <p:cNvPr id="5" name="Shape 5"/>
          <p:cNvSpPr/>
          <p:nvPr/>
        </p:nvSpPr>
        <p:spPr>
          <a:xfrm>
            <a:off x="6095999" y="733425"/>
            <a:ext cx="18288002" cy="168275"/>
          </a:xfrm>
          <a:prstGeom prst="rect">
            <a:avLst/>
          </a:prstGeom>
          <a:solidFill>
            <a:srgbClr val="32AB99">
              <a:alpha val="50195"/>
            </a:srgbClr>
          </a:solidFill>
          <a:ln w="12700">
            <a:miter lim="400000"/>
          </a:ln>
        </p:spPr>
        <p:txBody>
          <a:bodyPr tIns="91439" bIns="91439" anchor="ctr"/>
          <a:lstStyle/>
          <a:p>
            <a:pPr algn="ctr">
              <a:defRPr>
                <a:solidFill>
                  <a:srgbClr val="FFFFFF"/>
                </a:solidFill>
                <a:latin typeface="Georgia"/>
                <a:ea typeface="Georgia"/>
                <a:cs typeface="Georgia"/>
                <a:sym typeface="Georgia"/>
              </a:defRPr>
            </a:pPr>
            <a:endParaRPr/>
          </a:p>
        </p:txBody>
      </p:sp>
      <p:sp>
        <p:nvSpPr>
          <p:cNvPr id="6" name="Shape 6"/>
          <p:cNvSpPr/>
          <p:nvPr/>
        </p:nvSpPr>
        <p:spPr>
          <a:xfrm>
            <a:off x="-3" y="-1"/>
            <a:ext cx="24384004" cy="622301"/>
          </a:xfrm>
          <a:prstGeom prst="rect">
            <a:avLst/>
          </a:prstGeom>
          <a:solidFill>
            <a:srgbClr val="32AB99"/>
          </a:solidFill>
          <a:ln w="12700">
            <a:miter lim="400000"/>
          </a:ln>
        </p:spPr>
        <p:txBody>
          <a:bodyPr tIns="91439" bIns="91439" anchor="ctr"/>
          <a:lstStyle/>
          <a:p>
            <a:pPr algn="ctr">
              <a:defRPr>
                <a:solidFill>
                  <a:srgbClr val="FFFFFF"/>
                </a:solidFill>
                <a:latin typeface="Georgia"/>
                <a:ea typeface="Georgia"/>
                <a:cs typeface="Georgia"/>
                <a:sym typeface="Georgia"/>
              </a:defRPr>
            </a:pPr>
            <a:endParaRPr/>
          </a:p>
        </p:txBody>
      </p:sp>
      <p:sp>
        <p:nvSpPr>
          <p:cNvPr id="7" name="Shape 7"/>
          <p:cNvSpPr/>
          <p:nvPr/>
        </p:nvSpPr>
        <p:spPr>
          <a:xfrm>
            <a:off x="-1" y="615950"/>
            <a:ext cx="24384002" cy="168275"/>
          </a:xfrm>
          <a:prstGeom prst="rect">
            <a:avLst/>
          </a:prstGeom>
          <a:solidFill>
            <a:srgbClr val="2C9889"/>
          </a:solidFill>
          <a:ln w="12700">
            <a:miter lim="400000"/>
          </a:ln>
        </p:spPr>
        <p:txBody>
          <a:bodyPr tIns="91439" bIns="91439" anchor="ctr"/>
          <a:lstStyle/>
          <a:p>
            <a:pPr algn="ctr">
              <a:defRPr>
                <a:solidFill>
                  <a:srgbClr val="FFFFFF"/>
                </a:solidFill>
                <a:latin typeface="Georgia"/>
                <a:ea typeface="Georgia"/>
                <a:cs typeface="Georgia"/>
                <a:sym typeface="Georgia"/>
              </a:defRPr>
            </a:pPr>
            <a:endParaRPr/>
          </a:p>
        </p:txBody>
      </p:sp>
      <p:grpSp>
        <p:nvGrpSpPr>
          <p:cNvPr id="10" name="Group 10"/>
          <p:cNvGrpSpPr/>
          <p:nvPr/>
        </p:nvGrpSpPr>
        <p:grpSpPr>
          <a:xfrm>
            <a:off x="20383500" y="720724"/>
            <a:ext cx="4000500" cy="279402"/>
            <a:chOff x="0" y="0"/>
            <a:chExt cx="4000500" cy="279400"/>
          </a:xfrm>
        </p:grpSpPr>
        <p:sp>
          <p:nvSpPr>
            <p:cNvPr id="8" name="Shape 8"/>
            <p:cNvSpPr/>
            <p:nvPr/>
          </p:nvSpPr>
          <p:spPr>
            <a:xfrm rot="10800000" flipH="1">
              <a:off x="0" y="-1"/>
              <a:ext cx="4000500" cy="180976"/>
            </a:xfrm>
            <a:prstGeom prst="rect">
              <a:avLst/>
            </a:prstGeom>
            <a:solidFill>
              <a:srgbClr val="2C9889"/>
            </a:solidFill>
            <a:ln w="12700" cap="flat">
              <a:noFill/>
              <a:miter lim="400000"/>
            </a:ln>
            <a:effectLst/>
          </p:spPr>
          <p:txBody>
            <a:bodyPr wrap="square" lIns="91439" tIns="91439" rIns="91439" bIns="91439" numCol="1" anchor="ctr">
              <a:noAutofit/>
            </a:bodyPr>
            <a:lstStyle/>
            <a:p>
              <a:pPr algn="ctr">
                <a:defRPr>
                  <a:solidFill>
                    <a:srgbClr val="FFFFFF"/>
                  </a:solidFill>
                  <a:latin typeface="Georgia"/>
                  <a:ea typeface="Georgia"/>
                  <a:cs typeface="Georgia"/>
                  <a:sym typeface="Georgia"/>
                </a:defRPr>
              </a:pPr>
              <a:endParaRPr/>
            </a:p>
          </p:txBody>
        </p:sp>
        <p:sp>
          <p:nvSpPr>
            <p:cNvPr id="9" name="Shape 9"/>
            <p:cNvSpPr/>
            <p:nvPr/>
          </p:nvSpPr>
          <p:spPr>
            <a:xfrm rot="10800000" flipH="1">
              <a:off x="0" y="158750"/>
              <a:ext cx="4000500" cy="120650"/>
            </a:xfrm>
            <a:prstGeom prst="rect">
              <a:avLst/>
            </a:prstGeom>
            <a:solidFill>
              <a:srgbClr val="32AB99">
                <a:alpha val="50195"/>
              </a:srgbClr>
            </a:solidFill>
            <a:ln w="12700" cap="flat">
              <a:noFill/>
              <a:miter lim="400000"/>
            </a:ln>
            <a:effectLst/>
          </p:spPr>
          <p:txBody>
            <a:bodyPr wrap="square" lIns="91439" tIns="91439" rIns="91439" bIns="91439" numCol="1" anchor="ctr">
              <a:noAutofit/>
            </a:bodyPr>
            <a:lstStyle/>
            <a:p>
              <a:pPr algn="ctr">
                <a:defRPr>
                  <a:solidFill>
                    <a:srgbClr val="FFFFFF"/>
                  </a:solidFill>
                  <a:latin typeface="Georgia"/>
                  <a:ea typeface="Georgia"/>
                  <a:cs typeface="Georgia"/>
                  <a:sym typeface="Georgia"/>
                </a:defRPr>
              </a:pPr>
              <a:endParaRPr/>
            </a:p>
          </p:txBody>
        </p:sp>
      </p:grpSp>
      <p:pic>
        <p:nvPicPr>
          <p:cNvPr id="11" name="未命名-7.png" descr="C:\Documents and Settings\Administrator\桌面\未命名-7.png"/>
          <p:cNvPicPr>
            <a:picLocks noChangeAspect="1"/>
          </p:cNvPicPr>
          <p:nvPr/>
        </p:nvPicPr>
        <p:blipFill>
          <a:blip r:embed="rId9">
            <a:extLst/>
          </a:blip>
          <a:stretch>
            <a:fillRect/>
          </a:stretch>
        </p:blipFill>
        <p:spPr>
          <a:xfrm>
            <a:off x="20812125" y="485775"/>
            <a:ext cx="904875" cy="371475"/>
          </a:xfrm>
          <a:prstGeom prst="rect">
            <a:avLst/>
          </a:prstGeom>
          <a:ln w="12700">
            <a:miter lim="400000"/>
          </a:ln>
        </p:spPr>
      </p:pic>
      <p:pic>
        <p:nvPicPr>
          <p:cNvPr id="12" name="未命名-5.png" descr="C:\Documents and Settings\Administrator\桌面\未命名-5.png"/>
          <p:cNvPicPr>
            <a:picLocks noChangeAspect="1"/>
          </p:cNvPicPr>
          <p:nvPr/>
        </p:nvPicPr>
        <p:blipFill>
          <a:blip r:embed="rId10">
            <a:extLst/>
          </a:blip>
          <a:stretch>
            <a:fillRect/>
          </a:stretch>
        </p:blipFill>
        <p:spPr>
          <a:xfrm>
            <a:off x="21967825" y="641350"/>
            <a:ext cx="987425" cy="222250"/>
          </a:xfrm>
          <a:prstGeom prst="rect">
            <a:avLst/>
          </a:prstGeom>
          <a:ln w="12700">
            <a:miter lim="400000"/>
          </a:ln>
        </p:spPr>
      </p:pic>
      <p:sp>
        <p:nvSpPr>
          <p:cNvPr id="15" name="投影片編號版面配置區 2"/>
          <p:cNvSpPr>
            <a:spLocks noGrp="1"/>
          </p:cNvSpPr>
          <p:nvPr>
            <p:ph type="sldNum" sz="quarter" idx="4"/>
          </p:nvPr>
        </p:nvSpPr>
        <p:spPr>
          <a:xfrm>
            <a:off x="23484000" y="12139"/>
            <a:ext cx="900000" cy="730250"/>
          </a:xfrm>
          <a:prstGeom prst="rect">
            <a:avLst/>
          </a:prstGeom>
        </p:spPr>
        <p:txBody>
          <a:bodyPr/>
          <a:lstStyle>
            <a:lvl1pPr>
              <a:defRPr>
                <a:solidFill>
                  <a:schemeClr val="bg1"/>
                </a:solidFill>
              </a:defRPr>
            </a:lvl1pPr>
          </a:lstStyle>
          <a:p>
            <a:fld id="{7F198954-EB91-4806-AE34-065EC139C148}" type="slidenum">
              <a:rPr lang="zh-TW" altLang="en-US" smtClean="0"/>
              <a:pPr/>
              <a:t>‹#›</a:t>
            </a:fld>
            <a:endParaRPr lang="zh-TW" altLang="en-US" dirty="0"/>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1" r:id="rId3"/>
    <p:sldLayoutId id="2147483653" r:id="rId4"/>
    <p:sldLayoutId id="2147483654" r:id="rId5"/>
    <p:sldLayoutId id="2147483655" r:id="rId6"/>
    <p:sldLayoutId id="2147483656" r:id="rId7"/>
  </p:sldLayoutIdLst>
  <p:transition spd="med"/>
  <p:hf hdr="0" ftr="0" dt="0"/>
  <p:txStyles>
    <p:titleStyle>
      <a:lvl1pPr marL="0" marR="0" indent="0" algn="l" defTabSz="1828800" rtl="0" latinLnBrk="0">
        <a:lnSpc>
          <a:spcPct val="100000"/>
        </a:lnSpc>
        <a:spcBef>
          <a:spcPts val="0"/>
        </a:spcBef>
        <a:spcAft>
          <a:spcPts val="0"/>
        </a:spcAft>
        <a:buClrTx/>
        <a:buSzTx/>
        <a:buFontTx/>
        <a:buNone/>
        <a:tabLst/>
        <a:defRPr sz="7200" b="1" i="0" u="none" strike="noStrike" cap="none" spc="0" baseline="0">
          <a:ln>
            <a:noFill/>
          </a:ln>
          <a:solidFill>
            <a:srgbClr val="2C9889"/>
          </a:solidFill>
          <a:uFillTx/>
          <a:latin typeface="微軟正黑體" panose="020B0604030504040204" pitchFamily="34" charset="-120"/>
          <a:ea typeface="微軟正黑體" panose="020B0604030504040204" pitchFamily="34" charset="-120"/>
          <a:cs typeface="微軟正黑體" panose="020B0604030504040204" pitchFamily="34" charset="-120"/>
          <a:sym typeface="Trebuchet MS"/>
        </a:defRPr>
      </a:lvl1pPr>
      <a:lvl2pPr marL="0" marR="0" indent="0" algn="l" defTabSz="1828800" rtl="0" latinLnBrk="0">
        <a:lnSpc>
          <a:spcPct val="100000"/>
        </a:lnSpc>
        <a:spcBef>
          <a:spcPts val="0"/>
        </a:spcBef>
        <a:spcAft>
          <a:spcPts val="0"/>
        </a:spcAft>
        <a:buClrTx/>
        <a:buSzTx/>
        <a:buFontTx/>
        <a:buNone/>
        <a:tabLst/>
        <a:defRPr sz="7200" b="0" i="0" u="none" strike="noStrike" cap="none" spc="0" baseline="0">
          <a:ln>
            <a:noFill/>
          </a:ln>
          <a:solidFill>
            <a:srgbClr val="237B6E"/>
          </a:solidFill>
          <a:uFillTx/>
          <a:latin typeface="Trebuchet MS"/>
          <a:ea typeface="Trebuchet MS"/>
          <a:cs typeface="Trebuchet MS"/>
          <a:sym typeface="Trebuchet MS"/>
        </a:defRPr>
      </a:lvl2pPr>
      <a:lvl3pPr marL="0" marR="0" indent="0" algn="l" defTabSz="1828800" rtl="0" latinLnBrk="0">
        <a:lnSpc>
          <a:spcPct val="100000"/>
        </a:lnSpc>
        <a:spcBef>
          <a:spcPts val="0"/>
        </a:spcBef>
        <a:spcAft>
          <a:spcPts val="0"/>
        </a:spcAft>
        <a:buClrTx/>
        <a:buSzTx/>
        <a:buFontTx/>
        <a:buNone/>
        <a:tabLst/>
        <a:defRPr sz="7200" b="0" i="0" u="none" strike="noStrike" cap="none" spc="0" baseline="0">
          <a:ln>
            <a:noFill/>
          </a:ln>
          <a:solidFill>
            <a:srgbClr val="237B6E"/>
          </a:solidFill>
          <a:uFillTx/>
          <a:latin typeface="Trebuchet MS"/>
          <a:ea typeface="Trebuchet MS"/>
          <a:cs typeface="Trebuchet MS"/>
          <a:sym typeface="Trebuchet MS"/>
        </a:defRPr>
      </a:lvl3pPr>
      <a:lvl4pPr marL="0" marR="0" indent="0" algn="l" defTabSz="1828800" rtl="0" latinLnBrk="0">
        <a:lnSpc>
          <a:spcPct val="100000"/>
        </a:lnSpc>
        <a:spcBef>
          <a:spcPts val="0"/>
        </a:spcBef>
        <a:spcAft>
          <a:spcPts val="0"/>
        </a:spcAft>
        <a:buClrTx/>
        <a:buSzTx/>
        <a:buFontTx/>
        <a:buNone/>
        <a:tabLst/>
        <a:defRPr sz="7200" b="0" i="0" u="none" strike="noStrike" cap="none" spc="0" baseline="0">
          <a:ln>
            <a:noFill/>
          </a:ln>
          <a:solidFill>
            <a:srgbClr val="237B6E"/>
          </a:solidFill>
          <a:uFillTx/>
          <a:latin typeface="Trebuchet MS"/>
          <a:ea typeface="Trebuchet MS"/>
          <a:cs typeface="Trebuchet MS"/>
          <a:sym typeface="Trebuchet MS"/>
        </a:defRPr>
      </a:lvl4pPr>
      <a:lvl5pPr marL="0" marR="0" indent="0" algn="l" defTabSz="1828800" rtl="0" latinLnBrk="0">
        <a:lnSpc>
          <a:spcPct val="100000"/>
        </a:lnSpc>
        <a:spcBef>
          <a:spcPts val="0"/>
        </a:spcBef>
        <a:spcAft>
          <a:spcPts val="0"/>
        </a:spcAft>
        <a:buClrTx/>
        <a:buSzTx/>
        <a:buFontTx/>
        <a:buNone/>
        <a:tabLst/>
        <a:defRPr sz="7200" b="0" i="0" u="none" strike="noStrike" cap="none" spc="0" baseline="0">
          <a:ln>
            <a:noFill/>
          </a:ln>
          <a:solidFill>
            <a:srgbClr val="237B6E"/>
          </a:solidFill>
          <a:uFillTx/>
          <a:latin typeface="Trebuchet MS"/>
          <a:ea typeface="Trebuchet MS"/>
          <a:cs typeface="Trebuchet MS"/>
          <a:sym typeface="Trebuchet MS"/>
        </a:defRPr>
      </a:lvl5pPr>
      <a:lvl6pPr marL="0" marR="0" indent="457200" algn="l" defTabSz="1828800" rtl="0" latinLnBrk="0">
        <a:lnSpc>
          <a:spcPct val="100000"/>
        </a:lnSpc>
        <a:spcBef>
          <a:spcPts val="0"/>
        </a:spcBef>
        <a:spcAft>
          <a:spcPts val="0"/>
        </a:spcAft>
        <a:buClrTx/>
        <a:buSzTx/>
        <a:buFontTx/>
        <a:buNone/>
        <a:tabLst/>
        <a:defRPr sz="7200" b="0" i="0" u="none" strike="noStrike" cap="none" spc="0" baseline="0">
          <a:ln>
            <a:noFill/>
          </a:ln>
          <a:solidFill>
            <a:srgbClr val="237B6E"/>
          </a:solidFill>
          <a:uFillTx/>
          <a:latin typeface="Trebuchet MS"/>
          <a:ea typeface="Trebuchet MS"/>
          <a:cs typeface="Trebuchet MS"/>
          <a:sym typeface="Trebuchet MS"/>
        </a:defRPr>
      </a:lvl6pPr>
      <a:lvl7pPr marL="0" marR="0" indent="914400" algn="l" defTabSz="1828800" rtl="0" latinLnBrk="0">
        <a:lnSpc>
          <a:spcPct val="100000"/>
        </a:lnSpc>
        <a:spcBef>
          <a:spcPts val="0"/>
        </a:spcBef>
        <a:spcAft>
          <a:spcPts val="0"/>
        </a:spcAft>
        <a:buClrTx/>
        <a:buSzTx/>
        <a:buFontTx/>
        <a:buNone/>
        <a:tabLst/>
        <a:defRPr sz="7200" b="0" i="0" u="none" strike="noStrike" cap="none" spc="0" baseline="0">
          <a:ln>
            <a:noFill/>
          </a:ln>
          <a:solidFill>
            <a:srgbClr val="237B6E"/>
          </a:solidFill>
          <a:uFillTx/>
          <a:latin typeface="Trebuchet MS"/>
          <a:ea typeface="Trebuchet MS"/>
          <a:cs typeface="Trebuchet MS"/>
          <a:sym typeface="Trebuchet MS"/>
        </a:defRPr>
      </a:lvl7pPr>
      <a:lvl8pPr marL="0" marR="0" indent="1371600" algn="l" defTabSz="1828800" rtl="0" latinLnBrk="0">
        <a:lnSpc>
          <a:spcPct val="100000"/>
        </a:lnSpc>
        <a:spcBef>
          <a:spcPts val="0"/>
        </a:spcBef>
        <a:spcAft>
          <a:spcPts val="0"/>
        </a:spcAft>
        <a:buClrTx/>
        <a:buSzTx/>
        <a:buFontTx/>
        <a:buNone/>
        <a:tabLst/>
        <a:defRPr sz="7200" b="0" i="0" u="none" strike="noStrike" cap="none" spc="0" baseline="0">
          <a:ln>
            <a:noFill/>
          </a:ln>
          <a:solidFill>
            <a:srgbClr val="237B6E"/>
          </a:solidFill>
          <a:uFillTx/>
          <a:latin typeface="Trebuchet MS"/>
          <a:ea typeface="Trebuchet MS"/>
          <a:cs typeface="Trebuchet MS"/>
          <a:sym typeface="Trebuchet MS"/>
        </a:defRPr>
      </a:lvl8pPr>
      <a:lvl9pPr marL="0" marR="0" indent="1828800" algn="l" defTabSz="1828800" rtl="0" latinLnBrk="0">
        <a:lnSpc>
          <a:spcPct val="100000"/>
        </a:lnSpc>
        <a:spcBef>
          <a:spcPts val="0"/>
        </a:spcBef>
        <a:spcAft>
          <a:spcPts val="0"/>
        </a:spcAft>
        <a:buClrTx/>
        <a:buSzTx/>
        <a:buFontTx/>
        <a:buNone/>
        <a:tabLst/>
        <a:defRPr sz="7200" b="0" i="0" u="none" strike="noStrike" cap="none" spc="0" baseline="0">
          <a:ln>
            <a:noFill/>
          </a:ln>
          <a:solidFill>
            <a:srgbClr val="237B6E"/>
          </a:solidFill>
          <a:uFillTx/>
          <a:latin typeface="Trebuchet MS"/>
          <a:ea typeface="Trebuchet MS"/>
          <a:cs typeface="Trebuchet MS"/>
          <a:sym typeface="Trebuchet MS"/>
        </a:defRPr>
      </a:lvl9pPr>
    </p:titleStyle>
    <p:bodyStyle>
      <a:lvl1pPr marL="1800000" marR="0" indent="-540000" algn="l" defTabSz="1828800" rtl="0" latinLnBrk="0">
        <a:lnSpc>
          <a:spcPct val="100000"/>
        </a:lnSpc>
        <a:spcBef>
          <a:spcPts val="600"/>
        </a:spcBef>
        <a:spcAft>
          <a:spcPts val="0"/>
        </a:spcAft>
        <a:buClr>
          <a:srgbClr val="32AB99"/>
        </a:buClr>
        <a:buSzPct val="100000"/>
        <a:buFont typeface="Georgia"/>
        <a:buChar char="▫"/>
        <a:tabLst/>
        <a:defRPr lang="zh-TW" altLang="en-US" sz="5400" b="0" i="0" u="none" strike="noStrike" cap="none" spc="0" baseline="0" dirty="0" smtClean="0">
          <a:ln>
            <a:noFill/>
          </a:ln>
          <a:solidFill>
            <a:schemeClr val="tx1">
              <a:lumMod val="75000"/>
              <a:lumOff val="25000"/>
            </a:schemeClr>
          </a:solidFill>
          <a:uFillTx/>
          <a:latin typeface="Microsoft JhengHei"/>
          <a:ea typeface="Microsoft JhengHei"/>
          <a:cs typeface="Microsoft JhengHei"/>
          <a:sym typeface="Microsoft JhengHei"/>
        </a:defRPr>
      </a:lvl1pPr>
      <a:lvl2pPr marL="1440000" marR="0" indent="-540000" algn="l" defTabSz="1828800" rtl="0" latinLnBrk="0">
        <a:lnSpc>
          <a:spcPct val="100000"/>
        </a:lnSpc>
        <a:spcBef>
          <a:spcPts val="600"/>
        </a:spcBef>
        <a:spcAft>
          <a:spcPts val="0"/>
        </a:spcAft>
        <a:buClr>
          <a:srgbClr val="32AB99"/>
        </a:buClr>
        <a:buSzPct val="100000"/>
        <a:buFont typeface="Georgia"/>
        <a:buChar char="•"/>
        <a:tabLst/>
        <a:defRPr lang="zh-TW" altLang="en-US" sz="4800" b="0" i="0" u="none" strike="noStrike" cap="none" spc="0" baseline="0" dirty="0" smtClean="0">
          <a:ln>
            <a:noFill/>
          </a:ln>
          <a:solidFill>
            <a:schemeClr val="tx1">
              <a:lumMod val="75000"/>
              <a:lumOff val="25000"/>
            </a:schemeClr>
          </a:solidFill>
          <a:uFillTx/>
          <a:latin typeface="Microsoft JhengHei"/>
          <a:ea typeface="Microsoft JhengHei"/>
          <a:cs typeface="Microsoft JhengHei"/>
          <a:sym typeface="Microsoft JhengHei"/>
        </a:defRPr>
      </a:lvl2pPr>
      <a:lvl3pPr marL="2160000" marR="0" indent="-540000" algn="l" defTabSz="1828800" rtl="0" latinLnBrk="0">
        <a:lnSpc>
          <a:spcPct val="100000"/>
        </a:lnSpc>
        <a:spcBef>
          <a:spcPts val="600"/>
        </a:spcBef>
        <a:spcAft>
          <a:spcPts val="0"/>
        </a:spcAft>
        <a:buClr>
          <a:srgbClr val="32AB99"/>
        </a:buClr>
        <a:buSzPct val="100000"/>
        <a:buFont typeface="Georgia"/>
        <a:buChar char="●"/>
        <a:tabLst/>
        <a:defRPr lang="zh-TW" altLang="en-US" sz="4400" b="0" i="0" u="none" strike="noStrike" cap="none" spc="0" baseline="0" dirty="0" smtClean="0">
          <a:ln>
            <a:noFill/>
          </a:ln>
          <a:solidFill>
            <a:schemeClr val="tx1">
              <a:lumMod val="75000"/>
              <a:lumOff val="25000"/>
            </a:schemeClr>
          </a:solidFill>
          <a:uFillTx/>
          <a:latin typeface="Microsoft JhengHei"/>
          <a:ea typeface="Microsoft JhengHei"/>
          <a:cs typeface="Microsoft JhengHei"/>
          <a:sym typeface="Microsoft JhengHei"/>
        </a:defRPr>
      </a:lvl3pPr>
      <a:lvl4pPr marL="2880000" marR="0" indent="-540000" algn="l" defTabSz="1828800" rtl="0" latinLnBrk="0">
        <a:lnSpc>
          <a:spcPct val="100000"/>
        </a:lnSpc>
        <a:spcBef>
          <a:spcPts val="600"/>
        </a:spcBef>
        <a:spcAft>
          <a:spcPts val="0"/>
        </a:spcAft>
        <a:buClr>
          <a:srgbClr val="32AB99"/>
        </a:buClr>
        <a:buSzPct val="100000"/>
        <a:buFont typeface="Georgia"/>
        <a:buChar char="●"/>
        <a:tabLst/>
        <a:defRPr lang="zh-TW" altLang="en-US" sz="4000" b="0" i="0" u="none" strike="noStrike" cap="none" spc="0" baseline="0" dirty="0" smtClean="0">
          <a:ln>
            <a:noFill/>
          </a:ln>
          <a:solidFill>
            <a:schemeClr val="tx1">
              <a:lumMod val="75000"/>
              <a:lumOff val="25000"/>
            </a:schemeClr>
          </a:solidFill>
          <a:uFillTx/>
          <a:latin typeface="Microsoft JhengHei"/>
          <a:ea typeface="Microsoft JhengHei"/>
          <a:cs typeface="Microsoft JhengHei"/>
          <a:sym typeface="Microsoft JhengHei"/>
        </a:defRPr>
      </a:lvl4pPr>
      <a:lvl5pPr marL="3600000" marR="0" indent="-540000" algn="l" defTabSz="1828800" rtl="0" latinLnBrk="0">
        <a:lnSpc>
          <a:spcPct val="100000"/>
        </a:lnSpc>
        <a:spcBef>
          <a:spcPts val="600"/>
        </a:spcBef>
        <a:spcAft>
          <a:spcPts val="0"/>
        </a:spcAft>
        <a:buClr>
          <a:srgbClr val="32AB99"/>
        </a:buClr>
        <a:buSzPct val="100000"/>
        <a:buFont typeface="Georgia"/>
        <a:buChar char="▫"/>
        <a:tabLst/>
        <a:defRPr lang="zh-TW" altLang="en-US" sz="3600" b="0" i="0" u="none" strike="noStrike" cap="none" spc="0" baseline="0" dirty="0">
          <a:ln>
            <a:noFill/>
          </a:ln>
          <a:solidFill>
            <a:schemeClr val="tx1">
              <a:lumMod val="75000"/>
              <a:lumOff val="25000"/>
            </a:schemeClr>
          </a:solidFill>
          <a:uFillTx/>
          <a:latin typeface="Microsoft JhengHei"/>
          <a:ea typeface="Microsoft JhengHei"/>
          <a:cs typeface="Microsoft JhengHei"/>
          <a:sym typeface="Microsoft JhengHei"/>
        </a:defRPr>
      </a:lvl5pPr>
      <a:lvl6pPr marL="2150533" marR="0" indent="-486833" algn="l" defTabSz="1828800" rtl="0" latinLnBrk="0">
        <a:lnSpc>
          <a:spcPct val="100000"/>
        </a:lnSpc>
        <a:spcBef>
          <a:spcPts val="600"/>
        </a:spcBef>
        <a:spcAft>
          <a:spcPts val="0"/>
        </a:spcAft>
        <a:buClr>
          <a:srgbClr val="32AB99"/>
        </a:buClr>
        <a:buSzPct val="100000"/>
        <a:buFont typeface="Georgia"/>
        <a:buChar char="•"/>
        <a:tabLst/>
        <a:defRPr sz="4800" b="0" i="0" u="none" strike="noStrike" cap="none" spc="0" baseline="0">
          <a:ln>
            <a:noFill/>
          </a:ln>
          <a:solidFill>
            <a:srgbClr val="595959"/>
          </a:solidFill>
          <a:uFillTx/>
          <a:latin typeface="Microsoft JhengHei"/>
          <a:ea typeface="Microsoft JhengHei"/>
          <a:cs typeface="Microsoft JhengHei"/>
          <a:sym typeface="Microsoft JhengHei"/>
        </a:defRPr>
      </a:lvl6pPr>
      <a:lvl7pPr marL="2607733" marR="0" indent="-486833" algn="l" defTabSz="1828800" rtl="0" latinLnBrk="0">
        <a:lnSpc>
          <a:spcPct val="100000"/>
        </a:lnSpc>
        <a:spcBef>
          <a:spcPts val="600"/>
        </a:spcBef>
        <a:spcAft>
          <a:spcPts val="0"/>
        </a:spcAft>
        <a:buClr>
          <a:srgbClr val="32AB99"/>
        </a:buClr>
        <a:buSzPct val="100000"/>
        <a:buFont typeface="Georgia"/>
        <a:buChar char="•"/>
        <a:tabLst/>
        <a:defRPr sz="4800" b="0" i="0" u="none" strike="noStrike" cap="none" spc="0" baseline="0">
          <a:ln>
            <a:noFill/>
          </a:ln>
          <a:solidFill>
            <a:srgbClr val="595959"/>
          </a:solidFill>
          <a:uFillTx/>
          <a:latin typeface="Microsoft JhengHei"/>
          <a:ea typeface="Microsoft JhengHei"/>
          <a:cs typeface="Microsoft JhengHei"/>
          <a:sym typeface="Microsoft JhengHei"/>
        </a:defRPr>
      </a:lvl7pPr>
      <a:lvl8pPr marL="3064933" marR="0" indent="-486833" algn="l" defTabSz="1828800" rtl="0" latinLnBrk="0">
        <a:lnSpc>
          <a:spcPct val="100000"/>
        </a:lnSpc>
        <a:spcBef>
          <a:spcPts val="600"/>
        </a:spcBef>
        <a:spcAft>
          <a:spcPts val="0"/>
        </a:spcAft>
        <a:buClr>
          <a:srgbClr val="32AB99"/>
        </a:buClr>
        <a:buSzPct val="100000"/>
        <a:buFont typeface="Georgia"/>
        <a:buChar char="•"/>
        <a:tabLst/>
        <a:defRPr sz="4800" b="0" i="0" u="none" strike="noStrike" cap="none" spc="0" baseline="0">
          <a:ln>
            <a:noFill/>
          </a:ln>
          <a:solidFill>
            <a:srgbClr val="595959"/>
          </a:solidFill>
          <a:uFillTx/>
          <a:latin typeface="Microsoft JhengHei"/>
          <a:ea typeface="Microsoft JhengHei"/>
          <a:cs typeface="Microsoft JhengHei"/>
          <a:sym typeface="Microsoft JhengHei"/>
        </a:defRPr>
      </a:lvl8pPr>
      <a:lvl9pPr marL="3522133" marR="0" indent="-486833" algn="l" defTabSz="1828800" rtl="0" latinLnBrk="0">
        <a:lnSpc>
          <a:spcPct val="100000"/>
        </a:lnSpc>
        <a:spcBef>
          <a:spcPts val="600"/>
        </a:spcBef>
        <a:spcAft>
          <a:spcPts val="0"/>
        </a:spcAft>
        <a:buClr>
          <a:srgbClr val="32AB99"/>
        </a:buClr>
        <a:buSzPct val="100000"/>
        <a:buFont typeface="Georgia"/>
        <a:buChar char="•"/>
        <a:tabLst/>
        <a:defRPr sz="4800" b="0" i="0" u="none" strike="noStrike" cap="none" spc="0" baseline="0">
          <a:ln>
            <a:noFill/>
          </a:ln>
          <a:solidFill>
            <a:srgbClr val="595959"/>
          </a:solidFill>
          <a:uFillTx/>
          <a:latin typeface="Microsoft JhengHei"/>
          <a:ea typeface="Microsoft JhengHei"/>
          <a:cs typeface="Microsoft JhengHei"/>
          <a:sym typeface="Microsoft JhengHe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eorgia"/>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eorgia"/>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eorgia"/>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eorgia"/>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eorgia"/>
        </a:defRPr>
      </a:lvl5pPr>
      <a:lvl6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eorgia"/>
        </a:defRPr>
      </a:lvl6pPr>
      <a:lvl7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eorgia"/>
        </a:defRPr>
      </a:lvl7pPr>
      <a:lvl8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eorgia"/>
        </a:defRPr>
      </a:lvl8pPr>
      <a:lvl9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eorgi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idx="4294967295"/>
          </p:nvPr>
        </p:nvSpPr>
        <p:spPr>
          <a:xfrm>
            <a:off x="1607004" y="8582342"/>
            <a:ext cx="14144625" cy="1704975"/>
          </a:xfrm>
          <a:prstGeom prst="rect">
            <a:avLst/>
          </a:prstGeom>
        </p:spPr>
        <p:txBody>
          <a:bodyPr anchor="b">
            <a:normAutofit/>
          </a:bodyPr>
          <a:lstStyle>
            <a:lvl1pPr>
              <a:defRPr>
                <a:solidFill>
                  <a:srgbClr val="298F80"/>
                </a:solidFill>
                <a:latin typeface="Microsoft JhengHei"/>
                <a:ea typeface="Microsoft JhengHei"/>
                <a:cs typeface="Microsoft JhengHei"/>
                <a:sym typeface="Microsoft JhengHei"/>
              </a:defRPr>
            </a:lvl1pPr>
          </a:lstStyle>
          <a:p>
            <a:pPr>
              <a:defRPr b="1">
                <a:latin typeface="Trebuchet MS"/>
                <a:ea typeface="Trebuchet MS"/>
                <a:cs typeface="Trebuchet MS"/>
                <a:sym typeface="Trebuchet MS"/>
              </a:defRPr>
            </a:pPr>
            <a:r>
              <a:rPr lang="zh-TW" altLang="en-US" dirty="0">
                <a:latin typeface="微軟正黑體" panose="020B0604030504040204" pitchFamily="34" charset="-120"/>
                <a:ea typeface="微軟正黑體" panose="020B0604030504040204" pitchFamily="34" charset="-120"/>
              </a:rPr>
              <a:t>語音辨識與人聲合成</a:t>
            </a:r>
            <a:endParaRPr b="1" dirty="0">
              <a:latin typeface="微軟正黑體" panose="020B0604030504040204" pitchFamily="34" charset="-120"/>
              <a:ea typeface="微軟正黑體" panose="020B0604030504040204" pitchFamily="34" charset="-120"/>
              <a:sym typeface="Microsoft JhengHei"/>
            </a:endParaRPr>
          </a:p>
        </p:txBody>
      </p:sp>
      <p:sp>
        <p:nvSpPr>
          <p:cNvPr id="80" name="Shape 80"/>
          <p:cNvSpPr>
            <a:spLocks noGrp="1"/>
          </p:cNvSpPr>
          <p:nvPr>
            <p:ph type="body" sz="quarter" idx="4294967295"/>
          </p:nvPr>
        </p:nvSpPr>
        <p:spPr>
          <a:xfrm>
            <a:off x="1607004" y="10575159"/>
            <a:ext cx="11717110" cy="2460903"/>
          </a:xfrm>
          <a:prstGeom prst="rect">
            <a:avLst/>
          </a:prstGeom>
        </p:spPr>
        <p:txBody>
          <a:bodyPr>
            <a:normAutofit/>
          </a:bodyPr>
          <a:lstStyle>
            <a:lvl1pPr marL="0" indent="63500">
              <a:buSzTx/>
              <a:buNone/>
              <a:defRPr sz="4000">
                <a:solidFill>
                  <a:srgbClr val="000000"/>
                </a:solidFill>
              </a:defRPr>
            </a:lvl1pPr>
          </a:lstStyle>
          <a:p>
            <a:pPr marL="63500" eaLnBrk="1" hangingPunct="1"/>
            <a:r>
              <a:rPr lang="zh-TW" altLang="en-US" dirty="0"/>
              <a:t>數位金融處 智能分析部</a:t>
            </a:r>
            <a:endParaRPr lang="en-US" altLang="zh-TW" dirty="0"/>
          </a:p>
          <a:p>
            <a:pPr marL="63500" eaLnBrk="1" hangingPunct="1"/>
            <a:r>
              <a:rPr lang="en-US" altLang="zh-TW" dirty="0"/>
              <a:t>2021/02/02</a:t>
            </a:r>
            <a:endParaRPr lang="zh-TW" altLang="en-US"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9A0244-5723-4796-A960-2113E297659B}"/>
              </a:ext>
            </a:extLst>
          </p:cNvPr>
          <p:cNvSpPr>
            <a:spLocks noGrp="1"/>
          </p:cNvSpPr>
          <p:nvPr>
            <p:ph type="title"/>
          </p:nvPr>
        </p:nvSpPr>
        <p:spPr>
          <a:xfrm>
            <a:off x="529982" y="1064628"/>
            <a:ext cx="21256592" cy="1571625"/>
          </a:xfrm>
        </p:spPr>
        <p:txBody>
          <a:bodyPr>
            <a:normAutofit/>
          </a:bodyPr>
          <a:lstStyle/>
          <a:p>
            <a:r>
              <a:rPr lang="en-US" altLang="zh-TW" dirty="0"/>
              <a:t>V0 </a:t>
            </a:r>
            <a:r>
              <a:rPr lang="zh-TW" altLang="en-US" dirty="0"/>
              <a:t>版已訓練完成 </a:t>
            </a:r>
            <a:r>
              <a:rPr lang="en-US" altLang="zh-TW" dirty="0"/>
              <a:t>(CER: 14.86%)-2021/01/15</a:t>
            </a:r>
            <a:endParaRPr lang="zh-TW" altLang="en-US" dirty="0"/>
          </a:p>
        </p:txBody>
      </p:sp>
      <p:sp>
        <p:nvSpPr>
          <p:cNvPr id="3" name="投影片編號版面配置區 2">
            <a:extLst>
              <a:ext uri="{FF2B5EF4-FFF2-40B4-BE49-F238E27FC236}">
                <a16:creationId xmlns:a16="http://schemas.microsoft.com/office/drawing/2014/main" id="{7120DE3F-59BA-4D24-96CC-8D3304FD5711}"/>
              </a:ext>
            </a:extLst>
          </p:cNvPr>
          <p:cNvSpPr>
            <a:spLocks noGrp="1"/>
          </p:cNvSpPr>
          <p:nvPr>
            <p:ph type="sldNum" sz="quarter" idx="10"/>
          </p:nvPr>
        </p:nvSpPr>
        <p:spPr/>
        <p:txBody>
          <a:bodyPr/>
          <a:lstStyle/>
          <a:p>
            <a:fld id="{7F198954-EB91-4806-AE34-065EC139C148}" type="slidenum">
              <a:rPr lang="zh-TW" altLang="en-US" smtClean="0"/>
              <a:pPr/>
              <a:t>2</a:t>
            </a:fld>
            <a:endParaRPr lang="zh-TW" altLang="en-US" dirty="0"/>
          </a:p>
        </p:txBody>
      </p:sp>
      <p:sp>
        <p:nvSpPr>
          <p:cNvPr id="4" name="文字版面配置區 3">
            <a:extLst>
              <a:ext uri="{FF2B5EF4-FFF2-40B4-BE49-F238E27FC236}">
                <a16:creationId xmlns:a16="http://schemas.microsoft.com/office/drawing/2014/main" id="{A626AE92-E8BC-46CB-AAC9-3ED340AD57D4}"/>
              </a:ext>
            </a:extLst>
          </p:cNvPr>
          <p:cNvSpPr>
            <a:spLocks noGrp="1"/>
          </p:cNvSpPr>
          <p:nvPr>
            <p:ph type="body" sz="quarter" idx="11"/>
          </p:nvPr>
        </p:nvSpPr>
        <p:spPr>
          <a:xfrm>
            <a:off x="529982" y="2837332"/>
            <a:ext cx="10292501" cy="10357467"/>
          </a:xfrm>
        </p:spPr>
        <p:txBody>
          <a:bodyPr/>
          <a:lstStyle/>
          <a:p>
            <a:r>
              <a:rPr lang="zh-TW" altLang="en-US" dirty="0"/>
              <a:t>聲學模型</a:t>
            </a:r>
            <a:endParaRPr lang="en-US" altLang="zh-TW" dirty="0"/>
          </a:p>
          <a:p>
            <a:pPr lvl="1"/>
            <a:r>
              <a:rPr lang="zh-TW" altLang="en-US" dirty="0"/>
              <a:t>使用的聲音資料集</a:t>
            </a:r>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lvl="1"/>
            <a:endParaRPr lang="en-US" altLang="zh-TW" dirty="0"/>
          </a:p>
          <a:p>
            <a:pPr lvl="1"/>
            <a:r>
              <a:rPr lang="zh-TW" altLang="en-US" dirty="0"/>
              <a:t>使用的 </a:t>
            </a:r>
            <a:r>
              <a:rPr lang="en-US" altLang="zh-TW" dirty="0"/>
              <a:t>perturbation</a:t>
            </a:r>
            <a:endParaRPr lang="zh-TW" altLang="en-US" dirty="0"/>
          </a:p>
          <a:p>
            <a:pPr lvl="2"/>
            <a:r>
              <a:rPr lang="zh-TW" altLang="en-US" dirty="0"/>
              <a:t>語速加減速</a:t>
            </a:r>
            <a:endParaRPr lang="en-US" altLang="zh-TW" dirty="0"/>
          </a:p>
          <a:p>
            <a:pPr lvl="2"/>
            <a:r>
              <a:rPr lang="en-US" altLang="zh-TW" strike="sngStrike" dirty="0" err="1">
                <a:solidFill>
                  <a:srgbClr val="C00000"/>
                </a:solidFill>
              </a:rPr>
              <a:t>Musan</a:t>
            </a:r>
            <a:r>
              <a:rPr lang="zh-TW" altLang="en-US" strike="sngStrike" dirty="0">
                <a:solidFill>
                  <a:srgbClr val="C00000"/>
                </a:solidFill>
              </a:rPr>
              <a:t> </a:t>
            </a:r>
            <a:r>
              <a:rPr lang="en-US" altLang="zh-TW" strike="sngStrike" dirty="0">
                <a:solidFill>
                  <a:srgbClr val="C00000"/>
                </a:solidFill>
              </a:rPr>
              <a:t>(</a:t>
            </a:r>
            <a:r>
              <a:rPr lang="zh-TW" altLang="en-US" strike="sngStrike" dirty="0">
                <a:solidFill>
                  <a:srgbClr val="C00000"/>
                </a:solidFill>
              </a:rPr>
              <a:t>三種類型，多種</a:t>
            </a:r>
            <a:r>
              <a:rPr lang="en-US" altLang="zh-TW" strike="sngStrike" dirty="0">
                <a:solidFill>
                  <a:srgbClr val="C00000"/>
                </a:solidFill>
              </a:rPr>
              <a:t>SNR)</a:t>
            </a:r>
          </a:p>
          <a:p>
            <a:pPr lvl="2"/>
            <a:r>
              <a:rPr lang="en-US" altLang="zh-TW" dirty="0"/>
              <a:t>0.5x</a:t>
            </a:r>
            <a:r>
              <a:rPr lang="zh-TW" altLang="en-US" dirty="0"/>
              <a:t>、</a:t>
            </a:r>
            <a:r>
              <a:rPr lang="en-US" altLang="zh-TW" dirty="0"/>
              <a:t>1.5x</a:t>
            </a:r>
            <a:r>
              <a:rPr lang="zh-TW" altLang="en-US" dirty="0"/>
              <a:t>、</a:t>
            </a:r>
            <a:r>
              <a:rPr lang="en-US" altLang="zh-TW" dirty="0"/>
              <a:t>2.0x</a:t>
            </a:r>
            <a:r>
              <a:rPr lang="zh-TW" altLang="en-US" dirty="0"/>
              <a:t> 音量調整</a:t>
            </a:r>
          </a:p>
          <a:p>
            <a:endParaRPr lang="zh-TW" altLang="en-US" dirty="0"/>
          </a:p>
        </p:txBody>
      </p:sp>
      <p:graphicFrame>
        <p:nvGraphicFramePr>
          <p:cNvPr id="5" name="表格 4">
            <a:extLst>
              <a:ext uri="{FF2B5EF4-FFF2-40B4-BE49-F238E27FC236}">
                <a16:creationId xmlns:a16="http://schemas.microsoft.com/office/drawing/2014/main" id="{C88E2E63-2A9C-427D-A890-F9129B782BFB}"/>
              </a:ext>
            </a:extLst>
          </p:cNvPr>
          <p:cNvGraphicFramePr>
            <a:graphicFrameLocks noGrp="1"/>
          </p:cNvGraphicFramePr>
          <p:nvPr>
            <p:extLst>
              <p:ext uri="{D42A27DB-BD31-4B8C-83A1-F6EECF244321}">
                <p14:modId xmlns:p14="http://schemas.microsoft.com/office/powerpoint/2010/main" val="3038837153"/>
              </p:ext>
            </p:extLst>
          </p:nvPr>
        </p:nvGraphicFramePr>
        <p:xfrm>
          <a:off x="1115264" y="4686630"/>
          <a:ext cx="9806609" cy="5120640"/>
        </p:xfrm>
        <a:graphic>
          <a:graphicData uri="http://schemas.openxmlformats.org/drawingml/2006/table">
            <a:tbl>
              <a:tblPr firstRow="1" bandRow="1">
                <a:tableStyleId>{4C3C2611-4C71-4FC5-86AE-919BDF0F9419}</a:tableStyleId>
              </a:tblPr>
              <a:tblGrid>
                <a:gridCol w="3776870">
                  <a:extLst>
                    <a:ext uri="{9D8B030D-6E8A-4147-A177-3AD203B41FA5}">
                      <a16:colId xmlns:a16="http://schemas.microsoft.com/office/drawing/2014/main" val="3911581795"/>
                    </a:ext>
                  </a:extLst>
                </a:gridCol>
                <a:gridCol w="2009913">
                  <a:extLst>
                    <a:ext uri="{9D8B030D-6E8A-4147-A177-3AD203B41FA5}">
                      <a16:colId xmlns:a16="http://schemas.microsoft.com/office/drawing/2014/main" val="2835391380"/>
                    </a:ext>
                  </a:extLst>
                </a:gridCol>
                <a:gridCol w="2009913">
                  <a:extLst>
                    <a:ext uri="{9D8B030D-6E8A-4147-A177-3AD203B41FA5}">
                      <a16:colId xmlns:a16="http://schemas.microsoft.com/office/drawing/2014/main" val="2163611025"/>
                    </a:ext>
                  </a:extLst>
                </a:gridCol>
                <a:gridCol w="2009913">
                  <a:extLst>
                    <a:ext uri="{9D8B030D-6E8A-4147-A177-3AD203B41FA5}">
                      <a16:colId xmlns:a16="http://schemas.microsoft.com/office/drawing/2014/main" val="3859297532"/>
                    </a:ext>
                  </a:extLst>
                </a:gridCol>
              </a:tblGrid>
              <a:tr h="370840">
                <a:tc>
                  <a:txBody>
                    <a:bodyPr/>
                    <a:lstStyle/>
                    <a:p>
                      <a:pPr algn="ctr"/>
                      <a:r>
                        <a:rPr lang="en-US" altLang="zh-TW" sz="3200" dirty="0"/>
                        <a:t>Corpus </a:t>
                      </a:r>
                      <a:r>
                        <a:rPr lang="zh-TW" altLang="en-US" sz="3200" dirty="0"/>
                        <a:t>名稱</a:t>
                      </a:r>
                    </a:p>
                  </a:txBody>
                  <a:tcPr anchor="ctr"/>
                </a:tc>
                <a:tc>
                  <a:txBody>
                    <a:bodyPr/>
                    <a:lstStyle/>
                    <a:p>
                      <a:pPr algn="ctr"/>
                      <a:r>
                        <a:rPr lang="zh-TW" altLang="en-US" sz="3200" dirty="0"/>
                        <a:t>語言</a:t>
                      </a:r>
                    </a:p>
                  </a:txBody>
                  <a:tcPr anchor="ctr"/>
                </a:tc>
                <a:tc>
                  <a:txBody>
                    <a:bodyPr/>
                    <a:lstStyle/>
                    <a:p>
                      <a:pPr algn="ctr"/>
                      <a:r>
                        <a:rPr lang="en-US" altLang="zh-TW" sz="3200" dirty="0"/>
                        <a:t>Train</a:t>
                      </a:r>
                      <a:r>
                        <a:rPr lang="zh-TW" altLang="en-US" sz="3200" dirty="0"/>
                        <a:t> </a:t>
                      </a:r>
                      <a:endParaRPr lang="en-US" altLang="zh-TW" sz="3200" dirty="0"/>
                    </a:p>
                    <a:p>
                      <a:pPr algn="ctr"/>
                      <a:r>
                        <a:rPr lang="zh-TW" altLang="en-US" sz="3200" dirty="0"/>
                        <a:t>小時數</a:t>
                      </a:r>
                    </a:p>
                  </a:txBody>
                  <a:tcPr anchor="ctr"/>
                </a:tc>
                <a:tc>
                  <a:txBody>
                    <a:bodyPr/>
                    <a:lstStyle/>
                    <a:p>
                      <a:pPr algn="ctr"/>
                      <a:r>
                        <a:rPr lang="en-US" altLang="zh-TW" sz="3200" dirty="0"/>
                        <a:t>Test </a:t>
                      </a:r>
                    </a:p>
                    <a:p>
                      <a:pPr algn="ctr"/>
                      <a:r>
                        <a:rPr lang="zh-TW" altLang="en-US" sz="3200" dirty="0"/>
                        <a:t>小時數</a:t>
                      </a:r>
                    </a:p>
                  </a:txBody>
                  <a:tcPr anchor="ctr"/>
                </a:tc>
                <a:extLst>
                  <a:ext uri="{0D108BD9-81ED-4DB2-BD59-A6C34878D82A}">
                    <a16:rowId xmlns:a16="http://schemas.microsoft.com/office/drawing/2014/main" val="1001301779"/>
                  </a:ext>
                </a:extLst>
              </a:tr>
              <a:tr h="370840">
                <a:tc>
                  <a:txBody>
                    <a:bodyPr/>
                    <a:lstStyle/>
                    <a:p>
                      <a:r>
                        <a:rPr lang="en-US" altLang="zh-TW" sz="3200" dirty="0"/>
                        <a:t>ESUN_200hr</a:t>
                      </a:r>
                      <a:endParaRPr lang="zh-TW" altLang="en-US" sz="3200" dirty="0"/>
                    </a:p>
                  </a:txBody>
                  <a:tcPr/>
                </a:tc>
                <a:tc>
                  <a:txBody>
                    <a:bodyPr/>
                    <a:lstStyle/>
                    <a:p>
                      <a:r>
                        <a:rPr lang="zh-TW" altLang="en-US" sz="3200" dirty="0"/>
                        <a:t>台灣中文</a:t>
                      </a:r>
                    </a:p>
                  </a:txBody>
                  <a:tcPr/>
                </a:tc>
                <a:tc>
                  <a:txBody>
                    <a:bodyPr/>
                    <a:lstStyle/>
                    <a:p>
                      <a:r>
                        <a:rPr lang="en-US" altLang="zh-TW" sz="3200" dirty="0"/>
                        <a:t>149 </a:t>
                      </a:r>
                      <a:r>
                        <a:rPr lang="en-US" altLang="zh-TW" sz="3200" dirty="0" err="1"/>
                        <a:t>hrs</a:t>
                      </a:r>
                      <a:endParaRPr lang="zh-TW" altLang="en-US" sz="3200" dirty="0"/>
                    </a:p>
                  </a:txBody>
                  <a:tcPr/>
                </a:tc>
                <a:tc>
                  <a:txBody>
                    <a:bodyPr/>
                    <a:lstStyle/>
                    <a:p>
                      <a:r>
                        <a:rPr lang="en-US" altLang="zh-TW" sz="3200" dirty="0"/>
                        <a:t>10.3 </a:t>
                      </a:r>
                      <a:r>
                        <a:rPr lang="en-US" altLang="zh-TW" sz="3200" dirty="0" err="1"/>
                        <a:t>hrs</a:t>
                      </a:r>
                      <a:endParaRPr lang="zh-TW" altLang="en-US" sz="3200" dirty="0"/>
                    </a:p>
                  </a:txBody>
                  <a:tcPr/>
                </a:tc>
                <a:extLst>
                  <a:ext uri="{0D108BD9-81ED-4DB2-BD59-A6C34878D82A}">
                    <a16:rowId xmlns:a16="http://schemas.microsoft.com/office/drawing/2014/main" val="4200024350"/>
                  </a:ext>
                </a:extLst>
              </a:tr>
              <a:tr h="370840">
                <a:tc>
                  <a:txBody>
                    <a:bodyPr/>
                    <a:lstStyle/>
                    <a:p>
                      <a:r>
                        <a:rPr lang="en-US" altLang="zh-TW" sz="3200" dirty="0" err="1"/>
                        <a:t>ESUN_overdue</a:t>
                      </a:r>
                      <a:endParaRPr lang="zh-TW" altLang="en-US" sz="3200" dirty="0"/>
                    </a:p>
                  </a:txBody>
                  <a:tcPr/>
                </a:tc>
                <a:tc>
                  <a:txBody>
                    <a:bodyPr/>
                    <a:lstStyle/>
                    <a:p>
                      <a:r>
                        <a:rPr lang="zh-TW" altLang="en-US" sz="3200" dirty="0"/>
                        <a:t>台灣中文</a:t>
                      </a:r>
                    </a:p>
                  </a:txBody>
                  <a:tcPr/>
                </a:tc>
                <a:tc>
                  <a:txBody>
                    <a:bodyPr/>
                    <a:lstStyle/>
                    <a:p>
                      <a:r>
                        <a:rPr lang="en-US" altLang="zh-TW" sz="3200" dirty="0"/>
                        <a:t>18.8 </a:t>
                      </a:r>
                      <a:r>
                        <a:rPr lang="en-US" altLang="zh-TW" sz="3200" dirty="0" err="1"/>
                        <a:t>hrs</a:t>
                      </a:r>
                      <a:endParaRPr lang="zh-TW" altLang="en-US" sz="3200" dirty="0"/>
                    </a:p>
                  </a:txBody>
                  <a:tcPr/>
                </a:tc>
                <a:tc>
                  <a:txBody>
                    <a:bodyPr/>
                    <a:lstStyle/>
                    <a:p>
                      <a:r>
                        <a:rPr lang="en-US" altLang="zh-TW" sz="3200" dirty="0"/>
                        <a:t>2.8 </a:t>
                      </a:r>
                      <a:r>
                        <a:rPr lang="en-US" altLang="zh-TW" sz="3200" dirty="0" err="1"/>
                        <a:t>hrs</a:t>
                      </a:r>
                      <a:endParaRPr lang="zh-TW" altLang="en-US" sz="3200" dirty="0"/>
                    </a:p>
                  </a:txBody>
                  <a:tcPr/>
                </a:tc>
                <a:extLst>
                  <a:ext uri="{0D108BD9-81ED-4DB2-BD59-A6C34878D82A}">
                    <a16:rowId xmlns:a16="http://schemas.microsoft.com/office/drawing/2014/main" val="2755968141"/>
                  </a:ext>
                </a:extLst>
              </a:tr>
              <a:tr h="370840">
                <a:tc>
                  <a:txBody>
                    <a:bodyPr/>
                    <a:lstStyle/>
                    <a:p>
                      <a:r>
                        <a:rPr lang="en-US" altLang="zh-TW" sz="3200" dirty="0" err="1"/>
                        <a:t>ESUN_clcallcenter</a:t>
                      </a:r>
                      <a:endParaRPr lang="zh-TW" altLang="en-US" sz="3200" dirty="0"/>
                    </a:p>
                  </a:txBody>
                  <a:tcPr/>
                </a:tc>
                <a:tc>
                  <a:txBody>
                    <a:bodyPr/>
                    <a:lstStyle/>
                    <a:p>
                      <a:r>
                        <a:rPr lang="zh-TW" altLang="en-US" sz="3200" dirty="0"/>
                        <a:t>台灣中文</a:t>
                      </a:r>
                    </a:p>
                  </a:txBody>
                  <a:tcPr/>
                </a:tc>
                <a:tc>
                  <a:txBody>
                    <a:bodyPr/>
                    <a:lstStyle/>
                    <a:p>
                      <a:r>
                        <a:rPr lang="en-US" altLang="zh-TW" sz="3200" dirty="0"/>
                        <a:t>10.1 </a:t>
                      </a:r>
                      <a:r>
                        <a:rPr lang="en-US" altLang="zh-TW" sz="3200" dirty="0" err="1"/>
                        <a:t>hrs</a:t>
                      </a:r>
                      <a:endParaRPr lang="zh-TW" altLang="en-US" sz="3200" dirty="0"/>
                    </a:p>
                  </a:txBody>
                  <a:tcPr/>
                </a:tc>
                <a:tc>
                  <a:txBody>
                    <a:bodyPr/>
                    <a:lstStyle/>
                    <a:p>
                      <a:r>
                        <a:rPr lang="en-US" altLang="zh-TW" sz="3200" dirty="0"/>
                        <a:t>3.3 </a:t>
                      </a:r>
                      <a:r>
                        <a:rPr lang="en-US" altLang="zh-TW" sz="3200" dirty="0" err="1"/>
                        <a:t>hrs</a:t>
                      </a:r>
                      <a:endParaRPr lang="zh-TW" altLang="en-US" sz="3200" dirty="0"/>
                    </a:p>
                  </a:txBody>
                  <a:tcPr/>
                </a:tc>
                <a:extLst>
                  <a:ext uri="{0D108BD9-81ED-4DB2-BD59-A6C34878D82A}">
                    <a16:rowId xmlns:a16="http://schemas.microsoft.com/office/drawing/2014/main" val="3825103931"/>
                  </a:ext>
                </a:extLst>
              </a:tr>
              <a:tr h="370840">
                <a:tc>
                  <a:txBody>
                    <a:bodyPr/>
                    <a:lstStyle/>
                    <a:p>
                      <a:r>
                        <a:rPr lang="en-US" altLang="zh-TW" sz="3200" dirty="0"/>
                        <a:t>DAAI</a:t>
                      </a:r>
                      <a:endParaRPr lang="zh-TW" altLang="en-US" sz="3200" dirty="0"/>
                    </a:p>
                  </a:txBody>
                  <a:tcPr/>
                </a:tc>
                <a:tc>
                  <a:txBody>
                    <a:bodyPr/>
                    <a:lstStyle/>
                    <a:p>
                      <a:r>
                        <a:rPr lang="zh-TW" altLang="en-US" sz="3200" dirty="0"/>
                        <a:t>台灣中文</a:t>
                      </a:r>
                    </a:p>
                  </a:txBody>
                  <a:tcPr/>
                </a:tc>
                <a:tc>
                  <a:txBody>
                    <a:bodyPr/>
                    <a:lstStyle/>
                    <a:p>
                      <a:r>
                        <a:rPr lang="en-US" altLang="zh-TW" sz="3200" dirty="0"/>
                        <a:t>107 </a:t>
                      </a:r>
                      <a:r>
                        <a:rPr lang="en-US" altLang="zh-TW" sz="3200" dirty="0" err="1"/>
                        <a:t>hrs</a:t>
                      </a:r>
                      <a:endParaRPr lang="zh-TW" altLang="en-US" sz="3200" dirty="0"/>
                    </a:p>
                  </a:txBody>
                  <a:tcPr/>
                </a:tc>
                <a:tc>
                  <a:txBody>
                    <a:bodyPr/>
                    <a:lstStyle/>
                    <a:p>
                      <a:r>
                        <a:rPr lang="en-US" altLang="zh-TW" sz="3200" dirty="0"/>
                        <a:t>16.4 </a:t>
                      </a:r>
                      <a:r>
                        <a:rPr lang="en-US" altLang="zh-TW" sz="3200" dirty="0" err="1"/>
                        <a:t>hrs</a:t>
                      </a:r>
                      <a:endParaRPr lang="zh-TW" altLang="en-US" sz="3200" dirty="0"/>
                    </a:p>
                  </a:txBody>
                  <a:tcPr/>
                </a:tc>
                <a:extLst>
                  <a:ext uri="{0D108BD9-81ED-4DB2-BD59-A6C34878D82A}">
                    <a16:rowId xmlns:a16="http://schemas.microsoft.com/office/drawing/2014/main" val="3770970444"/>
                  </a:ext>
                </a:extLst>
              </a:tr>
              <a:tr h="370840">
                <a:tc>
                  <a:txBody>
                    <a:bodyPr/>
                    <a:lstStyle/>
                    <a:p>
                      <a:r>
                        <a:rPr lang="en-US" altLang="zh-TW" sz="3200" dirty="0"/>
                        <a:t>NER-vol1~4</a:t>
                      </a:r>
                      <a:endParaRPr lang="zh-TW" altLang="en-US" sz="3200" dirty="0"/>
                    </a:p>
                  </a:txBody>
                  <a:tcPr/>
                </a:tc>
                <a:tc>
                  <a:txBody>
                    <a:bodyPr/>
                    <a:lstStyle/>
                    <a:p>
                      <a:r>
                        <a:rPr lang="zh-TW" altLang="en-US" sz="3200" dirty="0"/>
                        <a:t>台灣中文</a:t>
                      </a:r>
                    </a:p>
                  </a:txBody>
                  <a:tcPr/>
                </a:tc>
                <a:tc>
                  <a:txBody>
                    <a:bodyPr/>
                    <a:lstStyle/>
                    <a:p>
                      <a:r>
                        <a:rPr lang="en-US" altLang="zh-TW" sz="3200" dirty="0"/>
                        <a:t>411.6 </a:t>
                      </a:r>
                      <a:r>
                        <a:rPr lang="en-US" altLang="zh-TW" sz="3200" dirty="0" err="1"/>
                        <a:t>hrs</a:t>
                      </a:r>
                      <a:endParaRPr lang="zh-TW" altLang="en-US" sz="3200" dirty="0"/>
                    </a:p>
                  </a:txBody>
                  <a:tcPr/>
                </a:tc>
                <a:tc>
                  <a:txBody>
                    <a:bodyPr/>
                    <a:lstStyle/>
                    <a:p>
                      <a:r>
                        <a:rPr lang="en-US" altLang="zh-TW" sz="3200" dirty="0"/>
                        <a:t>96.5 </a:t>
                      </a:r>
                      <a:r>
                        <a:rPr lang="en-US" altLang="zh-TW" sz="3200" dirty="0" err="1"/>
                        <a:t>hrs</a:t>
                      </a:r>
                      <a:endParaRPr lang="zh-TW" altLang="en-US" sz="3200" dirty="0"/>
                    </a:p>
                  </a:txBody>
                  <a:tcPr/>
                </a:tc>
                <a:extLst>
                  <a:ext uri="{0D108BD9-81ED-4DB2-BD59-A6C34878D82A}">
                    <a16:rowId xmlns:a16="http://schemas.microsoft.com/office/drawing/2014/main" val="686619313"/>
                  </a:ext>
                </a:extLst>
              </a:tr>
              <a:tr h="370840">
                <a:tc>
                  <a:txBody>
                    <a:bodyPr/>
                    <a:lstStyle/>
                    <a:p>
                      <a:r>
                        <a:rPr lang="en-US" altLang="zh-TW" sz="3200" dirty="0"/>
                        <a:t>EAT</a:t>
                      </a:r>
                      <a:endParaRPr lang="zh-TW" altLang="en-US" sz="3200" dirty="0"/>
                    </a:p>
                  </a:txBody>
                  <a:tcPr/>
                </a:tc>
                <a:tc>
                  <a:txBody>
                    <a:bodyPr/>
                    <a:lstStyle/>
                    <a:p>
                      <a:r>
                        <a:rPr lang="zh-TW" altLang="en-US" sz="3200" dirty="0"/>
                        <a:t>中</a:t>
                      </a:r>
                      <a:r>
                        <a:rPr lang="en-US" altLang="zh-TW" sz="3200" dirty="0"/>
                        <a:t>+</a:t>
                      </a:r>
                      <a:r>
                        <a:rPr lang="zh-TW" altLang="en-US" sz="3200" dirty="0"/>
                        <a:t>英</a:t>
                      </a:r>
                    </a:p>
                  </a:txBody>
                  <a:tcPr/>
                </a:tc>
                <a:tc>
                  <a:txBody>
                    <a:bodyPr/>
                    <a:lstStyle/>
                    <a:p>
                      <a:r>
                        <a:rPr lang="en-US" altLang="zh-TW" sz="3200" dirty="0"/>
                        <a:t>100.8 </a:t>
                      </a:r>
                      <a:r>
                        <a:rPr lang="en-US" altLang="zh-TW" sz="3200" dirty="0" err="1"/>
                        <a:t>hrs</a:t>
                      </a:r>
                      <a:endParaRPr lang="zh-TW" altLang="en-US" sz="3200" dirty="0"/>
                    </a:p>
                  </a:txBody>
                  <a:tcPr/>
                </a:tc>
                <a:tc>
                  <a:txBody>
                    <a:bodyPr/>
                    <a:lstStyle/>
                    <a:p>
                      <a:r>
                        <a:rPr lang="en-US" altLang="zh-TW" sz="3200" dirty="0"/>
                        <a:t>16.6 </a:t>
                      </a:r>
                      <a:r>
                        <a:rPr lang="en-US" altLang="zh-TW" sz="3200" dirty="0" err="1"/>
                        <a:t>hrs</a:t>
                      </a:r>
                      <a:endParaRPr lang="zh-TW" altLang="en-US" sz="3200" dirty="0"/>
                    </a:p>
                  </a:txBody>
                  <a:tcPr/>
                </a:tc>
                <a:extLst>
                  <a:ext uri="{0D108BD9-81ED-4DB2-BD59-A6C34878D82A}">
                    <a16:rowId xmlns:a16="http://schemas.microsoft.com/office/drawing/2014/main" val="2532403815"/>
                  </a:ext>
                </a:extLst>
              </a:tr>
              <a:tr h="370840">
                <a:tc>
                  <a:txBody>
                    <a:bodyPr/>
                    <a:lstStyle/>
                    <a:p>
                      <a:r>
                        <a:rPr lang="zh-TW" altLang="en-US" sz="3200" dirty="0"/>
                        <a:t>合計</a:t>
                      </a:r>
                    </a:p>
                  </a:txBody>
                  <a:tcPr/>
                </a:tc>
                <a:tc>
                  <a:txBody>
                    <a:bodyPr/>
                    <a:lstStyle/>
                    <a:p>
                      <a:endParaRPr lang="zh-TW" altLang="en-US" sz="3200" dirty="0"/>
                    </a:p>
                  </a:txBody>
                  <a:tcPr/>
                </a:tc>
                <a:tc>
                  <a:txBody>
                    <a:bodyPr/>
                    <a:lstStyle/>
                    <a:p>
                      <a:r>
                        <a:rPr lang="en-US" altLang="zh-TW" sz="3200" dirty="0"/>
                        <a:t>797.3 </a:t>
                      </a:r>
                      <a:r>
                        <a:rPr lang="en-US" altLang="zh-TW" sz="3200" dirty="0" err="1"/>
                        <a:t>hrs</a:t>
                      </a:r>
                      <a:endParaRPr lang="zh-TW" altLang="en-US" sz="3200" dirty="0"/>
                    </a:p>
                  </a:txBody>
                  <a:tcPr/>
                </a:tc>
                <a:tc>
                  <a:txBody>
                    <a:bodyPr/>
                    <a:lstStyle/>
                    <a:p>
                      <a:r>
                        <a:rPr lang="en-US" altLang="zh-TW" sz="3200" dirty="0"/>
                        <a:t>145.9 </a:t>
                      </a:r>
                      <a:r>
                        <a:rPr lang="en-US" altLang="zh-TW" sz="3200" dirty="0" err="1"/>
                        <a:t>hrs</a:t>
                      </a:r>
                      <a:endParaRPr lang="zh-TW" altLang="en-US" sz="3200" dirty="0"/>
                    </a:p>
                  </a:txBody>
                  <a:tcPr/>
                </a:tc>
                <a:extLst>
                  <a:ext uri="{0D108BD9-81ED-4DB2-BD59-A6C34878D82A}">
                    <a16:rowId xmlns:a16="http://schemas.microsoft.com/office/drawing/2014/main" val="2553212133"/>
                  </a:ext>
                </a:extLst>
              </a:tr>
            </a:tbl>
          </a:graphicData>
        </a:graphic>
      </p:graphicFrame>
      <p:sp>
        <p:nvSpPr>
          <p:cNvPr id="7" name="文字版面配置區 3">
            <a:extLst>
              <a:ext uri="{FF2B5EF4-FFF2-40B4-BE49-F238E27FC236}">
                <a16:creationId xmlns:a16="http://schemas.microsoft.com/office/drawing/2014/main" id="{D0E6003B-3EF3-4E8C-A549-16115AC9DF00}"/>
              </a:ext>
            </a:extLst>
          </p:cNvPr>
          <p:cNvSpPr txBox="1">
            <a:spLocks/>
          </p:cNvSpPr>
          <p:nvPr/>
        </p:nvSpPr>
        <p:spPr>
          <a:xfrm>
            <a:off x="12192000" y="2837332"/>
            <a:ext cx="11860696" cy="10357467"/>
          </a:xfrm>
          <a:prstGeom prst="rect">
            <a:avLst/>
          </a:prstGeom>
          <a:ln w="25400">
            <a:miter lim="400000"/>
          </a:ln>
          <a:extLst>
            <a:ext uri="{C572A759-6A51-4108-AA02-DFA0A04FC94B}">
              <ma14:wrappingTextBoxFlag xmlns="" xmlns:ma14="http://schemas.microsoft.com/office/mac/drawingml/2011/main" val="1"/>
            </a:ext>
          </a:extLst>
        </p:spPr>
        <p:txBody>
          <a:bodyPr tIns="91439" bIns="91439">
            <a:normAutofit fontScale="92500" lnSpcReduction="10000"/>
          </a:bodyPr>
          <a:lstStyle>
            <a:lvl1pPr marL="720000" marR="0" indent="-720000" algn="l" defTabSz="1828800" rtl="0" latinLnBrk="0">
              <a:lnSpc>
                <a:spcPct val="100000"/>
              </a:lnSpc>
              <a:spcBef>
                <a:spcPts val="600"/>
              </a:spcBef>
              <a:spcAft>
                <a:spcPts val="0"/>
              </a:spcAft>
              <a:buClr>
                <a:srgbClr val="32AB99"/>
              </a:buClr>
              <a:buSzPct val="100000"/>
              <a:buFont typeface="Wingdings" panose="05000000000000000000" pitchFamily="2" charset="2"/>
              <a:buChar char="Ø"/>
              <a:tabLst/>
              <a:defRPr lang="zh-TW" altLang="en-US" sz="5400" b="0" i="0" u="none" strike="noStrike" cap="none" spc="0" baseline="0" dirty="0">
                <a:ln>
                  <a:noFill/>
                </a:ln>
                <a:solidFill>
                  <a:schemeClr val="tx1">
                    <a:lumMod val="75000"/>
                    <a:lumOff val="25000"/>
                  </a:schemeClr>
                </a:solidFill>
                <a:uFillTx/>
                <a:latin typeface="Microsoft JhengHei"/>
                <a:ea typeface="Microsoft JhengHei"/>
                <a:cs typeface="Microsoft JhengHei"/>
                <a:sym typeface="Microsoft JhengHei"/>
              </a:defRPr>
            </a:lvl1pPr>
            <a:lvl2pPr marL="1440000" marR="0" indent="-540000" algn="l" defTabSz="1828800" rtl="0" latinLnBrk="0">
              <a:lnSpc>
                <a:spcPct val="100000"/>
              </a:lnSpc>
              <a:spcBef>
                <a:spcPts val="600"/>
              </a:spcBef>
              <a:spcAft>
                <a:spcPts val="0"/>
              </a:spcAft>
              <a:buClr>
                <a:srgbClr val="32AB99"/>
              </a:buClr>
              <a:buSzPct val="100000"/>
              <a:buFont typeface="Microsoft JhengHei" panose="020B0604030504040204" pitchFamily="34" charset="-120"/>
              <a:buChar char="◇"/>
              <a:tabLst/>
              <a:defRPr lang="zh-TW" altLang="en-US" sz="4800" b="0" i="0" u="none" strike="noStrike" cap="none" spc="0" baseline="0" dirty="0">
                <a:ln>
                  <a:noFill/>
                </a:ln>
                <a:solidFill>
                  <a:schemeClr val="tx1">
                    <a:lumMod val="75000"/>
                    <a:lumOff val="25000"/>
                  </a:schemeClr>
                </a:solidFill>
                <a:uFillTx/>
                <a:latin typeface="Microsoft JhengHei"/>
                <a:ea typeface="Microsoft JhengHei"/>
                <a:cs typeface="Microsoft JhengHei"/>
                <a:sym typeface="Microsoft JhengHei"/>
              </a:defRPr>
            </a:lvl2pPr>
            <a:lvl3pPr marL="2160000" marR="0" indent="-540000" algn="l" defTabSz="1828800" rtl="0" latinLnBrk="0">
              <a:lnSpc>
                <a:spcPct val="100000"/>
              </a:lnSpc>
              <a:spcBef>
                <a:spcPts val="600"/>
              </a:spcBef>
              <a:spcAft>
                <a:spcPts val="0"/>
              </a:spcAft>
              <a:buClr>
                <a:srgbClr val="32AB99"/>
              </a:buClr>
              <a:buSzPct val="100000"/>
              <a:buFont typeface="Georgia"/>
              <a:buChar char="●"/>
              <a:tabLst/>
              <a:defRPr lang="zh-TW" altLang="en-US" sz="4400" b="0" i="0" u="none" strike="noStrike" cap="none" spc="0" baseline="0" dirty="0">
                <a:ln>
                  <a:noFill/>
                </a:ln>
                <a:solidFill>
                  <a:schemeClr val="tx1">
                    <a:lumMod val="75000"/>
                    <a:lumOff val="25000"/>
                  </a:schemeClr>
                </a:solidFill>
                <a:uFillTx/>
                <a:latin typeface="Microsoft JhengHei"/>
                <a:ea typeface="Microsoft JhengHei"/>
                <a:cs typeface="Microsoft JhengHei"/>
                <a:sym typeface="Microsoft JhengHei"/>
              </a:defRPr>
            </a:lvl3pPr>
            <a:lvl4pPr marL="2880000" marR="0" indent="-540000" algn="l" defTabSz="1828800" rtl="0" latinLnBrk="0">
              <a:lnSpc>
                <a:spcPct val="100000"/>
              </a:lnSpc>
              <a:spcBef>
                <a:spcPts val="600"/>
              </a:spcBef>
              <a:spcAft>
                <a:spcPts val="0"/>
              </a:spcAft>
              <a:buClr>
                <a:srgbClr val="32AB99"/>
              </a:buClr>
              <a:buSzPct val="100000"/>
              <a:buFont typeface="Microsoft JhengHei" panose="020B0604030504040204" pitchFamily="34" charset="-120"/>
              <a:buChar char="◎"/>
              <a:tabLst/>
              <a:defRPr lang="zh-TW" altLang="en-US" sz="4000" b="0" i="0" u="none" strike="noStrike" cap="none" spc="0" baseline="0" dirty="0">
                <a:ln>
                  <a:noFill/>
                </a:ln>
                <a:solidFill>
                  <a:schemeClr val="tx1">
                    <a:lumMod val="75000"/>
                    <a:lumOff val="25000"/>
                  </a:schemeClr>
                </a:solidFill>
                <a:uFillTx/>
                <a:latin typeface="Microsoft JhengHei"/>
                <a:ea typeface="Microsoft JhengHei"/>
                <a:cs typeface="Microsoft JhengHei"/>
                <a:sym typeface="Microsoft JhengHei"/>
              </a:defRPr>
            </a:lvl4pPr>
            <a:lvl5pPr marL="3600000" marR="0" indent="-540000" algn="l" defTabSz="1828800" rtl="0" latinLnBrk="0">
              <a:lnSpc>
                <a:spcPct val="100000"/>
              </a:lnSpc>
              <a:spcBef>
                <a:spcPts val="600"/>
              </a:spcBef>
              <a:spcAft>
                <a:spcPts val="0"/>
              </a:spcAft>
              <a:buClr>
                <a:srgbClr val="32AB99"/>
              </a:buClr>
              <a:buSzPct val="100000"/>
              <a:buFont typeface="Georgia"/>
              <a:buChar char="▫"/>
              <a:tabLst/>
              <a:defRPr lang="zh-TW" altLang="en-US" sz="3600" b="0" i="0" u="none" strike="noStrike" cap="none" spc="0" baseline="0" dirty="0">
                <a:ln>
                  <a:noFill/>
                </a:ln>
                <a:solidFill>
                  <a:schemeClr val="tx1">
                    <a:lumMod val="75000"/>
                    <a:lumOff val="25000"/>
                  </a:schemeClr>
                </a:solidFill>
                <a:uFillTx/>
                <a:latin typeface="Microsoft JhengHei"/>
                <a:ea typeface="Microsoft JhengHei"/>
                <a:cs typeface="Microsoft JhengHei"/>
                <a:sym typeface="Microsoft JhengHei"/>
              </a:defRPr>
            </a:lvl5pPr>
            <a:lvl6pPr marL="2150533" marR="0" indent="-486833" algn="l" defTabSz="1828800" rtl="0" latinLnBrk="0">
              <a:lnSpc>
                <a:spcPct val="100000"/>
              </a:lnSpc>
              <a:spcBef>
                <a:spcPts val="600"/>
              </a:spcBef>
              <a:spcAft>
                <a:spcPts val="0"/>
              </a:spcAft>
              <a:buClr>
                <a:srgbClr val="32AB99"/>
              </a:buClr>
              <a:buSzPct val="100000"/>
              <a:buFont typeface="Georgia"/>
              <a:buChar char="•"/>
              <a:tabLst/>
              <a:defRPr sz="4800" b="0" i="0" u="none" strike="noStrike" cap="none" spc="0" baseline="0">
                <a:ln>
                  <a:noFill/>
                </a:ln>
                <a:solidFill>
                  <a:srgbClr val="595959"/>
                </a:solidFill>
                <a:uFillTx/>
                <a:latin typeface="Microsoft JhengHei"/>
                <a:ea typeface="Microsoft JhengHei"/>
                <a:cs typeface="Microsoft JhengHei"/>
                <a:sym typeface="Microsoft JhengHei"/>
              </a:defRPr>
            </a:lvl6pPr>
            <a:lvl7pPr marL="2607733" marR="0" indent="-486833" algn="l" defTabSz="1828800" rtl="0" latinLnBrk="0">
              <a:lnSpc>
                <a:spcPct val="100000"/>
              </a:lnSpc>
              <a:spcBef>
                <a:spcPts val="600"/>
              </a:spcBef>
              <a:spcAft>
                <a:spcPts val="0"/>
              </a:spcAft>
              <a:buClr>
                <a:srgbClr val="32AB99"/>
              </a:buClr>
              <a:buSzPct val="100000"/>
              <a:buFont typeface="Georgia"/>
              <a:buChar char="•"/>
              <a:tabLst/>
              <a:defRPr sz="4800" b="0" i="0" u="none" strike="noStrike" cap="none" spc="0" baseline="0">
                <a:ln>
                  <a:noFill/>
                </a:ln>
                <a:solidFill>
                  <a:srgbClr val="595959"/>
                </a:solidFill>
                <a:uFillTx/>
                <a:latin typeface="Microsoft JhengHei"/>
                <a:ea typeface="Microsoft JhengHei"/>
                <a:cs typeface="Microsoft JhengHei"/>
                <a:sym typeface="Microsoft JhengHei"/>
              </a:defRPr>
            </a:lvl7pPr>
            <a:lvl8pPr marL="3064933" marR="0" indent="-486833" algn="l" defTabSz="1828800" rtl="0" latinLnBrk="0">
              <a:lnSpc>
                <a:spcPct val="100000"/>
              </a:lnSpc>
              <a:spcBef>
                <a:spcPts val="600"/>
              </a:spcBef>
              <a:spcAft>
                <a:spcPts val="0"/>
              </a:spcAft>
              <a:buClr>
                <a:srgbClr val="32AB99"/>
              </a:buClr>
              <a:buSzPct val="100000"/>
              <a:buFont typeface="Georgia"/>
              <a:buChar char="•"/>
              <a:tabLst/>
              <a:defRPr sz="4800" b="0" i="0" u="none" strike="noStrike" cap="none" spc="0" baseline="0">
                <a:ln>
                  <a:noFill/>
                </a:ln>
                <a:solidFill>
                  <a:srgbClr val="595959"/>
                </a:solidFill>
                <a:uFillTx/>
                <a:latin typeface="Microsoft JhengHei"/>
                <a:ea typeface="Microsoft JhengHei"/>
                <a:cs typeface="Microsoft JhengHei"/>
                <a:sym typeface="Microsoft JhengHei"/>
              </a:defRPr>
            </a:lvl8pPr>
            <a:lvl9pPr marL="3522133" marR="0" indent="-486833" algn="l" defTabSz="1828800" rtl="0" latinLnBrk="0">
              <a:lnSpc>
                <a:spcPct val="100000"/>
              </a:lnSpc>
              <a:spcBef>
                <a:spcPts val="600"/>
              </a:spcBef>
              <a:spcAft>
                <a:spcPts val="0"/>
              </a:spcAft>
              <a:buClr>
                <a:srgbClr val="32AB99"/>
              </a:buClr>
              <a:buSzPct val="100000"/>
              <a:buFont typeface="Georgia"/>
              <a:buChar char="•"/>
              <a:tabLst/>
              <a:defRPr sz="4800" b="0" i="0" u="none" strike="noStrike" cap="none" spc="0" baseline="0">
                <a:ln>
                  <a:noFill/>
                </a:ln>
                <a:solidFill>
                  <a:srgbClr val="595959"/>
                </a:solidFill>
                <a:uFillTx/>
                <a:latin typeface="Microsoft JhengHei"/>
                <a:ea typeface="Microsoft JhengHei"/>
                <a:cs typeface="Microsoft JhengHei"/>
                <a:sym typeface="Microsoft JhengHei"/>
              </a:defRPr>
            </a:lvl9pPr>
          </a:lstStyle>
          <a:p>
            <a:r>
              <a:rPr lang="zh-TW" altLang="en-US" dirty="0"/>
              <a:t>語言模型</a:t>
            </a:r>
            <a:endParaRPr lang="en-US" altLang="zh-TW" dirty="0"/>
          </a:p>
          <a:p>
            <a:pPr lvl="1" hangingPunct="1"/>
            <a:r>
              <a:rPr lang="en-US" altLang="zh-TW" dirty="0"/>
              <a:t>Lexicon</a:t>
            </a:r>
            <a:r>
              <a:rPr lang="zh-TW" altLang="en-US" dirty="0"/>
              <a:t>：</a:t>
            </a:r>
            <a:endParaRPr lang="en-US" altLang="zh-TW" dirty="0"/>
          </a:p>
          <a:p>
            <a:pPr lvl="2" hangingPunct="1"/>
            <a:r>
              <a:rPr lang="zh-TW" altLang="en-US" dirty="0"/>
              <a:t>中文單字音窮舉 </a:t>
            </a:r>
            <a:r>
              <a:rPr lang="en-US" altLang="zh-TW" dirty="0"/>
              <a:t>(</a:t>
            </a:r>
            <a:r>
              <a:rPr lang="zh-TW" altLang="en-US" dirty="0"/>
              <a:t>共 </a:t>
            </a:r>
            <a:r>
              <a:rPr lang="en-US" altLang="zh-TW" dirty="0"/>
              <a:t>528K </a:t>
            </a:r>
            <a:r>
              <a:rPr lang="zh-TW" altLang="en-US" dirty="0"/>
              <a:t>個</a:t>
            </a:r>
            <a:r>
              <a:rPr lang="en-US" altLang="zh-TW" dirty="0"/>
              <a:t>)</a:t>
            </a:r>
          </a:p>
          <a:p>
            <a:pPr lvl="2" hangingPunct="1"/>
            <a:r>
              <a:rPr lang="zh-TW" altLang="en-US" dirty="0"/>
              <a:t>英文用 </a:t>
            </a:r>
            <a:r>
              <a:rPr lang="en-US" altLang="zh-TW" dirty="0"/>
              <a:t>CMU</a:t>
            </a:r>
            <a:r>
              <a:rPr lang="zh-TW" altLang="en-US" dirty="0"/>
              <a:t> </a:t>
            </a:r>
            <a:r>
              <a:rPr lang="en-US" altLang="zh-TW" dirty="0" err="1"/>
              <a:t>dict</a:t>
            </a:r>
            <a:r>
              <a:rPr lang="en-US" altLang="zh-TW" dirty="0"/>
              <a:t> w/o </a:t>
            </a:r>
            <a:r>
              <a:rPr lang="en-US" altLang="zh-TW" dirty="0" err="1"/>
              <a:t>librispeech</a:t>
            </a:r>
            <a:r>
              <a:rPr lang="zh-TW" altLang="en-US" dirty="0"/>
              <a:t> </a:t>
            </a:r>
            <a:br>
              <a:rPr lang="en-US" altLang="zh-TW" dirty="0"/>
            </a:br>
            <a:r>
              <a:rPr lang="en-US" altLang="zh-TW" dirty="0"/>
              <a:t>(</a:t>
            </a:r>
            <a:r>
              <a:rPr lang="zh-TW" altLang="en-US" dirty="0"/>
              <a:t>共 </a:t>
            </a:r>
            <a:r>
              <a:rPr lang="en-US" altLang="zh-TW" dirty="0"/>
              <a:t>135K </a:t>
            </a:r>
            <a:r>
              <a:rPr lang="zh-TW" altLang="en-US" dirty="0"/>
              <a:t>個</a:t>
            </a:r>
            <a:r>
              <a:rPr lang="en-US" altLang="zh-TW" dirty="0"/>
              <a:t>)</a:t>
            </a:r>
          </a:p>
          <a:p>
            <a:pPr lvl="1"/>
            <a:r>
              <a:rPr lang="en-US" altLang="zh-TW" dirty="0"/>
              <a:t>Training</a:t>
            </a:r>
            <a:r>
              <a:rPr lang="zh-TW" altLang="en-US" dirty="0"/>
              <a:t> </a:t>
            </a:r>
            <a:r>
              <a:rPr lang="en-US" altLang="zh-TW" dirty="0"/>
              <a:t>data </a:t>
            </a:r>
            <a:r>
              <a:rPr lang="zh-TW" altLang="en-US" dirty="0"/>
              <a:t>的文本 </a:t>
            </a:r>
            <a:r>
              <a:rPr lang="en-US" altLang="zh-TW" dirty="0"/>
              <a:t>(</a:t>
            </a:r>
            <a:r>
              <a:rPr lang="zh-TW" altLang="en-US" dirty="0"/>
              <a:t>共 </a:t>
            </a:r>
            <a:r>
              <a:rPr lang="en-US" altLang="zh-TW" dirty="0"/>
              <a:t>7,648K </a:t>
            </a:r>
            <a:r>
              <a:rPr lang="zh-TW" altLang="en-US" dirty="0"/>
              <a:t>詞</a:t>
            </a:r>
            <a:r>
              <a:rPr lang="en-US" altLang="zh-TW" dirty="0"/>
              <a:t>)</a:t>
            </a:r>
          </a:p>
          <a:p>
            <a:pPr lvl="1"/>
            <a:r>
              <a:rPr lang="zh-TW" altLang="en-US" dirty="0"/>
              <a:t>額外使用的文本資料集</a:t>
            </a:r>
            <a:endParaRPr lang="en-US" altLang="zh-TW" dirty="0"/>
          </a:p>
          <a:p>
            <a:pPr lvl="2"/>
            <a:r>
              <a:rPr lang="zh-TW" altLang="en-US" dirty="0"/>
              <a:t>無</a:t>
            </a:r>
            <a:endParaRPr lang="en-US" altLang="zh-TW" dirty="0"/>
          </a:p>
          <a:p>
            <a:pPr lvl="1" hangingPunct="1"/>
            <a:r>
              <a:rPr lang="en-US" altLang="zh-TW" dirty="0"/>
              <a:t>3-gram</a:t>
            </a:r>
          </a:p>
          <a:p>
            <a:pPr lvl="1" hangingPunct="1"/>
            <a:endParaRPr lang="en-US" altLang="zh-TW" dirty="0"/>
          </a:p>
          <a:p>
            <a:pPr hangingPunct="1"/>
            <a:r>
              <a:rPr lang="en-US" altLang="zh-TW" dirty="0"/>
              <a:t>Scoring </a:t>
            </a:r>
            <a:r>
              <a:rPr lang="zh-TW" altLang="en-US" dirty="0"/>
              <a:t>計算</a:t>
            </a:r>
            <a:endParaRPr lang="en-US" altLang="zh-TW" dirty="0"/>
          </a:p>
          <a:p>
            <a:pPr lvl="1" hangingPunct="1"/>
            <a:r>
              <a:rPr lang="en-US" altLang="zh-TW" dirty="0"/>
              <a:t>Testing data</a:t>
            </a:r>
            <a:r>
              <a:rPr lang="zh-TW" altLang="en-US" dirty="0"/>
              <a:t> 已經過第一輪修正</a:t>
            </a:r>
            <a:endParaRPr lang="en-US" altLang="zh-TW" dirty="0"/>
          </a:p>
          <a:p>
            <a:pPr lvl="1" hangingPunct="1"/>
            <a:r>
              <a:rPr lang="zh-TW" altLang="en-US" dirty="0"/>
              <a:t>中文用 </a:t>
            </a:r>
            <a:r>
              <a:rPr lang="en-US" altLang="zh-TW" dirty="0"/>
              <a:t>CER</a:t>
            </a:r>
            <a:r>
              <a:rPr lang="zh-TW" altLang="en-US" dirty="0"/>
              <a:t> </a:t>
            </a:r>
            <a:r>
              <a:rPr lang="en-US" altLang="zh-TW" dirty="0"/>
              <a:t>(</a:t>
            </a:r>
            <a:r>
              <a:rPr lang="zh-TW" altLang="en-US" dirty="0"/>
              <a:t>去除語助詞、同音可替換字</a:t>
            </a:r>
            <a:r>
              <a:rPr lang="en-US" altLang="zh-TW" dirty="0"/>
              <a:t>)</a:t>
            </a:r>
            <a:r>
              <a:rPr lang="zh-TW" altLang="en-US" dirty="0"/>
              <a:t>、英文用 </a:t>
            </a:r>
            <a:r>
              <a:rPr lang="en-US" altLang="zh-TW" dirty="0"/>
              <a:t>WER</a:t>
            </a:r>
          </a:p>
        </p:txBody>
      </p:sp>
    </p:spTree>
    <p:extLst>
      <p:ext uri="{BB962C8B-B14F-4D97-AF65-F5344CB8AC3E}">
        <p14:creationId xmlns:p14="http://schemas.microsoft.com/office/powerpoint/2010/main" val="304441526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9A0244-5723-4796-A960-2113E297659B}"/>
              </a:ext>
            </a:extLst>
          </p:cNvPr>
          <p:cNvSpPr>
            <a:spLocks noGrp="1"/>
          </p:cNvSpPr>
          <p:nvPr>
            <p:ph type="title"/>
          </p:nvPr>
        </p:nvSpPr>
        <p:spPr>
          <a:xfrm>
            <a:off x="529983" y="939137"/>
            <a:ext cx="21729126" cy="1571625"/>
          </a:xfrm>
        </p:spPr>
        <p:txBody>
          <a:bodyPr/>
          <a:lstStyle/>
          <a:p>
            <a:r>
              <a:rPr lang="en-US" altLang="zh-TW" dirty="0"/>
              <a:t>V1 </a:t>
            </a:r>
            <a:r>
              <a:rPr lang="zh-TW" altLang="en-US" dirty="0"/>
              <a:t>版預期</a:t>
            </a:r>
          </a:p>
        </p:txBody>
      </p:sp>
      <p:sp>
        <p:nvSpPr>
          <p:cNvPr id="3" name="投影片編號版面配置區 2">
            <a:extLst>
              <a:ext uri="{FF2B5EF4-FFF2-40B4-BE49-F238E27FC236}">
                <a16:creationId xmlns:a16="http://schemas.microsoft.com/office/drawing/2014/main" id="{7120DE3F-59BA-4D24-96CC-8D3304FD5711}"/>
              </a:ext>
            </a:extLst>
          </p:cNvPr>
          <p:cNvSpPr>
            <a:spLocks noGrp="1"/>
          </p:cNvSpPr>
          <p:nvPr>
            <p:ph type="sldNum" sz="quarter" idx="10"/>
          </p:nvPr>
        </p:nvSpPr>
        <p:spPr/>
        <p:txBody>
          <a:bodyPr/>
          <a:lstStyle/>
          <a:p>
            <a:fld id="{7F198954-EB91-4806-AE34-065EC139C148}" type="slidenum">
              <a:rPr lang="zh-TW" altLang="en-US" smtClean="0"/>
              <a:pPr/>
              <a:t>3</a:t>
            </a:fld>
            <a:endParaRPr lang="zh-TW" altLang="en-US" dirty="0"/>
          </a:p>
        </p:txBody>
      </p:sp>
      <p:sp>
        <p:nvSpPr>
          <p:cNvPr id="4" name="文字版面配置區 3">
            <a:extLst>
              <a:ext uri="{FF2B5EF4-FFF2-40B4-BE49-F238E27FC236}">
                <a16:creationId xmlns:a16="http://schemas.microsoft.com/office/drawing/2014/main" id="{A626AE92-E8BC-46CB-AAC9-3ED340AD57D4}"/>
              </a:ext>
            </a:extLst>
          </p:cNvPr>
          <p:cNvSpPr>
            <a:spLocks noGrp="1"/>
          </p:cNvSpPr>
          <p:nvPr>
            <p:ph type="body" sz="quarter" idx="11"/>
          </p:nvPr>
        </p:nvSpPr>
        <p:spPr>
          <a:xfrm>
            <a:off x="529982" y="2253343"/>
            <a:ext cx="10292501" cy="11462657"/>
          </a:xfrm>
        </p:spPr>
        <p:txBody>
          <a:bodyPr>
            <a:normAutofit/>
          </a:bodyPr>
          <a:lstStyle/>
          <a:p>
            <a:r>
              <a:rPr lang="zh-TW" altLang="en-US" sz="4400" dirty="0"/>
              <a:t>聲學模型</a:t>
            </a:r>
            <a:endParaRPr lang="en-US" altLang="zh-TW" sz="4400" dirty="0"/>
          </a:p>
          <a:p>
            <a:pPr lvl="1"/>
            <a:r>
              <a:rPr lang="zh-TW" altLang="en-US" sz="3600" dirty="0"/>
              <a:t>使用的聲音資料集</a:t>
            </a:r>
            <a:endParaRPr lang="en-US" altLang="zh-TW" sz="3600" dirty="0"/>
          </a:p>
          <a:p>
            <a:endParaRPr lang="en-US" altLang="zh-TW" sz="4400" dirty="0"/>
          </a:p>
          <a:p>
            <a:endParaRPr lang="en-US" altLang="zh-TW" sz="4400" dirty="0"/>
          </a:p>
          <a:p>
            <a:endParaRPr lang="en-US" altLang="zh-TW" sz="4400" dirty="0"/>
          </a:p>
          <a:p>
            <a:endParaRPr lang="en-US" altLang="zh-TW" sz="4400" dirty="0"/>
          </a:p>
          <a:p>
            <a:endParaRPr lang="en-US" altLang="zh-TW" sz="4400" dirty="0"/>
          </a:p>
          <a:p>
            <a:pPr lvl="1"/>
            <a:endParaRPr lang="en-US" altLang="zh-TW" sz="3600" dirty="0"/>
          </a:p>
          <a:p>
            <a:pPr lvl="1"/>
            <a:endParaRPr lang="en-US" altLang="zh-TW" sz="3600" dirty="0"/>
          </a:p>
          <a:p>
            <a:pPr lvl="1"/>
            <a:endParaRPr lang="en-US" altLang="zh-TW" sz="3600" dirty="0"/>
          </a:p>
          <a:p>
            <a:pPr lvl="1"/>
            <a:endParaRPr lang="en-US" altLang="zh-TW" sz="3600" dirty="0"/>
          </a:p>
          <a:p>
            <a:pPr lvl="1"/>
            <a:endParaRPr lang="en-US" altLang="zh-TW" sz="3600" dirty="0"/>
          </a:p>
          <a:p>
            <a:pPr lvl="1"/>
            <a:endParaRPr lang="en-US" altLang="zh-TW" sz="3600" dirty="0"/>
          </a:p>
          <a:p>
            <a:pPr lvl="1"/>
            <a:r>
              <a:rPr lang="zh-TW" altLang="en-US" sz="3600" dirty="0"/>
              <a:t>使用的 </a:t>
            </a:r>
            <a:r>
              <a:rPr lang="en-US" altLang="zh-TW" sz="3600" dirty="0"/>
              <a:t>perturbation</a:t>
            </a:r>
            <a:endParaRPr lang="zh-TW" altLang="en-US" sz="3600" dirty="0"/>
          </a:p>
          <a:p>
            <a:pPr lvl="2"/>
            <a:r>
              <a:rPr lang="zh-TW" altLang="en-US" sz="3600" dirty="0"/>
              <a:t>語速加減速</a:t>
            </a:r>
            <a:endParaRPr lang="en-US" altLang="zh-TW" sz="3600" dirty="0"/>
          </a:p>
          <a:p>
            <a:pPr lvl="2">
              <a:buFont typeface="Wingdings" panose="05000000000000000000" pitchFamily="2" charset="2"/>
              <a:buChar char="ü"/>
            </a:pPr>
            <a:r>
              <a:rPr lang="en-US" altLang="zh-TW" sz="3600" dirty="0" err="1">
                <a:solidFill>
                  <a:srgbClr val="C00000"/>
                </a:solidFill>
              </a:rPr>
              <a:t>Musan</a:t>
            </a:r>
            <a:r>
              <a:rPr lang="zh-TW" altLang="en-US" sz="3600" dirty="0">
                <a:solidFill>
                  <a:srgbClr val="C00000"/>
                </a:solidFill>
              </a:rPr>
              <a:t> 資料集 </a:t>
            </a:r>
            <a:r>
              <a:rPr lang="en-US" altLang="zh-TW" sz="3600" dirty="0">
                <a:solidFill>
                  <a:srgbClr val="C00000"/>
                </a:solidFill>
              </a:rPr>
              <a:t>(</a:t>
            </a:r>
            <a:r>
              <a:rPr lang="zh-TW" altLang="en-US" sz="3600" dirty="0">
                <a:solidFill>
                  <a:srgbClr val="C00000"/>
                </a:solidFill>
              </a:rPr>
              <a:t>三種類型，多種</a:t>
            </a:r>
            <a:r>
              <a:rPr lang="en-US" altLang="zh-TW" sz="3600" dirty="0">
                <a:solidFill>
                  <a:srgbClr val="C00000"/>
                </a:solidFill>
              </a:rPr>
              <a:t>SNR)</a:t>
            </a:r>
          </a:p>
          <a:p>
            <a:pPr lvl="2"/>
            <a:r>
              <a:rPr lang="en-US" altLang="zh-TW" sz="3600" dirty="0"/>
              <a:t>0.5x</a:t>
            </a:r>
            <a:r>
              <a:rPr lang="zh-TW" altLang="en-US" sz="3600" dirty="0"/>
              <a:t>、</a:t>
            </a:r>
            <a:r>
              <a:rPr lang="en-US" altLang="zh-TW" sz="3600" dirty="0"/>
              <a:t>1.5x</a:t>
            </a:r>
            <a:r>
              <a:rPr lang="zh-TW" altLang="en-US" sz="3600" dirty="0"/>
              <a:t>、</a:t>
            </a:r>
            <a:r>
              <a:rPr lang="en-US" altLang="zh-TW" sz="3600" dirty="0"/>
              <a:t>2.0x</a:t>
            </a:r>
            <a:r>
              <a:rPr lang="zh-TW" altLang="en-US" sz="3600" dirty="0"/>
              <a:t> 音量調整</a:t>
            </a:r>
          </a:p>
          <a:p>
            <a:endParaRPr lang="zh-TW" altLang="en-US" sz="4400" dirty="0"/>
          </a:p>
        </p:txBody>
      </p:sp>
      <p:graphicFrame>
        <p:nvGraphicFramePr>
          <p:cNvPr id="5" name="表格 4">
            <a:extLst>
              <a:ext uri="{FF2B5EF4-FFF2-40B4-BE49-F238E27FC236}">
                <a16:creationId xmlns:a16="http://schemas.microsoft.com/office/drawing/2014/main" id="{C88E2E63-2A9C-427D-A890-F9129B782BFB}"/>
              </a:ext>
            </a:extLst>
          </p:cNvPr>
          <p:cNvGraphicFramePr>
            <a:graphicFrameLocks noGrp="1"/>
          </p:cNvGraphicFramePr>
          <p:nvPr>
            <p:extLst>
              <p:ext uri="{D42A27DB-BD31-4B8C-83A1-F6EECF244321}">
                <p14:modId xmlns:p14="http://schemas.microsoft.com/office/powerpoint/2010/main" val="3423210359"/>
              </p:ext>
            </p:extLst>
          </p:nvPr>
        </p:nvGraphicFramePr>
        <p:xfrm>
          <a:off x="2124543" y="3659685"/>
          <a:ext cx="9806609" cy="7528560"/>
        </p:xfrm>
        <a:graphic>
          <a:graphicData uri="http://schemas.openxmlformats.org/drawingml/2006/table">
            <a:tbl>
              <a:tblPr firstRow="1" bandRow="1">
                <a:tableStyleId>{4C3C2611-4C71-4FC5-86AE-919BDF0F9419}</a:tableStyleId>
              </a:tblPr>
              <a:tblGrid>
                <a:gridCol w="3776870">
                  <a:extLst>
                    <a:ext uri="{9D8B030D-6E8A-4147-A177-3AD203B41FA5}">
                      <a16:colId xmlns:a16="http://schemas.microsoft.com/office/drawing/2014/main" val="3911581795"/>
                    </a:ext>
                  </a:extLst>
                </a:gridCol>
                <a:gridCol w="2009913">
                  <a:extLst>
                    <a:ext uri="{9D8B030D-6E8A-4147-A177-3AD203B41FA5}">
                      <a16:colId xmlns:a16="http://schemas.microsoft.com/office/drawing/2014/main" val="2835391380"/>
                    </a:ext>
                  </a:extLst>
                </a:gridCol>
                <a:gridCol w="2009913">
                  <a:extLst>
                    <a:ext uri="{9D8B030D-6E8A-4147-A177-3AD203B41FA5}">
                      <a16:colId xmlns:a16="http://schemas.microsoft.com/office/drawing/2014/main" val="2163611025"/>
                    </a:ext>
                  </a:extLst>
                </a:gridCol>
                <a:gridCol w="2009913">
                  <a:extLst>
                    <a:ext uri="{9D8B030D-6E8A-4147-A177-3AD203B41FA5}">
                      <a16:colId xmlns:a16="http://schemas.microsoft.com/office/drawing/2014/main" val="3859297532"/>
                    </a:ext>
                  </a:extLst>
                </a:gridCol>
              </a:tblGrid>
              <a:tr h="370840">
                <a:tc>
                  <a:txBody>
                    <a:bodyPr/>
                    <a:lstStyle/>
                    <a:p>
                      <a:pPr algn="ctr"/>
                      <a:r>
                        <a:rPr lang="en-US" altLang="zh-TW" sz="3200" dirty="0"/>
                        <a:t>Corpus </a:t>
                      </a:r>
                      <a:r>
                        <a:rPr lang="zh-TW" altLang="en-US" sz="3200" dirty="0"/>
                        <a:t>名稱</a:t>
                      </a:r>
                    </a:p>
                  </a:txBody>
                  <a:tcPr anchor="ctr"/>
                </a:tc>
                <a:tc>
                  <a:txBody>
                    <a:bodyPr/>
                    <a:lstStyle/>
                    <a:p>
                      <a:pPr algn="ctr"/>
                      <a:r>
                        <a:rPr lang="zh-TW" altLang="en-US" sz="3200" dirty="0"/>
                        <a:t>語言</a:t>
                      </a:r>
                    </a:p>
                  </a:txBody>
                  <a:tcPr anchor="ctr"/>
                </a:tc>
                <a:tc>
                  <a:txBody>
                    <a:bodyPr/>
                    <a:lstStyle/>
                    <a:p>
                      <a:pPr algn="ctr"/>
                      <a:r>
                        <a:rPr lang="en-US" altLang="zh-TW" sz="3200" dirty="0"/>
                        <a:t>Train</a:t>
                      </a:r>
                      <a:r>
                        <a:rPr lang="zh-TW" altLang="en-US" sz="3200" dirty="0"/>
                        <a:t> </a:t>
                      </a:r>
                      <a:endParaRPr lang="en-US" altLang="zh-TW" sz="3200" dirty="0"/>
                    </a:p>
                  </a:txBody>
                  <a:tcPr anchor="ctr"/>
                </a:tc>
                <a:tc>
                  <a:txBody>
                    <a:bodyPr/>
                    <a:lstStyle/>
                    <a:p>
                      <a:pPr algn="ctr"/>
                      <a:r>
                        <a:rPr lang="en-US" altLang="zh-TW" sz="3200" dirty="0"/>
                        <a:t>Test </a:t>
                      </a:r>
                    </a:p>
                  </a:txBody>
                  <a:tcPr anchor="ctr"/>
                </a:tc>
                <a:extLst>
                  <a:ext uri="{0D108BD9-81ED-4DB2-BD59-A6C34878D82A}">
                    <a16:rowId xmlns:a16="http://schemas.microsoft.com/office/drawing/2014/main" val="1001301779"/>
                  </a:ext>
                </a:extLst>
              </a:tr>
              <a:tr h="0">
                <a:tc>
                  <a:txBody>
                    <a:bodyPr/>
                    <a:lstStyle/>
                    <a:p>
                      <a:r>
                        <a:rPr lang="en-US" altLang="zh-TW" sz="3200" dirty="0"/>
                        <a:t>ESUN_200hr</a:t>
                      </a:r>
                      <a:endParaRPr lang="zh-TW" altLang="en-US" sz="3200" dirty="0"/>
                    </a:p>
                  </a:txBody>
                  <a:tcPr/>
                </a:tc>
                <a:tc>
                  <a:txBody>
                    <a:bodyPr/>
                    <a:lstStyle/>
                    <a:p>
                      <a:r>
                        <a:rPr lang="zh-TW" altLang="en-US" sz="3200" dirty="0"/>
                        <a:t>台灣中文</a:t>
                      </a:r>
                    </a:p>
                  </a:txBody>
                  <a:tcPr/>
                </a:tc>
                <a:tc>
                  <a:txBody>
                    <a:bodyPr/>
                    <a:lstStyle/>
                    <a:p>
                      <a:r>
                        <a:rPr lang="en-US" altLang="zh-TW" sz="3200" dirty="0"/>
                        <a:t>149 </a:t>
                      </a:r>
                      <a:r>
                        <a:rPr lang="en-US" altLang="zh-TW" sz="3200" dirty="0" err="1"/>
                        <a:t>hrs</a:t>
                      </a:r>
                      <a:endParaRPr lang="zh-TW" altLang="en-US" sz="3200" dirty="0"/>
                    </a:p>
                  </a:txBody>
                  <a:tcPr/>
                </a:tc>
                <a:tc>
                  <a:txBody>
                    <a:bodyPr/>
                    <a:lstStyle/>
                    <a:p>
                      <a:r>
                        <a:rPr lang="en-US" altLang="zh-TW" sz="3200" dirty="0"/>
                        <a:t>10.3 </a:t>
                      </a:r>
                      <a:r>
                        <a:rPr lang="en-US" altLang="zh-TW" sz="3200" dirty="0" err="1"/>
                        <a:t>hrs</a:t>
                      </a:r>
                      <a:endParaRPr lang="zh-TW" altLang="en-US" sz="3200" dirty="0"/>
                    </a:p>
                  </a:txBody>
                  <a:tcPr/>
                </a:tc>
                <a:extLst>
                  <a:ext uri="{0D108BD9-81ED-4DB2-BD59-A6C34878D82A}">
                    <a16:rowId xmlns:a16="http://schemas.microsoft.com/office/drawing/2014/main" val="4200024350"/>
                  </a:ext>
                </a:extLst>
              </a:tr>
              <a:tr h="370840">
                <a:tc>
                  <a:txBody>
                    <a:bodyPr/>
                    <a:lstStyle/>
                    <a:p>
                      <a:r>
                        <a:rPr lang="en-US" altLang="zh-TW" sz="3200" dirty="0" err="1"/>
                        <a:t>ESUN_overdue</a:t>
                      </a:r>
                      <a:endParaRPr lang="zh-TW" altLang="en-US" sz="3200" dirty="0"/>
                    </a:p>
                  </a:txBody>
                  <a:tcPr/>
                </a:tc>
                <a:tc>
                  <a:txBody>
                    <a:bodyPr/>
                    <a:lstStyle/>
                    <a:p>
                      <a:r>
                        <a:rPr lang="zh-TW" altLang="en-US" sz="3200" dirty="0"/>
                        <a:t>台灣中文</a:t>
                      </a:r>
                    </a:p>
                  </a:txBody>
                  <a:tcPr/>
                </a:tc>
                <a:tc>
                  <a:txBody>
                    <a:bodyPr/>
                    <a:lstStyle/>
                    <a:p>
                      <a:r>
                        <a:rPr lang="en-US" altLang="zh-TW" sz="3200" dirty="0"/>
                        <a:t>18.8 </a:t>
                      </a:r>
                      <a:r>
                        <a:rPr lang="en-US" altLang="zh-TW" sz="3200" dirty="0" err="1"/>
                        <a:t>hrs</a:t>
                      </a:r>
                      <a:endParaRPr lang="zh-TW" altLang="en-US" sz="3200" dirty="0"/>
                    </a:p>
                  </a:txBody>
                  <a:tcPr/>
                </a:tc>
                <a:tc>
                  <a:txBody>
                    <a:bodyPr/>
                    <a:lstStyle/>
                    <a:p>
                      <a:r>
                        <a:rPr lang="en-US" altLang="zh-TW" sz="3200" dirty="0"/>
                        <a:t>2.8 </a:t>
                      </a:r>
                      <a:r>
                        <a:rPr lang="en-US" altLang="zh-TW" sz="3200" dirty="0" err="1"/>
                        <a:t>hrs</a:t>
                      </a:r>
                      <a:endParaRPr lang="zh-TW" altLang="en-US" sz="3200" dirty="0"/>
                    </a:p>
                  </a:txBody>
                  <a:tcPr/>
                </a:tc>
                <a:extLst>
                  <a:ext uri="{0D108BD9-81ED-4DB2-BD59-A6C34878D82A}">
                    <a16:rowId xmlns:a16="http://schemas.microsoft.com/office/drawing/2014/main" val="2755968141"/>
                  </a:ext>
                </a:extLst>
              </a:tr>
              <a:tr h="370840">
                <a:tc>
                  <a:txBody>
                    <a:bodyPr/>
                    <a:lstStyle/>
                    <a:p>
                      <a:r>
                        <a:rPr lang="en-US" altLang="zh-TW" sz="3200" dirty="0" err="1"/>
                        <a:t>ESUN_clcallcenter</a:t>
                      </a:r>
                      <a:endParaRPr lang="zh-TW" altLang="en-US" sz="3200" dirty="0"/>
                    </a:p>
                  </a:txBody>
                  <a:tcPr/>
                </a:tc>
                <a:tc>
                  <a:txBody>
                    <a:bodyPr/>
                    <a:lstStyle/>
                    <a:p>
                      <a:r>
                        <a:rPr lang="zh-TW" altLang="en-US" sz="3200" dirty="0"/>
                        <a:t>台灣中文</a:t>
                      </a:r>
                    </a:p>
                  </a:txBody>
                  <a:tcPr/>
                </a:tc>
                <a:tc>
                  <a:txBody>
                    <a:bodyPr/>
                    <a:lstStyle/>
                    <a:p>
                      <a:r>
                        <a:rPr lang="en-US" altLang="zh-TW" sz="3200" dirty="0"/>
                        <a:t>10.1 </a:t>
                      </a:r>
                      <a:r>
                        <a:rPr lang="en-US" altLang="zh-TW" sz="3200" dirty="0" err="1"/>
                        <a:t>hrs</a:t>
                      </a:r>
                      <a:endParaRPr lang="zh-TW" altLang="en-US" sz="3200" dirty="0"/>
                    </a:p>
                  </a:txBody>
                  <a:tcPr/>
                </a:tc>
                <a:tc>
                  <a:txBody>
                    <a:bodyPr/>
                    <a:lstStyle/>
                    <a:p>
                      <a:r>
                        <a:rPr lang="en-US" altLang="zh-TW" sz="3200" dirty="0"/>
                        <a:t>3.3 </a:t>
                      </a:r>
                      <a:r>
                        <a:rPr lang="en-US" altLang="zh-TW" sz="3200" dirty="0" err="1"/>
                        <a:t>hrs</a:t>
                      </a:r>
                      <a:endParaRPr lang="zh-TW" altLang="en-US" sz="3200" dirty="0"/>
                    </a:p>
                  </a:txBody>
                  <a:tcPr/>
                </a:tc>
                <a:extLst>
                  <a:ext uri="{0D108BD9-81ED-4DB2-BD59-A6C34878D82A}">
                    <a16:rowId xmlns:a16="http://schemas.microsoft.com/office/drawing/2014/main" val="3825103931"/>
                  </a:ext>
                </a:extLst>
              </a:tr>
              <a:tr h="370840">
                <a:tc>
                  <a:txBody>
                    <a:bodyPr/>
                    <a:lstStyle/>
                    <a:p>
                      <a:r>
                        <a:rPr lang="en-US" altLang="zh-TW" sz="3200" dirty="0"/>
                        <a:t>DAAI</a:t>
                      </a:r>
                      <a:endParaRPr lang="zh-TW" altLang="en-US" sz="3200" dirty="0"/>
                    </a:p>
                  </a:txBody>
                  <a:tcPr/>
                </a:tc>
                <a:tc>
                  <a:txBody>
                    <a:bodyPr/>
                    <a:lstStyle/>
                    <a:p>
                      <a:r>
                        <a:rPr lang="zh-TW" altLang="en-US" sz="3200" dirty="0"/>
                        <a:t>台灣中文</a:t>
                      </a:r>
                    </a:p>
                  </a:txBody>
                  <a:tcPr/>
                </a:tc>
                <a:tc>
                  <a:txBody>
                    <a:bodyPr/>
                    <a:lstStyle/>
                    <a:p>
                      <a:r>
                        <a:rPr lang="en-US" altLang="zh-TW" sz="3200" dirty="0"/>
                        <a:t>107 </a:t>
                      </a:r>
                      <a:r>
                        <a:rPr lang="en-US" altLang="zh-TW" sz="3200" dirty="0" err="1"/>
                        <a:t>hrs</a:t>
                      </a:r>
                      <a:endParaRPr lang="zh-TW" altLang="en-US" sz="3200" dirty="0"/>
                    </a:p>
                  </a:txBody>
                  <a:tcPr/>
                </a:tc>
                <a:tc>
                  <a:txBody>
                    <a:bodyPr/>
                    <a:lstStyle/>
                    <a:p>
                      <a:r>
                        <a:rPr lang="en-US" altLang="zh-TW" sz="3200" dirty="0"/>
                        <a:t>16.4 </a:t>
                      </a:r>
                      <a:r>
                        <a:rPr lang="en-US" altLang="zh-TW" sz="3200" dirty="0" err="1"/>
                        <a:t>hrs</a:t>
                      </a:r>
                      <a:endParaRPr lang="zh-TW" altLang="en-US" sz="3200" dirty="0"/>
                    </a:p>
                  </a:txBody>
                  <a:tcPr/>
                </a:tc>
                <a:extLst>
                  <a:ext uri="{0D108BD9-81ED-4DB2-BD59-A6C34878D82A}">
                    <a16:rowId xmlns:a16="http://schemas.microsoft.com/office/drawing/2014/main" val="3770970444"/>
                  </a:ext>
                </a:extLst>
              </a:tr>
              <a:tr h="370840">
                <a:tc>
                  <a:txBody>
                    <a:bodyPr/>
                    <a:lstStyle/>
                    <a:p>
                      <a:r>
                        <a:rPr lang="en-US" altLang="zh-TW" sz="3200" dirty="0"/>
                        <a:t>NER-vol1~4</a:t>
                      </a:r>
                      <a:endParaRPr lang="zh-TW" altLang="en-US" sz="3200" dirty="0"/>
                    </a:p>
                  </a:txBody>
                  <a:tcPr/>
                </a:tc>
                <a:tc>
                  <a:txBody>
                    <a:bodyPr/>
                    <a:lstStyle/>
                    <a:p>
                      <a:r>
                        <a:rPr lang="zh-TW" altLang="en-US" sz="3200" dirty="0"/>
                        <a:t>台灣中文</a:t>
                      </a:r>
                    </a:p>
                  </a:txBody>
                  <a:tcPr/>
                </a:tc>
                <a:tc>
                  <a:txBody>
                    <a:bodyPr/>
                    <a:lstStyle/>
                    <a:p>
                      <a:r>
                        <a:rPr lang="en-US" altLang="zh-TW" sz="3200" dirty="0"/>
                        <a:t>411.6 </a:t>
                      </a:r>
                      <a:r>
                        <a:rPr lang="en-US" altLang="zh-TW" sz="3200" dirty="0" err="1"/>
                        <a:t>hrs</a:t>
                      </a:r>
                      <a:endParaRPr lang="zh-TW" altLang="en-US" sz="3200" dirty="0"/>
                    </a:p>
                  </a:txBody>
                  <a:tcPr/>
                </a:tc>
                <a:tc>
                  <a:txBody>
                    <a:bodyPr/>
                    <a:lstStyle/>
                    <a:p>
                      <a:r>
                        <a:rPr lang="en-US" altLang="zh-TW" sz="3200" dirty="0"/>
                        <a:t>96.5 </a:t>
                      </a:r>
                      <a:r>
                        <a:rPr lang="en-US" altLang="zh-TW" sz="3200" dirty="0" err="1"/>
                        <a:t>hrs</a:t>
                      </a:r>
                      <a:endParaRPr lang="zh-TW" altLang="en-US" sz="3200" dirty="0"/>
                    </a:p>
                  </a:txBody>
                  <a:tcPr/>
                </a:tc>
                <a:extLst>
                  <a:ext uri="{0D108BD9-81ED-4DB2-BD59-A6C34878D82A}">
                    <a16:rowId xmlns:a16="http://schemas.microsoft.com/office/drawing/2014/main" val="686619313"/>
                  </a:ext>
                </a:extLst>
              </a:tr>
              <a:tr h="370840">
                <a:tc>
                  <a:txBody>
                    <a:bodyPr/>
                    <a:lstStyle/>
                    <a:p>
                      <a:r>
                        <a:rPr lang="en-US" altLang="zh-TW" sz="3200" dirty="0"/>
                        <a:t>EAT</a:t>
                      </a:r>
                      <a:endParaRPr lang="zh-TW" altLang="en-US" sz="3200" dirty="0"/>
                    </a:p>
                  </a:txBody>
                  <a:tcPr/>
                </a:tc>
                <a:tc>
                  <a:txBody>
                    <a:bodyPr/>
                    <a:lstStyle/>
                    <a:p>
                      <a:r>
                        <a:rPr lang="zh-TW" altLang="en-US" sz="3200" dirty="0"/>
                        <a:t>中</a:t>
                      </a:r>
                      <a:r>
                        <a:rPr lang="en-US" altLang="zh-TW" sz="3200" dirty="0"/>
                        <a:t>+</a:t>
                      </a:r>
                      <a:r>
                        <a:rPr lang="zh-TW" altLang="en-US" sz="3200" dirty="0"/>
                        <a:t>英</a:t>
                      </a:r>
                    </a:p>
                  </a:txBody>
                  <a:tcPr/>
                </a:tc>
                <a:tc>
                  <a:txBody>
                    <a:bodyPr/>
                    <a:lstStyle/>
                    <a:p>
                      <a:r>
                        <a:rPr lang="en-US" altLang="zh-TW" sz="3200" dirty="0"/>
                        <a:t>100.8 </a:t>
                      </a:r>
                      <a:r>
                        <a:rPr lang="en-US" altLang="zh-TW" sz="3200" dirty="0" err="1"/>
                        <a:t>hrs</a:t>
                      </a:r>
                      <a:endParaRPr lang="zh-TW" altLang="en-US" sz="3200" dirty="0"/>
                    </a:p>
                  </a:txBody>
                  <a:tcPr/>
                </a:tc>
                <a:tc>
                  <a:txBody>
                    <a:bodyPr/>
                    <a:lstStyle/>
                    <a:p>
                      <a:r>
                        <a:rPr lang="en-US" altLang="zh-TW" sz="3200" dirty="0"/>
                        <a:t>16.6 </a:t>
                      </a:r>
                      <a:r>
                        <a:rPr lang="en-US" altLang="zh-TW" sz="3200" dirty="0" err="1"/>
                        <a:t>hrs</a:t>
                      </a:r>
                      <a:endParaRPr lang="zh-TW" altLang="en-US" sz="3200" dirty="0"/>
                    </a:p>
                  </a:txBody>
                  <a:tcPr/>
                </a:tc>
                <a:extLst>
                  <a:ext uri="{0D108BD9-81ED-4DB2-BD59-A6C34878D82A}">
                    <a16:rowId xmlns:a16="http://schemas.microsoft.com/office/drawing/2014/main" val="831112601"/>
                  </a:ext>
                </a:extLst>
              </a:tr>
              <a:tr h="370840">
                <a:tc>
                  <a:txBody>
                    <a:bodyPr/>
                    <a:lstStyle/>
                    <a:p>
                      <a:r>
                        <a:rPr lang="en-US" altLang="zh-TW" sz="3200" dirty="0" err="1"/>
                        <a:t>LibriSpeech</a:t>
                      </a:r>
                      <a:endParaRPr lang="zh-TW" altLang="en-US" sz="3200" dirty="0"/>
                    </a:p>
                  </a:txBody>
                  <a:tcPr/>
                </a:tc>
                <a:tc>
                  <a:txBody>
                    <a:bodyPr/>
                    <a:lstStyle/>
                    <a:p>
                      <a:r>
                        <a:rPr lang="zh-TW" altLang="en-US" sz="3200" dirty="0"/>
                        <a:t>英文</a:t>
                      </a:r>
                    </a:p>
                  </a:txBody>
                  <a:tcPr/>
                </a:tc>
                <a:tc>
                  <a:txBody>
                    <a:bodyPr/>
                    <a:lstStyle/>
                    <a:p>
                      <a:r>
                        <a:rPr lang="en-US" altLang="zh-TW" sz="3200" dirty="0"/>
                        <a:t>860 </a:t>
                      </a:r>
                      <a:r>
                        <a:rPr lang="en-US" altLang="zh-TW" sz="3200" dirty="0" err="1"/>
                        <a:t>hrs</a:t>
                      </a:r>
                      <a:endParaRPr lang="zh-TW" altLang="en-US" sz="3200" dirty="0"/>
                    </a:p>
                  </a:txBody>
                  <a:tcPr/>
                </a:tc>
                <a:tc>
                  <a:txBody>
                    <a:bodyPr/>
                    <a:lstStyle/>
                    <a:p>
                      <a:r>
                        <a:rPr lang="en-US" altLang="zh-TW" sz="3200" dirty="0"/>
                        <a:t>100 </a:t>
                      </a:r>
                      <a:r>
                        <a:rPr lang="en-US" altLang="zh-TW" sz="3200" dirty="0" err="1"/>
                        <a:t>hrs</a:t>
                      </a:r>
                      <a:endParaRPr lang="zh-TW" altLang="en-US" sz="3200" dirty="0"/>
                    </a:p>
                  </a:txBody>
                  <a:tcPr/>
                </a:tc>
                <a:extLst>
                  <a:ext uri="{0D108BD9-81ED-4DB2-BD59-A6C34878D82A}">
                    <a16:rowId xmlns:a16="http://schemas.microsoft.com/office/drawing/2014/main" val="2538846341"/>
                  </a:ext>
                </a:extLst>
              </a:tr>
              <a:tr h="370840">
                <a:tc>
                  <a:txBody>
                    <a:bodyPr/>
                    <a:lstStyle/>
                    <a:p>
                      <a:r>
                        <a:rPr lang="en-US" altLang="zh-TW" sz="3200" dirty="0"/>
                        <a:t>MATBN</a:t>
                      </a:r>
                      <a:endParaRPr lang="zh-TW" altLang="en-US" sz="3200" dirty="0"/>
                    </a:p>
                  </a:txBody>
                  <a:tcPr/>
                </a:tc>
                <a:tc>
                  <a:txBody>
                    <a:bodyPr/>
                    <a:lstStyle/>
                    <a:p>
                      <a:r>
                        <a:rPr lang="zh-TW" altLang="en-US" sz="3200" dirty="0"/>
                        <a:t>台灣中文</a:t>
                      </a:r>
                    </a:p>
                  </a:txBody>
                  <a:tcPr/>
                </a:tc>
                <a:tc>
                  <a:txBody>
                    <a:bodyPr/>
                    <a:lstStyle/>
                    <a:p>
                      <a:endParaRPr lang="zh-TW" altLang="en-US" sz="3200" dirty="0"/>
                    </a:p>
                  </a:txBody>
                  <a:tcPr/>
                </a:tc>
                <a:tc>
                  <a:txBody>
                    <a:bodyPr/>
                    <a:lstStyle/>
                    <a:p>
                      <a:endParaRPr lang="zh-TW" altLang="en-US" sz="3200" dirty="0"/>
                    </a:p>
                  </a:txBody>
                  <a:tcPr/>
                </a:tc>
                <a:extLst>
                  <a:ext uri="{0D108BD9-81ED-4DB2-BD59-A6C34878D82A}">
                    <a16:rowId xmlns:a16="http://schemas.microsoft.com/office/drawing/2014/main" val="1568655238"/>
                  </a:ext>
                </a:extLst>
              </a:tr>
              <a:tr h="370840">
                <a:tc>
                  <a:txBody>
                    <a:bodyPr/>
                    <a:lstStyle/>
                    <a:p>
                      <a:r>
                        <a:rPr lang="en-US" altLang="zh-TW" sz="3200" dirty="0"/>
                        <a:t>TCC300</a:t>
                      </a:r>
                      <a:endParaRPr lang="zh-TW" altLang="en-US" sz="3200" dirty="0"/>
                    </a:p>
                  </a:txBody>
                  <a:tcPr/>
                </a:tc>
                <a:tc>
                  <a:txBody>
                    <a:bodyPr/>
                    <a:lstStyle/>
                    <a:p>
                      <a:r>
                        <a:rPr lang="zh-TW" altLang="en-US" sz="3200" dirty="0"/>
                        <a:t>台灣中文</a:t>
                      </a:r>
                    </a:p>
                  </a:txBody>
                  <a:tcPr/>
                </a:tc>
                <a:tc>
                  <a:txBody>
                    <a:bodyPr/>
                    <a:lstStyle/>
                    <a:p>
                      <a:endParaRPr lang="zh-TW" altLang="en-US" sz="3200" dirty="0"/>
                    </a:p>
                  </a:txBody>
                  <a:tcPr/>
                </a:tc>
                <a:tc>
                  <a:txBody>
                    <a:bodyPr/>
                    <a:lstStyle/>
                    <a:p>
                      <a:endParaRPr lang="zh-TW" altLang="en-US" sz="3200" dirty="0"/>
                    </a:p>
                  </a:txBody>
                  <a:tcPr/>
                </a:tc>
                <a:extLst>
                  <a:ext uri="{0D108BD9-81ED-4DB2-BD59-A6C34878D82A}">
                    <a16:rowId xmlns:a16="http://schemas.microsoft.com/office/drawing/2014/main" val="3670825258"/>
                  </a:ext>
                </a:extLst>
              </a:tr>
              <a:tr h="370840">
                <a:tc>
                  <a:txBody>
                    <a:bodyPr/>
                    <a:lstStyle/>
                    <a:p>
                      <a:r>
                        <a:rPr lang="en-US" altLang="zh-TW" sz="3200" dirty="0" err="1"/>
                        <a:t>mirlab</a:t>
                      </a:r>
                      <a:r>
                        <a:rPr lang="zh-TW" altLang="en-US" sz="3200" dirty="0"/>
                        <a:t>唐詩</a:t>
                      </a:r>
                    </a:p>
                  </a:txBody>
                  <a:tcPr/>
                </a:tc>
                <a:tc>
                  <a:txBody>
                    <a:bodyPr/>
                    <a:lstStyle/>
                    <a:p>
                      <a:r>
                        <a:rPr lang="zh-TW" altLang="en-US" sz="3200" dirty="0"/>
                        <a:t>台灣中文</a:t>
                      </a:r>
                    </a:p>
                  </a:txBody>
                  <a:tcPr/>
                </a:tc>
                <a:tc>
                  <a:txBody>
                    <a:bodyPr/>
                    <a:lstStyle/>
                    <a:p>
                      <a:endParaRPr lang="zh-TW" altLang="en-US" sz="3200" dirty="0"/>
                    </a:p>
                  </a:txBody>
                  <a:tcPr/>
                </a:tc>
                <a:tc>
                  <a:txBody>
                    <a:bodyPr/>
                    <a:lstStyle/>
                    <a:p>
                      <a:endParaRPr lang="zh-TW" altLang="en-US" sz="3200" dirty="0"/>
                    </a:p>
                  </a:txBody>
                  <a:tcPr/>
                </a:tc>
                <a:extLst>
                  <a:ext uri="{0D108BD9-81ED-4DB2-BD59-A6C34878D82A}">
                    <a16:rowId xmlns:a16="http://schemas.microsoft.com/office/drawing/2014/main" val="593520772"/>
                  </a:ext>
                </a:extLst>
              </a:tr>
              <a:tr h="370840">
                <a:tc>
                  <a:txBody>
                    <a:bodyPr/>
                    <a:lstStyle/>
                    <a:p>
                      <a:r>
                        <a:rPr lang="en-US" altLang="zh-TW" sz="3200" dirty="0"/>
                        <a:t>TED-</a:t>
                      </a:r>
                      <a:r>
                        <a:rPr lang="en-US" altLang="zh-TW" sz="3200" dirty="0" err="1"/>
                        <a:t>Lium</a:t>
                      </a:r>
                      <a:r>
                        <a:rPr lang="en-US" altLang="zh-TW" sz="3200" dirty="0"/>
                        <a:t> 1-3</a:t>
                      </a:r>
                      <a:endParaRPr lang="zh-TW" altLang="en-US" sz="3200" dirty="0"/>
                    </a:p>
                  </a:txBody>
                  <a:tcPr/>
                </a:tc>
                <a:tc>
                  <a:txBody>
                    <a:bodyPr/>
                    <a:lstStyle/>
                    <a:p>
                      <a:r>
                        <a:rPr lang="zh-TW" altLang="en-US" sz="3200" dirty="0"/>
                        <a:t>英文</a:t>
                      </a:r>
                    </a:p>
                  </a:txBody>
                  <a:tcPr/>
                </a:tc>
                <a:tc>
                  <a:txBody>
                    <a:bodyPr/>
                    <a:lstStyle/>
                    <a:p>
                      <a:endParaRPr lang="zh-TW" altLang="en-US" sz="3200" dirty="0"/>
                    </a:p>
                  </a:txBody>
                  <a:tcPr/>
                </a:tc>
                <a:tc>
                  <a:txBody>
                    <a:bodyPr/>
                    <a:lstStyle/>
                    <a:p>
                      <a:endParaRPr lang="zh-TW" altLang="en-US" sz="3200" dirty="0"/>
                    </a:p>
                  </a:txBody>
                  <a:tcPr/>
                </a:tc>
                <a:extLst>
                  <a:ext uri="{0D108BD9-81ED-4DB2-BD59-A6C34878D82A}">
                    <a16:rowId xmlns:a16="http://schemas.microsoft.com/office/drawing/2014/main" val="1710503357"/>
                  </a:ext>
                </a:extLst>
              </a:tr>
              <a:tr h="370840">
                <a:tc>
                  <a:txBody>
                    <a:bodyPr/>
                    <a:lstStyle/>
                    <a:p>
                      <a:r>
                        <a:rPr lang="zh-TW" altLang="en-US" sz="3200" dirty="0"/>
                        <a:t>合計</a:t>
                      </a:r>
                    </a:p>
                  </a:txBody>
                  <a:tcPr/>
                </a:tc>
                <a:tc>
                  <a:txBody>
                    <a:bodyPr/>
                    <a:lstStyle/>
                    <a:p>
                      <a:endParaRPr lang="zh-TW" altLang="en-US" sz="3200" dirty="0"/>
                    </a:p>
                  </a:txBody>
                  <a:tcPr/>
                </a:tc>
                <a:tc>
                  <a:txBody>
                    <a:bodyPr/>
                    <a:lstStyle/>
                    <a:p>
                      <a:endParaRPr lang="zh-TW" altLang="en-US" sz="3200" dirty="0"/>
                    </a:p>
                  </a:txBody>
                  <a:tcPr/>
                </a:tc>
                <a:tc>
                  <a:txBody>
                    <a:bodyPr/>
                    <a:lstStyle/>
                    <a:p>
                      <a:endParaRPr lang="zh-TW" altLang="en-US" sz="3200" dirty="0"/>
                    </a:p>
                  </a:txBody>
                  <a:tcPr/>
                </a:tc>
                <a:extLst>
                  <a:ext uri="{0D108BD9-81ED-4DB2-BD59-A6C34878D82A}">
                    <a16:rowId xmlns:a16="http://schemas.microsoft.com/office/drawing/2014/main" val="2553212133"/>
                  </a:ext>
                </a:extLst>
              </a:tr>
            </a:tbl>
          </a:graphicData>
        </a:graphic>
      </p:graphicFrame>
      <p:sp>
        <p:nvSpPr>
          <p:cNvPr id="7" name="文字版面配置區 3">
            <a:extLst>
              <a:ext uri="{FF2B5EF4-FFF2-40B4-BE49-F238E27FC236}">
                <a16:creationId xmlns:a16="http://schemas.microsoft.com/office/drawing/2014/main" id="{D0E6003B-3EF3-4E8C-A549-16115AC9DF00}"/>
              </a:ext>
            </a:extLst>
          </p:cNvPr>
          <p:cNvSpPr txBox="1">
            <a:spLocks/>
          </p:cNvSpPr>
          <p:nvPr/>
        </p:nvSpPr>
        <p:spPr>
          <a:xfrm>
            <a:off x="12192000" y="1265708"/>
            <a:ext cx="11860696" cy="11929092"/>
          </a:xfrm>
          <a:prstGeom prst="rect">
            <a:avLst/>
          </a:prstGeom>
          <a:ln w="25400">
            <a:miter lim="400000"/>
          </a:ln>
          <a:extLst>
            <a:ext uri="{C572A759-6A51-4108-AA02-DFA0A04FC94B}">
              <ma14:wrappingTextBoxFlag xmlns="" xmlns:ma14="http://schemas.microsoft.com/office/mac/drawingml/2011/main" val="1"/>
            </a:ext>
          </a:extLst>
        </p:spPr>
        <p:txBody>
          <a:bodyPr tIns="91439" bIns="91439">
            <a:normAutofit/>
          </a:bodyPr>
          <a:lstStyle>
            <a:lvl1pPr marL="720000" marR="0" indent="-720000" algn="l" defTabSz="1828800" rtl="0" latinLnBrk="0">
              <a:lnSpc>
                <a:spcPct val="100000"/>
              </a:lnSpc>
              <a:spcBef>
                <a:spcPts val="600"/>
              </a:spcBef>
              <a:spcAft>
                <a:spcPts val="0"/>
              </a:spcAft>
              <a:buClr>
                <a:srgbClr val="32AB99"/>
              </a:buClr>
              <a:buSzPct val="100000"/>
              <a:buFont typeface="Wingdings" panose="05000000000000000000" pitchFamily="2" charset="2"/>
              <a:buChar char="Ø"/>
              <a:tabLst/>
              <a:defRPr lang="zh-TW" altLang="en-US" sz="5400" b="0" i="0" u="none" strike="noStrike" cap="none" spc="0" baseline="0" dirty="0">
                <a:ln>
                  <a:noFill/>
                </a:ln>
                <a:solidFill>
                  <a:schemeClr val="tx1">
                    <a:lumMod val="75000"/>
                    <a:lumOff val="25000"/>
                  </a:schemeClr>
                </a:solidFill>
                <a:uFillTx/>
                <a:latin typeface="Microsoft JhengHei"/>
                <a:ea typeface="Microsoft JhengHei"/>
                <a:cs typeface="Microsoft JhengHei"/>
                <a:sym typeface="Microsoft JhengHei"/>
              </a:defRPr>
            </a:lvl1pPr>
            <a:lvl2pPr marL="1440000" marR="0" indent="-540000" algn="l" defTabSz="1828800" rtl="0" latinLnBrk="0">
              <a:lnSpc>
                <a:spcPct val="100000"/>
              </a:lnSpc>
              <a:spcBef>
                <a:spcPts val="600"/>
              </a:spcBef>
              <a:spcAft>
                <a:spcPts val="0"/>
              </a:spcAft>
              <a:buClr>
                <a:srgbClr val="32AB99"/>
              </a:buClr>
              <a:buSzPct val="100000"/>
              <a:buFont typeface="Microsoft JhengHei" panose="020B0604030504040204" pitchFamily="34" charset="-120"/>
              <a:buChar char="◇"/>
              <a:tabLst/>
              <a:defRPr lang="zh-TW" altLang="en-US" sz="4800" b="0" i="0" u="none" strike="noStrike" cap="none" spc="0" baseline="0" dirty="0">
                <a:ln>
                  <a:noFill/>
                </a:ln>
                <a:solidFill>
                  <a:schemeClr val="tx1">
                    <a:lumMod val="75000"/>
                    <a:lumOff val="25000"/>
                  </a:schemeClr>
                </a:solidFill>
                <a:uFillTx/>
                <a:latin typeface="Microsoft JhengHei"/>
                <a:ea typeface="Microsoft JhengHei"/>
                <a:cs typeface="Microsoft JhengHei"/>
                <a:sym typeface="Microsoft JhengHei"/>
              </a:defRPr>
            </a:lvl2pPr>
            <a:lvl3pPr marL="2160000" marR="0" indent="-540000" algn="l" defTabSz="1828800" rtl="0" latinLnBrk="0">
              <a:lnSpc>
                <a:spcPct val="100000"/>
              </a:lnSpc>
              <a:spcBef>
                <a:spcPts val="600"/>
              </a:spcBef>
              <a:spcAft>
                <a:spcPts val="0"/>
              </a:spcAft>
              <a:buClr>
                <a:srgbClr val="32AB99"/>
              </a:buClr>
              <a:buSzPct val="100000"/>
              <a:buFont typeface="Georgia"/>
              <a:buChar char="●"/>
              <a:tabLst/>
              <a:defRPr lang="zh-TW" altLang="en-US" sz="4400" b="0" i="0" u="none" strike="noStrike" cap="none" spc="0" baseline="0" dirty="0">
                <a:ln>
                  <a:noFill/>
                </a:ln>
                <a:solidFill>
                  <a:schemeClr val="tx1">
                    <a:lumMod val="75000"/>
                    <a:lumOff val="25000"/>
                  </a:schemeClr>
                </a:solidFill>
                <a:uFillTx/>
                <a:latin typeface="Microsoft JhengHei"/>
                <a:ea typeface="Microsoft JhengHei"/>
                <a:cs typeface="Microsoft JhengHei"/>
                <a:sym typeface="Microsoft JhengHei"/>
              </a:defRPr>
            </a:lvl3pPr>
            <a:lvl4pPr marL="2880000" marR="0" indent="-540000" algn="l" defTabSz="1828800" rtl="0" latinLnBrk="0">
              <a:lnSpc>
                <a:spcPct val="100000"/>
              </a:lnSpc>
              <a:spcBef>
                <a:spcPts val="600"/>
              </a:spcBef>
              <a:spcAft>
                <a:spcPts val="0"/>
              </a:spcAft>
              <a:buClr>
                <a:srgbClr val="32AB99"/>
              </a:buClr>
              <a:buSzPct val="100000"/>
              <a:buFont typeface="Microsoft JhengHei" panose="020B0604030504040204" pitchFamily="34" charset="-120"/>
              <a:buChar char="◎"/>
              <a:tabLst/>
              <a:defRPr lang="zh-TW" altLang="en-US" sz="4000" b="0" i="0" u="none" strike="noStrike" cap="none" spc="0" baseline="0" dirty="0">
                <a:ln>
                  <a:noFill/>
                </a:ln>
                <a:solidFill>
                  <a:schemeClr val="tx1">
                    <a:lumMod val="75000"/>
                    <a:lumOff val="25000"/>
                  </a:schemeClr>
                </a:solidFill>
                <a:uFillTx/>
                <a:latin typeface="Microsoft JhengHei"/>
                <a:ea typeface="Microsoft JhengHei"/>
                <a:cs typeface="Microsoft JhengHei"/>
                <a:sym typeface="Microsoft JhengHei"/>
              </a:defRPr>
            </a:lvl4pPr>
            <a:lvl5pPr marL="3600000" marR="0" indent="-540000" algn="l" defTabSz="1828800" rtl="0" latinLnBrk="0">
              <a:lnSpc>
                <a:spcPct val="100000"/>
              </a:lnSpc>
              <a:spcBef>
                <a:spcPts val="600"/>
              </a:spcBef>
              <a:spcAft>
                <a:spcPts val="0"/>
              </a:spcAft>
              <a:buClr>
                <a:srgbClr val="32AB99"/>
              </a:buClr>
              <a:buSzPct val="100000"/>
              <a:buFont typeface="Georgia"/>
              <a:buChar char="▫"/>
              <a:tabLst/>
              <a:defRPr lang="zh-TW" altLang="en-US" sz="3600" b="0" i="0" u="none" strike="noStrike" cap="none" spc="0" baseline="0" dirty="0">
                <a:ln>
                  <a:noFill/>
                </a:ln>
                <a:solidFill>
                  <a:schemeClr val="tx1">
                    <a:lumMod val="75000"/>
                    <a:lumOff val="25000"/>
                  </a:schemeClr>
                </a:solidFill>
                <a:uFillTx/>
                <a:latin typeface="Microsoft JhengHei"/>
                <a:ea typeface="Microsoft JhengHei"/>
                <a:cs typeface="Microsoft JhengHei"/>
                <a:sym typeface="Microsoft JhengHei"/>
              </a:defRPr>
            </a:lvl5pPr>
            <a:lvl6pPr marL="2150533" marR="0" indent="-486833" algn="l" defTabSz="1828800" rtl="0" latinLnBrk="0">
              <a:lnSpc>
                <a:spcPct val="100000"/>
              </a:lnSpc>
              <a:spcBef>
                <a:spcPts val="600"/>
              </a:spcBef>
              <a:spcAft>
                <a:spcPts val="0"/>
              </a:spcAft>
              <a:buClr>
                <a:srgbClr val="32AB99"/>
              </a:buClr>
              <a:buSzPct val="100000"/>
              <a:buFont typeface="Georgia"/>
              <a:buChar char="•"/>
              <a:tabLst/>
              <a:defRPr sz="4800" b="0" i="0" u="none" strike="noStrike" cap="none" spc="0" baseline="0">
                <a:ln>
                  <a:noFill/>
                </a:ln>
                <a:solidFill>
                  <a:srgbClr val="595959"/>
                </a:solidFill>
                <a:uFillTx/>
                <a:latin typeface="Microsoft JhengHei"/>
                <a:ea typeface="Microsoft JhengHei"/>
                <a:cs typeface="Microsoft JhengHei"/>
                <a:sym typeface="Microsoft JhengHei"/>
              </a:defRPr>
            </a:lvl6pPr>
            <a:lvl7pPr marL="2607733" marR="0" indent="-486833" algn="l" defTabSz="1828800" rtl="0" latinLnBrk="0">
              <a:lnSpc>
                <a:spcPct val="100000"/>
              </a:lnSpc>
              <a:spcBef>
                <a:spcPts val="600"/>
              </a:spcBef>
              <a:spcAft>
                <a:spcPts val="0"/>
              </a:spcAft>
              <a:buClr>
                <a:srgbClr val="32AB99"/>
              </a:buClr>
              <a:buSzPct val="100000"/>
              <a:buFont typeface="Georgia"/>
              <a:buChar char="•"/>
              <a:tabLst/>
              <a:defRPr sz="4800" b="0" i="0" u="none" strike="noStrike" cap="none" spc="0" baseline="0">
                <a:ln>
                  <a:noFill/>
                </a:ln>
                <a:solidFill>
                  <a:srgbClr val="595959"/>
                </a:solidFill>
                <a:uFillTx/>
                <a:latin typeface="Microsoft JhengHei"/>
                <a:ea typeface="Microsoft JhengHei"/>
                <a:cs typeface="Microsoft JhengHei"/>
                <a:sym typeface="Microsoft JhengHei"/>
              </a:defRPr>
            </a:lvl7pPr>
            <a:lvl8pPr marL="3064933" marR="0" indent="-486833" algn="l" defTabSz="1828800" rtl="0" latinLnBrk="0">
              <a:lnSpc>
                <a:spcPct val="100000"/>
              </a:lnSpc>
              <a:spcBef>
                <a:spcPts val="600"/>
              </a:spcBef>
              <a:spcAft>
                <a:spcPts val="0"/>
              </a:spcAft>
              <a:buClr>
                <a:srgbClr val="32AB99"/>
              </a:buClr>
              <a:buSzPct val="100000"/>
              <a:buFont typeface="Georgia"/>
              <a:buChar char="•"/>
              <a:tabLst/>
              <a:defRPr sz="4800" b="0" i="0" u="none" strike="noStrike" cap="none" spc="0" baseline="0">
                <a:ln>
                  <a:noFill/>
                </a:ln>
                <a:solidFill>
                  <a:srgbClr val="595959"/>
                </a:solidFill>
                <a:uFillTx/>
                <a:latin typeface="Microsoft JhengHei"/>
                <a:ea typeface="Microsoft JhengHei"/>
                <a:cs typeface="Microsoft JhengHei"/>
                <a:sym typeface="Microsoft JhengHei"/>
              </a:defRPr>
            </a:lvl8pPr>
            <a:lvl9pPr marL="3522133" marR="0" indent="-486833" algn="l" defTabSz="1828800" rtl="0" latinLnBrk="0">
              <a:lnSpc>
                <a:spcPct val="100000"/>
              </a:lnSpc>
              <a:spcBef>
                <a:spcPts val="600"/>
              </a:spcBef>
              <a:spcAft>
                <a:spcPts val="0"/>
              </a:spcAft>
              <a:buClr>
                <a:srgbClr val="32AB99"/>
              </a:buClr>
              <a:buSzPct val="100000"/>
              <a:buFont typeface="Georgia"/>
              <a:buChar char="•"/>
              <a:tabLst/>
              <a:defRPr sz="4800" b="0" i="0" u="none" strike="noStrike" cap="none" spc="0" baseline="0">
                <a:ln>
                  <a:noFill/>
                </a:ln>
                <a:solidFill>
                  <a:srgbClr val="595959"/>
                </a:solidFill>
                <a:uFillTx/>
                <a:latin typeface="Microsoft JhengHei"/>
                <a:ea typeface="Microsoft JhengHei"/>
                <a:cs typeface="Microsoft JhengHei"/>
                <a:sym typeface="Microsoft JhengHei"/>
              </a:defRPr>
            </a:lvl9pPr>
          </a:lstStyle>
          <a:p>
            <a:r>
              <a:rPr lang="zh-TW" altLang="en-US" sz="4400" dirty="0"/>
              <a:t>語言模型</a:t>
            </a:r>
            <a:endParaRPr lang="en-US" altLang="zh-TW" sz="4400" dirty="0"/>
          </a:p>
          <a:p>
            <a:pPr lvl="1" hangingPunct="1"/>
            <a:r>
              <a:rPr lang="en-US" altLang="zh-TW" sz="4000" dirty="0"/>
              <a:t>Lexicon</a:t>
            </a:r>
            <a:r>
              <a:rPr lang="zh-TW" altLang="en-US" sz="4000" dirty="0"/>
              <a:t>：</a:t>
            </a:r>
            <a:endParaRPr lang="en-US" altLang="zh-TW" sz="4000" dirty="0"/>
          </a:p>
          <a:p>
            <a:pPr lvl="2" hangingPunct="1">
              <a:buFont typeface="Wingdings" panose="05000000000000000000" pitchFamily="2" charset="2"/>
              <a:buChar char="ü"/>
            </a:pPr>
            <a:r>
              <a:rPr lang="zh-TW" altLang="en-US" sz="3600" dirty="0"/>
              <a:t>中文單字音窮舉 </a:t>
            </a:r>
            <a:r>
              <a:rPr lang="en-US" altLang="zh-TW" sz="3600" dirty="0"/>
              <a:t>(</a:t>
            </a:r>
            <a:r>
              <a:rPr lang="zh-TW" altLang="en-US" sz="3600" dirty="0"/>
              <a:t>修正</a:t>
            </a:r>
            <a:r>
              <a:rPr lang="en-US" altLang="zh-TW" sz="3600" dirty="0"/>
              <a:t>5K</a:t>
            </a:r>
            <a:r>
              <a:rPr lang="zh-TW" altLang="en-US" sz="3600" dirty="0"/>
              <a:t>常用詞，共 </a:t>
            </a:r>
            <a:r>
              <a:rPr lang="en-US" altLang="zh-TW" sz="3600" dirty="0"/>
              <a:t>450K</a:t>
            </a:r>
            <a:r>
              <a:rPr lang="zh-TW" altLang="en-US" sz="3600" dirty="0"/>
              <a:t> 個</a:t>
            </a:r>
            <a:r>
              <a:rPr lang="en-US" altLang="zh-TW" sz="3600" dirty="0"/>
              <a:t>)</a:t>
            </a:r>
          </a:p>
          <a:p>
            <a:pPr lvl="2" hangingPunct="1">
              <a:buFont typeface="Wingdings" panose="05000000000000000000" pitchFamily="2" charset="2"/>
              <a:buChar char="ü"/>
            </a:pPr>
            <a:r>
              <a:rPr lang="zh-TW" altLang="en-US" sz="3600" dirty="0"/>
              <a:t>英文用 </a:t>
            </a:r>
            <a:r>
              <a:rPr lang="en-US" altLang="zh-TW" sz="3600" dirty="0"/>
              <a:t>CMU</a:t>
            </a:r>
            <a:r>
              <a:rPr lang="zh-TW" altLang="en-US" sz="3600" dirty="0"/>
              <a:t> </a:t>
            </a:r>
            <a:r>
              <a:rPr lang="en-US" altLang="zh-TW" sz="3600" dirty="0" err="1"/>
              <a:t>dict</a:t>
            </a:r>
            <a:r>
              <a:rPr lang="en-US" altLang="zh-TW" sz="3600" dirty="0"/>
              <a:t> with </a:t>
            </a:r>
            <a:r>
              <a:rPr lang="en-US" altLang="zh-TW" sz="3600" dirty="0" err="1"/>
              <a:t>librispeech</a:t>
            </a:r>
            <a:r>
              <a:rPr lang="zh-TW" altLang="en-US" sz="3600" dirty="0"/>
              <a:t> </a:t>
            </a:r>
            <a:br>
              <a:rPr lang="en-US" altLang="zh-TW" sz="3600" dirty="0"/>
            </a:br>
            <a:r>
              <a:rPr lang="en-US" altLang="zh-TW" sz="3600" dirty="0"/>
              <a:t>(</a:t>
            </a:r>
            <a:r>
              <a:rPr lang="zh-TW" altLang="en-US" sz="3600" dirty="0"/>
              <a:t>共 </a:t>
            </a:r>
            <a:r>
              <a:rPr lang="en-US" altLang="zh-TW" sz="3600" dirty="0"/>
              <a:t>270K </a:t>
            </a:r>
            <a:r>
              <a:rPr lang="zh-TW" altLang="en-US" sz="3600" dirty="0"/>
              <a:t>詞</a:t>
            </a:r>
            <a:r>
              <a:rPr lang="en-US" altLang="zh-TW" sz="3600" dirty="0"/>
              <a:t>)</a:t>
            </a:r>
          </a:p>
          <a:p>
            <a:pPr lvl="1"/>
            <a:r>
              <a:rPr lang="en-US" altLang="zh-TW" sz="4000" dirty="0"/>
              <a:t>Training</a:t>
            </a:r>
            <a:r>
              <a:rPr lang="zh-TW" altLang="en-US" sz="4000" dirty="0"/>
              <a:t> </a:t>
            </a:r>
            <a:r>
              <a:rPr lang="en-US" altLang="zh-TW" sz="4000" dirty="0"/>
              <a:t>data </a:t>
            </a:r>
            <a:r>
              <a:rPr lang="zh-TW" altLang="en-US" sz="4000" dirty="0"/>
              <a:t>的文本 </a:t>
            </a:r>
            <a:r>
              <a:rPr lang="en-US" altLang="zh-TW" sz="4000" dirty="0"/>
              <a:t>(</a:t>
            </a:r>
            <a:r>
              <a:rPr lang="zh-TW" altLang="en-US" sz="4000" dirty="0"/>
              <a:t>除 </a:t>
            </a:r>
            <a:r>
              <a:rPr lang="en-US" altLang="zh-TW" sz="4000" dirty="0"/>
              <a:t>EAT</a:t>
            </a:r>
            <a:r>
              <a:rPr lang="zh-TW" altLang="en-US" sz="4000" dirty="0"/>
              <a:t>外，共 字</a:t>
            </a:r>
            <a:r>
              <a:rPr lang="en-US" altLang="zh-TW" sz="4000" dirty="0"/>
              <a:t>)</a:t>
            </a:r>
          </a:p>
          <a:p>
            <a:pPr lvl="1"/>
            <a:r>
              <a:rPr lang="zh-TW" altLang="en-US" sz="4000" dirty="0"/>
              <a:t>額外使用的文本資料集</a:t>
            </a:r>
            <a:endParaRPr lang="en-US" altLang="zh-TW" sz="4000" dirty="0"/>
          </a:p>
          <a:p>
            <a:pPr lvl="2"/>
            <a:endParaRPr lang="en-US" altLang="zh-TW" sz="3600" dirty="0"/>
          </a:p>
          <a:p>
            <a:pPr lvl="1" hangingPunct="1"/>
            <a:endParaRPr lang="en-US" altLang="zh-TW" sz="4000" dirty="0"/>
          </a:p>
          <a:p>
            <a:pPr lvl="1" hangingPunct="1"/>
            <a:endParaRPr lang="en-US" altLang="zh-TW" sz="4000" dirty="0"/>
          </a:p>
          <a:p>
            <a:pPr lvl="1" hangingPunct="1"/>
            <a:endParaRPr lang="en-US" altLang="zh-TW" sz="4000" dirty="0"/>
          </a:p>
          <a:p>
            <a:pPr lvl="1" hangingPunct="1"/>
            <a:endParaRPr lang="en-US" altLang="zh-TW" sz="4000" dirty="0"/>
          </a:p>
          <a:p>
            <a:pPr lvl="1" hangingPunct="1"/>
            <a:r>
              <a:rPr lang="en-US" altLang="zh-TW" sz="4000" dirty="0"/>
              <a:t>4-gram</a:t>
            </a:r>
          </a:p>
          <a:p>
            <a:pPr hangingPunct="1"/>
            <a:r>
              <a:rPr lang="en-US" altLang="zh-TW" sz="4400" dirty="0"/>
              <a:t>Scoring </a:t>
            </a:r>
            <a:r>
              <a:rPr lang="zh-TW" altLang="en-US" sz="4400" dirty="0"/>
              <a:t>計算</a:t>
            </a:r>
            <a:endParaRPr lang="en-US" altLang="zh-TW" sz="4400" dirty="0"/>
          </a:p>
          <a:p>
            <a:pPr lvl="1" hangingPunct="1"/>
            <a:r>
              <a:rPr lang="en-US" altLang="zh-TW" sz="4000" dirty="0"/>
              <a:t>Testing data</a:t>
            </a:r>
            <a:r>
              <a:rPr lang="zh-TW" altLang="en-US" sz="4000" dirty="0"/>
              <a:t>已經過第一輪修正</a:t>
            </a:r>
            <a:endParaRPr lang="en-US" altLang="zh-TW" sz="4000" dirty="0"/>
          </a:p>
          <a:p>
            <a:pPr lvl="1" hangingPunct="1"/>
            <a:r>
              <a:rPr lang="zh-TW" altLang="en-US" sz="4000" dirty="0"/>
              <a:t>中文用 </a:t>
            </a:r>
            <a:r>
              <a:rPr lang="en-US" altLang="zh-TW" sz="4000" dirty="0"/>
              <a:t>CER</a:t>
            </a:r>
            <a:r>
              <a:rPr lang="zh-TW" altLang="en-US" sz="4000" dirty="0"/>
              <a:t>（去除語助詞、同音可替換字）、英文用 </a:t>
            </a:r>
            <a:r>
              <a:rPr lang="en-US" altLang="zh-TW" sz="4000" dirty="0"/>
              <a:t>WER</a:t>
            </a:r>
          </a:p>
        </p:txBody>
      </p:sp>
      <p:graphicFrame>
        <p:nvGraphicFramePr>
          <p:cNvPr id="8" name="表格 7">
            <a:extLst>
              <a:ext uri="{FF2B5EF4-FFF2-40B4-BE49-F238E27FC236}">
                <a16:creationId xmlns:a16="http://schemas.microsoft.com/office/drawing/2014/main" id="{8525C2C0-6F69-4CA4-BA80-87F2E0658474}"/>
              </a:ext>
            </a:extLst>
          </p:cNvPr>
          <p:cNvGraphicFramePr>
            <a:graphicFrameLocks noGrp="1"/>
          </p:cNvGraphicFramePr>
          <p:nvPr>
            <p:extLst>
              <p:ext uri="{D42A27DB-BD31-4B8C-83A1-F6EECF244321}">
                <p14:modId xmlns:p14="http://schemas.microsoft.com/office/powerpoint/2010/main" val="2521081991"/>
              </p:ext>
            </p:extLst>
          </p:nvPr>
        </p:nvGraphicFramePr>
        <p:xfrm>
          <a:off x="13756904" y="5981237"/>
          <a:ext cx="7796696" cy="2895600"/>
        </p:xfrm>
        <a:graphic>
          <a:graphicData uri="http://schemas.openxmlformats.org/drawingml/2006/table">
            <a:tbl>
              <a:tblPr firstRow="1" bandRow="1">
                <a:tableStyleId>{4C3C2611-4C71-4FC5-86AE-919BDF0F9419}</a:tableStyleId>
              </a:tblPr>
              <a:tblGrid>
                <a:gridCol w="3776870">
                  <a:extLst>
                    <a:ext uri="{9D8B030D-6E8A-4147-A177-3AD203B41FA5}">
                      <a16:colId xmlns:a16="http://schemas.microsoft.com/office/drawing/2014/main" val="3911581795"/>
                    </a:ext>
                  </a:extLst>
                </a:gridCol>
                <a:gridCol w="2009913">
                  <a:extLst>
                    <a:ext uri="{9D8B030D-6E8A-4147-A177-3AD203B41FA5}">
                      <a16:colId xmlns:a16="http://schemas.microsoft.com/office/drawing/2014/main" val="2835391380"/>
                    </a:ext>
                  </a:extLst>
                </a:gridCol>
                <a:gridCol w="2009913">
                  <a:extLst>
                    <a:ext uri="{9D8B030D-6E8A-4147-A177-3AD203B41FA5}">
                      <a16:colId xmlns:a16="http://schemas.microsoft.com/office/drawing/2014/main" val="2163611025"/>
                    </a:ext>
                  </a:extLst>
                </a:gridCol>
              </a:tblGrid>
              <a:tr h="370840">
                <a:tc>
                  <a:txBody>
                    <a:bodyPr/>
                    <a:lstStyle/>
                    <a:p>
                      <a:pPr algn="ctr"/>
                      <a:r>
                        <a:rPr lang="en-US" altLang="zh-TW" sz="3200" dirty="0"/>
                        <a:t>Corpus </a:t>
                      </a:r>
                      <a:r>
                        <a:rPr lang="zh-TW" altLang="en-US" sz="3200" dirty="0"/>
                        <a:t>名稱</a:t>
                      </a:r>
                    </a:p>
                  </a:txBody>
                  <a:tcPr anchor="ctr"/>
                </a:tc>
                <a:tc>
                  <a:txBody>
                    <a:bodyPr/>
                    <a:lstStyle/>
                    <a:p>
                      <a:pPr algn="ctr"/>
                      <a:r>
                        <a:rPr lang="zh-TW" altLang="en-US" sz="3200" dirty="0"/>
                        <a:t>語言</a:t>
                      </a:r>
                    </a:p>
                  </a:txBody>
                  <a:tcPr anchor="ctr"/>
                </a:tc>
                <a:tc>
                  <a:txBody>
                    <a:bodyPr/>
                    <a:lstStyle/>
                    <a:p>
                      <a:pPr algn="ctr"/>
                      <a:r>
                        <a:rPr lang="zh-TW" altLang="en-US" sz="3200" dirty="0"/>
                        <a:t>字數</a:t>
                      </a:r>
                      <a:endParaRPr lang="en-US" altLang="zh-TW" sz="3200" dirty="0"/>
                    </a:p>
                  </a:txBody>
                  <a:tcPr anchor="ctr"/>
                </a:tc>
                <a:extLst>
                  <a:ext uri="{0D108BD9-81ED-4DB2-BD59-A6C34878D82A}">
                    <a16:rowId xmlns:a16="http://schemas.microsoft.com/office/drawing/2014/main" val="1001301779"/>
                  </a:ext>
                </a:extLst>
              </a:tr>
              <a:tr h="370840">
                <a:tc>
                  <a:txBody>
                    <a:bodyPr/>
                    <a:lstStyle/>
                    <a:p>
                      <a:r>
                        <a:rPr lang="zh-TW" altLang="en-US" sz="3200" dirty="0"/>
                        <a:t>六期玉山 </a:t>
                      </a:r>
                      <a:r>
                        <a:rPr lang="en-US" altLang="zh-TW" sz="3200" dirty="0"/>
                        <a:t>smile</a:t>
                      </a:r>
                      <a:endParaRPr lang="zh-TW" altLang="en-US" sz="3200" dirty="0"/>
                    </a:p>
                  </a:txBody>
                  <a:tcPr/>
                </a:tc>
                <a:tc>
                  <a:txBody>
                    <a:bodyPr/>
                    <a:lstStyle/>
                    <a:p>
                      <a:r>
                        <a:rPr lang="zh-TW" altLang="en-US" sz="3200" dirty="0"/>
                        <a:t>台灣中文</a:t>
                      </a:r>
                    </a:p>
                  </a:txBody>
                  <a:tcPr/>
                </a:tc>
                <a:tc>
                  <a:txBody>
                    <a:bodyPr/>
                    <a:lstStyle/>
                    <a:p>
                      <a:endParaRPr lang="zh-TW" altLang="en-US" sz="3200" dirty="0"/>
                    </a:p>
                  </a:txBody>
                  <a:tcPr/>
                </a:tc>
                <a:extLst>
                  <a:ext uri="{0D108BD9-81ED-4DB2-BD59-A6C34878D82A}">
                    <a16:rowId xmlns:a16="http://schemas.microsoft.com/office/drawing/2014/main" val="4200024350"/>
                  </a:ext>
                </a:extLst>
              </a:tr>
              <a:tr h="370840">
                <a:tc>
                  <a:txBody>
                    <a:bodyPr/>
                    <a:lstStyle/>
                    <a:p>
                      <a:r>
                        <a:rPr lang="en-US" altLang="zh-TW" sz="3200" dirty="0"/>
                        <a:t>Wiki corpus</a:t>
                      </a:r>
                      <a:endParaRPr lang="zh-TW" altLang="en-US" sz="3200" dirty="0"/>
                    </a:p>
                  </a:txBody>
                  <a:tcPr/>
                </a:tc>
                <a:tc>
                  <a:txBody>
                    <a:bodyPr/>
                    <a:lstStyle/>
                    <a:p>
                      <a:r>
                        <a:rPr lang="zh-TW" altLang="en-US" sz="3200" dirty="0"/>
                        <a:t>台灣中文</a:t>
                      </a:r>
                    </a:p>
                  </a:txBody>
                  <a:tcPr/>
                </a:tc>
                <a:tc>
                  <a:txBody>
                    <a:bodyPr/>
                    <a:lstStyle/>
                    <a:p>
                      <a:endParaRPr lang="zh-TW" altLang="en-US" sz="3200" dirty="0"/>
                    </a:p>
                  </a:txBody>
                  <a:tcPr/>
                </a:tc>
                <a:extLst>
                  <a:ext uri="{0D108BD9-81ED-4DB2-BD59-A6C34878D82A}">
                    <a16:rowId xmlns:a16="http://schemas.microsoft.com/office/drawing/2014/main" val="2755968141"/>
                  </a:ext>
                </a:extLst>
              </a:tr>
              <a:tr h="370840">
                <a:tc>
                  <a:txBody>
                    <a:bodyPr/>
                    <a:lstStyle/>
                    <a:p>
                      <a:r>
                        <a:rPr lang="zh-TW" altLang="en-US" sz="3200" dirty="0"/>
                        <a:t>相關新聞</a:t>
                      </a:r>
                    </a:p>
                  </a:txBody>
                  <a:tcPr/>
                </a:tc>
                <a:tc>
                  <a:txBody>
                    <a:bodyPr/>
                    <a:lstStyle/>
                    <a:p>
                      <a:r>
                        <a:rPr lang="zh-TW" altLang="en-US" sz="3200" dirty="0"/>
                        <a:t>台灣中文</a:t>
                      </a:r>
                    </a:p>
                  </a:txBody>
                  <a:tcPr/>
                </a:tc>
                <a:tc>
                  <a:txBody>
                    <a:bodyPr/>
                    <a:lstStyle/>
                    <a:p>
                      <a:endParaRPr lang="zh-TW" altLang="en-US" sz="3200" dirty="0"/>
                    </a:p>
                  </a:txBody>
                  <a:tcPr/>
                </a:tc>
                <a:extLst>
                  <a:ext uri="{0D108BD9-81ED-4DB2-BD59-A6C34878D82A}">
                    <a16:rowId xmlns:a16="http://schemas.microsoft.com/office/drawing/2014/main" val="3825103931"/>
                  </a:ext>
                </a:extLst>
              </a:tr>
              <a:tr h="370840">
                <a:tc>
                  <a:txBody>
                    <a:bodyPr/>
                    <a:lstStyle/>
                    <a:p>
                      <a:r>
                        <a:rPr lang="zh-TW" altLang="en-US" sz="3200" dirty="0"/>
                        <a:t>合計</a:t>
                      </a:r>
                    </a:p>
                  </a:txBody>
                  <a:tcPr/>
                </a:tc>
                <a:tc>
                  <a:txBody>
                    <a:bodyPr/>
                    <a:lstStyle/>
                    <a:p>
                      <a:endParaRPr lang="zh-TW" altLang="en-US" sz="3200" dirty="0"/>
                    </a:p>
                  </a:txBody>
                  <a:tcPr/>
                </a:tc>
                <a:tc>
                  <a:txBody>
                    <a:bodyPr/>
                    <a:lstStyle/>
                    <a:p>
                      <a:endParaRPr lang="zh-TW" altLang="en-US" sz="3200" dirty="0"/>
                    </a:p>
                  </a:txBody>
                  <a:tcPr/>
                </a:tc>
                <a:extLst>
                  <a:ext uri="{0D108BD9-81ED-4DB2-BD59-A6C34878D82A}">
                    <a16:rowId xmlns:a16="http://schemas.microsoft.com/office/drawing/2014/main" val="2553212133"/>
                  </a:ext>
                </a:extLst>
              </a:tr>
            </a:tbl>
          </a:graphicData>
        </a:graphic>
      </p:graphicFrame>
    </p:spTree>
    <p:extLst>
      <p:ext uri="{BB962C8B-B14F-4D97-AF65-F5344CB8AC3E}">
        <p14:creationId xmlns:p14="http://schemas.microsoft.com/office/powerpoint/2010/main" val="40897292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E8CAF3-4680-4E8F-9C55-20872305F499}"/>
              </a:ext>
            </a:extLst>
          </p:cNvPr>
          <p:cNvSpPr>
            <a:spLocks noGrp="1"/>
          </p:cNvSpPr>
          <p:nvPr>
            <p:ph type="title"/>
          </p:nvPr>
        </p:nvSpPr>
        <p:spPr/>
        <p:txBody>
          <a:bodyPr/>
          <a:lstStyle/>
          <a:p>
            <a:r>
              <a:rPr lang="zh-TW" altLang="en-US" dirty="0"/>
              <a:t>目前進度</a:t>
            </a:r>
          </a:p>
        </p:txBody>
      </p:sp>
      <p:sp>
        <p:nvSpPr>
          <p:cNvPr id="3" name="投影片編號版面配置區 2">
            <a:extLst>
              <a:ext uri="{FF2B5EF4-FFF2-40B4-BE49-F238E27FC236}">
                <a16:creationId xmlns:a16="http://schemas.microsoft.com/office/drawing/2014/main" id="{883F92FC-13D9-4A77-898F-579755B52BB4}"/>
              </a:ext>
            </a:extLst>
          </p:cNvPr>
          <p:cNvSpPr>
            <a:spLocks noGrp="1"/>
          </p:cNvSpPr>
          <p:nvPr>
            <p:ph type="sldNum" sz="quarter" idx="10"/>
          </p:nvPr>
        </p:nvSpPr>
        <p:spPr/>
        <p:txBody>
          <a:bodyPr/>
          <a:lstStyle/>
          <a:p>
            <a:fld id="{7F198954-EB91-4806-AE34-065EC139C148}" type="slidenum">
              <a:rPr lang="zh-TW" altLang="en-US" smtClean="0"/>
              <a:pPr/>
              <a:t>4</a:t>
            </a:fld>
            <a:endParaRPr lang="zh-TW" altLang="en-US" dirty="0"/>
          </a:p>
        </p:txBody>
      </p:sp>
      <p:sp>
        <p:nvSpPr>
          <p:cNvPr id="4" name="文字版面配置區 3">
            <a:extLst>
              <a:ext uri="{FF2B5EF4-FFF2-40B4-BE49-F238E27FC236}">
                <a16:creationId xmlns:a16="http://schemas.microsoft.com/office/drawing/2014/main" id="{3C0E32ED-0BCA-43AB-BBAE-094898F1ECA9}"/>
              </a:ext>
            </a:extLst>
          </p:cNvPr>
          <p:cNvSpPr>
            <a:spLocks noGrp="1"/>
          </p:cNvSpPr>
          <p:nvPr>
            <p:ph type="body" sz="quarter" idx="11"/>
          </p:nvPr>
        </p:nvSpPr>
        <p:spPr/>
        <p:txBody>
          <a:bodyPr>
            <a:normAutofit fontScale="85000" lnSpcReduction="20000"/>
          </a:bodyPr>
          <a:lstStyle/>
          <a:p>
            <a:r>
              <a:rPr lang="zh-TW" altLang="en-US" dirty="0"/>
              <a:t>清大 </a:t>
            </a:r>
            <a:r>
              <a:rPr lang="en-US" altLang="zh-TW" dirty="0"/>
              <a:t>– </a:t>
            </a:r>
            <a:r>
              <a:rPr lang="zh-TW" altLang="en-US" dirty="0"/>
              <a:t>用 </a:t>
            </a:r>
            <a:r>
              <a:rPr lang="en-US" altLang="zh-TW" dirty="0" err="1"/>
              <a:t>kaldi</a:t>
            </a:r>
            <a:r>
              <a:rPr lang="en-US" altLang="zh-TW" dirty="0"/>
              <a:t> </a:t>
            </a:r>
            <a:r>
              <a:rPr lang="zh-TW" altLang="en-US" dirty="0"/>
              <a:t>訓練 第</a:t>
            </a:r>
            <a:r>
              <a:rPr lang="en-US" altLang="zh-TW" dirty="0"/>
              <a:t>0</a:t>
            </a:r>
            <a:r>
              <a:rPr lang="zh-TW" altLang="en-US" dirty="0"/>
              <a:t>版</a:t>
            </a:r>
            <a:endParaRPr lang="en-US" altLang="zh-TW" dirty="0"/>
          </a:p>
          <a:p>
            <a:pPr lvl="1"/>
            <a:r>
              <a:rPr lang="en-US" altLang="zh-TW" dirty="0"/>
              <a:t>rec2dur</a:t>
            </a:r>
            <a:r>
              <a:rPr lang="zh-TW" altLang="en-US" dirty="0"/>
              <a:t> 檔案壞掉，</a:t>
            </a:r>
            <a:r>
              <a:rPr lang="en-US" altLang="zh-TW" dirty="0"/>
              <a:t>debugging</a:t>
            </a:r>
            <a:r>
              <a:rPr lang="zh-TW" altLang="en-US" dirty="0"/>
              <a:t>：這個檔案描述各個音檔的時間，目前 </a:t>
            </a:r>
            <a:r>
              <a:rPr lang="en-US" altLang="zh-TW" dirty="0"/>
              <a:t>rec2dur </a:t>
            </a:r>
            <a:r>
              <a:rPr lang="zh-TW" altLang="en-US" dirty="0"/>
              <a:t>標示的時間皆相同長度</a:t>
            </a:r>
            <a:endParaRPr lang="en-US" altLang="zh-TW" dirty="0"/>
          </a:p>
          <a:p>
            <a:pPr lvl="2"/>
            <a:r>
              <a:rPr lang="en-US" altLang="zh-TW" dirty="0"/>
              <a:t>V0 </a:t>
            </a:r>
            <a:r>
              <a:rPr lang="zh-TW" altLang="en-US" dirty="0"/>
              <a:t>訓練在 </a:t>
            </a:r>
            <a:r>
              <a:rPr lang="en-US" altLang="zh-TW" dirty="0"/>
              <a:t>bug </a:t>
            </a:r>
            <a:r>
              <a:rPr lang="zh-TW" altLang="en-US" dirty="0"/>
              <a:t>沒解決的情況下還是完成了</a:t>
            </a:r>
            <a:endParaRPr lang="en-US" altLang="zh-TW" dirty="0"/>
          </a:p>
          <a:p>
            <a:pPr lvl="2"/>
            <a:r>
              <a:rPr lang="zh-TW" altLang="en-US" dirty="0">
                <a:solidFill>
                  <a:srgbClr val="C00000"/>
                </a:solidFill>
              </a:rPr>
              <a:t>目前已經解決長度相同問題</a:t>
            </a:r>
            <a:endParaRPr lang="en-US" altLang="zh-TW" dirty="0">
              <a:solidFill>
                <a:srgbClr val="C00000"/>
              </a:solidFill>
            </a:endParaRPr>
          </a:p>
          <a:p>
            <a:pPr lvl="1"/>
            <a:r>
              <a:rPr lang="zh-TW" altLang="en-US" dirty="0"/>
              <a:t>中英夾雜 </a:t>
            </a:r>
            <a:r>
              <a:rPr lang="en-US" altLang="zh-TW" dirty="0"/>
              <a:t>LM</a:t>
            </a:r>
            <a:r>
              <a:rPr lang="zh-TW" altLang="en-US" dirty="0"/>
              <a:t> 問題 </a:t>
            </a:r>
            <a:r>
              <a:rPr lang="en-US" altLang="zh-TW" dirty="0"/>
              <a:t>(code switch)</a:t>
            </a:r>
            <a:r>
              <a:rPr lang="zh-TW" altLang="en-US" dirty="0"/>
              <a:t>：目前採用跟中文詞 </a:t>
            </a:r>
            <a:r>
              <a:rPr lang="en-US" altLang="zh-TW" dirty="0"/>
              <a:t>share </a:t>
            </a:r>
            <a:r>
              <a:rPr lang="en-US" altLang="zh-TW" dirty="0" err="1"/>
              <a:t>ngram</a:t>
            </a:r>
            <a:r>
              <a:rPr lang="en-US" altLang="zh-TW" dirty="0"/>
              <a:t> prob </a:t>
            </a:r>
            <a:r>
              <a:rPr lang="zh-TW" altLang="en-US" dirty="0"/>
              <a:t>的方式</a:t>
            </a:r>
            <a:endParaRPr lang="en-US" altLang="zh-TW" dirty="0"/>
          </a:p>
          <a:p>
            <a:r>
              <a:rPr lang="zh-TW" altLang="en-US" dirty="0"/>
              <a:t>台大 </a:t>
            </a:r>
            <a:r>
              <a:rPr lang="en-US" altLang="zh-TW" dirty="0"/>
              <a:t>(only </a:t>
            </a:r>
            <a:r>
              <a:rPr lang="zh-TW" altLang="en-US" dirty="0"/>
              <a:t>政鷹</a:t>
            </a:r>
            <a:r>
              <a:rPr lang="en-US" altLang="zh-TW" dirty="0"/>
              <a:t>)</a:t>
            </a:r>
          </a:p>
          <a:p>
            <a:pPr lvl="1"/>
            <a:r>
              <a:rPr lang="zh-TW" altLang="en-US" dirty="0"/>
              <a:t>測試中：除錯網站中文路徑問題使用修改 </a:t>
            </a:r>
            <a:r>
              <a:rPr lang="en-US" altLang="zh-TW" dirty="0"/>
              <a:t>http server</a:t>
            </a:r>
            <a:r>
              <a:rPr lang="zh-TW" altLang="en-US" dirty="0"/>
              <a:t> 預設編碼</a:t>
            </a:r>
            <a:endParaRPr lang="en-US" altLang="zh-TW" dirty="0"/>
          </a:p>
          <a:p>
            <a:pPr lvl="1">
              <a:buFont typeface="Wingdings" panose="05000000000000000000" pitchFamily="2" charset="2"/>
              <a:buChar char="ü"/>
            </a:pPr>
            <a:r>
              <a:rPr lang="zh-TW" altLang="en-US" dirty="0"/>
              <a:t>在 </a:t>
            </a:r>
            <a:r>
              <a:rPr lang="en-US" altLang="zh-TW" dirty="0" err="1"/>
              <a:t>wav.scp</a:t>
            </a:r>
            <a:r>
              <a:rPr lang="zh-TW" altLang="en-US" dirty="0"/>
              <a:t> 中全面改用 </a:t>
            </a:r>
            <a:r>
              <a:rPr lang="en-US" altLang="zh-TW" dirty="0"/>
              <a:t>sox </a:t>
            </a:r>
            <a:r>
              <a:rPr lang="zh-TW" altLang="en-US" dirty="0"/>
              <a:t>的方式處理 </a:t>
            </a:r>
            <a:r>
              <a:rPr lang="en-US" altLang="zh-TW" dirty="0"/>
              <a:t>wav </a:t>
            </a:r>
            <a:r>
              <a:rPr lang="zh-TW" altLang="en-US" dirty="0"/>
              <a:t>格式轉換</a:t>
            </a:r>
            <a:endParaRPr lang="en-US" altLang="zh-TW" dirty="0"/>
          </a:p>
          <a:p>
            <a:r>
              <a:rPr lang="zh-TW" altLang="en-US" dirty="0"/>
              <a:t>玉山</a:t>
            </a:r>
            <a:endParaRPr lang="en-US" altLang="zh-TW" dirty="0"/>
          </a:p>
          <a:p>
            <a:pPr lvl="1">
              <a:buFont typeface="Wingdings" panose="05000000000000000000" pitchFamily="2" charset="2"/>
              <a:buChar char="ü"/>
            </a:pPr>
            <a:r>
              <a:rPr lang="zh-TW" altLang="en-US" dirty="0"/>
              <a:t>前處理完整平行化</a:t>
            </a:r>
            <a:endParaRPr lang="en-US" altLang="zh-TW" dirty="0"/>
          </a:p>
          <a:p>
            <a:pPr lvl="1">
              <a:buFont typeface="Wingdings" panose="05000000000000000000" pitchFamily="2" charset="2"/>
              <a:buChar char="ü"/>
            </a:pPr>
            <a:r>
              <a:rPr lang="zh-TW" altLang="en-US" dirty="0"/>
              <a:t>第一版 </a:t>
            </a:r>
            <a:r>
              <a:rPr lang="en-US" altLang="zh-TW" dirty="0"/>
              <a:t>demo </a:t>
            </a:r>
            <a:r>
              <a:rPr lang="zh-TW" altLang="en-US" dirty="0"/>
              <a:t>介面規劃中</a:t>
            </a:r>
            <a:endParaRPr lang="en-US" altLang="zh-TW" dirty="0"/>
          </a:p>
          <a:p>
            <a:pPr lvl="1"/>
            <a:r>
              <a:rPr lang="zh-TW" altLang="en-US" dirty="0"/>
              <a:t>更新語言模型後可自動串接測試資料集計算 </a:t>
            </a:r>
            <a:r>
              <a:rPr lang="en-US" altLang="zh-TW" dirty="0"/>
              <a:t>CER</a:t>
            </a:r>
          </a:p>
          <a:p>
            <a:pPr lvl="1"/>
            <a:r>
              <a:rPr lang="zh-TW" altLang="en-US" dirty="0"/>
              <a:t>嘗試介接語者分段功能</a:t>
            </a:r>
            <a:endParaRPr lang="en-US" altLang="zh-TW" dirty="0"/>
          </a:p>
          <a:p>
            <a:pPr lvl="1"/>
            <a:r>
              <a:rPr lang="en-US" altLang="zh-TW" dirty="0"/>
              <a:t>V1 </a:t>
            </a:r>
            <a:r>
              <a:rPr lang="zh-TW" altLang="en-US" dirty="0"/>
              <a:t>會用到的所有資料集已整理完成</a:t>
            </a:r>
          </a:p>
          <a:p>
            <a:pPr lvl="1"/>
            <a:r>
              <a:rPr lang="zh-TW" altLang="en-US" dirty="0"/>
              <a:t>將 </a:t>
            </a:r>
            <a:r>
              <a:rPr lang="en-US" altLang="zh-TW" dirty="0"/>
              <a:t>V0</a:t>
            </a:r>
            <a:r>
              <a:rPr lang="zh-TW" altLang="en-US" dirty="0"/>
              <a:t> 結果重新用 修正標註檔 和 忽略同音字的 </a:t>
            </a:r>
            <a:r>
              <a:rPr lang="en-US" altLang="zh-TW" dirty="0"/>
              <a:t>CER</a:t>
            </a:r>
            <a:r>
              <a:rPr lang="zh-TW" altLang="en-US" dirty="0"/>
              <a:t> 計算後 輸出至除錯網站</a:t>
            </a:r>
            <a:endParaRPr lang="en-US" altLang="zh-TW" dirty="0"/>
          </a:p>
          <a:p>
            <a:pPr lvl="1"/>
            <a:r>
              <a:rPr lang="en-US" altLang="zh-TW" dirty="0"/>
              <a:t>6-gram character-based LM </a:t>
            </a:r>
            <a:r>
              <a:rPr lang="zh-TW" altLang="en-US" dirty="0"/>
              <a:t>以上出現重複的單一中文字</a:t>
            </a:r>
            <a:endParaRPr lang="en-US" altLang="zh-TW" dirty="0"/>
          </a:p>
        </p:txBody>
      </p:sp>
    </p:spTree>
    <p:extLst>
      <p:ext uri="{BB962C8B-B14F-4D97-AF65-F5344CB8AC3E}">
        <p14:creationId xmlns:p14="http://schemas.microsoft.com/office/powerpoint/2010/main" val="5387604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67B518-47E4-4CC2-82A9-C4E062D26CFA}"/>
              </a:ext>
            </a:extLst>
          </p:cNvPr>
          <p:cNvSpPr>
            <a:spLocks noGrp="1"/>
          </p:cNvSpPr>
          <p:nvPr>
            <p:ph type="title"/>
          </p:nvPr>
        </p:nvSpPr>
        <p:spPr/>
        <p:txBody>
          <a:bodyPr/>
          <a:lstStyle/>
          <a:p>
            <a:r>
              <a:rPr lang="zh-TW" altLang="en-US" dirty="0"/>
              <a:t>未來待辦</a:t>
            </a:r>
          </a:p>
        </p:txBody>
      </p:sp>
      <p:sp>
        <p:nvSpPr>
          <p:cNvPr id="3" name="投影片編號版面配置區 2">
            <a:extLst>
              <a:ext uri="{FF2B5EF4-FFF2-40B4-BE49-F238E27FC236}">
                <a16:creationId xmlns:a16="http://schemas.microsoft.com/office/drawing/2014/main" id="{030A6A54-D159-435C-8C63-30E6481A7719}"/>
              </a:ext>
            </a:extLst>
          </p:cNvPr>
          <p:cNvSpPr>
            <a:spLocks noGrp="1"/>
          </p:cNvSpPr>
          <p:nvPr>
            <p:ph type="sldNum" sz="quarter" idx="10"/>
          </p:nvPr>
        </p:nvSpPr>
        <p:spPr/>
        <p:txBody>
          <a:bodyPr/>
          <a:lstStyle/>
          <a:p>
            <a:fld id="{7F198954-EB91-4806-AE34-065EC139C148}" type="slidenum">
              <a:rPr lang="zh-TW" altLang="en-US" smtClean="0"/>
              <a:pPr/>
              <a:t>5</a:t>
            </a:fld>
            <a:endParaRPr lang="zh-TW" altLang="en-US" dirty="0"/>
          </a:p>
        </p:txBody>
      </p:sp>
      <p:sp>
        <p:nvSpPr>
          <p:cNvPr id="4" name="文字版面配置區 3">
            <a:extLst>
              <a:ext uri="{FF2B5EF4-FFF2-40B4-BE49-F238E27FC236}">
                <a16:creationId xmlns:a16="http://schemas.microsoft.com/office/drawing/2014/main" id="{D102F296-F512-4B7C-9FEE-02F5382E9750}"/>
              </a:ext>
            </a:extLst>
          </p:cNvPr>
          <p:cNvSpPr>
            <a:spLocks noGrp="1"/>
          </p:cNvSpPr>
          <p:nvPr>
            <p:ph type="body" sz="quarter" idx="11"/>
          </p:nvPr>
        </p:nvSpPr>
        <p:spPr/>
        <p:txBody>
          <a:bodyPr/>
          <a:lstStyle/>
          <a:p>
            <a:r>
              <a:rPr lang="en-US" altLang="zh-TW" dirty="0"/>
              <a:t>E2E </a:t>
            </a:r>
            <a:r>
              <a:rPr lang="zh-TW" altLang="en-US" dirty="0"/>
              <a:t>路線 </a:t>
            </a:r>
            <a:r>
              <a:rPr lang="en-US" altLang="zh-TW" dirty="0"/>
              <a:t>(LAS+CTC)</a:t>
            </a:r>
          </a:p>
          <a:p>
            <a:r>
              <a:rPr lang="zh-TW" altLang="en-US" dirty="0"/>
              <a:t>三模型路線</a:t>
            </a:r>
            <a:endParaRPr lang="en-US" altLang="zh-TW" dirty="0"/>
          </a:p>
          <a:p>
            <a:pPr lvl="1"/>
            <a:r>
              <a:rPr lang="zh-TW" altLang="en-US" dirty="0"/>
              <a:t>模型一：音訊特徵 </a:t>
            </a:r>
            <a:r>
              <a:rPr lang="en-US" altLang="zh-TW" dirty="0">
                <a:sym typeface="Wingdings" panose="05000000000000000000" pitchFamily="2" charset="2"/>
              </a:rPr>
              <a:t> phoneme</a:t>
            </a:r>
            <a:r>
              <a:rPr lang="zh-TW" altLang="en-US" dirty="0">
                <a:sym typeface="Wingdings" panose="05000000000000000000" pitchFamily="2" charset="2"/>
              </a:rPr>
              <a:t> 機率</a:t>
            </a:r>
            <a:endParaRPr lang="en-US" altLang="zh-TW" dirty="0">
              <a:sym typeface="Wingdings" panose="05000000000000000000" pitchFamily="2" charset="2"/>
            </a:endParaRPr>
          </a:p>
          <a:p>
            <a:pPr lvl="1"/>
            <a:r>
              <a:rPr lang="zh-TW" altLang="en-US" dirty="0"/>
              <a:t>模型二：</a:t>
            </a:r>
            <a:r>
              <a:rPr lang="en-US" altLang="zh-TW" dirty="0"/>
              <a:t>phoneme</a:t>
            </a:r>
            <a:r>
              <a:rPr lang="zh-TW" altLang="en-US" dirty="0"/>
              <a:t> 機率 </a:t>
            </a:r>
            <a:r>
              <a:rPr lang="en-US" altLang="zh-TW" dirty="0">
                <a:sym typeface="Wingdings" panose="05000000000000000000" pitchFamily="2" charset="2"/>
              </a:rPr>
              <a:t> </a:t>
            </a:r>
            <a:r>
              <a:rPr lang="zh-TW" altLang="en-US" dirty="0">
                <a:sym typeface="Wingdings" panose="05000000000000000000" pitchFamily="2" charset="2"/>
              </a:rPr>
              <a:t>語意</a:t>
            </a:r>
            <a:endParaRPr lang="en-US" altLang="zh-TW" dirty="0">
              <a:sym typeface="Wingdings" panose="05000000000000000000" pitchFamily="2" charset="2"/>
            </a:endParaRPr>
          </a:p>
          <a:p>
            <a:pPr lvl="1"/>
            <a:r>
              <a:rPr lang="zh-TW" altLang="en-US" dirty="0">
                <a:sym typeface="Wingdings" panose="05000000000000000000" pitchFamily="2" charset="2"/>
              </a:rPr>
              <a:t>模型三：語意 </a:t>
            </a:r>
            <a:r>
              <a:rPr lang="en-US" altLang="zh-TW" dirty="0">
                <a:sym typeface="Wingdings" panose="05000000000000000000" pitchFamily="2" charset="2"/>
              </a:rPr>
              <a:t> </a:t>
            </a:r>
            <a:r>
              <a:rPr lang="zh-TW" altLang="en-US" dirty="0">
                <a:sym typeface="Wingdings" panose="05000000000000000000" pitchFamily="2" charset="2"/>
              </a:rPr>
              <a:t>文字</a:t>
            </a:r>
            <a:endParaRPr lang="en-US" altLang="zh-TW" dirty="0">
              <a:sym typeface="Wingdings" panose="05000000000000000000" pitchFamily="2" charset="2"/>
            </a:endParaRPr>
          </a:p>
          <a:p>
            <a:r>
              <a:rPr lang="en-US" altLang="zh-TW" dirty="0">
                <a:sym typeface="Wingdings" panose="05000000000000000000" pitchFamily="2" charset="2"/>
              </a:rPr>
              <a:t>Feature enhancement</a:t>
            </a:r>
          </a:p>
          <a:p>
            <a:endParaRPr lang="zh-TW" altLang="en-US" dirty="0"/>
          </a:p>
        </p:txBody>
      </p:sp>
    </p:spTree>
    <p:extLst>
      <p:ext uri="{BB962C8B-B14F-4D97-AF65-F5344CB8AC3E}">
        <p14:creationId xmlns:p14="http://schemas.microsoft.com/office/powerpoint/2010/main" val="15324016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1024"/>
          <p:cNvGraphicFramePr>
            <a:graphicFrameLocks noChangeAspect="1"/>
          </p:cNvGraphicFramePr>
          <p:nvPr>
            <p:extLst>
              <p:ext uri="{D42A27DB-BD31-4B8C-83A1-F6EECF244321}">
                <p14:modId xmlns:p14="http://schemas.microsoft.com/office/powerpoint/2010/main" val="3747076491"/>
              </p:ext>
            </p:extLst>
          </p:nvPr>
        </p:nvGraphicFramePr>
        <p:xfrm>
          <a:off x="3695056" y="3186454"/>
          <a:ext cx="16993888" cy="5328592"/>
        </p:xfrm>
        <a:graphic>
          <a:graphicData uri="http://schemas.openxmlformats.org/presentationml/2006/ole">
            <mc:AlternateContent xmlns:mc="http://schemas.openxmlformats.org/markup-compatibility/2006">
              <mc:Choice xmlns:v="urn:schemas-microsoft-com:vml" Requires="v">
                <p:oleObj spid="_x0000_s1152" name="Photo Editor 影像" r:id="rId3" imgW="19971429" imgH="7935433" progId="">
                  <p:embed/>
                </p:oleObj>
              </mc:Choice>
              <mc:Fallback>
                <p:oleObj name="Photo Editor 影像" r:id="rId3" imgW="19971429" imgH="7935433" progId="">
                  <p:embed/>
                  <p:pic>
                    <p:nvPicPr>
                      <p:cNvPr id="7"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056" y="3186454"/>
                        <a:ext cx="16993888" cy="5328592"/>
                      </a:xfrm>
                      <a:prstGeom prst="rect">
                        <a:avLst/>
                      </a:prstGeom>
                      <a:noFill/>
                      <a:ln>
                        <a:noFill/>
                      </a:ln>
                      <a:effectLst/>
                      <a:extLst/>
                    </p:spPr>
                  </p:pic>
                </p:oleObj>
              </mc:Fallback>
            </mc:AlternateContent>
          </a:graphicData>
        </a:graphic>
      </p:graphicFrame>
      <p:sp>
        <p:nvSpPr>
          <p:cNvPr id="9" name="文字方塊 8"/>
          <p:cNvSpPr txBox="1"/>
          <p:nvPr/>
        </p:nvSpPr>
        <p:spPr>
          <a:xfrm>
            <a:off x="437535" y="11474233"/>
            <a:ext cx="23508929" cy="2144177"/>
          </a:xfrm>
          <a:prstGeom prst="rect">
            <a:avLst/>
          </a:prstGeom>
          <a:noFill/>
        </p:spPr>
        <p:txBody>
          <a:bodyPr wrap="square">
            <a:spAutoFit/>
          </a:bodyPr>
          <a:lstStyle/>
          <a:p>
            <a:pPr algn="just">
              <a:lnSpc>
                <a:spcPts val="2000"/>
              </a:lnSpc>
              <a:defRPr/>
            </a:pPr>
            <a:r>
              <a:rPr lang="zh-TW" altLang="en-US" sz="1800" dirty="0">
                <a:solidFill>
                  <a:prstClr val="black"/>
                </a:solidFill>
                <a:latin typeface="微軟正黑體" panose="020B0604030504040204" pitchFamily="34" charset="-120"/>
                <a:ea typeface="微軟正黑體" panose="020B0604030504040204" pitchFamily="34" charset="-120"/>
              </a:rPr>
              <a:t>智慧財產權聲明</a:t>
            </a:r>
          </a:p>
          <a:p>
            <a:pPr algn="just">
              <a:lnSpc>
                <a:spcPts val="2000"/>
              </a:lnSpc>
              <a:defRPr/>
            </a:pPr>
            <a:r>
              <a:rPr lang="zh-TW" altLang="en-US" sz="1800" dirty="0">
                <a:solidFill>
                  <a:prstClr val="black"/>
                </a:solidFill>
                <a:latin typeface="微軟正黑體" panose="020B0604030504040204" pitchFamily="34" charset="-120"/>
                <a:ea typeface="微軟正黑體" panose="020B0604030504040204" pitchFamily="34" charset="-120"/>
              </a:rPr>
              <a:t>本資料各項內容之各項權利及智慧財產權（包括但不限於著作權、專利權、商標權等）均屬玉山商業銀行股份有限公司（以下簡稱「玉山銀行」）所有。除非獲得玉山銀行事前書面同意外，均不得擅自以任何形式複製、重製、修改、發行、上傳、張貼、傳送、散佈、公開傳播、販售或其他非法使用本資料。除非有明確表示，本資料之提供並無明示或暗示授權貴方任何著作權、專利權、商標權、商業機密或任何其他智慧財產權。</a:t>
            </a:r>
          </a:p>
          <a:p>
            <a:pPr algn="just">
              <a:lnSpc>
                <a:spcPts val="2000"/>
              </a:lnSpc>
              <a:defRPr/>
            </a:pPr>
            <a:r>
              <a:rPr lang="en-US" sz="1800" dirty="0">
                <a:solidFill>
                  <a:prstClr val="black"/>
                </a:solidFill>
                <a:ea typeface="新細明體" charset="-120"/>
              </a:rPr>
              <a:t> </a:t>
            </a:r>
            <a:endParaRPr lang="zh-TW" altLang="en-US" sz="1800" dirty="0">
              <a:solidFill>
                <a:prstClr val="black"/>
              </a:solidFill>
              <a:latin typeface="微軟正黑體" panose="020B0604030504040204" pitchFamily="34" charset="-120"/>
              <a:ea typeface="微軟正黑體" panose="020B0604030504040204" pitchFamily="34" charset="-120"/>
            </a:endParaRPr>
          </a:p>
          <a:p>
            <a:pPr algn="just">
              <a:lnSpc>
                <a:spcPts val="2000"/>
              </a:lnSpc>
              <a:defRPr/>
            </a:pPr>
            <a:r>
              <a:rPr lang="en-US" sz="1800" dirty="0">
                <a:solidFill>
                  <a:prstClr val="black"/>
                </a:solidFill>
                <a:ea typeface="新細明體" charset="-120"/>
              </a:rPr>
              <a:t>Intellectual Property Rights </a:t>
            </a:r>
            <a:endParaRPr lang="zh-TW" altLang="en-US" sz="1800" dirty="0">
              <a:solidFill>
                <a:prstClr val="black"/>
              </a:solidFill>
              <a:latin typeface="微軟正黑體" panose="020B0604030504040204" pitchFamily="34" charset="-120"/>
              <a:ea typeface="微軟正黑體" panose="020B0604030504040204" pitchFamily="34" charset="-120"/>
            </a:endParaRPr>
          </a:p>
          <a:p>
            <a:pPr algn="just">
              <a:lnSpc>
                <a:spcPts val="2000"/>
              </a:lnSpc>
              <a:defRPr/>
            </a:pPr>
            <a:r>
              <a:rPr lang="en-US" sz="1800" dirty="0">
                <a:solidFill>
                  <a:prstClr val="black"/>
                </a:solidFill>
                <a:ea typeface="新細明體" charset="-120"/>
              </a:rPr>
              <a:t>The rights and the intellectual property rights (including but not limited to the copyrights, patents and trademarks, and etc.) of the Material belongs to E.SUN Commercial Bank, Ltd. (hereinafter referred to as “E.SUN”). Any copy, reproduction, modification, upload, post, distribution, transmission, sale or illegal usage of the Material in any way shall be strictly prohibited without the prior written permission of E.SUN. Except as expressly provided herein, E.SUN does not, in providing this Material, grant any express or implied right to you under any patents, copyrights, trademarks, trade secret or any other intellectual property rights.</a:t>
            </a:r>
            <a:endParaRPr lang="zh-TW" altLang="en-US" sz="1800" dirty="0">
              <a:solidFill>
                <a:prstClr val="black"/>
              </a:solidFill>
              <a:latin typeface="微軟正黑體" panose="020B0604030504040204" pitchFamily="34" charset="-120"/>
              <a:ea typeface="微軟正黑體" panose="020B0604030504040204" pitchFamily="34" charset="-120"/>
            </a:endParaRPr>
          </a:p>
        </p:txBody>
      </p:sp>
      <p:sp>
        <p:nvSpPr>
          <p:cNvPr id="10" name="標題 1"/>
          <p:cNvSpPr txBox="1">
            <a:spLocks/>
          </p:cNvSpPr>
          <p:nvPr/>
        </p:nvSpPr>
        <p:spPr>
          <a:xfrm>
            <a:off x="4467193" y="7989634"/>
            <a:ext cx="14620876" cy="1533524"/>
          </a:xfrm>
          <a:prstGeom prst="rect">
            <a:avLst/>
          </a:prstGeom>
        </p:spPr>
        <p:txBody>
          <a:bodyPr/>
          <a:lstStyle/>
          <a:p>
            <a:pPr algn="ctr">
              <a:defRPr/>
            </a:pPr>
            <a:r>
              <a:rPr lang="zh-TW" altLang="en-US" sz="7200" b="1" dirty="0">
                <a:solidFill>
                  <a:srgbClr val="2C9889"/>
                </a:solidFill>
                <a:latin typeface="Trebuchet MS"/>
                <a:ea typeface="微軟正黑體" panose="020B0604030504040204" pitchFamily="34" charset="-120"/>
              </a:rPr>
              <a:t>感謝聆聽  敬請指教</a:t>
            </a:r>
          </a:p>
        </p:txBody>
      </p:sp>
      <p:sp>
        <p:nvSpPr>
          <p:cNvPr id="2" name="標題 1"/>
          <p:cNvSpPr>
            <a:spLocks noGrp="1"/>
          </p:cNvSpPr>
          <p:nvPr>
            <p:ph type="title"/>
          </p:nvPr>
        </p:nvSpPr>
        <p:spPr>
          <a:xfrm>
            <a:off x="2160000" y="2506309"/>
            <a:ext cx="16459200" cy="1571625"/>
          </a:xfrm>
        </p:spPr>
        <p:txBody>
          <a:bodyPr/>
          <a:lstStyle/>
          <a:p>
            <a:endParaRPr lang="zh-TW" altLang="en-US" dirty="0"/>
          </a:p>
        </p:txBody>
      </p:sp>
    </p:spTree>
    <p:extLst>
      <p:ext uri="{BB962C8B-B14F-4D97-AF65-F5344CB8AC3E}">
        <p14:creationId xmlns:p14="http://schemas.microsoft.com/office/powerpoint/2010/main" val="1355181118"/>
      </p:ext>
    </p:extLst>
  </p:cSld>
  <p:clrMapOvr>
    <a:masterClrMapping/>
  </p:clrMapOvr>
</p:sld>
</file>

<file path=ppt/theme/theme1.xml><?xml version="1.0" encoding="utf-8"?>
<a:theme xmlns:a="http://schemas.openxmlformats.org/drawingml/2006/main" name="都會">
  <a:themeElements>
    <a:clrScheme name="都會">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都會">
      <a:majorFont>
        <a:latin typeface="Calibri"/>
        <a:ea typeface="Calibri"/>
        <a:cs typeface="Calibri"/>
      </a:majorFont>
      <a:minorFont>
        <a:latin typeface="Helvetica"/>
        <a:ea typeface="Helvetica"/>
        <a:cs typeface="Helvetica"/>
      </a:minorFont>
    </a:fontScheme>
    <a:fmtScheme name="都會">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76200" dist="381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chemeClr val="accent1"/>
          </a:solidFill>
          <a:prstDash val="solid"/>
          <a:round/>
        </a:ln>
        <a:effectLst>
          <a:outerShdw blurRad="76200" dist="381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都會">
  <a:themeElements>
    <a:clrScheme name="都會">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都會">
      <a:majorFont>
        <a:latin typeface="Calibri"/>
        <a:ea typeface="Calibri"/>
        <a:cs typeface="Calibri"/>
      </a:majorFont>
      <a:minorFont>
        <a:latin typeface="Helvetica"/>
        <a:ea typeface="Helvetica"/>
        <a:cs typeface="Helvetica"/>
      </a:minorFont>
    </a:fontScheme>
    <a:fmtScheme name="都會">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76200" dist="381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chemeClr val="accent1"/>
          </a:solidFill>
          <a:prstDash val="solid"/>
          <a:round/>
        </a:ln>
        <a:effectLst>
          <a:outerShdw blurRad="76200" dist="381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icrosoft JhengHei"/>
            <a:ea typeface="Microsoft JhengHei"/>
            <a:cs typeface="Microsoft JhengHei"/>
            <a:sym typeface="Microsoft JhengHe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37432</TotalTime>
  <Words>855</Words>
  <Application>Microsoft Office PowerPoint</Application>
  <PresentationFormat>自訂</PresentationFormat>
  <Paragraphs>179</Paragraphs>
  <Slides>6</Slides>
  <Notes>0</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6</vt:i4>
      </vt:variant>
    </vt:vector>
  </HeadingPairs>
  <TitlesOfParts>
    <vt:vector size="16" baseType="lpstr">
      <vt:lpstr>Microsoft JhengHei</vt:lpstr>
      <vt:lpstr>Microsoft JhengHei</vt:lpstr>
      <vt:lpstr>新細明體</vt:lpstr>
      <vt:lpstr>Arial</vt:lpstr>
      <vt:lpstr>Calibri</vt:lpstr>
      <vt:lpstr>Georgia</vt:lpstr>
      <vt:lpstr>Trebuchet MS</vt:lpstr>
      <vt:lpstr>Wingdings</vt:lpstr>
      <vt:lpstr>都會</vt:lpstr>
      <vt:lpstr>Photo Editor 影像</vt:lpstr>
      <vt:lpstr>語音辨識與人聲合成</vt:lpstr>
      <vt:lpstr>V0 版已訓練完成 (CER: 14.86%)-2021/01/15</vt:lpstr>
      <vt:lpstr>V1 版預期</vt:lpstr>
      <vt:lpstr>目前進度</vt:lpstr>
      <vt:lpstr>未來待辦</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玉山銀行概況</dc:title>
  <dc:creator>林理揚10139</dc:creator>
  <cp:lastModifiedBy>Spaceman</cp:lastModifiedBy>
  <cp:revision>1089</cp:revision>
  <dcterms:modified xsi:type="dcterms:W3CDTF">2021-02-05T10:26:19Z</dcterms:modified>
</cp:coreProperties>
</file>