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0" r:id="rId2"/>
    <p:sldId id="292" r:id="rId3"/>
    <p:sldId id="294" r:id="rId4"/>
    <p:sldId id="295" r:id="rId5"/>
    <p:sldId id="301" r:id="rId6"/>
    <p:sldId id="305" r:id="rId7"/>
    <p:sldId id="304" r:id="rId8"/>
    <p:sldId id="306" r:id="rId9"/>
    <p:sldId id="297" r:id="rId10"/>
    <p:sldId id="30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4B53BC68-2DD3-C847-B481-1D427102AFD9}">
          <p14:sldIdLst>
            <p14:sldId id="290"/>
          </p14:sldIdLst>
        </p14:section>
        <p14:section name="body" id="{5AE6117D-5158-A24E-8D30-D61276C10F32}">
          <p14:sldIdLst>
            <p14:sldId id="292"/>
            <p14:sldId id="294"/>
            <p14:sldId id="295"/>
            <p14:sldId id="301"/>
            <p14:sldId id="305"/>
            <p14:sldId id="304"/>
            <p14:sldId id="306"/>
            <p14:sldId id="297"/>
            <p14:sldId id="303"/>
          </p14:sldIdLst>
        </p14:section>
        <p14:section name="foot" id="{A82E3386-2D2C-EE40-AADD-09BADF6500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7A5"/>
    <a:srgbClr val="707F40"/>
    <a:srgbClr val="F1F3E1"/>
    <a:srgbClr val="BBBEA5"/>
    <a:srgbClr val="7F8D70"/>
    <a:srgbClr val="71885F"/>
    <a:srgbClr val="88A79C"/>
    <a:srgbClr val="A4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/>
    <p:restoredTop sz="94645"/>
  </p:normalViewPr>
  <p:slideViewPr>
    <p:cSldViewPr snapToGrid="0">
      <p:cViewPr varScale="1">
        <p:scale>
          <a:sx n="131" d="100"/>
          <a:sy n="131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02C72-7AE9-A344-9159-EBF6DD609801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48BAC-3589-0E4C-8EA2-3E90B6A102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112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8BAC-3589-0E4C-8EA2-3E90B6A1021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976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8BAC-3589-0E4C-8EA2-3E90B6A1021A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181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8BAC-3589-0E4C-8EA2-3E90B6A1021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331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8BAC-3589-0E4C-8EA2-3E90B6A1021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5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133C5-BD36-1180-DB3A-8DEAC5BA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A3E987-CE98-AE3F-D0B9-7EFF368C4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2EFCBF-0B2F-564E-09B0-3EA046ABA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70DA0-D89E-0A4C-5B67-58F89052C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8BAC-3589-0E4C-8EA2-3E90B6A1021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321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140F7-B30B-7DCD-C7A9-5C0389D2F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A035B-C6E1-C4B3-F7C0-42D39A6F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146BE-3331-7EF6-03B6-F0FFA1DF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E5CCB-7088-CC98-A332-80A19FBD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968C9-D7F0-AF7C-8473-3DFF245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DBE7-65F6-23F4-0825-015C23CF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C0FE2-FD76-D495-46BC-4476F082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023C8-8336-568E-8684-D99A24E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BCF8-2BC7-32C3-E767-0F45F00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D038E-19AF-F0C5-BB21-F082A88B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3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D0F89-6661-668E-2D90-9C698739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13B56-22A8-8795-BED5-A2F16A598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22816-6D4C-5BE3-D41A-AC69390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ED2CB-2264-3D7B-E36A-5EE78F95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DC508-B207-42FF-C95F-0933AF6C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27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0B250-FB79-E7E5-BFC3-C76CFD6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B89CD-A947-0F20-9349-68707E38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239AA-3C52-C1B1-E556-D0D5900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FF2F4-996E-7BD7-EAA6-CD4AAF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4D76F-6D66-F27E-D4BB-DD409098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09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18DD-C72E-4A1D-5EB3-36354330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8FDC5-7DAE-7C22-A65C-ED5DB252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4842F-0BDC-5BF8-3447-145E99CD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80581-87D0-4A07-0741-960DABF3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89659-2FE6-9A7F-F476-1CDA679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00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22D1-A3A8-F399-66F0-438CA137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207B5-3483-D944-A62B-1B79E83AD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28B941-4EC3-55A5-AEC2-D65CC2FA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0028C-8313-BB75-7B10-613711F1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590E80-9101-48AC-E895-1A7E34C1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272A9-C96C-4637-92DA-BEA8170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15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86555-ED3C-126B-6269-C1FED851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BDB3E-A556-687C-1922-C66B49AF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71571-572B-9F18-F5A7-803FC9B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8A116-8E74-1208-5A42-E7616F1C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442738-1C71-51D8-E378-A55CE4B20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0A64F-A6FC-F94E-D9EC-4ED7B6E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44F866-1445-4EBF-662F-EF8E3AB1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F44C-4CA5-508D-719D-AD617EFE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5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02B4-967C-49D9-92D8-4E91A359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445DB-63A4-F2EA-2063-6BADF135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DD42C-6C37-3FB0-1EDC-7A78CD75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D6B0ED-CFD5-4766-376D-1C54CB1A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66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32844E-E8A6-FA67-32B8-B78EB51C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F6FE5C-F567-EE18-AB6A-97A39E3A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915DC-23B4-9CA2-B61C-000F7673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82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18CC0-DF56-1F71-65BA-6DA0EAE9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FECCF-08CD-E501-7828-9A42F312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C831F-8C90-EF22-C9FB-5A6348FF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1ED24-92D3-927F-6F1A-07059EC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69B2-AB7E-397D-3A56-0DEAD094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B3870-89FF-C1D2-5CF0-217C38E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6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91B7E-48B5-599C-D598-A98B66E0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60F65-DA06-91E0-9665-880B65689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2EFD7-04EA-7388-1759-FD29ABBB9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E80DD-63B4-26B9-EED9-B36A1B69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E47E8-F57F-CC78-21CB-6314CD2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97EA9-52A4-D677-F43A-3775A4E0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5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9C95-C59D-C85D-BE43-B5DB46F8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EA4F-9C19-C78C-87F6-0C076E05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8211D-3A8E-777C-2A73-1B0BC6805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49A5-381B-1E4C-9CA6-E2B15FE42A0D}" type="datetimeFigureOut">
              <a:rPr kumimoji="1" lang="ko-KR" altLang="en-US" smtClean="0"/>
              <a:t>2024. 2. 15.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CD15D-DDCF-EBA9-A5BA-3801142B9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128E1-8FAA-6281-C220-C345E60B8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89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5308D-5DB3-C779-188D-506FE75D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CEE5479-BFEC-021F-5D47-589D18EC6F81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3" name="그림 32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AFB68D03-D370-DEAB-3E37-1C24DF4A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19" y="1399603"/>
            <a:ext cx="7772400" cy="3411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05A0EC-5BD5-1E79-A962-8DAD5AB3A7D3}"/>
              </a:ext>
            </a:extLst>
          </p:cNvPr>
          <p:cNvSpPr txBox="1"/>
          <p:nvPr/>
        </p:nvSpPr>
        <p:spPr>
          <a:xfrm>
            <a:off x="6721813" y="2174026"/>
            <a:ext cx="284241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수강생 평가 </a:t>
            </a:r>
            <a:r>
              <a:rPr kumimoji="1" lang="en-US" altLang="ko-KR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18</a:t>
            </a:r>
            <a:r>
              <a:rPr kumimoji="1" lang="ko-KR" altLang="en-US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차</a:t>
            </a:r>
            <a:r>
              <a:rPr kumimoji="1" lang="en-US" altLang="ko-KR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_</a:t>
            </a:r>
            <a:r>
              <a:rPr kumimoji="1" lang="ko-KR" altLang="en-US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애플리케이션 배포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4D588-82D2-FA41-9384-1EC9C3891387}"/>
              </a:ext>
            </a:extLst>
          </p:cNvPr>
          <p:cNvSpPr txBox="1"/>
          <p:nvPr/>
        </p:nvSpPr>
        <p:spPr>
          <a:xfrm>
            <a:off x="6721813" y="4722785"/>
            <a:ext cx="284241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1400" b="1" i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임예은</a:t>
            </a:r>
          </a:p>
        </p:txBody>
      </p:sp>
    </p:spTree>
    <p:extLst>
      <p:ext uri="{BB962C8B-B14F-4D97-AF65-F5344CB8AC3E}">
        <p14:creationId xmlns:p14="http://schemas.microsoft.com/office/powerpoint/2010/main" val="419821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0C98D7-FE68-FBE3-E4BB-9E9ACD861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AADDB32-AE64-5673-5943-A9AAB9362D85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F400F414-63EB-E403-1070-D1A5C1A2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BB99C7-5F4A-AE78-EB44-6F5FB233A04D}"/>
              </a:ext>
            </a:extLst>
          </p:cNvPr>
          <p:cNvSpPr txBox="1"/>
          <p:nvPr/>
        </p:nvSpPr>
        <p:spPr>
          <a:xfrm>
            <a:off x="725447" y="763441"/>
            <a:ext cx="5830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나의 팀 프로젝트 기여도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B7A56-0E48-3E1D-7271-C6F30B3C2434}"/>
              </a:ext>
            </a:extLst>
          </p:cNvPr>
          <p:cNvSpPr txBox="1"/>
          <p:nvPr/>
        </p:nvSpPr>
        <p:spPr>
          <a:xfrm>
            <a:off x="8394702" y="1883032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100%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EB026-8C01-50ED-3E3F-B1DB6F4206C5}"/>
              </a:ext>
            </a:extLst>
          </p:cNvPr>
          <p:cNvSpPr txBox="1"/>
          <p:nvPr/>
        </p:nvSpPr>
        <p:spPr>
          <a:xfrm>
            <a:off x="8394702" y="2565431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100%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4A587-20D7-8787-2ADA-614CB1D9C039}"/>
              </a:ext>
            </a:extLst>
          </p:cNvPr>
          <p:cNvSpPr txBox="1"/>
          <p:nvPr/>
        </p:nvSpPr>
        <p:spPr>
          <a:xfrm>
            <a:off x="8394702" y="3254728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100%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CF880-54EF-73F3-FBCC-545F96562A81}"/>
              </a:ext>
            </a:extLst>
          </p:cNvPr>
          <p:cNvSpPr txBox="1"/>
          <p:nvPr/>
        </p:nvSpPr>
        <p:spPr>
          <a:xfrm>
            <a:off x="8394702" y="3944152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100%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674C8-DBD0-5BC0-2045-BAE7439B67A0}"/>
              </a:ext>
            </a:extLst>
          </p:cNvPr>
          <p:cNvSpPr txBox="1"/>
          <p:nvPr/>
        </p:nvSpPr>
        <p:spPr>
          <a:xfrm>
            <a:off x="6970829" y="4619082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70%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50FB71-76C9-DC70-BCB4-B284F8501A00}"/>
              </a:ext>
            </a:extLst>
          </p:cNvPr>
          <p:cNvSpPr txBox="1"/>
          <p:nvPr/>
        </p:nvSpPr>
        <p:spPr>
          <a:xfrm>
            <a:off x="5246184" y="5311728"/>
            <a:ext cx="11557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40%</a:t>
            </a:r>
            <a:endParaRPr kumimoji="1" lang="ko-KR" altLang="en-US" sz="12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69F8B0A-3DB1-2C74-73C5-236D1C6C8E56}"/>
              </a:ext>
            </a:extLst>
          </p:cNvPr>
          <p:cNvSpPr/>
          <p:nvPr/>
        </p:nvSpPr>
        <p:spPr>
          <a:xfrm>
            <a:off x="901441" y="2170809"/>
            <a:ext cx="3063600" cy="3063600"/>
          </a:xfrm>
          <a:prstGeom prst="ellipse">
            <a:avLst/>
          </a:prstGeom>
          <a:solidFill>
            <a:srgbClr val="F1F3E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BD98CA-4F7C-8ECA-2F88-EEC2EE3098E1}"/>
              </a:ext>
            </a:extLst>
          </p:cNvPr>
          <p:cNvGrpSpPr/>
          <p:nvPr/>
        </p:nvGrpSpPr>
        <p:grpSpPr>
          <a:xfrm>
            <a:off x="4564200" y="2065651"/>
            <a:ext cx="3063600" cy="3063600"/>
            <a:chOff x="1367298" y="1793663"/>
            <a:chExt cx="1800000" cy="1800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D43-276E-544C-7C9F-1673FB2BAF8B}"/>
                </a:ext>
              </a:extLst>
            </p:cNvPr>
            <p:cNvSpPr/>
            <p:nvPr/>
          </p:nvSpPr>
          <p:spPr>
            <a:xfrm>
              <a:off x="1367298" y="1793663"/>
              <a:ext cx="1800000" cy="1800000"/>
            </a:xfrm>
            <a:prstGeom prst="ellipse">
              <a:avLst/>
            </a:prstGeom>
            <a:solidFill>
              <a:srgbClr val="F1F3E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원형 31">
              <a:extLst>
                <a:ext uri="{FF2B5EF4-FFF2-40B4-BE49-F238E27FC236}">
                  <a16:creationId xmlns:a16="http://schemas.microsoft.com/office/drawing/2014/main" id="{AE622BA4-BB32-0BDE-5FEC-718BDA84EEE2}"/>
                </a:ext>
              </a:extLst>
            </p:cNvPr>
            <p:cNvSpPr/>
            <p:nvPr/>
          </p:nvSpPr>
          <p:spPr>
            <a:xfrm>
              <a:off x="1367298" y="1793663"/>
              <a:ext cx="1800000" cy="1800000"/>
            </a:xfrm>
            <a:prstGeom prst="pie">
              <a:avLst>
                <a:gd name="adj1" fmla="val 16186279"/>
                <a:gd name="adj2" fmla="val 2936269"/>
              </a:avLst>
            </a:prstGeom>
            <a:solidFill>
              <a:srgbClr val="7F8D7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D68F6C3-C116-6E04-CE62-3D646CA7D105}"/>
              </a:ext>
            </a:extLst>
          </p:cNvPr>
          <p:cNvGrpSpPr/>
          <p:nvPr/>
        </p:nvGrpSpPr>
        <p:grpSpPr>
          <a:xfrm>
            <a:off x="8226959" y="2054393"/>
            <a:ext cx="3063600" cy="3063600"/>
            <a:chOff x="1367298" y="1793663"/>
            <a:chExt cx="1800000" cy="1800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4694381-886A-D234-B0FF-CA4C5D2B0D29}"/>
                </a:ext>
              </a:extLst>
            </p:cNvPr>
            <p:cNvSpPr/>
            <p:nvPr/>
          </p:nvSpPr>
          <p:spPr>
            <a:xfrm>
              <a:off x="1367298" y="1793663"/>
              <a:ext cx="1800000" cy="1800000"/>
            </a:xfrm>
            <a:prstGeom prst="ellipse">
              <a:avLst/>
            </a:prstGeom>
            <a:solidFill>
              <a:srgbClr val="F1F3E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원형 34">
              <a:extLst>
                <a:ext uri="{FF2B5EF4-FFF2-40B4-BE49-F238E27FC236}">
                  <a16:creationId xmlns:a16="http://schemas.microsoft.com/office/drawing/2014/main" id="{CBC0A098-250D-5C60-4C96-ECD4250D4080}"/>
                </a:ext>
              </a:extLst>
            </p:cNvPr>
            <p:cNvSpPr/>
            <p:nvPr/>
          </p:nvSpPr>
          <p:spPr>
            <a:xfrm>
              <a:off x="1367298" y="1793663"/>
              <a:ext cx="1800000" cy="1800000"/>
            </a:xfrm>
            <a:prstGeom prst="pie">
              <a:avLst>
                <a:gd name="adj1" fmla="val 16186279"/>
                <a:gd name="adj2" fmla="val 3514480"/>
              </a:avLst>
            </a:prstGeom>
            <a:solidFill>
              <a:srgbClr val="7F8D7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AF68B2-47D2-6428-40DA-452C6BEDE4CF}"/>
              </a:ext>
            </a:extLst>
          </p:cNvPr>
          <p:cNvSpPr txBox="1"/>
          <p:nvPr/>
        </p:nvSpPr>
        <p:spPr>
          <a:xfrm>
            <a:off x="725447" y="5488429"/>
            <a:ext cx="34628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ERD &amp; Wire-Frame, UI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디자인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6A56E-0539-A94B-D268-759942C27E17}"/>
              </a:ext>
            </a:extLst>
          </p:cNvPr>
          <p:cNvSpPr txBox="1"/>
          <p:nvPr/>
        </p:nvSpPr>
        <p:spPr>
          <a:xfrm>
            <a:off x="6685358" y="3779150"/>
            <a:ext cx="115570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40%</a:t>
            </a:r>
            <a:endParaRPr kumimoji="1" lang="ko-KR" altLang="en-US" sz="24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99F2E4-CAAE-B498-6D31-292193A51E0D}"/>
              </a:ext>
            </a:extLst>
          </p:cNvPr>
          <p:cNvSpPr txBox="1"/>
          <p:nvPr/>
        </p:nvSpPr>
        <p:spPr>
          <a:xfrm>
            <a:off x="10251605" y="3818989"/>
            <a:ext cx="115570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40%</a:t>
            </a:r>
            <a:endParaRPr kumimoji="1" lang="ko-KR" altLang="en-US" sz="24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E48AD3-B2D5-3DF0-0F13-B4FC65B77088}"/>
              </a:ext>
            </a:extLst>
          </p:cNvPr>
          <p:cNvSpPr txBox="1"/>
          <p:nvPr/>
        </p:nvSpPr>
        <p:spPr>
          <a:xfrm>
            <a:off x="4970593" y="5498250"/>
            <a:ext cx="242923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기능 구현 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 CSS)</a:t>
            </a:r>
            <a:endParaRPr kumimoji="1" lang="ko-KR" altLang="en-US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2A9D3-8D9F-6130-F08E-3145958EB816}"/>
              </a:ext>
            </a:extLst>
          </p:cNvPr>
          <p:cNvSpPr txBox="1"/>
          <p:nvPr/>
        </p:nvSpPr>
        <p:spPr>
          <a:xfrm>
            <a:off x="8797154" y="5496841"/>
            <a:ext cx="22234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기능 구현 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(DB, API)</a:t>
            </a:r>
            <a:endParaRPr kumimoji="1" lang="ko-KR" altLang="en-US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" name="원형 1">
            <a:extLst>
              <a:ext uri="{FF2B5EF4-FFF2-40B4-BE49-F238E27FC236}">
                <a16:creationId xmlns:a16="http://schemas.microsoft.com/office/drawing/2014/main" id="{ECC1EF74-9EE3-3478-ACF1-EBD966C4A7D1}"/>
              </a:ext>
            </a:extLst>
          </p:cNvPr>
          <p:cNvSpPr/>
          <p:nvPr/>
        </p:nvSpPr>
        <p:spPr>
          <a:xfrm>
            <a:off x="901441" y="2170809"/>
            <a:ext cx="3063600" cy="3063600"/>
          </a:xfrm>
          <a:prstGeom prst="pie">
            <a:avLst>
              <a:gd name="adj1" fmla="val 16186279"/>
              <a:gd name="adj2" fmla="val 7044171"/>
            </a:avLst>
          </a:prstGeom>
          <a:solidFill>
            <a:srgbClr val="7F8D7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CA84C4-43DE-2FD1-4183-523DA71F891C}"/>
              </a:ext>
            </a:extLst>
          </p:cNvPr>
          <p:cNvSpPr txBox="1"/>
          <p:nvPr/>
        </p:nvSpPr>
        <p:spPr>
          <a:xfrm>
            <a:off x="1974178" y="4513090"/>
            <a:ext cx="1155700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60%</a:t>
            </a:r>
            <a:endParaRPr kumimoji="1" lang="ko-KR" altLang="en-US" sz="24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64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34616-F648-784C-7FBE-A5EB6CDB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A5C2E59-F258-E206-B44C-DAC9F2800D82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E6502FCD-4B03-D676-D5F2-6CC71599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CD6922-FD62-B9F3-5B73-3B8CCED3E0FD}"/>
              </a:ext>
            </a:extLst>
          </p:cNvPr>
          <p:cNvGrpSpPr/>
          <p:nvPr/>
        </p:nvGrpSpPr>
        <p:grpSpPr>
          <a:xfrm>
            <a:off x="1014616" y="3962399"/>
            <a:ext cx="10162768" cy="2221583"/>
            <a:chOff x="971894" y="2101227"/>
            <a:chExt cx="10162768" cy="3060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F606B53-55E7-C34A-161A-C1D041019BD0}"/>
                </a:ext>
              </a:extLst>
            </p:cNvPr>
            <p:cNvSpPr/>
            <p:nvPr/>
          </p:nvSpPr>
          <p:spPr>
            <a:xfrm>
              <a:off x="971894" y="2101227"/>
              <a:ext cx="3060000" cy="3060000"/>
            </a:xfrm>
            <a:prstGeom prst="ellipse">
              <a:avLst/>
            </a:prstGeom>
            <a:gradFill flip="none" rotWithShape="1">
              <a:gsLst>
                <a:gs pos="0">
                  <a:srgbClr val="ABB7A5">
                    <a:tint val="66000"/>
                    <a:satMod val="160000"/>
                  </a:srgbClr>
                </a:gs>
                <a:gs pos="50000">
                  <a:srgbClr val="ABB7A5">
                    <a:tint val="44500"/>
                    <a:satMod val="160000"/>
                  </a:srgbClr>
                </a:gs>
                <a:gs pos="100000">
                  <a:srgbClr val="ABB7A5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ABB7A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ACE7934-0683-C476-4843-9BA9A6537A6F}"/>
                </a:ext>
              </a:extLst>
            </p:cNvPr>
            <p:cNvSpPr/>
            <p:nvPr/>
          </p:nvSpPr>
          <p:spPr>
            <a:xfrm>
              <a:off x="8066820" y="2101227"/>
              <a:ext cx="3060000" cy="3060000"/>
            </a:xfrm>
            <a:prstGeom prst="ellipse">
              <a:avLst/>
            </a:prstGeom>
            <a:gradFill flip="none" rotWithShape="1">
              <a:gsLst>
                <a:gs pos="0">
                  <a:srgbClr val="ABB7A5">
                    <a:tint val="66000"/>
                    <a:satMod val="160000"/>
                  </a:srgbClr>
                </a:gs>
                <a:gs pos="50000">
                  <a:srgbClr val="ABB7A5">
                    <a:tint val="44500"/>
                    <a:satMod val="160000"/>
                  </a:srgbClr>
                </a:gs>
                <a:gs pos="100000">
                  <a:srgbClr val="ABB7A5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rgbClr val="ABB7A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863568-ECDF-00C8-0EEE-884818E3BC25}"/>
                </a:ext>
              </a:extLst>
            </p:cNvPr>
            <p:cNvSpPr txBox="1"/>
            <p:nvPr/>
          </p:nvSpPr>
          <p:spPr>
            <a:xfrm>
              <a:off x="1529320" y="2618339"/>
              <a:ext cx="1925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bg2">
                      <a:lumMod val="50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Wellbeing Life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DE01E7-F27D-A7F8-C2A5-DAEA6625DA16}"/>
                </a:ext>
              </a:extLst>
            </p:cNvPr>
            <p:cNvSpPr txBox="1"/>
            <p:nvPr/>
          </p:nvSpPr>
          <p:spPr>
            <a:xfrm>
              <a:off x="8578145" y="2488318"/>
              <a:ext cx="20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bg2">
                      <a:lumMod val="50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Every Workout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2C5932-72EB-EE15-DEEB-700ED9C3EDBB}"/>
                </a:ext>
              </a:extLst>
            </p:cNvPr>
            <p:cNvSpPr txBox="1"/>
            <p:nvPr/>
          </p:nvSpPr>
          <p:spPr>
            <a:xfrm>
              <a:off x="1064846" y="3103062"/>
              <a:ext cx="2854210" cy="141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즐겁고 건강한 삶을 위해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운동과 올바른 식생활에 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관련된 차별화된 솔루션 제공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C9C795-C341-2765-643E-EFEF163B3DB0}"/>
                </a:ext>
              </a:extLst>
            </p:cNvPr>
            <p:cNvSpPr txBox="1"/>
            <p:nvPr/>
          </p:nvSpPr>
          <p:spPr>
            <a:xfrm>
              <a:off x="8074663" y="2976747"/>
              <a:ext cx="3059999" cy="186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효과적이고 올바른 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운동 방식으로 바쁜 삶 속 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맞춤형 트레이닝 방식을 제공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하여 건강생활에 기여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376AAC4-13A1-AA65-D0F4-38CCBC262D4E}"/>
                </a:ext>
              </a:extLst>
            </p:cNvPr>
            <p:cNvSpPr/>
            <p:nvPr/>
          </p:nvSpPr>
          <p:spPr>
            <a:xfrm>
              <a:off x="4519357" y="2101227"/>
              <a:ext cx="3060000" cy="3060000"/>
            </a:xfrm>
            <a:prstGeom prst="ellipse">
              <a:avLst/>
            </a:prstGeom>
            <a:gradFill flip="none" rotWithShape="1">
              <a:gsLst>
                <a:gs pos="0">
                  <a:srgbClr val="ABB7A5">
                    <a:tint val="66000"/>
                    <a:satMod val="160000"/>
                  </a:srgbClr>
                </a:gs>
                <a:gs pos="50000">
                  <a:srgbClr val="ABB7A5">
                    <a:tint val="44500"/>
                    <a:satMod val="160000"/>
                  </a:srgbClr>
                </a:gs>
                <a:gs pos="100000">
                  <a:srgbClr val="ABB7A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ABB7A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273DD5-1100-1F24-0F27-E373B170C3F0}"/>
                </a:ext>
              </a:extLst>
            </p:cNvPr>
            <p:cNvSpPr txBox="1"/>
            <p:nvPr/>
          </p:nvSpPr>
          <p:spPr>
            <a:xfrm>
              <a:off x="5666009" y="2681666"/>
              <a:ext cx="1925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bg2">
                      <a:lumMod val="50000"/>
                    </a:schemeClr>
                  </a:solidFill>
                  <a:latin typeface="NanumSquareRoundOTF Bold" panose="020B0600000101010101" pitchFamily="34" charset="-127"/>
                  <a:ea typeface="NanumSquareRoundOTF Bold" panose="020B0600000101010101" pitchFamily="34" charset="-127"/>
                </a:rPr>
                <a:t>With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BE0CD3-1A5C-5C44-AC66-9DF67F58546B}"/>
                </a:ext>
              </a:extLst>
            </p:cNvPr>
            <p:cNvSpPr txBox="1"/>
            <p:nvPr/>
          </p:nvSpPr>
          <p:spPr>
            <a:xfrm>
              <a:off x="4616381" y="3166388"/>
              <a:ext cx="2854210" cy="974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공동체 의식을 바탕으로 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ko-KR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'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함께</a:t>
              </a:r>
              <a:r>
                <a:rPr kumimoji="1" lang="en-US" altLang="ko-KR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’ </a:t>
              </a:r>
              <a:r>
                <a:rPr kumimoji="1" lang="ko-KR" altLang="en-US" sz="1400" dirty="0">
                  <a:solidFill>
                    <a:schemeClr val="bg2">
                      <a:lumMod val="75000"/>
                    </a:schemeClr>
                  </a:solidFill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하는 문화를 추구</a:t>
              </a:r>
              <a:endParaRPr kumimoji="1" lang="en-US" altLang="ko-KR" sz="1400" dirty="0">
                <a:solidFill>
                  <a:schemeClr val="bg2">
                    <a:lumMod val="75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9D64305-5DA5-5B92-9065-BFFD4A3F78CE}"/>
              </a:ext>
            </a:extLst>
          </p:cNvPr>
          <p:cNvSpPr txBox="1"/>
          <p:nvPr/>
        </p:nvSpPr>
        <p:spPr>
          <a:xfrm>
            <a:off x="730250" y="1555940"/>
            <a:ext cx="10740605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err="1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팀명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|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3WORK:WWW (Wellbeing Life With Every Workout)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주제 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|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공동체 참여와 업무 수행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그리고 정기적인 운동이 조화롭게 결합되어 현대인의 건강한 라이프스타일을 촉진하고자 한다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기획 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|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요즘 사회적으로 운동 열풍이 불어오면서 자신의 운동 루틴을 공유하고 함께 운동하고자 하는 사람들이 증가하고 있다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그에 따라 운동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건강과 관련된 정보를 제공하고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미니 홈페이지로 자신의 운동 루틴을 공유할 수 있다</a:t>
            </a:r>
            <a:r>
              <a:rPr kumimoji="1" lang="en-US" altLang="ko-KR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</a:t>
            </a:r>
            <a:r>
              <a:rPr kumimoji="1" lang="ko-KR" altLang="en-US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528ED-041F-BBB2-9034-DC8E4B4DFF50}"/>
              </a:ext>
            </a:extLst>
          </p:cNvPr>
          <p:cNvSpPr txBox="1"/>
          <p:nvPr/>
        </p:nvSpPr>
        <p:spPr>
          <a:xfrm>
            <a:off x="725447" y="763441"/>
            <a:ext cx="10745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프로젝트 주제 및 기획</a:t>
            </a:r>
            <a:endParaRPr kumimoji="1" lang="ko-KR" altLang="en-US" sz="2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50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9A0BE-8949-AE53-3A2E-9066A9E82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491EE4D-A22E-FA41-65BE-367851B1DB10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286846A3-5114-70E9-5E65-AB487D8E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DAB74D-6DC2-A681-81B8-6DBFB0AFC439}"/>
              </a:ext>
            </a:extLst>
          </p:cNvPr>
          <p:cNvSpPr txBox="1"/>
          <p:nvPr/>
        </p:nvSpPr>
        <p:spPr>
          <a:xfrm>
            <a:off x="725447" y="763441"/>
            <a:ext cx="3992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자신이 맡은 파트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6D9FDC8-CC86-FDB2-FDC5-EB62863C6A67}"/>
              </a:ext>
            </a:extLst>
          </p:cNvPr>
          <p:cNvSpPr/>
          <p:nvPr/>
        </p:nvSpPr>
        <p:spPr>
          <a:xfrm>
            <a:off x="703674" y="1789031"/>
            <a:ext cx="10793891" cy="4158889"/>
          </a:xfrm>
          <a:prstGeom prst="roundRect">
            <a:avLst/>
          </a:prstGeom>
          <a:solidFill>
            <a:srgbClr val="ABB7A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ABB7A5"/>
              </a:highlight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7EB1F38C-D947-0D0D-A386-2F91E6820974}"/>
              </a:ext>
            </a:extLst>
          </p:cNvPr>
          <p:cNvSpPr txBox="1">
            <a:spLocks/>
          </p:cNvSpPr>
          <p:nvPr/>
        </p:nvSpPr>
        <p:spPr>
          <a:xfrm>
            <a:off x="1010153" y="1903751"/>
            <a:ext cx="10109041" cy="388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1)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프로젝트 계획서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회의록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발표자료 작성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2) Front-End</a:t>
            </a: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인덱스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 페이지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회원 관련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로그인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아이디 찾기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비밀번호 찾기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회원가입 성공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아이디 찾기 결과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비밀번호 찾기 결과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),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관리자 관련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메인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각 서브메뉴의 데이터 입력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삭제 페이지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),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개인정보처리방침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고객센터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HTML, CSS,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JS 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제작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서브메뉴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음악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식품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아이템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뉴스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장바구니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)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 HTML, CSS 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보완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3) Back-End</a:t>
            </a: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관리자가 관리하는 음악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식품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아이템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뉴스 데이터 삽입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삭제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검색 구현 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장바구니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DB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구현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2D2947-D725-9521-228C-8383FE3716B3}"/>
              </a:ext>
            </a:extLst>
          </p:cNvPr>
          <p:cNvCxnSpPr>
            <a:cxnSpLocks/>
          </p:cNvCxnSpPr>
          <p:nvPr/>
        </p:nvCxnSpPr>
        <p:spPr>
          <a:xfrm>
            <a:off x="1073142" y="2484168"/>
            <a:ext cx="10054953" cy="0"/>
          </a:xfrm>
          <a:prstGeom prst="line">
            <a:avLst/>
          </a:prstGeom>
          <a:ln w="12700">
            <a:solidFill>
              <a:srgbClr val="F1F3E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C3FF6BB-FC68-9C13-B4F9-7B897EC95101}"/>
              </a:ext>
            </a:extLst>
          </p:cNvPr>
          <p:cNvCxnSpPr>
            <a:cxnSpLocks/>
          </p:cNvCxnSpPr>
          <p:nvPr/>
        </p:nvCxnSpPr>
        <p:spPr>
          <a:xfrm>
            <a:off x="1010153" y="4337980"/>
            <a:ext cx="10054953" cy="0"/>
          </a:xfrm>
          <a:prstGeom prst="line">
            <a:avLst/>
          </a:prstGeom>
          <a:ln w="12700">
            <a:solidFill>
              <a:srgbClr val="F1F3E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CBF64-8840-DA07-08B7-4E667B7A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4435183-A290-9A53-51D4-C3DB52823310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2B6ADFAD-4C62-7316-E63B-1AF4C4A3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1E8581-F75C-8E6F-E72A-3F4C63C94096}"/>
              </a:ext>
            </a:extLst>
          </p:cNvPr>
          <p:cNvSpPr txBox="1"/>
          <p:nvPr/>
        </p:nvSpPr>
        <p:spPr>
          <a:xfrm>
            <a:off x="725447" y="763441"/>
            <a:ext cx="500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ERD</a:t>
            </a:r>
            <a:endParaRPr kumimoji="1" lang="ko-KR" altLang="en-US" sz="4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4F15F4-A01A-BDFF-2C55-066292DD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80834"/>
              </p:ext>
            </p:extLst>
          </p:nvPr>
        </p:nvGraphicFramePr>
        <p:xfrm>
          <a:off x="7846191" y="1770371"/>
          <a:ext cx="2609850" cy="4078800"/>
        </p:xfrm>
        <a:graphic>
          <a:graphicData uri="http://schemas.openxmlformats.org/drawingml/2006/table">
            <a:tbl>
              <a:tblPr/>
              <a:tblGrid>
                <a:gridCol w="2609850">
                  <a:extLst>
                    <a:ext uri="{9D8B030D-6E8A-4147-A177-3AD203B41FA5}">
                      <a16:colId xmlns:a16="http://schemas.microsoft.com/office/drawing/2014/main" val="460364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user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회원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8735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</a:t>
                      </a:r>
                      <a:r>
                        <a:rPr lang="en-US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profile</a:t>
                      </a: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프로필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04399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</a:t>
                      </a:r>
                      <a:r>
                        <a:rPr lang="en-US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schedule</a:t>
                      </a: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일정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656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</a:t>
                      </a:r>
                      <a:r>
                        <a:rPr lang="en-US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board</a:t>
                      </a: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방명록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6331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reply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댓글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185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music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노래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61417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food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음식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9267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item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아이템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3328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news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뉴스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exercise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운동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4281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[T] cart : </a:t>
                      </a:r>
                      <a:r>
                        <a:rPr lang="ko-KR" altLang="en-US" sz="1100" b="0" i="0" dirty="0">
                          <a:effectLst/>
                          <a:latin typeface="NanumSquareRoundOTF Regular" panose="020B0600000101010101" pitchFamily="34" charset="-127"/>
                          <a:ea typeface="NanumSquareRoundOTF Regular" panose="020B0600000101010101" pitchFamily="34" charset="-127"/>
                        </a:rPr>
                        <a:t>장바구니</a:t>
                      </a:r>
                      <a:endParaRPr lang="en-US" altLang="ko-KR" sz="1100" b="0" i="0" dirty="0">
                        <a:effectLst/>
                        <a:latin typeface="NanumSquareRoundOTF Regular" panose="020B0600000101010101" pitchFamily="34" charset="-127"/>
                        <a:ea typeface="NanumSquareRoundOTF Regular" panose="020B0600000101010101" pitchFamily="34" charset="-127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8D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27098"/>
                  </a:ext>
                </a:extLst>
              </a:tr>
            </a:tbl>
          </a:graphicData>
        </a:graphic>
      </p:graphicFrame>
      <p:sp>
        <p:nvSpPr>
          <p:cNvPr id="5" name="오른쪽 중괄호[R] 4">
            <a:extLst>
              <a:ext uri="{FF2B5EF4-FFF2-40B4-BE49-F238E27FC236}">
                <a16:creationId xmlns:a16="http://schemas.microsoft.com/office/drawing/2014/main" id="{0B92FFAE-8958-744A-2C6F-63F1A528C5FB}"/>
              </a:ext>
            </a:extLst>
          </p:cNvPr>
          <p:cNvSpPr/>
          <p:nvPr/>
        </p:nvSpPr>
        <p:spPr>
          <a:xfrm>
            <a:off x="10602482" y="1809847"/>
            <a:ext cx="283944" cy="3999847"/>
          </a:xfrm>
          <a:prstGeom prst="rightBrace">
            <a:avLst>
              <a:gd name="adj1" fmla="val 55604"/>
              <a:gd name="adj2" fmla="val 51049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1F149-5BDA-03E2-D6DB-48ED00B72FB9}"/>
              </a:ext>
            </a:extLst>
          </p:cNvPr>
          <p:cNvSpPr txBox="1"/>
          <p:nvPr/>
        </p:nvSpPr>
        <p:spPr>
          <a:xfrm>
            <a:off x="10924812" y="3699578"/>
            <a:ext cx="90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11</a:t>
            </a:r>
            <a:r>
              <a:rPr kumimoji="1" lang="ko-KR" altLang="en-US" sz="16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개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4D5DAC-670D-A86E-DC0B-62F3F10E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47" y="1707055"/>
            <a:ext cx="6690359" cy="438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4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CB8E0-D3CC-5A96-F457-7EEDDE6F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27156B9-9DBE-D6F1-BB00-BF769DA29E8A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A1EC3586-93E2-B056-82B3-3382C9F6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842722-5530-D618-F39A-955A67D0E0EC}"/>
              </a:ext>
            </a:extLst>
          </p:cNvPr>
          <p:cNvSpPr txBox="1"/>
          <p:nvPr/>
        </p:nvSpPr>
        <p:spPr>
          <a:xfrm>
            <a:off x="725447" y="763441"/>
            <a:ext cx="500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Wire-Frame</a:t>
            </a:r>
            <a:endParaRPr kumimoji="1" lang="ko-KR" altLang="en-US" sz="4000" b="1" dirty="0">
              <a:solidFill>
                <a:srgbClr val="7F8D70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12" name="모서리가 둥근 사각형 설명선[R] 11">
            <a:extLst>
              <a:ext uri="{FF2B5EF4-FFF2-40B4-BE49-F238E27FC236}">
                <a16:creationId xmlns:a16="http://schemas.microsoft.com/office/drawing/2014/main" id="{1EFACB96-C6FC-9992-7BC0-AD96CE7F8C15}"/>
              </a:ext>
            </a:extLst>
          </p:cNvPr>
          <p:cNvSpPr/>
          <p:nvPr/>
        </p:nvSpPr>
        <p:spPr>
          <a:xfrm>
            <a:off x="3856057" y="1589044"/>
            <a:ext cx="6799243" cy="4623704"/>
          </a:xfrm>
          <a:prstGeom prst="wedgeRoundRectCallout">
            <a:avLst>
              <a:gd name="adj1" fmla="val -58757"/>
              <a:gd name="adj2" fmla="val 16027"/>
              <a:gd name="adj3" fmla="val 16667"/>
            </a:avLst>
          </a:prstGeom>
          <a:gradFill flip="none" rotWithShape="1">
            <a:gsLst>
              <a:gs pos="0">
                <a:srgbClr val="ABB7A5">
                  <a:tint val="66000"/>
                  <a:satMod val="160000"/>
                </a:srgbClr>
              </a:gs>
              <a:gs pos="50000">
                <a:srgbClr val="ABB7A5">
                  <a:tint val="44500"/>
                  <a:satMod val="160000"/>
                </a:srgbClr>
              </a:gs>
              <a:gs pos="100000">
                <a:srgbClr val="ABB7A5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AB709F-9BE4-C23B-4EBC-2BA403536663}"/>
              </a:ext>
            </a:extLst>
          </p:cNvPr>
          <p:cNvGrpSpPr/>
          <p:nvPr/>
        </p:nvGrpSpPr>
        <p:grpSpPr>
          <a:xfrm>
            <a:off x="4809173" y="1307297"/>
            <a:ext cx="1512117" cy="424734"/>
            <a:chOff x="831615" y="1673945"/>
            <a:chExt cx="1512117" cy="424734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6A39617-0093-A1C8-0B60-0C5680771F6A}"/>
                </a:ext>
              </a:extLst>
            </p:cNvPr>
            <p:cNvSpPr/>
            <p:nvPr/>
          </p:nvSpPr>
          <p:spPr>
            <a:xfrm>
              <a:off x="831615" y="1673945"/>
              <a:ext cx="1410159" cy="424734"/>
            </a:xfrm>
            <a:prstGeom prst="roundRect">
              <a:avLst>
                <a:gd name="adj" fmla="val 34824"/>
              </a:avLst>
            </a:prstGeom>
            <a:solidFill>
              <a:schemeClr val="bg1"/>
            </a:solidFill>
            <a:ln w="38100">
              <a:solidFill>
                <a:srgbClr val="7F8D7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2B64D-7708-9717-D76D-610D39EF36F0}"/>
                </a:ext>
              </a:extLst>
            </p:cNvPr>
            <p:cNvSpPr txBox="1"/>
            <p:nvPr/>
          </p:nvSpPr>
          <p:spPr>
            <a:xfrm>
              <a:off x="933573" y="1732423"/>
              <a:ext cx="1410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3WORK_</a:t>
              </a:r>
              <a:r>
                <a:rPr kumimoji="1" lang="ko-KR" altLang="en-US" sz="1400" dirty="0"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메인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884147C-AC7D-698E-2A24-7FBB8D304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893" y="1847860"/>
            <a:ext cx="2556542" cy="4099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579169-DF43-37A0-F69A-A97AA10776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8848" y="3488658"/>
            <a:ext cx="2556542" cy="25565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FCE902-9C72-BE50-525E-574B11E14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262" y="1847860"/>
            <a:ext cx="3405085" cy="286831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3AD3A3-C014-7530-D0A8-0B964BA5A2E8}"/>
              </a:ext>
            </a:extLst>
          </p:cNvPr>
          <p:cNvGrpSpPr/>
          <p:nvPr/>
        </p:nvGrpSpPr>
        <p:grpSpPr>
          <a:xfrm>
            <a:off x="7770614" y="1307297"/>
            <a:ext cx="1776379" cy="424734"/>
            <a:chOff x="831615" y="1673945"/>
            <a:chExt cx="1776379" cy="424734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1C94FD27-161A-31FC-F9D3-085D8BE6A7B1}"/>
                </a:ext>
              </a:extLst>
            </p:cNvPr>
            <p:cNvSpPr/>
            <p:nvPr/>
          </p:nvSpPr>
          <p:spPr>
            <a:xfrm>
              <a:off x="831615" y="1673945"/>
              <a:ext cx="1626845" cy="424734"/>
            </a:xfrm>
            <a:prstGeom prst="roundRect">
              <a:avLst>
                <a:gd name="adj" fmla="val 34824"/>
              </a:avLst>
            </a:prstGeom>
            <a:solidFill>
              <a:schemeClr val="bg1"/>
            </a:solidFill>
            <a:ln w="38100">
              <a:solidFill>
                <a:srgbClr val="7F8D7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2F7729-5B92-4CB0-9D34-CD04D339E190}"/>
                </a:ext>
              </a:extLst>
            </p:cNvPr>
            <p:cNvSpPr txBox="1"/>
            <p:nvPr/>
          </p:nvSpPr>
          <p:spPr>
            <a:xfrm>
              <a:off x="895488" y="1732423"/>
              <a:ext cx="171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3WORK_</a:t>
              </a:r>
              <a:r>
                <a:rPr kumimoji="1" lang="ko-KR" altLang="en-US" sz="1400" dirty="0"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유저</a:t>
              </a:r>
              <a:r>
                <a:rPr kumimoji="1" lang="en-US" altLang="ko-KR" sz="1400" dirty="0"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_</a:t>
              </a:r>
              <a:r>
                <a:rPr kumimoji="1" lang="ko-KR" altLang="en-US" sz="1400" dirty="0">
                  <a:latin typeface="NanumSquareRoundOTF Regular" panose="020B0600000101010101" pitchFamily="34" charset="-127"/>
                  <a:ea typeface="NanumSquareRoundOTF Regular" panose="020B0600000101010101" pitchFamily="34" charset="-127"/>
                </a:rPr>
                <a:t>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46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EF8AF-9006-B983-4A1D-2CC7D578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B73AFBB-F872-187D-3D00-67610427181E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C351490E-2A1A-2DB6-B5E5-8B5F9648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E6A579-1F65-25C7-48EE-70E84F207FCD}"/>
              </a:ext>
            </a:extLst>
          </p:cNvPr>
          <p:cNvSpPr txBox="1"/>
          <p:nvPr/>
        </p:nvSpPr>
        <p:spPr>
          <a:xfrm>
            <a:off x="725447" y="763441"/>
            <a:ext cx="7353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기능 구현 및 설명 </a:t>
            </a:r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–</a:t>
            </a:r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인덱스 </a:t>
            </a:r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&amp;</a:t>
            </a:r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메인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729DDBA-7CE4-0681-4FB7-09D14F673311}"/>
              </a:ext>
            </a:extLst>
          </p:cNvPr>
          <p:cNvSpPr txBox="1">
            <a:spLocks/>
          </p:cNvSpPr>
          <p:nvPr/>
        </p:nvSpPr>
        <p:spPr>
          <a:xfrm>
            <a:off x="958363" y="1926543"/>
            <a:ext cx="3310310" cy="388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Front-End</a:t>
            </a: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인덱스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약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초간의 로딩 후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 페이지로 이동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팀의 방향성 설명 슬라이드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–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스크립트 구현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음악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카테고리별 선택 시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해당되는 추천 노래 제시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8CBF4E6-913E-39FD-9188-1B779E7EAC21}"/>
              </a:ext>
            </a:extLst>
          </p:cNvPr>
          <p:cNvSpPr txBox="1">
            <a:spLocks/>
          </p:cNvSpPr>
          <p:nvPr/>
        </p:nvSpPr>
        <p:spPr>
          <a:xfrm>
            <a:off x="5032740" y="2048503"/>
            <a:ext cx="3310309" cy="3761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Back-End</a:t>
            </a: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관리자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음악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식품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아이템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뉴스 데이터 삽입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삭제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검색 가능 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장바구니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식품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아이템의 경우는 자신의 장바구니에 담기 가능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FD0AEFA-1D3B-4904-9B7B-5D43D43D000A}"/>
              </a:ext>
            </a:extLst>
          </p:cNvPr>
          <p:cNvSpPr/>
          <p:nvPr/>
        </p:nvSpPr>
        <p:spPr>
          <a:xfrm>
            <a:off x="8242362" y="1651517"/>
            <a:ext cx="3346275" cy="4158889"/>
          </a:xfrm>
          <a:prstGeom prst="roundRect">
            <a:avLst/>
          </a:prstGeom>
          <a:solidFill>
            <a:srgbClr val="ABB7A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ABB7A5"/>
              </a:highlight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2115154-603D-3149-190F-4D30AB7364D2}"/>
              </a:ext>
            </a:extLst>
          </p:cNvPr>
          <p:cNvSpPr txBox="1">
            <a:spLocks/>
          </p:cNvSpPr>
          <p:nvPr/>
        </p:nvSpPr>
        <p:spPr>
          <a:xfrm>
            <a:off x="8506778" y="1910989"/>
            <a:ext cx="2900029" cy="3761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페이지 접속 후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약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초간 로딩 진행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로딩이 끝난 후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 페이지로 자동 이동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메인 페이지의 경우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팀의 방향성을 나타내는 문구와 사진이 슬라이드 형식으로 구현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3" name="그림 2" descr="텍스트, 과일이(가) 표시된 사진&#10;&#10;자동 생성된 설명">
            <a:extLst>
              <a:ext uri="{FF2B5EF4-FFF2-40B4-BE49-F238E27FC236}">
                <a16:creationId xmlns:a16="http://schemas.microsoft.com/office/drawing/2014/main" id="{4A0A04FE-B936-0BE9-10CF-12B2E93AF0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95" b="14813"/>
          <a:stretch/>
        </p:blipFill>
        <p:spPr>
          <a:xfrm>
            <a:off x="632650" y="1746893"/>
            <a:ext cx="6074187" cy="2300372"/>
          </a:xfrm>
          <a:prstGeom prst="rect">
            <a:avLst/>
          </a:prstGeom>
        </p:spPr>
      </p:pic>
      <p:pic>
        <p:nvPicPr>
          <p:cNvPr id="9" name="그림 8" descr="텍스트, 테니스, 스크린샷, 플레이어이(가) 표시된 사진&#10;&#10;자동 생성된 설명">
            <a:extLst>
              <a:ext uri="{FF2B5EF4-FFF2-40B4-BE49-F238E27FC236}">
                <a16:creationId xmlns:a16="http://schemas.microsoft.com/office/drawing/2014/main" id="{69FD0B2C-1B38-83AA-E62A-F881E8024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738" y="3736072"/>
            <a:ext cx="4732082" cy="2443492"/>
          </a:xfrm>
          <a:prstGeom prst="rect">
            <a:avLst/>
          </a:prstGeom>
        </p:spPr>
      </p:pic>
      <p:pic>
        <p:nvPicPr>
          <p:cNvPr id="12" name="그림 11" descr="그래픽, 상징,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73755D27-2F2F-A9BD-E631-B743D6A86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2768">
            <a:off x="6271748" y="2446554"/>
            <a:ext cx="1197635" cy="11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8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5FFE29-B7F1-D5D8-01D9-9960005FF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F478433-632C-A499-58AB-180338E07C33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16989FE2-E80B-CA1D-6540-4B1ACCE5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276EDD-552E-E0D7-BD8E-41AE52F12A9C}"/>
              </a:ext>
            </a:extLst>
          </p:cNvPr>
          <p:cNvSpPr txBox="1"/>
          <p:nvPr/>
        </p:nvSpPr>
        <p:spPr>
          <a:xfrm>
            <a:off x="725447" y="763441"/>
            <a:ext cx="672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기능 구현 및 설명 </a:t>
            </a:r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–</a:t>
            </a:r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식품 </a:t>
            </a:r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&amp;</a:t>
            </a:r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노래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6D23F30-382F-C473-B885-1303116CAFE7}"/>
              </a:ext>
            </a:extLst>
          </p:cNvPr>
          <p:cNvSpPr txBox="1">
            <a:spLocks/>
          </p:cNvSpPr>
          <p:nvPr/>
        </p:nvSpPr>
        <p:spPr>
          <a:xfrm>
            <a:off x="958363" y="1926543"/>
            <a:ext cx="3310310" cy="388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Front-End</a:t>
            </a: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인덱스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약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초간의 로딩 후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 페이지로 이동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팀의 방향성 설명 슬라이드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–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스크립트 구현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음악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카테고리별 선택 시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해당되는 추천 노래 제시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77C1D2B-2CC5-CBD7-530F-7F1877D58859}"/>
              </a:ext>
            </a:extLst>
          </p:cNvPr>
          <p:cNvSpPr txBox="1">
            <a:spLocks/>
          </p:cNvSpPr>
          <p:nvPr/>
        </p:nvSpPr>
        <p:spPr>
          <a:xfrm>
            <a:off x="5032740" y="2048503"/>
            <a:ext cx="3310309" cy="3761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Back-End</a:t>
            </a: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관리자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음악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식품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아이템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뉴스 데이터 삽입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삭제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검색 가능 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장바구니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식품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아이템의 경우는 자신의 장바구니에 담기 가능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A6ED1CB-E4EB-B98B-1068-40045EE2BDFE}"/>
              </a:ext>
            </a:extLst>
          </p:cNvPr>
          <p:cNvSpPr/>
          <p:nvPr/>
        </p:nvSpPr>
        <p:spPr>
          <a:xfrm>
            <a:off x="8242362" y="1651517"/>
            <a:ext cx="3346275" cy="4158889"/>
          </a:xfrm>
          <a:prstGeom prst="roundRect">
            <a:avLst/>
          </a:prstGeom>
          <a:solidFill>
            <a:srgbClr val="ABB7A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ABB7A5"/>
              </a:highlight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5066A7-29E0-C2B9-50C8-80FBD4951EC3}"/>
              </a:ext>
            </a:extLst>
          </p:cNvPr>
          <p:cNvSpPr txBox="1">
            <a:spLocks/>
          </p:cNvSpPr>
          <p:nvPr/>
        </p:nvSpPr>
        <p:spPr>
          <a:xfrm>
            <a:off x="8506778" y="1910989"/>
            <a:ext cx="2900029" cy="3761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식품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아이템은 자신의 장바구니의 담기 가능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음악의 경우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카테고리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요가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헬스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수영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)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중 원하는 카테고리 선택 시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해당되는 추천 노래 제시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15" name="그림 1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2905067-4368-1B51-6EEE-D488CC8B8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2" r="9496"/>
          <a:stretch/>
        </p:blipFill>
        <p:spPr>
          <a:xfrm>
            <a:off x="649654" y="1704740"/>
            <a:ext cx="5924215" cy="4327467"/>
          </a:xfrm>
          <a:prstGeom prst="rect">
            <a:avLst/>
          </a:prstGeom>
        </p:spPr>
      </p:pic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B67EC0F-5BC1-ED49-8FB8-8754278D2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413"/>
          <a:stretch/>
        </p:blipFill>
        <p:spPr>
          <a:xfrm>
            <a:off x="5032740" y="4560869"/>
            <a:ext cx="4545031" cy="1488205"/>
          </a:xfrm>
          <a:prstGeom prst="rect">
            <a:avLst/>
          </a:prstGeom>
        </p:spPr>
      </p:pic>
      <p:pic>
        <p:nvPicPr>
          <p:cNvPr id="21" name="그림 20" descr="그래픽, 상징,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1ECB767A-2C05-EB77-0B47-7EC48FB59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2768">
            <a:off x="5787546" y="3126953"/>
            <a:ext cx="1197635" cy="1197635"/>
          </a:xfrm>
          <a:prstGeom prst="rect">
            <a:avLst/>
          </a:prstGeom>
        </p:spPr>
      </p:pic>
      <p:pic>
        <p:nvPicPr>
          <p:cNvPr id="22" name="그림 21" descr="그래픽, 상징,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B7B3A913-7297-3B20-FC57-A41A8453C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781261" flipH="1">
            <a:off x="5611016" y="3003513"/>
            <a:ext cx="1197635" cy="11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3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442FC2-DB0D-CC22-974E-4A4912D89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37D0DBE-67A5-1E65-13A4-AD1A3E238C1C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E66FDD21-577E-038F-CDB9-7C9E9D11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02112A-4ED4-135B-1AB0-A9BD0D446DF5}"/>
              </a:ext>
            </a:extLst>
          </p:cNvPr>
          <p:cNvSpPr txBox="1"/>
          <p:nvPr/>
        </p:nvSpPr>
        <p:spPr>
          <a:xfrm>
            <a:off x="725447" y="763441"/>
            <a:ext cx="5772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기능 구현 및 설명 </a:t>
            </a:r>
            <a:r>
              <a:rPr kumimoji="1" lang="en-US" altLang="ko-KR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-</a:t>
            </a:r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 관리자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89C97F3-A29B-B023-4E4A-CC3F0008F96F}"/>
              </a:ext>
            </a:extLst>
          </p:cNvPr>
          <p:cNvSpPr txBox="1">
            <a:spLocks/>
          </p:cNvSpPr>
          <p:nvPr/>
        </p:nvSpPr>
        <p:spPr>
          <a:xfrm>
            <a:off x="958363" y="1926543"/>
            <a:ext cx="3310310" cy="388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Front-End</a:t>
            </a: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인덱스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약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초간의 로딩 후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 페이지로 이동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메인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팀의 방향성 설명 슬라이드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–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스크립트 구현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3.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음악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카테고리별 선택 시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해당되는 추천 노래 제시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2F4B367-D5AA-9443-1F1C-7EFB5F5822E3}"/>
              </a:ext>
            </a:extLst>
          </p:cNvPr>
          <p:cNvSpPr txBox="1">
            <a:spLocks/>
          </p:cNvSpPr>
          <p:nvPr/>
        </p:nvSpPr>
        <p:spPr>
          <a:xfrm>
            <a:off x="5032740" y="2048503"/>
            <a:ext cx="3310309" cy="3761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Back-End</a:t>
            </a: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1.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관리자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음악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식품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아이템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뉴스 데이터 삽입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삭제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&amp;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검색 가능 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2.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장바구니 페이지 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식품</a:t>
            </a:r>
            <a:r>
              <a:rPr kumimoji="1" lang="en-US" altLang="ko-KR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아이템의 경우는 자신의 장바구니에 담기 가능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10" name="그림 9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ECB263D2-EF9A-600B-6981-DD49BE69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47" y="1722268"/>
            <a:ext cx="6267127" cy="3761903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35AE09D-BA52-3AB3-8B4D-A3858696F44E}"/>
              </a:ext>
            </a:extLst>
          </p:cNvPr>
          <p:cNvSpPr/>
          <p:nvPr/>
        </p:nvSpPr>
        <p:spPr>
          <a:xfrm>
            <a:off x="8242362" y="1651517"/>
            <a:ext cx="3346275" cy="4158889"/>
          </a:xfrm>
          <a:prstGeom prst="roundRect">
            <a:avLst/>
          </a:prstGeom>
          <a:solidFill>
            <a:srgbClr val="ABB7A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ABB7A5"/>
              </a:highlight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1B739DE-79E2-A2C9-148E-8C7D4D7A6379}"/>
              </a:ext>
            </a:extLst>
          </p:cNvPr>
          <p:cNvSpPr txBox="1">
            <a:spLocks/>
          </p:cNvSpPr>
          <p:nvPr/>
        </p:nvSpPr>
        <p:spPr>
          <a:xfrm>
            <a:off x="8506778" y="1910989"/>
            <a:ext cx="2900029" cy="3761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관리자가 관리하는 정보들을 등록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리스트를 통해 등록된 정보를 확인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kumimoji="1" lang="ko-KR" altLang="en-US" sz="1600" dirty="0">
                <a:solidFill>
                  <a:schemeClr val="bg1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정보가 필요 없을 시에는 정보 삭제 가능</a:t>
            </a:r>
            <a:endParaRPr kumimoji="1" lang="en-US" altLang="ko-KR" sz="1600" dirty="0">
              <a:solidFill>
                <a:schemeClr val="bg1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11" name="그림 10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FD64E687-612A-9C0F-1849-A3C6551C9F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333"/>
          <a:stretch/>
        </p:blipFill>
        <p:spPr>
          <a:xfrm>
            <a:off x="2837800" y="4030671"/>
            <a:ext cx="5962343" cy="2063888"/>
          </a:xfrm>
          <a:prstGeom prst="rect">
            <a:avLst/>
          </a:prstGeom>
        </p:spPr>
      </p:pic>
      <p:pic>
        <p:nvPicPr>
          <p:cNvPr id="12" name="그림 11" descr="그래픽, 상징,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E7DF92C9-1DFB-456F-70D0-E3D5BDF2B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2768">
            <a:off x="6698050" y="2631813"/>
            <a:ext cx="1197635" cy="11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0D5F8-6B63-E63F-5AFE-A62AE77E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A44BB84-60A9-D5F9-5FFC-944464B7E908}"/>
              </a:ext>
            </a:extLst>
          </p:cNvPr>
          <p:cNvSpPr/>
          <p:nvPr/>
        </p:nvSpPr>
        <p:spPr>
          <a:xfrm>
            <a:off x="358180" y="348456"/>
            <a:ext cx="11475640" cy="616108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outerShdw blurRad="865687" dist="50800" dir="5400000" sx="42394" sy="42394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dirty="0"/>
              <a:t>스ᄏᄅ6.12.33</a:t>
            </a:r>
            <a:endParaRPr kumimoji="1" lang="ko-KR" altLang="en-US" dirty="0"/>
          </a:p>
        </p:txBody>
      </p:sp>
      <p:pic>
        <p:nvPicPr>
          <p:cNvPr id="14" name="그림 13" descr="스크린샷, 만화 영화, 그래픽, 디자인이(가) 표시된 사진&#10;&#10;자동 생성된 설명">
            <a:extLst>
              <a:ext uri="{FF2B5EF4-FFF2-40B4-BE49-F238E27FC236}">
                <a16:creationId xmlns:a16="http://schemas.microsoft.com/office/drawing/2014/main" id="{F45F7B99-58D7-BF0A-FD45-0FB0EED9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0" y="6045200"/>
            <a:ext cx="1384300" cy="660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D23860-C731-FF69-EDE3-724FFEF9A770}"/>
              </a:ext>
            </a:extLst>
          </p:cNvPr>
          <p:cNvSpPr txBox="1"/>
          <p:nvPr/>
        </p:nvSpPr>
        <p:spPr>
          <a:xfrm>
            <a:off x="725447" y="763441"/>
            <a:ext cx="604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7F8D70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사용 기술 및 개발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F814B-5E6F-CF7A-57E8-9D0E1486B543}"/>
              </a:ext>
            </a:extLst>
          </p:cNvPr>
          <p:cNvSpPr txBox="1"/>
          <p:nvPr/>
        </p:nvSpPr>
        <p:spPr>
          <a:xfrm>
            <a:off x="725447" y="1744597"/>
            <a:ext cx="9562726" cy="4194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 </a:t>
            </a:r>
            <a:r>
              <a:rPr kumimoji="1" lang="en-US" altLang="ko-KR" sz="2400" b="1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OS</a:t>
            </a:r>
            <a:r>
              <a:rPr lang="en-US" altLang="ko-KR" sz="2400" b="1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Windows 10 | Mac OS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 </a:t>
            </a:r>
            <a:r>
              <a:rPr kumimoji="1" lang="en-US" altLang="ko-KR" sz="2400" b="1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Front-End</a:t>
            </a:r>
            <a:r>
              <a:rPr lang="en-US" altLang="ko-KR" sz="2400" b="1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HTML5 | CSS | JavaScript ES5 |  </a:t>
            </a:r>
            <a:r>
              <a:rPr lang="en-US" altLang="ko-KR" sz="2000" dirty="0" err="1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Jquery</a:t>
            </a:r>
            <a:r>
              <a:rPr lang="en-US" altLang="ko-KR" sz="20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3.7.1 | </a:t>
            </a:r>
            <a:r>
              <a:rPr lang="en-US" altLang="ko-KR" sz="2000" dirty="0" err="1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Thymeleaf</a:t>
            </a:r>
            <a:endParaRPr lang="en-US" altLang="ko-KR" sz="2000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 </a:t>
            </a:r>
            <a:r>
              <a:rPr kumimoji="1" lang="en-US" altLang="ko-KR" sz="2400" b="1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Back-End</a:t>
            </a:r>
            <a:endParaRPr lang="en-US" altLang="ko-KR" sz="2400" b="1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MySQL | JAVA 11 |</a:t>
            </a:r>
            <a:r>
              <a:rPr lang="ko-KR" altLang="en-US" sz="20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Spring Boot | JPA  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• </a:t>
            </a:r>
            <a:r>
              <a:rPr lang="en-US" altLang="ko-KR" sz="2400" b="1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Tool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</a:t>
            </a:r>
            <a:r>
              <a:rPr lang="en-US" altLang="ko-KR" sz="2000" dirty="0">
                <a:solidFill>
                  <a:srgbClr val="ABB7A5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MySQL Workbench | SpringToolSuite4 | Figma | Git</a:t>
            </a:r>
            <a:endParaRPr lang="en-US" altLang="ko-KR" sz="2400" b="1" dirty="0">
              <a:solidFill>
                <a:srgbClr val="ABB7A5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01D4505-1B58-BE2A-2DDB-17AC0FFB1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6181" y="840681"/>
            <a:ext cx="858677" cy="858677"/>
          </a:xfrm>
          <a:prstGeom prst="rect">
            <a:avLst/>
          </a:prstGeom>
        </p:spPr>
      </p:pic>
      <p:pic>
        <p:nvPicPr>
          <p:cNvPr id="12" name="그림 11" descr="상징, 그래픽, 디자인이(가) 표시된 사진&#10;&#10;자동 생성된 설명">
            <a:extLst>
              <a:ext uri="{FF2B5EF4-FFF2-40B4-BE49-F238E27FC236}">
                <a16:creationId xmlns:a16="http://schemas.microsoft.com/office/drawing/2014/main" id="{A3FE8612-7E76-D459-D874-1B192B126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556" y1="22656" x2="38333" y2="49414"/>
                        <a14:foregroundMark x1="38333" y1="49414" x2="39556" y2="64844"/>
                        <a14:foregroundMark x1="39556" y1="64844" x2="41333" y2="38672"/>
                        <a14:foregroundMark x1="41333" y1="38672" x2="45000" y2="61523"/>
                        <a14:foregroundMark x1="45000" y1="61523" x2="42889" y2="50391"/>
                        <a14:foregroundMark x1="42889" y1="50391" x2="35889" y2="42188"/>
                        <a14:foregroundMark x1="35889" y1="42188" x2="40778" y2="55859"/>
                        <a14:foregroundMark x1="40778" y1="55859" x2="36556" y2="40234"/>
                        <a14:foregroundMark x1="36556" y1="40234" x2="38222" y2="18945"/>
                        <a14:foregroundMark x1="38222" y1="18945" x2="41444" y2="30664"/>
                        <a14:foregroundMark x1="41444" y1="30664" x2="48000" y2="37305"/>
                        <a14:foregroundMark x1="48000" y1="37305" x2="61444" y2="62305"/>
                        <a14:foregroundMark x1="61444" y1="62305" x2="62111" y2="74414"/>
                        <a14:foregroundMark x1="62111" y1="74414" x2="60222" y2="63867"/>
                        <a14:foregroundMark x1="60222" y1="63867" x2="46889" y2="34961"/>
                        <a14:foregroundMark x1="46889" y1="34961" x2="39222" y2="29688"/>
                        <a14:foregroundMark x1="39222" y1="29688" x2="40111" y2="51172"/>
                        <a14:foregroundMark x1="40111" y1="51172" x2="46556" y2="55664"/>
                        <a14:foregroundMark x1="46556" y1="55664" x2="50444" y2="41797"/>
                        <a14:foregroundMark x1="50444" y1="41797" x2="62667" y2="70703"/>
                        <a14:foregroundMark x1="62667" y1="70703" x2="51444" y2="63281"/>
                        <a14:foregroundMark x1="51444" y1="63281" x2="43556" y2="62695"/>
                        <a14:foregroundMark x1="43556" y1="62695" x2="39556" y2="54297"/>
                        <a14:foregroundMark x1="39556" y1="54297" x2="38667" y2="26563"/>
                        <a14:foregroundMark x1="38667" y1="26563" x2="44889" y2="28125"/>
                        <a14:foregroundMark x1="44889" y1="28125" x2="57333" y2="52930"/>
                        <a14:foregroundMark x1="57333" y1="52930" x2="61222" y2="70508"/>
                        <a14:foregroundMark x1="61222" y1="70508" x2="57000" y2="51953"/>
                        <a14:foregroundMark x1="57000" y1="51953" x2="46667" y2="53320"/>
                        <a14:foregroundMark x1="46667" y1="53320" x2="40000" y2="61523"/>
                        <a14:foregroundMark x1="40000" y1="61523" x2="46111" y2="55664"/>
                        <a14:foregroundMark x1="46111" y1="55664" x2="46111" y2="55664"/>
                        <a14:foregroundMark x1="36667" y1="37305" x2="33889" y2="26172"/>
                        <a14:foregroundMark x1="33889" y1="26172" x2="41111" y2="23633"/>
                        <a14:foregroundMark x1="41111" y1="23633" x2="52778" y2="40625"/>
                        <a14:foregroundMark x1="52778" y1="40625" x2="60556" y2="60742"/>
                        <a14:foregroundMark x1="60556" y1="60742" x2="65667" y2="66992"/>
                        <a14:foregroundMark x1="65667" y1="66992" x2="50667" y2="33203"/>
                        <a14:foregroundMark x1="50667" y1="33203" x2="54000" y2="47070"/>
                        <a14:foregroundMark x1="54000" y1="47070" x2="45889" y2="27539"/>
                        <a14:foregroundMark x1="45889" y1="27539" x2="39667" y2="29297"/>
                        <a14:foregroundMark x1="39667" y1="29297" x2="33222" y2="22070"/>
                        <a14:foregroundMark x1="33222" y1="22070" x2="38111" y2="32617"/>
                        <a14:foregroundMark x1="38111" y1="32617" x2="35889" y2="3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8173" y="3100043"/>
            <a:ext cx="1303541" cy="741570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C0A16DBB-0F83-01D4-FCCB-BCA86ADC9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2305" y="809190"/>
            <a:ext cx="616388" cy="616388"/>
          </a:xfrm>
          <a:prstGeom prst="rect">
            <a:avLst/>
          </a:prstGeom>
        </p:spPr>
      </p:pic>
      <p:pic>
        <p:nvPicPr>
          <p:cNvPr id="21" name="그림 20" descr="상징, 일렉트릭 블루, 그래픽, 로고이(가) 표시된 사진&#10;&#10;자동 생성된 설명">
            <a:extLst>
              <a:ext uri="{FF2B5EF4-FFF2-40B4-BE49-F238E27FC236}">
                <a16:creationId xmlns:a16="http://schemas.microsoft.com/office/drawing/2014/main" id="{E6581EF8-B349-6F3C-7EA9-5BE802AE6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6139" y="1296741"/>
            <a:ext cx="895712" cy="895712"/>
          </a:xfrm>
          <a:prstGeom prst="rect">
            <a:avLst/>
          </a:prstGeom>
        </p:spPr>
      </p:pic>
      <p:pic>
        <p:nvPicPr>
          <p:cNvPr id="23" name="그림 22" descr="그래픽, 상징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818C8E9-40AC-6D1C-316B-FBC82D63F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8708" y="2682325"/>
            <a:ext cx="741570" cy="741570"/>
          </a:xfrm>
          <a:prstGeom prst="rect">
            <a:avLst/>
          </a:prstGeom>
        </p:spPr>
      </p:pic>
      <p:pic>
        <p:nvPicPr>
          <p:cNvPr id="25" name="그림 24" descr="직사각형, 사각형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522C9535-C0F6-1E62-DFA4-E78049AA3F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6961" y="4068802"/>
            <a:ext cx="585641" cy="585641"/>
          </a:xfrm>
          <a:prstGeom prst="rect">
            <a:avLst/>
          </a:prstGeom>
        </p:spPr>
      </p:pic>
      <p:pic>
        <p:nvPicPr>
          <p:cNvPr id="27" name="그림 26" descr="노랑, 로고, 상징, 스크린샷이(가) 표시된 사진&#10;&#10;자동 생성된 설명">
            <a:extLst>
              <a:ext uri="{FF2B5EF4-FFF2-40B4-BE49-F238E27FC236}">
                <a16:creationId xmlns:a16="http://schemas.microsoft.com/office/drawing/2014/main" id="{93031BDC-5CE8-0ED0-E222-949132797B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78352" y="4572621"/>
            <a:ext cx="741570" cy="741570"/>
          </a:xfrm>
          <a:prstGeom prst="rect">
            <a:avLst/>
          </a:prstGeom>
        </p:spPr>
      </p:pic>
      <p:pic>
        <p:nvPicPr>
          <p:cNvPr id="29" name="그림 28" descr="그래픽, 디자인, 예술이(가) 표시된 사진&#10;&#10;자동 생성된 설명">
            <a:extLst>
              <a:ext uri="{FF2B5EF4-FFF2-40B4-BE49-F238E27FC236}">
                <a16:creationId xmlns:a16="http://schemas.microsoft.com/office/drawing/2014/main" id="{9832FFD6-4207-8BD6-B1D6-3799126ED2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2602" y="5345625"/>
            <a:ext cx="585641" cy="585641"/>
          </a:xfrm>
          <a:prstGeom prst="rect">
            <a:avLst/>
          </a:prstGeom>
        </p:spPr>
      </p:pic>
      <p:pic>
        <p:nvPicPr>
          <p:cNvPr id="31" name="그림 30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C603FC3-1EE5-F511-6B47-5B1D6CF5DF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6247" y="5049504"/>
            <a:ext cx="783055" cy="783055"/>
          </a:xfrm>
          <a:prstGeom prst="rect">
            <a:avLst/>
          </a:prstGeom>
        </p:spPr>
      </p:pic>
      <p:pic>
        <p:nvPicPr>
          <p:cNvPr id="33" name="그림 32" descr="스크린샷, 다채로움, 그래픽, 원이(가) 표시된 사진&#10;&#10;자동 생성된 설명">
            <a:extLst>
              <a:ext uri="{FF2B5EF4-FFF2-40B4-BE49-F238E27FC236}">
                <a16:creationId xmlns:a16="http://schemas.microsoft.com/office/drawing/2014/main" id="{1B6A247E-92BA-783C-95AE-7567BA12A3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04068" y="2114913"/>
            <a:ext cx="567412" cy="5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716</Words>
  <Application>Microsoft Macintosh PowerPoint</Application>
  <PresentationFormat>와이드스크린</PresentationFormat>
  <Paragraphs>104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NanumBarunGothic</vt:lpstr>
      <vt:lpstr>NanumSquareRoundOTF Bold</vt:lpstr>
      <vt:lpstr>NanumSquareRoundOTF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여정담</dc:title>
  <dc:creator>임예은</dc:creator>
  <cp:lastModifiedBy>임예은</cp:lastModifiedBy>
  <cp:revision>34</cp:revision>
  <dcterms:created xsi:type="dcterms:W3CDTF">2023-12-11T10:05:41Z</dcterms:created>
  <dcterms:modified xsi:type="dcterms:W3CDTF">2024-02-15T06:11:20Z</dcterms:modified>
</cp:coreProperties>
</file>