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3"/>
  </p:notesMasterIdLst>
  <p:sldIdLst>
    <p:sldId id="457" r:id="rId5"/>
    <p:sldId id="453" r:id="rId6"/>
    <p:sldId id="413" r:id="rId7"/>
    <p:sldId id="438" r:id="rId8"/>
    <p:sldId id="319" r:id="rId9"/>
    <p:sldId id="392" r:id="rId10"/>
    <p:sldId id="455" r:id="rId11"/>
    <p:sldId id="45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sner, Teresa (DHHS-Contractor)" initials="WT(C" lastIdx="1" clrIdx="0">
    <p:extLst>
      <p:ext uri="{19B8F6BF-5375-455C-9EA6-DF929625EA0E}">
        <p15:presenceInfo xmlns:p15="http://schemas.microsoft.com/office/powerpoint/2012/main" userId="S::WisnerT1@michigan.gov::ffc0959b-f0a7-44bb-9df1-5c0a1a07257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EE12"/>
    <a:srgbClr val="7030A0"/>
    <a:srgbClr val="E65970"/>
    <a:srgbClr val="000000"/>
    <a:srgbClr val="23D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8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85C7E1-AF24-4FB9-A741-E94531E1B258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C7E4CB-EE84-4B72-BA9B-154200D42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519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7E4CB-EE84-4B72-BA9B-154200D42B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074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spcAft>
                <a:spcPts val="600"/>
              </a:spcAft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each case, discuss potential next steps to identify and secure placement with kin and assign:  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Follow-up actions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Person responsible for each action item</a:t>
            </a: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Deadline for completion </a:t>
            </a:r>
            <a:endParaRPr lang="en-US" sz="1600" dirty="0">
              <a:solidFill>
                <a:prstClr val="black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AC7E4CB-EE84-4B72-BA9B-154200D42BE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7415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C7E4CB-EE84-4B72-BA9B-154200D42B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5307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F58E6C7-150D-468A-B803-6407E50342B5}"/>
              </a:ext>
            </a:extLst>
          </p:cNvPr>
          <p:cNvSpPr/>
          <p:nvPr userDrawn="1"/>
        </p:nvSpPr>
        <p:spPr>
          <a:xfrm>
            <a:off x="240821" y="6284401"/>
            <a:ext cx="11710358" cy="90519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83CCA5-AA54-4D20-AF73-627356845704}"/>
              </a:ext>
            </a:extLst>
          </p:cNvPr>
          <p:cNvSpPr/>
          <p:nvPr userDrawn="1"/>
        </p:nvSpPr>
        <p:spPr>
          <a:xfrm flipV="1">
            <a:off x="240821" y="6426679"/>
            <a:ext cx="11710358" cy="370936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648201"/>
          </a:xfrm>
        </p:spPr>
        <p:txBody>
          <a:bodyPr>
            <a:normAutofit/>
          </a:bodyPr>
          <a:lstStyle>
            <a:lvl1pPr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432490"/>
            <a:ext cx="10287000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01400" y="6432490"/>
            <a:ext cx="685800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   </a:t>
            </a:r>
            <a:fld id="{9BA150B5-8DFC-458F-AD8B-0D6E73DD8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B166F3-AC9E-45C3-9FBE-93B50965C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02920" y="267419"/>
            <a:ext cx="11069416" cy="538939"/>
          </a:xfrm>
        </p:spPr>
        <p:txBody>
          <a:bodyPr tIns="0" anchor="t">
            <a:noAutofit/>
          </a:bodyPr>
          <a:lstStyle>
            <a:lvl1pPr algn="l">
              <a:defRPr sz="3200" b="1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/>
              <a:t>[Slide Title]</a:t>
            </a:r>
          </a:p>
        </p:txBody>
      </p:sp>
    </p:spTree>
    <p:extLst>
      <p:ext uri="{BB962C8B-B14F-4D97-AF65-F5344CB8AC3E}">
        <p14:creationId xmlns:p14="http://schemas.microsoft.com/office/powerpoint/2010/main" val="39115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10972800" cy="4648201"/>
          </a:xfrm>
        </p:spPr>
        <p:txBody>
          <a:bodyPr>
            <a:normAutofit/>
          </a:bodyPr>
          <a:lstStyle>
            <a:lvl1pPr>
              <a:defRPr sz="24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>
              <a:buFont typeface="Courier New" panose="02070309020205020404" pitchFamily="49" charset="0"/>
              <a:buChar char="o"/>
              <a:defRPr sz="20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sz="18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sz="1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sz="1600"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432490"/>
            <a:ext cx="10287000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Footer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1201400" y="6432490"/>
            <a:ext cx="685800" cy="365125"/>
          </a:xfrm>
        </p:spPr>
        <p:txBody>
          <a:bodyPr/>
          <a:lstStyle>
            <a:lvl1pPr>
              <a:defRPr sz="1050"/>
            </a:lvl1pPr>
          </a:lstStyle>
          <a:p>
            <a:r>
              <a:rPr lang="en-US"/>
              <a:t>   </a:t>
            </a:r>
            <a:fld id="{9BA150B5-8DFC-458F-AD8B-0D6E73DD8F1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B166F3-AC9E-45C3-9FBE-93B50965C5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350" y="267419"/>
            <a:ext cx="11057986" cy="538939"/>
          </a:xfrm>
        </p:spPr>
        <p:txBody>
          <a:bodyPr tIns="0" anchor="t">
            <a:noAutofit/>
          </a:bodyPr>
          <a:lstStyle>
            <a:lvl1pPr algn="l">
              <a:defRPr sz="3200" b="1">
                <a:latin typeface="+mj-lt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r>
              <a:rPr lang="en-US" dirty="0"/>
              <a:t>[Slide Title]</a:t>
            </a:r>
          </a:p>
        </p:txBody>
      </p:sp>
    </p:spTree>
    <p:extLst>
      <p:ext uri="{BB962C8B-B14F-4D97-AF65-F5344CB8AC3E}">
        <p14:creationId xmlns:p14="http://schemas.microsoft.com/office/powerpoint/2010/main" val="2633355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full p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6D468-0D94-4E76-B7B6-86C200FBCF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228600"/>
            <a:ext cx="10972800" cy="1143000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[Section divider]</a:t>
            </a:r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1B1339CF-CBC3-4DED-A662-C760AB525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9BA150B5-8DFC-458F-AD8B-0D6E73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9964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Footer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150B5-8DFC-458F-AD8B-0D6E73DD8F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3256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92" r:id="rId2"/>
    <p:sldLayoutId id="2147483673" r:id="rId3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98C5F2C-4887-053D-1E26-553FDA37214D}"/>
              </a:ext>
            </a:extLst>
          </p:cNvPr>
          <p:cNvSpPr/>
          <p:nvPr/>
        </p:nvSpPr>
        <p:spPr>
          <a:xfrm>
            <a:off x="719328" y="780288"/>
            <a:ext cx="10753344" cy="53035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D3DA0E-7586-B415-BC11-580C010086F1}"/>
              </a:ext>
            </a:extLst>
          </p:cNvPr>
          <p:cNvSpPr txBox="1">
            <a:spLocks/>
          </p:cNvSpPr>
          <p:nvPr/>
        </p:nvSpPr>
        <p:spPr>
          <a:xfrm>
            <a:off x="1480344" y="1009650"/>
            <a:ext cx="9231313" cy="35417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Kin Placement Case Reviews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[DATE]</a:t>
            </a:r>
            <a:endParaRPr lang="en-US" sz="48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44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724AE4-D6BF-4186-AAA2-5ED0E5262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9BA150B5-8DFC-458F-AD8B-0D6E73DD8F1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990531-DCE1-411A-9C5C-CD1E98834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Our goal: Review cases to enable as many children as possible to live with kin while in out-of-home care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AF26A0-5091-4D8E-AD2E-14AE8365CE7C}"/>
              </a:ext>
            </a:extLst>
          </p:cNvPr>
          <p:cNvSpPr/>
          <p:nvPr/>
        </p:nvSpPr>
        <p:spPr>
          <a:xfrm>
            <a:off x="524257" y="1559714"/>
            <a:ext cx="3908846" cy="48727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/>
          <a:lstStyle/>
          <a:p>
            <a:pPr lvl="0" algn="ctr">
              <a:spcAft>
                <a:spcPts val="1000"/>
              </a:spcAft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Why are we focused on kinship care? </a:t>
            </a:r>
          </a:p>
          <a:p>
            <a:pPr lvl="0">
              <a:spcAft>
                <a:spcPts val="1000"/>
              </a:spcAft>
            </a:pPr>
            <a:r>
              <a:rPr lang="en-US" i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Evidence shows that kin placements: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Allow children to </a:t>
            </a:r>
            <a:r>
              <a:rPr lang="en-US" b="1" dirty="0">
                <a:solidFill>
                  <a:prstClr val="black"/>
                </a:solidFill>
              </a:rPr>
              <a:t>maintain connections</a:t>
            </a:r>
            <a:r>
              <a:rPr lang="en-US" dirty="0">
                <a:solidFill>
                  <a:prstClr val="black"/>
                </a:solidFill>
              </a:rPr>
              <a:t> to family, community, &amp; culture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prstClr val="black"/>
                </a:solidFill>
              </a:rPr>
              <a:t>Reduce trauma </a:t>
            </a:r>
            <a:r>
              <a:rPr lang="en-US" dirty="0">
                <a:solidFill>
                  <a:prstClr val="black"/>
                </a:solidFill>
              </a:rPr>
              <a:t>for children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Improve time to </a:t>
            </a:r>
            <a:r>
              <a:rPr lang="en-US" b="1" dirty="0">
                <a:solidFill>
                  <a:prstClr val="black"/>
                </a:solidFill>
              </a:rPr>
              <a:t>permanency</a:t>
            </a:r>
            <a:endParaRPr lang="en-US" dirty="0">
              <a:solidFill>
                <a:prstClr val="black"/>
              </a:solidFill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prstClr val="black"/>
                </a:solidFill>
              </a:rPr>
              <a:t>Are associated with </a:t>
            </a:r>
            <a:r>
              <a:rPr lang="en-US" b="1" dirty="0">
                <a:solidFill>
                  <a:prstClr val="black"/>
                </a:solidFill>
              </a:rPr>
              <a:t>fewer placement changes </a:t>
            </a:r>
            <a:r>
              <a:rPr lang="en-US" dirty="0">
                <a:solidFill>
                  <a:prstClr val="black"/>
                </a:solidFill>
              </a:rPr>
              <a:t>and higher placement stability for children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29671073-42EB-40E8-8454-A3AECBF0FFE8}"/>
              </a:ext>
            </a:extLst>
          </p:cNvPr>
          <p:cNvSpPr txBox="1">
            <a:spLocks/>
          </p:cNvSpPr>
          <p:nvPr/>
        </p:nvSpPr>
        <p:spPr>
          <a:xfrm>
            <a:off x="4737512" y="3429000"/>
            <a:ext cx="7012590" cy="3003489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vert="horz" lIns="137160" tIns="137160" rIns="137160" bIns="13716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000" b="1" dirty="0"/>
              <a:t>Case review goals:</a:t>
            </a:r>
          </a:p>
          <a:p>
            <a:pPr marR="0" lvl="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Highlight effective search practices used by staff, even in cases where children were not initially placed with kin</a:t>
            </a: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Identify challenges encountered in each case, discuss strategies for continuing to pursue kin placement, &amp; assign next steps</a:t>
            </a:r>
          </a:p>
          <a:p>
            <a:pPr marR="0" lvl="0">
              <a:spcBef>
                <a:spcPts val="0"/>
              </a:spcBef>
              <a:spcAft>
                <a:spcPts val="800"/>
              </a:spcAft>
              <a:buFont typeface="+mj-lt"/>
              <a:buAutoNum type="arabicParenR"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Follow up on cases with existing leads and support ongoing search activities to enable children to live with kin in the future</a:t>
            </a:r>
            <a:endParaRPr lang="en-US" sz="18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098F5E-FFC5-4067-9D0C-34DF506916E2}"/>
              </a:ext>
            </a:extLst>
          </p:cNvPr>
          <p:cNvSpPr/>
          <p:nvPr/>
        </p:nvSpPr>
        <p:spPr>
          <a:xfrm>
            <a:off x="4725321" y="1559715"/>
            <a:ext cx="7012590" cy="17232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/>
          <a:lstStyle/>
          <a:p>
            <a:pPr algn="ctr"/>
            <a:r>
              <a:rPr lang="en-US" sz="2000" b="1">
                <a:solidFill>
                  <a:schemeClr val="tx1"/>
                </a:solidFill>
                <a:highlight>
                  <a:srgbClr val="FFFF00"/>
                </a:highlight>
              </a:rPr>
              <a:t>[Previous Month]</a:t>
            </a:r>
            <a:r>
              <a:rPr lang="en-US" sz="2000" b="1">
                <a:solidFill>
                  <a:schemeClr val="tx1"/>
                </a:solidFill>
              </a:rPr>
              <a:t>’s Placements:</a:t>
            </a:r>
          </a:p>
          <a:p>
            <a:pPr algn="ctr"/>
            <a:endParaRPr lang="en-US" sz="1200" b="1">
              <a:solidFill>
                <a:schemeClr val="tx1"/>
              </a:solidFill>
            </a:endParaRPr>
          </a:p>
          <a:p>
            <a:pPr algn="ctr"/>
            <a:r>
              <a:rPr lang="en-US" sz="2000">
                <a:solidFill>
                  <a:schemeClr val="tx1"/>
                </a:solidFill>
                <a:highlight>
                  <a:srgbClr val="FFFF00"/>
                </a:highlight>
              </a:rPr>
              <a:t>[#]</a:t>
            </a:r>
            <a:r>
              <a:rPr lang="en-US" sz="2000">
                <a:solidFill>
                  <a:schemeClr val="tx1"/>
                </a:solidFill>
              </a:rPr>
              <a:t> removals and </a:t>
            </a:r>
            <a:r>
              <a:rPr lang="en-US" sz="2000">
                <a:solidFill>
                  <a:schemeClr val="tx1"/>
                </a:solidFill>
                <a:highlight>
                  <a:srgbClr val="FFFF00"/>
                </a:highlight>
              </a:rPr>
              <a:t>[#]</a:t>
            </a:r>
            <a:r>
              <a:rPr lang="en-US" sz="2000">
                <a:solidFill>
                  <a:schemeClr val="tx1"/>
                </a:solidFill>
              </a:rPr>
              <a:t> children placed with kin</a:t>
            </a:r>
          </a:p>
          <a:p>
            <a:pPr algn="ctr"/>
            <a:endParaRPr lang="en-US" sz="2000" b="1">
              <a:solidFill>
                <a:schemeClr val="tx1"/>
              </a:solidFill>
            </a:endParaRPr>
          </a:p>
          <a:p>
            <a:pPr algn="ctr"/>
            <a:r>
              <a:rPr lang="en-US" sz="2000" b="1" i="1">
                <a:solidFill>
                  <a:schemeClr val="tx1"/>
                </a:solidFill>
                <a:highlight>
                  <a:srgbClr val="FFFF00"/>
                </a:highlight>
              </a:rPr>
              <a:t>[#]</a:t>
            </a:r>
            <a:r>
              <a:rPr lang="en-US" sz="2000" b="1" i="1">
                <a:solidFill>
                  <a:schemeClr val="tx1"/>
                </a:solidFill>
              </a:rPr>
              <a:t>% of children placed with kin in </a:t>
            </a:r>
            <a:r>
              <a:rPr lang="en-US" sz="2000" b="1" i="1">
                <a:solidFill>
                  <a:schemeClr val="tx1"/>
                </a:solidFill>
                <a:highlight>
                  <a:srgbClr val="FFFF00"/>
                </a:highlight>
              </a:rPr>
              <a:t>[previous month] </a:t>
            </a:r>
            <a:endParaRPr lang="en-US" b="1" i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90035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1E8EA1-0C4E-4B38-9654-71375F157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 </a:t>
            </a:r>
            <a:fld id="{9BA150B5-8DFC-458F-AD8B-0D6E73DD8F1E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071965D5-A3FA-4AA3-8495-799BAAB89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Children </a:t>
            </a:r>
            <a:r>
              <a:rPr lang="en-US" sz="2800" u="sng" dirty="0"/>
              <a:t>not placed with kin</a:t>
            </a:r>
            <a:r>
              <a:rPr lang="en-US" sz="2800" dirty="0"/>
              <a:t> during </a:t>
            </a:r>
            <a:r>
              <a:rPr lang="en-US" sz="2800" dirty="0">
                <a:highlight>
                  <a:srgbClr val="FFFF00"/>
                </a:highlight>
              </a:rPr>
              <a:t>[previous month]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61093BC-BF9D-4BEB-B1A4-9BABBA3B7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836710"/>
              </p:ext>
            </p:extLst>
          </p:nvPr>
        </p:nvGraphicFramePr>
        <p:xfrm>
          <a:off x="199293" y="923589"/>
          <a:ext cx="11769968" cy="4037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4700">
                  <a:extLst>
                    <a:ext uri="{9D8B030D-6E8A-4147-A177-3AD203B41FA5}">
                      <a16:colId xmlns:a16="http://schemas.microsoft.com/office/drawing/2014/main" val="1588210738"/>
                    </a:ext>
                  </a:extLst>
                </a:gridCol>
                <a:gridCol w="935562">
                  <a:extLst>
                    <a:ext uri="{9D8B030D-6E8A-4147-A177-3AD203B41FA5}">
                      <a16:colId xmlns:a16="http://schemas.microsoft.com/office/drawing/2014/main" val="2115666148"/>
                    </a:ext>
                  </a:extLst>
                </a:gridCol>
                <a:gridCol w="772051">
                  <a:extLst>
                    <a:ext uri="{9D8B030D-6E8A-4147-A177-3AD203B41FA5}">
                      <a16:colId xmlns:a16="http://schemas.microsoft.com/office/drawing/2014/main" val="2996177448"/>
                    </a:ext>
                  </a:extLst>
                </a:gridCol>
                <a:gridCol w="791182">
                  <a:extLst>
                    <a:ext uri="{9D8B030D-6E8A-4147-A177-3AD203B41FA5}">
                      <a16:colId xmlns:a16="http://schemas.microsoft.com/office/drawing/2014/main" val="2925142258"/>
                    </a:ext>
                  </a:extLst>
                </a:gridCol>
                <a:gridCol w="720854">
                  <a:extLst>
                    <a:ext uri="{9D8B030D-6E8A-4147-A177-3AD203B41FA5}">
                      <a16:colId xmlns:a16="http://schemas.microsoft.com/office/drawing/2014/main" val="2252234782"/>
                    </a:ext>
                  </a:extLst>
                </a:gridCol>
                <a:gridCol w="1040967">
                  <a:extLst>
                    <a:ext uri="{9D8B030D-6E8A-4147-A177-3AD203B41FA5}">
                      <a16:colId xmlns:a16="http://schemas.microsoft.com/office/drawing/2014/main" val="3581814454"/>
                    </a:ext>
                  </a:extLst>
                </a:gridCol>
                <a:gridCol w="1400992">
                  <a:extLst>
                    <a:ext uri="{9D8B030D-6E8A-4147-A177-3AD203B41FA5}">
                      <a16:colId xmlns:a16="http://schemas.microsoft.com/office/drawing/2014/main" val="4086243013"/>
                    </a:ext>
                  </a:extLst>
                </a:gridCol>
                <a:gridCol w="1641788">
                  <a:extLst>
                    <a:ext uri="{9D8B030D-6E8A-4147-A177-3AD203B41FA5}">
                      <a16:colId xmlns:a16="http://schemas.microsoft.com/office/drawing/2014/main" val="145068806"/>
                    </a:ext>
                  </a:extLst>
                </a:gridCol>
                <a:gridCol w="1685569">
                  <a:extLst>
                    <a:ext uri="{9D8B030D-6E8A-4147-A177-3AD203B41FA5}">
                      <a16:colId xmlns:a16="http://schemas.microsoft.com/office/drawing/2014/main" val="2771469541"/>
                    </a:ext>
                  </a:extLst>
                </a:gridCol>
                <a:gridCol w="1306303">
                  <a:extLst>
                    <a:ext uri="{9D8B030D-6E8A-4147-A177-3AD203B41FA5}">
                      <a16:colId xmlns:a16="http://schemas.microsoft.com/office/drawing/2014/main" val="2642719523"/>
                    </a:ext>
                  </a:extLst>
                </a:gridCol>
              </a:tblGrid>
              <a:tr h="54179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Child name(s)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Case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FTM?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Genogram?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Placement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CPS Supervisor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 for follow-up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327151"/>
                  </a:ext>
                </a:extLst>
              </a:tr>
              <a:tr h="43696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Ex. Jane Smith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123456789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Bl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+mn-lt"/>
                        </a:rPr>
                        <a:t>Foster home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i="1">
                          <a:latin typeface="+mn-lt"/>
                        </a:rPr>
                        <a:t>Greg Williams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en-US" sz="1400">
                          <a:latin typeface="+mn-lt"/>
                        </a:rPr>
                        <a:t>9/15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71606"/>
                  </a:ext>
                </a:extLst>
              </a:tr>
              <a:tr h="43696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183521"/>
                  </a:ext>
                </a:extLst>
              </a:tr>
              <a:tr h="43696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b="1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625311"/>
                  </a:ext>
                </a:extLst>
              </a:tr>
              <a:tr h="436963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317865"/>
                  </a:ext>
                </a:extLst>
              </a:tr>
              <a:tr h="436963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459891"/>
                  </a:ext>
                </a:extLst>
              </a:tr>
              <a:tr h="436963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7499841"/>
                  </a:ext>
                </a:extLst>
              </a:tr>
              <a:tr h="436963">
                <a:tc>
                  <a:txBody>
                    <a:bodyPr/>
                    <a:lstStyle/>
                    <a:p>
                      <a:pPr algn="ctr"/>
                      <a:endParaRPr lang="en-US" sz="1400" b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0327917"/>
                  </a:ext>
                </a:extLst>
              </a:tr>
              <a:tr h="436963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44300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32F8B67D-16AA-44BD-8EDD-59B451CF2318}"/>
              </a:ext>
            </a:extLst>
          </p:cNvPr>
          <p:cNvSpPr/>
          <p:nvPr/>
        </p:nvSpPr>
        <p:spPr>
          <a:xfrm>
            <a:off x="304800" y="4915116"/>
            <a:ext cx="11183815" cy="189411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200"/>
              </a:spcAft>
            </a:pPr>
            <a:r>
              <a:rPr 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Questions to consider</a:t>
            </a:r>
            <a:endParaRPr lang="en-US" sz="1600" b="1" i="0" u="sng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 fontAlgn="base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Kin search practices: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did the team do well to proactively</a:t>
            </a:r>
            <a:r>
              <a:rPr lang="en-US" sz="16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identify potential kin placements? </a:t>
            </a:r>
          </a:p>
          <a:p>
            <a:pPr marL="342900" indent="-342900" rtl="0" fontAlgn="base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Placement options: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Were there any potential relative caregivers identified who were not able to take placement? What prevented placement? Is there </a:t>
            </a:r>
            <a:r>
              <a:rPr lang="en-US" sz="1600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anything that the team can do now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overcome these barriers? </a:t>
            </a:r>
          </a:p>
          <a:p>
            <a:pPr marL="342900" indent="-342900" rtl="0" fontAlgn="base">
              <a:spcBef>
                <a:spcPts val="0"/>
              </a:spcBef>
              <a:spcAft>
                <a:spcPts val="200"/>
              </a:spcAft>
              <a:buFont typeface="+mj-lt"/>
              <a:buAutoNum type="arabicPeriod"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Supporting ongoing search: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What actions has the team taken to support subsequent search in this case? Are there any ongoing leads for possible kin placement? What is being done to continue pursuing these?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5384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C3354D-CE18-426F-9ED5-9785BC4FA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9BA150B5-8DFC-458F-AD8B-0D6E73DD8F1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29168EA-8D30-4FC6-B803-E57F1426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Updates on previously discussed cases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FA8225-1BBA-4DA2-B126-F96A45A6F2FF}"/>
              </a:ext>
            </a:extLst>
          </p:cNvPr>
          <p:cNvSpPr/>
          <p:nvPr/>
        </p:nvSpPr>
        <p:spPr>
          <a:xfrm>
            <a:off x="304801" y="4721293"/>
            <a:ext cx="11267536" cy="18692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rtl="0" fontAlgn="base">
              <a:spcBef>
                <a:spcPts val="0"/>
              </a:spcBef>
              <a:spcAft>
                <a:spcPts val="200"/>
              </a:spcAft>
            </a:pPr>
            <a:r>
              <a:rPr lang="en-US" sz="1600" b="1" u="sng" dirty="0">
                <a:solidFill>
                  <a:srgbClr val="000000"/>
                </a:solidFill>
                <a:latin typeface="Arial" panose="020B0604020202020204" pitchFamily="34" charset="0"/>
              </a:rPr>
              <a:t>Questions to consider:</a:t>
            </a:r>
          </a:p>
          <a:p>
            <a:pPr marL="342900" indent="-342900" rtl="0" fontAlgn="base">
              <a:spcBef>
                <a:spcPts val="0"/>
              </a:spcBef>
              <a:spcAft>
                <a:spcPts val="200"/>
              </a:spcAft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Actions taken since last meeting: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 What has the team done to pursue any previously identified options for placement? What other follow-up actions has the team completed since we last checked in on this case? </a:t>
            </a:r>
          </a:p>
          <a:p>
            <a:pPr marL="342900" indent="-342900" rtl="0" fontAlgn="base">
              <a:spcBef>
                <a:spcPts val="0"/>
              </a:spcBef>
              <a:spcAft>
                <a:spcPts val="200"/>
              </a:spcAft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Subsequent search: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What subsequent search activities has the team undertaken? Have any additional kin placement options been identified? </a:t>
            </a:r>
          </a:p>
          <a:p>
            <a:pPr marL="342900" indent="-342900" rtl="0" fontAlgn="base">
              <a:spcBef>
                <a:spcPts val="0"/>
              </a:spcBef>
              <a:spcAft>
                <a:spcPts val="200"/>
              </a:spcAft>
              <a:buAutoNum type="arabicPeriod"/>
            </a:pPr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</a:rPr>
              <a:t>Next follow-up actions: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What next steps should the team take to pursue placement with kin? When should we follow up on this case? 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B6ED86-B9E5-4645-A69F-435D9BD2A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025390"/>
              </p:ext>
            </p:extLst>
          </p:nvPr>
        </p:nvGraphicFramePr>
        <p:xfrm>
          <a:off x="199293" y="886121"/>
          <a:ext cx="11687907" cy="3745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5988">
                  <a:extLst>
                    <a:ext uri="{9D8B030D-6E8A-4147-A177-3AD203B41FA5}">
                      <a16:colId xmlns:a16="http://schemas.microsoft.com/office/drawing/2014/main" val="1588210738"/>
                    </a:ext>
                  </a:extLst>
                </a:gridCol>
                <a:gridCol w="961756">
                  <a:extLst>
                    <a:ext uri="{9D8B030D-6E8A-4147-A177-3AD203B41FA5}">
                      <a16:colId xmlns:a16="http://schemas.microsoft.com/office/drawing/2014/main" val="2115666148"/>
                    </a:ext>
                  </a:extLst>
                </a:gridCol>
                <a:gridCol w="739444">
                  <a:extLst>
                    <a:ext uri="{9D8B030D-6E8A-4147-A177-3AD203B41FA5}">
                      <a16:colId xmlns:a16="http://schemas.microsoft.com/office/drawing/2014/main" val="2996177448"/>
                    </a:ext>
                  </a:extLst>
                </a:gridCol>
                <a:gridCol w="777185">
                  <a:extLst>
                    <a:ext uri="{9D8B030D-6E8A-4147-A177-3AD203B41FA5}">
                      <a16:colId xmlns:a16="http://schemas.microsoft.com/office/drawing/2014/main" val="2925142258"/>
                    </a:ext>
                  </a:extLst>
                </a:gridCol>
                <a:gridCol w="641630">
                  <a:extLst>
                    <a:ext uri="{9D8B030D-6E8A-4147-A177-3AD203B41FA5}">
                      <a16:colId xmlns:a16="http://schemas.microsoft.com/office/drawing/2014/main" val="2252234782"/>
                    </a:ext>
                  </a:extLst>
                </a:gridCol>
                <a:gridCol w="1199744">
                  <a:extLst>
                    <a:ext uri="{9D8B030D-6E8A-4147-A177-3AD203B41FA5}">
                      <a16:colId xmlns:a16="http://schemas.microsoft.com/office/drawing/2014/main" val="145068806"/>
                    </a:ext>
                  </a:extLst>
                </a:gridCol>
                <a:gridCol w="1398567">
                  <a:extLst>
                    <a:ext uri="{9D8B030D-6E8A-4147-A177-3AD203B41FA5}">
                      <a16:colId xmlns:a16="http://schemas.microsoft.com/office/drawing/2014/main" val="2771469541"/>
                    </a:ext>
                  </a:extLst>
                </a:gridCol>
                <a:gridCol w="3110715">
                  <a:extLst>
                    <a:ext uri="{9D8B030D-6E8A-4147-A177-3AD203B41FA5}">
                      <a16:colId xmlns:a16="http://schemas.microsoft.com/office/drawing/2014/main" val="1266775458"/>
                    </a:ext>
                  </a:extLst>
                </a:gridCol>
                <a:gridCol w="1342878">
                  <a:extLst>
                    <a:ext uri="{9D8B030D-6E8A-4147-A177-3AD203B41FA5}">
                      <a16:colId xmlns:a16="http://schemas.microsoft.com/office/drawing/2014/main" val="2642719523"/>
                    </a:ext>
                  </a:extLst>
                </a:gridCol>
              </a:tblGrid>
              <a:tr h="55253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+mj-lt"/>
                        </a:rPr>
                        <a:t>Child name(s)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Case ID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Sex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Placement type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Managed by/ supervisor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Previous follow-up actions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Date for next follow-up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8327151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271606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183521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b="1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6625311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3317865"/>
                  </a:ext>
                </a:extLst>
              </a:tr>
              <a:tr h="638504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Font typeface="Arial" panose="020B0604020202020204" pitchFamily="34" charset="0"/>
                        <a:buChar char="•"/>
                      </a:pPr>
                      <a:endParaRPr lang="en-US" sz="140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endParaRPr lang="en-US" sz="1400" dirty="0">
                        <a:latin typeface="+mn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4459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021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ED0084F-23F8-4E85-9E56-8B4DD8F7A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374364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F154A6F-D49B-D342-AA85-F36ADE20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9BA150B5-8DFC-458F-AD8B-0D6E73DD8F1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B9F2EE-1273-F542-B0A9-1687F038F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Key strategies for identifying &amp; placing children with kin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003D64-283D-6246-B432-0F415EF77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6553412"/>
              </p:ext>
            </p:extLst>
          </p:nvPr>
        </p:nvGraphicFramePr>
        <p:xfrm>
          <a:off x="304801" y="954508"/>
          <a:ext cx="5791198" cy="3300251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791198">
                  <a:extLst>
                    <a:ext uri="{9D8B030D-6E8A-4147-A177-3AD203B41FA5}">
                      <a16:colId xmlns:a16="http://schemas.microsoft.com/office/drawing/2014/main" val="2015768178"/>
                    </a:ext>
                  </a:extLst>
                </a:gridCol>
              </a:tblGrid>
              <a:tr h="44963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Overall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21926"/>
                  </a:ext>
                </a:extLst>
              </a:tr>
              <a:tr h="2850613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u="none" dirty="0"/>
                        <a:t>Solicit information about potential placements from parents as early as possible during the investigation, especially for hospital cases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u="none" dirty="0">
                          <a:solidFill>
                            <a:schemeClr val="tx1"/>
                          </a:solidFill>
                        </a:rPr>
                        <a:t>Ask about fictive kin as well as relatives for placement options – fictive kin placements are just as stable as relative placements overall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Seek approval for placements with kin w/ criminal or central registry history when appropriate </a:t>
                      </a:r>
                      <a:endParaRPr lang="en-US" sz="1600" b="0" u="sng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Actively pursue multiple placement options simultaneously in case first option falls through</a:t>
                      </a:r>
                      <a:endParaRPr lang="en-US" sz="1600" b="0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7486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197219-C330-498A-AC21-B103AE77AE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815428"/>
              </p:ext>
            </p:extLst>
          </p:nvPr>
        </p:nvGraphicFramePr>
        <p:xfrm>
          <a:off x="6347970" y="2481383"/>
          <a:ext cx="5539230" cy="410919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539230">
                  <a:extLst>
                    <a:ext uri="{9D8B030D-6E8A-4147-A177-3AD203B41FA5}">
                      <a16:colId xmlns:a16="http://schemas.microsoft.com/office/drawing/2014/main" val="2573236788"/>
                    </a:ext>
                  </a:extLst>
                </a:gridCol>
              </a:tblGrid>
              <a:tr h="48451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Engaging parents &amp; kin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265573"/>
                  </a:ext>
                </a:extLst>
              </a:tr>
              <a:tr h="362468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u="none" dirty="0"/>
                        <a:t>Have different staff members reach out to contacts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Speak with contacts multiple times to get as much information as possible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Communicate urgency of the situation and importance of kin placements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</a:rPr>
                        <a:t>Hold FTMs prior to removal to empower family to weigh in on potential kin placement options</a:t>
                      </a:r>
                      <a:endParaRPr lang="en-US" sz="1600" b="0" dirty="0"/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In cases with older children, ask youth where they would like to live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Inform relatives of supports that are available to them (e.g., childcare)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Proactively connect relatives to supports to enable them to take placement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756159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7911F9-74BD-4D95-B6DD-EA5BEEA7E4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071857"/>
              </p:ext>
            </p:extLst>
          </p:nvPr>
        </p:nvGraphicFramePr>
        <p:xfrm>
          <a:off x="6347970" y="954507"/>
          <a:ext cx="5539230" cy="1332354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539230">
                  <a:extLst>
                    <a:ext uri="{9D8B030D-6E8A-4147-A177-3AD203B41FA5}">
                      <a16:colId xmlns:a16="http://schemas.microsoft.com/office/drawing/2014/main" val="336547232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Leveraging information tools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893749"/>
                  </a:ext>
                </a:extLst>
              </a:tr>
              <a:tr h="875154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Research prior history and kin contacts</a:t>
                      </a:r>
                    </a:p>
                    <a:p>
                      <a:pPr marL="285750" marR="0" lvl="0" indent="-28575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dirty="0"/>
                        <a:t>Use search engines and social media to identify relatives, especially paternal family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168817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942D7DA-2C18-416E-A88C-5675D8F2C3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989676"/>
              </p:ext>
            </p:extLst>
          </p:nvPr>
        </p:nvGraphicFramePr>
        <p:xfrm>
          <a:off x="304800" y="4447191"/>
          <a:ext cx="5791199" cy="214339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791199">
                  <a:extLst>
                    <a:ext uri="{9D8B030D-6E8A-4147-A177-3AD203B41FA5}">
                      <a16:colId xmlns:a16="http://schemas.microsoft.com/office/drawing/2014/main" val="209676446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Supporting subsequent search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2221191"/>
                  </a:ext>
                </a:extLst>
              </a:tr>
              <a:tr h="168619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Thoroughly document search process (e.g., genograms) to facilitate continued relative search in foster care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Regularly review non-kin placements to identify next steps for follow-up (every 3 months)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0" dirty="0"/>
                        <a:t>Follow up with case management staff to ensure search continues &amp; staff pursue outstanding leads for placement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651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536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FCD86F-0443-4844-A0C3-10458A62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9BA150B5-8DFC-458F-AD8B-0D6E73DD8F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CE72F-BA0A-4D86-B06E-21AC74F0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Discussion questions | </a:t>
            </a:r>
            <a:r>
              <a:rPr lang="en-US" sz="3000" b="0" i="1" dirty="0"/>
              <a:t>Recent non-kin placements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98B908-C043-3C7A-A597-FA424B451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2091214"/>
              </p:ext>
            </p:extLst>
          </p:nvPr>
        </p:nvGraphicFramePr>
        <p:xfrm>
          <a:off x="502920" y="993659"/>
          <a:ext cx="3576332" cy="487068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76332">
                  <a:extLst>
                    <a:ext uri="{9D8B030D-6E8A-4147-A177-3AD203B41FA5}">
                      <a16:colId xmlns:a16="http://schemas.microsoft.com/office/drawing/2014/main" val="2015768178"/>
                    </a:ext>
                  </a:extLst>
                </a:gridCol>
              </a:tblGrid>
              <a:tr h="492974">
                <a:tc>
                  <a:txBody>
                    <a:bodyPr/>
                    <a:lstStyle/>
                    <a:p>
                      <a:pPr marL="0" lvl="0" indent="0" algn="ctr">
                        <a:spcBef>
                          <a:spcPts val="0"/>
                        </a:spcBef>
                        <a:buNone/>
                      </a:pPr>
                      <a:r>
                        <a:rPr lang="en-US" sz="2000" b="1" u="none" dirty="0"/>
                        <a:t>Kin search practices: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21926"/>
                  </a:ext>
                </a:extLst>
              </a:tr>
              <a:tr h="4377708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What do you think the team did well in this case to proactively identify potential kin placement options? 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Did the team pursue all potential avenues for search? E.g. potential search tactics include: 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Build understanding of family / support network early in the case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Use SACWIS to identify potential relatives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Explore fictive kin options (esp. for teens)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Multiple outreach attempts / use different individuals to do outreach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7486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11A5E6B-4475-43DF-CDEF-BFF7BCAFA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17196"/>
              </p:ext>
            </p:extLst>
          </p:nvPr>
        </p:nvGraphicFramePr>
        <p:xfrm>
          <a:off x="4348468" y="993659"/>
          <a:ext cx="3576332" cy="487068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576332">
                  <a:extLst>
                    <a:ext uri="{9D8B030D-6E8A-4147-A177-3AD203B41FA5}">
                      <a16:colId xmlns:a16="http://schemas.microsoft.com/office/drawing/2014/main" val="2015768178"/>
                    </a:ext>
                  </a:extLst>
                </a:gridCol>
              </a:tblGrid>
              <a:tr h="492974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b="1" u="none" dirty="0"/>
                        <a:t>Placement options: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21926"/>
                  </a:ext>
                </a:extLst>
              </a:tr>
              <a:tr h="4377708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Were there any potential relative caregivers identified who were not able to take placement? What prevented placement?  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Is there anything that the team can do now to overcome barriers to placement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If finances or housing were a concern, did the team inform the caregiver of supports available? 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If a past criminal record or central registry history was a barrier, did the team consider completing a placement exception? 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buFont typeface="Courier New" panose="02070309020205020404" pitchFamily="49" charset="0"/>
                        <a:buChar char="o"/>
                      </a:pPr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748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99F54F7-EDF3-3FB9-168D-5E0CDABEEA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08170"/>
              </p:ext>
            </p:extLst>
          </p:nvPr>
        </p:nvGraphicFramePr>
        <p:xfrm>
          <a:off x="8194016" y="993659"/>
          <a:ext cx="3693184" cy="487068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3693184">
                  <a:extLst>
                    <a:ext uri="{9D8B030D-6E8A-4147-A177-3AD203B41FA5}">
                      <a16:colId xmlns:a16="http://schemas.microsoft.com/office/drawing/2014/main" val="2015768178"/>
                    </a:ext>
                  </a:extLst>
                </a:gridCol>
              </a:tblGrid>
              <a:tr h="482779">
                <a:tc>
                  <a:txBody>
                    <a:bodyPr/>
                    <a:lstStyle/>
                    <a:p>
                      <a:pPr marL="0" indent="0" algn="ctr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en-US" sz="2000" b="1" u="none" dirty="0"/>
                        <a:t>Supporting ongoing search: </a:t>
                      </a:r>
                      <a:endParaRPr lang="en-US" sz="2000" u="none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21926"/>
                  </a:ext>
                </a:extLst>
              </a:tr>
              <a:tr h="4387903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What actions has the team taken to support subsequent search in this case?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Was a genogram completed?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Did CPS share information about possible leads with the case management team?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Are there any ongoing leads for possible kin placement? What is being done to continue pursuing these?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If a potential relative has been identified, has the team been in contact with them? 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If the team has been having trouble getting in touch, what other tactics have they used?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7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644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FCD86F-0443-4844-A0C3-10458A626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  </a:t>
            </a:r>
            <a:fld id="{9BA150B5-8DFC-458F-AD8B-0D6E73DD8F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BCE72F-BA0A-4D86-B06E-21AC74F0E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267419"/>
            <a:ext cx="11506200" cy="538939"/>
          </a:xfrm>
        </p:spPr>
        <p:txBody>
          <a:bodyPr/>
          <a:lstStyle/>
          <a:p>
            <a:r>
              <a:rPr lang="en-US" sz="3000" dirty="0"/>
              <a:t>Discussion questions | </a:t>
            </a:r>
            <a:r>
              <a:rPr lang="en-US" sz="3000" b="0" i="1" dirty="0"/>
              <a:t>Follow-up from previous cases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6D9E679-3E42-42A5-B3C2-B86BEC2FD059}"/>
              </a:ext>
            </a:extLst>
          </p:cNvPr>
          <p:cNvSpPr txBox="1">
            <a:spLocks/>
          </p:cNvSpPr>
          <p:nvPr/>
        </p:nvSpPr>
        <p:spPr>
          <a:xfrm>
            <a:off x="8136294" y="1401762"/>
            <a:ext cx="4055705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20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endParaRPr lang="en-US" sz="16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4A139F5-4295-1536-5902-CB43919C8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9352079"/>
              </p:ext>
            </p:extLst>
          </p:nvPr>
        </p:nvGraphicFramePr>
        <p:xfrm>
          <a:off x="642060" y="993659"/>
          <a:ext cx="5831892" cy="487068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5831892">
                  <a:extLst>
                    <a:ext uri="{9D8B030D-6E8A-4147-A177-3AD203B41FA5}">
                      <a16:colId xmlns:a16="http://schemas.microsoft.com/office/drawing/2014/main" val="2015768178"/>
                    </a:ext>
                  </a:extLst>
                </a:gridCol>
              </a:tblGrid>
              <a:tr h="492974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2000" b="1" u="none" dirty="0"/>
                        <a:t>Actions taken since last meeting:</a:t>
                      </a:r>
                      <a:r>
                        <a:rPr lang="en-US" sz="2000" u="none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21926"/>
                  </a:ext>
                </a:extLst>
              </a:tr>
              <a:tr h="4377708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What has the team done to pursue any previously identified options for placement? 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If there were outstanding leads, have they been contacted? If the team hasn’t been able to get in touch, what other tactics have they used? 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If any possible placement options had barriers to placement (financial, criminal records/ central registry history), has the team taken steps to attempt to address them? 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Has the team re-engaged parents or other relatives to ask about potential options? </a:t>
                      </a:r>
                    </a:p>
                    <a:p>
                      <a:pPr marL="285750" lvl="0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Have any additional kin placement options been identified? 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What other follow-up actions has the team completed since we last checked in on this case?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7486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AA8B8EC-4EA5-56E6-A238-63426DD2C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776195"/>
              </p:ext>
            </p:extLst>
          </p:nvPr>
        </p:nvGraphicFramePr>
        <p:xfrm>
          <a:off x="6790944" y="993659"/>
          <a:ext cx="4921682" cy="487068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4921682">
                  <a:extLst>
                    <a:ext uri="{9D8B030D-6E8A-4147-A177-3AD203B41FA5}">
                      <a16:colId xmlns:a16="http://schemas.microsoft.com/office/drawing/2014/main" val="2015768178"/>
                    </a:ext>
                  </a:extLst>
                </a:gridCol>
              </a:tblGrid>
              <a:tr h="492974">
                <a:tc>
                  <a:txBody>
                    <a:bodyPr/>
                    <a:lstStyle/>
                    <a:p>
                      <a:pPr marL="0" lvl="0" indent="0">
                        <a:spcBef>
                          <a:spcPts val="0"/>
                        </a:spcBef>
                        <a:buNone/>
                      </a:pPr>
                      <a:r>
                        <a:rPr lang="en-US" sz="2000" b="1" u="none" dirty="0"/>
                        <a:t>Next follow-up actions:</a:t>
                      </a:r>
                      <a:r>
                        <a:rPr lang="en-US" sz="2000" u="none" dirty="0"/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0421926"/>
                  </a:ext>
                </a:extLst>
              </a:tr>
              <a:tr h="4377708"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What next steps should the team take to pursue placement with kin? 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Who is responsible for completing these steps?</a:t>
                      </a:r>
                    </a:p>
                    <a:p>
                      <a:pPr marL="285750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When should we follow up on this case?  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For cases with </a:t>
                      </a:r>
                      <a:r>
                        <a:rPr lang="en-US" sz="1600" u="sng" dirty="0"/>
                        <a:t>immediate follow-up actions</a:t>
                      </a:r>
                      <a:r>
                        <a:rPr lang="en-US" sz="1600" dirty="0"/>
                        <a:t> (i.e. a home study is planned): in 1-2 weeks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For cases where </a:t>
                      </a:r>
                      <a:r>
                        <a:rPr lang="en-US" sz="1600" u="sng" dirty="0"/>
                        <a:t>actions should be taken soon </a:t>
                      </a:r>
                      <a:r>
                        <a:rPr lang="en-US" sz="1600" dirty="0"/>
                        <a:t>(i.e., one or more relatives have indicated interest but have not committed to taking placement): 1 month/ at the next case review meeting</a:t>
                      </a:r>
                    </a:p>
                    <a:p>
                      <a:pPr marL="742950" lvl="1" indent="-285750">
                        <a:spcBef>
                          <a:spcPts val="0"/>
                        </a:spcBef>
                        <a:spcAft>
                          <a:spcPts val="400"/>
                        </a:spcAft>
                        <a:buFont typeface="Courier New" panose="02070309020205020404" pitchFamily="49" charset="0"/>
                        <a:buChar char="o"/>
                      </a:pPr>
                      <a:r>
                        <a:rPr lang="en-US" sz="1600" dirty="0"/>
                        <a:t>For cases where there are </a:t>
                      </a:r>
                      <a:r>
                        <a:rPr lang="en-US" sz="1600" u="sng" dirty="0"/>
                        <a:t>no current leads or promising options</a:t>
                      </a:r>
                      <a:r>
                        <a:rPr lang="en-US" sz="1600" dirty="0"/>
                        <a:t> for kin placement: in 3 months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5274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4916654"/>
      </p:ext>
    </p:extLst>
  </p:cSld>
  <p:clrMapOvr>
    <a:masterClrMapping/>
  </p:clrMapOvr>
</p:sld>
</file>

<file path=ppt/theme/theme1.xml><?xml version="1.0" encoding="utf-8"?>
<a:theme xmlns:a="http://schemas.openxmlformats.org/drawingml/2006/main" name="1">
  <a:themeElements>
    <a:clrScheme name="HKS Palette">
      <a:dk1>
        <a:sysClr val="windowText" lastClr="000000"/>
      </a:dk1>
      <a:lt1>
        <a:sysClr val="window" lastClr="FFFFFF"/>
      </a:lt1>
      <a:dk2>
        <a:srgbClr val="003946"/>
      </a:dk2>
      <a:lt2>
        <a:srgbClr val="D8D8D8"/>
      </a:lt2>
      <a:accent1>
        <a:srgbClr val="0086B3"/>
      </a:accent1>
      <a:accent2>
        <a:srgbClr val="A71930"/>
      </a:accent2>
      <a:accent3>
        <a:srgbClr val="A0C0D1"/>
      </a:accent3>
      <a:accent4>
        <a:srgbClr val="D5892D"/>
      </a:accent4>
      <a:accent5>
        <a:srgbClr val="666666"/>
      </a:accent5>
      <a:accent6>
        <a:srgbClr val="6C7D47"/>
      </a:accent6>
      <a:hlink>
        <a:srgbClr val="003946"/>
      </a:hlink>
      <a:folHlink>
        <a:srgbClr val="D5892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PL 2020 Template Update - v3 (widescreen).potx" id="{724FA5DA-EDF3-48B2-8B31-F42ECFA48FE1}" vid="{6187C0CF-E26B-4A4D-AA11-D869A08919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072FC8BEDFA4AB4AC5E9D176AD9DD" ma:contentTypeVersion="17" ma:contentTypeDescription="Create a new document." ma:contentTypeScope="" ma:versionID="375ae682874d17e5dd65757dbf52bda3">
  <xsd:schema xmlns:xsd="http://www.w3.org/2001/XMLSchema" xmlns:xs="http://www.w3.org/2001/XMLSchema" xmlns:p="http://schemas.microsoft.com/office/2006/metadata/properties" xmlns:ns2="38e4af78-8246-4bc3-9bc4-78ae9d73607b" xmlns:ns3="b4cde283-9962-4bab-b354-d801e20ed257" targetNamespace="http://schemas.microsoft.com/office/2006/metadata/properties" ma:root="true" ma:fieldsID="e5bb1df114b75071c06d01c8ce890c79" ns2:_="" ns3:_="">
    <xsd:import namespace="38e4af78-8246-4bc3-9bc4-78ae9d73607b"/>
    <xsd:import namespace="b4cde283-9962-4bab-b354-d801e20ed2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e4af78-8246-4bc3-9bc4-78ae9d73607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0a0b4b1-23dc-4b15-922d-dd537dd05cd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cde283-9962-4bab-b354-d801e20ed25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d62a9529-2403-4a98-bd3a-5700766b250a}" ma:internalName="TaxCatchAll" ma:showField="CatchAllData" ma:web="b4cde283-9962-4bab-b354-d801e20ed25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4cde283-9962-4bab-b354-d801e20ed257">
      <UserInfo>
        <DisplayName/>
        <AccountId xsi:nil="true"/>
        <AccountType/>
      </UserInfo>
    </SharedWithUsers>
    <lcf76f155ced4ddcb4097134ff3c332f xmlns="38e4af78-8246-4bc3-9bc4-78ae9d73607b">
      <Terms xmlns="http://schemas.microsoft.com/office/infopath/2007/PartnerControls"/>
    </lcf76f155ced4ddcb4097134ff3c332f>
    <TaxCatchAll xmlns="b4cde283-9962-4bab-b354-d801e20ed257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E5ADBF-F6CF-4246-A14E-3C3705B520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8e4af78-8246-4bc3-9bc4-78ae9d73607b"/>
    <ds:schemaRef ds:uri="b4cde283-9962-4bab-b354-d801e20ed2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A7ABB1F-2E6A-44C5-8E3A-499AF9C22546}">
  <ds:schemaRefs>
    <ds:schemaRef ds:uri="0f18fbad-8e1b-4715-99fc-1df03dafc325"/>
    <ds:schemaRef ds:uri="f5fb4336-1fa5-4bc2-84c2-d9b83bd67de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b4cde283-9962-4bab-b354-d801e20ed257"/>
    <ds:schemaRef ds:uri="38e4af78-8246-4bc3-9bc4-78ae9d73607b"/>
  </ds:schemaRefs>
</ds:datastoreItem>
</file>

<file path=customXml/itemProps3.xml><?xml version="1.0" encoding="utf-8"?>
<ds:datastoreItem xmlns:ds="http://schemas.openxmlformats.org/officeDocument/2006/customXml" ds:itemID="{F853824C-7865-4168-BA66-71EDBD7805B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1198</Words>
  <Application>Microsoft Office PowerPoint</Application>
  <PresentationFormat>Widescreen</PresentationFormat>
  <Paragraphs>126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1</vt:lpstr>
      <vt:lpstr>PowerPoint Presentation</vt:lpstr>
      <vt:lpstr>Our goal: Review cases to enable as many children as possible to live with kin while in out-of-home care </vt:lpstr>
      <vt:lpstr>Children not placed with kin during [previous month]</vt:lpstr>
      <vt:lpstr>Updates on previously discussed cases</vt:lpstr>
      <vt:lpstr>Appendix</vt:lpstr>
      <vt:lpstr>Key strategies for identifying &amp; placing children with kin</vt:lpstr>
      <vt:lpstr>Discussion questions | Recent non-kin placements</vt:lpstr>
      <vt:lpstr>Discussion questions | Follow-up from previous cases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Wisner, Teresa (DHHS-Contractor)</dc:creator>
  <cp:lastModifiedBy>Ana Beltran</cp:lastModifiedBy>
  <cp:revision>5</cp:revision>
  <dcterms:created xsi:type="dcterms:W3CDTF">2021-02-01T19:58:27Z</dcterms:created>
  <dcterms:modified xsi:type="dcterms:W3CDTF">2023-11-05T02:07:56Z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d57d072-e082-4187-b003-3ca2cdf52d65_Enabled">
    <vt:lpwstr>true</vt:lpwstr>
  </property>
  <property fmtid="{D5CDD505-2E9C-101B-9397-08002B2CF9AE}" pid="3" name="MSIP_Label_7d57d072-e082-4187-b003-3ca2cdf52d65_SetDate">
    <vt:lpwstr>2021-04-15T22:55:31Z</vt:lpwstr>
  </property>
  <property fmtid="{D5CDD505-2E9C-101B-9397-08002B2CF9AE}" pid="4" name="MSIP_Label_7d57d072-e082-4187-b003-3ca2cdf52d65_Method">
    <vt:lpwstr>Privileged</vt:lpwstr>
  </property>
  <property fmtid="{D5CDD505-2E9C-101B-9397-08002B2CF9AE}" pid="5" name="MSIP_Label_7d57d072-e082-4187-b003-3ca2cdf52d65_Name">
    <vt:lpwstr>7d57d072-e082-4187-b003-3ca2cdf52d65</vt:lpwstr>
  </property>
  <property fmtid="{D5CDD505-2E9C-101B-9397-08002B2CF9AE}" pid="6" name="MSIP_Label_7d57d072-e082-4187-b003-3ca2cdf52d65_SiteId">
    <vt:lpwstr>d5fb7087-3777-42ad-966a-892ef47225d1</vt:lpwstr>
  </property>
  <property fmtid="{D5CDD505-2E9C-101B-9397-08002B2CF9AE}" pid="7" name="MSIP_Label_7d57d072-e082-4187-b003-3ca2cdf52d65_ActionId">
    <vt:lpwstr>af9b604d-50d1-481c-9a11-5a784fa3b7db</vt:lpwstr>
  </property>
  <property fmtid="{D5CDD505-2E9C-101B-9397-08002B2CF9AE}" pid="8" name="MSIP_Label_7d57d072-e082-4187-b003-3ca2cdf52d65_ContentBits">
    <vt:lpwstr>0</vt:lpwstr>
  </property>
  <property fmtid="{D5CDD505-2E9C-101B-9397-08002B2CF9AE}" pid="9" name="ContentTypeId">
    <vt:lpwstr>0x0101003F7072FC8BEDFA4AB4AC5E9D176AD9DD</vt:lpwstr>
  </property>
  <property fmtid="{D5CDD505-2E9C-101B-9397-08002B2CF9AE}" pid="10" name="Order">
    <vt:r8>55100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ComplianceAssetId">
    <vt:lpwstr/>
  </property>
  <property fmtid="{D5CDD505-2E9C-101B-9397-08002B2CF9AE}" pid="14" name="TemplateUrl">
    <vt:lpwstr/>
  </property>
  <property fmtid="{D5CDD505-2E9C-101B-9397-08002B2CF9AE}" pid="15" name="_ExtendedDescription">
    <vt:lpwstr/>
  </property>
  <property fmtid="{D5CDD505-2E9C-101B-9397-08002B2CF9AE}" pid="16" name="TriggerFlowInfo">
    <vt:lpwstr/>
  </property>
</Properties>
</file>