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tags/tag1.xml" ContentType="application/vnd.openxmlformats-officedocument.presentationml.tags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5"/>
  </p:notesMasterIdLst>
  <p:handoutMasterIdLst>
    <p:handoutMasterId r:id="rId26"/>
  </p:handoutMasterIdLst>
  <p:sldIdLst>
    <p:sldId id="296" r:id="rId2"/>
    <p:sldId id="339" r:id="rId3"/>
    <p:sldId id="419" r:id="rId4"/>
    <p:sldId id="453" r:id="rId5"/>
    <p:sldId id="434" r:id="rId6"/>
    <p:sldId id="462" r:id="rId7"/>
    <p:sldId id="463" r:id="rId8"/>
    <p:sldId id="420" r:id="rId9"/>
    <p:sldId id="424" r:id="rId10"/>
    <p:sldId id="458" r:id="rId11"/>
    <p:sldId id="457" r:id="rId12"/>
    <p:sldId id="454" r:id="rId13"/>
    <p:sldId id="459" r:id="rId14"/>
    <p:sldId id="456" r:id="rId15"/>
    <p:sldId id="460" r:id="rId16"/>
    <p:sldId id="448" r:id="rId17"/>
    <p:sldId id="464" r:id="rId18"/>
    <p:sldId id="450" r:id="rId19"/>
    <p:sldId id="461" r:id="rId20"/>
    <p:sldId id="446" r:id="rId21"/>
    <p:sldId id="465" r:id="rId22"/>
    <p:sldId id="455" r:id="rId23"/>
    <p:sldId id="348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3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UI" initials="C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F6FC6"/>
    <a:srgbClr val="009DD9"/>
    <a:srgbClr val="2F4B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86188" autoAdjust="0"/>
  </p:normalViewPr>
  <p:slideViewPr>
    <p:cSldViewPr snapToGrid="0" showGuides="1">
      <p:cViewPr varScale="1">
        <p:scale>
          <a:sx n="74" d="100"/>
          <a:sy n="74" d="100"/>
        </p:scale>
        <p:origin x="1176" y="72"/>
      </p:cViewPr>
      <p:guideLst>
        <p:guide orient="horz" pos="2160"/>
        <p:guide pos="3830"/>
      </p:guideLst>
    </p:cSldViewPr>
  </p:slideViewPr>
  <p:outlineViewPr>
    <p:cViewPr>
      <p:scale>
        <a:sx n="33" d="100"/>
        <a:sy n="33" d="100"/>
      </p:scale>
      <p:origin x="0" y="-228"/>
    </p:cViewPr>
  </p:outlin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55" d="100"/>
          <a:sy n="55" d="100"/>
        </p:scale>
        <p:origin x="2880" y="84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commentAuthors" Target="commentAuthors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993CE7-0ABB-4D5C-91F8-04ED64636C4B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14AD9-3015-4A74-890B-D8A3E0EA2BB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6B5066-1B40-4451-88FA-D36B2DB95695}" type="datetimeFigureOut">
              <a:rPr lang="en-US" smtClean="0"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1833F2-1FF2-46AD-9558-8A772E05FF07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2579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31833F2-1FF2-46AD-9558-8A772E05FF07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-12192" y="6053328"/>
            <a:ext cx="2999232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1" name="Rectangle 10"/>
          <p:cNvSpPr/>
          <p:nvPr/>
        </p:nvSpPr>
        <p:spPr>
          <a:xfrm>
            <a:off x="3145536" y="6044184"/>
            <a:ext cx="90464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149600" y="4038600"/>
            <a:ext cx="8636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149600" y="6050037"/>
            <a:ext cx="89408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01600" y="6068699"/>
            <a:ext cx="27432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505415D9-1936-41C9-A1E0-6C683B298A91}" type="datetime1">
              <a:rPr lang="de-AT" smtClean="0"/>
              <a:t>29.10.2025</a:t>
            </a:fld>
            <a:endParaRPr lang="de-AT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780524" y="236539"/>
            <a:ext cx="78232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0668000" y="228600"/>
            <a:ext cx="11176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FE2B5D-3138-4DEE-89D7-9496AF4A15A2}" type="datetime1">
              <a:rPr lang="de-AT" smtClean="0"/>
              <a:t>29.10.2025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737600" y="6248403"/>
            <a:ext cx="2946400" cy="365125"/>
          </a:xfrm>
        </p:spPr>
        <p:txBody>
          <a:bodyPr/>
          <a:lstStyle/>
          <a:p>
            <a:fld id="{B360EDE9-3F39-4A22-851C-76D56593C099}" type="datetime1">
              <a:rPr lang="de-AT" smtClean="0"/>
              <a:t>29.10.2025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09602" y="6248208"/>
            <a:ext cx="7431311" cy="365125"/>
          </a:xfrm>
        </p:spPr>
        <p:txBody>
          <a:bodyPr/>
          <a:lstStyle/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8128424" y="0"/>
            <a:ext cx="42672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075084" y="103716"/>
            <a:ext cx="533400" cy="325968"/>
          </a:xfrm>
        </p:spPr>
        <p:txBody>
          <a:bodyPr/>
          <a:lstStyle/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228600"/>
            <a:ext cx="10871200" cy="9906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D64CDB-9339-4236-97FE-EF9ADE7C7746}" type="datetime1">
              <a:rPr lang="de-AT" smtClean="0"/>
              <a:t>29.10.2025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816864" y="1600200"/>
            <a:ext cx="10871200" cy="44958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A14F1-10FF-4036-8489-6A75C498D7F8}" type="datetime1">
              <a:rPr lang="de-AT" smtClean="0"/>
              <a:t>29.10.2025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7272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de-AT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51F9CD09-A87F-41BD-878B-62ADDBEDE207}" type="datetime1">
              <a:rPr lang="de-AT" smtClean="0"/>
              <a:t>29.10.2025</a:t>
            </a:fld>
            <a:endParaRPr lang="de-AT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8D9B8A75-8A93-42F7-83C2-E91CAA32AD2D}" type="datetime1">
              <a:rPr lang="de-AT" smtClean="0"/>
              <a:t>29.10.2025</a:t>
            </a:fld>
            <a:endParaRPr lang="de-AT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de-AT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078DDC-8E8A-40F2-B290-DE40DC5435A2}" type="datetime1">
              <a:rPr lang="de-AT" smtClean="0"/>
              <a:t>29.10.2025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AFAC3-B007-45E7-838F-EB3347319F49}" type="datetime1">
              <a:rPr lang="de-AT" smtClean="0"/>
              <a:t>29.10.2025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ADCF27-D490-4116-BAF6-8B3D1382E7DE}" type="datetime1">
              <a:rPr lang="de-AT" smtClean="0"/>
              <a:t>29.10.2025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12192" y="4572000"/>
            <a:ext cx="12192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-12192" y="4663440"/>
            <a:ext cx="195072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0" name="Rectangle 9"/>
          <p:cNvSpPr/>
          <p:nvPr/>
        </p:nvSpPr>
        <p:spPr>
          <a:xfrm>
            <a:off x="2060448" y="4654296"/>
            <a:ext cx="10131552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1" name="Rectangle 10"/>
          <p:cNvSpPr/>
          <p:nvPr/>
        </p:nvSpPr>
        <p:spPr bwMode="white">
          <a:xfrm>
            <a:off x="1930400" y="0"/>
            <a:ext cx="134112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8331200" y="6248401"/>
            <a:ext cx="3556000" cy="365125"/>
          </a:xfrm>
        </p:spPr>
        <p:txBody>
          <a:bodyPr rtlCol="0"/>
          <a:lstStyle/>
          <a:p>
            <a:fld id="{A1535E6D-1964-4096-8B13-4E6AE64D3296}" type="datetime1">
              <a:rPr lang="de-AT" smtClean="0"/>
              <a:t>29.10.2025</a:t>
            </a:fld>
            <a:endParaRPr lang="de-AT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9304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2133600" y="6248207"/>
            <a:ext cx="6096000" cy="365125"/>
          </a:xfrm>
        </p:spPr>
        <p:txBody>
          <a:bodyPr rtlCol="0"/>
          <a:lstStyle/>
          <a:p>
            <a:endParaRPr lang="de-AT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812800" y="228600"/>
            <a:ext cx="108712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816864" y="1600200"/>
            <a:ext cx="108712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35C776C6-E6A6-42FF-8A2F-70CA0241300E}" type="datetime1">
              <a:rPr lang="de-AT" smtClean="0"/>
              <a:t>29.10.2025</a:t>
            </a:fld>
            <a:endParaRPr lang="de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812801" y="6248207"/>
            <a:ext cx="7228111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de-AT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12192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9" name="Rectangle 8"/>
          <p:cNvSpPr/>
          <p:nvPr/>
        </p:nvSpPr>
        <p:spPr>
          <a:xfrm>
            <a:off x="787400" y="1280160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7112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C47D1D47-F002-4997-8673-3C2F20FE47EE}" type="slidenum">
              <a:rPr lang="de-AT" smtClean="0"/>
              <a:t>‹#›</a:t>
            </a:fld>
            <a:endParaRPr lang="de-AT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 panose="05000000000000000000" pitchFamily="2" charset="2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 panose="05000000000000000000" pitchFamily="2" charset="2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 panose="05000000000000000000" pitchFamily="2" charset="2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 panose="05000000000000000000" pitchFamily="2" charset="2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 pitchFamily="2" charset="2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 pitchFamily="2" charset="2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 pitchFamily="2" charset="2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 pitchFamily="2" charset="2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upport.wayground.com/hc/en-us/articles/21615394077337-Wayground-AI-Generate-Assessments-from-Prompts-Documents-YouTube-More?utm_source=chatgpt.com" TargetMode="External"/><Relationship Id="rId2" Type="http://schemas.openxmlformats.org/officeDocument/2006/relationships/hyperlink" Target="https://www.revisely.com/quiz-generator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support.wayground.com/hc/en-us/articles/37629357964441-Generate-Standards-Aligned-Assessments-Quizzes-with-Quizizz-AI?utm_source=chatgpt.com" TargetMode="External"/><Relationship Id="rId4" Type="http://schemas.openxmlformats.org/officeDocument/2006/relationships/hyperlink" Target="https://www.wayground.com/?lng=en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questgen.ai/?utm_source=chatgpt.com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kaggle.com/datasets/rtatman/questionanswer-dataset" TargetMode="External"/><Relationship Id="rId7" Type="http://schemas.openxmlformats.org/officeDocument/2006/relationships/image" Target="../media/image3.png"/><Relationship Id="rId2" Type="http://schemas.openxmlformats.org/officeDocument/2006/relationships/hyperlink" Target="https://www.kaggle.com/datasets/nlztrk/eduqg-dataset-llm-science-exam-format-34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datasets/ananthu017/question-classification" TargetMode="External"/><Relationship Id="rId5" Type="http://schemas.openxmlformats.org/officeDocument/2006/relationships/hyperlink" Target="https://www.kaggle.com/datasets/patrickfleith/astronautics-multiple-choice-questions-and-answers" TargetMode="External"/><Relationship Id="rId4" Type="http://schemas.openxmlformats.org/officeDocument/2006/relationships/hyperlink" Target="https://www.kaggle.com/datasets/thedevastator/arc-grade-school-science-questions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eklavvya.com/" TargetMode="External"/><Relationship Id="rId5" Type="http://schemas.openxmlformats.org/officeDocument/2006/relationships/hyperlink" Target="https://www.edutorai.com/" TargetMode="External"/><Relationship Id="rId4" Type="http://schemas.openxmlformats.org/officeDocument/2006/relationships/hyperlink" Target="https://www.prepai.io/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revisely.com/quiz-generator" TargetMode="External"/><Relationship Id="rId4" Type="http://schemas.openxmlformats.org/officeDocument/2006/relationships/hyperlink" Target="https://quizbot.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52651" y="6050037"/>
            <a:ext cx="8608423" cy="685800"/>
          </a:xfrm>
        </p:spPr>
        <p:txBody>
          <a:bodyPr>
            <a:normAutofit/>
          </a:bodyPr>
          <a:lstStyle/>
          <a:p>
            <a:pPr algn="ctr"/>
            <a:r>
              <a:rPr lang="de-AT" sz="1900" b="1" dirty="0"/>
              <a:t>Computing and Technology Department, IQRA University Islamabad – H9 Campus - Pakistan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-515620" y="1020038"/>
            <a:ext cx="13045439" cy="5386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10000"/>
              </a:lnSpc>
            </a:pPr>
            <a:r>
              <a:rPr lang="en-US" sz="4000" b="1" dirty="0">
                <a:solidFill>
                  <a:schemeClr val="bg1"/>
                </a:solidFill>
                <a:latin typeface="Times New Roman" pitchFamily="18" charset="0"/>
                <a:cs typeface="Times New Roman" pitchFamily="18" charset="0"/>
              </a:rPr>
              <a:t>Smart Assessment Paper Generator Using AI</a:t>
            </a:r>
          </a:p>
          <a:p>
            <a:pPr algn="ctr">
              <a:lnSpc>
                <a:spcPct val="110000"/>
              </a:lnSpc>
            </a:pPr>
            <a:endParaRPr lang="en-US" sz="4000" b="1" dirty="0">
              <a:solidFill>
                <a:schemeClr val="bg1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ZAKARIYA - 37581</a:t>
            </a: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MEHTAB - 37582</a:t>
            </a:r>
          </a:p>
          <a:p>
            <a:pPr algn="ctr">
              <a:lnSpc>
                <a:spcPct val="110000"/>
              </a:lnSpc>
            </a:pP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MUHAMMAD SUBHAN – 37819</a:t>
            </a:r>
          </a:p>
          <a:p>
            <a:pPr algn="ctr">
              <a:lnSpc>
                <a:spcPct val="110000"/>
              </a:lnSpc>
            </a:pPr>
            <a:b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2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Supervised by:</a:t>
            </a:r>
            <a:r>
              <a:rPr lang="en-US" sz="32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Ms. Sadia Zar</a:t>
            </a:r>
          </a:p>
          <a:p>
            <a:pPr algn="ctr"/>
            <a:endParaRPr lang="en-US" sz="80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1448" y="6121015"/>
            <a:ext cx="1946788" cy="57022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4F640-8B0F-B250-DB3E-2DF465CE6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Related work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A75373D-0F1D-C49D-024B-D151E43B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10</a:t>
            </a:fld>
            <a:endParaRPr lang="de-AT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62D05B7-8B16-32F8-E1DA-AA3D0AF8C3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419667"/>
              </p:ext>
            </p:extLst>
          </p:nvPr>
        </p:nvGraphicFramePr>
        <p:xfrm>
          <a:off x="393700" y="1897888"/>
          <a:ext cx="11522598" cy="473151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212">
                  <a:extLst>
                    <a:ext uri="{9D8B030D-6E8A-4147-A177-3AD203B41FA5}">
                      <a16:colId xmlns:a16="http://schemas.microsoft.com/office/drawing/2014/main" val="2901692327"/>
                    </a:ext>
                  </a:extLst>
                </a:gridCol>
                <a:gridCol w="1637767">
                  <a:extLst>
                    <a:ext uri="{9D8B030D-6E8A-4147-A177-3AD203B41FA5}">
                      <a16:colId xmlns:a16="http://schemas.microsoft.com/office/drawing/2014/main" val="1146532931"/>
                    </a:ext>
                  </a:extLst>
                </a:gridCol>
                <a:gridCol w="1419397">
                  <a:extLst>
                    <a:ext uri="{9D8B030D-6E8A-4147-A177-3AD203B41FA5}">
                      <a16:colId xmlns:a16="http://schemas.microsoft.com/office/drawing/2014/main" val="4276422456"/>
                    </a:ext>
                  </a:extLst>
                </a:gridCol>
                <a:gridCol w="1310212">
                  <a:extLst>
                    <a:ext uri="{9D8B030D-6E8A-4147-A177-3AD203B41FA5}">
                      <a16:colId xmlns:a16="http://schemas.microsoft.com/office/drawing/2014/main" val="1281812539"/>
                    </a:ext>
                  </a:extLst>
                </a:gridCol>
                <a:gridCol w="2074505">
                  <a:extLst>
                    <a:ext uri="{9D8B030D-6E8A-4147-A177-3AD203B41FA5}">
                      <a16:colId xmlns:a16="http://schemas.microsoft.com/office/drawing/2014/main" val="1381258097"/>
                    </a:ext>
                  </a:extLst>
                </a:gridCol>
                <a:gridCol w="1637767">
                  <a:extLst>
                    <a:ext uri="{9D8B030D-6E8A-4147-A177-3AD203B41FA5}">
                      <a16:colId xmlns:a16="http://schemas.microsoft.com/office/drawing/2014/main" val="1722964885"/>
                    </a:ext>
                  </a:extLst>
                </a:gridCol>
                <a:gridCol w="2132738">
                  <a:extLst>
                    <a:ext uri="{9D8B030D-6E8A-4147-A177-3AD203B41FA5}">
                      <a16:colId xmlns:a16="http://schemas.microsoft.com/office/drawing/2014/main" val="2101905991"/>
                    </a:ext>
                  </a:extLst>
                </a:gridCol>
              </a:tblGrid>
              <a:tr h="11531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it-IT" sz="1800" i="0" dirty="0">
                          <a:effectLst/>
                        </a:rPr>
                        <a:t>Musely AI Question Paper Generator (2024)</a:t>
                      </a:r>
                      <a:endParaRPr lang="en-US" sz="18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Lack of integrated AI tools for teachers to instantly convert learning materials into assessments.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AI Quiz Generation for Educational Use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u="sng">
                          <a:solidFill>
                            <a:schemeClr val="tx1"/>
                          </a:solidFill>
                          <a:effectLst/>
                          <a:hlinkClick r:id="rId2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https://www.revisely.com/quiz-generator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NLP-based context extraction and question generation from documents.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Converts notes, textbooks, PDFs, and slides into quizzes within seconds; intuitive and free to test.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Limited question customization; no detailed feedback analytics; lacks topic-based filtering.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568175"/>
                  </a:ext>
                </a:extLst>
              </a:tr>
              <a:tr h="19979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i="0" dirty="0" err="1">
                          <a:effectLst/>
                        </a:rPr>
                        <a:t>Wayground</a:t>
                      </a:r>
                      <a:r>
                        <a:rPr lang="en-IE" sz="1800" i="0" dirty="0">
                          <a:effectLst/>
                        </a:rPr>
                        <a:t> (2025)</a:t>
                      </a:r>
                      <a:endParaRPr lang="en-US" sz="18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Traditional quiz tools did not fully support uploading varied content (documents/websites/links) and automatic generation of assessments. (</a:t>
                      </a:r>
                      <a:r>
                        <a:rPr lang="en-IE" sz="1600" b="0" i="0" u="sng" dirty="0">
                          <a:solidFill>
                            <a:schemeClr val="tx1"/>
                          </a:solidFill>
                          <a:effectLst/>
                          <a:hlinkClick r:id="rId3" tooltip="Wayground AI: Generate Assessments from Prompts, Documents ...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support.wayground.com</a:t>
                      </a: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AI-powered Prep &amp; Quiz Generation Platform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https://www.wayground.com/?lng=en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Combines AI question generation, document/URL upload, web content import, standard/curriculum alignment. (</a:t>
                      </a:r>
                      <a:r>
                        <a:rPr lang="en-IE" sz="1600" b="0" i="0" u="sng" dirty="0">
                          <a:solidFill>
                            <a:schemeClr val="tx1"/>
                          </a:solidFill>
                          <a:effectLst/>
                          <a:hlinkClick r:id="rId5" tooltip="Generate Standards-Aligned Assessments/Quizzes with Wayground AI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support.wayground.com</a:t>
                      </a: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Allows upload of documents/websites to generate quizzes; supports standard-alignment and editing; very flexible.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Free tier may be limited; some features may require login; advanced analytics may be paid.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80816548"/>
                  </a:ext>
                </a:extLst>
              </a:tr>
            </a:tbl>
          </a:graphicData>
        </a:graphic>
      </p:graphicFrame>
      <p:pic>
        <p:nvPicPr>
          <p:cNvPr id="9" name="Picture 8">
            <a:extLst>
              <a:ext uri="{FF2B5EF4-FFF2-40B4-BE49-F238E27FC236}">
                <a16:creationId xmlns:a16="http://schemas.microsoft.com/office/drawing/2014/main" id="{F8325053-2353-BF4C-53F1-93747B2B747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25384" y="1200632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69056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Related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11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69B6B595-036A-3454-325B-9D2AF778A7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3958349"/>
              </p:ext>
            </p:extLst>
          </p:nvPr>
        </p:nvGraphicFramePr>
        <p:xfrm>
          <a:off x="241300" y="1926428"/>
          <a:ext cx="11522598" cy="27863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10212">
                  <a:extLst>
                    <a:ext uri="{9D8B030D-6E8A-4147-A177-3AD203B41FA5}">
                      <a16:colId xmlns:a16="http://schemas.microsoft.com/office/drawing/2014/main" val="2026723902"/>
                    </a:ext>
                  </a:extLst>
                </a:gridCol>
                <a:gridCol w="1637767">
                  <a:extLst>
                    <a:ext uri="{9D8B030D-6E8A-4147-A177-3AD203B41FA5}">
                      <a16:colId xmlns:a16="http://schemas.microsoft.com/office/drawing/2014/main" val="3666622022"/>
                    </a:ext>
                  </a:extLst>
                </a:gridCol>
                <a:gridCol w="1419397">
                  <a:extLst>
                    <a:ext uri="{9D8B030D-6E8A-4147-A177-3AD203B41FA5}">
                      <a16:colId xmlns:a16="http://schemas.microsoft.com/office/drawing/2014/main" val="1222533539"/>
                    </a:ext>
                  </a:extLst>
                </a:gridCol>
                <a:gridCol w="1310212">
                  <a:extLst>
                    <a:ext uri="{9D8B030D-6E8A-4147-A177-3AD203B41FA5}">
                      <a16:colId xmlns:a16="http://schemas.microsoft.com/office/drawing/2014/main" val="1376403466"/>
                    </a:ext>
                  </a:extLst>
                </a:gridCol>
                <a:gridCol w="2074505">
                  <a:extLst>
                    <a:ext uri="{9D8B030D-6E8A-4147-A177-3AD203B41FA5}">
                      <a16:colId xmlns:a16="http://schemas.microsoft.com/office/drawing/2014/main" val="730913295"/>
                    </a:ext>
                  </a:extLst>
                </a:gridCol>
                <a:gridCol w="1637767">
                  <a:extLst>
                    <a:ext uri="{9D8B030D-6E8A-4147-A177-3AD203B41FA5}">
                      <a16:colId xmlns:a16="http://schemas.microsoft.com/office/drawing/2014/main" val="4293669638"/>
                    </a:ext>
                  </a:extLst>
                </a:gridCol>
                <a:gridCol w="2132738">
                  <a:extLst>
                    <a:ext uri="{9D8B030D-6E8A-4147-A177-3AD203B41FA5}">
                      <a16:colId xmlns:a16="http://schemas.microsoft.com/office/drawing/2014/main" val="3338389557"/>
                    </a:ext>
                  </a:extLst>
                </a:gridCol>
              </a:tblGrid>
              <a:tr h="1696051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i="0" dirty="0" err="1">
                          <a:effectLst/>
                        </a:rPr>
                        <a:t>Questgen</a:t>
                      </a:r>
                      <a:r>
                        <a:rPr lang="en-IE" sz="1800" i="0" dirty="0">
                          <a:effectLst/>
                        </a:rPr>
                        <a:t> (2024)</a:t>
                      </a:r>
                      <a:endParaRPr lang="en-US" sz="1800" i="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Many tools lacked broad question-type support (higher order, matching, image-to-quiz) and export into multiple formats. (</a:t>
                      </a:r>
                      <a:r>
                        <a:rPr lang="en-IE" sz="1600" b="0" i="0" u="sng">
                          <a:solidFill>
                            <a:schemeClr val="tx1"/>
                          </a:solidFill>
                          <a:effectLst/>
                          <a:hlinkClick r:id="rId4" tooltip="Questgen - AI Quiz Generat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Questgen - AI Quiz Generator</a:t>
                      </a: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>
                          <a:solidFill>
                            <a:schemeClr val="tx1"/>
                          </a:solidFill>
                          <a:effectLst/>
                        </a:rPr>
                        <a:t>AI Quiz/Assessment Generator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u="sng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https://www.questgen.ai/?utm_source=chatgpt.com</a:t>
                      </a:r>
                      <a:endParaRPr lang="en-US" sz="1600" b="0" i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Supports multiple question types (MCQ, True/False, Fill in the Blank, Matching, Higher Order), multimedia input, export in PDF/CSV/XML. (</a:t>
                      </a:r>
                      <a:r>
                        <a:rPr lang="en-IE" sz="1600" b="0" i="0" u="sng" dirty="0" err="1">
                          <a:solidFill>
                            <a:srgbClr val="E2D700"/>
                          </a:solidFill>
                          <a:effectLst/>
                          <a:hlinkClick r:id="rId4" tooltip="Questgen - AI Quiz Generat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Questgen</a:t>
                      </a:r>
                      <a:r>
                        <a:rPr lang="en-IE" sz="1600" b="0" i="0" u="sng" dirty="0">
                          <a:solidFill>
                            <a:schemeClr val="tx1"/>
                          </a:solidFill>
                          <a:effectLst/>
                          <a:hlinkClick r:id="rId4" tooltip="Questgen - AI Quiz Generator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 - AI Quiz Generator</a:t>
                      </a: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Very comprehensive tool; supports many formats; good for large scale question generation.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i="0" dirty="0">
                          <a:solidFill>
                            <a:schemeClr val="tx1"/>
                          </a:solidFill>
                          <a:effectLst/>
                        </a:rPr>
                        <a:t>Free plan has limits; might require payment for full features; may have learning curve.</a:t>
                      </a:r>
                      <a:endParaRPr lang="en-US" sz="1600" b="0" i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33915" marR="33915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995015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5600" y="203944"/>
            <a:ext cx="10871200" cy="990600"/>
          </a:xfrm>
        </p:spPr>
        <p:txBody>
          <a:bodyPr>
            <a:normAutofit/>
          </a:bodyPr>
          <a:lstStyle/>
          <a:p>
            <a:pPr fontAlgn="base"/>
            <a:r>
              <a:rPr lang="en-US" sz="4000" dirty="0"/>
              <a:t>Gap Analysis for Development-Based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12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15884" y="455722"/>
            <a:ext cx="1946788" cy="570226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135402262"/>
              </p:ext>
            </p:extLst>
          </p:nvPr>
        </p:nvGraphicFramePr>
        <p:xfrm>
          <a:off x="355600" y="3763010"/>
          <a:ext cx="11325225" cy="2327148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738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b="1" kern="12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Area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Current State (What Exists)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Identified Gap / Limitation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b="1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Proposed Solution (Your App Contribution</a:t>
                      </a: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)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1597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User Needs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Teachers and students currently rely on generic learning or quiz-generation tools with minimal academic alignment.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Lack of personalization, no CLO/PLO mapping, and limited relevance to institutional curriculum.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Develop a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personalized, outcome-based assessment system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that adapts to user roles (Teacher, Student, Admin) and aligns with CLOs/PLOs for each course.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5" name="Rectangle 1"/>
          <p:cNvSpPr/>
          <p:nvPr/>
        </p:nvSpPr>
        <p:spPr bwMode="auto">
          <a:xfrm>
            <a:off x="355600" y="1349899"/>
            <a:ext cx="13504105" cy="27083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304704" rIns="0" bIns="0" numCol="1" anchor="ctr" anchorCtr="0" compatLnSpc="1">
            <a:spAutoFit/>
          </a:bodyPr>
          <a:lstStyle/>
          <a:p>
            <a:r>
              <a:rPr lang="en-US" b="1" dirty="0"/>
              <a:t>Current Gaps:</a:t>
            </a:r>
            <a:br>
              <a:rPr lang="en-US" dirty="0"/>
            </a:br>
            <a:r>
              <a:rPr lang="en-US" dirty="0"/>
              <a:t>• Lack of personalization and CLO/PLO alignment</a:t>
            </a:r>
            <a:br>
              <a:rPr lang="en-US" dirty="0"/>
            </a:br>
            <a:r>
              <a:rPr lang="en-US" dirty="0"/>
              <a:t>• Limited automation in evaluation and tutoring</a:t>
            </a:r>
            <a:br>
              <a:rPr lang="en-US" dirty="0"/>
            </a:br>
            <a:r>
              <a:rPr lang="en-US" dirty="0"/>
              <a:t>• Poor scalability and security in existing tools</a:t>
            </a:r>
          </a:p>
          <a:p>
            <a:r>
              <a:rPr lang="en-US" b="1" dirty="0"/>
              <a:t>Proposed Solution:</a:t>
            </a:r>
            <a:br>
              <a:rPr lang="en-US" dirty="0"/>
            </a:br>
            <a:r>
              <a:rPr lang="en-US" dirty="0"/>
              <a:t>• Unified AI system integrating LLM-based question generation, KNN grading, adaptive tutoring, and career guidance.</a:t>
            </a:r>
            <a:br>
              <a:rPr lang="en-US" dirty="0"/>
            </a:br>
            <a:r>
              <a:rPr lang="en-US" dirty="0"/>
              <a:t>• Cloud-hosted, open-access, role-based platform ensuring data security and affordability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mbria" panose="02040503050406030204"/>
                <a:ea typeface="MS Mincho"/>
                <a:cs typeface="Times New Roman" panose="02020603050405020304" pitchFamily="18" charset="0"/>
              </a:rPr>
              <a:t>.</a:t>
            </a: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743B6-48DE-020B-3950-AC7A1EB13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145098"/>
            <a:ext cx="10871200" cy="990600"/>
          </a:xfrm>
        </p:spPr>
        <p:txBody>
          <a:bodyPr/>
          <a:lstStyle/>
          <a:p>
            <a:r>
              <a:rPr lang="en-US" dirty="0"/>
              <a:t>Gap Analysis for Development-Based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2815140-A3A3-7665-B096-BDCF221A0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13</a:t>
            </a:fld>
            <a:endParaRPr lang="de-AT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7A73384-1E16-D2EE-DD85-A0A1C1BAB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3690474"/>
              </p:ext>
            </p:extLst>
          </p:nvPr>
        </p:nvGraphicFramePr>
        <p:xfrm>
          <a:off x="433387" y="3808285"/>
          <a:ext cx="11325225" cy="1940179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670346028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3740580389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164655295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1831208820"/>
                    </a:ext>
                  </a:extLst>
                </a:gridCol>
              </a:tblGrid>
              <a:tr h="82423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Usability (UI/UX)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Current educational AI tools have </a:t>
                      </a:r>
                      <a:r>
                        <a:rPr lang="en-IE" sz="1600" b="1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complex or non-intuitive interfaces</a:t>
                      </a: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designed mainly for technical users.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Teachers and students face difficulty in navigation and accessing required modules.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Design a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simple, responsive web interface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with dashboards for each user role and intuitive access to all modules (Paper Generation, Feedback, Performance, Career Guidance).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023905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6A258EB-C1EB-9FC0-A21E-BFAA0EC43F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67175321"/>
              </p:ext>
            </p:extLst>
          </p:nvPr>
        </p:nvGraphicFramePr>
        <p:xfrm>
          <a:off x="433386" y="2148522"/>
          <a:ext cx="11325225" cy="1659763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585077810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2835643483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3861481720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1936819502"/>
                    </a:ext>
                  </a:extLst>
                </a:gridCol>
              </a:tblGrid>
              <a:tr h="981710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Functionality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Existing tools mainly offer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basic question generation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without integration of evaluation, tutoring.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Absence of a unified solution that combines paper generation, feedback, and AI-based analysis.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Implement an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integrated LLM-based framework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that automates question generation, grading, tutoring,  and career counselling within one platform.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74622608"/>
                  </a:ext>
                </a:extLst>
              </a:tr>
            </a:tbl>
          </a:graphicData>
        </a:graphic>
      </p:graphicFrame>
      <p:pic>
        <p:nvPicPr>
          <p:cNvPr id="10" name="Picture 9">
            <a:extLst>
              <a:ext uri="{FF2B5EF4-FFF2-40B4-BE49-F238E27FC236}">
                <a16:creationId xmlns:a16="http://schemas.microsoft.com/office/drawing/2014/main" id="{CE026173-FA3C-0B68-0649-416ED5234F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4284" y="1158558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4640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55599" y="225818"/>
            <a:ext cx="10871200" cy="990600"/>
          </a:xfrm>
        </p:spPr>
        <p:txBody>
          <a:bodyPr>
            <a:normAutofit/>
          </a:bodyPr>
          <a:lstStyle/>
          <a:p>
            <a:pPr fontAlgn="base"/>
            <a:r>
              <a:rPr lang="en-US" sz="4000" dirty="0"/>
              <a:t>Gap Analysis for Development-Based Project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14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DF409C3-7E9E-2485-E5AD-225FE454CF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10063"/>
              </p:ext>
            </p:extLst>
          </p:nvPr>
        </p:nvGraphicFramePr>
        <p:xfrm>
          <a:off x="355599" y="1738308"/>
          <a:ext cx="11325225" cy="1940179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3661488589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1728324158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1971298861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1238503797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Performance &amp; Scalability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Existing systems slow down when handling </a:t>
                      </a:r>
                      <a:r>
                        <a:rPr lang="en-IE" sz="1600" b="1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large question banks or multiple concurrent users.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Limited scalability and slow performance in real-time operations.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Use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cloud-based backend architecture (e.g., Firebase/AWS)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 with optimized AI processing pipelines to ensure real-time generation and scalability for institutions.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97229963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25D7C0-8DB7-2ADF-0ECD-EF9F31F6DC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74782097"/>
              </p:ext>
            </p:extLst>
          </p:nvPr>
        </p:nvGraphicFramePr>
        <p:xfrm>
          <a:off x="355599" y="3678487"/>
          <a:ext cx="11325225" cy="1659763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3647235565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1977344973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86793736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1452860176"/>
                    </a:ext>
                  </a:extLst>
                </a:gridCol>
              </a:tblGrid>
              <a:tr h="824865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Security &amp; Privacy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Some current systems store user data insecurely or lack multi-level access control.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Potential </a:t>
                      </a:r>
                      <a:r>
                        <a:rPr lang="en-IE" sz="1600" b="1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data breaches and privacy risks</a:t>
                      </a:r>
                      <a:r>
                        <a:rPr lang="en-IE" sz="1600" kern="120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, especially with student academic data.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Implement </a:t>
                      </a:r>
                      <a:r>
                        <a:rPr lang="en-IE" sz="1600" b="1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role-based authentication, encrypted communication, and secure data storage</a:t>
                      </a:r>
                      <a:r>
                        <a:rPr lang="en-IE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, ensuring compliance with academic privacy standards.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0908992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2F4268-C27A-B33C-FBB5-B591B6DACA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600" y="281622"/>
            <a:ext cx="10871200" cy="990600"/>
          </a:xfrm>
        </p:spPr>
        <p:txBody>
          <a:bodyPr/>
          <a:lstStyle/>
          <a:p>
            <a:r>
              <a:rPr lang="en-US" dirty="0"/>
              <a:t>Gap Analysis for Development-Based Project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84D01A-2D78-90D9-398C-80E921E6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15</a:t>
            </a:fld>
            <a:endParaRPr lang="de-AT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sz="quarter" idx="1"/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75394006"/>
              </p:ext>
            </p:extLst>
          </p:nvPr>
        </p:nvGraphicFramePr>
        <p:xfrm>
          <a:off x="379603" y="2273300"/>
          <a:ext cx="11325225" cy="1867535"/>
        </p:xfrm>
        <a:graphic>
          <a:graphicData uri="http://schemas.openxmlformats.org/drawingml/2006/table">
            <a:tbl>
              <a:tblPr firstRow="1" firstCol="1" bandRow="1"/>
              <a:tblGrid>
                <a:gridCol w="2738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48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8314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3083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99770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600" kern="1200" dirty="0">
                          <a:solidFill>
                            <a:srgbClr val="000000"/>
                          </a:solidFill>
                          <a:effectLst/>
                          <a:latin typeface="Cambria" panose="02040503050406030204" pitchFamily="18" charset="0"/>
                          <a:ea typeface="MS Mincho" panose="02020609040205080304" pitchFamily="49" charset="-128"/>
                        </a:rPr>
                        <a:t>Cost / Accessibility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Most advanced tools such as PrepAI or Eklavvya are paid platforms with limited free access.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High subscription costs prevent small institutions or individual users from accessing the service</a:t>
                      </a:r>
                      <a:r>
                        <a:rPr lang="en-IE" sz="1800" kern="120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MS Mincho" panose="02020609040205080304" pitchFamily="49" charset="-128"/>
                        </a:rPr>
                        <a:t>.</a:t>
                      </a:r>
                      <a:endParaRPr lang="en-US" sz="1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buNone/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Develop a web application that is cost-effective, open-access using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Python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 open-source </a:t>
                      </a:r>
                      <a:r>
                        <a:rPr lang="en-US" sz="1800" b="1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AI models, </a:t>
                      </a: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and make it affordable and accessible for all users.</a:t>
                      </a:r>
                      <a:endParaRPr lang="en-US" sz="1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E7BEE4DC-9CA6-D6D1-7F32-89811F5FAD2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84" y="1109347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711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6343" y="228600"/>
            <a:ext cx="10302576" cy="990600"/>
          </a:xfrm>
        </p:spPr>
        <p:txBody>
          <a:bodyPr>
            <a:normAutofit/>
          </a:bodyPr>
          <a:lstStyle/>
          <a:p>
            <a:r>
              <a:rPr lang="en-US" b="1" dirty="0">
                <a:latin typeface="Cambria" panose="02040503050406030204"/>
                <a:ea typeface="Cambria" panose="02040503050406030204"/>
              </a:rPr>
              <a:t>Dataset and Tools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874395" y="1776095"/>
            <a:ext cx="11015345" cy="46755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Frontend:</a:t>
            </a:r>
            <a:r>
              <a:rPr lang="en-US" sz="2800" dirty="0"/>
              <a:t> React.js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Backend:</a:t>
            </a:r>
            <a:r>
              <a:rPr lang="en-US" sz="2800" dirty="0"/>
              <a:t> Python (Flask/Django)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Database:</a:t>
            </a:r>
            <a:r>
              <a:rPr lang="en-US" sz="2800" dirty="0"/>
              <a:t> Firebase / MySQL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AI Tools:</a:t>
            </a:r>
            <a:r>
              <a:rPr lang="en-US" sz="2800" dirty="0"/>
              <a:t> GPT (LLM), KNN, NLP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Other:</a:t>
            </a:r>
            <a:r>
              <a:rPr lang="en-US" sz="2800" dirty="0"/>
              <a:t> HTML, CSS, JavaScript, VS Code, GitHub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b="1" dirty="0"/>
              <a:t>Hosting:</a:t>
            </a:r>
            <a:r>
              <a:rPr lang="en-US" sz="2800" dirty="0"/>
              <a:t> Firebase / AWS Cloud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en-US" sz="28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76A7A-A4B4-C135-E256-0374EB140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Cambria" panose="02040503050406030204"/>
                <a:ea typeface="Cambria" panose="02040503050406030204"/>
              </a:rPr>
              <a:t>Dataset and Tools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CB81FF2-1D17-07F6-79A3-9C96992DC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17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1BF900-B91D-4894-769E-977705CA0C2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816100"/>
            <a:ext cx="10871200" cy="4495800"/>
          </a:xfrm>
        </p:spPr>
        <p:txBody>
          <a:bodyPr>
            <a:normAutofit fontScale="92500" lnSpcReduction="20000"/>
          </a:bodyPr>
          <a:lstStyle/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US" b="1" dirty="0"/>
              <a:t>Dataset Names with Links</a:t>
            </a:r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b="1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arenR"/>
            </a:pPr>
            <a:r>
              <a:rPr lang="en-US" sz="2400" dirty="0" err="1"/>
              <a:t>EduQG</a:t>
            </a:r>
            <a:r>
              <a:rPr lang="en-US" sz="2400" dirty="0"/>
              <a:t> Dataset – LLM Science Exam Format (~3.4K)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2"/>
              </a:rPr>
              <a:t>https://www.kaggle.com/datasets/nlztrk/eduqg-dataset-llm-science-exam-format-34k</a:t>
            </a:r>
            <a:endParaRPr lang="en-US" sz="2400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arenR"/>
            </a:pPr>
            <a:r>
              <a:rPr lang="en-US" sz="2400" dirty="0"/>
              <a:t> Question Answer Dataset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3"/>
              </a:rPr>
              <a:t>https://www.kaggle.com/datasets/rtatman/questionanswer-dataset</a:t>
            </a:r>
            <a:endParaRPr lang="en-US" sz="2400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arenR"/>
            </a:pPr>
            <a:r>
              <a:rPr lang="en-US" sz="2400" dirty="0"/>
              <a:t> ARC (AI2 Reasoning Challenge) – Grade School Science Questions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4"/>
              </a:rPr>
              <a:t>https://www.kaggle.com/datasets/thedevastator/arc-grade-school-science-questions</a:t>
            </a:r>
            <a:endParaRPr lang="en-US" sz="2400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arenR"/>
            </a:pPr>
            <a:r>
              <a:rPr lang="en-US" sz="2400" dirty="0"/>
              <a:t> Astronautics Multiple Choice Questions and Answers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5"/>
              </a:rPr>
              <a:t>https://www.kaggle.com/datasets/patrickfleith/astronautics-multiple-choice-questions-and-answers</a:t>
            </a:r>
            <a:endParaRPr lang="en-US" sz="2400" dirty="0"/>
          </a:p>
          <a:p>
            <a:pPr marL="514350" indent="-514350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+mj-lt"/>
              <a:buAutoNum type="arabicParenR"/>
            </a:pPr>
            <a:r>
              <a:rPr lang="en-US" sz="2400" dirty="0"/>
              <a:t> Question Type Classification Dataset</a:t>
            </a:r>
            <a:br>
              <a:rPr lang="en-US" sz="2400" dirty="0"/>
            </a:br>
            <a:r>
              <a:rPr lang="en-US" sz="2400" dirty="0"/>
              <a:t> </a:t>
            </a:r>
            <a:r>
              <a:rPr lang="en-US" sz="2400" dirty="0">
                <a:hlinkClick r:id="rId6"/>
              </a:rPr>
              <a:t>https://www.kaggle.com/datasets/ananthu017/question-classification</a:t>
            </a:r>
            <a:endParaRPr lang="en-US" sz="2400" dirty="0"/>
          </a:p>
          <a:p>
            <a:pPr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F1A09B-946A-84CD-0B14-5B01DF2250F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52384" y="1109347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99239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sz="4000" b="1" dirty="0"/>
              <a:t>Proposed Methodology/Architecture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18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1200" y="1663376"/>
            <a:ext cx="10984865" cy="480949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400" b="1" dirty="0"/>
              <a:t>Methodology Steps:</a:t>
            </a:r>
            <a:endParaRPr lang="en-US" sz="2400" dirty="0"/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Requirement Analysis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Data Collection &amp;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System Design &amp; Development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Integration &amp; Testing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sz="2400" dirty="0"/>
              <a:t>Deployment &amp; Evaluation</a:t>
            </a:r>
          </a:p>
          <a:p>
            <a:pPr>
              <a:lnSpc>
                <a:spcPct val="150000"/>
              </a:lnSpc>
            </a:pPr>
            <a:r>
              <a:rPr lang="en-US" sz="2400" b="1" dirty="0"/>
              <a:t>Architecture Layers:</a:t>
            </a:r>
            <a:br>
              <a:rPr lang="en-US" sz="2400" dirty="0"/>
            </a:br>
            <a:r>
              <a:rPr lang="en-US" sz="2400" dirty="0"/>
              <a:t>Input Layer → AI Processing Layer (LLM + KNN) </a:t>
            </a:r>
          </a:p>
          <a:p>
            <a:pPr>
              <a:lnSpc>
                <a:spcPct val="150000"/>
              </a:lnSpc>
            </a:pPr>
            <a:r>
              <a:rPr lang="en-US" sz="2400" dirty="0"/>
              <a:t>→ Application Layer → Database Layer → Security Laye</a:t>
            </a:r>
          </a:p>
        </p:txBody>
      </p:sp>
      <p:pic>
        <p:nvPicPr>
          <p:cNvPr id="5" name="Picture 4" descr="A diagram of a smart assessment paper generator using hands">
            <a:extLst>
              <a:ext uri="{FF2B5EF4-FFF2-40B4-BE49-F238E27FC236}">
                <a16:creationId xmlns:a16="http://schemas.microsoft.com/office/drawing/2014/main" id="{7D4B3458-F869-B7F4-D750-998D1D0F45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3632" y="1937851"/>
            <a:ext cx="5536169" cy="3689338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DCC80-6F24-2A8C-8DBD-27F3F85AF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Modules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907D4D5-F955-2636-668B-B02B9F55E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19</a:t>
            </a:fld>
            <a:endParaRPr lang="de-AT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D105C19-5AAA-F1DD-2AA2-C8D131CBD6EF}"/>
              </a:ext>
            </a:extLst>
          </p:cNvPr>
          <p:cNvSpPr>
            <a:spLocks noGrp="1" noChangeArrowheads="1"/>
          </p:cNvSpPr>
          <p:nvPr>
            <p:ph sz="quarter" idx="1"/>
          </p:nvPr>
        </p:nvSpPr>
        <p:spPr bwMode="auto">
          <a:xfrm>
            <a:off x="801693" y="1828156"/>
            <a:ext cx="10588613" cy="44208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Question Generation: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LLM-based, generates Easy/Medium/Hard questions from course material.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Evaluation Module: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Grades objective and subjective questions using NLP &amp; KNN.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Personalized Tutoring: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Recommends learning materials and mock tests.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Career Counselling: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Provides career suggestions using performance data.</a:t>
            </a:r>
          </a:p>
          <a:p>
            <a:pPr algn="just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Role Management: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Admin, Teacher, and Student access with dashboards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C759D16-7720-812F-A066-57600CF9D0C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072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570" y="228600"/>
            <a:ext cx="10871200" cy="990600"/>
          </a:xfrm>
        </p:spPr>
        <p:txBody>
          <a:bodyPr/>
          <a:lstStyle/>
          <a:p>
            <a:r>
              <a:rPr lang="en-US" dirty="0"/>
              <a:t>Table of Content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2</a:t>
            </a:fld>
            <a:endParaRPr lang="de-AT"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855406" y="1685128"/>
            <a:ext cx="8541464" cy="3632191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INTRODUCTION</a:t>
            </a:r>
            <a:endParaRPr lang="en-US" sz="2000" dirty="0"/>
          </a:p>
          <a:p>
            <a:pPr lvl="1" algn="just"/>
            <a:r>
              <a:rPr lang="en-US" sz="2000" dirty="0"/>
              <a:t>PROBLEM STATEMENT </a:t>
            </a:r>
          </a:p>
          <a:p>
            <a:pPr lvl="1" algn="just"/>
            <a:r>
              <a:rPr lang="en-US" sz="2000" dirty="0"/>
              <a:t>OBJECTIVES  </a:t>
            </a:r>
          </a:p>
          <a:p>
            <a:pPr lvl="1" algn="just"/>
            <a:r>
              <a:rPr lang="en-US" sz="2000" dirty="0"/>
              <a:t>PROJECT RATIONALE</a:t>
            </a:r>
          </a:p>
          <a:p>
            <a:pPr lvl="1" algn="just"/>
            <a:r>
              <a:rPr lang="en-US" sz="2000" dirty="0"/>
              <a:t>RELATED WORK</a:t>
            </a:r>
          </a:p>
          <a:p>
            <a:pPr lvl="1" algn="just"/>
            <a:r>
              <a:rPr lang="en-US" sz="2000" dirty="0"/>
              <a:t>DATASET &amp; TOOLS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PROPOSED METHODOLOGY /ARCHITECTURE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EXPERIMENTAL RESULTS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CONTRIBUTION &amp; FUTURE WORK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/>
              <a:t>  REFERENCES</a:t>
            </a:r>
            <a:endParaRPr lang="en-US" altLang="en-US" sz="3200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 rot="21373913">
            <a:off x="8442204" y="4678432"/>
            <a:ext cx="3691394" cy="18987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8078" y="228600"/>
            <a:ext cx="10302576" cy="990600"/>
          </a:xfrm>
        </p:spPr>
        <p:txBody>
          <a:bodyPr>
            <a:normAutofit/>
          </a:bodyPr>
          <a:lstStyle/>
          <a:p>
            <a:r>
              <a:rPr lang="en-US" dirty="0"/>
              <a:t>Contribution &amp; Future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20</a:t>
            </a:fld>
            <a:endParaRPr lang="de-AT">
              <a:latin typeface="Calibri" panose="020F050202020403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6053" y="1685128"/>
            <a:ext cx="10786110" cy="469582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/>
              <a:t>Contributions:</a:t>
            </a:r>
            <a:br>
              <a:rPr lang="en-US" sz="2800" dirty="0"/>
            </a:br>
            <a:r>
              <a:rPr lang="en-US" sz="2800" dirty="0"/>
              <a:t>• First integrated AI system for assessment and personalized tutoring.</a:t>
            </a:r>
            <a:br>
              <a:rPr lang="en-US" sz="2800" dirty="0"/>
            </a:br>
            <a:r>
              <a:rPr lang="en-US" sz="2800" dirty="0"/>
              <a:t>• Cost-effective, scalable, and outcome-aligned solution.</a:t>
            </a:r>
          </a:p>
          <a:p>
            <a:pPr>
              <a:lnSpc>
                <a:spcPct val="150000"/>
              </a:lnSpc>
            </a:pPr>
            <a:r>
              <a:rPr lang="en-US" sz="2800" b="1" dirty="0"/>
              <a:t>Future Work:</a:t>
            </a:r>
            <a:br>
              <a:rPr lang="en-US" sz="2800" dirty="0"/>
            </a:br>
            <a:r>
              <a:rPr lang="en-US" sz="2800" dirty="0"/>
              <a:t>• Add voice and multimodal input support.</a:t>
            </a:r>
            <a:br>
              <a:rPr lang="en-US" sz="2800" dirty="0"/>
            </a:br>
            <a:r>
              <a:rPr lang="en-US" sz="2800" dirty="0"/>
              <a:t>• Integrate plagiarism detection and AI ethics checks.</a:t>
            </a:r>
            <a:br>
              <a:rPr lang="en-US" sz="2800" dirty="0"/>
            </a:br>
            <a:r>
              <a:rPr lang="en-US" sz="2800" dirty="0"/>
              <a:t>• Expand mobile compatibility and regional language support.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B54D7-0945-B89D-9DA7-7759FBA4A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ambria" panose="02040503050406030204"/>
                <a:ea typeface="Cambria" panose="02040503050406030204"/>
              </a:rPr>
              <a:t>References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99EEB2-C921-343B-6CA9-72AB4754C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21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4F9DB1-78C3-C5F4-9A1D-6B3493DDE4E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828800"/>
            <a:ext cx="10871200" cy="4495800"/>
          </a:xfrm>
        </p:spPr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en-US" dirty="0"/>
              <a:t>[1] A. Kurdi, M. Leo, and J. Alshehri, “A systematic review of automatic question generation for educational purposes,” </a:t>
            </a:r>
            <a:r>
              <a:rPr lang="en-US" i="1" dirty="0"/>
              <a:t>International Journal of Artificial Intelligence in Education</a:t>
            </a:r>
            <a:r>
              <a:rPr lang="en-US" dirty="0"/>
              <a:t>, vol. 30, no. 4, pp. 1–28, 2020, </a:t>
            </a:r>
            <a:r>
              <a:rPr lang="en-US" dirty="0" err="1"/>
              <a:t>doi</a:t>
            </a:r>
            <a:r>
              <a:rPr lang="en-US" dirty="0"/>
              <a:t>: 10.1007/s40593-019-00186-y.</a:t>
            </a:r>
          </a:p>
          <a:p>
            <a:pPr marL="0" indent="0" algn="just">
              <a:buNone/>
            </a:pPr>
            <a:r>
              <a:rPr lang="en-US" dirty="0"/>
              <a:t>[2] S. Zhao, A. </a:t>
            </a:r>
            <a:r>
              <a:rPr lang="en-US" dirty="0" err="1"/>
              <a:t>Khashabi</a:t>
            </a:r>
            <a:r>
              <a:rPr lang="en-US" dirty="0"/>
              <a:t>, and D. Roth, “Transformer-based question generation for educational assessment,” </a:t>
            </a:r>
            <a:r>
              <a:rPr lang="en-US" i="1" dirty="0" err="1"/>
              <a:t>arXiv</a:t>
            </a:r>
            <a:r>
              <a:rPr lang="en-US" i="1" dirty="0"/>
              <a:t> preprint</a:t>
            </a:r>
            <a:r>
              <a:rPr lang="en-US" dirty="0"/>
              <a:t> arXiv:2309.15004, 2023, </a:t>
            </a:r>
            <a:r>
              <a:rPr lang="en-US" dirty="0" err="1"/>
              <a:t>doi</a:t>
            </a:r>
            <a:r>
              <a:rPr lang="en-US" dirty="0"/>
              <a:t>: 10.48550/arXiv.2309.15004.</a:t>
            </a:r>
          </a:p>
          <a:p>
            <a:pPr marL="0" indent="0" algn="just">
              <a:buNone/>
            </a:pPr>
            <a:r>
              <a:rPr lang="en-US" dirty="0"/>
              <a:t>[3] N. Mulla, “Automatically generated short-answer questions using transformer and BERT-based models,” </a:t>
            </a:r>
            <a:r>
              <a:rPr lang="en-US" i="1" dirty="0"/>
              <a:t>Frontiers in Artificial Intelligence</a:t>
            </a:r>
            <a:r>
              <a:rPr lang="en-US" dirty="0"/>
              <a:t>, vol. 6, pp. 1–12, 2023.</a:t>
            </a:r>
          </a:p>
          <a:p>
            <a:pPr marL="0" indent="0" algn="just">
              <a:buNone/>
            </a:pPr>
            <a:r>
              <a:rPr lang="en-US" dirty="0"/>
              <a:t>[4] S. Maity, S. Choudhary, and K. Roy, “Leveraging in-context learning and retrieval-augmented generation for academic question generation,” </a:t>
            </a:r>
            <a:r>
              <a:rPr lang="en-US" i="1" dirty="0"/>
              <a:t>Proceedings of the International Conference on Artificial Intelligence in Education (AIED 2024)</a:t>
            </a:r>
            <a:r>
              <a:rPr lang="en-US" dirty="0"/>
              <a:t>, ACM, 2024.</a:t>
            </a:r>
          </a:p>
          <a:p>
            <a:pPr algn="just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700948-7977-FEA9-D007-3CB628351C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89436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Cambria" panose="02040503050406030204"/>
                <a:ea typeface="Cambria" panose="02040503050406030204"/>
              </a:rPr>
              <a:t>References</a:t>
            </a:r>
            <a:endParaRPr lang="en-US" sz="4000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22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1200" y="1936783"/>
            <a:ext cx="10732135" cy="446532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dirty="0"/>
              <a:t>[5] L. Furze, J. Reilly, and A. Young, “Artificial Intelligence Assessment Scale (AIAS): Evaluating the impact of GenAI-supported assessment frameworks,” </a:t>
            </a:r>
            <a:r>
              <a:rPr lang="en-US" sz="2400" i="1" dirty="0" err="1"/>
              <a:t>arXiv</a:t>
            </a:r>
            <a:r>
              <a:rPr lang="en-US" sz="2400" i="1" dirty="0"/>
              <a:t> preprint</a:t>
            </a:r>
            <a:r>
              <a:rPr lang="en-US" sz="2400" dirty="0"/>
              <a:t> arXiv:2403.14692, 2024.</a:t>
            </a:r>
          </a:p>
          <a:p>
            <a:pPr algn="just"/>
            <a:r>
              <a:rPr lang="en-US" sz="2400" dirty="0"/>
              <a:t>[6] M. Kumar and R. Gupta, “An intelligent tutoring framework using deep learning for personalized feedback,” </a:t>
            </a:r>
            <a:r>
              <a:rPr lang="en-US" sz="2400" i="1" dirty="0"/>
              <a:t>IEEE Access</a:t>
            </a:r>
            <a:r>
              <a:rPr lang="en-US" sz="2400" dirty="0"/>
              <a:t>, vol. 12, pp. 23540–23552, 2024.</a:t>
            </a:r>
          </a:p>
          <a:p>
            <a:pPr algn="just"/>
            <a:r>
              <a:rPr lang="en-US" sz="2400" dirty="0"/>
              <a:t>[7] </a:t>
            </a:r>
            <a:r>
              <a:rPr lang="en-US" sz="2400" dirty="0" err="1"/>
              <a:t>PrepAI</a:t>
            </a:r>
            <a:r>
              <a:rPr lang="en-US" sz="2400" dirty="0"/>
              <a:t>, “AI-powered question paper generator,” </a:t>
            </a:r>
            <a:r>
              <a:rPr lang="en-US" sz="2400" i="1" dirty="0"/>
              <a:t>Online</a:t>
            </a:r>
            <a:r>
              <a:rPr lang="en-US" sz="2400" dirty="0"/>
              <a:t>. Available: </a:t>
            </a:r>
            <a:r>
              <a:rPr lang="en-US" sz="2400" dirty="0">
                <a:hlinkClick r:id="rId4"/>
              </a:rPr>
              <a:t>https://www.prepai.io</a:t>
            </a:r>
            <a:r>
              <a:rPr lang="en-US" sz="2400" dirty="0"/>
              <a:t>. [Accessed: Oct. 2025].</a:t>
            </a:r>
          </a:p>
          <a:p>
            <a:pPr algn="just"/>
            <a:r>
              <a:rPr lang="en-US" sz="2400" dirty="0"/>
              <a:t>[8] </a:t>
            </a:r>
            <a:r>
              <a:rPr lang="en-US" sz="2400" dirty="0" err="1"/>
              <a:t>EdutorAI</a:t>
            </a:r>
            <a:r>
              <a:rPr lang="en-US" sz="2400" dirty="0"/>
              <a:t>, “Smart AI-based quiz generation and self-assessment tool,” </a:t>
            </a:r>
            <a:r>
              <a:rPr lang="en-US" sz="2400" i="1" dirty="0"/>
              <a:t>Online</a:t>
            </a:r>
            <a:r>
              <a:rPr lang="en-US" sz="2400" dirty="0"/>
              <a:t>. Available: </a:t>
            </a:r>
            <a:r>
              <a:rPr lang="en-US" sz="2400" dirty="0">
                <a:hlinkClick r:id="rId5"/>
              </a:rPr>
              <a:t>https://www.edutorai.com</a:t>
            </a:r>
            <a:r>
              <a:rPr lang="en-US" sz="2400" dirty="0"/>
              <a:t>. [Accessed: Oct. 2025].</a:t>
            </a:r>
          </a:p>
          <a:p>
            <a:pPr algn="just"/>
            <a:r>
              <a:rPr lang="en-US" sz="2400" dirty="0"/>
              <a:t>[9] </a:t>
            </a:r>
            <a:r>
              <a:rPr lang="en-US" sz="2400" dirty="0" err="1"/>
              <a:t>Eklavvya</a:t>
            </a:r>
            <a:r>
              <a:rPr lang="en-US" sz="2400" dirty="0"/>
              <a:t>, “AI-based question paper generation and exam management platform,” </a:t>
            </a:r>
            <a:r>
              <a:rPr lang="en-US" sz="2400" i="1" dirty="0"/>
              <a:t>Online</a:t>
            </a:r>
            <a:r>
              <a:rPr lang="en-US" sz="2400" dirty="0"/>
              <a:t>. Available: </a:t>
            </a:r>
            <a:r>
              <a:rPr lang="en-US" sz="2400" dirty="0">
                <a:hlinkClick r:id="rId6"/>
              </a:rPr>
              <a:t>https://www.eklavvya.com</a:t>
            </a:r>
            <a:r>
              <a:rPr lang="en-US" sz="2400" dirty="0"/>
              <a:t>. [Accessed: Oct. 2025].</a:t>
            </a:r>
          </a:p>
          <a:p>
            <a:pPr algn="just"/>
            <a:endParaRPr lang="en-US" sz="24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23</a:t>
            </a:fld>
            <a:endParaRPr lang="de-AT">
              <a:latin typeface="Calibri" panose="020F0502020204030204"/>
            </a:endParaRPr>
          </a:p>
        </p:txBody>
      </p:sp>
      <p:sp>
        <p:nvSpPr>
          <p:cNvPr id="6" name="Rectangle 1"/>
          <p:cNvSpPr/>
          <p:nvPr/>
        </p:nvSpPr>
        <p:spPr bwMode="auto">
          <a:xfrm>
            <a:off x="2658137" y="3169833"/>
            <a:ext cx="6052725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r>
              <a:rPr lang="en-US" altLang="en-US" sz="6000" b="1" dirty="0">
                <a:latin typeface="Cambria" panose="02040503050406030204"/>
                <a:ea typeface="Calibri" panose="020F0502020204030204"/>
                <a:cs typeface="TimesNewRoman" charset="0"/>
              </a:rPr>
              <a:t>THANK YOU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3208020" y="4185496"/>
            <a:ext cx="5173980" cy="142430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/>
            <a:r>
              <a:rPr lang="en-US" altLang="en-US" sz="2800" b="1" dirty="0"/>
              <a:t>  Questions are welcome!</a:t>
            </a:r>
          </a:p>
          <a:p>
            <a:r>
              <a:rPr lang="en-US" altLang="en-US" sz="2000" dirty="0">
                <a:solidFill>
                  <a:srgbClr val="FF0000"/>
                </a:solidFill>
              </a:rPr>
              <a:t>              “Smart Students Smart Assessment ”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/>
              <a:t> Introduction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3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2" name="Text Box 1"/>
          <p:cNvSpPr txBox="1"/>
          <p:nvPr/>
        </p:nvSpPr>
        <p:spPr>
          <a:xfrm>
            <a:off x="711200" y="1685128"/>
            <a:ext cx="10764520" cy="47059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 Smart Assessment Paper Generator Using AI leverages Large Language Models (LLMs) to automate academic assessment processes.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generates question papers, assignments, and quizzes from course content, aligns them with CLOs/PLOs, and provides adaptive tutoring and feedback.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This intelligent system aims to modernize education through automation, personalization, and efficiency.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21607" y="526537"/>
            <a:ext cx="11149581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Problem </a:t>
            </a:r>
            <a:r>
              <a:rPr lang="en-US" dirty="0">
                <a:solidFill>
                  <a:srgbClr val="F47264"/>
                </a:solidFill>
              </a:rPr>
              <a:t>Statement</a:t>
            </a:r>
            <a:br>
              <a:rPr lang="en-US" sz="8800" b="1" dirty="0">
                <a:solidFill>
                  <a:schemeClr val="accent2"/>
                </a:solidFill>
              </a:rPr>
            </a:b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4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711200" y="1830070"/>
            <a:ext cx="11089005" cy="443166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just">
              <a:lnSpc>
                <a:spcPct val="150000"/>
              </a:lnSpc>
            </a:pPr>
            <a:endParaRPr lang="en-US" altLang="en-US" sz="2400" dirty="0"/>
          </a:p>
        </p:txBody>
      </p:sp>
      <p:sp>
        <p:nvSpPr>
          <p:cNvPr id="9" name="Text Box 8"/>
          <p:cNvSpPr txBox="1"/>
          <p:nvPr/>
        </p:nvSpPr>
        <p:spPr>
          <a:xfrm>
            <a:off x="711200" y="1745013"/>
            <a:ext cx="10828020" cy="453834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Traditional paper generation and grading processes are time-consuming, inconsistent, and error-prone.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Teachers struggle to create balanced assessments aligned with CLOs/PLOs, while students lack personalized feedback.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Existing tools offer limited automation, lack integration, and often require paid access.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There is a need for an AI-powered, integrated, and affordable academic solution.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dirty="0"/>
              <a:t>Aims &amp;Objectives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5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8" name="Text Box 7"/>
          <p:cNvSpPr txBox="1"/>
          <p:nvPr/>
        </p:nvSpPr>
        <p:spPr>
          <a:xfrm>
            <a:off x="838200" y="1701801"/>
            <a:ext cx="10660380" cy="4948432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just"/>
            <a:r>
              <a:rPr lang="en-US" sz="2400" b="1" u="sng" dirty="0"/>
              <a:t>Aim:</a:t>
            </a:r>
          </a:p>
          <a:p>
            <a:pPr algn="just"/>
            <a:r>
              <a:rPr lang="en-US" sz="2400" dirty="0"/>
              <a:t>To develop an AI-driven platform that automates question paper generation, evaluation, and personalized tutoring.</a:t>
            </a:r>
          </a:p>
          <a:p>
            <a:pPr algn="just"/>
            <a:endParaRPr lang="en-US" sz="2400" dirty="0"/>
          </a:p>
          <a:p>
            <a:pPr algn="just"/>
            <a:r>
              <a:rPr lang="en-US" sz="2400" b="1" u="sng" dirty="0"/>
              <a:t>Objectives:</a:t>
            </a:r>
          </a:p>
          <a:p>
            <a:pPr algn="just"/>
            <a:endParaRPr lang="en-US" sz="2400" b="1" u="sng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GB" sz="2400" dirty="0"/>
              <a:t>To Design a smart module utilizing LLMs to generate question papers, assignments, and quizzes automatically from uploaded course content, graded on three difficulty levels (Easy, Medium, and Hard).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GB" sz="2400" dirty="0"/>
              <a:t>To Map all the questions generated to Course Learning Outcomes (CLOs) and Program Learning Outcomes (PLOs) to ensure educational relevance and assessment integrity.</a:t>
            </a:r>
            <a:endParaRPr lang="en-US" sz="2400" dirty="0"/>
          </a:p>
          <a:p>
            <a:pPr algn="just"/>
            <a:br>
              <a:rPr lang="en-US" sz="2400" dirty="0"/>
            </a:br>
            <a:endParaRPr 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D2F010-BA5F-EB5D-0C0D-F2FEC28737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&amp;Objectives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10F08E4-AC48-2DDA-C5EC-CF6E6AC92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6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DEE4C1-470F-A925-CE47-2310B411036C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6064" y="2019300"/>
            <a:ext cx="10871200" cy="4495800"/>
          </a:xfrm>
        </p:spPr>
        <p:txBody>
          <a:bodyPr>
            <a:norm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To Deploy an AI-powered assessment system that can grade objective and subjective questions and give immediate, feedback to students for ongoing improvement.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To Develop an adaptive tutoring module that will review student performance and recommend specific study material or mock tests to cover individual weaknesses.</a:t>
            </a:r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sz="2800" dirty="0"/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C9B5ED-F6BC-4D22-FCC3-1B3C28B54DF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4669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6E102-5B0C-6F79-3847-4C9854036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Aims &amp;Objectives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3574970-960C-D767-4480-69DC7AD64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 smtClean="0"/>
              <a:t>7</a:t>
            </a:fld>
            <a:endParaRPr lang="de-A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1FF291-FC68-7AA0-A115-6A5F837DA9B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16864" y="1953102"/>
            <a:ext cx="10871200" cy="4495800"/>
          </a:xfrm>
        </p:spPr>
        <p:txBody>
          <a:bodyPr>
            <a:normAutofit/>
          </a:bodyPr>
          <a:lstStyle/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To Utilize student performance data and AI-based analytics to offer tailored career advice and counselling suggestions based on strengths and academic passion.</a:t>
            </a:r>
            <a:br>
              <a:rPr lang="en-US" sz="2400" dirty="0"/>
            </a:br>
            <a:endParaRPr lang="en-US" sz="2400" dirty="0"/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To Design a multi-role system (Admin, Teacher, Student) with secure authentication, easy-to-use dashboards, and role-based access.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  <a:p>
            <a:pPr algn="just">
              <a:buClr>
                <a:schemeClr val="tx1">
                  <a:lumMod val="95000"/>
                  <a:lumOff val="5000"/>
                </a:schemeClr>
              </a:buClr>
              <a:buSzPct val="100000"/>
              <a:buFont typeface="Arial" panose="020B0604020202020204" pitchFamily="34" charset="0"/>
              <a:buChar char="•"/>
            </a:pPr>
            <a:r>
              <a:rPr lang="en-GB" sz="2400" dirty="0"/>
              <a:t>To Design a cloud-based, cross-platform system that is cost-effective for schools and expandable to handle large user numbers and datasets.</a:t>
            </a:r>
            <a:endParaRPr lang="en-US" sz="2400" dirty="0"/>
          </a:p>
          <a:p>
            <a:pPr algn="just">
              <a:buFont typeface="Arial" panose="020B0604020202020204" pitchFamily="34" charset="0"/>
              <a:buChar char="•"/>
            </a:pPr>
            <a:endParaRPr lang="en-US" sz="2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DC88029-DDA5-C649-CBC0-4A7E5FD6B51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50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548" y="228600"/>
            <a:ext cx="10302576" cy="990600"/>
          </a:xfrm>
        </p:spPr>
        <p:txBody>
          <a:bodyPr>
            <a:normAutofit/>
          </a:bodyPr>
          <a:lstStyle/>
          <a:p>
            <a:r>
              <a:rPr lang="en-US" dirty="0"/>
              <a:t>Project Rationale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8</a:t>
            </a:fld>
            <a:endParaRPr lang="de-AT">
              <a:latin typeface="Calibri" panose="020F0502020204030204"/>
            </a:endParaRP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sp>
        <p:nvSpPr>
          <p:cNvPr id="3" name="Text Box 2"/>
          <p:cNvSpPr txBox="1"/>
          <p:nvPr/>
        </p:nvSpPr>
        <p:spPr>
          <a:xfrm>
            <a:off x="766053" y="1685128"/>
            <a:ext cx="10744200" cy="44659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Manual assessment creation is tedious and inefficient.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This project introduces automation using AI to save educators’ time, enhance assessment consistency, and improve student outcomes.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sz="2800" dirty="0"/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sz="2800" dirty="0"/>
              <a:t>It bridges the gap between technology and education by providing a complete, affordable, and adaptive system for learning institutions</a:t>
            </a:r>
            <a:endParaRPr lang="en-US" altLang="en-U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48198" y="207767"/>
            <a:ext cx="10871200" cy="990600"/>
          </a:xfrm>
        </p:spPr>
        <p:txBody>
          <a:bodyPr>
            <a:normAutofit/>
          </a:bodyPr>
          <a:lstStyle/>
          <a:p>
            <a:r>
              <a:rPr lang="en-US" sz="4000" dirty="0"/>
              <a:t>Related work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 fontScale="85000" lnSpcReduction="20000"/>
          </a:bodyPr>
          <a:lstStyle/>
          <a:p>
            <a:fld id="{C47D1D47-F002-4997-8673-3C2F20FE47EE}" type="slidenum">
              <a:rPr lang="de-AT">
                <a:latin typeface="Calibri" panose="020F0502020204030204"/>
              </a:rPr>
              <a:t>9</a:t>
            </a:fld>
            <a:endParaRPr lang="de-AT"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90484" y="1114902"/>
            <a:ext cx="1946788" cy="57022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77FE58C-D93D-3D05-85D1-EF9763C201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121293"/>
              </p:ext>
            </p:extLst>
          </p:nvPr>
        </p:nvGraphicFramePr>
        <p:xfrm>
          <a:off x="342899" y="1758983"/>
          <a:ext cx="11694373" cy="483217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29745">
                  <a:extLst>
                    <a:ext uri="{9D8B030D-6E8A-4147-A177-3AD203B41FA5}">
                      <a16:colId xmlns:a16="http://schemas.microsoft.com/office/drawing/2014/main" val="3586057014"/>
                    </a:ext>
                  </a:extLst>
                </a:gridCol>
                <a:gridCol w="1662182">
                  <a:extLst>
                    <a:ext uri="{9D8B030D-6E8A-4147-A177-3AD203B41FA5}">
                      <a16:colId xmlns:a16="http://schemas.microsoft.com/office/drawing/2014/main" val="1855204075"/>
                    </a:ext>
                  </a:extLst>
                </a:gridCol>
                <a:gridCol w="1440557">
                  <a:extLst>
                    <a:ext uri="{9D8B030D-6E8A-4147-A177-3AD203B41FA5}">
                      <a16:colId xmlns:a16="http://schemas.microsoft.com/office/drawing/2014/main" val="3324106047"/>
                    </a:ext>
                  </a:extLst>
                </a:gridCol>
                <a:gridCol w="1329745">
                  <a:extLst>
                    <a:ext uri="{9D8B030D-6E8A-4147-A177-3AD203B41FA5}">
                      <a16:colId xmlns:a16="http://schemas.microsoft.com/office/drawing/2014/main" val="1341068677"/>
                    </a:ext>
                  </a:extLst>
                </a:gridCol>
                <a:gridCol w="2105431">
                  <a:extLst>
                    <a:ext uri="{9D8B030D-6E8A-4147-A177-3AD203B41FA5}">
                      <a16:colId xmlns:a16="http://schemas.microsoft.com/office/drawing/2014/main" val="3116813910"/>
                    </a:ext>
                  </a:extLst>
                </a:gridCol>
                <a:gridCol w="1662182">
                  <a:extLst>
                    <a:ext uri="{9D8B030D-6E8A-4147-A177-3AD203B41FA5}">
                      <a16:colId xmlns:a16="http://schemas.microsoft.com/office/drawing/2014/main" val="379124601"/>
                    </a:ext>
                  </a:extLst>
                </a:gridCol>
                <a:gridCol w="2164531">
                  <a:extLst>
                    <a:ext uri="{9D8B030D-6E8A-4147-A177-3AD203B41FA5}">
                      <a16:colId xmlns:a16="http://schemas.microsoft.com/office/drawing/2014/main" val="1007293236"/>
                    </a:ext>
                  </a:extLst>
                </a:gridCol>
              </a:tblGrid>
              <a:tr h="688518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>
                          <a:effectLst/>
                        </a:rPr>
                        <a:t>Work/ Application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>
                          <a:effectLst/>
                        </a:rPr>
                        <a:t>Research Gap/ Purpose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>
                          <a:effectLst/>
                        </a:rPr>
                        <a:t>Application Area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>
                          <a:effectLst/>
                        </a:rPr>
                        <a:t>Link / Reference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>
                          <a:effectLst/>
                        </a:rPr>
                        <a:t>Underlying Models / Techniques Used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>
                          <a:effectLst/>
                        </a:rPr>
                        <a:t>Strengths</a:t>
                      </a:r>
                      <a:endParaRPr lang="en-US" sz="16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>
                          <a:effectLst/>
                        </a:rPr>
                        <a:t>Weaknesses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extLst>
                  <a:ext uri="{0D108BD9-81ED-4DB2-BD59-A6C34878D82A}">
                    <a16:rowId xmlns:a16="http://schemas.microsoft.com/office/drawing/2014/main" val="3647522863"/>
                  </a:ext>
                </a:extLst>
              </a:tr>
              <a:tr h="1919333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 err="1">
                          <a:effectLst/>
                        </a:rPr>
                        <a:t>Quizbot</a:t>
                      </a:r>
                      <a:r>
                        <a:rPr lang="en-IE" sz="1800" dirty="0">
                          <a:effectLst/>
                        </a:rPr>
                        <a:t> (2024)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Existing tools lack multimodal input (video, PDF, image) and adaptive Bloom-level tagging.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AI-based Quiz and Question Generation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u="sng" dirty="0">
                          <a:solidFill>
                            <a:schemeClr val="tx1"/>
                          </a:solidFill>
                          <a:effectLst/>
                          <a:hlinkClick r:id="rId4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https://quizbot.ai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Uses NLP and Transformer models for contextual question creation from various content sources.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Generates questions from PDFs, PPTs, videos, and images; supports Bloom’s Taxonomy; allows customization.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>
                          <a:solidFill>
                            <a:schemeClr val="tx1"/>
                          </a:solidFill>
                          <a:effectLst/>
                        </a:rPr>
                        <a:t>Limited free tier; export and analytics options are paid; limited CLO/PLO-level tagging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40411255"/>
                  </a:ext>
                </a:extLst>
              </a:tr>
              <a:tr h="1918112"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800" dirty="0" err="1">
                          <a:effectLst/>
                        </a:rPr>
                        <a:t>Revisely</a:t>
                      </a:r>
                      <a:r>
                        <a:rPr lang="en-IE" sz="1800" dirty="0">
                          <a:effectLst/>
                        </a:rPr>
                        <a:t> AI Quiz Generator (2024)</a:t>
                      </a:r>
                      <a:endParaRPr lang="en-US" sz="16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/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>
                          <a:solidFill>
                            <a:schemeClr val="tx1"/>
                          </a:solidFill>
                          <a:effectLst/>
                        </a:rPr>
                        <a:t>Lack of integrated AI tools for teachers to instantly convert learning materials into assessments.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>
                          <a:solidFill>
                            <a:schemeClr val="tx1"/>
                          </a:solidFill>
                          <a:effectLst/>
                        </a:rPr>
                        <a:t>AI-based Quiz and Question Generation</a:t>
                      </a:r>
                      <a:endParaRPr lang="en-US" sz="1600" b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endParaRPr lang="en-US" sz="1600" b="0" dirty="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u="sng" dirty="0">
                          <a:solidFill>
                            <a:schemeClr val="tx1"/>
                          </a:solidFill>
                          <a:effectLst/>
                          <a:hlinkClick r:id="rId5">
                            <a:extLst>
                              <a:ext uri="{A12FA001-AC4F-418D-AE19-62706E023703}">
                                <ahyp:hlinkClr xmlns:ahyp="http://schemas.microsoft.com/office/drawing/2018/hyperlinkcolor" val="tx"/>
                              </a:ext>
                            </a:extLst>
                          </a:hlinkClick>
                        </a:rPr>
                        <a:t>https://www.revisely.com/quiz-generator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NLP-based context extraction and question generation from documents.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Converts notes, textbooks, PDFs, and slides into quizzes within seconds; intuitive and free to test.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lnSpc>
                          <a:spcPct val="115000"/>
                        </a:lnSpc>
                        <a:spcBef>
                          <a:spcPts val="6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IE" sz="1600" b="0" dirty="0">
                          <a:solidFill>
                            <a:schemeClr val="tx1"/>
                          </a:solidFill>
                          <a:effectLst/>
                        </a:rPr>
                        <a:t>Limited question customization; no detailed feedback analytics; lacks topic-based filtering.</a:t>
                      </a:r>
                      <a:endParaRPr lang="en-US" sz="16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57279" marR="57279" marT="0" marB="0" anchor="ctr"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6046184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91*322"/>
  <p:tag name="TABLE_ENDDRAG_RECT" val="20*181*891*32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891*333"/>
  <p:tag name="TABLE_ENDDRAG_RECT" val="20*181*891*333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</TotalTime>
  <Words>2141</Words>
  <Application>Microsoft Office PowerPoint</Application>
  <PresentationFormat>Widescreen</PresentationFormat>
  <Paragraphs>220</Paragraphs>
  <Slides>23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Cambria</vt:lpstr>
      <vt:lpstr>Times New Roman</vt:lpstr>
      <vt:lpstr>Wingdings</vt:lpstr>
      <vt:lpstr>Wingdings 2</vt:lpstr>
      <vt:lpstr>Median</vt:lpstr>
      <vt:lpstr>PowerPoint Presentation</vt:lpstr>
      <vt:lpstr>Table of Content</vt:lpstr>
      <vt:lpstr> Introduction</vt:lpstr>
      <vt:lpstr>Problem Statement </vt:lpstr>
      <vt:lpstr>Aims &amp;Objectives</vt:lpstr>
      <vt:lpstr>Aims &amp;Objectives</vt:lpstr>
      <vt:lpstr>Aims &amp;Objectives</vt:lpstr>
      <vt:lpstr>Project Rationale</vt:lpstr>
      <vt:lpstr>Related work</vt:lpstr>
      <vt:lpstr>Related work</vt:lpstr>
      <vt:lpstr>Related work</vt:lpstr>
      <vt:lpstr>Gap Analysis for Development-Based Project</vt:lpstr>
      <vt:lpstr>Gap Analysis for Development-Based Project</vt:lpstr>
      <vt:lpstr>Gap Analysis for Development-Based Project</vt:lpstr>
      <vt:lpstr>Gap Analysis for Development-Based Project</vt:lpstr>
      <vt:lpstr>Dataset and Tools</vt:lpstr>
      <vt:lpstr>Dataset and Tools</vt:lpstr>
      <vt:lpstr>Proposed Methodology/Architecture</vt:lpstr>
      <vt:lpstr>System Modules</vt:lpstr>
      <vt:lpstr>Contribution &amp; Future Work</vt:lpstr>
      <vt:lpstr>References</vt:lpstr>
      <vt:lpstr>References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CUI</dc:creator>
  <cp:lastModifiedBy>zakariya khan</cp:lastModifiedBy>
  <cp:revision>2813</cp:revision>
  <dcterms:created xsi:type="dcterms:W3CDTF">1900-01-01T00:00:00Z</dcterms:created>
  <dcterms:modified xsi:type="dcterms:W3CDTF">2025-10-29T17:40:59Z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E4A23C2F21974AA583FCC9950F91EF45_13</vt:lpwstr>
  </property>
  <property fmtid="{D5CDD505-2E9C-101B-9397-08002B2CF9AE}" pid="3" name="KSOProductBuildVer">
    <vt:lpwstr>1033-12.2.0.23131</vt:lpwstr>
  </property>
</Properties>
</file>