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7" r:id="rId2"/>
    <p:sldId id="388" r:id="rId3"/>
    <p:sldId id="360" r:id="rId4"/>
    <p:sldId id="393" r:id="rId5"/>
    <p:sldId id="376" r:id="rId6"/>
    <p:sldId id="398" r:id="rId7"/>
    <p:sldId id="400" r:id="rId8"/>
    <p:sldId id="402" r:id="rId9"/>
    <p:sldId id="403" r:id="rId10"/>
    <p:sldId id="367" r:id="rId11"/>
    <p:sldId id="395" r:id="rId12"/>
    <p:sldId id="405" r:id="rId13"/>
    <p:sldId id="406" r:id="rId14"/>
    <p:sldId id="378" r:id="rId15"/>
    <p:sldId id="409" r:id="rId16"/>
    <p:sldId id="410" r:id="rId17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1859E8"/>
    <a:srgbClr val="1A37FF"/>
    <a:srgbClr val="FFAA14"/>
    <a:srgbClr val="E8F5FC"/>
    <a:srgbClr val="58B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43034E-1B14-48C1-B603-0D2CE6CB6985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634E1B-93EA-4A48-B1B6-1205932601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649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3452C-BB17-4557-923D-DDCDCF8DF1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E34B16-7AEF-4E8E-AE9A-EA615B6893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BD5BC-C346-4E82-A10D-CDE04D28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CAC-1AC0-4555-935C-E22F5B3261A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FE64A-BE9E-471C-B091-95378356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2047-B72B-42F1-B16C-D049C186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F933-6352-4049-9076-0AD54EA9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792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F31B2-1BD5-4348-883B-EE8FD6126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59E3B9-0CAF-4323-819B-C6961275E1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E8093-C6E2-4645-A307-E17A31CE1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CAC-1AC0-4555-935C-E22F5B3261A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DA0C84-0960-4E81-BE12-E5E9CD205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856E60-DB85-4425-9B98-36D22F0E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F933-6352-4049-9076-0AD54EA9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88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696668-60B8-4315-A613-6BF5DA25B6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09B309-2265-41F5-8858-9B579BB53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C87CA-9D30-4E60-92FF-600F43BF9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CAC-1AC0-4555-935C-E22F5B3261A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76F70-B2AA-465E-B7A9-8342E0F81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1DD16-DF80-484C-8A82-6E759D1C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F933-6352-4049-9076-0AD54EA9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16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C752A-A267-4E24-91C5-C1277BB3B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0B0B1-4D99-48A6-AA54-EF2C56942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F0B9C-C850-4906-B668-AA0CF51F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CAC-1AC0-4555-935C-E22F5B3261A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814E95-7250-405A-9893-A6A61F3CF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C3D5A-06C8-4938-B3A9-0AC9942F1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F933-6352-4049-9076-0AD54EA9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510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AF607-129D-4AE5-8C5F-0B10E6C87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BB20F-05FE-4FBB-B6C4-EC6A02854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A2F5-3CF1-47EA-A190-277D2B65F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CAC-1AC0-4555-935C-E22F5B3261A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406FA-10E0-45EE-A977-AD94CF9A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C050B-0134-4389-B785-13A7BE83D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F933-6352-4049-9076-0AD54EA9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4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8FDBE-5D3C-45EA-A37D-6DF68736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86955-4462-4F5F-9EC3-0B754C0E5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006EC-912E-471E-849F-0BB015C45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49799-4C34-45AF-80B8-4AFF37F47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CAC-1AC0-4555-935C-E22F5B3261A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2143C-DF00-407C-B124-8B7971665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9D4C6-634C-4024-B978-C7F64D15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F933-6352-4049-9076-0AD54EA9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66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B19D7-E9DF-4C51-BA06-CF91B5BC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AD72D-7156-4B10-BCED-EE2AB4405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6236F5-6A4A-443D-BE3E-D42F11B006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F0E257-6DAE-4D0E-AC9C-90918CEC2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17FA5-8C37-46F7-8170-402B09B87E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9CACEF-031F-4888-9B22-2AF60A68E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CAC-1AC0-4555-935C-E22F5B3261A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26C414-2A11-4657-80F1-F30BED224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5940EE-DDC9-476E-A5B6-80CB0BA0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F933-6352-4049-9076-0AD54EA9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901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E1CF-F6D7-44F0-A4B5-62A7D3FD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3EBD93-A458-4EB9-9D8B-B71B2FFA1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CAC-1AC0-4555-935C-E22F5B3261A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556687-D41C-4187-92F3-DE53D07FB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307E9E-A145-4002-9208-ECF09DD6A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F933-6352-4049-9076-0AD54EA9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416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EC9E2-70B1-4954-9372-2075E7F830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31934" y="6356350"/>
            <a:ext cx="2743200" cy="365125"/>
          </a:xfrm>
        </p:spPr>
        <p:txBody>
          <a:bodyPr/>
          <a:lstStyle>
            <a:lvl1pPr>
              <a:defRPr>
                <a:solidFill>
                  <a:srgbClr val="1A37FF"/>
                </a:solidFill>
              </a:defRPr>
            </a:lvl1pPr>
          </a:lstStyle>
          <a:p>
            <a:fld id="{995C4CAC-1AC0-4555-935C-E22F5B3261A0}" type="datetimeFigureOut">
              <a:rPr lang="en-US" smtClean="0"/>
              <a:pPr/>
              <a:t>6/6/2025</a:t>
            </a:fld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D77E3A-6517-4B50-903B-C1403C65E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1A37FF"/>
                </a:solidFill>
              </a:defRPr>
            </a:lvl1pPr>
          </a:lstStyle>
          <a:p>
            <a:fld id="{415AF933-6352-4049-9076-0AD54EA93A6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6627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C65-A74B-433F-A338-500EDFD77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DBA9-A486-41DB-AB90-E9D86521F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A43F25-08CD-4CF9-BD93-04CCEC4D25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E50CE-EB4B-47E2-AFCA-FFB72E83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CAC-1AC0-4555-935C-E22F5B3261A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51729-A646-4288-8294-FE8818C09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3F13EE-0D07-4D71-82B1-05A46455E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F933-6352-4049-9076-0AD54EA9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879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7EBDCA-5942-4376-AF46-E77324253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06C193-88D0-417D-BA1A-F4A4BBAE7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054AD3-41D9-4B34-95E4-6864D826A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65F5F-A246-460F-9808-EDCC709A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C4CAC-1AC0-4555-935C-E22F5B3261A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65792-5B45-4FE9-8CEC-9B7CDD20E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819E3-4DC7-4210-9C32-7D9A47C6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5AF933-6352-4049-9076-0AD54EA9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37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8AF58-15BB-4582-A26B-70DCF9E1E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7772CA-0E70-49AF-A253-26B5F0EA31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30F5E5-F0A5-47A9-84FE-AF5ED44F56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C4CAC-1AC0-4555-935C-E22F5B3261A0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E6B2F-E203-4D03-A789-966B1E65AF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AFA4B-14B9-4C3A-81B6-776DAB3D1D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5AF933-6352-4049-9076-0AD54EA93A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313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35DCC7AA-0CB0-41A8-A0A4-78A220E0B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025" y="3319462"/>
            <a:ext cx="1123950" cy="2190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347A0A-7B8C-4C32-8F9F-D9E03CF19AE1}"/>
              </a:ext>
            </a:extLst>
          </p:cNvPr>
          <p:cNvSpPr txBox="1"/>
          <p:nvPr/>
        </p:nvSpPr>
        <p:spPr>
          <a:xfrm>
            <a:off x="497182" y="2842408"/>
            <a:ext cx="581366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М</a:t>
            </a:r>
            <a:r>
              <a:rPr lang="ru-RU" sz="2800" dirty="0" smtClean="0"/>
              <a:t>етодические </a:t>
            </a:r>
            <a:r>
              <a:rPr lang="ru-RU" sz="2800" dirty="0"/>
              <a:t>рекомендации по постановке </a:t>
            </a:r>
            <a:r>
              <a:rPr lang="ru-RU" sz="2800" dirty="0" smtClean="0"/>
              <a:t>целей</a:t>
            </a:r>
          </a:p>
        </p:txBody>
      </p:sp>
      <p:pic>
        <p:nvPicPr>
          <p:cNvPr id="7" name="Picture 6" descr="A picture containing light&#10;&#10;Description automatically generated">
            <a:extLst>
              <a:ext uri="{FF2B5EF4-FFF2-40B4-BE49-F238E27FC236}">
                <a16:creationId xmlns:a16="http://schemas.microsoft.com/office/drawing/2014/main" id="{BBF8D64E-65B4-4F42-85E5-4546F6DE5D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7787" y="-18146"/>
            <a:ext cx="558165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143999" y="6334298"/>
            <a:ext cx="27432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2020 год, </a:t>
            </a:r>
            <a:endParaRPr lang="ru-RU" sz="1400" dirty="0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182" y="315484"/>
            <a:ext cx="1457062" cy="13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21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078563" y="6619975"/>
            <a:ext cx="27432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2020 год, версия 1.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37" name="TextColumnContent"/>
          <p:cNvSpPr>
            <a:spLocks noChangeArrowheads="1"/>
          </p:cNvSpPr>
          <p:nvPr/>
        </p:nvSpPr>
        <p:spPr bwMode="gray">
          <a:xfrm>
            <a:off x="466281" y="145797"/>
            <a:ext cx="8595360" cy="32859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0" tIns="0" rIns="0" bIns="0" anchor="t" anchorCtr="0">
            <a:noAutofit/>
          </a:bodyPr>
          <a:lstStyle/>
          <a:p>
            <a:pPr lvl="0">
              <a:buClr>
                <a:srgbClr val="5D78D1"/>
              </a:buClr>
              <a:defRPr/>
            </a:pP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ОПРЕДЕЛЕНИЕ ВЕСА ЦЕЛИ</a:t>
            </a:r>
            <a:endParaRPr lang="ru-RU" sz="1600" b="1" dirty="0">
              <a:solidFill>
                <a:schemeClr val="tx2"/>
              </a:solidFill>
              <a:latin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86" name="Rectangle 10"/>
          <p:cNvSpPr/>
          <p:nvPr/>
        </p:nvSpPr>
        <p:spPr>
          <a:xfrm>
            <a:off x="1778030" y="2067415"/>
            <a:ext cx="1437326" cy="457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Высокий</a:t>
            </a: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algn="ctr">
              <a:defRPr/>
            </a:pPr>
            <a:r>
              <a:rPr lang="ru-RU" sz="1100" b="1" dirty="0">
                <a:solidFill>
                  <a:schemeClr val="tx1"/>
                </a:solidFill>
                <a:latin typeface="微软雅黑" panose="020B0503020204020204" pitchFamily="34" charset="-122"/>
              </a:rPr>
              <a:t>5</a:t>
            </a:r>
            <a:r>
              <a:rPr lang="en-US" sz="1100" b="1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0</a:t>
            </a:r>
            <a:r>
              <a:rPr lang="ru-RU" sz="1100" b="1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 %</a:t>
            </a: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87" name="Rectangle 12"/>
          <p:cNvSpPr/>
          <p:nvPr/>
        </p:nvSpPr>
        <p:spPr>
          <a:xfrm>
            <a:off x="1753243" y="5796880"/>
            <a:ext cx="1378644" cy="34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Низкий</a:t>
            </a:r>
            <a:endParaRPr lang="ru-RU" sz="1200" b="1" dirty="0" smtClean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algn="ctr">
              <a:defRPr/>
            </a:pPr>
            <a:r>
              <a:rPr lang="ru-RU" sz="1200" b="1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 10%</a:t>
            </a:r>
          </a:p>
          <a:p>
            <a:pPr algn="ctr">
              <a:defRPr/>
            </a:pP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cxnSp>
        <p:nvCxnSpPr>
          <p:cNvPr id="88" name="Straight Connector 5"/>
          <p:cNvCxnSpPr>
            <a:cxnSpLocks noChangeShapeType="1"/>
          </p:cNvCxnSpPr>
          <p:nvPr/>
        </p:nvCxnSpPr>
        <p:spPr bwMode="auto">
          <a:xfrm flipV="1">
            <a:off x="5777151" y="2328129"/>
            <a:ext cx="0" cy="3600450"/>
          </a:xfrm>
          <a:prstGeom prst="line">
            <a:avLst/>
          </a:prstGeom>
          <a:noFill/>
          <a:ln w="12700">
            <a:solidFill>
              <a:srgbClr val="7F86B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89" name="Straight Connector 8"/>
          <p:cNvCxnSpPr>
            <a:cxnSpLocks noChangeShapeType="1"/>
          </p:cNvCxnSpPr>
          <p:nvPr/>
        </p:nvCxnSpPr>
        <p:spPr bwMode="auto">
          <a:xfrm>
            <a:off x="3033952" y="4214079"/>
            <a:ext cx="5038629" cy="5711"/>
          </a:xfrm>
          <a:prstGeom prst="line">
            <a:avLst/>
          </a:prstGeom>
          <a:noFill/>
          <a:ln w="12700">
            <a:solidFill>
              <a:srgbClr val="7F86B8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aphicFrame>
        <p:nvGraphicFramePr>
          <p:cNvPr id="90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343005"/>
              </p:ext>
            </p:extLst>
          </p:nvPr>
        </p:nvGraphicFramePr>
        <p:xfrm>
          <a:off x="2839621" y="2270981"/>
          <a:ext cx="6740412" cy="3655559"/>
        </p:xfrm>
        <a:graphic>
          <a:graphicData uri="http://schemas.openxmlformats.org/drawingml/2006/table">
            <a:tbl>
              <a:tblPr/>
              <a:tblGrid>
                <a:gridCol w="674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5559">
                <a:tc>
                  <a:txBody>
                    <a:bodyPr/>
                    <a:lstStyle/>
                    <a:p>
                      <a:endParaRPr lang="en-US" sz="1000" dirty="0">
                        <a:latin typeface="微软雅黑" panose="020B0503020204020204" pitchFamily="34" charset="-122"/>
                      </a:endParaRPr>
                    </a:p>
                  </a:txBody>
                  <a:tcPr marL="68580" marR="68580" marT="34290" marB="34290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91" name="TextBox 19"/>
          <p:cNvSpPr txBox="1">
            <a:spLocks noChangeArrowheads="1"/>
          </p:cNvSpPr>
          <p:nvPr/>
        </p:nvSpPr>
        <p:spPr bwMode="auto">
          <a:xfrm>
            <a:off x="3150117" y="2257570"/>
            <a:ext cx="299369" cy="25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050" b="1" i="1" dirty="0">
                <a:solidFill>
                  <a:srgbClr val="FF0000"/>
                </a:solidFill>
                <a:latin typeface="微软雅黑" panose="020B0503020204020204" pitchFamily="34" charset="-122"/>
              </a:rPr>
              <a:t> </a:t>
            </a:r>
          </a:p>
        </p:txBody>
      </p:sp>
      <p:sp>
        <p:nvSpPr>
          <p:cNvPr id="93" name="Rectangle 40"/>
          <p:cNvSpPr/>
          <p:nvPr/>
        </p:nvSpPr>
        <p:spPr>
          <a:xfrm>
            <a:off x="8751752" y="5954064"/>
            <a:ext cx="1279148" cy="45720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200" b="1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Высокий</a:t>
            </a: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  <a:p>
            <a:pPr algn="ctr">
              <a:defRPr/>
            </a:pP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94" name="Rectangle 41"/>
          <p:cNvSpPr/>
          <p:nvPr/>
        </p:nvSpPr>
        <p:spPr>
          <a:xfrm>
            <a:off x="2508394" y="5939951"/>
            <a:ext cx="1283446" cy="3476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ru-RU" sz="1100" b="1" dirty="0" smtClean="0">
                <a:solidFill>
                  <a:schemeClr val="tx1"/>
                </a:solidFill>
                <a:latin typeface="微软雅黑" panose="020B0503020204020204" pitchFamily="34" charset="-122"/>
              </a:rPr>
              <a:t>Низкий</a:t>
            </a:r>
            <a:endParaRPr lang="en-US" sz="1200" b="1" dirty="0">
              <a:solidFill>
                <a:schemeClr val="tx1"/>
              </a:solidFill>
              <a:latin typeface="微软雅黑" panose="020B0503020204020204" pitchFamily="34" charset="-122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10813" y="1469733"/>
            <a:ext cx="90059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 smtClean="0">
                <a:solidFill>
                  <a:schemeClr val="accent1"/>
                </a:solidFill>
              </a:rPr>
              <a:t>Как определить приоритет цели? </a:t>
            </a:r>
            <a:r>
              <a:rPr lang="ru-RU" sz="1200" dirty="0" smtClean="0"/>
              <a:t>Следует определиться с тем, какое влияние на бизнес окажет выполнение цели. </a:t>
            </a:r>
            <a:endParaRPr lang="ru-RU" sz="1200" dirty="0"/>
          </a:p>
          <a:p>
            <a:r>
              <a:rPr lang="ru-RU" sz="1400" dirty="0"/>
              <a:t> 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5914775" y="2625516"/>
            <a:ext cx="2836977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Quick Wins</a:t>
            </a:r>
            <a:endParaRPr lang="ru-RU" sz="1400" dirty="0" smtClean="0">
              <a:solidFill>
                <a:schemeClr val="accent2"/>
              </a:solidFill>
            </a:endParaRPr>
          </a:p>
          <a:p>
            <a:pPr algn="ctr"/>
            <a:r>
              <a:rPr lang="ru-RU" sz="1200" dirty="0"/>
              <a:t>Идеи первоочередного </a:t>
            </a:r>
            <a:r>
              <a:rPr lang="ru-RU" sz="1200" dirty="0" smtClean="0"/>
              <a:t>порядка</a:t>
            </a:r>
          </a:p>
          <a:p>
            <a:pPr algn="ctr"/>
            <a:endParaRPr lang="ru-RU" sz="1200" dirty="0" smtClean="0">
              <a:solidFill>
                <a:schemeClr val="accent1"/>
              </a:solidFill>
            </a:endParaRPr>
          </a:p>
          <a:p>
            <a:pPr algn="ctr"/>
            <a:r>
              <a:rPr lang="ru-RU" sz="1200" dirty="0">
                <a:solidFill>
                  <a:schemeClr val="accent1"/>
                </a:solidFill>
              </a:rPr>
              <a:t>Ф</a:t>
            </a:r>
            <a:r>
              <a:rPr lang="ru-RU" sz="1200" dirty="0" smtClean="0">
                <a:solidFill>
                  <a:schemeClr val="accent1"/>
                </a:solidFill>
              </a:rPr>
              <a:t>ункции</a:t>
            </a:r>
            <a:r>
              <a:rPr lang="ru-RU" sz="1200" dirty="0">
                <a:solidFill>
                  <a:schemeClr val="accent1"/>
                </a:solidFill>
              </a:rPr>
              <a:t>, которые значительно изменят целевые показатели бизнеса и </a:t>
            </a:r>
            <a:r>
              <a:rPr lang="ru-RU" sz="1200" dirty="0" smtClean="0">
                <a:solidFill>
                  <a:schemeClr val="accent1"/>
                </a:solidFill>
              </a:rPr>
              <a:t>продукта </a:t>
            </a:r>
            <a:endParaRPr lang="ru-RU" sz="1200" dirty="0">
              <a:solidFill>
                <a:schemeClr val="accent1"/>
              </a:solidFill>
            </a:endParaRPr>
          </a:p>
          <a:p>
            <a:pPr algn="ctr"/>
            <a:endParaRPr lang="ru-RU" sz="1400" dirty="0">
              <a:solidFill>
                <a:schemeClr val="accent2"/>
              </a:solidFill>
            </a:endParaRPr>
          </a:p>
        </p:txBody>
      </p:sp>
      <p:sp>
        <p:nvSpPr>
          <p:cNvPr id="97" name="Прямоугольник 96"/>
          <p:cNvSpPr/>
          <p:nvPr/>
        </p:nvSpPr>
        <p:spPr>
          <a:xfrm>
            <a:off x="5947300" y="4339644"/>
            <a:ext cx="3120178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>
                <a:solidFill>
                  <a:schemeClr val="accent2"/>
                </a:solidFill>
              </a:rPr>
              <a:t>Maybes</a:t>
            </a:r>
            <a:endParaRPr lang="ru-RU" sz="1400" dirty="0" smtClean="0">
              <a:solidFill>
                <a:schemeClr val="accent2"/>
              </a:solidFill>
            </a:endParaRPr>
          </a:p>
          <a:p>
            <a:pPr algn="ctr"/>
            <a:r>
              <a:rPr lang="ru-RU" sz="1200" dirty="0" smtClean="0"/>
              <a:t>Идеи с меньшей ценностью </a:t>
            </a:r>
            <a:r>
              <a:rPr lang="ru-RU" sz="1200" dirty="0"/>
              <a:t>и </a:t>
            </a:r>
            <a:r>
              <a:rPr lang="ru-RU" sz="1200" dirty="0" smtClean="0"/>
              <a:t>срочностью</a:t>
            </a:r>
          </a:p>
          <a:p>
            <a:pPr algn="ctr"/>
            <a:r>
              <a:rPr lang="ru-RU" sz="1200" dirty="0" smtClean="0"/>
              <a:t> </a:t>
            </a:r>
          </a:p>
          <a:p>
            <a:pPr algn="ctr"/>
            <a:r>
              <a:rPr lang="ru-RU" sz="1200" dirty="0" smtClean="0">
                <a:solidFill>
                  <a:schemeClr val="accent1"/>
                </a:solidFill>
              </a:rPr>
              <a:t>Желательные, но не обязательные функции</a:t>
            </a:r>
            <a:endParaRPr lang="ru-RU" sz="1200" dirty="0">
              <a:solidFill>
                <a:schemeClr val="accent1"/>
              </a:solidFill>
            </a:endParaRPr>
          </a:p>
        </p:txBody>
      </p:sp>
      <p:sp>
        <p:nvSpPr>
          <p:cNvPr id="98" name="Прямоугольник 97"/>
          <p:cNvSpPr/>
          <p:nvPr/>
        </p:nvSpPr>
        <p:spPr>
          <a:xfrm>
            <a:off x="2908404" y="2667686"/>
            <a:ext cx="2737088" cy="1415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Big </a:t>
            </a:r>
            <a:r>
              <a:rPr lang="en-US" sz="1400" dirty="0" smtClean="0">
                <a:solidFill>
                  <a:schemeClr val="accent2"/>
                </a:solidFill>
              </a:rPr>
              <a:t>Bets</a:t>
            </a:r>
            <a:endParaRPr lang="ru-RU" sz="1400" dirty="0" smtClean="0">
              <a:solidFill>
                <a:schemeClr val="accent2"/>
              </a:solidFill>
            </a:endParaRPr>
          </a:p>
          <a:p>
            <a:pPr algn="ctr"/>
            <a:r>
              <a:rPr lang="ru-RU" sz="1200" dirty="0"/>
              <a:t>И</a:t>
            </a:r>
            <a:r>
              <a:rPr lang="ru-RU" sz="1200" dirty="0" smtClean="0"/>
              <a:t>деи </a:t>
            </a:r>
            <a:r>
              <a:rPr lang="ru-RU" sz="1200" dirty="0"/>
              <a:t>с высоким приоритетом, но которые могут быть выполнены после </a:t>
            </a:r>
            <a:r>
              <a:rPr lang="ru-RU" sz="1200" dirty="0" err="1"/>
              <a:t>Quick</a:t>
            </a:r>
            <a:r>
              <a:rPr lang="ru-RU" sz="1200" dirty="0"/>
              <a:t> </a:t>
            </a:r>
            <a:r>
              <a:rPr lang="ru-RU" sz="1200" dirty="0" err="1"/>
              <a:t>Wins</a:t>
            </a:r>
            <a:r>
              <a:rPr lang="ru-RU" sz="1200" dirty="0" smtClean="0"/>
              <a:t>. </a:t>
            </a:r>
          </a:p>
          <a:p>
            <a:pPr algn="ctr"/>
            <a:endParaRPr lang="ru-RU" sz="1200" dirty="0" smtClean="0">
              <a:solidFill>
                <a:schemeClr val="accent1"/>
              </a:solidFill>
            </a:endParaRPr>
          </a:p>
          <a:p>
            <a:pPr algn="ctr"/>
            <a:r>
              <a:rPr lang="ru-RU" sz="1200" dirty="0">
                <a:solidFill>
                  <a:schemeClr val="accent1"/>
                </a:solidFill>
              </a:rPr>
              <a:t>С</a:t>
            </a:r>
            <a:r>
              <a:rPr lang="ru-RU" sz="1200" dirty="0" smtClean="0">
                <a:solidFill>
                  <a:schemeClr val="accent1"/>
                </a:solidFill>
              </a:rPr>
              <a:t>оздания </a:t>
            </a:r>
            <a:r>
              <a:rPr lang="ru-RU" sz="1200" dirty="0">
                <a:solidFill>
                  <a:schemeClr val="accent1"/>
                </a:solidFill>
              </a:rPr>
              <a:t>дифференцированного положения на рынке</a:t>
            </a:r>
          </a:p>
        </p:txBody>
      </p:sp>
      <p:sp>
        <p:nvSpPr>
          <p:cNvPr id="99" name="Прямоугольник 98"/>
          <p:cNvSpPr/>
          <p:nvPr/>
        </p:nvSpPr>
        <p:spPr>
          <a:xfrm>
            <a:off x="2968114" y="4502994"/>
            <a:ext cx="263783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solidFill>
                  <a:schemeClr val="accent2"/>
                </a:solidFill>
              </a:rPr>
              <a:t>Time sinks</a:t>
            </a:r>
            <a:endParaRPr lang="ru-RU" sz="1400" dirty="0">
              <a:solidFill>
                <a:schemeClr val="accent2"/>
              </a:solidFill>
            </a:endParaRPr>
          </a:p>
          <a:p>
            <a:pPr algn="ctr"/>
            <a:r>
              <a:rPr lang="ru-RU" sz="1200" dirty="0"/>
              <a:t>Идеи которые </a:t>
            </a:r>
            <a:r>
              <a:rPr lang="ru-RU" sz="1200" dirty="0" smtClean="0"/>
              <a:t>можно отложить </a:t>
            </a:r>
          </a:p>
          <a:p>
            <a:pPr algn="ctr"/>
            <a:endParaRPr lang="ru-RU" sz="1200" dirty="0" smtClean="0">
              <a:solidFill>
                <a:schemeClr val="accent1"/>
              </a:solidFill>
            </a:endParaRPr>
          </a:p>
          <a:p>
            <a:pPr algn="ctr"/>
            <a:r>
              <a:rPr lang="ru-RU" sz="1200" dirty="0">
                <a:solidFill>
                  <a:schemeClr val="accent1"/>
                </a:solidFill>
              </a:rPr>
              <a:t>С</a:t>
            </a:r>
            <a:r>
              <a:rPr lang="ru-RU" sz="1200" dirty="0" smtClean="0">
                <a:solidFill>
                  <a:schemeClr val="accent1"/>
                </a:solidFill>
              </a:rPr>
              <a:t>тратегический функции</a:t>
            </a:r>
            <a:endParaRPr lang="ru-RU" sz="1200" dirty="0">
              <a:solidFill>
                <a:schemeClr val="accent1"/>
              </a:solidFill>
            </a:endParaRPr>
          </a:p>
        </p:txBody>
      </p:sp>
      <p:pic>
        <p:nvPicPr>
          <p:cNvPr id="21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6" t="21016" r="21633" b="59848"/>
          <a:stretch/>
        </p:blipFill>
        <p:spPr bwMode="auto">
          <a:xfrm>
            <a:off x="10787192" y="335574"/>
            <a:ext cx="1034571" cy="94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ая выноска 21"/>
          <p:cNvSpPr/>
          <p:nvPr/>
        </p:nvSpPr>
        <p:spPr>
          <a:xfrm>
            <a:off x="466281" y="645681"/>
            <a:ext cx="10106486" cy="629962"/>
          </a:xfrm>
          <a:prstGeom prst="wedgeRectCallout">
            <a:avLst>
              <a:gd name="adj1" fmla="val 53047"/>
              <a:gd name="adj2" fmla="val -1608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400"/>
              </a:spcBef>
            </a:pPr>
            <a:endParaRPr lang="ru-RU" sz="1400" dirty="0" smtClean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>
              <a:spcBef>
                <a:spcPts val="400"/>
              </a:spcBef>
            </a:pPr>
            <a:r>
              <a:rPr lang="ru-RU" sz="1200" dirty="0">
                <a:solidFill>
                  <a:schemeClr val="tx1"/>
                </a:solidFill>
              </a:rPr>
              <a:t>От значимости выполнения цели зависит её вес</a:t>
            </a:r>
            <a:r>
              <a:rPr lang="en-US" sz="1200" dirty="0">
                <a:solidFill>
                  <a:schemeClr val="tx1"/>
                </a:solidFill>
              </a:rPr>
              <a:t> - </a:t>
            </a:r>
            <a:r>
              <a:rPr lang="ru-RU" sz="1200" dirty="0">
                <a:solidFill>
                  <a:schemeClr val="tx1"/>
                </a:solidFill>
              </a:rPr>
              <a:t>у более важных </a:t>
            </a:r>
            <a:r>
              <a:rPr lang="ru-RU" sz="1200" dirty="0" smtClean="0">
                <a:solidFill>
                  <a:schemeClr val="tx1"/>
                </a:solidFill>
              </a:rPr>
              <a:t>КПЭ больше </a:t>
            </a:r>
            <a:r>
              <a:rPr lang="ru-RU" sz="1200" dirty="0">
                <a:solidFill>
                  <a:schemeClr val="tx1"/>
                </a:solidFill>
              </a:rPr>
              <a:t>вес. Расстановку весов необходимо начинать с более важных </a:t>
            </a:r>
            <a:r>
              <a:rPr lang="ru-RU" sz="1200" dirty="0" smtClean="0">
                <a:solidFill>
                  <a:schemeClr val="tx1"/>
                </a:solidFill>
              </a:rPr>
              <a:t>КПЭ.</a:t>
            </a:r>
            <a:endParaRPr lang="ru-RU" sz="1200" dirty="0">
              <a:solidFill>
                <a:schemeClr val="tx1"/>
              </a:solidFill>
            </a:endParaRPr>
          </a:p>
          <a:p>
            <a:pPr algn="ctr">
              <a:spcBef>
                <a:spcPts val="400"/>
              </a:spcBef>
            </a:pPr>
            <a:endParaRPr lang="ru-RU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405267" y="3321561"/>
            <a:ext cx="369332" cy="15010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200" dirty="0" smtClean="0"/>
              <a:t>Средний уровень</a:t>
            </a:r>
            <a:endParaRPr lang="ru-RU" sz="1200" dirty="0"/>
          </a:p>
        </p:txBody>
      </p:sp>
      <p:sp>
        <p:nvSpPr>
          <p:cNvPr id="24" name="TextBox 23"/>
          <p:cNvSpPr txBox="1"/>
          <p:nvPr/>
        </p:nvSpPr>
        <p:spPr>
          <a:xfrm rot="5400000">
            <a:off x="5730108" y="5363278"/>
            <a:ext cx="369332" cy="1501009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ru-RU" sz="1200" dirty="0" smtClean="0"/>
              <a:t>Средний уровень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23058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87449" y="190696"/>
            <a:ext cx="11252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ОПИСАНИЕ</a:t>
            </a:r>
            <a:r>
              <a:rPr lang="ru-RU" sz="2000" b="1" dirty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1600" b="1" dirty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УРОВНЯ ВЫПОЛНЕНИЯ ЦЕЛИ</a:t>
            </a:r>
          </a:p>
        </p:txBody>
      </p:sp>
      <p:pic>
        <p:nvPicPr>
          <p:cNvPr id="31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t="14143" r="69974" b="52465"/>
          <a:stretch/>
        </p:blipFill>
        <p:spPr bwMode="auto">
          <a:xfrm flipH="1">
            <a:off x="10775095" y="413842"/>
            <a:ext cx="1278577" cy="118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рямоугольник 3"/>
          <p:cNvSpPr/>
          <p:nvPr/>
        </p:nvSpPr>
        <p:spPr>
          <a:xfrm>
            <a:off x="487449" y="577533"/>
            <a:ext cx="833543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accent1"/>
                </a:solidFill>
              </a:rPr>
              <a:t>Уровень</a:t>
            </a:r>
            <a:r>
              <a:rPr lang="ru-RU" dirty="0" smtClean="0">
                <a:solidFill>
                  <a:schemeClr val="accent1"/>
                </a:solidFill>
              </a:rPr>
              <a:t> </a:t>
            </a:r>
            <a:r>
              <a:rPr lang="ru-RU" sz="1400" dirty="0" smtClean="0">
                <a:solidFill>
                  <a:schemeClr val="accent1"/>
                </a:solidFill>
              </a:rPr>
              <a:t>выполнения цели  </a:t>
            </a:r>
            <a:r>
              <a:rPr lang="ru-RU" sz="1400" dirty="0">
                <a:solidFill>
                  <a:schemeClr val="accent1"/>
                </a:solidFill>
              </a:rPr>
              <a:t>определяет План работ для </a:t>
            </a:r>
            <a:r>
              <a:rPr lang="ru-RU" sz="1400" dirty="0" smtClean="0">
                <a:solidFill>
                  <a:schemeClr val="accent1"/>
                </a:solidFill>
              </a:rPr>
              <a:t>её реализации</a:t>
            </a:r>
            <a:endParaRPr lang="ru-RU" sz="1400" dirty="0">
              <a:solidFill>
                <a:schemeClr val="accent1"/>
              </a:solidFill>
            </a:endParaRPr>
          </a:p>
        </p:txBody>
      </p:sp>
      <p:sp>
        <p:nvSpPr>
          <p:cNvPr id="32" name="Прямоугольная выноска 31"/>
          <p:cNvSpPr/>
          <p:nvPr/>
        </p:nvSpPr>
        <p:spPr>
          <a:xfrm>
            <a:off x="6900333" y="644037"/>
            <a:ext cx="4089400" cy="451908"/>
          </a:xfrm>
          <a:prstGeom prst="wedgeRectCallout">
            <a:avLst>
              <a:gd name="adj1" fmla="val 55591"/>
              <a:gd name="adj2" fmla="val 13609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 smtClean="0">
                <a:solidFill>
                  <a:schemeClr val="tx1"/>
                </a:solidFill>
              </a:rPr>
              <a:t> «Как сделать?»  </a:t>
            </a:r>
            <a:r>
              <a:rPr lang="ru-RU" sz="1200" dirty="0">
                <a:solidFill>
                  <a:schemeClr val="tx1"/>
                </a:solidFill>
              </a:rPr>
              <a:t>или </a:t>
            </a:r>
            <a:r>
              <a:rPr lang="ru-RU" sz="1200" dirty="0" smtClean="0">
                <a:solidFill>
                  <a:schemeClr val="tx1"/>
                </a:solidFill>
              </a:rPr>
              <a:t>  «Что </a:t>
            </a:r>
            <a:r>
              <a:rPr lang="ru-RU" sz="1200" dirty="0">
                <a:solidFill>
                  <a:schemeClr val="tx1"/>
                </a:solidFill>
              </a:rPr>
              <a:t>именно нужно сделать</a:t>
            </a:r>
            <a:r>
              <a:rPr lang="ru-RU" sz="1200" dirty="0" smtClean="0">
                <a:solidFill>
                  <a:schemeClr val="tx1"/>
                </a:solidFill>
              </a:rPr>
              <a:t>?»</a:t>
            </a:r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38" name="Прямоугольник 37"/>
          <p:cNvSpPr/>
          <p:nvPr/>
        </p:nvSpPr>
        <p:spPr>
          <a:xfrm>
            <a:off x="558353" y="1500287"/>
            <a:ext cx="10238908" cy="2899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200" dirty="0"/>
              <a:t>Значение цели предполагает достижение </a:t>
            </a:r>
            <a:r>
              <a:rPr lang="ru-RU" sz="1200" dirty="0" smtClean="0"/>
              <a:t>результата.</a:t>
            </a:r>
            <a:endParaRPr lang="ru-RU" sz="12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555637" y="1803645"/>
            <a:ext cx="11036910" cy="6522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200" dirty="0"/>
              <a:t>Разница между значениями не должна быть </a:t>
            </a:r>
            <a:r>
              <a:rPr lang="ru-RU" sz="1200" dirty="0" smtClean="0"/>
              <a:t>существенной. </a:t>
            </a:r>
            <a:r>
              <a:rPr lang="ru-RU" sz="1100" dirty="0" smtClean="0">
                <a:solidFill>
                  <a:schemeClr val="accent1"/>
                </a:solidFill>
              </a:rPr>
              <a:t>Например, некорректно указывать, что на 80 % необходимо обеспечить увеличение выручки на 2%, а на 100 %  - на </a:t>
            </a:r>
            <a:r>
              <a:rPr lang="ru-RU" sz="1100" dirty="0">
                <a:solidFill>
                  <a:schemeClr val="accent1"/>
                </a:solidFill>
              </a:rPr>
              <a:t>3</a:t>
            </a:r>
            <a:r>
              <a:rPr lang="ru-RU" sz="1100" dirty="0" smtClean="0">
                <a:solidFill>
                  <a:schemeClr val="accent1"/>
                </a:solidFill>
              </a:rPr>
              <a:t>0%. </a:t>
            </a:r>
            <a:r>
              <a:rPr lang="ru-RU" sz="1100" dirty="0">
                <a:solidFill>
                  <a:schemeClr val="tx2"/>
                </a:solidFill>
              </a:rPr>
              <a:t>Существенная разница между значения может говорить о том, что либо слишком легко достичь минимума цели, либо слишком  сложно достичь </a:t>
            </a:r>
            <a:r>
              <a:rPr lang="ru-RU" sz="1100" dirty="0" smtClean="0">
                <a:solidFill>
                  <a:schemeClr val="tx2"/>
                </a:solidFill>
              </a:rPr>
              <a:t>её максимума.</a:t>
            </a:r>
            <a:endParaRPr lang="ru-RU" sz="1100" dirty="0">
              <a:solidFill>
                <a:schemeClr val="accent1"/>
              </a:solidFill>
            </a:endParaRPr>
          </a:p>
        </p:txBody>
      </p:sp>
      <p:sp>
        <p:nvSpPr>
          <p:cNvPr id="40" name="Прямоугольник 39"/>
          <p:cNvSpPr/>
          <p:nvPr/>
        </p:nvSpPr>
        <p:spPr>
          <a:xfrm>
            <a:off x="541869" y="2459954"/>
            <a:ext cx="11482781" cy="915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ü"/>
            </a:pPr>
            <a:r>
              <a:rPr lang="ru-RU" sz="1200" dirty="0"/>
              <a:t>Необходимо учитывать итоги достижения аналогичных целей в предыдущие </a:t>
            </a:r>
            <a:r>
              <a:rPr lang="ru-RU" sz="1200" dirty="0" smtClean="0"/>
              <a:t>периоды. </a:t>
            </a:r>
            <a:r>
              <a:rPr lang="ru-RU" sz="1100" dirty="0" smtClean="0">
                <a:solidFill>
                  <a:schemeClr val="accent1"/>
                </a:solidFill>
              </a:rPr>
              <a:t>Например, в предыдущем отчетном периоде цель «</a:t>
            </a:r>
            <a:r>
              <a:rPr lang="ru-RU" sz="1100" dirty="0">
                <a:solidFill>
                  <a:schemeClr val="accent1"/>
                </a:solidFill>
              </a:rPr>
              <a:t>Увеличить долю позитивных публикаций в региональных </a:t>
            </a:r>
            <a:r>
              <a:rPr lang="ru-RU" sz="1100" dirty="0" smtClean="0">
                <a:solidFill>
                  <a:schemeClr val="accent1"/>
                </a:solidFill>
              </a:rPr>
              <a:t>СМИ» была выполнена на 120 %, то  в новом отчетном периоде необходимо указать данные немного превышающие показатели предыдущего периода.</a:t>
            </a:r>
          </a:p>
          <a:p>
            <a:pPr>
              <a:lnSpc>
                <a:spcPct val="107000"/>
              </a:lnSpc>
            </a:pPr>
            <a:r>
              <a:rPr lang="ru-RU" sz="1400" dirty="0" smtClean="0"/>
              <a:t>  </a:t>
            </a:r>
            <a:endParaRPr lang="ru-RU" sz="14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487449" y="1171041"/>
            <a:ext cx="158569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u="sng" dirty="0" smtClean="0">
                <a:solidFill>
                  <a:schemeClr val="accent3"/>
                </a:solidFill>
              </a:rPr>
              <a:t>Важно помнить:</a:t>
            </a:r>
            <a:endParaRPr lang="ru-RU" sz="1400" dirty="0">
              <a:solidFill>
                <a:schemeClr val="accent3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555637" y="3138182"/>
            <a:ext cx="108796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ru-RU" sz="1200" dirty="0"/>
              <a:t>Для выполнения цели на 100% необходимо, чтобы </a:t>
            </a:r>
            <a:r>
              <a:rPr lang="ru-RU" sz="1200" dirty="0" smtClean="0"/>
              <a:t>значения </a:t>
            </a:r>
            <a:r>
              <a:rPr lang="ru-RU" sz="1200" dirty="0"/>
              <a:t>на 80 %  были </a:t>
            </a:r>
            <a:r>
              <a:rPr lang="ru-RU" sz="1200" dirty="0" smtClean="0"/>
              <a:t>реализованы.</a:t>
            </a:r>
            <a:endParaRPr lang="ru-RU" sz="12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427074" y="3665825"/>
            <a:ext cx="58240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u="sng" dirty="0" smtClean="0">
                <a:solidFill>
                  <a:schemeClr val="accent3"/>
                </a:solidFill>
              </a:rPr>
              <a:t>Подходы к формулированию значений текстовой категории цели</a:t>
            </a:r>
            <a:endParaRPr lang="ru-RU" sz="1400" dirty="0">
              <a:solidFill>
                <a:schemeClr val="accent3"/>
              </a:solidFill>
            </a:endParaRPr>
          </a:p>
        </p:txBody>
      </p:sp>
      <p:graphicFrame>
        <p:nvGraphicFramePr>
          <p:cNvPr id="25" name="Таблица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093642"/>
              </p:ext>
            </p:extLst>
          </p:nvPr>
        </p:nvGraphicFramePr>
        <p:xfrm>
          <a:off x="487449" y="4402476"/>
          <a:ext cx="11256433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08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8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7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Подход</a:t>
                      </a:r>
                      <a:r>
                        <a:rPr lang="ru-RU" sz="11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 формулированию значения </a:t>
                      </a:r>
                      <a:endParaRPr lang="ru-RU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Мин.</a:t>
                      </a:r>
                      <a:r>
                        <a:rPr lang="ru-RU" sz="11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значение (80%)</a:t>
                      </a:r>
                      <a:endParaRPr lang="ru-RU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Целевое значение (100%)</a:t>
                      </a:r>
                      <a:endParaRPr lang="ru-RU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Максимальное значение (120%)</a:t>
                      </a:r>
                      <a:endParaRPr lang="ru-RU" sz="1100" dirty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309"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Разделить выполнение цели по степени реализации конечного результата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План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разработан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План утвержден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План реализован</a:t>
                      </a:r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8349"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Разделить выполнение цели по времени выполнения/ключевым датам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План утвержден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срок до 31.12.202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года</a:t>
                      </a:r>
                    </a:p>
                    <a:p>
                      <a:pPr algn="ctr" fontAlgn="ctr"/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План утвержден</a:t>
                      </a:r>
                      <a:r>
                        <a:rPr lang="ru-RU" sz="1100" kern="1200" baseline="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срок до 15.10.202</a:t>
                      </a:r>
                      <a:r>
                        <a:rPr lang="en-US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года</a:t>
                      </a:r>
                    </a:p>
                    <a:p>
                      <a:pPr algn="ctr" fontAlgn="ctr"/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kern="1200" dirty="0" smtClean="0">
                          <a:solidFill>
                            <a:schemeClr val="dk1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применимо</a:t>
                      </a:r>
                    </a:p>
                    <a:p>
                      <a:pPr algn="ctr" fontAlgn="ctr"/>
                      <a:endParaRPr lang="ru-RU" sz="1100" kern="1200" dirty="0">
                        <a:solidFill>
                          <a:schemeClr val="dk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922">
                <a:tc>
                  <a:txBody>
                    <a:bodyPr/>
                    <a:lstStyle/>
                    <a:p>
                      <a:pPr algn="l"/>
                      <a:r>
                        <a:rPr lang="ru-RU" sz="1100" b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Разделить выполнение цели по объему выполненных задач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Реализовано 70 % задач плана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Реализовано 90 % задач плана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b="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Реализовано 100 % задач плана</a:t>
                      </a:r>
                      <a:endParaRPr lang="ru-RU" sz="1100" b="0" kern="1200" dirty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Прямоугольник 5"/>
          <p:cNvSpPr/>
          <p:nvPr/>
        </p:nvSpPr>
        <p:spPr>
          <a:xfrm>
            <a:off x="434226" y="4016539"/>
            <a:ext cx="1169065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u="sng" dirty="0" smtClean="0">
                <a:solidFill>
                  <a:schemeClr val="accent1"/>
                </a:solidFill>
              </a:rPr>
              <a:t>Например:</a:t>
            </a:r>
            <a:r>
              <a:rPr lang="ru-RU" sz="1200" dirty="0" smtClean="0">
                <a:solidFill>
                  <a:schemeClr val="accent1"/>
                </a:solidFill>
              </a:rPr>
              <a:t> </a:t>
            </a:r>
            <a:r>
              <a:rPr lang="ru-RU" sz="1200" dirty="0">
                <a:solidFill>
                  <a:schemeClr val="accent1"/>
                </a:solidFill>
              </a:rPr>
              <a:t>Ц</a:t>
            </a:r>
            <a:r>
              <a:rPr lang="ru-RU" sz="1200" dirty="0" smtClean="0">
                <a:solidFill>
                  <a:schemeClr val="accent1"/>
                </a:solidFill>
              </a:rPr>
              <a:t>ель </a:t>
            </a:r>
            <a:r>
              <a:rPr lang="ru-RU" sz="1200" dirty="0">
                <a:solidFill>
                  <a:schemeClr val="accent1"/>
                </a:solidFill>
              </a:rPr>
              <a:t>«Сформировать </a:t>
            </a:r>
            <a:r>
              <a:rPr lang="ru-RU" sz="1200" dirty="0" smtClean="0">
                <a:solidFill>
                  <a:schemeClr val="accent1"/>
                </a:solidFill>
              </a:rPr>
              <a:t>План участия АУО «Почта России» в международном конгрессе…»</a:t>
            </a:r>
            <a:endParaRPr lang="ru-RU" sz="12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9282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45725" y="167565"/>
            <a:ext cx="1125219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ТИПИЧНЫЕ ОШИБКИ ПРИ </a:t>
            </a: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ФОРМУЛИРОВКЕ </a:t>
            </a:r>
            <a:r>
              <a:rPr lang="ru-RU" sz="1600" b="1" dirty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ЗНАЧЕНИЙ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889361" y="580500"/>
            <a:ext cx="11455398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1300" dirty="0"/>
              <a:t>Указание в значениях текстовой цели процентов выполнения цели </a:t>
            </a:r>
          </a:p>
        </p:txBody>
      </p:sp>
      <p:graphicFrame>
        <p:nvGraphicFramePr>
          <p:cNvPr id="30" name="Таблица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737566"/>
              </p:ext>
            </p:extLst>
          </p:nvPr>
        </p:nvGraphicFramePr>
        <p:xfrm>
          <a:off x="442097" y="918509"/>
          <a:ext cx="11631410" cy="8901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900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3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359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5749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Описание индивидуальной цели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Мин.</a:t>
                      </a:r>
                      <a:r>
                        <a:rPr lang="ru-RU" sz="1200" baseline="0" dirty="0" smtClean="0"/>
                        <a:t> значение (80%)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Целевое значение (100%)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Максимальное значение (120%)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Разработать методику оценки экономического эффекта на базе </a:t>
                      </a:r>
                      <a:r>
                        <a:rPr lang="ru-RU" sz="1100" kern="1200" dirty="0" err="1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end-to-end</a:t>
                      </a:r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Тарифов по СМ0, СМ1, СМ2, ФР в разрезе Продуктов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80</a:t>
                      </a:r>
                      <a:endParaRPr lang="ru-RU" sz="1100" b="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100</a:t>
                      </a:r>
                      <a:endParaRPr lang="ru-RU" sz="110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120</a:t>
                      </a:r>
                      <a:endParaRPr lang="ru-RU" sz="110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4" name="Прямоугольник 33"/>
          <p:cNvSpPr/>
          <p:nvPr/>
        </p:nvSpPr>
        <p:spPr>
          <a:xfrm>
            <a:off x="869632" y="2889768"/>
            <a:ext cx="6096000" cy="2923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ctr"/>
            <a:r>
              <a:rPr lang="ru-RU" sz="1300" dirty="0"/>
              <a:t>Абстрактная формулировки значений </a:t>
            </a:r>
            <a:endParaRPr lang="en-US" sz="1300" dirty="0"/>
          </a:p>
        </p:txBody>
      </p:sp>
      <p:graphicFrame>
        <p:nvGraphicFramePr>
          <p:cNvPr id="40" name="Таблица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2001048"/>
              </p:ext>
            </p:extLst>
          </p:nvPr>
        </p:nvGraphicFramePr>
        <p:xfrm>
          <a:off x="492513" y="3229845"/>
          <a:ext cx="11631410" cy="701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4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00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20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199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Описание индивидуальной цели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Мин.</a:t>
                      </a:r>
                      <a:r>
                        <a:rPr lang="ru-RU" sz="1200" baseline="0" dirty="0" smtClean="0"/>
                        <a:t> значение (80%)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Целевое значение (100%)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Максимальное значение (120%)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Разработка</a:t>
                      </a:r>
                      <a:r>
                        <a:rPr lang="ru-RU" sz="1100" kern="1200" baseline="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и в</a:t>
                      </a:r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недрение Регламента взаимодействия Отдела </a:t>
                      </a:r>
                      <a:r>
                        <a:rPr lang="en-US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X </a:t>
                      </a:r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МР по отправкам ПО всеми видами транспорта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до 01.12.202</a:t>
                      </a:r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100" kern="12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до 01.11.202</a:t>
                      </a:r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100" kern="12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до 01.10.202</a:t>
                      </a:r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100" kern="12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Выноска 2 3"/>
          <p:cNvSpPr/>
          <p:nvPr/>
        </p:nvSpPr>
        <p:spPr>
          <a:xfrm>
            <a:off x="4249430" y="2116605"/>
            <a:ext cx="2333699" cy="4556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92307"/>
              <a:gd name="adj6" fmla="val 1992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 </a:t>
            </a:r>
            <a:r>
              <a:rPr lang="ru-RU" sz="1100" dirty="0" err="1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драфт</a:t>
            </a:r>
            <a:r>
              <a:rPr lang="ru-RU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методики оценки экономического эффекта</a:t>
            </a:r>
          </a:p>
        </p:txBody>
      </p:sp>
      <p:sp>
        <p:nvSpPr>
          <p:cNvPr id="26" name="Выноска 2 25"/>
          <p:cNvSpPr/>
          <p:nvPr/>
        </p:nvSpPr>
        <p:spPr>
          <a:xfrm>
            <a:off x="7022493" y="2113047"/>
            <a:ext cx="2192517" cy="453798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7275"/>
              <a:gd name="adj6" fmla="val 20147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Утверждена методика </a:t>
            </a:r>
            <a:r>
              <a:rPr lang="ru-RU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оценки экономического эффекта</a:t>
            </a:r>
          </a:p>
        </p:txBody>
      </p:sp>
      <p:sp>
        <p:nvSpPr>
          <p:cNvPr id="27" name="Выноска 2 26"/>
          <p:cNvSpPr/>
          <p:nvPr/>
        </p:nvSpPr>
        <p:spPr>
          <a:xfrm>
            <a:off x="9814656" y="2122704"/>
            <a:ext cx="2192517" cy="462624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81823"/>
              <a:gd name="adj6" fmla="val 13967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Проведена оценка </a:t>
            </a:r>
            <a:r>
              <a:rPr lang="ru-RU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экономического эффекта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374119" y="3976596"/>
            <a:ext cx="119174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accent1"/>
                </a:solidFill>
              </a:rPr>
              <a:t>Непонятно, что необходимо сделать к указанному сроку, разработать или внедрить Регламент, а так же, что будет являться критерием </a:t>
            </a:r>
            <a:r>
              <a:rPr lang="ru-RU" sz="1200" dirty="0">
                <a:solidFill>
                  <a:schemeClr val="accent1"/>
                </a:solidFill>
              </a:rPr>
              <a:t>результата </a:t>
            </a:r>
            <a:r>
              <a:rPr lang="ru-RU" sz="1200" dirty="0" smtClean="0">
                <a:solidFill>
                  <a:schemeClr val="accent1"/>
                </a:solidFill>
              </a:rPr>
              <a:t>внедрения.</a:t>
            </a:r>
            <a:endParaRPr lang="ru-RU" sz="1200" dirty="0">
              <a:solidFill>
                <a:schemeClr val="accent1"/>
              </a:solidFill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34503" y="509233"/>
            <a:ext cx="553211" cy="465863"/>
            <a:chOff x="9926199" y="149455"/>
            <a:chExt cx="1989998" cy="1989998"/>
          </a:xfrm>
        </p:grpSpPr>
        <p:grpSp>
          <p:nvGrpSpPr>
            <p:cNvPr id="25" name="Группа 24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31" name="Shape 30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2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3" name="Группа 32"/>
          <p:cNvGrpSpPr/>
          <p:nvPr/>
        </p:nvGrpSpPr>
        <p:grpSpPr>
          <a:xfrm>
            <a:off x="374119" y="2793562"/>
            <a:ext cx="553211" cy="465863"/>
            <a:chOff x="9926199" y="149455"/>
            <a:chExt cx="1989998" cy="1989998"/>
          </a:xfrm>
        </p:grpSpPr>
        <p:grpSp>
          <p:nvGrpSpPr>
            <p:cNvPr id="41" name="Группа 40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43" name="Shape 42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4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42" name="TextBox 41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2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445723" y="1962326"/>
            <a:ext cx="1209287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/>
                </a:solidFill>
              </a:rPr>
              <a:t>Графа значение заполнено неверно. </a:t>
            </a:r>
            <a:endParaRPr lang="ru-RU" sz="1200" dirty="0" smtClean="0">
              <a:solidFill>
                <a:schemeClr val="accent1"/>
              </a:solidFill>
            </a:endParaRPr>
          </a:p>
          <a:p>
            <a:r>
              <a:rPr lang="ru-RU" sz="1200" dirty="0" smtClean="0">
                <a:solidFill>
                  <a:schemeClr val="accent1"/>
                </a:solidFill>
              </a:rPr>
              <a:t>В </a:t>
            </a:r>
            <a:r>
              <a:rPr lang="ru-RU" sz="1200" dirty="0">
                <a:solidFill>
                  <a:schemeClr val="accent1"/>
                </a:solidFill>
              </a:rPr>
              <a:t>ней необходимо указывать, что именно </a:t>
            </a:r>
            <a:endParaRPr lang="ru-RU" sz="1200" dirty="0" smtClean="0">
              <a:solidFill>
                <a:schemeClr val="accent1"/>
              </a:solidFill>
            </a:endParaRPr>
          </a:p>
          <a:p>
            <a:r>
              <a:rPr lang="ru-RU" sz="1200" dirty="0" smtClean="0">
                <a:solidFill>
                  <a:schemeClr val="accent1"/>
                </a:solidFill>
              </a:rPr>
              <a:t>необходимо </a:t>
            </a:r>
            <a:r>
              <a:rPr lang="ru-RU" sz="1200" dirty="0">
                <a:solidFill>
                  <a:schemeClr val="accent1"/>
                </a:solidFill>
              </a:rPr>
              <a:t>сделать для выполнения </a:t>
            </a:r>
            <a:r>
              <a:rPr lang="ru-RU" sz="1200" dirty="0" smtClean="0">
                <a:solidFill>
                  <a:schemeClr val="accent1"/>
                </a:solidFill>
              </a:rPr>
              <a:t>цели:</a:t>
            </a:r>
            <a:endParaRPr lang="ru-RU" sz="1200" dirty="0">
              <a:solidFill>
                <a:schemeClr val="accent1"/>
              </a:solidFill>
            </a:endParaRPr>
          </a:p>
        </p:txBody>
      </p:sp>
      <p:sp>
        <p:nvSpPr>
          <p:cNvPr id="58" name="Прямоугольник 57"/>
          <p:cNvSpPr/>
          <p:nvPr/>
        </p:nvSpPr>
        <p:spPr>
          <a:xfrm>
            <a:off x="859722" y="4697374"/>
            <a:ext cx="11514676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800"/>
              </a:lnSpc>
            </a:pPr>
            <a:r>
              <a:rPr lang="ru-RU" sz="1300" dirty="0"/>
              <a:t>Значения цели </a:t>
            </a:r>
            <a:r>
              <a:rPr lang="ru-RU" sz="1300" dirty="0" smtClean="0"/>
              <a:t>больше похожи на перечисление действий</a:t>
            </a:r>
            <a:r>
              <a:rPr lang="ru-RU" sz="1300" dirty="0"/>
              <a:t>, за которыми теряется конкретный результат выполнения цели</a:t>
            </a:r>
          </a:p>
        </p:txBody>
      </p:sp>
      <p:sp>
        <p:nvSpPr>
          <p:cNvPr id="65" name="Прямоугольник 64"/>
          <p:cNvSpPr/>
          <p:nvPr/>
        </p:nvSpPr>
        <p:spPr>
          <a:xfrm>
            <a:off x="492513" y="5976952"/>
            <a:ext cx="116314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/>
                </a:solidFill>
              </a:rPr>
              <a:t>В данном случае будет сложно оценить выполнение цели.  О каких проектах Политики идет речь? Как много проектов необходимо разработать в рамках реализации цели? Положения и Регламенты о </a:t>
            </a:r>
            <a:r>
              <a:rPr lang="ru-RU" sz="1200" dirty="0" smtClean="0">
                <a:solidFill>
                  <a:schemeClr val="accent1"/>
                </a:solidFill>
              </a:rPr>
              <a:t>чём?</a:t>
            </a:r>
            <a:endParaRPr lang="ru-RU" sz="1200" dirty="0">
              <a:solidFill>
                <a:schemeClr val="accent1"/>
              </a:solidFill>
            </a:endParaRPr>
          </a:p>
        </p:txBody>
      </p:sp>
      <p:graphicFrame>
        <p:nvGraphicFramePr>
          <p:cNvPr id="71" name="Таблица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82134"/>
              </p:ext>
            </p:extLst>
          </p:nvPr>
        </p:nvGraphicFramePr>
        <p:xfrm>
          <a:off x="492513" y="5042595"/>
          <a:ext cx="11631410" cy="1051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82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2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040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627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7199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Описание индивидуальной цели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Мин.</a:t>
                      </a:r>
                      <a:r>
                        <a:rPr lang="ru-RU" sz="1200" baseline="0" dirty="0" smtClean="0"/>
                        <a:t> значение (80%)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Целевое значение (100%)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Максимальное значение (120%)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Формирование Политики благотворительности для формирования имиджа социально-ответственной</a:t>
                      </a:r>
                      <a:r>
                        <a:rPr lang="ru-RU" sz="1100" kern="1200" baseline="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компании</a:t>
                      </a:r>
                      <a:endParaRPr lang="ru-RU" sz="1100" kern="1200" dirty="0" smtClean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Разработка проектов Политики, Положений, Регламентов по благотворительности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Организация процесса ответов на письма. Отработка порядка сопровождения заключения договоров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</a:t>
                      </a:r>
                      <a:r>
                        <a:rPr lang="ru-RU" sz="1100" kern="1200" baseline="0" dirty="0" smtClean="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применимо</a:t>
                      </a:r>
                      <a:endParaRPr lang="ru-RU" sz="1100" kern="120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9" name="Прямая со стрелкой 8"/>
          <p:cNvCxnSpPr/>
          <p:nvPr/>
        </p:nvCxnSpPr>
        <p:spPr>
          <a:xfrm flipV="1">
            <a:off x="3817630" y="2352957"/>
            <a:ext cx="347133" cy="1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Группа 65"/>
          <p:cNvGrpSpPr/>
          <p:nvPr/>
        </p:nvGrpSpPr>
        <p:grpSpPr>
          <a:xfrm>
            <a:off x="394362" y="4638434"/>
            <a:ext cx="553211" cy="465863"/>
            <a:chOff x="9926199" y="149455"/>
            <a:chExt cx="1989998" cy="1989998"/>
          </a:xfrm>
        </p:grpSpPr>
        <p:grpSp>
          <p:nvGrpSpPr>
            <p:cNvPr id="67" name="Группа 66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69" name="Shape 68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0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68" name="TextBox 67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3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2851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60744" y="176209"/>
            <a:ext cx="1125219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ТИПИЧНЫЕ</a:t>
            </a:r>
            <a:r>
              <a:rPr lang="ru-RU" sz="2000" b="1" dirty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 </a:t>
            </a:r>
            <a:r>
              <a:rPr lang="ru-RU" sz="1600" b="1" dirty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ОШИБКИ ПРИ </a:t>
            </a: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ФОРМУЛИРОВКЕ </a:t>
            </a:r>
            <a:r>
              <a:rPr lang="ru-RU" sz="1600" b="1" dirty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ЗНАЧЕНИЙ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896365" y="678693"/>
            <a:ext cx="10274299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 smtClean="0"/>
              <a:t>Назначение максимального значения </a:t>
            </a:r>
            <a:r>
              <a:rPr lang="ru-RU" sz="1300" dirty="0"/>
              <a:t>цели при условии, что ее реализация зависит от </a:t>
            </a:r>
            <a:r>
              <a:rPr lang="ru-RU" sz="1300" dirty="0" smtClean="0"/>
              <a:t>даты </a:t>
            </a:r>
            <a:r>
              <a:rPr lang="ru-RU" sz="1300" dirty="0"/>
              <a:t>выполнения </a:t>
            </a:r>
          </a:p>
        </p:txBody>
      </p:sp>
      <p:graphicFrame>
        <p:nvGraphicFramePr>
          <p:cNvPr id="31" name="Таблица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537323"/>
              </p:ext>
            </p:extLst>
          </p:nvPr>
        </p:nvGraphicFramePr>
        <p:xfrm>
          <a:off x="471181" y="1122530"/>
          <a:ext cx="11631410" cy="721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14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44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100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5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9428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Описание индивидуальной цели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Мин.</a:t>
                      </a:r>
                      <a:r>
                        <a:rPr lang="ru-RU" sz="1100" baseline="0" dirty="0" smtClean="0"/>
                        <a:t> значение (80%)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Целевое значение (100%)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Максимальное значение (120%)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Разработан</a:t>
                      </a:r>
                      <a:r>
                        <a:rPr lang="ru-RU" sz="1100" kern="1200" baseline="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проект автоматизации системы оперативного планирования и контроля ДДС </a:t>
                      </a:r>
                      <a:endParaRPr lang="ru-RU" sz="1100" kern="1200" dirty="0" smtClean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применимо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разработан</a:t>
                      </a:r>
                      <a:r>
                        <a:rPr lang="ru-RU" sz="1100" kern="1200" baseline="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до 31.12.202</a:t>
                      </a:r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100" kern="12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разработан до 01.11.202</a:t>
                      </a:r>
                      <a:r>
                        <a:rPr lang="en-US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100" kern="1200" dirty="0" smtClean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3" name="Выноска 2 32"/>
          <p:cNvSpPr/>
          <p:nvPr/>
        </p:nvSpPr>
        <p:spPr>
          <a:xfrm>
            <a:off x="5165442" y="1929729"/>
            <a:ext cx="1970824" cy="4591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0255"/>
              <a:gd name="adj6" fmla="val 6200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 до 31.12.202</a:t>
            </a:r>
            <a:r>
              <a:rPr lang="en-US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ru-RU" sz="1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4" name="Выноска 2 33"/>
          <p:cNvSpPr/>
          <p:nvPr/>
        </p:nvSpPr>
        <p:spPr>
          <a:xfrm>
            <a:off x="7684324" y="1928251"/>
            <a:ext cx="1860487" cy="4606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368"/>
              <a:gd name="adj6" fmla="val 8915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Разработан до 01.11.202</a:t>
            </a:r>
            <a:r>
              <a:rPr lang="en-US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endParaRPr lang="ru-RU" sz="1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Выноска 2 34"/>
          <p:cNvSpPr/>
          <p:nvPr/>
        </p:nvSpPr>
        <p:spPr>
          <a:xfrm>
            <a:off x="10092869" y="1925953"/>
            <a:ext cx="1860487" cy="462971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27368"/>
              <a:gd name="adj6" fmla="val 8915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 применимо</a:t>
            </a:r>
            <a:endParaRPr lang="ru-RU" sz="11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8" name="Таблица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039149"/>
              </p:ext>
            </p:extLst>
          </p:nvPr>
        </p:nvGraphicFramePr>
        <p:xfrm>
          <a:off x="471181" y="3406072"/>
          <a:ext cx="11631410" cy="689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30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54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Описание индивидуальной цели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Мин.</a:t>
                      </a:r>
                      <a:r>
                        <a:rPr lang="ru-RU" sz="1100" baseline="0" dirty="0" smtClean="0"/>
                        <a:t> значение (80%)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Целевое значение (100%)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Максимальное значение (120%)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551">
                <a:tc>
                  <a:txBody>
                    <a:bodyPr/>
                    <a:lstStyle/>
                    <a:p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Выполнение плана продаж по рознице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rgbClr val="FF0000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210 млн. руб.</a:t>
                      </a:r>
                      <a:endParaRPr lang="ru-RU" sz="1100" kern="1200" dirty="0">
                        <a:solidFill>
                          <a:srgbClr val="FF0000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300 млн. руб.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330 млн.</a:t>
                      </a:r>
                      <a:r>
                        <a:rPr lang="ru-RU" sz="1100" b="0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руб.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9" name="Прямоугольник 28"/>
          <p:cNvSpPr/>
          <p:nvPr/>
        </p:nvSpPr>
        <p:spPr>
          <a:xfrm>
            <a:off x="896365" y="2798405"/>
            <a:ext cx="111535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/>
              <a:t>Если цель связана с бюджетным планированием</a:t>
            </a:r>
            <a:r>
              <a:rPr lang="ru-RU" sz="1300" dirty="0" smtClean="0"/>
              <a:t>, то </a:t>
            </a:r>
            <a:r>
              <a:rPr lang="ru-RU" sz="1300" dirty="0"/>
              <a:t>в значении рекомендуется указывать не сумму, а % от выполнения плана или бюджета, так как в течение отчетного периода плановые цифры могут корректироваться</a:t>
            </a:r>
          </a:p>
        </p:txBody>
      </p:sp>
      <p:grpSp>
        <p:nvGrpSpPr>
          <p:cNvPr id="43" name="Группа 42"/>
          <p:cNvGrpSpPr/>
          <p:nvPr/>
        </p:nvGrpSpPr>
        <p:grpSpPr>
          <a:xfrm>
            <a:off x="347328" y="619113"/>
            <a:ext cx="553211" cy="465863"/>
            <a:chOff x="9926199" y="149455"/>
            <a:chExt cx="1989998" cy="1989998"/>
          </a:xfrm>
        </p:grpSpPr>
        <p:grpSp>
          <p:nvGrpSpPr>
            <p:cNvPr id="44" name="Группа 43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47" name="Shape 46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8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4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359961" y="2791515"/>
            <a:ext cx="553211" cy="465863"/>
            <a:chOff x="9926199" y="149455"/>
            <a:chExt cx="1989998" cy="1989998"/>
          </a:xfrm>
        </p:grpSpPr>
        <p:grpSp>
          <p:nvGrpSpPr>
            <p:cNvPr id="50" name="Группа 49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52" name="Shape 51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5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4" name="Выноска 2 53"/>
          <p:cNvSpPr/>
          <p:nvPr/>
        </p:nvSpPr>
        <p:spPr>
          <a:xfrm>
            <a:off x="5247950" y="4241151"/>
            <a:ext cx="1970824" cy="459195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9474"/>
              <a:gd name="adj6" fmla="val 14792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Выручка составляет </a:t>
            </a:r>
            <a:endParaRPr lang="ru-RU" sz="1100" dirty="0" smtClean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/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70 </a:t>
            </a:r>
            <a:r>
              <a:rPr lang="ru-RU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от плана</a:t>
            </a:r>
          </a:p>
        </p:txBody>
      </p:sp>
      <p:sp>
        <p:nvSpPr>
          <p:cNvPr id="55" name="Выноска 2 54"/>
          <p:cNvSpPr/>
          <p:nvPr/>
        </p:nvSpPr>
        <p:spPr>
          <a:xfrm>
            <a:off x="7591032" y="4203782"/>
            <a:ext cx="1932233" cy="4606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38395"/>
              <a:gd name="adj6" fmla="val 17679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Выручка </a:t>
            </a:r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составляет </a:t>
            </a:r>
          </a:p>
          <a:p>
            <a:pPr algn="ctr"/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 </a:t>
            </a:r>
            <a:r>
              <a:rPr lang="ru-RU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от плана</a:t>
            </a:r>
          </a:p>
        </p:txBody>
      </p:sp>
      <p:sp>
        <p:nvSpPr>
          <p:cNvPr id="56" name="Выноска 2 55"/>
          <p:cNvSpPr/>
          <p:nvPr/>
        </p:nvSpPr>
        <p:spPr>
          <a:xfrm>
            <a:off x="9964726" y="4200944"/>
            <a:ext cx="2009723" cy="460673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43909"/>
              <a:gd name="adj6" fmla="val 14392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Выручка </a:t>
            </a:r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составляет </a:t>
            </a:r>
          </a:p>
          <a:p>
            <a:pPr algn="ctr"/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110 </a:t>
            </a:r>
            <a:r>
              <a:rPr lang="ru-RU" sz="1100" dirty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от плана</a:t>
            </a:r>
          </a:p>
        </p:txBody>
      </p:sp>
      <p:pic>
        <p:nvPicPr>
          <p:cNvPr id="59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6" t="21016" r="21633" b="59848"/>
          <a:stretch/>
        </p:blipFill>
        <p:spPr bwMode="auto">
          <a:xfrm flipH="1">
            <a:off x="263625" y="5353546"/>
            <a:ext cx="1128432" cy="10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Прямоугольная выноска 59"/>
          <p:cNvSpPr/>
          <p:nvPr/>
        </p:nvSpPr>
        <p:spPr>
          <a:xfrm>
            <a:off x="1408649" y="5353546"/>
            <a:ext cx="10641255" cy="834365"/>
          </a:xfrm>
          <a:prstGeom prst="wedgeRectCallout">
            <a:avLst>
              <a:gd name="adj1" fmla="val -52707"/>
              <a:gd name="adj2" fmla="val 1301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Максимальное значение выполнения цели желательно устанавливать </a:t>
            </a:r>
            <a:r>
              <a:rPr lang="ru-RU" sz="1200" b="1" dirty="0" smtClean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</a:t>
            </a:r>
            <a:r>
              <a:rPr lang="ru-RU" sz="1200" b="1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том случае, </a:t>
            </a:r>
            <a:r>
              <a:rPr lang="ru-RU" sz="1200" b="1" dirty="0" smtClean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если:</a:t>
            </a:r>
          </a:p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ru-RU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его </a:t>
            </a:r>
            <a:r>
              <a:rPr lang="ru-RU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достижение приведет к повышению финансового результата Общества </a:t>
            </a:r>
            <a:endParaRPr lang="ru-RU" sz="1200" dirty="0" smtClean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171450" indent="-171450">
              <a:spcBef>
                <a:spcPts val="400"/>
              </a:spcBef>
              <a:buFontTx/>
              <a:buChar char="-"/>
            </a:pPr>
            <a:r>
              <a:rPr lang="ru-RU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оно является элементом </a:t>
            </a:r>
            <a:r>
              <a:rPr lang="ru-RU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дополнительной </a:t>
            </a:r>
            <a:r>
              <a:rPr lang="ru-RU" sz="12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инициативы, направленной на достижение результата сверх </a:t>
            </a:r>
            <a:r>
              <a:rPr lang="ru-RU" sz="12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плана</a:t>
            </a:r>
            <a:endParaRPr lang="ru-RU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993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ColumnContent"/>
          <p:cNvSpPr>
            <a:spLocks noChangeArrowheads="1"/>
          </p:cNvSpPr>
          <p:nvPr/>
        </p:nvSpPr>
        <p:spPr bwMode="gray">
          <a:xfrm>
            <a:off x="423955" y="182356"/>
            <a:ext cx="8595360" cy="32859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0" tIns="0" rIns="0" bIns="0" anchor="t" anchorCtr="0">
            <a:noAutofit/>
          </a:bodyPr>
          <a:lstStyle/>
          <a:p>
            <a:pPr lvl="0">
              <a:buClr>
                <a:srgbClr val="5D78D1"/>
              </a:buClr>
              <a:defRPr/>
            </a:pP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МЕТОДИКА</a:t>
            </a:r>
            <a:r>
              <a:rPr lang="ru-RU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РАСЧЕТА РЕЗУЛЬТАТА ВЫПОЛНЕНИЯ ЦЕЛИ</a:t>
            </a:r>
            <a:endParaRPr lang="ru-RU" sz="1600" b="1" dirty="0">
              <a:solidFill>
                <a:schemeClr val="tx2"/>
              </a:solidFill>
              <a:latin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343076" y="5098779"/>
            <a:ext cx="11474319" cy="75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2"/>
                </a:solidFill>
              </a:rPr>
              <a:t>Документы, в которых закреплены (будут закреплены) показатели выполнения цели</a:t>
            </a:r>
            <a:r>
              <a:rPr lang="ru-RU" sz="1400" dirty="0" smtClean="0">
                <a:solidFill>
                  <a:schemeClr val="tx2"/>
                </a:solidFill>
              </a:rPr>
              <a:t>.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chemeClr val="accent1"/>
                </a:solidFill>
              </a:rPr>
              <a:t> </a:t>
            </a:r>
            <a:r>
              <a:rPr lang="ru-RU" sz="1200" dirty="0" smtClean="0">
                <a:solidFill>
                  <a:schemeClr val="accent1"/>
                </a:solidFill>
              </a:rPr>
              <a:t>       </a:t>
            </a:r>
            <a:r>
              <a:rPr lang="ru-RU" sz="1200" u="sng" dirty="0" smtClean="0">
                <a:solidFill>
                  <a:schemeClr val="accent1"/>
                </a:solidFill>
              </a:rPr>
              <a:t>Например:</a:t>
            </a:r>
            <a:r>
              <a:rPr lang="ru-RU" sz="1200" dirty="0" smtClean="0">
                <a:solidFill>
                  <a:schemeClr val="accent1"/>
                </a:solidFill>
              </a:rPr>
              <a:t> </a:t>
            </a:r>
            <a:r>
              <a:rPr lang="ru-RU" sz="1200" dirty="0">
                <a:solidFill>
                  <a:schemeClr val="accent1"/>
                </a:solidFill>
              </a:rPr>
              <a:t> </a:t>
            </a:r>
            <a:r>
              <a:rPr lang="ru-RU" sz="1200" dirty="0" smtClean="0">
                <a:solidFill>
                  <a:schemeClr val="accent1"/>
                </a:solidFill>
              </a:rPr>
              <a:t>Цель «Актуализировать </a:t>
            </a:r>
            <a:r>
              <a:rPr lang="ru-RU" sz="1200" dirty="0">
                <a:solidFill>
                  <a:schemeClr val="accent1"/>
                </a:solidFill>
              </a:rPr>
              <a:t>П</a:t>
            </a:r>
            <a:r>
              <a:rPr lang="ru-RU" sz="1200" dirty="0" smtClean="0">
                <a:solidFill>
                  <a:schemeClr val="accent1"/>
                </a:solidFill>
              </a:rPr>
              <a:t>оложение деятельности </a:t>
            </a:r>
            <a:r>
              <a:rPr lang="ru-RU" sz="1200" dirty="0">
                <a:solidFill>
                  <a:schemeClr val="accent1"/>
                </a:solidFill>
              </a:rPr>
              <a:t>молодежного совета АО «Почта </a:t>
            </a:r>
            <a:r>
              <a:rPr lang="ru-RU" sz="1200" dirty="0" smtClean="0">
                <a:solidFill>
                  <a:schemeClr val="accent1"/>
                </a:solidFill>
              </a:rPr>
              <a:t>России». </a:t>
            </a:r>
            <a:r>
              <a:rPr lang="ru-RU" sz="1200" dirty="0">
                <a:solidFill>
                  <a:schemeClr val="tx2"/>
                </a:solidFill>
              </a:rPr>
              <a:t>В</a:t>
            </a:r>
            <a:r>
              <a:rPr lang="ru-RU" sz="1200" dirty="0" smtClean="0">
                <a:solidFill>
                  <a:schemeClr val="tx2"/>
                </a:solidFill>
              </a:rPr>
              <a:t> методике можно указать, например: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1200" dirty="0">
                <a:solidFill>
                  <a:schemeClr val="tx2"/>
                </a:solidFill>
              </a:rPr>
              <a:t> </a:t>
            </a:r>
            <a:r>
              <a:rPr lang="ru-RU" sz="1200" dirty="0" smtClean="0">
                <a:solidFill>
                  <a:schemeClr val="tx2"/>
                </a:solidFill>
              </a:rPr>
              <a:t>      «Утвержденное Положение о деятельности Молодежного совета</a:t>
            </a:r>
            <a:r>
              <a:rPr lang="ru-RU" sz="1400" dirty="0" smtClean="0">
                <a:solidFill>
                  <a:schemeClr val="tx2"/>
                </a:solidFill>
              </a:rPr>
              <a:t>».</a:t>
            </a:r>
            <a:endParaRPr lang="ru-RU" sz="14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1710" y="967412"/>
            <a:ext cx="781049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400" dirty="0">
                <a:solidFill>
                  <a:schemeClr val="accent1"/>
                </a:solidFill>
              </a:rPr>
              <a:t>Методика это показатель - четкое видение конечного </a:t>
            </a:r>
            <a:r>
              <a:rPr lang="ru-RU" sz="1400" dirty="0" smtClean="0">
                <a:solidFill>
                  <a:schemeClr val="accent1"/>
                </a:solidFill>
              </a:rPr>
              <a:t>результата.</a:t>
            </a:r>
            <a:endParaRPr lang="ru-RU" sz="1400" dirty="0">
              <a:solidFill>
                <a:schemeClr val="accent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423955" y="1951945"/>
            <a:ext cx="11554790" cy="3256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500" dirty="0" smtClean="0">
                <a:solidFill>
                  <a:schemeClr val="accent3"/>
                </a:solidFill>
              </a:rPr>
              <a:t>Для конкретизации </a:t>
            </a:r>
            <a:r>
              <a:rPr lang="ru-RU" sz="1500" dirty="0">
                <a:solidFill>
                  <a:schemeClr val="accent3"/>
                </a:solidFill>
              </a:rPr>
              <a:t>выполнения цели </a:t>
            </a:r>
            <a:r>
              <a:rPr lang="ru-RU" sz="1500" dirty="0" smtClean="0">
                <a:solidFill>
                  <a:schemeClr val="accent3"/>
                </a:solidFill>
              </a:rPr>
              <a:t>в методике расчета результатов рекомендуется указывать</a:t>
            </a:r>
            <a:r>
              <a:rPr lang="ru-RU" sz="1500" dirty="0">
                <a:solidFill>
                  <a:schemeClr val="accent3"/>
                </a:solidFill>
              </a:rPr>
              <a:t>: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73833" y="2428787"/>
            <a:ext cx="11276672" cy="322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2"/>
                </a:solidFill>
              </a:rPr>
              <a:t>Алгоритм расчета достижения </a:t>
            </a:r>
            <a:r>
              <a:rPr lang="ru-RU" sz="1400" dirty="0" smtClean="0">
                <a:solidFill>
                  <a:schemeClr val="tx2"/>
                </a:solidFill>
              </a:rPr>
              <a:t>цели.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349721" y="4308411"/>
            <a:ext cx="11324893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lvl="0" indent="-285750">
              <a:lnSpc>
                <a:spcPct val="107000"/>
              </a:lnSpc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ru-RU" sz="1400" dirty="0">
                <a:solidFill>
                  <a:schemeClr val="tx2"/>
                </a:solidFill>
              </a:rPr>
              <a:t>Показатели, которые участвуют в расчетах и источники </a:t>
            </a:r>
            <a:r>
              <a:rPr lang="ru-RU" sz="1400" dirty="0" smtClean="0">
                <a:solidFill>
                  <a:schemeClr val="tx2"/>
                </a:solidFill>
              </a:rPr>
              <a:t>данных на </a:t>
            </a:r>
            <a:r>
              <a:rPr lang="ru-RU" sz="1400" dirty="0">
                <a:solidFill>
                  <a:schemeClr val="tx2"/>
                </a:solidFill>
              </a:rPr>
              <a:t>основании которых они </a:t>
            </a:r>
            <a:r>
              <a:rPr lang="ru-RU" sz="1400" dirty="0" smtClean="0">
                <a:solidFill>
                  <a:schemeClr val="tx2"/>
                </a:solidFill>
              </a:rPr>
              <a:t>определяются. </a:t>
            </a: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ru-RU" sz="1400" dirty="0">
                <a:solidFill>
                  <a:schemeClr val="tx2"/>
                </a:solidFill>
              </a:rPr>
              <a:t> </a:t>
            </a:r>
            <a:r>
              <a:rPr lang="ru-RU" sz="1400" dirty="0" smtClean="0">
                <a:solidFill>
                  <a:schemeClr val="tx2"/>
                </a:solidFill>
              </a:rPr>
              <a:t>      </a:t>
            </a:r>
            <a:r>
              <a:rPr lang="ru-RU" sz="1200" dirty="0" smtClean="0">
                <a:solidFill>
                  <a:schemeClr val="accent1"/>
                </a:solidFill>
              </a:rPr>
              <a:t>Источником может являться ЕСЭД, информация на сайте </a:t>
            </a:r>
            <a:r>
              <a:rPr lang="ru-RU" sz="1200" dirty="0" err="1" smtClean="0">
                <a:solidFill>
                  <a:schemeClr val="accent1"/>
                </a:solidFill>
              </a:rPr>
              <a:t>госзакупок</a:t>
            </a:r>
            <a:r>
              <a:rPr lang="ru-RU" sz="1200" dirty="0" smtClean="0">
                <a:solidFill>
                  <a:schemeClr val="accent1"/>
                </a:solidFill>
              </a:rPr>
              <a:t>, данные БДР и т.п. </a:t>
            </a:r>
            <a:endParaRPr lang="ru-RU" sz="1400" dirty="0">
              <a:solidFill>
                <a:schemeClr val="accent1"/>
              </a:solidFill>
            </a:endParaRPr>
          </a:p>
        </p:txBody>
      </p:sp>
      <p:pic>
        <p:nvPicPr>
          <p:cNvPr id="21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6" t="21016" r="21633" b="59848"/>
          <a:stretch/>
        </p:blipFill>
        <p:spPr bwMode="auto">
          <a:xfrm flipH="1">
            <a:off x="343076" y="558505"/>
            <a:ext cx="1128432" cy="1025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Прямоугольная выноска 21"/>
          <p:cNvSpPr/>
          <p:nvPr/>
        </p:nvSpPr>
        <p:spPr>
          <a:xfrm>
            <a:off x="1602823" y="888176"/>
            <a:ext cx="6008712" cy="478776"/>
          </a:xfrm>
          <a:prstGeom prst="wedgeRectCallout">
            <a:avLst>
              <a:gd name="adj1" fmla="val -54903"/>
              <a:gd name="adj2" fmla="val -15484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200" dirty="0">
              <a:solidFill>
                <a:schemeClr val="tx1"/>
              </a:solidFill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60751" y="2985706"/>
            <a:ext cx="10702835" cy="11464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070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ru-RU" sz="1200" dirty="0">
                <a:solidFill>
                  <a:schemeClr val="accent1"/>
                </a:solidFill>
              </a:rPr>
              <a:t>Цель «Выполнение плана по чистому доходу по статье Розница</a:t>
            </a:r>
            <a:r>
              <a:rPr lang="ru-RU" sz="1200" dirty="0" smtClean="0">
                <a:solidFill>
                  <a:schemeClr val="accent1"/>
                </a:solidFill>
              </a:rPr>
              <a:t>».  </a:t>
            </a:r>
            <a:r>
              <a:rPr lang="ru-RU" sz="1200" dirty="0">
                <a:solidFill>
                  <a:schemeClr val="tx2"/>
                </a:solidFill>
              </a:rPr>
              <a:t>В методике необходимо указать </a:t>
            </a:r>
            <a:r>
              <a:rPr lang="ru-RU" sz="1200" dirty="0" smtClean="0">
                <a:solidFill>
                  <a:schemeClr val="tx2"/>
                </a:solidFill>
              </a:rPr>
              <a:t> - как </a:t>
            </a:r>
            <a:r>
              <a:rPr lang="ru-RU" sz="1200" dirty="0">
                <a:solidFill>
                  <a:schemeClr val="tx2"/>
                </a:solidFill>
              </a:rPr>
              <a:t>будет рассчитываться </a:t>
            </a:r>
            <a:r>
              <a:rPr lang="ru-RU" sz="1200" dirty="0" smtClean="0">
                <a:solidFill>
                  <a:schemeClr val="tx2"/>
                </a:solidFill>
              </a:rPr>
              <a:t>показатель, например: «Выполнение </a:t>
            </a:r>
            <a:r>
              <a:rPr lang="ru-RU" sz="1200" dirty="0">
                <a:solidFill>
                  <a:schemeClr val="tx2"/>
                </a:solidFill>
              </a:rPr>
              <a:t>плана рассчитывается как отношение фактических к плановым показателям за отчетный период</a:t>
            </a:r>
            <a:r>
              <a:rPr lang="ru-RU" sz="1200" dirty="0" smtClean="0">
                <a:solidFill>
                  <a:schemeClr val="tx2"/>
                </a:solidFill>
              </a:rPr>
              <a:t>».</a:t>
            </a:r>
            <a:endParaRPr lang="ru-RU" sz="1200" dirty="0">
              <a:solidFill>
                <a:schemeClr val="tx2"/>
              </a:solidFill>
            </a:endParaRPr>
          </a:p>
          <a:p>
            <a:pPr marL="285750" indent="-285750">
              <a:lnSpc>
                <a:spcPct val="107000"/>
              </a:lnSpc>
              <a:buFont typeface="Wingdings" panose="05000000000000000000" pitchFamily="2" charset="2"/>
              <a:buChar char="Ø"/>
            </a:pPr>
            <a:r>
              <a:rPr lang="ru-RU" sz="1200" dirty="0">
                <a:solidFill>
                  <a:schemeClr val="accent1"/>
                </a:solidFill>
              </a:rPr>
              <a:t>Цель «Оптимизация ценовых условий долгового портфеля</a:t>
            </a:r>
            <a:r>
              <a:rPr lang="ru-RU" sz="1200" dirty="0" smtClean="0">
                <a:solidFill>
                  <a:schemeClr val="accent1"/>
                </a:solidFill>
              </a:rPr>
              <a:t>». </a:t>
            </a:r>
            <a:r>
              <a:rPr lang="ru-RU" sz="1200" dirty="0">
                <a:solidFill>
                  <a:schemeClr val="tx2"/>
                </a:solidFill>
              </a:rPr>
              <a:t>В</a:t>
            </a:r>
            <a:r>
              <a:rPr lang="ru-RU" sz="1200" dirty="0" smtClean="0">
                <a:solidFill>
                  <a:schemeClr val="tx2"/>
                </a:solidFill>
              </a:rPr>
              <a:t> </a:t>
            </a:r>
            <a:r>
              <a:rPr lang="ru-RU" sz="1200" dirty="0">
                <a:solidFill>
                  <a:schemeClr val="tx2"/>
                </a:solidFill>
              </a:rPr>
              <a:t>методике прописывается алгоритм расчета и источник </a:t>
            </a:r>
            <a:r>
              <a:rPr lang="ru-RU" sz="1200" dirty="0" smtClean="0">
                <a:solidFill>
                  <a:schemeClr val="tx2"/>
                </a:solidFill>
              </a:rPr>
              <a:t>данных, например: «Разность </a:t>
            </a:r>
            <a:r>
              <a:rPr lang="ru-RU" sz="1200" dirty="0">
                <a:solidFill>
                  <a:schemeClr val="tx2"/>
                </a:solidFill>
              </a:rPr>
              <a:t>между средневзвешенной ставкой долгового портфеля и средневзвешенной ставкой кредитования нефинансовых организаций (по данным сайта ЦБ </a:t>
            </a:r>
            <a:r>
              <a:rPr lang="ru-RU" sz="1200" dirty="0" smtClean="0">
                <a:solidFill>
                  <a:schemeClr val="tx2"/>
                </a:solidFill>
              </a:rPr>
              <a:t>РФ)».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633993" y="2681806"/>
            <a:ext cx="1018227" cy="31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600"/>
              </a:spcAft>
            </a:pPr>
            <a:r>
              <a:rPr lang="ru-RU" sz="1200" u="sng" dirty="0" smtClean="0">
                <a:solidFill>
                  <a:schemeClr val="accent1"/>
                </a:solidFill>
              </a:rPr>
              <a:t>Например</a:t>
            </a:r>
            <a:r>
              <a:rPr lang="ru-RU" sz="1400" u="sng" dirty="0" smtClean="0">
                <a:solidFill>
                  <a:schemeClr val="accent1"/>
                </a:solidFill>
              </a:rPr>
              <a:t>: </a:t>
            </a:r>
            <a:endParaRPr lang="ru-RU" sz="1400" u="sng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66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ColumnContent"/>
          <p:cNvSpPr>
            <a:spLocks noChangeArrowheads="1"/>
          </p:cNvSpPr>
          <p:nvPr/>
        </p:nvSpPr>
        <p:spPr bwMode="gray">
          <a:xfrm>
            <a:off x="340911" y="165322"/>
            <a:ext cx="8595360" cy="32859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0" tIns="0" rIns="0" bIns="0" anchor="t" anchorCtr="0">
            <a:noAutofit/>
          </a:bodyPr>
          <a:lstStyle/>
          <a:p>
            <a:pPr lvl="0">
              <a:buClr>
                <a:srgbClr val="5D78D1"/>
              </a:buClr>
              <a:defRPr/>
            </a:pP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ТИПИЧНЫЕ</a:t>
            </a:r>
            <a:r>
              <a:rPr lang="ru-RU" sz="20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ОШИБКИ ПРИ ФОРМУЛИРОВКЕ МЕТОДИКИ </a:t>
            </a:r>
            <a:endParaRPr lang="ru-RU" sz="1600" b="1" dirty="0">
              <a:solidFill>
                <a:schemeClr val="tx2"/>
              </a:solidFill>
              <a:latin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994221" y="3061313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graphicFrame>
        <p:nvGraphicFramePr>
          <p:cNvPr id="27" name="Таблица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693997"/>
              </p:ext>
            </p:extLst>
          </p:nvPr>
        </p:nvGraphicFramePr>
        <p:xfrm>
          <a:off x="452493" y="983239"/>
          <a:ext cx="11631409" cy="86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55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Описание индивидуальной цели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Категория цели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Мин.</a:t>
                      </a:r>
                      <a:r>
                        <a:rPr lang="ru-RU" sz="1100" baseline="0" dirty="0" smtClean="0"/>
                        <a:t> значение (80%)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Целевое значение (100%)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Максимальное значение (120%)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Методика расчета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82">
                <a:tc>
                  <a:txBody>
                    <a:bodyPr/>
                    <a:lstStyle/>
                    <a:p>
                      <a:pPr 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Формирования календаря мероприятий филиальной сети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Текстовая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Сформирован </a:t>
                      </a:r>
                    </a:p>
                    <a:p>
                      <a:pPr algn="ctr" font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предварительный календарь</a:t>
                      </a:r>
                      <a:endParaRPr lang="ru-RU" sz="11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Сформирован</a:t>
                      </a:r>
                      <a:r>
                        <a:rPr lang="ru-RU" sz="11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итоговый календарь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применимо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Возможен промежуточный расчет значений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89082" y="630853"/>
            <a:ext cx="11453858" cy="306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>
                <a:solidFill>
                  <a:schemeClr val="tx2"/>
                </a:solidFill>
              </a:rPr>
              <a:t>В методика </a:t>
            </a:r>
            <a:r>
              <a:rPr lang="ru-RU" sz="1300" dirty="0">
                <a:solidFill>
                  <a:schemeClr val="tx2"/>
                </a:solidFill>
              </a:rPr>
              <a:t>расчета </a:t>
            </a:r>
            <a:r>
              <a:rPr lang="ru-RU" sz="1300" dirty="0" smtClean="0">
                <a:solidFill>
                  <a:schemeClr val="tx2"/>
                </a:solidFill>
              </a:rPr>
              <a:t>текстовой цели указано о возможности расчета </a:t>
            </a:r>
            <a:r>
              <a:rPr lang="ru-RU" sz="1300" dirty="0" smtClean="0"/>
              <a:t>промежуточных значений </a:t>
            </a:r>
            <a:r>
              <a:rPr lang="ru-RU" sz="1300" dirty="0" smtClean="0">
                <a:solidFill>
                  <a:schemeClr val="tx2"/>
                </a:solidFill>
              </a:rPr>
              <a:t> </a:t>
            </a:r>
            <a:endParaRPr lang="ru-RU" sz="1300" dirty="0">
              <a:solidFill>
                <a:schemeClr val="tx2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389974" y="1887342"/>
            <a:ext cx="11824165" cy="4546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100" dirty="0" smtClean="0">
                <a:solidFill>
                  <a:schemeClr val="accent1"/>
                </a:solidFill>
              </a:rPr>
              <a:t>В данном случае нет возможности </a:t>
            </a:r>
            <a:r>
              <a:rPr lang="ru-RU" sz="1100" dirty="0">
                <a:solidFill>
                  <a:schemeClr val="accent1"/>
                </a:solidFill>
              </a:rPr>
              <a:t>объективно </a:t>
            </a:r>
            <a:r>
              <a:rPr lang="ru-RU" sz="1100" dirty="0" smtClean="0">
                <a:solidFill>
                  <a:schemeClr val="accent1"/>
                </a:solidFill>
              </a:rPr>
              <a:t>осуществить </a:t>
            </a:r>
            <a:r>
              <a:rPr lang="ru-RU" sz="1100" dirty="0">
                <a:solidFill>
                  <a:schemeClr val="accent1"/>
                </a:solidFill>
              </a:rPr>
              <a:t>расчет результата </a:t>
            </a:r>
            <a:r>
              <a:rPr lang="ru-RU" sz="1100" dirty="0" smtClean="0">
                <a:solidFill>
                  <a:schemeClr val="accent1"/>
                </a:solidFill>
              </a:rPr>
              <a:t>цели, поэтому промежуточные значения не допустимы. </a:t>
            </a:r>
            <a:r>
              <a:rPr lang="ru-RU" sz="1100" dirty="0">
                <a:solidFill>
                  <a:schemeClr val="accent1"/>
                </a:solidFill>
              </a:rPr>
              <a:t>Промежуточный расчет возможен </a:t>
            </a:r>
            <a:r>
              <a:rPr lang="ru-RU" sz="1100" dirty="0" smtClean="0">
                <a:solidFill>
                  <a:schemeClr val="accent1"/>
                </a:solidFill>
              </a:rPr>
              <a:t>при </a:t>
            </a:r>
            <a:r>
              <a:rPr lang="ru-RU" sz="1100" dirty="0">
                <a:solidFill>
                  <a:schemeClr val="accent1"/>
                </a:solidFill>
              </a:rPr>
              <a:t>цифровых показателях, где есть возможность посчитать результат объективно. </a:t>
            </a:r>
            <a:r>
              <a:rPr lang="ru-RU" sz="1100" dirty="0" smtClean="0">
                <a:solidFill>
                  <a:schemeClr val="accent1"/>
                </a:solidFill>
              </a:rPr>
              <a:t> </a:t>
            </a:r>
            <a:endParaRPr lang="ru-RU" sz="1100" dirty="0">
              <a:solidFill>
                <a:schemeClr val="accent1"/>
              </a:solidFill>
            </a:endParaRPr>
          </a:p>
        </p:txBody>
      </p:sp>
      <p:graphicFrame>
        <p:nvGraphicFramePr>
          <p:cNvPr id="36" name="Таблица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436358"/>
              </p:ext>
            </p:extLst>
          </p:nvPr>
        </p:nvGraphicFramePr>
        <p:xfrm>
          <a:off x="507059" y="2938268"/>
          <a:ext cx="11631409" cy="905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9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123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Описание индивидуальной цели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Категория цели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Мин.</a:t>
                      </a:r>
                      <a:r>
                        <a:rPr lang="ru-RU" sz="1100" baseline="0" dirty="0" smtClean="0"/>
                        <a:t> значение (80%)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Целевое значение (100%)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Максимальное значение (120%)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Методика расчета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82">
                <a:tc>
                  <a:txBody>
                    <a:bodyPr/>
                    <a:lstStyle/>
                    <a:p>
                      <a:pPr 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Внедрение процессной модели управления сетью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Текстовая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Процессная модель внедрена</a:t>
                      </a:r>
                      <a:r>
                        <a:rPr lang="ru-RU" sz="1100" kern="1200" baseline="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срок</a:t>
                      </a:r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15.07.202</a:t>
                      </a:r>
                      <a:r>
                        <a:rPr lang="en-US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1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Процессная модель внедрена</a:t>
                      </a:r>
                      <a:r>
                        <a:rPr lang="ru-RU" sz="1100" kern="1200" baseline="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срок</a:t>
                      </a:r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15.06.202</a:t>
                      </a:r>
                      <a:r>
                        <a:rPr lang="en-US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r>
                        <a:rPr lang="ru-RU" sz="1100" b="0" i="0" u="none" strike="noStrike" baseline="0" dirty="0" smtClean="0">
                          <a:solidFill>
                            <a:schemeClr val="tx2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endParaRPr lang="ru-RU" sz="1100" b="0" i="0" u="none" strike="noStrike" dirty="0">
                        <a:solidFill>
                          <a:schemeClr val="tx2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Процессная модель внедрена</a:t>
                      </a:r>
                      <a:r>
                        <a:rPr lang="ru-RU" sz="1100" kern="1200" baseline="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в срок</a:t>
                      </a:r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15.05.202</a:t>
                      </a:r>
                      <a:r>
                        <a:rPr lang="en-US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</a:t>
                      </a:r>
                      <a:endParaRPr lang="ru-RU" sz="11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Возможен промежуточный расчет значений</a:t>
                      </a:r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Прямоугольник 37"/>
          <p:cNvSpPr/>
          <p:nvPr/>
        </p:nvSpPr>
        <p:spPr>
          <a:xfrm>
            <a:off x="890310" y="2602369"/>
            <a:ext cx="11743267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300" dirty="0">
                <a:solidFill>
                  <a:schemeClr val="tx2"/>
                </a:solidFill>
              </a:rPr>
              <a:t>Методика расчета </a:t>
            </a:r>
            <a:r>
              <a:rPr lang="ru-RU" sz="1300" dirty="0" smtClean="0">
                <a:solidFill>
                  <a:schemeClr val="tx2"/>
                </a:solidFill>
              </a:rPr>
              <a:t>указана </a:t>
            </a:r>
            <a:r>
              <a:rPr lang="ru-RU" sz="1300" dirty="0">
                <a:solidFill>
                  <a:schemeClr val="tx2"/>
                </a:solidFill>
              </a:rPr>
              <a:t>в обобщенном виде</a:t>
            </a:r>
          </a:p>
        </p:txBody>
      </p:sp>
      <p:sp>
        <p:nvSpPr>
          <p:cNvPr id="39" name="Выноска 2 38"/>
          <p:cNvSpPr/>
          <p:nvPr/>
        </p:nvSpPr>
        <p:spPr>
          <a:xfrm>
            <a:off x="1704611" y="3995689"/>
            <a:ext cx="9685866" cy="319420"/>
          </a:xfrm>
          <a:prstGeom prst="borderCallout2">
            <a:avLst>
              <a:gd name="adj1" fmla="val 56335"/>
              <a:gd name="adj2" fmla="val 100616"/>
              <a:gd name="adj3" fmla="val 52160"/>
              <a:gd name="adj4" fmla="val 103058"/>
              <a:gd name="adj5" fmla="val -93541"/>
              <a:gd name="adj6" fmla="val 105557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Необходимо уточнить формулу расчёта промежуточного значения, </a:t>
            </a:r>
            <a:r>
              <a:rPr lang="ru-RU" sz="105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</a:t>
            </a:r>
            <a:r>
              <a:rPr lang="ru-RU" sz="105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апример: «Расчет промежуточного значения по формуле: </a:t>
            </a:r>
            <a:r>
              <a:rPr lang="ru-RU" sz="105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100\30</a:t>
            </a:r>
            <a:r>
              <a:rPr lang="ru-RU" sz="105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х </a:t>
            </a:r>
            <a:r>
              <a:rPr lang="en-US" sz="1050" b="1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ru-RU" sz="1050" dirty="0" err="1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дн</a:t>
            </a:r>
            <a:r>
              <a:rPr lang="ru-RU" sz="105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.»</a:t>
            </a:r>
            <a:endParaRPr lang="ru-RU" sz="105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21" name="Группа 20"/>
          <p:cNvGrpSpPr/>
          <p:nvPr/>
        </p:nvGrpSpPr>
        <p:grpSpPr>
          <a:xfrm>
            <a:off x="240045" y="555677"/>
            <a:ext cx="553211" cy="465863"/>
            <a:chOff x="9926199" y="149455"/>
            <a:chExt cx="1989998" cy="1989998"/>
          </a:xfrm>
        </p:grpSpPr>
        <p:grpSp>
          <p:nvGrpSpPr>
            <p:cNvPr id="28" name="Группа 27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30" name="Shape 29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0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41" name="Группа 40"/>
          <p:cNvGrpSpPr/>
          <p:nvPr/>
        </p:nvGrpSpPr>
        <p:grpSpPr>
          <a:xfrm>
            <a:off x="351265" y="2496086"/>
            <a:ext cx="553211" cy="465863"/>
            <a:chOff x="9926199" y="149455"/>
            <a:chExt cx="1989998" cy="1989998"/>
          </a:xfrm>
        </p:grpSpPr>
        <p:grpSp>
          <p:nvGrpSpPr>
            <p:cNvPr id="42" name="Группа 41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44" name="Shape 43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5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43" name="TextBox 42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2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1" name="Прямоугольник 50"/>
          <p:cNvSpPr/>
          <p:nvPr/>
        </p:nvSpPr>
        <p:spPr>
          <a:xfrm>
            <a:off x="954512" y="4671578"/>
            <a:ext cx="1112299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300" dirty="0" smtClean="0"/>
              <a:t>Методика в целях основанных на </a:t>
            </a:r>
            <a:r>
              <a:rPr lang="ru-RU" sz="1300" dirty="0"/>
              <a:t>с</a:t>
            </a:r>
            <a:r>
              <a:rPr lang="ru-RU" sz="1300" dirty="0" smtClean="0"/>
              <a:t>облюдение исполнительской дисциплины зависит от субъективной оценки руководителя</a:t>
            </a:r>
            <a:endParaRPr lang="ru-RU" sz="1300" dirty="0"/>
          </a:p>
        </p:txBody>
      </p:sp>
      <p:graphicFrame>
        <p:nvGraphicFramePr>
          <p:cNvPr id="52" name="Таблица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313535"/>
              </p:ext>
            </p:extLst>
          </p:nvPr>
        </p:nvGraphicFramePr>
        <p:xfrm>
          <a:off x="516649" y="4952331"/>
          <a:ext cx="11631409" cy="104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6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1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302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3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13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14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46527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Описание индивидуальной цели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Категория цели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Мин.</a:t>
                      </a:r>
                      <a:r>
                        <a:rPr lang="ru-RU" sz="1100" baseline="0" dirty="0" smtClean="0"/>
                        <a:t> значение (80%)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Целевое значение (100%)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Максимальное значение (120%)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 smtClean="0"/>
                        <a:t>Методика расчета</a:t>
                      </a:r>
                      <a:endParaRPr lang="ru-RU" sz="1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82">
                <a:tc>
                  <a:txBody>
                    <a:bodyPr/>
                    <a:lstStyle/>
                    <a:p>
                      <a:pPr 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Отслеживание поручений и сроков по порученным руководителем подготовки документов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Текстовая</a:t>
                      </a:r>
                    </a:p>
                    <a:p>
                      <a:pPr algn="ctr"/>
                      <a:endParaRPr lang="ru-RU" sz="1100" kern="1200" dirty="0" smtClean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Составление документов в установленные сроки с напоминаниями в 10 % случаев</a:t>
                      </a:r>
                      <a:endParaRPr lang="ru-RU" sz="11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Составление документов в установленные сроки без напоминаний</a:t>
                      </a:r>
                      <a:endParaRPr lang="ru-RU" sz="11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применимо</a:t>
                      </a:r>
                      <a:endParaRPr lang="ru-RU" sz="11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b="0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Оценивает руководитель</a:t>
                      </a:r>
                    </a:p>
                    <a:p>
                      <a:pPr algn="ctr" fontAlgn="ctr"/>
                      <a:endParaRPr lang="ru-RU" sz="1100" b="0" i="0" u="none" strike="noStrike" dirty="0">
                        <a:solidFill>
                          <a:srgbClr val="FF0000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6" name="Группа 45"/>
          <p:cNvGrpSpPr/>
          <p:nvPr/>
        </p:nvGrpSpPr>
        <p:grpSpPr>
          <a:xfrm>
            <a:off x="385555" y="4544226"/>
            <a:ext cx="553211" cy="465863"/>
            <a:chOff x="9926199" y="149455"/>
            <a:chExt cx="1989998" cy="1989998"/>
          </a:xfrm>
        </p:grpSpPr>
        <p:grpSp>
          <p:nvGrpSpPr>
            <p:cNvPr id="47" name="Группа 46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49" name="Shape 48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0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3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3" name="Выноска 2 52"/>
          <p:cNvSpPr/>
          <p:nvPr/>
        </p:nvSpPr>
        <p:spPr>
          <a:xfrm>
            <a:off x="8339668" y="6114261"/>
            <a:ext cx="2931087" cy="319420"/>
          </a:xfrm>
          <a:prstGeom prst="borderCallout2">
            <a:avLst>
              <a:gd name="adj1" fmla="val 56335"/>
              <a:gd name="adj2" fmla="val 100616"/>
              <a:gd name="adj3" fmla="val 52160"/>
              <a:gd name="adj4" fmla="val 103058"/>
              <a:gd name="adj5" fmla="val -93541"/>
              <a:gd name="adj6" fmla="val 105557"/>
            </a:avLst>
          </a:prstGeom>
          <a:solidFill>
            <a:schemeClr val="bg1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05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Целесообразно указать форму отчетности</a:t>
            </a:r>
            <a:endParaRPr lang="ru-RU" sz="105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885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4" r="71286" b="14956"/>
          <a:stretch/>
        </p:blipFill>
        <p:spPr bwMode="auto">
          <a:xfrm>
            <a:off x="1244202" y="755940"/>
            <a:ext cx="2023730" cy="394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65" t="19133" b="13779"/>
          <a:stretch/>
        </p:blipFill>
        <p:spPr bwMode="auto">
          <a:xfrm>
            <a:off x="5903954" y="1998133"/>
            <a:ext cx="4332245" cy="353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Овальная выноска 55"/>
          <p:cNvSpPr/>
          <p:nvPr/>
        </p:nvSpPr>
        <p:spPr>
          <a:xfrm>
            <a:off x="4241801" y="1498601"/>
            <a:ext cx="3634444" cy="1240484"/>
          </a:xfrm>
          <a:prstGeom prst="wedgeEllipseCallout">
            <a:avLst>
              <a:gd name="adj1" fmla="val 52454"/>
              <a:gd name="adj2" fmla="val 4326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Отличная работа, Петр! Бланк целей утверждаю. </a:t>
            </a:r>
          </a:p>
          <a:p>
            <a:pPr algn="ctr"/>
            <a:r>
              <a:rPr lang="ru-RU" sz="14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Прими бланк к исполнению. </a:t>
            </a:r>
            <a:endParaRPr lang="ru-RU" sz="1400" dirty="0">
              <a:solidFill>
                <a:schemeClr val="tx2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0" name="Рисунок 1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15599" y="180286"/>
            <a:ext cx="1457062" cy="1318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4900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1779554" y="774898"/>
            <a:ext cx="8556256" cy="3585165"/>
            <a:chOff x="2091233" y="174421"/>
            <a:chExt cx="8556256" cy="3585165"/>
          </a:xfrm>
        </p:grpSpPr>
        <p:pic>
          <p:nvPicPr>
            <p:cNvPr id="55" name="Picture 2" descr="Руководитель и подчиненный общаются в офисе. Premium векторы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4964" r="71286" b="14956"/>
            <a:stretch/>
          </p:blipFill>
          <p:spPr bwMode="auto">
            <a:xfrm>
              <a:off x="2091233" y="508099"/>
              <a:ext cx="1667966" cy="325148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6" name="Picture 2" descr="Руководитель и подчиненный общаются в офисе. Premium векторы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65" t="19133" b="13779"/>
            <a:stretch/>
          </p:blipFill>
          <p:spPr bwMode="auto">
            <a:xfrm>
              <a:off x="6875589" y="583640"/>
              <a:ext cx="3771900" cy="30746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3572" y="174421"/>
              <a:ext cx="1847644" cy="1656721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6" name="Овальная выноска 55"/>
          <p:cNvSpPr/>
          <p:nvPr/>
        </p:nvSpPr>
        <p:spPr>
          <a:xfrm>
            <a:off x="3447520" y="726533"/>
            <a:ext cx="3116391" cy="1880636"/>
          </a:xfrm>
          <a:prstGeom prst="wedgeEllipseCallout">
            <a:avLst>
              <a:gd name="adj1" fmla="val -62337"/>
              <a:gd name="adj2" fmla="val 1303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/>
          <p:cNvSpPr txBox="1"/>
          <p:nvPr/>
        </p:nvSpPr>
        <p:spPr>
          <a:xfrm>
            <a:off x="9143999" y="6334298"/>
            <a:ext cx="27432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2020 год, версия 1.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13" name="Chevron 47"/>
          <p:cNvSpPr/>
          <p:nvPr/>
        </p:nvSpPr>
        <p:spPr>
          <a:xfrm>
            <a:off x="799699" y="1397902"/>
            <a:ext cx="1483124" cy="410711"/>
          </a:xfrm>
          <a:prstGeom prst="homePlate">
            <a:avLst>
              <a:gd name="adj" fmla="val 15512"/>
            </a:avLst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/>
            <a:r>
              <a:rPr lang="ru-RU" sz="1400" b="1" dirty="0" smtClean="0"/>
              <a:t>Это Пётр</a:t>
            </a:r>
            <a:endParaRPr lang="ru-RU" sz="14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-796268" y="116844"/>
            <a:ext cx="11345734" cy="2862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400" b="1" dirty="0"/>
              <a:t>Они встретились, чтобы обсудить постановку индивидуальных целей </a:t>
            </a:r>
            <a:r>
              <a:rPr lang="ru-RU" sz="1400" b="1" dirty="0" smtClean="0"/>
              <a:t>Петра и заполнить бланк целей</a:t>
            </a:r>
            <a:endParaRPr lang="ru-RU" sz="1400" b="1" dirty="0"/>
          </a:p>
        </p:txBody>
      </p:sp>
      <p:sp>
        <p:nvSpPr>
          <p:cNvPr id="5" name="Овальная выноска 4"/>
          <p:cNvSpPr/>
          <p:nvPr/>
        </p:nvSpPr>
        <p:spPr>
          <a:xfrm>
            <a:off x="3447520" y="713287"/>
            <a:ext cx="3116391" cy="1880636"/>
          </a:xfrm>
          <a:prstGeom prst="wedgeEllipseCallout">
            <a:avLst>
              <a:gd name="adj1" fmla="val 71674"/>
              <a:gd name="adj2" fmla="val 847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65" name="Таблица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47240"/>
              </p:ext>
            </p:extLst>
          </p:nvPr>
        </p:nvGraphicFramePr>
        <p:xfrm>
          <a:off x="419100" y="4746081"/>
          <a:ext cx="11369500" cy="14091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85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23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32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2647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913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85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690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25772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Описание индивидуальной цели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Категория цели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Вес цели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Мин.</a:t>
                      </a:r>
                      <a:r>
                        <a:rPr lang="ru-RU" sz="1200" baseline="0" dirty="0" smtClean="0"/>
                        <a:t> значение (80%)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Целевое значение (100%)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Максимальное значение (120%)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Методика</a:t>
                      </a:r>
                      <a:r>
                        <a:rPr lang="ru-RU" sz="1200" baseline="0" dirty="0" smtClean="0"/>
                        <a:t> расчета результата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3414">
                <a:tc>
                  <a:txBody>
                    <a:bodyPr/>
                    <a:lstStyle/>
                    <a:p>
                      <a:pPr algn="ctr"/>
                      <a:endParaRPr lang="ru-RU" sz="12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endParaRPr lang="ru-RU" sz="1200" dirty="0" smtClean="0"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algn="ctr"/>
                      <a:r>
                        <a:rPr lang="ru-RU" sz="120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Как</a:t>
                      </a:r>
                      <a:r>
                        <a:rPr lang="ru-RU" sz="1200" baseline="0" dirty="0" smtClean="0"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сформулировать цель?</a:t>
                      </a:r>
                      <a:endParaRPr lang="ru-RU" sz="1200" b="0" baseline="0" dirty="0" smtClean="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От чего зависит выбор категории цели?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Приоритет цели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Как реализовать цель? Правила формулирования значений. 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ru-RU" sz="14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200" u="none" strike="noStrike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Как</a:t>
                      </a:r>
                      <a:r>
                        <a:rPr lang="ru-RU" sz="1200" u="none" strike="noStrike" baseline="0" dirty="0" smtClean="0">
                          <a:effectLst/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будет рассчитываться результат</a:t>
                      </a:r>
                      <a:endParaRPr lang="ru-RU" sz="1200" b="0" i="0" u="none" strike="noStrike" dirty="0"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Chevron 47"/>
          <p:cNvSpPr/>
          <p:nvPr/>
        </p:nvSpPr>
        <p:spPr>
          <a:xfrm flipH="1">
            <a:off x="6967818" y="2734319"/>
            <a:ext cx="2731102" cy="425977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  <a:extLst>
            <a:ext uri="{53640926-AAD7-44D8-BBD7-CCE9431645EC}">
              <a14:shadowObscured xmlns:a14="http://schemas.microsoft.com/office/drawing/2010/main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 anchorCtr="0"/>
          <a:lstStyle/>
          <a:p>
            <a:pPr algn="ctr">
              <a:spcAft>
                <a:spcPts val="600"/>
              </a:spcAft>
            </a:pPr>
            <a:r>
              <a:rPr lang="ru-RU" sz="1400" b="1" dirty="0" smtClean="0">
                <a:solidFill>
                  <a:schemeClr val="bg1"/>
                </a:solidFill>
              </a:rPr>
              <a:t>Это руководитель Петра</a:t>
            </a:r>
            <a:endParaRPr lang="ru-RU" sz="1400" b="1" dirty="0">
              <a:solidFill>
                <a:schemeClr val="bg1"/>
              </a:solidFill>
            </a:endParaRPr>
          </a:p>
        </p:txBody>
      </p:sp>
      <p:sp>
        <p:nvSpPr>
          <p:cNvPr id="7" name="Выноска-облако 6"/>
          <p:cNvSpPr/>
          <p:nvPr/>
        </p:nvSpPr>
        <p:spPr>
          <a:xfrm>
            <a:off x="9214235" y="447144"/>
            <a:ext cx="2810934" cy="1473945"/>
          </a:xfrm>
          <a:prstGeom prst="cloudCallout">
            <a:avLst>
              <a:gd name="adj1" fmla="val -58549"/>
              <a:gd name="adj2" fmla="val 26008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Заполнение бланка позволя</a:t>
            </a:r>
            <a:r>
              <a:rPr lang="ru-RU" sz="10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</a:t>
            </a:r>
            <a:r>
              <a:rPr lang="ru-RU" sz="1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 сотруднику наглядно увидеть за какие результаты его вознаграждают или лишают премии</a:t>
            </a:r>
            <a:endParaRPr lang="ru-RU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93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298800" y="4461512"/>
            <a:ext cx="2743200" cy="276999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ru-RU" sz="1200" dirty="0" smtClean="0">
                <a:solidFill>
                  <a:schemeClr val="bg1"/>
                </a:solidFill>
              </a:rPr>
              <a:t>2020 год, версия 1.</a:t>
            </a:r>
            <a:r>
              <a:rPr lang="ru-RU" sz="1200" dirty="0" smtClean="0"/>
              <a:t> </a:t>
            </a:r>
            <a:endParaRPr lang="ru-RU" sz="1200" dirty="0"/>
          </a:p>
        </p:txBody>
      </p:sp>
      <p:sp>
        <p:nvSpPr>
          <p:cNvPr id="37" name="TextColumnContent"/>
          <p:cNvSpPr>
            <a:spLocks noChangeArrowheads="1"/>
          </p:cNvSpPr>
          <p:nvPr/>
        </p:nvSpPr>
        <p:spPr bwMode="gray">
          <a:xfrm>
            <a:off x="221957" y="129259"/>
            <a:ext cx="8595360" cy="32859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0" tIns="0" rIns="0" bIns="0" anchor="t" anchorCtr="0">
            <a:noAutofit/>
          </a:bodyPr>
          <a:lstStyle/>
          <a:p>
            <a:pPr lvl="0">
              <a:buClr>
                <a:srgbClr val="5D78D1"/>
              </a:buClr>
              <a:defRPr/>
            </a:pP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ПРАВИЛА ФОРМУЛИРОВКИ ЦЕЛИ</a:t>
            </a:r>
            <a:endParaRPr lang="ru-RU" sz="1600" b="1" dirty="0">
              <a:solidFill>
                <a:schemeClr val="tx2"/>
              </a:solidFill>
              <a:latin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grpSp>
        <p:nvGrpSpPr>
          <p:cNvPr id="48" name="Группа 47"/>
          <p:cNvGrpSpPr/>
          <p:nvPr/>
        </p:nvGrpSpPr>
        <p:grpSpPr>
          <a:xfrm>
            <a:off x="1004826" y="3465608"/>
            <a:ext cx="2461468" cy="777971"/>
            <a:chOff x="1243" y="403751"/>
            <a:chExt cx="2461468" cy="777971"/>
          </a:xfrm>
        </p:grpSpPr>
        <p:sp>
          <p:nvSpPr>
            <p:cNvPr id="52" name="Скругленный прямоугольник 51"/>
            <p:cNvSpPr/>
            <p:nvPr/>
          </p:nvSpPr>
          <p:spPr>
            <a:xfrm>
              <a:off x="1243" y="403751"/>
              <a:ext cx="2461468" cy="77797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3" name="Скругленный прямоугольник 4"/>
            <p:cNvSpPr/>
            <p:nvPr/>
          </p:nvSpPr>
          <p:spPr>
            <a:xfrm>
              <a:off x="1243" y="403751"/>
              <a:ext cx="2461468" cy="5186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Проектная цель</a:t>
              </a:r>
              <a:endParaRPr lang="ru-RU" sz="1200" b="1" kern="1200" dirty="0"/>
            </a:p>
          </p:txBody>
        </p:sp>
      </p:grpSp>
      <p:grpSp>
        <p:nvGrpSpPr>
          <p:cNvPr id="49" name="Группа 48"/>
          <p:cNvGrpSpPr/>
          <p:nvPr/>
        </p:nvGrpSpPr>
        <p:grpSpPr>
          <a:xfrm>
            <a:off x="1656145" y="3870212"/>
            <a:ext cx="2477356" cy="1153239"/>
            <a:chOff x="652562" y="808355"/>
            <a:chExt cx="2477356" cy="1456346"/>
          </a:xfrm>
        </p:grpSpPr>
        <p:sp>
          <p:nvSpPr>
            <p:cNvPr id="50" name="Скругленный прямоугольник 49"/>
            <p:cNvSpPr/>
            <p:nvPr/>
          </p:nvSpPr>
          <p:spPr>
            <a:xfrm>
              <a:off x="652562" y="808355"/>
              <a:ext cx="2477356" cy="1456346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1" name="Скругленный прямоугольник 6"/>
            <p:cNvSpPr/>
            <p:nvPr/>
          </p:nvSpPr>
          <p:spPr>
            <a:xfrm>
              <a:off x="695217" y="851010"/>
              <a:ext cx="2392046" cy="137103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kern="1200" dirty="0" smtClean="0">
                  <a:solidFill>
                    <a:schemeClr val="tx1"/>
                  </a:solidFill>
                </a:rPr>
                <a:t>Создать</a:t>
              </a:r>
              <a:endParaRPr lang="ru-RU" sz="1200" kern="1200" dirty="0">
                <a:solidFill>
                  <a:schemeClr val="tx1"/>
                </a:solidFill>
              </a:endParaRPr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kern="1200" dirty="0" smtClean="0">
                  <a:solidFill>
                    <a:schemeClr val="tx1"/>
                  </a:solidFill>
                </a:rPr>
                <a:t>Разработать</a:t>
              </a:r>
              <a:endParaRPr lang="ru-RU" sz="1200" kern="1200" dirty="0">
                <a:solidFill>
                  <a:schemeClr val="tx1"/>
                </a:solidFill>
              </a:endParaRPr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kern="1200" dirty="0" smtClean="0">
                  <a:solidFill>
                    <a:schemeClr val="tx1"/>
                  </a:solidFill>
                </a:rPr>
                <a:t>Внедрить</a:t>
              </a:r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dirty="0" smtClean="0">
                  <a:solidFill>
                    <a:schemeClr val="tx1"/>
                  </a:solidFill>
                </a:rPr>
                <a:t>Оптимизировать</a:t>
              </a:r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kern="1200" dirty="0" smtClean="0">
                  <a:solidFill>
                    <a:schemeClr val="tx1"/>
                  </a:solidFill>
                </a:rPr>
                <a:t>Изменить</a:t>
              </a:r>
              <a:endParaRPr lang="ru-RU" sz="1200" kern="12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4498172" y="3465608"/>
            <a:ext cx="2461468" cy="777971"/>
            <a:chOff x="1243" y="403751"/>
            <a:chExt cx="2461468" cy="777971"/>
          </a:xfrm>
        </p:grpSpPr>
        <p:sp>
          <p:nvSpPr>
            <p:cNvPr id="58" name="Скругленный прямоугольник 57"/>
            <p:cNvSpPr/>
            <p:nvPr/>
          </p:nvSpPr>
          <p:spPr>
            <a:xfrm>
              <a:off x="1243" y="403751"/>
              <a:ext cx="2461468" cy="77797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59" name="Скругленный прямоугольник 4"/>
            <p:cNvSpPr/>
            <p:nvPr/>
          </p:nvSpPr>
          <p:spPr>
            <a:xfrm>
              <a:off x="1243" y="403751"/>
              <a:ext cx="2461468" cy="5186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kern="1200" dirty="0" smtClean="0"/>
                <a:t>Процессная цель</a:t>
              </a:r>
              <a:endParaRPr lang="ru-RU" sz="1200" b="1" kern="1200" dirty="0"/>
            </a:p>
          </p:txBody>
        </p:sp>
      </p:grpSp>
      <p:grpSp>
        <p:nvGrpSpPr>
          <p:cNvPr id="62" name="Группа 61"/>
          <p:cNvGrpSpPr/>
          <p:nvPr/>
        </p:nvGrpSpPr>
        <p:grpSpPr>
          <a:xfrm>
            <a:off x="5135948" y="3857019"/>
            <a:ext cx="2754422" cy="1139600"/>
            <a:chOff x="1679752" y="1541273"/>
            <a:chExt cx="3578233" cy="263379"/>
          </a:xfrm>
        </p:grpSpPr>
        <p:sp>
          <p:nvSpPr>
            <p:cNvPr id="63" name="Скругленный прямоугольник 62"/>
            <p:cNvSpPr/>
            <p:nvPr/>
          </p:nvSpPr>
          <p:spPr>
            <a:xfrm>
              <a:off x="1679752" y="1541273"/>
              <a:ext cx="3578233" cy="2633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64" name="Скругленный прямоугольник 4"/>
            <p:cNvSpPr/>
            <p:nvPr/>
          </p:nvSpPr>
          <p:spPr>
            <a:xfrm>
              <a:off x="1687466" y="1548987"/>
              <a:ext cx="3562805" cy="247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kern="1200" dirty="0" smtClean="0"/>
                <a:t>Увеличить (повысить)</a:t>
              </a:r>
              <a:endParaRPr lang="ru-RU" sz="1200" kern="1200" dirty="0"/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kern="1200" dirty="0" smtClean="0"/>
                <a:t>Сократить</a:t>
              </a:r>
              <a:endParaRPr lang="ru-RU" sz="1200" kern="1200" dirty="0"/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kern="1200" dirty="0" smtClean="0"/>
                <a:t>Выполнить</a:t>
              </a:r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dirty="0" smtClean="0"/>
                <a:t>Уменьшить (снизить)</a:t>
              </a:r>
              <a:endParaRPr lang="ru-RU" sz="1200" kern="1200" dirty="0"/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kern="1200" dirty="0" smtClean="0"/>
                <a:t>Обеспечить норматив</a:t>
              </a:r>
              <a:endParaRPr lang="ru-RU" sz="1200" kern="1200" dirty="0"/>
            </a:p>
          </p:txBody>
        </p:sp>
      </p:grpSp>
      <p:grpSp>
        <p:nvGrpSpPr>
          <p:cNvPr id="65" name="Группа 64"/>
          <p:cNvGrpSpPr/>
          <p:nvPr/>
        </p:nvGrpSpPr>
        <p:grpSpPr>
          <a:xfrm>
            <a:off x="8443801" y="3465608"/>
            <a:ext cx="2461468" cy="777971"/>
            <a:chOff x="1243" y="403751"/>
            <a:chExt cx="2461468" cy="777971"/>
          </a:xfrm>
        </p:grpSpPr>
        <p:sp>
          <p:nvSpPr>
            <p:cNvPr id="66" name="Скругленный прямоугольник 65"/>
            <p:cNvSpPr/>
            <p:nvPr/>
          </p:nvSpPr>
          <p:spPr>
            <a:xfrm>
              <a:off x="1243" y="403751"/>
              <a:ext cx="2461468" cy="77797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67" name="Скругленный прямоугольник 4"/>
            <p:cNvSpPr/>
            <p:nvPr/>
          </p:nvSpPr>
          <p:spPr>
            <a:xfrm>
              <a:off x="1243" y="403751"/>
              <a:ext cx="2461468" cy="51864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lvl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ru-RU" sz="1200" b="1" dirty="0" smtClean="0"/>
                <a:t>Исследовательская цель</a:t>
              </a:r>
              <a:endParaRPr lang="ru-RU" sz="1200" b="1" kern="1200" dirty="0"/>
            </a:p>
          </p:txBody>
        </p:sp>
      </p:grpSp>
      <p:grpSp>
        <p:nvGrpSpPr>
          <p:cNvPr id="69" name="Группа 68"/>
          <p:cNvGrpSpPr/>
          <p:nvPr/>
        </p:nvGrpSpPr>
        <p:grpSpPr>
          <a:xfrm>
            <a:off x="9062756" y="3870213"/>
            <a:ext cx="2748484" cy="1128302"/>
            <a:chOff x="1679752" y="1541273"/>
            <a:chExt cx="3570519" cy="263379"/>
          </a:xfrm>
        </p:grpSpPr>
        <p:sp>
          <p:nvSpPr>
            <p:cNvPr id="70" name="Скругленный прямоугольник 69"/>
            <p:cNvSpPr/>
            <p:nvPr/>
          </p:nvSpPr>
          <p:spPr>
            <a:xfrm>
              <a:off x="1679752" y="1541273"/>
              <a:ext cx="3205374" cy="263379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71" name="Скругленный прямоугольник 4"/>
            <p:cNvSpPr/>
            <p:nvPr/>
          </p:nvSpPr>
          <p:spPr>
            <a:xfrm>
              <a:off x="1687466" y="1548987"/>
              <a:ext cx="3562805" cy="24795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kern="1200" dirty="0" smtClean="0"/>
                <a:t>Исследовать</a:t>
              </a:r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dirty="0" smtClean="0"/>
                <a:t>Изучить</a:t>
              </a:r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kern="1200" dirty="0" smtClean="0"/>
                <a:t>Проанализировать</a:t>
              </a:r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dirty="0" smtClean="0"/>
                <a:t>Уточнить</a:t>
              </a:r>
            </a:p>
            <a:p>
              <a:pPr marL="171450" lvl="1" indent="-171450" algn="just" defTabSz="71120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ru-RU" sz="1200" kern="1200" dirty="0" smtClean="0"/>
                <a:t>Выявить</a:t>
              </a:r>
              <a:endParaRPr lang="ru-RU" sz="1200" kern="1200" dirty="0"/>
            </a:p>
          </p:txBody>
        </p:sp>
      </p:grpSp>
      <p:sp>
        <p:nvSpPr>
          <p:cNvPr id="76" name="Прямоугольник 75"/>
          <p:cNvSpPr/>
          <p:nvPr/>
        </p:nvSpPr>
        <p:spPr>
          <a:xfrm>
            <a:off x="857534" y="1682530"/>
            <a:ext cx="11243023" cy="10275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 defTabSz="71120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</a:pPr>
            <a:r>
              <a:rPr lang="ru-RU" sz="1400" dirty="0">
                <a:solidFill>
                  <a:schemeClr val="accent1"/>
                </a:solidFill>
              </a:rPr>
              <a:t>О</a:t>
            </a:r>
            <a:r>
              <a:rPr lang="ru-RU" sz="1400" dirty="0" smtClean="0">
                <a:solidFill>
                  <a:schemeClr val="accent1"/>
                </a:solidFill>
              </a:rPr>
              <a:t>пределить ключевые показатели бизнес-процесса: </a:t>
            </a:r>
          </a:p>
          <a:p>
            <a:pPr marL="457200" lvl="2" algn="just" defTabSz="711200">
              <a:lnSpc>
                <a:spcPts val="1700"/>
              </a:lnSpc>
              <a:spcAft>
                <a:spcPct val="15000"/>
              </a:spcAft>
            </a:pPr>
            <a:r>
              <a:rPr lang="ru-RU" sz="1200" dirty="0"/>
              <a:t> </a:t>
            </a:r>
            <a:r>
              <a:rPr lang="ru-RU" sz="1200" dirty="0" smtClean="0"/>
              <a:t>   - </a:t>
            </a:r>
            <a:r>
              <a:rPr lang="ru-RU" sz="1200" dirty="0"/>
              <a:t>ч</a:t>
            </a:r>
            <a:r>
              <a:rPr lang="ru-RU" sz="1200" dirty="0" smtClean="0"/>
              <a:t>то мне нужно для успешного функционирования процесса?</a:t>
            </a:r>
          </a:p>
          <a:p>
            <a:pPr marL="457200" lvl="2" algn="just" defTabSz="711200">
              <a:lnSpc>
                <a:spcPts val="1700"/>
              </a:lnSpc>
              <a:spcAft>
                <a:spcPct val="15000"/>
              </a:spcAft>
            </a:pPr>
            <a:r>
              <a:rPr lang="ru-RU" sz="1200" dirty="0" smtClean="0"/>
              <a:t>    - что влияет на процесс: внешняя среда, изменение процессов, запуск нового проекта?</a:t>
            </a:r>
          </a:p>
          <a:p>
            <a:pPr marL="457200" lvl="2" algn="just" defTabSz="711200">
              <a:lnSpc>
                <a:spcPts val="1700"/>
              </a:lnSpc>
              <a:spcAft>
                <a:spcPct val="15000"/>
              </a:spcAft>
            </a:pPr>
            <a:r>
              <a:rPr lang="ru-RU" sz="1200" dirty="0"/>
              <a:t> </a:t>
            </a:r>
            <a:r>
              <a:rPr lang="ru-RU" sz="1200" dirty="0" smtClean="0"/>
              <a:t>   - что сделать, чтобы приносить больше ценности Обществу?</a:t>
            </a:r>
            <a:endParaRPr lang="ru-RU" sz="12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4474214" y="3353095"/>
            <a:ext cx="326415" cy="37183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0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4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2</a:t>
            </a:r>
          </a:p>
        </p:txBody>
      </p:sp>
      <p:sp>
        <p:nvSpPr>
          <p:cNvPr id="80" name="AutoShape 2" descr="Вопросы и ответы - Реабилитацинный центр «Выбор»"/>
          <p:cNvSpPr>
            <a:spLocks noChangeAspect="1" noChangeArrowheads="1"/>
          </p:cNvSpPr>
          <p:nvPr/>
        </p:nvSpPr>
        <p:spPr bwMode="auto">
          <a:xfrm>
            <a:off x="1126231" y="2687729"/>
            <a:ext cx="1298757" cy="1298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 sz="1600"/>
          </a:p>
        </p:txBody>
      </p:sp>
      <p:pic>
        <p:nvPicPr>
          <p:cNvPr id="1030" name="Picture 6" descr="Вопросы и ответы | Последний Завет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905" y="1901534"/>
            <a:ext cx="785028" cy="785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Прямоугольник 80"/>
          <p:cNvSpPr/>
          <p:nvPr/>
        </p:nvSpPr>
        <p:spPr>
          <a:xfrm>
            <a:off x="802993" y="3021028"/>
            <a:ext cx="268855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dirty="0">
                <a:solidFill>
                  <a:schemeClr val="accent1"/>
                </a:solidFill>
              </a:rPr>
              <a:t>Определить </a:t>
            </a:r>
            <a:r>
              <a:rPr lang="ru-RU" sz="1400" dirty="0" smtClean="0">
                <a:solidFill>
                  <a:schemeClr val="accent1"/>
                </a:solidFill>
              </a:rPr>
              <a:t>глагол/тип </a:t>
            </a:r>
            <a:r>
              <a:rPr lang="ru-RU" sz="1400" dirty="0">
                <a:solidFill>
                  <a:schemeClr val="accent1"/>
                </a:solidFill>
              </a:rPr>
              <a:t>цели: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8196087" y="3388476"/>
            <a:ext cx="326415" cy="37183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0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prstClr val="white"/>
                </a:solidFill>
                <a:latin typeface="Arial"/>
              </a:rPr>
              <a:t>3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87" name="Группа 86"/>
          <p:cNvGrpSpPr/>
          <p:nvPr/>
        </p:nvGrpSpPr>
        <p:grpSpPr>
          <a:xfrm>
            <a:off x="230754" y="1675568"/>
            <a:ext cx="529780" cy="556023"/>
            <a:chOff x="9926199" y="149455"/>
            <a:chExt cx="1989998" cy="1989998"/>
          </a:xfrm>
        </p:grpSpPr>
        <p:grpSp>
          <p:nvGrpSpPr>
            <p:cNvPr id="88" name="Группа 87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90" name="Shape 89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1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200" kern="1200"/>
              </a:p>
            </p:txBody>
          </p:sp>
        </p:grpSp>
        <p:sp>
          <p:nvSpPr>
            <p:cNvPr id="89" name="TextBox 88"/>
            <p:cNvSpPr txBox="1"/>
            <p:nvPr/>
          </p:nvSpPr>
          <p:spPr>
            <a:xfrm>
              <a:off x="10133744" y="570126"/>
              <a:ext cx="1574905" cy="11597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7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sp>
        <p:nvSpPr>
          <p:cNvPr id="92" name="Прямоугольник 91"/>
          <p:cNvSpPr/>
          <p:nvPr/>
        </p:nvSpPr>
        <p:spPr>
          <a:xfrm>
            <a:off x="1014566" y="3353095"/>
            <a:ext cx="326415" cy="371836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0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400" b="1" kern="0" dirty="0">
                <a:solidFill>
                  <a:prstClr val="white"/>
                </a:solidFill>
                <a:latin typeface="Arial"/>
              </a:rPr>
              <a:t>1</a:t>
            </a:r>
            <a:endParaRPr kumimoji="0" lang="ru-RU" sz="14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grpSp>
        <p:nvGrpSpPr>
          <p:cNvPr id="93" name="Группа 92"/>
          <p:cNvGrpSpPr/>
          <p:nvPr/>
        </p:nvGrpSpPr>
        <p:grpSpPr>
          <a:xfrm>
            <a:off x="221957" y="2819522"/>
            <a:ext cx="529780" cy="556023"/>
            <a:chOff x="9926199" y="149455"/>
            <a:chExt cx="1989998" cy="1989998"/>
          </a:xfrm>
        </p:grpSpPr>
        <p:grpSp>
          <p:nvGrpSpPr>
            <p:cNvPr id="94" name="Группа 93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96" name="Shape 95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7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95" name="TextBox 94"/>
            <p:cNvSpPr txBox="1"/>
            <p:nvPr/>
          </p:nvSpPr>
          <p:spPr>
            <a:xfrm>
              <a:off x="10133745" y="570126"/>
              <a:ext cx="1574906" cy="110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 smtClean="0">
                  <a:solidFill>
                    <a:schemeClr val="bg1"/>
                  </a:solidFill>
                </a:rPr>
                <a:t>2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8" name="Группа 97"/>
          <p:cNvGrpSpPr/>
          <p:nvPr/>
        </p:nvGrpSpPr>
        <p:grpSpPr>
          <a:xfrm>
            <a:off x="221957" y="5266087"/>
            <a:ext cx="529780" cy="556023"/>
            <a:chOff x="9926199" y="149455"/>
            <a:chExt cx="1989998" cy="1989998"/>
          </a:xfrm>
        </p:grpSpPr>
        <p:grpSp>
          <p:nvGrpSpPr>
            <p:cNvPr id="99" name="Группа 98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101" name="Shape 100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02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100" name="TextBox 99"/>
            <p:cNvSpPr txBox="1"/>
            <p:nvPr/>
          </p:nvSpPr>
          <p:spPr>
            <a:xfrm>
              <a:off x="10133745" y="570126"/>
              <a:ext cx="1574906" cy="110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6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82" name="Прямоугольник 81"/>
          <p:cNvSpPr/>
          <p:nvPr/>
        </p:nvSpPr>
        <p:spPr>
          <a:xfrm>
            <a:off x="884175" y="5374822"/>
            <a:ext cx="1102752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accent1"/>
                </a:solidFill>
              </a:rPr>
              <a:t>Определить </a:t>
            </a:r>
            <a:r>
              <a:rPr lang="ru-RU" sz="1400" dirty="0">
                <a:solidFill>
                  <a:schemeClr val="accent1"/>
                </a:solidFill>
              </a:rPr>
              <a:t>существительное - </a:t>
            </a:r>
            <a:r>
              <a:rPr lang="ru-RU" sz="1600" dirty="0" smtClean="0">
                <a:solidFill>
                  <a:schemeClr val="accent1"/>
                </a:solidFill>
              </a:rPr>
              <a:t>что</a:t>
            </a:r>
            <a:r>
              <a:rPr lang="ru-RU" sz="1400" dirty="0" smtClean="0">
                <a:solidFill>
                  <a:schemeClr val="accent1"/>
                </a:solidFill>
              </a:rPr>
              <a:t>? </a:t>
            </a:r>
            <a:r>
              <a:rPr lang="ru-RU" sz="1400" dirty="0"/>
              <a:t>(разработать, увеличить, изучить</a:t>
            </a:r>
            <a:r>
              <a:rPr lang="ru-RU" sz="1400" dirty="0" smtClean="0"/>
              <a:t>). </a:t>
            </a:r>
            <a:r>
              <a:rPr lang="ru-RU" sz="1400" dirty="0" smtClean="0">
                <a:solidFill>
                  <a:schemeClr val="accent1"/>
                </a:solidFill>
              </a:rPr>
              <a:t>Ориентироваться на результат, а не процесс. </a:t>
            </a:r>
            <a:endParaRPr lang="ru-RU" sz="1400" dirty="0">
              <a:solidFill>
                <a:schemeClr val="accent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47905" y="6064747"/>
            <a:ext cx="809388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 smtClean="0">
                <a:solidFill>
                  <a:schemeClr val="accent1"/>
                </a:solidFill>
              </a:rPr>
              <a:t>Определиться </a:t>
            </a:r>
            <a:r>
              <a:rPr lang="ru-RU" sz="1400" dirty="0">
                <a:solidFill>
                  <a:schemeClr val="accent1"/>
                </a:solidFill>
              </a:rPr>
              <a:t>с </a:t>
            </a:r>
            <a:r>
              <a:rPr lang="ru-RU" sz="1400" dirty="0" smtClean="0">
                <a:solidFill>
                  <a:schemeClr val="accent1"/>
                </a:solidFill>
              </a:rPr>
              <a:t>ожидаемым результатом </a:t>
            </a:r>
            <a:r>
              <a:rPr lang="ru-RU" sz="1400" dirty="0" smtClean="0"/>
              <a:t>(измерителем </a:t>
            </a:r>
            <a:r>
              <a:rPr lang="ru-RU" sz="1400" dirty="0"/>
              <a:t>цели</a:t>
            </a:r>
            <a:r>
              <a:rPr lang="ru-RU" sz="1400" dirty="0" smtClean="0"/>
              <a:t>) </a:t>
            </a:r>
            <a:endParaRPr lang="ru-RU" sz="1400" dirty="0"/>
          </a:p>
        </p:txBody>
      </p:sp>
      <p:sp>
        <p:nvSpPr>
          <p:cNvPr id="68" name="Выноска-облако 67"/>
          <p:cNvSpPr/>
          <p:nvPr/>
        </p:nvSpPr>
        <p:spPr>
          <a:xfrm>
            <a:off x="6960352" y="5846872"/>
            <a:ext cx="3124299" cy="673462"/>
          </a:xfrm>
          <a:prstGeom prst="cloudCallout">
            <a:avLst>
              <a:gd name="adj1" fmla="val -64518"/>
              <a:gd name="adj2" fmla="val 9047"/>
            </a:avLst>
          </a:prstGeom>
          <a:solidFill>
            <a:schemeClr val="bg1"/>
          </a:solidFill>
          <a:ln w="12700" cap="flat" cmpd="sng" algn="ctr">
            <a:solidFill>
              <a:srgbClr val="4D657F">
                <a:lumMod val="75000"/>
                <a:alpha val="23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09036">
              <a:defRPr/>
            </a:pPr>
            <a:r>
              <a:rPr lang="ru-RU" sz="105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 panose="020B0604020202020204" pitchFamily="34" charset="0"/>
              </a:rPr>
              <a:t>При отсутствии измерителя цель превращается в мечту</a:t>
            </a:r>
            <a:endParaRPr lang="ru-RU" sz="1050" kern="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72" name="Группа 71"/>
          <p:cNvGrpSpPr/>
          <p:nvPr/>
        </p:nvGrpSpPr>
        <p:grpSpPr>
          <a:xfrm>
            <a:off x="221956" y="6024324"/>
            <a:ext cx="529780" cy="556023"/>
            <a:chOff x="9926199" y="149455"/>
            <a:chExt cx="1989998" cy="1989998"/>
          </a:xfrm>
        </p:grpSpPr>
        <p:grpSp>
          <p:nvGrpSpPr>
            <p:cNvPr id="73" name="Группа 72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77" name="Shape 76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75" name="TextBox 74"/>
            <p:cNvSpPr txBox="1"/>
            <p:nvPr/>
          </p:nvSpPr>
          <p:spPr>
            <a:xfrm>
              <a:off x="10133745" y="570126"/>
              <a:ext cx="1574906" cy="11092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4</a:t>
              </a:r>
              <a:endParaRPr lang="ru-RU" sz="1600" dirty="0">
                <a:solidFill>
                  <a:schemeClr val="bg1"/>
                </a:solidFill>
              </a:endParaRPr>
            </a:p>
          </p:txBody>
        </p:sp>
      </p:grpSp>
      <p:sp>
        <p:nvSpPr>
          <p:cNvPr id="60" name="Прямоугольник 59"/>
          <p:cNvSpPr/>
          <p:nvPr/>
        </p:nvSpPr>
        <p:spPr>
          <a:xfrm>
            <a:off x="559168" y="659922"/>
            <a:ext cx="791274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b="1" u="sng" dirty="0" smtClean="0">
                <a:solidFill>
                  <a:schemeClr val="bg1"/>
                </a:solidFill>
              </a:rPr>
              <a:t>Конструкция</a:t>
            </a:r>
            <a:r>
              <a:rPr lang="ru-RU" sz="1400" b="1" u="sng" dirty="0" smtClean="0">
                <a:solidFill>
                  <a:schemeClr val="bg1"/>
                </a:solidFill>
              </a:rPr>
              <a:t>:</a:t>
            </a:r>
            <a:r>
              <a:rPr lang="ru-RU" sz="1400" b="1" dirty="0" smtClean="0">
                <a:solidFill>
                  <a:schemeClr val="bg1"/>
                </a:solidFill>
              </a:rPr>
              <a:t>  </a:t>
            </a:r>
            <a:r>
              <a:rPr lang="ru-RU" sz="1400" b="1" dirty="0" smtClean="0">
                <a:solidFill>
                  <a:schemeClr val="bg1"/>
                </a:solidFill>
                <a:latin typeface="Arial Black" panose="020B0A04020102020204" pitchFamily="34" charset="0"/>
                <a:ea typeface="DotumChe" panose="020B0609000101010101" pitchFamily="49" charset="-127"/>
              </a:rPr>
              <a:t>ГЛАГОЛ</a:t>
            </a:r>
            <a:r>
              <a:rPr lang="ru-RU" sz="1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 + СУЩЕСТВИТЕЛЬНОЕ и </a:t>
            </a:r>
            <a:r>
              <a:rPr lang="ru-RU" sz="1400" b="1" u="sng" dirty="0">
                <a:solidFill>
                  <a:schemeClr val="bg1"/>
                </a:solidFill>
              </a:rPr>
              <a:t>далее формулировка значений </a:t>
            </a:r>
            <a:r>
              <a:rPr lang="ru-RU" sz="1400" b="1" dirty="0" smtClean="0">
                <a:solidFill>
                  <a:schemeClr val="bg1"/>
                </a:solidFill>
                <a:latin typeface="Arial Black" panose="020B0A04020102020204" pitchFamily="34" charset="0"/>
              </a:rPr>
              <a:t>КАК?</a:t>
            </a:r>
            <a:endParaRPr lang="ru-RU" sz="1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254675" y="1064526"/>
            <a:ext cx="75713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u="sng" dirty="0"/>
              <a:t>Конструкция цели:</a:t>
            </a:r>
            <a:r>
              <a:rPr lang="ru-RU" sz="1400" b="1" dirty="0"/>
              <a:t>  </a:t>
            </a:r>
            <a:r>
              <a:rPr lang="ru-RU" sz="1200" b="1" dirty="0" smtClean="0">
                <a:latin typeface="Arial Black" panose="020B0A04020102020204" pitchFamily="34" charset="0"/>
                <a:ea typeface="DotumChe" panose="020B0609000101010101" pitchFamily="49" charset="-127"/>
              </a:rPr>
              <a:t>ГЛАГОЛ</a:t>
            </a:r>
            <a:r>
              <a:rPr lang="ru-RU" sz="1200" b="1" dirty="0" smtClean="0">
                <a:latin typeface="Arial Black" panose="020B0A04020102020204" pitchFamily="34" charset="0"/>
              </a:rPr>
              <a:t> + СУЩЕСТВИТЕЛЬНОЕ и </a:t>
            </a:r>
            <a:r>
              <a:rPr lang="ru-RU" sz="1200" b="1" u="sng" dirty="0"/>
              <a:t>далее формулировка значений </a:t>
            </a:r>
            <a:r>
              <a:rPr lang="ru-RU" sz="1200" b="1" dirty="0" smtClean="0">
                <a:latin typeface="Arial Black" panose="020B0A04020102020204" pitchFamily="34" charset="0"/>
              </a:rPr>
              <a:t>КАК?</a:t>
            </a:r>
            <a:endParaRPr lang="ru-RU" sz="1200" b="1" dirty="0">
              <a:latin typeface="Arial Black" panose="020B0A04020102020204" pitchFamily="34" charset="0"/>
            </a:endParaRPr>
          </a:p>
        </p:txBody>
      </p:sp>
      <p:sp>
        <p:nvSpPr>
          <p:cNvPr id="61" name="Прямоугольник 60"/>
          <p:cNvSpPr/>
          <p:nvPr/>
        </p:nvSpPr>
        <p:spPr>
          <a:xfrm>
            <a:off x="241420" y="639155"/>
            <a:ext cx="1119393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3"/>
                </a:solidFill>
              </a:rPr>
              <a:t>Цель — это конечный желаемый </a:t>
            </a:r>
            <a:r>
              <a:rPr lang="ru-RU" sz="1400" b="1" dirty="0" smtClean="0">
                <a:solidFill>
                  <a:schemeClr val="accent3"/>
                </a:solidFill>
              </a:rPr>
              <a:t>результат</a:t>
            </a:r>
            <a:r>
              <a:rPr lang="ru-RU" sz="1400" b="1" dirty="0">
                <a:solidFill>
                  <a:schemeClr val="accent3"/>
                </a:solidFill>
              </a:rPr>
              <a:t>.</a:t>
            </a:r>
          </a:p>
        </p:txBody>
      </p:sp>
      <p:sp>
        <p:nvSpPr>
          <p:cNvPr id="56" name="Скругленная прямоугольная выноска 55"/>
          <p:cNvSpPr/>
          <p:nvPr/>
        </p:nvSpPr>
        <p:spPr>
          <a:xfrm>
            <a:off x="4598626" y="753617"/>
            <a:ext cx="2125492" cy="293615"/>
          </a:xfrm>
          <a:prstGeom prst="wedgeRoundRectCallout">
            <a:avLst>
              <a:gd name="adj1" fmla="val -36800"/>
              <a:gd name="adj2" fmla="val 77409"/>
              <a:gd name="adj3" fmla="val 16667"/>
            </a:avLst>
          </a:prstGeom>
          <a:solidFill>
            <a:schemeClr val="bg1"/>
          </a:solidFill>
          <a:ln w="12700" cap="flat" cmpd="sng" algn="ctr">
            <a:solidFill>
              <a:srgbClr val="4D657F">
                <a:lumMod val="75000"/>
                <a:alpha val="23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 defTabSz="609036">
              <a:defRPr/>
            </a:pPr>
            <a:r>
              <a:rPr lang="ru-RU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 panose="020B0604020202020204" pitchFamily="34" charset="0"/>
              </a:rPr>
              <a:t>КПЭ </a:t>
            </a:r>
            <a:r>
              <a:rPr lang="ru-RU" sz="1100" kern="0" dirty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 panose="020B0604020202020204" pitchFamily="34" charset="0"/>
              </a:rPr>
              <a:t>– это </a:t>
            </a:r>
            <a:r>
              <a:rPr lang="ru-RU" sz="1100" kern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rial"/>
                <a:cs typeface="Arial" panose="020B0604020202020204" pitchFamily="34" charset="0"/>
              </a:rPr>
              <a:t>существительное</a:t>
            </a:r>
            <a:endParaRPr lang="ru-RU" sz="1100" kern="0" dirty="0">
              <a:solidFill>
                <a:schemeClr val="tx1">
                  <a:lumMod val="95000"/>
                  <a:lumOff val="5000"/>
                </a:schemeClr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127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6" t="21016" r="21633" b="59848"/>
          <a:stretch/>
        </p:blipFill>
        <p:spPr bwMode="auto">
          <a:xfrm>
            <a:off x="11159847" y="430611"/>
            <a:ext cx="965200" cy="87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Нажми"/>
          <p:cNvSpPr/>
          <p:nvPr/>
        </p:nvSpPr>
        <p:spPr>
          <a:xfrm>
            <a:off x="9365979" y="372569"/>
            <a:ext cx="1819830" cy="683259"/>
          </a:xfrm>
          <a:prstGeom prst="wedgeRectCallout">
            <a:avLst>
              <a:gd name="adj1" fmla="val 63306"/>
              <a:gd name="adj2" fmla="val 33716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b="1" dirty="0" smtClean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Нажми</a:t>
            </a:r>
            <a:r>
              <a:rPr lang="ru-RU" sz="10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чтобы узнать какие вопросы необходимо себе задать, чтобы сформулировать цель</a:t>
            </a:r>
            <a:endParaRPr lang="ru-RU" sz="10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Вопросы"/>
          <p:cNvGrpSpPr/>
          <p:nvPr/>
        </p:nvGrpSpPr>
        <p:grpSpPr>
          <a:xfrm>
            <a:off x="138910" y="129259"/>
            <a:ext cx="11903090" cy="1284288"/>
            <a:chOff x="221957" y="477064"/>
            <a:chExt cx="11903090" cy="1099932"/>
          </a:xfrm>
        </p:grpSpPr>
        <p:sp>
          <p:nvSpPr>
            <p:cNvPr id="3" name="Прямоугольник 2"/>
            <p:cNvSpPr/>
            <p:nvPr/>
          </p:nvSpPr>
          <p:spPr>
            <a:xfrm>
              <a:off x="221957" y="477064"/>
              <a:ext cx="11903090" cy="10999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grpSp>
          <p:nvGrpSpPr>
            <p:cNvPr id="129" name="Группа 128"/>
            <p:cNvGrpSpPr/>
            <p:nvPr/>
          </p:nvGrpSpPr>
          <p:grpSpPr>
            <a:xfrm>
              <a:off x="277210" y="679650"/>
              <a:ext cx="1653044" cy="816611"/>
              <a:chOff x="-16181" y="365336"/>
              <a:chExt cx="2678020" cy="893850"/>
            </a:xfrm>
          </p:grpSpPr>
          <p:sp>
            <p:nvSpPr>
              <p:cNvPr id="130" name="Скругленный прямоугольник 129"/>
              <p:cNvSpPr/>
              <p:nvPr/>
            </p:nvSpPr>
            <p:spPr>
              <a:xfrm>
                <a:off x="101044" y="371140"/>
                <a:ext cx="2560795" cy="888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1" name="Скругленный прямоугольник 4"/>
              <p:cNvSpPr/>
              <p:nvPr/>
            </p:nvSpPr>
            <p:spPr>
              <a:xfrm>
                <a:off x="-16181" y="365336"/>
                <a:ext cx="2560795" cy="7104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60960" numCol="1" spcCol="1270" anchor="t" anchorCtr="0">
                <a:noAutofit/>
              </a:bodyPr>
              <a:lstStyle/>
              <a:p>
                <a:pPr lvl="0" algn="ctr" defTabSz="82896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ru-RU" sz="1400" b="1" kern="0" dirty="0">
                    <a:solidFill>
                      <a:schemeClr val="bg1"/>
                    </a:solidFill>
                    <a:latin typeface="HelveticaNeueCyr"/>
                  </a:rPr>
                  <a:t>Что и где мы хотим улучшить?</a:t>
                </a:r>
              </a:p>
            </p:txBody>
          </p:sp>
        </p:grpSp>
        <p:grpSp>
          <p:nvGrpSpPr>
            <p:cNvPr id="132" name="Группа 131"/>
            <p:cNvGrpSpPr/>
            <p:nvPr/>
          </p:nvGrpSpPr>
          <p:grpSpPr>
            <a:xfrm>
              <a:off x="2076500" y="964396"/>
              <a:ext cx="563627" cy="324510"/>
              <a:chOff x="3176569" y="324372"/>
              <a:chExt cx="761553" cy="455524"/>
            </a:xfrm>
            <a:solidFill>
              <a:schemeClr val="accent1"/>
            </a:solidFill>
          </p:grpSpPr>
          <p:sp>
            <p:nvSpPr>
              <p:cNvPr id="133" name="Стрелка вправо 132"/>
              <p:cNvSpPr/>
              <p:nvPr/>
            </p:nvSpPr>
            <p:spPr>
              <a:xfrm>
                <a:off x="3176569" y="324372"/>
                <a:ext cx="761553" cy="45552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34" name="Стрелка вправо 6"/>
              <p:cNvSpPr/>
              <p:nvPr/>
            </p:nvSpPr>
            <p:spPr>
              <a:xfrm>
                <a:off x="3176569" y="415477"/>
                <a:ext cx="624896" cy="2733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1600" kern="1200"/>
              </a:p>
            </p:txBody>
          </p:sp>
        </p:grpSp>
        <p:grpSp>
          <p:nvGrpSpPr>
            <p:cNvPr id="135" name="Группа 134"/>
            <p:cNvGrpSpPr/>
            <p:nvPr/>
          </p:nvGrpSpPr>
          <p:grpSpPr>
            <a:xfrm>
              <a:off x="2773449" y="684953"/>
              <a:ext cx="1649280" cy="811310"/>
              <a:chOff x="-10083" y="371140"/>
              <a:chExt cx="2671923" cy="888046"/>
            </a:xfrm>
          </p:grpSpPr>
          <p:sp>
            <p:nvSpPr>
              <p:cNvPr id="136" name="Скругленный прямоугольник 135"/>
              <p:cNvSpPr/>
              <p:nvPr/>
            </p:nvSpPr>
            <p:spPr>
              <a:xfrm>
                <a:off x="101045" y="371140"/>
                <a:ext cx="2560795" cy="888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37" name="Скругленный прямоугольник 4"/>
              <p:cNvSpPr/>
              <p:nvPr/>
            </p:nvSpPr>
            <p:spPr>
              <a:xfrm>
                <a:off x="-10083" y="448381"/>
                <a:ext cx="2560795" cy="7104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60960" numCol="1" spcCol="1270" anchor="t" anchorCtr="0">
                <a:noAutofit/>
              </a:bodyPr>
              <a:lstStyle/>
              <a:p>
                <a:pPr lvl="0" algn="ctr" defTabSz="82896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ru-RU" sz="1400" b="1" kern="0" dirty="0" smtClean="0">
                    <a:solidFill>
                      <a:schemeClr val="bg1"/>
                    </a:solidFill>
                    <a:latin typeface="HelveticaNeueCyr"/>
                  </a:rPr>
                  <a:t>Для чего мы ее достигаем? </a:t>
                </a:r>
                <a:endParaRPr lang="ru-RU" sz="1400" b="1" kern="0" dirty="0">
                  <a:solidFill>
                    <a:schemeClr val="bg1"/>
                  </a:solidFill>
                  <a:latin typeface="HelveticaNeueCyr"/>
                </a:endParaRPr>
              </a:p>
            </p:txBody>
          </p:sp>
        </p:grpSp>
        <p:grpSp>
          <p:nvGrpSpPr>
            <p:cNvPr id="138" name="Группа 137"/>
            <p:cNvGrpSpPr/>
            <p:nvPr/>
          </p:nvGrpSpPr>
          <p:grpSpPr>
            <a:xfrm>
              <a:off x="4568765" y="952587"/>
              <a:ext cx="563627" cy="324510"/>
              <a:chOff x="3176569" y="324372"/>
              <a:chExt cx="761553" cy="455524"/>
            </a:xfrm>
            <a:solidFill>
              <a:schemeClr val="accent1"/>
            </a:solidFill>
          </p:grpSpPr>
          <p:sp>
            <p:nvSpPr>
              <p:cNvPr id="139" name="Стрелка вправо 138"/>
              <p:cNvSpPr/>
              <p:nvPr/>
            </p:nvSpPr>
            <p:spPr>
              <a:xfrm>
                <a:off x="3176569" y="324372"/>
                <a:ext cx="761553" cy="45552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40" name="Стрелка вправо 6"/>
              <p:cNvSpPr/>
              <p:nvPr/>
            </p:nvSpPr>
            <p:spPr>
              <a:xfrm>
                <a:off x="3176569" y="415477"/>
                <a:ext cx="624896" cy="2733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1600" kern="1200"/>
              </a:p>
            </p:txBody>
          </p:sp>
        </p:grpSp>
        <p:grpSp>
          <p:nvGrpSpPr>
            <p:cNvPr id="141" name="Группа 140"/>
            <p:cNvGrpSpPr/>
            <p:nvPr/>
          </p:nvGrpSpPr>
          <p:grpSpPr>
            <a:xfrm>
              <a:off x="5336146" y="684955"/>
              <a:ext cx="1610939" cy="811309"/>
              <a:chOff x="52032" y="371141"/>
              <a:chExt cx="2609808" cy="888046"/>
            </a:xfrm>
          </p:grpSpPr>
          <p:sp>
            <p:nvSpPr>
              <p:cNvPr id="142" name="Скругленный прямоугольник 141"/>
              <p:cNvSpPr/>
              <p:nvPr/>
            </p:nvSpPr>
            <p:spPr>
              <a:xfrm>
                <a:off x="101045" y="371141"/>
                <a:ext cx="2560795" cy="888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3" name="Скругленный прямоугольник 4"/>
              <p:cNvSpPr/>
              <p:nvPr/>
            </p:nvSpPr>
            <p:spPr>
              <a:xfrm>
                <a:off x="52032" y="424604"/>
                <a:ext cx="2560795" cy="7104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60960" numCol="1" spcCol="1270" anchor="t" anchorCtr="0">
                <a:noAutofit/>
              </a:bodyPr>
              <a:lstStyle/>
              <a:p>
                <a:pPr lvl="0" algn="ctr" defTabSz="82896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ru-RU" sz="1400" b="1" kern="0" dirty="0">
                    <a:solidFill>
                      <a:schemeClr val="bg1"/>
                    </a:solidFill>
                    <a:latin typeface="HelveticaNeueCyr"/>
                  </a:rPr>
                  <a:t>Что и </a:t>
                </a:r>
                <a:r>
                  <a:rPr lang="ru-RU" sz="1400" b="1" kern="0" dirty="0" smtClean="0">
                    <a:solidFill>
                      <a:schemeClr val="bg1"/>
                    </a:solidFill>
                    <a:latin typeface="HelveticaNeueCyr"/>
                  </a:rPr>
                  <a:t>как надо сделать? </a:t>
                </a:r>
                <a:endParaRPr lang="ru-RU" sz="1400" b="1" kern="0" dirty="0">
                  <a:solidFill>
                    <a:schemeClr val="bg1"/>
                  </a:solidFill>
                  <a:latin typeface="HelveticaNeueCyr"/>
                </a:endParaRPr>
              </a:p>
            </p:txBody>
          </p:sp>
        </p:grpSp>
        <p:grpSp>
          <p:nvGrpSpPr>
            <p:cNvPr id="144" name="Группа 143"/>
            <p:cNvGrpSpPr/>
            <p:nvPr/>
          </p:nvGrpSpPr>
          <p:grpSpPr>
            <a:xfrm>
              <a:off x="9585167" y="954391"/>
              <a:ext cx="563627" cy="324510"/>
              <a:chOff x="3176569" y="324372"/>
              <a:chExt cx="761553" cy="455524"/>
            </a:xfrm>
            <a:solidFill>
              <a:schemeClr val="accent1"/>
            </a:solidFill>
          </p:grpSpPr>
          <p:sp>
            <p:nvSpPr>
              <p:cNvPr id="145" name="Стрелка вправо 144"/>
              <p:cNvSpPr/>
              <p:nvPr/>
            </p:nvSpPr>
            <p:spPr>
              <a:xfrm>
                <a:off x="3176569" y="324372"/>
                <a:ext cx="761553" cy="45552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46" name="Стрелка вправо 6"/>
              <p:cNvSpPr/>
              <p:nvPr/>
            </p:nvSpPr>
            <p:spPr>
              <a:xfrm>
                <a:off x="3176569" y="415477"/>
                <a:ext cx="624896" cy="2733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1600" kern="1200"/>
              </a:p>
            </p:txBody>
          </p:sp>
        </p:grpSp>
        <p:grpSp>
          <p:nvGrpSpPr>
            <p:cNvPr id="147" name="Группа 146"/>
            <p:cNvGrpSpPr/>
            <p:nvPr/>
          </p:nvGrpSpPr>
          <p:grpSpPr>
            <a:xfrm>
              <a:off x="10375960" y="684952"/>
              <a:ext cx="1597912" cy="811309"/>
              <a:chOff x="73136" y="404583"/>
              <a:chExt cx="2588704" cy="888046"/>
            </a:xfrm>
          </p:grpSpPr>
          <p:sp>
            <p:nvSpPr>
              <p:cNvPr id="148" name="Скругленный прямоугольник 147"/>
              <p:cNvSpPr/>
              <p:nvPr/>
            </p:nvSpPr>
            <p:spPr>
              <a:xfrm>
                <a:off x="101045" y="404583"/>
                <a:ext cx="2560795" cy="888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49" name="Скругленный прямоугольник 4"/>
              <p:cNvSpPr/>
              <p:nvPr/>
            </p:nvSpPr>
            <p:spPr>
              <a:xfrm>
                <a:off x="73136" y="439267"/>
                <a:ext cx="2560795" cy="7104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60960" numCol="1" spcCol="1270" anchor="t" anchorCtr="0">
                <a:noAutofit/>
              </a:bodyPr>
              <a:lstStyle/>
              <a:p>
                <a:pPr lvl="0" algn="ctr" defTabSz="82896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ru-RU" sz="1400" b="1" kern="0" dirty="0" smtClean="0">
                    <a:solidFill>
                      <a:schemeClr val="bg1"/>
                    </a:solidFill>
                    <a:latin typeface="HelveticaNeueCyr"/>
                  </a:rPr>
                  <a:t>Как будем делать?</a:t>
                </a:r>
                <a:endParaRPr lang="ru-RU" sz="1400" b="1" kern="0" dirty="0">
                  <a:solidFill>
                    <a:schemeClr val="bg1"/>
                  </a:solidFill>
                  <a:latin typeface="HelveticaNeueCyr"/>
                </a:endParaRPr>
              </a:p>
            </p:txBody>
          </p:sp>
        </p:grpSp>
        <p:grpSp>
          <p:nvGrpSpPr>
            <p:cNvPr id="150" name="Группа 149"/>
            <p:cNvGrpSpPr/>
            <p:nvPr/>
          </p:nvGrpSpPr>
          <p:grpSpPr>
            <a:xfrm>
              <a:off x="7817390" y="684954"/>
              <a:ext cx="1597912" cy="811309"/>
              <a:chOff x="24343" y="362026"/>
              <a:chExt cx="2588704" cy="888046"/>
            </a:xfrm>
          </p:grpSpPr>
          <p:sp>
            <p:nvSpPr>
              <p:cNvPr id="151" name="Скругленный прямоугольник 150"/>
              <p:cNvSpPr/>
              <p:nvPr/>
            </p:nvSpPr>
            <p:spPr>
              <a:xfrm>
                <a:off x="52252" y="362026"/>
                <a:ext cx="2560795" cy="888046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152" name="Скругленный прямоугольник 4"/>
              <p:cNvSpPr/>
              <p:nvPr/>
            </p:nvSpPr>
            <p:spPr>
              <a:xfrm>
                <a:off x="24343" y="391799"/>
                <a:ext cx="2560795" cy="71043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113792" tIns="113792" rIns="113792" bIns="60960" numCol="1" spcCol="1270" anchor="t" anchorCtr="0">
                <a:noAutofit/>
              </a:bodyPr>
              <a:lstStyle/>
              <a:p>
                <a:pPr lvl="0" algn="ctr" defTabSz="828966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defRPr/>
                </a:pPr>
                <a:r>
                  <a:rPr lang="ru-RU" sz="1400" b="1" kern="0" dirty="0">
                    <a:solidFill>
                      <a:schemeClr val="bg1"/>
                    </a:solidFill>
                    <a:latin typeface="HelveticaNeueCyr"/>
                  </a:rPr>
                  <a:t>Что мы можем сделать?</a:t>
                </a:r>
              </a:p>
            </p:txBody>
          </p:sp>
        </p:grpSp>
        <p:grpSp>
          <p:nvGrpSpPr>
            <p:cNvPr id="153" name="Группа 152"/>
            <p:cNvGrpSpPr/>
            <p:nvPr/>
          </p:nvGrpSpPr>
          <p:grpSpPr>
            <a:xfrm>
              <a:off x="7056715" y="964396"/>
              <a:ext cx="563627" cy="324510"/>
              <a:chOff x="3176569" y="324372"/>
              <a:chExt cx="761553" cy="455524"/>
            </a:xfrm>
            <a:solidFill>
              <a:schemeClr val="accent1"/>
            </a:solidFill>
          </p:grpSpPr>
          <p:sp>
            <p:nvSpPr>
              <p:cNvPr id="154" name="Стрелка вправо 153"/>
              <p:cNvSpPr/>
              <p:nvPr/>
            </p:nvSpPr>
            <p:spPr>
              <a:xfrm>
                <a:off x="3176569" y="324372"/>
                <a:ext cx="761553" cy="455524"/>
              </a:xfrm>
              <a:prstGeom prst="rightArrow">
                <a:avLst>
                  <a:gd name="adj1" fmla="val 60000"/>
                  <a:gd name="adj2" fmla="val 50000"/>
                </a:avLst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</p:sp>
          <p:sp>
            <p:nvSpPr>
              <p:cNvPr id="155" name="Стрелка вправо 6"/>
              <p:cNvSpPr/>
              <p:nvPr/>
            </p:nvSpPr>
            <p:spPr>
              <a:xfrm>
                <a:off x="3176569" y="415477"/>
                <a:ext cx="624896" cy="273314"/>
              </a:xfrm>
              <a:prstGeom prst="rect">
                <a:avLst/>
              </a:prstGeom>
              <a:grpFill/>
              <a:ln>
                <a:solidFill>
                  <a:schemeClr val="accent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spcFirstLastPara="0" vert="horz" wrap="square" lIns="0" tIns="0" rIns="0" bIns="0" numCol="1" spcCol="1270" anchor="ctr" anchorCtr="0">
                <a:noAutofit/>
              </a:bodyPr>
              <a:lstStyle/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1600" kern="12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56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8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t="14143" r="69974" b="52465"/>
          <a:stretch/>
        </p:blipFill>
        <p:spPr bwMode="auto">
          <a:xfrm flipH="1">
            <a:off x="9965901" y="5530172"/>
            <a:ext cx="1070193" cy="994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152466" y="6027200"/>
            <a:ext cx="2743200" cy="30777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r"/>
            <a:r>
              <a:rPr lang="ru-RU" sz="1400" dirty="0" smtClean="0">
                <a:solidFill>
                  <a:schemeClr val="bg1"/>
                </a:solidFill>
              </a:rPr>
              <a:t>2020 год, версия 1.</a:t>
            </a:r>
            <a:r>
              <a:rPr lang="ru-RU" sz="1400" dirty="0" smtClean="0"/>
              <a:t> </a:t>
            </a:r>
            <a:endParaRPr lang="ru-RU" sz="1400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275543" y="198618"/>
            <a:ext cx="11428665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ПРАВИЛА ФОРМУЛИРОВКИ ЦЕЛИ</a:t>
            </a:r>
            <a:endParaRPr lang="ru-RU" sz="1600" b="1" dirty="0">
              <a:solidFill>
                <a:schemeClr val="tx2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388264" y="2549774"/>
            <a:ext cx="736604" cy="583272"/>
            <a:chOff x="9926199" y="149455"/>
            <a:chExt cx="1989998" cy="1989998"/>
          </a:xfrm>
          <a:solidFill>
            <a:schemeClr val="accent1"/>
          </a:solidFill>
        </p:grpSpPr>
        <p:grpSp>
          <p:nvGrpSpPr>
            <p:cNvPr id="25" name="Группа 24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  <a:grpFill/>
          </p:grpSpPr>
          <p:sp>
            <p:nvSpPr>
              <p:cNvPr id="27" name="Shape 26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8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2000" kern="1200"/>
              </a:p>
            </p:txBody>
          </p:sp>
        </p:grpSp>
        <p:sp>
          <p:nvSpPr>
            <p:cNvPr id="26" name="TextBox 25"/>
            <p:cNvSpPr txBox="1"/>
            <p:nvPr/>
          </p:nvSpPr>
          <p:spPr>
            <a:xfrm>
              <a:off x="10302911" y="525291"/>
              <a:ext cx="1189841" cy="1055010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S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9" name="Группа 28"/>
          <p:cNvGrpSpPr/>
          <p:nvPr/>
        </p:nvGrpSpPr>
        <p:grpSpPr>
          <a:xfrm>
            <a:off x="370971" y="3309057"/>
            <a:ext cx="736604" cy="583271"/>
            <a:chOff x="9926199" y="149455"/>
            <a:chExt cx="1989998" cy="1989998"/>
          </a:xfrm>
          <a:solidFill>
            <a:schemeClr val="accent2"/>
          </a:solidFill>
        </p:grpSpPr>
        <p:grpSp>
          <p:nvGrpSpPr>
            <p:cNvPr id="30" name="Группа 29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  <a:grpFill/>
          </p:grpSpPr>
          <p:sp>
            <p:nvSpPr>
              <p:cNvPr id="32" name="Shape 31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3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2000" kern="1200"/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10291742" y="524438"/>
              <a:ext cx="1189840" cy="10550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>
                  <a:solidFill>
                    <a:schemeClr val="bg1"/>
                  </a:solidFill>
                </a:rPr>
                <a:t>М</a:t>
              </a:r>
            </a:p>
          </p:txBody>
        </p:sp>
      </p:grpSp>
      <p:sp>
        <p:nvSpPr>
          <p:cNvPr id="4" name="Прямоугольник 3"/>
          <p:cNvSpPr/>
          <p:nvPr/>
        </p:nvSpPr>
        <p:spPr>
          <a:xfrm>
            <a:off x="1272958" y="2597702"/>
            <a:ext cx="8243575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 smtClean="0">
                <a:solidFill>
                  <a:schemeClr val="accent3"/>
                </a:solidFill>
              </a:rPr>
              <a:t>Specific</a:t>
            </a:r>
            <a:r>
              <a:rPr lang="ru-RU" sz="1300" dirty="0" smtClean="0">
                <a:solidFill>
                  <a:schemeClr val="accent3"/>
                </a:solidFill>
              </a:rPr>
              <a:t>. </a:t>
            </a:r>
            <a:r>
              <a:rPr lang="ru-RU" sz="1300" dirty="0" smtClean="0"/>
              <a:t>Что </a:t>
            </a:r>
            <a:r>
              <a:rPr lang="ru-RU" sz="1300" dirty="0"/>
              <a:t>именно нужно </a:t>
            </a:r>
            <a:r>
              <a:rPr lang="ru-RU" sz="1300" dirty="0" smtClean="0"/>
              <a:t>сделать, какого </a:t>
            </a:r>
            <a:r>
              <a:rPr lang="ru-RU" sz="1300" dirty="0"/>
              <a:t>конкретно результата </a:t>
            </a:r>
            <a:r>
              <a:rPr lang="ru-RU" sz="1300" dirty="0" smtClean="0"/>
              <a:t>необходимо </a:t>
            </a:r>
            <a:r>
              <a:rPr lang="ru-RU" sz="1300" dirty="0"/>
              <a:t>достичь</a:t>
            </a:r>
            <a:r>
              <a:rPr lang="en-US" sz="1300" dirty="0" smtClean="0"/>
              <a:t>?</a:t>
            </a:r>
            <a:r>
              <a:rPr lang="ru-RU" sz="1300" dirty="0" smtClean="0"/>
              <a:t> В цели              не должны присутствовать лишние переменные (четкая формулировка).</a:t>
            </a:r>
            <a:endParaRPr lang="ru-RU" sz="1300" dirty="0"/>
          </a:p>
        </p:txBody>
      </p:sp>
      <p:pic>
        <p:nvPicPr>
          <p:cNvPr id="49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6" t="21016" r="21633" b="59848"/>
          <a:stretch/>
        </p:blipFill>
        <p:spPr bwMode="auto">
          <a:xfrm>
            <a:off x="11068387" y="2374521"/>
            <a:ext cx="965200" cy="877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ая выноска 5"/>
          <p:cNvSpPr/>
          <p:nvPr/>
        </p:nvSpPr>
        <p:spPr>
          <a:xfrm>
            <a:off x="9548825" y="2583782"/>
            <a:ext cx="1487269" cy="414372"/>
          </a:xfrm>
          <a:prstGeom prst="wedgeRectCallout">
            <a:avLst>
              <a:gd name="adj1" fmla="val 66194"/>
              <a:gd name="adj2" fmla="val 16795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Вам ясна цель?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1255664" y="3382188"/>
            <a:ext cx="10640001" cy="579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900"/>
              </a:lnSpc>
              <a:spcBef>
                <a:spcPts val="400"/>
              </a:spcBef>
            </a:pPr>
            <a:r>
              <a:rPr lang="en-US" sz="1300" dirty="0">
                <a:solidFill>
                  <a:schemeClr val="accent3"/>
                </a:solidFill>
              </a:rPr>
              <a:t>M</a:t>
            </a:r>
            <a:r>
              <a:rPr lang="ru-RU" sz="1300" dirty="0" err="1">
                <a:solidFill>
                  <a:schemeClr val="accent3"/>
                </a:solidFill>
              </a:rPr>
              <a:t>easurable</a:t>
            </a:r>
            <a:r>
              <a:rPr lang="ru-RU" sz="1300" dirty="0">
                <a:solidFill>
                  <a:schemeClr val="accent3"/>
                </a:solidFill>
              </a:rPr>
              <a:t>.</a:t>
            </a:r>
            <a:r>
              <a:rPr lang="ru-RU" sz="1400" dirty="0" smtClean="0"/>
              <a:t> </a:t>
            </a:r>
            <a:r>
              <a:rPr lang="ru-RU" sz="1300" dirty="0" smtClean="0"/>
              <a:t>Есть </a:t>
            </a:r>
            <a:r>
              <a:rPr lang="ru-RU" sz="1300" dirty="0"/>
              <a:t>ли критерий </a:t>
            </a:r>
            <a:r>
              <a:rPr lang="ru-RU" sz="1300" dirty="0" smtClean="0"/>
              <a:t>измерения цели (единица, норматив…)? </a:t>
            </a:r>
            <a:r>
              <a:rPr lang="ru-RU" sz="1200" dirty="0" smtClean="0">
                <a:solidFill>
                  <a:schemeClr val="accent1"/>
                </a:solidFill>
              </a:rPr>
              <a:t>Например цель: «Функционирование почтамтов в ОПС». Что будем измерять?  - количество установленных </a:t>
            </a:r>
            <a:r>
              <a:rPr lang="ru-RU" sz="1200" dirty="0" err="1" smtClean="0">
                <a:solidFill>
                  <a:schemeClr val="accent1"/>
                </a:solidFill>
              </a:rPr>
              <a:t>почтоматов</a:t>
            </a:r>
            <a:r>
              <a:rPr lang="ru-RU" sz="1200" dirty="0" smtClean="0">
                <a:solidFill>
                  <a:schemeClr val="accent1"/>
                </a:solidFill>
              </a:rPr>
              <a:t>, прибыль от их функционирование или качество оказания услуги.</a:t>
            </a:r>
            <a:endParaRPr lang="ru-RU" sz="1200" dirty="0">
              <a:solidFill>
                <a:schemeClr val="accent1"/>
              </a:solidFill>
            </a:endParaRPr>
          </a:p>
        </p:txBody>
      </p:sp>
      <p:sp>
        <p:nvSpPr>
          <p:cNvPr id="13" name="Прямоугольник 12"/>
          <p:cNvSpPr/>
          <p:nvPr/>
        </p:nvSpPr>
        <p:spPr>
          <a:xfrm>
            <a:off x="1196305" y="4249206"/>
            <a:ext cx="10041015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300" dirty="0" smtClean="0">
                <a:solidFill>
                  <a:schemeClr val="accent3"/>
                </a:solidFill>
              </a:rPr>
              <a:t>А</a:t>
            </a:r>
            <a:r>
              <a:rPr lang="en-US" sz="1300" dirty="0" err="1" smtClean="0">
                <a:solidFill>
                  <a:schemeClr val="accent3"/>
                </a:solidFill>
              </a:rPr>
              <a:t>ssignable</a:t>
            </a:r>
            <a:r>
              <a:rPr lang="ru-RU" sz="1300" dirty="0" smtClean="0">
                <a:solidFill>
                  <a:schemeClr val="accent3"/>
                </a:solidFill>
              </a:rPr>
              <a:t>. </a:t>
            </a:r>
            <a:r>
              <a:rPr lang="ru-RU" sz="1300" dirty="0" smtClean="0"/>
              <a:t>Есть </a:t>
            </a:r>
            <a:r>
              <a:rPr lang="ru-RU" sz="1300" dirty="0"/>
              <a:t>ли у сотрудника полномочия</a:t>
            </a:r>
            <a:r>
              <a:rPr lang="en-US" sz="1300" dirty="0"/>
              <a:t>/</a:t>
            </a:r>
            <a:r>
              <a:rPr lang="ru-RU" sz="1300" dirty="0"/>
              <a:t>ресурсы, чтобы</a:t>
            </a:r>
            <a:r>
              <a:rPr lang="en-US" sz="1300" dirty="0"/>
              <a:t> </a:t>
            </a:r>
            <a:r>
              <a:rPr lang="ru-RU" sz="1300" dirty="0"/>
              <a:t>достичь цель</a:t>
            </a:r>
            <a:r>
              <a:rPr lang="en-US" sz="1300" dirty="0" smtClean="0"/>
              <a:t>?</a:t>
            </a:r>
            <a:r>
              <a:rPr lang="ru-RU" sz="1300" dirty="0" smtClean="0"/>
              <a:t> Цель должна быть достижима. </a:t>
            </a:r>
            <a:endParaRPr lang="ru-RU" sz="1300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1212323" y="4970143"/>
            <a:ext cx="786432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1300" dirty="0" smtClean="0">
                <a:solidFill>
                  <a:schemeClr val="accent3"/>
                </a:solidFill>
              </a:rPr>
              <a:t>Realistic</a:t>
            </a:r>
            <a:r>
              <a:rPr lang="ru-RU" sz="1300" dirty="0" smtClean="0">
                <a:solidFill>
                  <a:schemeClr val="accent3"/>
                </a:solidFill>
              </a:rPr>
              <a:t>. </a:t>
            </a:r>
            <a:r>
              <a:rPr lang="ru-RU" sz="1300" dirty="0" smtClean="0"/>
              <a:t>Как сформулированная цель </a:t>
            </a:r>
            <a:r>
              <a:rPr lang="ru-RU" sz="1300" dirty="0"/>
              <a:t>соотносится с другими </a:t>
            </a:r>
            <a:r>
              <a:rPr lang="ru-RU" sz="1300" dirty="0" smtClean="0"/>
              <a:t>бизнес-целями подразделения и корпоративными целями </a:t>
            </a:r>
            <a:r>
              <a:rPr lang="ru-RU" sz="1400" dirty="0" smtClean="0"/>
              <a:t>(</a:t>
            </a:r>
            <a:r>
              <a:rPr lang="ru-RU" sz="1200" dirty="0" smtClean="0"/>
              <a:t>обеспечивается каскадированием целей</a:t>
            </a:r>
            <a:r>
              <a:rPr lang="ru-RU" sz="1400" dirty="0" smtClean="0"/>
              <a:t>).</a:t>
            </a:r>
            <a:endParaRPr lang="ru-RU" sz="1400" dirty="0">
              <a:solidFill>
                <a:srgbClr val="FF0000"/>
              </a:solidFill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1196305" y="5950894"/>
            <a:ext cx="4685898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1300" dirty="0" smtClean="0">
                <a:solidFill>
                  <a:schemeClr val="accent3"/>
                </a:solidFill>
              </a:rPr>
              <a:t>Time </a:t>
            </a:r>
            <a:r>
              <a:rPr lang="en-US" sz="1300" dirty="0">
                <a:solidFill>
                  <a:schemeClr val="accent3"/>
                </a:solidFill>
              </a:rPr>
              <a:t>related</a:t>
            </a:r>
            <a:r>
              <a:rPr lang="ru-RU" sz="1300" dirty="0" smtClean="0">
                <a:solidFill>
                  <a:schemeClr val="accent3"/>
                </a:solidFill>
              </a:rPr>
              <a:t>. </a:t>
            </a:r>
            <a:r>
              <a:rPr lang="ru-RU" sz="1300" dirty="0" smtClean="0"/>
              <a:t>Есть </a:t>
            </a:r>
            <a:r>
              <a:rPr lang="ru-RU" sz="1300" dirty="0"/>
              <a:t>ли конкретная дата </a:t>
            </a:r>
            <a:r>
              <a:rPr lang="ru-RU" sz="1300" dirty="0" smtClean="0"/>
              <a:t>выполнения цели.</a:t>
            </a:r>
            <a:endParaRPr lang="ru-RU" sz="1300" dirty="0"/>
          </a:p>
        </p:txBody>
      </p:sp>
      <p:sp>
        <p:nvSpPr>
          <p:cNvPr id="51" name="Прямоугольная выноска 50"/>
          <p:cNvSpPr/>
          <p:nvPr/>
        </p:nvSpPr>
        <p:spPr>
          <a:xfrm>
            <a:off x="7983813" y="5796999"/>
            <a:ext cx="1854700" cy="592752"/>
          </a:xfrm>
          <a:prstGeom prst="wedgeRectCallout">
            <a:avLst>
              <a:gd name="adj1" fmla="val 69056"/>
              <a:gd name="adj2" fmla="val -21172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 какому сроку необходимо выполнить данную цель?</a:t>
            </a:r>
            <a:endParaRPr lang="ru-RU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88264" y="693058"/>
            <a:ext cx="884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>
                <a:solidFill>
                  <a:schemeClr val="accent1"/>
                </a:solidFill>
              </a:rPr>
              <a:t>Почему мы говорим о важности постановки целей по </a:t>
            </a:r>
            <a:r>
              <a:rPr lang="en-US" sz="1400" b="1" dirty="0">
                <a:solidFill>
                  <a:schemeClr val="accent1"/>
                </a:solidFill>
              </a:rPr>
              <a:t>SMAR</a:t>
            </a:r>
            <a:r>
              <a:rPr lang="ru-RU" sz="1400" b="1" dirty="0">
                <a:solidFill>
                  <a:schemeClr val="accent1"/>
                </a:solidFill>
              </a:rPr>
              <a:t>T? </a:t>
            </a:r>
          </a:p>
        </p:txBody>
      </p:sp>
      <p:grpSp>
        <p:nvGrpSpPr>
          <p:cNvPr id="52" name="Группа 51"/>
          <p:cNvGrpSpPr/>
          <p:nvPr/>
        </p:nvGrpSpPr>
        <p:grpSpPr>
          <a:xfrm>
            <a:off x="373723" y="4102027"/>
            <a:ext cx="736604" cy="583271"/>
            <a:chOff x="9926199" y="149455"/>
            <a:chExt cx="1989998" cy="1989998"/>
          </a:xfrm>
          <a:solidFill>
            <a:schemeClr val="accent1"/>
          </a:solidFill>
        </p:grpSpPr>
        <p:grpSp>
          <p:nvGrpSpPr>
            <p:cNvPr id="53" name="Группа 52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  <a:grpFill/>
          </p:grpSpPr>
          <p:sp>
            <p:nvSpPr>
              <p:cNvPr id="55" name="Shape 54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6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2000" kern="1200"/>
              </a:p>
            </p:txBody>
          </p:sp>
        </p:grpSp>
        <p:sp>
          <p:nvSpPr>
            <p:cNvPr id="54" name="TextBox 53"/>
            <p:cNvSpPr txBox="1"/>
            <p:nvPr/>
          </p:nvSpPr>
          <p:spPr>
            <a:xfrm>
              <a:off x="10284310" y="492326"/>
              <a:ext cx="1189840" cy="10550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 smtClean="0">
                  <a:solidFill>
                    <a:schemeClr val="bg1"/>
                  </a:solidFill>
                </a:rPr>
                <a:t>А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7" name="Группа 56"/>
          <p:cNvGrpSpPr/>
          <p:nvPr/>
        </p:nvGrpSpPr>
        <p:grpSpPr>
          <a:xfrm>
            <a:off x="370971" y="4937524"/>
            <a:ext cx="736604" cy="583271"/>
            <a:chOff x="9926199" y="149455"/>
            <a:chExt cx="1989998" cy="1989998"/>
          </a:xfrm>
          <a:solidFill>
            <a:schemeClr val="accent2"/>
          </a:solidFill>
        </p:grpSpPr>
        <p:grpSp>
          <p:nvGrpSpPr>
            <p:cNvPr id="58" name="Группа 57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  <a:grpFill/>
          </p:grpSpPr>
          <p:sp>
            <p:nvSpPr>
              <p:cNvPr id="60" name="Shape 59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2000" kern="1200"/>
              </a:p>
            </p:txBody>
          </p:sp>
        </p:grpSp>
        <p:sp>
          <p:nvSpPr>
            <p:cNvPr id="59" name="TextBox 58"/>
            <p:cNvSpPr txBox="1"/>
            <p:nvPr/>
          </p:nvSpPr>
          <p:spPr>
            <a:xfrm>
              <a:off x="10372998" y="557399"/>
              <a:ext cx="1189840" cy="105501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R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Группа 77"/>
          <p:cNvGrpSpPr/>
          <p:nvPr/>
        </p:nvGrpSpPr>
        <p:grpSpPr>
          <a:xfrm>
            <a:off x="379614" y="5806839"/>
            <a:ext cx="736604" cy="583272"/>
            <a:chOff x="9926199" y="149455"/>
            <a:chExt cx="1989998" cy="1989998"/>
          </a:xfrm>
          <a:solidFill>
            <a:schemeClr val="accent1"/>
          </a:solidFill>
        </p:grpSpPr>
        <p:grpSp>
          <p:nvGrpSpPr>
            <p:cNvPr id="79" name="Группа 78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  <a:grpFill/>
          </p:grpSpPr>
          <p:sp>
            <p:nvSpPr>
              <p:cNvPr id="81" name="Shape 80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  <a:grpFill/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2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  <a:grp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2000" kern="1200"/>
              </a:p>
            </p:txBody>
          </p:sp>
        </p:grpSp>
        <p:sp>
          <p:nvSpPr>
            <p:cNvPr id="80" name="TextBox 79"/>
            <p:cNvSpPr txBox="1"/>
            <p:nvPr/>
          </p:nvSpPr>
          <p:spPr>
            <a:xfrm>
              <a:off x="10302911" y="525290"/>
              <a:ext cx="1189840" cy="1365089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T</a:t>
              </a:r>
              <a:endParaRPr lang="ru-RU" sz="20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83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2" t="14143" r="69974" b="52465"/>
          <a:stretch/>
        </p:blipFill>
        <p:spPr bwMode="auto">
          <a:xfrm flipH="1">
            <a:off x="10967821" y="4575853"/>
            <a:ext cx="1208340" cy="1122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4" name="Прямоугольная выноска 83"/>
          <p:cNvSpPr/>
          <p:nvPr/>
        </p:nvSpPr>
        <p:spPr>
          <a:xfrm>
            <a:off x="9181394" y="4751204"/>
            <a:ext cx="1854700" cy="592752"/>
          </a:xfrm>
          <a:prstGeom prst="wedgeRectCallout">
            <a:avLst>
              <a:gd name="adj1" fmla="val 69969"/>
              <a:gd name="adj2" fmla="val 3110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</a:t>
            </a:r>
            <a:r>
              <a:rPr lang="ru-RU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выполнение </a:t>
            </a:r>
            <a:r>
              <a:rPr lang="ru-RU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</a:t>
            </a:r>
            <a:r>
              <a:rPr lang="ru-RU" sz="11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связано со стратегией </a:t>
            </a:r>
            <a:r>
              <a:rPr lang="ru-RU" sz="11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Общества?</a:t>
            </a:r>
            <a:endParaRPr lang="ru-RU" sz="11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70971" y="971674"/>
            <a:ext cx="11428665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ts val="1700"/>
              </a:lnSpc>
            </a:pP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 формулировке цели должны стать понятны все выгоды, ожидаемые от её достижения. </a:t>
            </a:r>
            <a:r>
              <a:rPr lang="ru-RU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</a:t>
            </a: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 определены нечетко и не определены промежуточные оценочные показатели, существует опасность того, что сотрудники будут постоянно задавать вопрос: «Туда ли мы идем?», и наличие целей окажется бессмысленным, поскольку </a:t>
            </a:r>
            <a:r>
              <a:rPr lang="ru-RU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достичь </a:t>
            </a:r>
            <a:r>
              <a:rPr lang="ru-RU" sz="13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их станет </a:t>
            </a:r>
            <a:r>
              <a:rPr lang="ru-RU" sz="13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невозможно.</a:t>
            </a:r>
            <a:endParaRPr lang="ru-RU" sz="13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5" name="Прямоугольник 84"/>
          <p:cNvSpPr/>
          <p:nvPr/>
        </p:nvSpPr>
        <p:spPr>
          <a:xfrm>
            <a:off x="370971" y="2005404"/>
            <a:ext cx="884024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 dirty="0" smtClean="0">
                <a:solidFill>
                  <a:schemeClr val="accent1"/>
                </a:solidFill>
              </a:rPr>
              <a:t>Как проверить цель на </a:t>
            </a:r>
            <a:r>
              <a:rPr lang="en-US" sz="1400" b="1" dirty="0" smtClean="0">
                <a:solidFill>
                  <a:schemeClr val="accent1"/>
                </a:solidFill>
              </a:rPr>
              <a:t>SMAR</a:t>
            </a:r>
            <a:r>
              <a:rPr lang="ru-RU" sz="1400" b="1" dirty="0">
                <a:solidFill>
                  <a:schemeClr val="accent1"/>
                </a:solidFill>
              </a:rPr>
              <a:t>T? </a:t>
            </a:r>
          </a:p>
        </p:txBody>
      </p:sp>
    </p:spTree>
    <p:extLst>
      <p:ext uri="{BB962C8B-B14F-4D97-AF65-F5344CB8AC3E}">
        <p14:creationId xmlns:p14="http://schemas.microsoft.com/office/powerpoint/2010/main" val="122021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6" t="21016" r="21633" b="59848"/>
          <a:stretch/>
        </p:blipFill>
        <p:spPr bwMode="auto">
          <a:xfrm>
            <a:off x="10534713" y="5035257"/>
            <a:ext cx="1498874" cy="136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964" r="71286" b="14956"/>
          <a:stretch/>
        </p:blipFill>
        <p:spPr bwMode="auto">
          <a:xfrm>
            <a:off x="275544" y="853516"/>
            <a:ext cx="1667966" cy="3251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>
            <a:extLst>
              <a:ext uri="{FF2B5EF4-FFF2-40B4-BE49-F238E27FC236}">
                <a16:creationId xmlns:a16="http://schemas.microsoft.com/office/drawing/2014/main" id="{7AC81546-73C9-4A34-9DC3-52E53ED1227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382" b="-1"/>
          <a:stretch/>
        </p:blipFill>
        <p:spPr>
          <a:xfrm>
            <a:off x="11237320" y="6627042"/>
            <a:ext cx="796267" cy="117209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275544" y="198618"/>
            <a:ext cx="1027815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 smtClean="0"/>
              <a:t>ПРИМЕРЫ ЦЕЛЕЙ ДЛЯ РАЗНЫХ НАПРАВЛЕНИЙ ДЕЯТЕЛЬНОСТИ </a:t>
            </a:r>
            <a:endParaRPr lang="ru-RU" sz="1600" b="1" dirty="0"/>
          </a:p>
        </p:txBody>
      </p:sp>
      <p:sp>
        <p:nvSpPr>
          <p:cNvPr id="8" name="Выноска-облако 7"/>
          <p:cNvSpPr/>
          <p:nvPr/>
        </p:nvSpPr>
        <p:spPr>
          <a:xfrm>
            <a:off x="2251504" y="629520"/>
            <a:ext cx="9433990" cy="3740774"/>
          </a:xfrm>
          <a:prstGeom prst="cloudCallout">
            <a:avLst>
              <a:gd name="adj1" fmla="val -55173"/>
              <a:gd name="adj2" fmla="val -26077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618719" y="1210769"/>
            <a:ext cx="7071616" cy="23544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44000" indent="-1800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Объединение процессов в один или, наоборот, разделение процессов.</a:t>
            </a:r>
          </a:p>
          <a:p>
            <a:pPr marL="144000" indent="-1800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Изменение продуктов процессов или изменение рабочих потоков. </a:t>
            </a:r>
          </a:p>
          <a:p>
            <a:pPr marL="144000" indent="-1800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Изменение владельцев процессов.</a:t>
            </a:r>
          </a:p>
          <a:p>
            <a:pPr marL="144000" indent="-1800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Перераспределение (изменение компоновки) процессов.</a:t>
            </a:r>
          </a:p>
          <a:p>
            <a:pPr marL="144000" indent="-1800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Внедрение новых процессов.</a:t>
            </a:r>
          </a:p>
          <a:p>
            <a:pPr marL="144000" indent="-1800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Устранение процессов из структуры компании.</a:t>
            </a:r>
          </a:p>
          <a:p>
            <a:pPr marL="144000" indent="-1800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Изменение вспомогательных процессов или процессов управления.</a:t>
            </a:r>
          </a:p>
          <a:p>
            <a:pPr marL="144000" indent="-180000" fontAlgn="base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sz="1400" dirty="0"/>
              <a:t>Изменениями тех или иных показателей </a:t>
            </a:r>
            <a:r>
              <a:rPr lang="ru-RU" sz="1400" dirty="0" smtClean="0"/>
              <a:t>процессов</a:t>
            </a:r>
            <a:endParaRPr lang="ru-RU" sz="1400" dirty="0"/>
          </a:p>
        </p:txBody>
      </p:sp>
      <p:sp>
        <p:nvSpPr>
          <p:cNvPr id="14" name="Прямоугольная выноска 13"/>
          <p:cNvSpPr/>
          <p:nvPr/>
        </p:nvSpPr>
        <p:spPr>
          <a:xfrm>
            <a:off x="570751" y="5284287"/>
            <a:ext cx="9688529" cy="1132648"/>
          </a:xfrm>
          <a:prstGeom prst="wedgeRectCallout">
            <a:avLst>
              <a:gd name="adj1" fmla="val 55227"/>
              <a:gd name="adj2" fmla="val -264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grpSp>
        <p:nvGrpSpPr>
          <p:cNvPr id="6" name="Группа 5"/>
          <p:cNvGrpSpPr/>
          <p:nvPr/>
        </p:nvGrpSpPr>
        <p:grpSpPr>
          <a:xfrm>
            <a:off x="570751" y="4702062"/>
            <a:ext cx="4156907" cy="369332"/>
            <a:chOff x="1754170" y="4665304"/>
            <a:chExt cx="4156907" cy="369332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1754170" y="4665304"/>
              <a:ext cx="41569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600" b="1" dirty="0" smtClean="0">
                  <a:solidFill>
                    <a:schemeClr val="accent3"/>
                  </a:solidFill>
                </a:rPr>
                <a:t>Цель</a:t>
              </a:r>
              <a:r>
                <a:rPr lang="ru-RU" b="1" dirty="0" smtClean="0">
                  <a:solidFill>
                    <a:schemeClr val="accent3"/>
                  </a:solidFill>
                </a:rPr>
                <a:t>  </a:t>
              </a:r>
              <a:r>
                <a:rPr lang="ru-RU" sz="1600" b="1" dirty="0" smtClean="0">
                  <a:solidFill>
                    <a:schemeClr val="accent3"/>
                  </a:solidFill>
                </a:rPr>
                <a:t>            Должностные обязанности</a:t>
              </a:r>
              <a:endParaRPr lang="ru-RU" sz="1600" dirty="0">
                <a:solidFill>
                  <a:schemeClr val="accent3"/>
                </a:solidFill>
              </a:endParaRPr>
            </a:p>
          </p:txBody>
        </p:sp>
        <p:sp>
          <p:nvSpPr>
            <p:cNvPr id="4" name="Не равно 3"/>
            <p:cNvSpPr/>
            <p:nvPr/>
          </p:nvSpPr>
          <p:spPr>
            <a:xfrm>
              <a:off x="2411480" y="4755814"/>
              <a:ext cx="639643" cy="242685"/>
            </a:xfrm>
            <a:prstGeom prst="mathNotEqual">
              <a:avLst/>
            </a:prstGeom>
            <a:solidFill>
              <a:schemeClr val="accent3"/>
            </a:solidFill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sz="1600">
                <a:solidFill>
                  <a:schemeClr val="tx1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84657" y="5373557"/>
            <a:ext cx="94599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Должностные обязанности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400" dirty="0"/>
              <a:t>это основа, определяющая зону ответственности сотрудника. </a:t>
            </a:r>
          </a:p>
          <a:p>
            <a:pPr algn="just"/>
            <a:endParaRPr lang="ru-RU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ru-RU" sz="1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Индивидуальные </a:t>
            </a:r>
            <a:r>
              <a:rPr lang="ru-RU" sz="1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цели </a:t>
            </a:r>
            <a:r>
              <a:rPr lang="ru-RU" sz="1400" dirty="0">
                <a:latin typeface="Arial" panose="020B0604020202020204" pitchFamily="34" charset="0"/>
                <a:cs typeface="Arial" panose="020B0604020202020204" pitchFamily="34" charset="0"/>
              </a:rPr>
              <a:t>– </a:t>
            </a:r>
            <a:r>
              <a:rPr lang="ru-RU" sz="1400" dirty="0"/>
              <a:t>показатели, направленные на повышение качества бизнес-процессов, внедрение новых инициатив, повышение</a:t>
            </a:r>
            <a:r>
              <a:rPr lang="en-US" sz="1400" dirty="0"/>
              <a:t>/</a:t>
            </a:r>
            <a:r>
              <a:rPr lang="ru-RU" sz="1400" dirty="0"/>
              <a:t>понижение количественных показателей</a:t>
            </a:r>
          </a:p>
        </p:txBody>
      </p:sp>
    </p:spTree>
    <p:extLst>
      <p:ext uri="{BB962C8B-B14F-4D97-AF65-F5344CB8AC3E}">
        <p14:creationId xmlns:p14="http://schemas.microsoft.com/office/powerpoint/2010/main" val="3715138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2">
            <a:extLst>
              <a:ext uri="{FF2B5EF4-FFF2-40B4-BE49-F238E27FC236}">
                <a16:creationId xmlns:a16="http://schemas.microsoft.com/office/drawing/2014/main" id="{7AC81546-73C9-4A34-9DC3-52E53ED1227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18382" b="-1"/>
          <a:stretch/>
        </p:blipFill>
        <p:spPr>
          <a:xfrm>
            <a:off x="11270755" y="6642075"/>
            <a:ext cx="796267" cy="117209"/>
          </a:xfrm>
          <a:prstGeom prst="rect">
            <a:avLst/>
          </a:prstGeom>
        </p:spPr>
      </p:pic>
      <p:sp>
        <p:nvSpPr>
          <p:cNvPr id="37" name="TextColumnContent"/>
          <p:cNvSpPr>
            <a:spLocks noChangeArrowheads="1"/>
          </p:cNvSpPr>
          <p:nvPr/>
        </p:nvSpPr>
        <p:spPr bwMode="gray">
          <a:xfrm>
            <a:off x="229690" y="204801"/>
            <a:ext cx="11721009" cy="32859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0" tIns="0" rIns="0" bIns="0" anchor="t" anchorCtr="0">
            <a:no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Clr>
                <a:srgbClr val="5D78D1"/>
              </a:buClr>
              <a:defRPr/>
            </a:pPr>
            <a:r>
              <a:rPr lang="ru-RU" sz="1600" b="1" dirty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КАСКАДИРОВАНИЕ ЦЕЛЕЙ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13898" y="573983"/>
            <a:ext cx="11702926" cy="553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1"/>
                </a:solidFill>
              </a:rPr>
              <a:t>При каскадировании </a:t>
            </a:r>
            <a:r>
              <a:rPr lang="ru-RU" sz="1400" dirty="0" smtClean="0">
                <a:solidFill>
                  <a:schemeClr val="accent1"/>
                </a:solidFill>
              </a:rPr>
              <a:t>цели </a:t>
            </a:r>
            <a:r>
              <a:rPr lang="ru-RU" sz="1400" dirty="0">
                <a:solidFill>
                  <a:schemeClr val="accent1"/>
                </a:solidFill>
              </a:rPr>
              <a:t>необходимо учитывать, что значения цели у сотрудника в сумме должны приводить к достижению цели руководителя/ </a:t>
            </a:r>
            <a:r>
              <a:rPr lang="ru-RU" sz="1400" dirty="0" err="1">
                <a:solidFill>
                  <a:schemeClr val="accent1"/>
                </a:solidFill>
              </a:rPr>
              <a:t>верхнеуровневым</a:t>
            </a:r>
            <a:r>
              <a:rPr lang="ru-RU" sz="1400" dirty="0">
                <a:solidFill>
                  <a:schemeClr val="accent1"/>
                </a:solidFill>
              </a:rPr>
              <a:t> целям. </a:t>
            </a:r>
          </a:p>
        </p:txBody>
      </p:sp>
      <p:pic>
        <p:nvPicPr>
          <p:cNvPr id="5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6" t="21016" r="21633" b="59848"/>
          <a:stretch/>
        </p:blipFill>
        <p:spPr bwMode="auto">
          <a:xfrm>
            <a:off x="8825359" y="968700"/>
            <a:ext cx="1091197" cy="99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Прямоугольная выноска 5"/>
          <p:cNvSpPr/>
          <p:nvPr/>
        </p:nvSpPr>
        <p:spPr>
          <a:xfrm>
            <a:off x="309811" y="1335745"/>
            <a:ext cx="8316558" cy="555685"/>
          </a:xfrm>
          <a:prstGeom prst="wedgeRectCallout">
            <a:avLst>
              <a:gd name="adj1" fmla="val 52628"/>
              <a:gd name="adj2" fmla="val -2745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Как </a:t>
            </a:r>
            <a:r>
              <a:rPr lang="ru-RU" sz="1400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мне нужно «разбить» мои цели между подчиненными, чтобы обеспечить их </a:t>
            </a:r>
            <a:r>
              <a:rPr lang="ru-RU" sz="1400" dirty="0" smtClean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достижение?</a:t>
            </a:r>
            <a:endParaRPr lang="ru-RU" sz="1400" dirty="0">
              <a:solidFill>
                <a:schemeClr val="tx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81998" y="2188028"/>
            <a:ext cx="1585690" cy="3101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 smtClean="0">
                <a:solidFill>
                  <a:schemeClr val="accent2"/>
                </a:solidFill>
              </a:rPr>
              <a:t>Важно помнить:</a:t>
            </a:r>
            <a:endParaRPr lang="ru-RU" sz="1400" dirty="0">
              <a:solidFill>
                <a:schemeClr val="accent2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16467" y="2584719"/>
            <a:ext cx="11675533" cy="815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17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300" dirty="0" smtClean="0">
                <a:solidFill>
                  <a:schemeClr val="tx2"/>
                </a:solidFill>
              </a:rPr>
              <a:t>Дата реализации </a:t>
            </a:r>
            <a:r>
              <a:rPr lang="ru-RU" sz="1300" dirty="0">
                <a:solidFill>
                  <a:schemeClr val="tx2"/>
                </a:solidFill>
              </a:rPr>
              <a:t>подцели руководителя </a:t>
            </a:r>
            <a:r>
              <a:rPr lang="ru-RU" sz="1300" dirty="0" smtClean="0">
                <a:solidFill>
                  <a:schemeClr val="tx2"/>
                </a:solidFill>
              </a:rPr>
              <a:t>(цели сотрудника) не должна быть позже срока выполнения своей цели.</a:t>
            </a:r>
          </a:p>
          <a:p>
            <a:pPr>
              <a:lnSpc>
                <a:spcPts val="1700"/>
              </a:lnSpc>
              <a:spcBef>
                <a:spcPts val="400"/>
              </a:spcBef>
            </a:pPr>
            <a:r>
              <a:rPr lang="ru-RU" sz="1200" dirty="0" smtClean="0">
                <a:solidFill>
                  <a:schemeClr val="accent1"/>
                </a:solidFill>
              </a:rPr>
              <a:t>Для выполнения собственной цели руководителю необходимо «заложить» дополнительное время для консолидирования информации полученной по целям своих подчинённых.</a:t>
            </a:r>
            <a:endParaRPr lang="ru-RU" sz="1200" dirty="0">
              <a:solidFill>
                <a:schemeClr val="tx2"/>
              </a:solidFill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38340" y="4910731"/>
            <a:ext cx="11030548" cy="3103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17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300" dirty="0" smtClean="0">
                <a:solidFill>
                  <a:schemeClr val="tx2"/>
                </a:solidFill>
              </a:rPr>
              <a:t>Значения  цели сотрудников должны приводить к достижению цели руководителя.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601133" y="3582503"/>
            <a:ext cx="1134956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1700"/>
              </a:lnSpc>
              <a:spcBef>
                <a:spcPts val="400"/>
              </a:spcBef>
              <a:buFont typeface="Wingdings" panose="05000000000000000000" pitchFamily="2" charset="2"/>
              <a:buChar char="ü"/>
            </a:pPr>
            <a:r>
              <a:rPr lang="ru-RU" sz="1300" dirty="0" smtClean="0">
                <a:solidFill>
                  <a:schemeClr val="tx2"/>
                </a:solidFill>
              </a:rPr>
              <a:t>Некорректно устанавливать одинаковые цели у руководителя и сотрудника в случае персональной ответственности за достижение цели (</a:t>
            </a:r>
            <a:r>
              <a:rPr lang="ru-RU" sz="1300" dirty="0">
                <a:solidFill>
                  <a:schemeClr val="tx2"/>
                </a:solidFill>
              </a:rPr>
              <a:t>е</a:t>
            </a:r>
            <a:r>
              <a:rPr lang="ru-RU" sz="1300" dirty="0" smtClean="0">
                <a:solidFill>
                  <a:schemeClr val="tx2"/>
                </a:solidFill>
              </a:rPr>
              <a:t>сли за достижение цели отвечает один сотрудник). </a:t>
            </a:r>
          </a:p>
          <a:p>
            <a:pPr algn="just">
              <a:lnSpc>
                <a:spcPts val="1700"/>
              </a:lnSpc>
              <a:spcBef>
                <a:spcPts val="400"/>
              </a:spcBef>
            </a:pPr>
            <a:r>
              <a:rPr lang="ru-RU" sz="1200" dirty="0" smtClean="0">
                <a:solidFill>
                  <a:schemeClr val="accent1"/>
                </a:solidFill>
              </a:rPr>
              <a:t>Уровень </a:t>
            </a:r>
            <a:r>
              <a:rPr lang="ru-RU" sz="1200" dirty="0">
                <a:solidFill>
                  <a:schemeClr val="accent1"/>
                </a:solidFill>
              </a:rPr>
              <a:t>ответственности руководителя и сотрудника </a:t>
            </a:r>
            <a:r>
              <a:rPr lang="ru-RU" sz="1200" dirty="0" smtClean="0">
                <a:solidFill>
                  <a:schemeClr val="accent1"/>
                </a:solidFill>
              </a:rPr>
              <a:t>отличаются, поэтому цель </a:t>
            </a:r>
            <a:r>
              <a:rPr lang="ru-RU" sz="1200" dirty="0">
                <a:solidFill>
                  <a:schemeClr val="accent1"/>
                </a:solidFill>
              </a:rPr>
              <a:t>сотрудника – это выделенная зона ответственности в рамках проекта, цель руководителя – результат всего проекта (более масштабная</a:t>
            </a:r>
            <a:r>
              <a:rPr lang="ru-RU" sz="1200" dirty="0" smtClean="0">
                <a:solidFill>
                  <a:schemeClr val="accent1"/>
                </a:solidFill>
              </a:rPr>
              <a:t>). </a:t>
            </a:r>
            <a:endParaRPr lang="ru-RU" sz="1200" dirty="0">
              <a:solidFill>
                <a:schemeClr val="accent1"/>
              </a:solidFill>
            </a:endParaRPr>
          </a:p>
        </p:txBody>
      </p:sp>
      <p:sp>
        <p:nvSpPr>
          <p:cNvPr id="12" name="Пример"/>
          <p:cNvSpPr/>
          <p:nvPr/>
        </p:nvSpPr>
        <p:spPr>
          <a:xfrm>
            <a:off x="9168492" y="5828184"/>
            <a:ext cx="2782207" cy="509670"/>
          </a:xfrm>
          <a:prstGeom prst="flowChartMultidocument">
            <a:avLst/>
          </a:prstGeom>
          <a:solidFill>
            <a:schemeClr val="accent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Пример каскадирования (нажать)</a:t>
            </a:r>
            <a:endParaRPr lang="ru-RU" sz="1200" dirty="0"/>
          </a:p>
        </p:txBody>
      </p:sp>
      <p:grpSp>
        <p:nvGrpSpPr>
          <p:cNvPr id="16" name="КАСКАД"/>
          <p:cNvGrpSpPr/>
          <p:nvPr/>
        </p:nvGrpSpPr>
        <p:grpSpPr>
          <a:xfrm>
            <a:off x="25975" y="2168627"/>
            <a:ext cx="12128438" cy="4653303"/>
            <a:chOff x="-93133" y="2042436"/>
            <a:chExt cx="12128438" cy="4653303"/>
          </a:xfrm>
        </p:grpSpPr>
        <p:sp>
          <p:nvSpPr>
            <p:cNvPr id="15" name="Прямоугольник 14"/>
            <p:cNvSpPr/>
            <p:nvPr/>
          </p:nvSpPr>
          <p:spPr>
            <a:xfrm>
              <a:off x="-93133" y="2042436"/>
              <a:ext cx="12128438" cy="46533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pic>
          <p:nvPicPr>
            <p:cNvPr id="18" name="Рисунок 17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8500" y="2467220"/>
              <a:ext cx="10058400" cy="3716755"/>
            </a:xfrm>
            <a:prstGeom prst="rect">
              <a:avLst/>
            </a:prstGeom>
          </p:spPr>
        </p:pic>
      </p:grpSp>
      <p:pic>
        <p:nvPicPr>
          <p:cNvPr id="34" name="КРЕСТИК НАЖАТЬ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81" r="-250" b="93980"/>
          <a:stretch/>
        </p:blipFill>
        <p:spPr>
          <a:xfrm>
            <a:off x="11753588" y="2249515"/>
            <a:ext cx="251471" cy="231002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9439" y="3480927"/>
            <a:ext cx="371475" cy="161925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3229" y="4739796"/>
            <a:ext cx="371475" cy="161925"/>
          </a:xfrm>
          <a:prstGeom prst="rect">
            <a:avLst/>
          </a:prstGeom>
        </p:spPr>
      </p:pic>
      <p:pic>
        <p:nvPicPr>
          <p:cNvPr id="20" name="Рисунок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43354" y="4739796"/>
            <a:ext cx="381000" cy="171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692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3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4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ColumnContent"/>
          <p:cNvSpPr>
            <a:spLocks noChangeArrowheads="1"/>
          </p:cNvSpPr>
          <p:nvPr/>
        </p:nvSpPr>
        <p:spPr bwMode="gray">
          <a:xfrm>
            <a:off x="229691" y="221735"/>
            <a:ext cx="8595360" cy="32859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0" tIns="0" rIns="0" bIns="0" anchor="t" anchorCtr="0">
            <a:noAutofit/>
          </a:bodyPr>
          <a:lstStyle/>
          <a:p>
            <a:pPr lvl="0">
              <a:buClr>
                <a:srgbClr val="5D78D1"/>
              </a:buClr>
              <a:defRPr/>
            </a:pP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ТИПИЧНЫЕ ОШИБКИ ПРИ ФОРМУЛИРОВКЕ ЦЕЛЕЙ</a:t>
            </a:r>
            <a:endParaRPr lang="ru-RU" sz="1600" b="1" dirty="0">
              <a:solidFill>
                <a:schemeClr val="tx2"/>
              </a:solidFill>
              <a:latin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790551" y="702936"/>
            <a:ext cx="11454972" cy="5203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300" dirty="0"/>
              <a:t>Цель «выходит» за границы объема полномочий отвечающего за её достижение</a:t>
            </a:r>
            <a:r>
              <a:rPr lang="en-US" sz="1300" dirty="0"/>
              <a:t> </a:t>
            </a:r>
            <a:r>
              <a:rPr lang="ru-RU" sz="1300" dirty="0" smtClean="0"/>
              <a:t>подразделения, </a:t>
            </a:r>
            <a:r>
              <a:rPr lang="en-US" sz="1300" dirty="0" smtClean="0"/>
              <a:t> </a:t>
            </a:r>
            <a:r>
              <a:rPr lang="ru-RU" sz="1300" dirty="0" smtClean="0"/>
              <a:t>т.е. </a:t>
            </a:r>
            <a:r>
              <a:rPr lang="ru-RU" sz="1300" dirty="0"/>
              <a:t>находится вне сферы деятельности подразделения и за ее выполнение отвечает </a:t>
            </a:r>
            <a:r>
              <a:rPr lang="ru-RU" sz="1300" dirty="0" smtClean="0"/>
              <a:t>другой субъект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747431" y="2059610"/>
            <a:ext cx="11122997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300" dirty="0" smtClean="0"/>
              <a:t>Некорректная формулировка цели.</a:t>
            </a:r>
            <a:endParaRPr lang="ru-RU" sz="1300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761212" y="1204659"/>
            <a:ext cx="11855942" cy="4698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u="sng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руководителя подразделения «Внесение изменений в законодательные и нормативные акты», в полномочия руководителя входит только инициирование внесения изменений  в данного рода документы.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790551" y="2311385"/>
            <a:ext cx="11855942" cy="272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u="sng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</a:t>
            </a:r>
            <a:endParaRPr lang="ru-RU" sz="1200" u="sng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26" name="Таблица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75885"/>
              </p:ext>
            </p:extLst>
          </p:nvPr>
        </p:nvGraphicFramePr>
        <p:xfrm>
          <a:off x="796990" y="2644855"/>
          <a:ext cx="11262124" cy="932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94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5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78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5962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64458"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Описание индивидуальной цели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Мин.</a:t>
                      </a:r>
                      <a:r>
                        <a:rPr lang="ru-RU" sz="1200" baseline="0" dirty="0" smtClean="0"/>
                        <a:t> значение (80%)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Целевое значение (100%)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dirty="0" smtClean="0"/>
                        <a:t>Максимальное значение (120%)</a:t>
                      </a:r>
                      <a:endParaRPr lang="ru-RU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58345">
                <a:tc>
                  <a:txBody>
                    <a:bodyPr/>
                    <a:lstStyle/>
                    <a:p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Увеличение эффективности взаимодействия между структурными подразделениями Общества при формировании Регламента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Разработан проект Регламента</a:t>
                      </a:r>
                      <a:endParaRPr lang="ru-RU" sz="11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Регламент утвержден</a:t>
                      </a:r>
                      <a:endParaRPr lang="ru-RU" sz="11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100" kern="1200" dirty="0" smtClean="0">
                          <a:solidFill>
                            <a:schemeClr val="tx2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Не применимо</a:t>
                      </a:r>
                      <a:endParaRPr lang="ru-RU" sz="1100" kern="1200" dirty="0">
                        <a:solidFill>
                          <a:schemeClr val="tx2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718092" y="3592947"/>
            <a:ext cx="1167042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данном случае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елью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является разработка Р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егламента,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выполнение которого обеспечит эффективность взаимодействия между подразделениями, а не сам процесс взаимодействия при его разработке. </a:t>
            </a:r>
          </a:p>
        </p:txBody>
      </p:sp>
      <p:grpSp>
        <p:nvGrpSpPr>
          <p:cNvPr id="42" name="Группа 41"/>
          <p:cNvGrpSpPr/>
          <p:nvPr/>
        </p:nvGrpSpPr>
        <p:grpSpPr>
          <a:xfrm>
            <a:off x="194220" y="4283285"/>
            <a:ext cx="553211" cy="465863"/>
            <a:chOff x="9926199" y="149455"/>
            <a:chExt cx="1989998" cy="1989998"/>
          </a:xfrm>
        </p:grpSpPr>
        <p:grpSp>
          <p:nvGrpSpPr>
            <p:cNvPr id="43" name="Группа 42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45" name="Shape 44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46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5400" kern="1200"/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10133745" y="570126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bg1"/>
                  </a:solidFill>
                </a:rPr>
                <a:t>3</a:t>
              </a:r>
            </a:p>
          </p:txBody>
        </p:sp>
      </p:grpSp>
      <p:sp>
        <p:nvSpPr>
          <p:cNvPr id="47" name="Прямоугольник 46"/>
          <p:cNvSpPr/>
          <p:nvPr/>
        </p:nvSpPr>
        <p:spPr>
          <a:xfrm>
            <a:off x="797561" y="4362329"/>
            <a:ext cx="11122997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b="1" dirty="0" smtClean="0"/>
              <a:t>Цель сформулирована как задача </a:t>
            </a:r>
            <a:endParaRPr lang="ru-RU" sz="1300" b="1" dirty="0"/>
          </a:p>
        </p:txBody>
      </p:sp>
      <p:grpSp>
        <p:nvGrpSpPr>
          <p:cNvPr id="49" name="Группа 48"/>
          <p:cNvGrpSpPr/>
          <p:nvPr/>
        </p:nvGrpSpPr>
        <p:grpSpPr>
          <a:xfrm>
            <a:off x="194220" y="702936"/>
            <a:ext cx="553211" cy="465863"/>
            <a:chOff x="9926199" y="149455"/>
            <a:chExt cx="1989998" cy="1989998"/>
          </a:xfrm>
        </p:grpSpPr>
        <p:grpSp>
          <p:nvGrpSpPr>
            <p:cNvPr id="50" name="Группа 49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52" name="Shape 51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53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54" name="Группа 53"/>
          <p:cNvGrpSpPr/>
          <p:nvPr/>
        </p:nvGrpSpPr>
        <p:grpSpPr>
          <a:xfrm>
            <a:off x="194220" y="2076695"/>
            <a:ext cx="553211" cy="465863"/>
            <a:chOff x="9735775" y="-1137393"/>
            <a:chExt cx="1989998" cy="1989998"/>
          </a:xfrm>
        </p:grpSpPr>
        <p:grpSp>
          <p:nvGrpSpPr>
            <p:cNvPr id="55" name="Группа 54"/>
            <p:cNvGrpSpPr/>
            <p:nvPr/>
          </p:nvGrpSpPr>
          <p:grpSpPr>
            <a:xfrm>
              <a:off x="9735775" y="-1137393"/>
              <a:ext cx="1989998" cy="1989998"/>
              <a:chOff x="2408302" y="-1286848"/>
              <a:chExt cx="1989998" cy="1989998"/>
            </a:xfrm>
          </p:grpSpPr>
          <p:sp>
            <p:nvSpPr>
              <p:cNvPr id="58" name="Shape 4"/>
              <p:cNvSpPr/>
              <p:nvPr/>
            </p:nvSpPr>
            <p:spPr>
              <a:xfrm>
                <a:off x="2806272" y="-790799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5400" kern="1200"/>
              </a:p>
            </p:txBody>
          </p:sp>
          <p:sp>
            <p:nvSpPr>
              <p:cNvPr id="57" name="Shape 56"/>
              <p:cNvSpPr/>
              <p:nvPr/>
            </p:nvSpPr>
            <p:spPr>
              <a:xfrm>
                <a:off x="2408302" y="-1286848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56" name="TextBox 55"/>
            <p:cNvSpPr txBox="1"/>
            <p:nvPr/>
          </p:nvSpPr>
          <p:spPr>
            <a:xfrm>
              <a:off x="9904134" y="-900185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bg1"/>
                  </a:solidFill>
                </a:rPr>
                <a:t>2</a:t>
              </a: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796990" y="4631874"/>
            <a:ext cx="10948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u="sng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Цель 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«Разместить контент».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 формулировке цели не отражается стратегия 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в рамках какого направления и с какой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целью необходимо 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разместить контент?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Данная цель больше похожа на средство 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достижени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я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цели.</a:t>
            </a:r>
          </a:p>
        </p:txBody>
      </p:sp>
      <p:grpSp>
        <p:nvGrpSpPr>
          <p:cNvPr id="30" name="Группа 29"/>
          <p:cNvGrpSpPr/>
          <p:nvPr/>
        </p:nvGrpSpPr>
        <p:grpSpPr>
          <a:xfrm>
            <a:off x="218830" y="5329476"/>
            <a:ext cx="553211" cy="465863"/>
            <a:chOff x="9926199" y="149455"/>
            <a:chExt cx="1989998" cy="1989998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200" kern="120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4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8" name="Прямоугольник 37"/>
          <p:cNvSpPr/>
          <p:nvPr/>
        </p:nvSpPr>
        <p:spPr>
          <a:xfrm>
            <a:off x="858651" y="5389122"/>
            <a:ext cx="3648756" cy="2923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300" dirty="0"/>
              <a:t>Цель </a:t>
            </a:r>
            <a:r>
              <a:rPr lang="ru-RU" sz="1300" dirty="0" smtClean="0"/>
              <a:t>сформулирована недостаточно полно</a:t>
            </a:r>
            <a:endParaRPr lang="ru-RU" sz="1300" dirty="0"/>
          </a:p>
        </p:txBody>
      </p:sp>
      <p:sp>
        <p:nvSpPr>
          <p:cNvPr id="39" name="Прямоугольник 38"/>
          <p:cNvSpPr/>
          <p:nvPr/>
        </p:nvSpPr>
        <p:spPr>
          <a:xfrm>
            <a:off x="809046" y="5692518"/>
            <a:ext cx="1181508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u="sng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«Бюджет».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Из формулировки цели 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непонятно о каких статьях бюджета идёт речь. </a:t>
            </a:r>
            <a:endParaRPr lang="ru-RU" sz="12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89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ColumnContent"/>
          <p:cNvSpPr>
            <a:spLocks noChangeArrowheads="1"/>
          </p:cNvSpPr>
          <p:nvPr/>
        </p:nvSpPr>
        <p:spPr bwMode="gray">
          <a:xfrm>
            <a:off x="229691" y="221735"/>
            <a:ext cx="8595360" cy="328598"/>
          </a:xfrm>
          <a:prstGeom prst="rect">
            <a:avLst/>
          </a:prstGeom>
          <a:noFill/>
          <a:ln w="9525" algn="ctr">
            <a:noFill/>
            <a:miter lim="800000"/>
            <a:headEnd type="none" w="lg" len="lg"/>
            <a:tailEnd type="none" w="lg" len="lg"/>
          </a:ln>
          <a:effectLst/>
        </p:spPr>
        <p:txBody>
          <a:bodyPr vert="horz" wrap="square" lIns="0" tIns="0" rIns="0" bIns="0" anchor="t" anchorCtr="0">
            <a:noAutofit/>
          </a:bodyPr>
          <a:lstStyle/>
          <a:p>
            <a:pPr lvl="0">
              <a:buClr>
                <a:srgbClr val="5D78D1"/>
              </a:buClr>
              <a:defRPr/>
            </a:pP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ТИПИЧНЫЕ</a:t>
            </a:r>
            <a:r>
              <a:rPr lang="ru-RU" sz="20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 </a:t>
            </a:r>
            <a:r>
              <a:rPr lang="ru-RU" sz="1600" b="1" dirty="0" smtClean="0">
                <a:solidFill>
                  <a:schemeClr val="tx2"/>
                </a:solidFill>
                <a:latin typeface="Arial"/>
                <a:cs typeface="Arial" panose="020B0604020202020204" pitchFamily="34" charset="0"/>
                <a:sym typeface="Arial" panose="020B0604020202020204" pitchFamily="34" charset="0"/>
              </a:rPr>
              <a:t>ОШИБКИ ПРИ ФОРМУЛИРОВКИ ЦЕЛЕЙ</a:t>
            </a:r>
            <a:endParaRPr lang="ru-RU" sz="1600" b="1" dirty="0">
              <a:solidFill>
                <a:schemeClr val="tx2"/>
              </a:solidFill>
              <a:latin typeface="Arial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797570" y="753445"/>
            <a:ext cx="1153706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/>
              <a:t>Цель </a:t>
            </a:r>
            <a:r>
              <a:rPr lang="ru-RU" sz="1300" dirty="0" smtClean="0"/>
              <a:t>должна </a:t>
            </a:r>
            <a:r>
              <a:rPr lang="ru-RU" sz="1300" dirty="0"/>
              <a:t>быть ориентирована на достижение корпоративных интересов и не </a:t>
            </a:r>
            <a:r>
              <a:rPr lang="ru-RU" sz="1300" dirty="0" smtClean="0"/>
              <a:t>быть </a:t>
            </a:r>
            <a:r>
              <a:rPr lang="ru-RU" sz="1300" dirty="0"/>
              <a:t>ограничена </a:t>
            </a:r>
            <a:r>
              <a:rPr lang="ru-RU" sz="1300" dirty="0" smtClean="0"/>
              <a:t>реализацией </a:t>
            </a:r>
            <a:r>
              <a:rPr lang="ru-RU" sz="1300" dirty="0"/>
              <a:t>личностных достижений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797568" y="1244957"/>
            <a:ext cx="10861032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u="sng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 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«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олучение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новых знаний по продажам и взаимодействию с клиентами»  является не целью, а 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средством, «к примеру, для увеличения объема продаж», это и должно являться корректно поставленной целью.</a:t>
            </a:r>
            <a:endParaRPr lang="ru-RU" sz="12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Прямоугольник 17"/>
          <p:cNvSpPr/>
          <p:nvPr/>
        </p:nvSpPr>
        <p:spPr>
          <a:xfrm>
            <a:off x="949302" y="3696635"/>
            <a:ext cx="10799242" cy="2923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b="1" dirty="0"/>
              <a:t>Выбранные в качестве цели </a:t>
            </a:r>
            <a:r>
              <a:rPr lang="ru-RU" sz="1300" b="1" dirty="0" smtClean="0"/>
              <a:t>количественные </a:t>
            </a:r>
            <a:r>
              <a:rPr lang="ru-RU" sz="1300" b="1" dirty="0"/>
              <a:t>показатели не должны отрицательно </a:t>
            </a:r>
            <a:r>
              <a:rPr lang="ru-RU" sz="1300" b="1" dirty="0" smtClean="0"/>
              <a:t>повлиять </a:t>
            </a:r>
            <a:r>
              <a:rPr lang="ru-RU" sz="1300" b="1" dirty="0"/>
              <a:t>на качество полученного </a:t>
            </a:r>
            <a:r>
              <a:rPr lang="ru-RU" sz="1300" b="1" dirty="0" smtClean="0"/>
              <a:t>результата</a:t>
            </a:r>
            <a:endParaRPr lang="ru-RU" sz="1300" b="1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244359" y="771484"/>
            <a:ext cx="553211" cy="465863"/>
            <a:chOff x="9926199" y="149455"/>
            <a:chExt cx="1989998" cy="1989998"/>
          </a:xfrm>
        </p:grpSpPr>
        <p:grpSp>
          <p:nvGrpSpPr>
            <p:cNvPr id="21" name="Группа 20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23" name="Shape 22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4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>
                  <a:solidFill>
                    <a:schemeClr val="bg1"/>
                  </a:solidFill>
                </a:rPr>
                <a:t>5</a:t>
              </a:r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278744" y="2159881"/>
            <a:ext cx="553211" cy="465863"/>
            <a:chOff x="9926199" y="149455"/>
            <a:chExt cx="1989998" cy="1989998"/>
          </a:xfrm>
        </p:grpSpPr>
        <p:grpSp>
          <p:nvGrpSpPr>
            <p:cNvPr id="26" name="Группа 25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28" name="Shape 27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29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6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0" name="Группа 29"/>
          <p:cNvGrpSpPr/>
          <p:nvPr/>
        </p:nvGrpSpPr>
        <p:grpSpPr>
          <a:xfrm>
            <a:off x="332268" y="3625526"/>
            <a:ext cx="553211" cy="465863"/>
            <a:chOff x="9926199" y="149455"/>
            <a:chExt cx="1989998" cy="1989998"/>
          </a:xfrm>
        </p:grpSpPr>
        <p:grpSp>
          <p:nvGrpSpPr>
            <p:cNvPr id="31" name="Группа 30"/>
            <p:cNvGrpSpPr/>
            <p:nvPr/>
          </p:nvGrpSpPr>
          <p:grpSpPr>
            <a:xfrm>
              <a:off x="9926199" y="149455"/>
              <a:ext cx="1989998" cy="1989998"/>
              <a:chOff x="2598726" y="0"/>
              <a:chExt cx="1989998" cy="1989998"/>
            </a:xfrm>
          </p:grpSpPr>
          <p:sp>
            <p:nvSpPr>
              <p:cNvPr id="33" name="Shape 32"/>
              <p:cNvSpPr/>
              <p:nvPr/>
            </p:nvSpPr>
            <p:spPr>
              <a:xfrm>
                <a:off x="2598726" y="0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34" name="Shape 4"/>
              <p:cNvSpPr/>
              <p:nvPr/>
            </p:nvSpPr>
            <p:spPr>
              <a:xfrm>
                <a:off x="2998804" y="466148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6000" kern="120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10133742" y="420341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7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36" name="Прямоугольник 35"/>
          <p:cNvSpPr/>
          <p:nvPr/>
        </p:nvSpPr>
        <p:spPr>
          <a:xfrm>
            <a:off x="885479" y="2266508"/>
            <a:ext cx="11122997" cy="294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300" b="1" dirty="0"/>
              <a:t>В цели отражена должностная обязанность работника из должностной инструкции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520963" y="2843729"/>
            <a:ext cx="116559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Выдержка из должностной инструкции главного специалиста</a:t>
            </a: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«Оформлять </a:t>
            </a:r>
            <a:r>
              <a: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 осуществлять передачу дел постоянного и долговременного (свыше 10 лет) сроков хранения, завершенных в делопроизводстве Блока в </a:t>
            </a:r>
            <a:r>
              <a:rPr lang="ru-RU" sz="12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Архив».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9" name="Прямоугольник 38"/>
          <p:cNvSpPr/>
          <p:nvPr/>
        </p:nvSpPr>
        <p:spPr>
          <a:xfrm>
            <a:off x="885479" y="2578904"/>
            <a:ext cx="1172265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u="sng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Цель главного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специалиста «Подготовить и сдать в архив завершенные дела 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проведенным проверкам в МР за 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201</a:t>
            </a:r>
            <a:r>
              <a:rPr lang="en-US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г.»</a:t>
            </a:r>
            <a:endParaRPr lang="ru-RU" sz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51641" y="3982010"/>
            <a:ext cx="113403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u="sng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Например: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 основе </a:t>
            </a:r>
            <a:r>
              <a:rPr lang="ru-RU" sz="1200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значения выполнения КПЭ лежит количество ответов на жалобы и время работы с претензией –  в итоге погоня за количеством ответов может снизить качество ответов на жалобы (формальный ответ, отсутствие анализа отработки жалобы), что в итоге приведет к </a:t>
            </a:r>
            <a:r>
              <a:rPr lang="ru-RU" sz="1200" dirty="0" smtClean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повторным жалобам.</a:t>
            </a:r>
            <a:endParaRPr lang="ru-RU" sz="1200" dirty="0">
              <a:solidFill>
                <a:schemeClr val="accent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9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Скругленный прямоугольник 70"/>
          <p:cNvSpPr/>
          <p:nvPr/>
        </p:nvSpPr>
        <p:spPr>
          <a:xfrm>
            <a:off x="436433" y="638090"/>
            <a:ext cx="2296991" cy="613806"/>
          </a:xfrm>
          <a:prstGeom prst="roundRect">
            <a:avLst>
              <a:gd name="adj" fmla="val 10000"/>
            </a:avLst>
          </a:prstGeom>
          <a:solidFill>
            <a:schemeClr val="accent1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" name="Прямоугольник 2"/>
          <p:cNvSpPr/>
          <p:nvPr/>
        </p:nvSpPr>
        <p:spPr>
          <a:xfrm>
            <a:off x="470861" y="167126"/>
            <a:ext cx="11252197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600" b="1" dirty="0">
                <a:solidFill>
                  <a:schemeClr val="tx2"/>
                </a:solidFill>
                <a:latin typeface="Arial"/>
                <a:cs typeface="Arial" panose="020B0604020202020204" pitchFamily="34" charset="0"/>
              </a:rPr>
              <a:t>ВЫБОР КАТЕГОРИИ ЦЕЛИ</a:t>
            </a:r>
          </a:p>
        </p:txBody>
      </p:sp>
      <p:grpSp>
        <p:nvGrpSpPr>
          <p:cNvPr id="36" name="Группа 35"/>
          <p:cNvGrpSpPr/>
          <p:nvPr/>
        </p:nvGrpSpPr>
        <p:grpSpPr>
          <a:xfrm>
            <a:off x="6889056" y="1452329"/>
            <a:ext cx="4972833" cy="844424"/>
            <a:chOff x="8862" y="373674"/>
            <a:chExt cx="2461468" cy="803568"/>
          </a:xfrm>
          <a:solidFill>
            <a:schemeClr val="accent1"/>
          </a:solidFill>
        </p:grpSpPr>
        <p:sp>
          <p:nvSpPr>
            <p:cNvPr id="37" name="Скругленный прямоугольник 36"/>
            <p:cNvSpPr/>
            <p:nvPr/>
          </p:nvSpPr>
          <p:spPr>
            <a:xfrm>
              <a:off x="8862" y="399271"/>
              <a:ext cx="2461468" cy="777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8" name="Скругленный прямоугольник 4"/>
            <p:cNvSpPr/>
            <p:nvPr/>
          </p:nvSpPr>
          <p:spPr>
            <a:xfrm>
              <a:off x="127039" y="373674"/>
              <a:ext cx="2335672" cy="51864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lvl="0" algn="ctr" defTabSz="711200">
                <a:lnSpc>
                  <a:spcPts val="2160"/>
                </a:lnSpc>
                <a:spcBef>
                  <a:spcPts val="600"/>
                </a:spcBef>
              </a:pPr>
              <a:r>
                <a:rPr lang="ru-RU" sz="1200" b="1" dirty="0" smtClean="0">
                  <a:solidFill>
                    <a:schemeClr val="bg1"/>
                  </a:solidFill>
                </a:rPr>
                <a:t>ПРОПОРЦИОНАЛЬНАЯ</a:t>
              </a:r>
              <a:endParaRPr lang="ru-RU" sz="1100" b="1" kern="1200" dirty="0">
                <a:solidFill>
                  <a:schemeClr val="bg1"/>
                </a:solidFill>
              </a:endParaRPr>
            </a:p>
          </p:txBody>
        </p:sp>
      </p:grpSp>
      <p:sp>
        <p:nvSpPr>
          <p:cNvPr id="77" name="Скругленный прямоугольник 4"/>
          <p:cNvSpPr/>
          <p:nvPr/>
        </p:nvSpPr>
        <p:spPr>
          <a:xfrm>
            <a:off x="340493" y="657806"/>
            <a:ext cx="2461468" cy="518647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113792" tIns="113792" rIns="113792" bIns="60960" numCol="1" spcCol="1270" anchor="t" anchorCtr="0">
            <a:noAutofit/>
          </a:bodyPr>
          <a:lstStyle/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ru-RU" sz="1200" b="1" dirty="0">
                <a:solidFill>
                  <a:schemeClr val="bg1"/>
                </a:solidFill>
              </a:rPr>
              <a:t>ТЕКСТОВАЯ</a:t>
            </a:r>
            <a:endParaRPr lang="ru-RU" sz="1400" b="1" dirty="0">
              <a:solidFill>
                <a:schemeClr val="bg1"/>
              </a:solidFill>
            </a:endParaRPr>
          </a:p>
        </p:txBody>
      </p:sp>
      <p:grpSp>
        <p:nvGrpSpPr>
          <p:cNvPr id="78" name="Группа 77"/>
          <p:cNvGrpSpPr/>
          <p:nvPr/>
        </p:nvGrpSpPr>
        <p:grpSpPr>
          <a:xfrm>
            <a:off x="504547" y="1462814"/>
            <a:ext cx="4922585" cy="679933"/>
            <a:chOff x="1243" y="403751"/>
            <a:chExt cx="2461468" cy="777971"/>
          </a:xfrm>
          <a:solidFill>
            <a:schemeClr val="accent1"/>
          </a:solidFill>
        </p:grpSpPr>
        <p:sp>
          <p:nvSpPr>
            <p:cNvPr id="79" name="Скругленный прямоугольник 78"/>
            <p:cNvSpPr/>
            <p:nvPr/>
          </p:nvSpPr>
          <p:spPr>
            <a:xfrm>
              <a:off x="1243" y="403751"/>
              <a:ext cx="2461468" cy="777971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0" name="Скругленный прямоугольник 4"/>
            <p:cNvSpPr/>
            <p:nvPr/>
          </p:nvSpPr>
          <p:spPr>
            <a:xfrm>
              <a:off x="45735" y="423471"/>
              <a:ext cx="2304517" cy="550182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3792" tIns="113792" rIns="113792" bIns="60960" numCol="1" spcCol="1270" anchor="t" anchorCtr="0">
              <a:noAutofit/>
            </a:bodyPr>
            <a:lstStyle/>
            <a:p>
              <a:pPr lvl="0" algn="ctr" defTabSz="711200">
                <a:lnSpc>
                  <a:spcPts val="2160"/>
                </a:lnSpc>
                <a:spcBef>
                  <a:spcPts val="600"/>
                </a:spcBef>
              </a:pPr>
              <a:r>
                <a:rPr lang="ru-RU" sz="1200" b="1" dirty="0" smtClean="0">
                  <a:solidFill>
                    <a:schemeClr val="bg1"/>
                  </a:solidFill>
                </a:rPr>
                <a:t>НЕПРОПОРЦИОНАЛЬНАЯ</a:t>
              </a:r>
              <a:endParaRPr lang="ru-RU" sz="1100" b="1" kern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1" name="Группа 80"/>
          <p:cNvGrpSpPr/>
          <p:nvPr/>
        </p:nvGrpSpPr>
        <p:grpSpPr>
          <a:xfrm>
            <a:off x="809302" y="1861383"/>
            <a:ext cx="4392928" cy="723558"/>
            <a:chOff x="1426545" y="1541273"/>
            <a:chExt cx="3458581" cy="263379"/>
          </a:xfrm>
        </p:grpSpPr>
        <p:sp>
          <p:nvSpPr>
            <p:cNvPr id="82" name="Скругленный прямоугольник 81"/>
            <p:cNvSpPr/>
            <p:nvPr/>
          </p:nvSpPr>
          <p:spPr>
            <a:xfrm>
              <a:off x="1426545" y="1541273"/>
              <a:ext cx="3458581" cy="263379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3" name="Скругленный прямоугольник 4"/>
            <p:cNvSpPr/>
            <p:nvPr/>
          </p:nvSpPr>
          <p:spPr>
            <a:xfrm>
              <a:off x="1426545" y="1548986"/>
              <a:ext cx="3458581" cy="22542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0" lvl="1" algn="ctr" defTabSz="711200">
                <a:lnSpc>
                  <a:spcPts val="1600"/>
                </a:lnSpc>
              </a:pPr>
              <a:r>
                <a:rPr lang="ru-RU" sz="1100" dirty="0" smtClean="0">
                  <a:solidFill>
                    <a:schemeClr val="accent2"/>
                  </a:solidFill>
                </a:rPr>
                <a:t>НЕДОПУСТИМ  </a:t>
              </a:r>
              <a:r>
                <a:rPr lang="ru-RU" sz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расчет промежуточных значений </a:t>
              </a:r>
              <a:r>
                <a:rPr lang="ru-RU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между  значениями выполнения цели</a:t>
              </a:r>
              <a:endPara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84" name="Группа 83"/>
          <p:cNvGrpSpPr/>
          <p:nvPr/>
        </p:nvGrpSpPr>
        <p:grpSpPr>
          <a:xfrm>
            <a:off x="409375" y="2450177"/>
            <a:ext cx="2339111" cy="854172"/>
            <a:chOff x="2705442" y="1386192"/>
            <a:chExt cx="2298787" cy="261081"/>
          </a:xfrm>
        </p:grpSpPr>
        <p:sp>
          <p:nvSpPr>
            <p:cNvPr id="85" name="Скругленный прямоугольник 84"/>
            <p:cNvSpPr/>
            <p:nvPr/>
          </p:nvSpPr>
          <p:spPr>
            <a:xfrm>
              <a:off x="2732973" y="1386192"/>
              <a:ext cx="2271256" cy="261081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6" name="Скругленный прямоугольник 4"/>
            <p:cNvSpPr/>
            <p:nvPr/>
          </p:nvSpPr>
          <p:spPr>
            <a:xfrm>
              <a:off x="2705442" y="1398674"/>
              <a:ext cx="2267462" cy="24795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0" lvl="1" algn="ctr" defTabSz="711200">
                <a:lnSpc>
                  <a:spcPts val="1400"/>
                </a:lnSpc>
                <a:spcBef>
                  <a:spcPts val="200"/>
                </a:spcBef>
              </a:pPr>
              <a:r>
                <a:rPr lang="ru-RU" sz="1100" dirty="0" smtClean="0">
                  <a:solidFill>
                    <a:schemeClr val="accent1"/>
                  </a:solidFill>
                </a:rPr>
                <a:t>Чем больше, тем лучше </a:t>
              </a:r>
            </a:p>
            <a:p>
              <a:pPr marL="0" lvl="1" algn="ctr" defTabSz="711200">
                <a:lnSpc>
                  <a:spcPts val="1400"/>
                </a:lnSpc>
                <a:spcBef>
                  <a:spcPts val="200"/>
                </a:spcBef>
              </a:pPr>
              <a:r>
                <a:rPr lang="ru-RU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Чем </a:t>
              </a:r>
              <a:r>
                <a:rPr lang="ru-RU" sz="1100" dirty="0" smtClean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больше</a:t>
              </a:r>
              <a:r>
                <a:rPr lang="ru-RU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факт, тем </a:t>
              </a:r>
              <a:r>
                <a:rPr lang="ru-RU" sz="1100" dirty="0" smtClean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больше </a:t>
              </a:r>
              <a:r>
                <a:rPr lang="ru-RU" sz="1100" dirty="0" smtClean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будет</a:t>
              </a:r>
              <a:r>
                <a:rPr lang="ru-RU" sz="1100" dirty="0" smtClean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% </a:t>
              </a:r>
              <a:r>
                <a:rPr lang="ru-RU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выполнения цели</a:t>
              </a:r>
              <a:r>
                <a:rPr lang="ru-RU" sz="1100" dirty="0" smtClean="0"/>
                <a:t>	</a:t>
              </a:r>
            </a:p>
            <a:p>
              <a:pPr marL="0" lvl="1" algn="just" defTabSz="711200">
                <a:lnSpc>
                  <a:spcPts val="1680"/>
                </a:lnSpc>
                <a:spcBef>
                  <a:spcPts val="1200"/>
                </a:spcBef>
                <a:spcAft>
                  <a:spcPct val="15000"/>
                </a:spcAft>
              </a:pPr>
              <a:endParaRPr lang="ru-RU" sz="1100" dirty="0"/>
            </a:p>
          </p:txBody>
        </p:sp>
      </p:grpSp>
      <p:sp>
        <p:nvSpPr>
          <p:cNvPr id="87" name="Скругленный прямоугольник 86"/>
          <p:cNvSpPr/>
          <p:nvPr/>
        </p:nvSpPr>
        <p:spPr>
          <a:xfrm>
            <a:off x="2803647" y="2447499"/>
            <a:ext cx="2318574" cy="838482"/>
          </a:xfrm>
          <a:prstGeom prst="roundRect">
            <a:avLst>
              <a:gd name="adj" fmla="val 10000"/>
            </a:avLst>
          </a:prstGeom>
          <a:ln>
            <a:solidFill>
              <a:schemeClr val="accent1"/>
            </a:solidFill>
          </a:ln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88" name="Скругленный прямоугольник 4"/>
          <p:cNvSpPr/>
          <p:nvPr/>
        </p:nvSpPr>
        <p:spPr>
          <a:xfrm>
            <a:off x="2675408" y="2476386"/>
            <a:ext cx="2596237" cy="860493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t" anchorCtr="0">
            <a:noAutofit/>
          </a:bodyPr>
          <a:lstStyle/>
          <a:p>
            <a:pPr marL="0" lvl="1" algn="ctr" defTabSz="711200">
              <a:lnSpc>
                <a:spcPts val="1400"/>
              </a:lnSpc>
              <a:spcBef>
                <a:spcPts val="200"/>
              </a:spcBef>
            </a:pPr>
            <a:r>
              <a:rPr lang="ru-RU" sz="1100" dirty="0">
                <a:solidFill>
                  <a:schemeClr val="accent1"/>
                </a:solidFill>
              </a:rPr>
              <a:t>Чем </a:t>
            </a:r>
            <a:r>
              <a:rPr lang="ru-RU" sz="1100" dirty="0" smtClean="0">
                <a:solidFill>
                  <a:schemeClr val="accent1"/>
                </a:solidFill>
              </a:rPr>
              <a:t>меньше, </a:t>
            </a:r>
            <a:r>
              <a:rPr lang="ru-RU" sz="1100" dirty="0">
                <a:solidFill>
                  <a:schemeClr val="accent1"/>
                </a:solidFill>
              </a:rPr>
              <a:t>тем </a:t>
            </a:r>
            <a:r>
              <a:rPr lang="ru-RU" sz="1100" dirty="0" smtClean="0">
                <a:solidFill>
                  <a:schemeClr val="accent1"/>
                </a:solidFill>
              </a:rPr>
              <a:t>лучше </a:t>
            </a:r>
          </a:p>
          <a:p>
            <a:pPr marL="0" lvl="1" algn="ctr" defTabSz="711200">
              <a:lnSpc>
                <a:spcPts val="1400"/>
              </a:lnSpc>
              <a:spcBef>
                <a:spcPts val="200"/>
              </a:spcBef>
            </a:pP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</a:t>
            </a:r>
            <a:r>
              <a:rPr lang="ru-RU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меньше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тем </a:t>
            </a:r>
            <a:r>
              <a:rPr lang="ru-RU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больше </a:t>
            </a:r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</a:t>
            </a:r>
            <a:r>
              <a:rPr lang="ru-RU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</a:t>
            </a:r>
            <a:r>
              <a:rPr lang="ru-RU" sz="1100" dirty="0"/>
              <a:t>	</a:t>
            </a:r>
          </a:p>
          <a:p>
            <a:pPr marL="0" lvl="1" algn="just" defTabSz="711200">
              <a:lnSpc>
                <a:spcPts val="1680"/>
              </a:lnSpc>
              <a:spcBef>
                <a:spcPts val="1200"/>
              </a:spcBef>
              <a:spcAft>
                <a:spcPct val="15000"/>
              </a:spcAft>
            </a:pPr>
            <a:endParaRPr lang="ru-RU" sz="1100" dirty="0"/>
          </a:p>
        </p:txBody>
      </p:sp>
      <p:sp>
        <p:nvSpPr>
          <p:cNvPr id="89" name="Прямоугольник 88"/>
          <p:cNvSpPr/>
          <p:nvPr/>
        </p:nvSpPr>
        <p:spPr>
          <a:xfrm>
            <a:off x="373809" y="568965"/>
            <a:ext cx="326415" cy="360837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0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0" dirty="0">
                <a:solidFill>
                  <a:prstClr val="white"/>
                </a:solidFill>
                <a:latin typeface="Arial"/>
              </a:rPr>
              <a:t>1</a:t>
            </a:r>
            <a:endParaRPr kumimoji="0" lang="ru-RU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0" name="Прямоугольник 89"/>
          <p:cNvSpPr/>
          <p:nvPr/>
        </p:nvSpPr>
        <p:spPr>
          <a:xfrm>
            <a:off x="372480" y="1395091"/>
            <a:ext cx="326415" cy="360837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0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kern="0" dirty="0" smtClean="0">
                <a:solidFill>
                  <a:prstClr val="white"/>
                </a:solidFill>
                <a:latin typeface="Arial"/>
              </a:rPr>
              <a:t>2</a:t>
            </a:r>
            <a:endParaRPr kumimoji="0" lang="ru-RU" sz="1200" b="1" i="0" u="none" strike="noStrike" kern="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</a:endParaRPr>
          </a:p>
        </p:txBody>
      </p:sp>
      <p:sp>
        <p:nvSpPr>
          <p:cNvPr id="91" name="Прямоугольник 90"/>
          <p:cNvSpPr/>
          <p:nvPr/>
        </p:nvSpPr>
        <p:spPr>
          <a:xfrm>
            <a:off x="6669535" y="1442410"/>
            <a:ext cx="326415" cy="360837"/>
          </a:xfrm>
          <a:prstGeom prst="rect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03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3</a:t>
            </a:r>
          </a:p>
        </p:txBody>
      </p:sp>
      <p:grpSp>
        <p:nvGrpSpPr>
          <p:cNvPr id="92" name="Группа 91"/>
          <p:cNvGrpSpPr/>
          <p:nvPr/>
        </p:nvGrpSpPr>
        <p:grpSpPr>
          <a:xfrm>
            <a:off x="2269947" y="618104"/>
            <a:ext cx="9452006" cy="607984"/>
            <a:chOff x="652562" y="808355"/>
            <a:chExt cx="2477356" cy="1070746"/>
          </a:xfrm>
        </p:grpSpPr>
        <p:sp>
          <p:nvSpPr>
            <p:cNvPr id="93" name="Скругленный прямоугольник 92"/>
            <p:cNvSpPr/>
            <p:nvPr/>
          </p:nvSpPr>
          <p:spPr>
            <a:xfrm>
              <a:off x="652562" y="808355"/>
              <a:ext cx="2477356" cy="1070746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4" name="Скругленный прямоугольник 6"/>
            <p:cNvSpPr/>
            <p:nvPr/>
          </p:nvSpPr>
          <p:spPr>
            <a:xfrm>
              <a:off x="658540" y="821316"/>
              <a:ext cx="2392046" cy="91310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0" lvl="1" algn="just" defTabSz="711200">
                <a:lnSpc>
                  <a:spcPts val="1800"/>
                </a:lnSpc>
                <a:spcBef>
                  <a:spcPct val="0"/>
                </a:spcBef>
                <a:spcAft>
                  <a:spcPct val="15000"/>
                </a:spcAft>
              </a:pPr>
              <a:r>
                <a:rPr lang="ru-RU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Цель работника не предполагает количественного измерения ее выполнения. При постановке таких целей обязательно описание конкретных этапов и результатов их выполнения</a:t>
              </a:r>
              <a:r>
                <a:rPr lang="ru-RU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. </a:t>
              </a:r>
            </a:p>
          </p:txBody>
        </p:sp>
      </p:grpSp>
      <p:grpSp>
        <p:nvGrpSpPr>
          <p:cNvPr id="39" name="Группа 38"/>
          <p:cNvGrpSpPr/>
          <p:nvPr/>
        </p:nvGrpSpPr>
        <p:grpSpPr>
          <a:xfrm>
            <a:off x="7228803" y="1835702"/>
            <a:ext cx="4493150" cy="723558"/>
            <a:chOff x="1426545" y="1541273"/>
            <a:chExt cx="3458581" cy="263379"/>
          </a:xfrm>
        </p:grpSpPr>
        <p:sp>
          <p:nvSpPr>
            <p:cNvPr id="40" name="Скругленный прямоугольник 39"/>
            <p:cNvSpPr/>
            <p:nvPr/>
          </p:nvSpPr>
          <p:spPr>
            <a:xfrm>
              <a:off x="1426545" y="1541273"/>
              <a:ext cx="3458581" cy="263379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1" name="Скругленный прямоугольник 4"/>
            <p:cNvSpPr/>
            <p:nvPr/>
          </p:nvSpPr>
          <p:spPr>
            <a:xfrm>
              <a:off x="1426545" y="1548986"/>
              <a:ext cx="3458581" cy="225424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0" lvl="1" algn="ctr" defTabSz="711200">
                <a:lnSpc>
                  <a:spcPts val="1600"/>
                </a:lnSpc>
              </a:pPr>
              <a:r>
                <a:rPr lang="ru-RU" sz="1100" dirty="0" smtClean="0">
                  <a:solidFill>
                    <a:schemeClr val="accent2"/>
                  </a:solidFill>
                </a:rPr>
                <a:t>ДОПУСТИМ  </a:t>
              </a:r>
              <a:r>
                <a:rPr lang="ru-RU" sz="1200" dirty="0" smtClean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расчет </a:t>
              </a:r>
              <a:r>
                <a:rPr lang="ru-RU" sz="1200" dirty="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промежуточных значений </a:t>
              </a:r>
              <a:r>
                <a:rPr lang="ru-RU" sz="1200" dirty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между  значениями </a:t>
              </a:r>
              <a:r>
                <a:rPr lang="ru-RU" sz="12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выполнения цели</a:t>
              </a:r>
              <a:endParaRPr lang="ru-RU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grpSp>
        <p:nvGrpSpPr>
          <p:cNvPr id="47" name="Группа 46"/>
          <p:cNvGrpSpPr/>
          <p:nvPr/>
        </p:nvGrpSpPr>
        <p:grpSpPr>
          <a:xfrm>
            <a:off x="6943509" y="2430982"/>
            <a:ext cx="2339111" cy="854172"/>
            <a:chOff x="2705442" y="1386192"/>
            <a:chExt cx="2298787" cy="261081"/>
          </a:xfrm>
        </p:grpSpPr>
        <p:sp>
          <p:nvSpPr>
            <p:cNvPr id="48" name="Скругленный прямоугольник 47"/>
            <p:cNvSpPr/>
            <p:nvPr/>
          </p:nvSpPr>
          <p:spPr>
            <a:xfrm>
              <a:off x="2732973" y="1386192"/>
              <a:ext cx="2271256" cy="261081"/>
            </a:xfrm>
            <a:prstGeom prst="roundRect">
              <a:avLst>
                <a:gd name="adj" fmla="val 10000"/>
              </a:avLst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alpha val="9000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54" name="Скругленный прямоугольник 4"/>
            <p:cNvSpPr/>
            <p:nvPr/>
          </p:nvSpPr>
          <p:spPr>
            <a:xfrm>
              <a:off x="2705442" y="1398674"/>
              <a:ext cx="2267462" cy="247951"/>
            </a:xfrm>
            <a:prstGeom prst="rect">
              <a:avLst/>
            </a:prstGeom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13792" tIns="113792" rIns="113792" bIns="113792" numCol="1" spcCol="1270" anchor="t" anchorCtr="0">
              <a:noAutofit/>
            </a:bodyPr>
            <a:lstStyle/>
            <a:p>
              <a:pPr marL="0" lvl="1" algn="ctr" defTabSz="711200">
                <a:lnSpc>
                  <a:spcPts val="1400"/>
                </a:lnSpc>
                <a:spcBef>
                  <a:spcPts val="200"/>
                </a:spcBef>
              </a:pPr>
              <a:r>
                <a:rPr lang="ru-RU" sz="1100" dirty="0" smtClean="0">
                  <a:solidFill>
                    <a:schemeClr val="accent1"/>
                  </a:solidFill>
                </a:rPr>
                <a:t>Чем больше, тем лучше </a:t>
              </a:r>
            </a:p>
            <a:p>
              <a:pPr marL="0" lvl="1" algn="ctr" defTabSz="711200">
                <a:lnSpc>
                  <a:spcPts val="1400"/>
                </a:lnSpc>
                <a:spcBef>
                  <a:spcPts val="200"/>
                </a:spcBef>
              </a:pPr>
              <a:r>
                <a:rPr lang="ru-RU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Чем </a:t>
              </a:r>
              <a:r>
                <a:rPr lang="ru-RU" sz="1100" dirty="0" smtClean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больше</a:t>
              </a:r>
              <a:r>
                <a:rPr lang="ru-RU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факт, тем </a:t>
              </a:r>
              <a:r>
                <a:rPr lang="ru-RU" sz="1100" dirty="0" smtClean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больше </a:t>
              </a:r>
              <a:r>
                <a:rPr lang="ru-RU" sz="1100" dirty="0" smtClean="0">
                  <a:solidFill>
                    <a:schemeClr val="tx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будет</a:t>
              </a:r>
              <a:r>
                <a:rPr lang="ru-RU" sz="1100" dirty="0" smtClean="0">
                  <a:solidFill>
                    <a:schemeClr val="accent2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 % </a:t>
              </a:r>
              <a:r>
                <a:rPr lang="ru-RU" sz="1100" dirty="0" smtClean="0"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выполнения цели</a:t>
              </a:r>
              <a:r>
                <a:rPr lang="ru-RU" sz="1100" dirty="0" smtClean="0"/>
                <a:t>	</a:t>
              </a:r>
            </a:p>
            <a:p>
              <a:pPr marL="0" lvl="1" algn="just" defTabSz="711200">
                <a:lnSpc>
                  <a:spcPts val="1680"/>
                </a:lnSpc>
                <a:spcBef>
                  <a:spcPts val="1200"/>
                </a:spcBef>
                <a:spcAft>
                  <a:spcPct val="15000"/>
                </a:spcAft>
              </a:pPr>
              <a:endParaRPr lang="ru-RU" sz="1100" dirty="0"/>
            </a:p>
          </p:txBody>
        </p:sp>
      </p:grpSp>
      <p:sp>
        <p:nvSpPr>
          <p:cNvPr id="55" name="Скругленный прямоугольник 54"/>
          <p:cNvSpPr/>
          <p:nvPr/>
        </p:nvSpPr>
        <p:spPr>
          <a:xfrm>
            <a:off x="9404484" y="2422418"/>
            <a:ext cx="2318574" cy="838482"/>
          </a:xfrm>
          <a:prstGeom prst="roundRect">
            <a:avLst>
              <a:gd name="adj" fmla="val 10000"/>
            </a:avLst>
          </a:prstGeom>
        </p:spPr>
        <p:style>
          <a:lnRef idx="2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lt1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</p:sp>
      <p:sp>
        <p:nvSpPr>
          <p:cNvPr id="56" name="Скругленный прямоугольник 4"/>
          <p:cNvSpPr/>
          <p:nvPr/>
        </p:nvSpPr>
        <p:spPr>
          <a:xfrm>
            <a:off x="9265652" y="2473567"/>
            <a:ext cx="2596237" cy="860493"/>
          </a:xfrm>
          <a:prstGeom prst="rect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13792" tIns="113792" rIns="113792" bIns="113792" numCol="1" spcCol="1270" anchor="t" anchorCtr="0">
            <a:noAutofit/>
          </a:bodyPr>
          <a:lstStyle/>
          <a:p>
            <a:pPr marL="0" lvl="1" algn="ctr" defTabSz="711200">
              <a:lnSpc>
                <a:spcPts val="1400"/>
              </a:lnSpc>
              <a:spcBef>
                <a:spcPts val="200"/>
              </a:spcBef>
            </a:pPr>
            <a:r>
              <a:rPr lang="ru-RU" sz="1100" dirty="0">
                <a:solidFill>
                  <a:schemeClr val="accent1"/>
                </a:solidFill>
              </a:rPr>
              <a:t>Чем </a:t>
            </a:r>
            <a:r>
              <a:rPr lang="ru-RU" sz="1100" dirty="0" smtClean="0">
                <a:solidFill>
                  <a:schemeClr val="accent1"/>
                </a:solidFill>
              </a:rPr>
              <a:t>меньше, </a:t>
            </a:r>
            <a:r>
              <a:rPr lang="ru-RU" sz="1100" dirty="0">
                <a:solidFill>
                  <a:schemeClr val="accent1"/>
                </a:solidFill>
              </a:rPr>
              <a:t>тем </a:t>
            </a:r>
            <a:r>
              <a:rPr lang="ru-RU" sz="1100" dirty="0" smtClean="0">
                <a:solidFill>
                  <a:schemeClr val="accent1"/>
                </a:solidFill>
              </a:rPr>
              <a:t>лучше </a:t>
            </a:r>
          </a:p>
          <a:p>
            <a:pPr marL="0" lvl="1" algn="ctr" defTabSz="711200">
              <a:lnSpc>
                <a:spcPts val="1400"/>
              </a:lnSpc>
              <a:spcBef>
                <a:spcPts val="200"/>
              </a:spcBef>
            </a:pP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Чем</a:t>
            </a:r>
            <a:r>
              <a:rPr lang="ru-RU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меньше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тем </a:t>
            </a:r>
            <a:r>
              <a:rPr lang="ru-RU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больше </a:t>
            </a:r>
            <a:r>
              <a:rPr lang="ru-RU" sz="1100" dirty="0" smtClean="0">
                <a:solidFill>
                  <a:schemeClr val="tx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будет</a:t>
            </a:r>
            <a:r>
              <a:rPr lang="ru-RU" sz="1100" dirty="0" smtClean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100" dirty="0">
                <a:solidFill>
                  <a:schemeClr val="accent2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% 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выполнения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цели</a:t>
            </a:r>
            <a:r>
              <a:rPr lang="ru-RU" sz="1100" dirty="0"/>
              <a:t>	</a:t>
            </a:r>
          </a:p>
          <a:p>
            <a:pPr marL="0" lvl="1" algn="just" defTabSz="711200">
              <a:lnSpc>
                <a:spcPts val="1680"/>
              </a:lnSpc>
              <a:spcBef>
                <a:spcPts val="1200"/>
              </a:spcBef>
              <a:spcAft>
                <a:spcPct val="15000"/>
              </a:spcAft>
            </a:pPr>
            <a:endParaRPr lang="ru-RU" sz="1100" dirty="0"/>
          </a:p>
        </p:txBody>
      </p:sp>
      <p:pic>
        <p:nvPicPr>
          <p:cNvPr id="57" name="Picture 2" descr="Руководитель и подчиненный общаются в офисе. Premium векторы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46" t="21016" r="21633" b="59848"/>
          <a:stretch/>
        </p:blipFill>
        <p:spPr bwMode="auto">
          <a:xfrm>
            <a:off x="10717326" y="3419602"/>
            <a:ext cx="1133816" cy="1030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Прямоугольная выноска 57"/>
          <p:cNvSpPr/>
          <p:nvPr/>
        </p:nvSpPr>
        <p:spPr>
          <a:xfrm>
            <a:off x="511080" y="3558068"/>
            <a:ext cx="9866401" cy="774172"/>
          </a:xfrm>
          <a:prstGeom prst="wedgeRectCallout">
            <a:avLst>
              <a:gd name="adj1" fmla="val 55227"/>
              <a:gd name="adj2" fmla="val -2641"/>
            </a:avLst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753814" y="3625756"/>
            <a:ext cx="9799209" cy="9797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100" b="1" u="sng" dirty="0">
                <a:solidFill>
                  <a:schemeClr val="accent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Пример: </a:t>
            </a:r>
            <a:r>
              <a:rPr lang="ru-RU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Цель: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«Повышение прибыли</a:t>
            </a:r>
            <a:r>
              <a:rPr lang="ru-RU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» Значения: 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80 % - 10 млн. руб. 100 % - 15 млн. руб. 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120% - 18 млн. </a:t>
            </a:r>
            <a:r>
              <a:rPr lang="ru-RU" sz="11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</a:t>
            </a:r>
            <a:r>
              <a:rPr lang="ru-RU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12 млн.</a:t>
            </a:r>
          </a:p>
          <a:p>
            <a:pPr>
              <a:spcBef>
                <a:spcPts val="400"/>
              </a:spcBef>
            </a:pPr>
            <a:r>
              <a:rPr lang="ru-RU" sz="11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Фактический уровень выполнения цели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sz="11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Непропорциональный </a:t>
            </a:r>
            <a:r>
              <a:rPr lang="ru-RU" sz="11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чем больше тем лучше  </a:t>
            </a:r>
            <a:r>
              <a:rPr lang="ru-RU" sz="11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80 %   </a:t>
            </a:r>
          </a:p>
          <a:p>
            <a:pPr>
              <a:spcBef>
                <a:spcPts val="400"/>
              </a:spcBef>
            </a:pP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                                                               </a:t>
            </a:r>
            <a:r>
              <a:rPr lang="ru-RU" sz="11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 </a:t>
            </a:r>
            <a:r>
              <a:rPr lang="ru-RU" sz="1100" u="sng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Пропорциональный </a:t>
            </a:r>
            <a:r>
              <a:rPr lang="ru-RU" sz="1100" u="sng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метод</a:t>
            </a:r>
            <a:r>
              <a:rPr lang="ru-RU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чем больше тем лучше  </a:t>
            </a:r>
            <a:r>
              <a:rPr lang="ru-RU" sz="1100" dirty="0">
                <a:solidFill>
                  <a:schemeClr val="accent3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– 88 %</a:t>
            </a:r>
          </a:p>
          <a:p>
            <a:endParaRPr lang="ru-RU" dirty="0"/>
          </a:p>
        </p:txBody>
      </p:sp>
      <p:sp>
        <p:nvSpPr>
          <p:cNvPr id="59" name="Прямоугольник 58"/>
          <p:cNvSpPr/>
          <p:nvPr/>
        </p:nvSpPr>
        <p:spPr>
          <a:xfrm>
            <a:off x="1039331" y="6060777"/>
            <a:ext cx="11122997" cy="4875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ru-RU" sz="1200" dirty="0"/>
              <a:t>Выбор непропорционального метода, в то </a:t>
            </a:r>
            <a:r>
              <a:rPr lang="ru-RU" sz="1200" dirty="0" smtClean="0"/>
              <a:t>время. </a:t>
            </a:r>
            <a:r>
              <a:rPr lang="ru-RU" sz="1200" dirty="0"/>
              <a:t>как в методике расчета указывается, что фактический уровень выполнения цели рассчитывается пропорционально (и наоборот</a:t>
            </a:r>
            <a:r>
              <a:rPr lang="ru-RU" sz="1200" dirty="0" smtClean="0"/>
              <a:t>).</a:t>
            </a:r>
            <a:endParaRPr lang="ru-RU" sz="1200" dirty="0"/>
          </a:p>
        </p:txBody>
      </p:sp>
      <p:grpSp>
        <p:nvGrpSpPr>
          <p:cNvPr id="61" name="Группа 60"/>
          <p:cNvGrpSpPr/>
          <p:nvPr/>
        </p:nvGrpSpPr>
        <p:grpSpPr>
          <a:xfrm>
            <a:off x="422289" y="4894374"/>
            <a:ext cx="553211" cy="465863"/>
            <a:chOff x="9735775" y="-1137393"/>
            <a:chExt cx="1989998" cy="1989998"/>
          </a:xfrm>
        </p:grpSpPr>
        <p:grpSp>
          <p:nvGrpSpPr>
            <p:cNvPr id="62" name="Группа 61"/>
            <p:cNvGrpSpPr/>
            <p:nvPr/>
          </p:nvGrpSpPr>
          <p:grpSpPr>
            <a:xfrm>
              <a:off x="9735775" y="-1137393"/>
              <a:ext cx="1989998" cy="1989998"/>
              <a:chOff x="2408302" y="-1286848"/>
              <a:chExt cx="1989998" cy="1989998"/>
            </a:xfrm>
          </p:grpSpPr>
          <p:sp>
            <p:nvSpPr>
              <p:cNvPr id="64" name="Shape 4"/>
              <p:cNvSpPr/>
              <p:nvPr/>
            </p:nvSpPr>
            <p:spPr>
              <a:xfrm>
                <a:off x="2806272" y="-790799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5400" kern="1200"/>
              </a:p>
            </p:txBody>
          </p:sp>
          <p:sp>
            <p:nvSpPr>
              <p:cNvPr id="65" name="Shape 64"/>
              <p:cNvSpPr/>
              <p:nvPr/>
            </p:nvSpPr>
            <p:spPr>
              <a:xfrm>
                <a:off x="2408302" y="-1286848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63" name="TextBox 62"/>
            <p:cNvSpPr txBox="1"/>
            <p:nvPr/>
          </p:nvSpPr>
          <p:spPr>
            <a:xfrm>
              <a:off x="9904134" y="-900185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1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6" name="Прямоугольник 65"/>
          <p:cNvSpPr/>
          <p:nvPr/>
        </p:nvSpPr>
        <p:spPr>
          <a:xfrm>
            <a:off x="436433" y="4537563"/>
            <a:ext cx="4225837" cy="322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400" dirty="0">
                <a:solidFill>
                  <a:schemeClr val="accent2"/>
                </a:solidFill>
              </a:rPr>
              <a:t>Типичные ошибки при </a:t>
            </a:r>
            <a:r>
              <a:rPr lang="ru-RU" sz="1400" dirty="0" smtClean="0">
                <a:solidFill>
                  <a:schemeClr val="accent2"/>
                </a:solidFill>
              </a:rPr>
              <a:t>выборе категории цели:</a:t>
            </a:r>
            <a:endParaRPr lang="ru-RU" sz="1400" dirty="0">
              <a:solidFill>
                <a:schemeClr val="accent2"/>
              </a:solidFill>
            </a:endParaRPr>
          </a:p>
        </p:txBody>
      </p:sp>
      <p:grpSp>
        <p:nvGrpSpPr>
          <p:cNvPr id="67" name="Группа 66"/>
          <p:cNvGrpSpPr/>
          <p:nvPr/>
        </p:nvGrpSpPr>
        <p:grpSpPr>
          <a:xfrm>
            <a:off x="415460" y="5527849"/>
            <a:ext cx="553211" cy="465863"/>
            <a:chOff x="9735775" y="-1137393"/>
            <a:chExt cx="1989998" cy="1989998"/>
          </a:xfrm>
        </p:grpSpPr>
        <p:grpSp>
          <p:nvGrpSpPr>
            <p:cNvPr id="68" name="Группа 67"/>
            <p:cNvGrpSpPr/>
            <p:nvPr/>
          </p:nvGrpSpPr>
          <p:grpSpPr>
            <a:xfrm>
              <a:off x="9735775" y="-1137393"/>
              <a:ext cx="1989998" cy="1989998"/>
              <a:chOff x="2408302" y="-1286848"/>
              <a:chExt cx="1989998" cy="1989998"/>
            </a:xfrm>
          </p:grpSpPr>
          <p:sp>
            <p:nvSpPr>
              <p:cNvPr id="70" name="Shape 4"/>
              <p:cNvSpPr/>
              <p:nvPr/>
            </p:nvSpPr>
            <p:spPr>
              <a:xfrm>
                <a:off x="2806272" y="-790799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5400" kern="1200"/>
              </a:p>
            </p:txBody>
          </p:sp>
          <p:sp>
            <p:nvSpPr>
              <p:cNvPr id="72" name="Shape 71"/>
              <p:cNvSpPr/>
              <p:nvPr/>
            </p:nvSpPr>
            <p:spPr>
              <a:xfrm>
                <a:off x="2408302" y="-1286848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69" name="TextBox 68"/>
            <p:cNvSpPr txBox="1"/>
            <p:nvPr/>
          </p:nvSpPr>
          <p:spPr>
            <a:xfrm>
              <a:off x="9904134" y="-900185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2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Группа 72"/>
          <p:cNvGrpSpPr/>
          <p:nvPr/>
        </p:nvGrpSpPr>
        <p:grpSpPr>
          <a:xfrm>
            <a:off x="415460" y="6145231"/>
            <a:ext cx="553211" cy="465863"/>
            <a:chOff x="9735775" y="-1137393"/>
            <a:chExt cx="1989998" cy="1989998"/>
          </a:xfrm>
        </p:grpSpPr>
        <p:grpSp>
          <p:nvGrpSpPr>
            <p:cNvPr id="95" name="Группа 94"/>
            <p:cNvGrpSpPr/>
            <p:nvPr/>
          </p:nvGrpSpPr>
          <p:grpSpPr>
            <a:xfrm>
              <a:off x="9735775" y="-1137393"/>
              <a:ext cx="1989998" cy="1989998"/>
              <a:chOff x="2408302" y="-1286848"/>
              <a:chExt cx="1989998" cy="1989998"/>
            </a:xfrm>
          </p:grpSpPr>
          <p:sp>
            <p:nvSpPr>
              <p:cNvPr id="97" name="Shape 4"/>
              <p:cNvSpPr/>
              <p:nvPr/>
            </p:nvSpPr>
            <p:spPr>
              <a:xfrm>
                <a:off x="2806272" y="-790799"/>
                <a:ext cx="1189842" cy="1022900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78740" tIns="78740" rIns="78740" bIns="78740" numCol="1" spcCol="1270" anchor="ctr" anchorCtr="0">
                <a:noAutofit/>
              </a:bodyPr>
              <a:lstStyle/>
              <a:p>
                <a:pPr lvl="0" algn="ctr" defTabSz="2755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ru-RU" sz="5400" kern="1200"/>
              </a:p>
            </p:txBody>
          </p:sp>
          <p:sp>
            <p:nvSpPr>
              <p:cNvPr id="98" name="Shape 97"/>
              <p:cNvSpPr/>
              <p:nvPr/>
            </p:nvSpPr>
            <p:spPr>
              <a:xfrm>
                <a:off x="2408302" y="-1286848"/>
                <a:ext cx="1989998" cy="1989998"/>
              </a:xfrm>
              <a:prstGeom prst="gear9">
                <a:avLst/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</p:grpSp>
        <p:sp>
          <p:nvSpPr>
            <p:cNvPr id="96" name="TextBox 95"/>
            <p:cNvSpPr txBox="1"/>
            <p:nvPr/>
          </p:nvSpPr>
          <p:spPr>
            <a:xfrm>
              <a:off x="9904134" y="-900185"/>
              <a:ext cx="1574905" cy="1314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1400" dirty="0" smtClean="0">
                  <a:solidFill>
                    <a:schemeClr val="bg1"/>
                  </a:solidFill>
                </a:rPr>
                <a:t>3</a:t>
              </a:r>
              <a:endParaRPr lang="ru-RU" sz="1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Прямоугольник 5"/>
          <p:cNvSpPr/>
          <p:nvPr/>
        </p:nvSpPr>
        <p:spPr>
          <a:xfrm>
            <a:off x="1039331" y="4935862"/>
            <a:ext cx="111696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/>
              <a:t>Выбор текстовой категории при указании цифровых значений (если цель не предполагает пропорционального </a:t>
            </a:r>
            <a:r>
              <a:rPr lang="ru-RU" sz="1200" dirty="0" smtClean="0"/>
              <a:t>расчета, то </a:t>
            </a:r>
            <a:r>
              <a:rPr lang="ru-RU" sz="1200" dirty="0"/>
              <a:t>рекомендуется выбрать непропорциональный метод расчета</a:t>
            </a:r>
            <a:r>
              <a:rPr lang="ru-RU" sz="1200" dirty="0" smtClean="0"/>
              <a:t>).</a:t>
            </a:r>
            <a:endParaRPr lang="ru-RU" sz="12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1039331" y="561248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/>
              <a:t>Выбор текстовой категории при указании цифровых </a:t>
            </a:r>
            <a:r>
              <a:rPr lang="ru-RU" sz="1200" dirty="0" smtClean="0"/>
              <a:t>значений.</a:t>
            </a:r>
            <a:endParaRPr lang="ru-RU" sz="1200" dirty="0"/>
          </a:p>
        </p:txBody>
      </p:sp>
      <p:sp>
        <p:nvSpPr>
          <p:cNvPr id="99" name="нажать"/>
          <p:cNvSpPr/>
          <p:nvPr/>
        </p:nvSpPr>
        <p:spPr>
          <a:xfrm>
            <a:off x="3626002" y="6368538"/>
            <a:ext cx="1724931" cy="340977"/>
          </a:xfrm>
          <a:prstGeom prst="flowChartMultidocument">
            <a:avLst/>
          </a:prstGeom>
          <a:solidFill>
            <a:schemeClr val="accent1">
              <a:alpha val="8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100" dirty="0" smtClean="0"/>
              <a:t>Например</a:t>
            </a:r>
            <a:r>
              <a:rPr lang="ru-RU" sz="1200" dirty="0" smtClean="0"/>
              <a:t> </a:t>
            </a:r>
            <a:r>
              <a:rPr lang="ru-RU" sz="1000" dirty="0" smtClean="0"/>
              <a:t>(нажать)</a:t>
            </a:r>
            <a:endParaRPr lang="ru-RU" sz="1000" dirty="0"/>
          </a:p>
        </p:txBody>
      </p:sp>
      <p:pic>
        <p:nvPicPr>
          <p:cNvPr id="10" name="ПОЯВИТСЯ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31" y="4449990"/>
            <a:ext cx="11668629" cy="2304898"/>
          </a:xfrm>
          <a:prstGeom prst="rect">
            <a:avLst/>
          </a:prstGeom>
        </p:spPr>
      </p:pic>
      <p:pic>
        <p:nvPicPr>
          <p:cNvPr id="100" name="КРЕСТИК НАЖАТЬ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981" r="-250" b="93980"/>
          <a:stretch/>
        </p:blipFill>
        <p:spPr>
          <a:xfrm>
            <a:off x="11795070" y="4550428"/>
            <a:ext cx="211090" cy="193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3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9"/>
                  </p:tgtEl>
                </p:cond>
              </p:nextCondLst>
            </p:seq>
            <p:seq concurrent="1" nextAc="seek">
              <p:cTn id="9" restart="whenNotActive" fill="hold" evtFilter="cancelBubble" nodeType="interactiveSeq">
                <p:stCondLst>
                  <p:cond evt="onClick" delay="0">
                    <p:tgtEl>
                      <p:spTgt spid="10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0" fill="hold">
                      <p:stCondLst>
                        <p:cond delay="0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0"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4f89aa659e7e919f21acbd6250857392806d2a"/>
</p:tagLst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E7E6E6"/>
      </a:lt2>
      <a:accent1>
        <a:srgbClr val="1A37FF"/>
      </a:accent1>
      <a:accent2>
        <a:srgbClr val="FF5A00"/>
      </a:accent2>
      <a:accent3>
        <a:srgbClr val="FF8200"/>
      </a:accent3>
      <a:accent4>
        <a:srgbClr val="FFAA14"/>
      </a:accent4>
      <a:accent5>
        <a:srgbClr val="20419A"/>
      </a:accent5>
      <a:accent6>
        <a:srgbClr val="58B6E7"/>
      </a:accent6>
      <a:hlink>
        <a:srgbClr val="1A37FF"/>
      </a:hlink>
      <a:folHlink>
        <a:srgbClr val="FFAA14"/>
      </a:folHlink>
    </a:clrScheme>
    <a:fontScheme name="Custom 2">
      <a:majorFont>
        <a:latin typeface="Roboto Bold"/>
        <a:ea typeface=""/>
        <a:cs typeface=""/>
      </a:majorFont>
      <a:minorFont>
        <a:latin typeface="Roboto Bol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14266</TotalTime>
  <Words>2640</Words>
  <Application>Microsoft Office PowerPoint</Application>
  <PresentationFormat>Широкоэкранный</PresentationFormat>
  <Paragraphs>360</Paragraphs>
  <Slides>16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10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7" baseType="lpstr">
      <vt:lpstr>微软雅黑</vt:lpstr>
      <vt:lpstr>ＭＳ Ｐゴシック</vt:lpstr>
      <vt:lpstr>Arial</vt:lpstr>
      <vt:lpstr>Arial Black</vt:lpstr>
      <vt:lpstr>Calibri</vt:lpstr>
      <vt:lpstr>DotumChe</vt:lpstr>
      <vt:lpstr>HelveticaNeueCyr</vt:lpstr>
      <vt:lpstr>Roboto Bold</vt:lpstr>
      <vt:lpstr>Tahoma</vt:lpstr>
      <vt:lpstr>Wingdings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Natalia Yalushchak</dc:creator>
  <cp:lastModifiedBy>Веревко Елена Владимировна</cp:lastModifiedBy>
  <cp:revision>481</cp:revision>
  <dcterms:created xsi:type="dcterms:W3CDTF">2019-10-14T08:42:56Z</dcterms:created>
  <dcterms:modified xsi:type="dcterms:W3CDTF">2025-06-06T05:53:50Z</dcterms:modified>
</cp:coreProperties>
</file>