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72" r:id="rId5"/>
    <p:sldId id="264" r:id="rId6"/>
    <p:sldId id="269" r:id="rId7"/>
    <p:sldId id="259" r:id="rId8"/>
    <p:sldId id="273" r:id="rId9"/>
    <p:sldId id="257" r:id="rId10"/>
    <p:sldId id="263" r:id="rId11"/>
    <p:sldId id="274" r:id="rId12"/>
    <p:sldId id="275" r:id="rId13"/>
    <p:sldId id="276" r:id="rId14"/>
    <p:sldId id="279" r:id="rId15"/>
    <p:sldId id="258" r:id="rId16"/>
    <p:sldId id="277" r:id="rId17"/>
    <p:sldId id="283" r:id="rId18"/>
    <p:sldId id="278" r:id="rId19"/>
    <p:sldId id="286" r:id="rId20"/>
    <p:sldId id="280" r:id="rId21"/>
    <p:sldId id="282" r:id="rId22"/>
    <p:sldId id="284" r:id="rId23"/>
    <p:sldId id="281" r:id="rId24"/>
    <p:sldId id="285" r:id="rId25"/>
    <p:sldId id="297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82D4"/>
    <a:srgbClr val="742575"/>
    <a:srgbClr val="8D2C85"/>
    <a:srgbClr val="953395"/>
    <a:srgbClr val="322944"/>
    <a:srgbClr val="FFFFFF"/>
    <a:srgbClr val="009999"/>
    <a:srgbClr val="F8F8F8"/>
    <a:srgbClr val="5E71B3"/>
    <a:srgbClr val="005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3F9A3-D4A7-49B7-B89A-02478ACE13A6}" v="128" dt="2025-02-06T14:46:50.821"/>
    <p1510:client id="{437F1577-D6C7-4E38-B603-43EAC8825766}" v="29" dt="2025-02-06T15:08:47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93D3-FED4-45AC-ABCA-50F84360218B}" type="datetimeFigureOut">
              <a:rPr lang="es-CO" smtClean="0"/>
              <a:t>20/2/25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30542-D5C0-43EE-93EA-971FF8A00B0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228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22EDB00-6B14-790F-60B8-B8847DD3BEE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14530" y="3994485"/>
            <a:ext cx="5639219" cy="465220"/>
          </a:xfrm>
        </p:spPr>
        <p:txBody>
          <a:bodyPr>
            <a:normAutofit/>
          </a:bodyPr>
          <a:lstStyle>
            <a:lvl1pPr marL="0" indent="0" algn="just">
              <a:buNone/>
              <a:defRPr sz="2800" b="1" cap="none" baseline="0">
                <a:solidFill>
                  <a:srgbClr val="95339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y apellidos</a:t>
            </a:r>
            <a:endParaRPr lang="es-CO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EC5D051E-973C-CBAF-C279-B1A0973E1CF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14950" y="4507083"/>
            <a:ext cx="5638800" cy="81915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s-ES" dirty="0"/>
              <a:t>Título conferencia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2D77BF-898D-F3B3-B322-BE7D7CB16537}"/>
              </a:ext>
            </a:extLst>
          </p:cNvPr>
          <p:cNvSpPr txBox="1"/>
          <p:nvPr userDrawn="1"/>
        </p:nvSpPr>
        <p:spPr>
          <a:xfrm>
            <a:off x="5233871" y="795013"/>
            <a:ext cx="67739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s-ES" sz="4400" b="1" dirty="0">
                <a:solidFill>
                  <a:srgbClr val="322944"/>
                </a:solidFill>
              </a:rPr>
              <a:t>Global Power Platform Bootcamp 2025</a:t>
            </a:r>
          </a:p>
          <a:p>
            <a:pPr>
              <a:spcBef>
                <a:spcPts val="0"/>
              </a:spcBef>
            </a:pPr>
            <a:r>
              <a:rPr lang="es-ES" sz="4400" b="1" dirty="0">
                <a:solidFill>
                  <a:srgbClr val="953395"/>
                </a:solidFill>
              </a:rPr>
              <a:t>Cali – </a:t>
            </a:r>
            <a:r>
              <a:rPr lang="es-ES" sz="4400" b="1" dirty="0">
                <a:solidFill>
                  <a:srgbClr val="8D2C85"/>
                </a:solidFill>
              </a:rPr>
              <a:t>Colombia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F90B321-223C-BEC8-C146-66B8A0045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005" y1="48511" x2="45005" y2="48511"/>
                        <a14:backgroundMark x1="45490" y1="48862" x2="45490" y2="48862"/>
                        <a14:backgroundMark x1="38603" y1="58494" x2="38603" y2="58494"/>
                      </a14:backgroundRemoval>
                    </a14:imgEffect>
                  </a14:imgLayer>
                </a14:imgProps>
              </a:ext>
            </a:extLst>
          </a:blip>
          <a:srcRect l="28872" t="34173" r="45838" b="25425"/>
          <a:stretch/>
        </p:blipFill>
        <p:spPr>
          <a:xfrm>
            <a:off x="4427418" y="242257"/>
            <a:ext cx="1249487" cy="1105513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D08DDF61-A76E-7EBA-22E8-A00D63735A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8B19861-4EF2-D702-86B3-03C16923011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D8C430A-D218-4A67-2D13-984DD5258D9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11" name="Graphic 12">
            <a:extLst>
              <a:ext uri="{FF2B5EF4-FFF2-40B4-BE49-F238E27FC236}">
                <a16:creationId xmlns:a16="http://schemas.microsoft.com/office/drawing/2014/main" id="{BF3B30F3-4ECB-E488-3A4E-555626FC17F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12" name="Freeform 10">
            <a:extLst>
              <a:ext uri="{FF2B5EF4-FFF2-40B4-BE49-F238E27FC236}">
                <a16:creationId xmlns:a16="http://schemas.microsoft.com/office/drawing/2014/main" id="{60D214F6-1D73-9AEF-6359-F0BFD752A863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726250B-6011-E979-C360-B8ABE25185FA}"/>
              </a:ext>
            </a:extLst>
          </p:cNvPr>
          <p:cNvGrpSpPr/>
          <p:nvPr userDrawn="1"/>
        </p:nvGrpSpPr>
        <p:grpSpPr>
          <a:xfrm>
            <a:off x="-1314067" y="-871221"/>
            <a:ext cx="6157239" cy="6833190"/>
            <a:chOff x="-1314067" y="-871221"/>
            <a:chExt cx="6157239" cy="6833190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D71211F1-FCC0-10F3-97AE-31B000AC2C2E}"/>
                </a:ext>
              </a:extLst>
            </p:cNvPr>
            <p:cNvGrpSpPr/>
            <p:nvPr userDrawn="1"/>
          </p:nvGrpSpPr>
          <p:grpSpPr>
            <a:xfrm>
              <a:off x="-1314067" y="-871221"/>
              <a:ext cx="6157239" cy="6833190"/>
              <a:chOff x="-1314067" y="-871221"/>
              <a:chExt cx="6157239" cy="6833190"/>
            </a:xfrm>
          </p:grpSpPr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44790864-0B45-7731-35ED-700E5F5A6E5F}"/>
                  </a:ext>
                </a:extLst>
              </p:cNvPr>
              <p:cNvGrpSpPr/>
              <p:nvPr userDrawn="1"/>
            </p:nvGrpSpPr>
            <p:grpSpPr>
              <a:xfrm>
                <a:off x="1946045" y="3032592"/>
                <a:ext cx="2880000" cy="2880000"/>
                <a:chOff x="1946045" y="3032592"/>
                <a:chExt cx="2880000" cy="2880000"/>
              </a:xfrm>
            </p:grpSpPr>
            <p:sp>
              <p:nvSpPr>
                <p:cNvPr id="15" name="Círculo: vacío 14">
                  <a:extLst>
                    <a:ext uri="{FF2B5EF4-FFF2-40B4-BE49-F238E27FC236}">
                      <a16:creationId xmlns:a16="http://schemas.microsoft.com/office/drawing/2014/main" id="{1173793B-9F95-2534-CBC0-A4E02800B101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1946045" y="3032592"/>
                  <a:ext cx="2880000" cy="2880000"/>
                </a:xfrm>
                <a:prstGeom prst="donut">
                  <a:avLst>
                    <a:gd name="adj" fmla="val 3109"/>
                  </a:avLst>
                </a:prstGeom>
                <a:solidFill>
                  <a:srgbClr val="D482D4"/>
                </a:solidFill>
                <a:ln>
                  <a:solidFill>
                    <a:srgbClr val="D482D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2D7C4DB7-F74A-B5F4-E00E-61D05F15EB73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2125209" y="3212592"/>
                  <a:ext cx="2520000" cy="2520000"/>
                </a:xfrm>
                <a:prstGeom prst="ellipse">
                  <a:avLst/>
                </a:prstGeom>
                <a:solidFill>
                  <a:srgbClr val="73277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D32131C-5264-1FD4-2E0F-C7BB2736CF8A}"/>
                  </a:ext>
                </a:extLst>
              </p:cNvPr>
              <p:cNvGrpSpPr/>
              <p:nvPr userDrawn="1"/>
            </p:nvGrpSpPr>
            <p:grpSpPr>
              <a:xfrm>
                <a:off x="-1314067" y="-871221"/>
                <a:ext cx="6157239" cy="6833190"/>
                <a:chOff x="-1314067" y="-871221"/>
                <a:chExt cx="6157239" cy="6833190"/>
              </a:xfrm>
            </p:grpSpPr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FC168ABD-D50E-5DB5-A317-E0042D35C369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-1314067" y="-871221"/>
                  <a:ext cx="5638801" cy="5638801"/>
                </a:xfrm>
                <a:prstGeom prst="ellipse">
                  <a:avLst/>
                </a:prstGeom>
                <a:solidFill>
                  <a:srgbClr val="732773"/>
                </a:solidFill>
                <a:ln w="76200">
                  <a:solidFill>
                    <a:srgbClr val="95339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4" name="Arco de bloque 3">
                  <a:extLst>
                    <a:ext uri="{FF2B5EF4-FFF2-40B4-BE49-F238E27FC236}">
                      <a16:creationId xmlns:a16="http://schemas.microsoft.com/office/drawing/2014/main" id="{D538EB75-0820-58A2-4B05-2545042F83A3}"/>
                    </a:ext>
                  </a:extLst>
                </p:cNvPr>
                <p:cNvSpPr/>
                <p:nvPr userDrawn="1"/>
              </p:nvSpPr>
              <p:spPr>
                <a:xfrm rot="18967608">
                  <a:off x="1960861" y="3021453"/>
                  <a:ext cx="2882311" cy="2940516"/>
                </a:xfrm>
                <a:prstGeom prst="blockArc">
                  <a:avLst>
                    <a:gd name="adj1" fmla="val 13112588"/>
                    <a:gd name="adj2" fmla="val 20318267"/>
                    <a:gd name="adj3" fmla="val 287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Diagrama de flujo: conector 4">
              <a:extLst>
                <a:ext uri="{FF2B5EF4-FFF2-40B4-BE49-F238E27FC236}">
                  <a16:creationId xmlns:a16="http://schemas.microsoft.com/office/drawing/2014/main" id="{4B2848BE-2229-5561-A401-DB33FF964DAF}"/>
                </a:ext>
              </a:extLst>
            </p:cNvPr>
            <p:cNvSpPr/>
            <p:nvPr userDrawn="1"/>
          </p:nvSpPr>
          <p:spPr>
            <a:xfrm>
              <a:off x="376505" y="3877083"/>
              <a:ext cx="1260000" cy="126000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D48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67A6129C-038B-26D7-14C0-C50A21ADADA6}"/>
              </a:ext>
            </a:extLst>
          </p:cNvPr>
          <p:cNvSpPr>
            <a:spLocks noGrp="1" noChangeAspect="1"/>
          </p:cNvSpPr>
          <p:nvPr userDrawn="1">
            <p:ph type="pic" sz="quarter" idx="11" hasCustomPrompt="1"/>
          </p:nvPr>
        </p:nvSpPr>
        <p:spPr>
          <a:xfrm>
            <a:off x="416669" y="3900535"/>
            <a:ext cx="1188000" cy="1188000"/>
          </a:xfrm>
          <a:prstGeom prst="ellipse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CO" dirty="0"/>
              <a:t>Bandera</a:t>
            </a:r>
          </a:p>
        </p:txBody>
      </p:sp>
      <p:sp>
        <p:nvSpPr>
          <p:cNvPr id="28" name="Marcador de texto 19">
            <a:extLst>
              <a:ext uri="{FF2B5EF4-FFF2-40B4-BE49-F238E27FC236}">
                <a16:creationId xmlns:a16="http://schemas.microsoft.com/office/drawing/2014/main" id="{33F2AF21-E9B0-8E50-385C-DFB9C6391C8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4346" y="3334685"/>
            <a:ext cx="744318" cy="433065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s-CO" dirty="0"/>
              <a:t>País</a:t>
            </a: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8CBD0B38-8659-331B-6939-A26113C99371}"/>
              </a:ext>
            </a:extLst>
          </p:cNvPr>
          <p:cNvSpPr/>
          <p:nvPr userDrawn="1"/>
        </p:nvSpPr>
        <p:spPr>
          <a:xfrm rot="20681271">
            <a:off x="285683" y="3783243"/>
            <a:ext cx="1450230" cy="1437071"/>
          </a:xfrm>
          <a:prstGeom prst="blockArc">
            <a:avLst>
              <a:gd name="adj1" fmla="val 12012441"/>
              <a:gd name="adj2" fmla="val 1986272"/>
              <a:gd name="adj3" fmla="val 18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03B429F8-9E7C-FCBE-46DB-8C84595F1A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780" t="-15352" r="-14151" b="-13578"/>
          <a:stretch/>
        </p:blipFill>
        <p:spPr>
          <a:xfrm>
            <a:off x="184168" y="556029"/>
            <a:ext cx="2642331" cy="2784301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</p:pic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928D84E9-74D7-A2BC-D763-70FE1A5977E0}"/>
              </a:ext>
            </a:extLst>
          </p:cNvPr>
          <p:cNvSpPr>
            <a:spLocks noGrp="1" noChangeAspect="1"/>
          </p:cNvSpPr>
          <p:nvPr userDrawn="1">
            <p:ph type="pic" sz="quarter" idx="14" hasCustomPrompt="1"/>
          </p:nvPr>
        </p:nvSpPr>
        <p:spPr>
          <a:xfrm>
            <a:off x="2215209" y="3302592"/>
            <a:ext cx="2340000" cy="23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Foto conferencista</a:t>
            </a:r>
          </a:p>
        </p:txBody>
      </p:sp>
    </p:spTree>
    <p:extLst>
      <p:ext uri="{BB962C8B-B14F-4D97-AF65-F5344CB8AC3E}">
        <p14:creationId xmlns:p14="http://schemas.microsoft.com/office/powerpoint/2010/main" val="2863594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F8F2-3DDF-E5A5-29C3-F0089FA56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19363"/>
            <a:ext cx="10515600" cy="1819275"/>
          </a:xfrm>
        </p:spPr>
        <p:txBody>
          <a:bodyPr anchor="ctr">
            <a:normAutofit/>
          </a:bodyPr>
          <a:lstStyle>
            <a:lvl1pPr algn="ctr">
              <a:defRPr sz="5000" cap="none" baseline="0">
                <a:solidFill>
                  <a:srgbClr val="8D2C85"/>
                </a:solidFill>
              </a:defRPr>
            </a:lvl1pPr>
          </a:lstStyle>
          <a:p>
            <a:r>
              <a:rPr lang="es-ES" dirty="0"/>
              <a:t>Título de sección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E66FFC-A4F4-3502-DB24-F8AE329E1D4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Notas del título de la sección (opcional)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8622C21-0517-FD91-ABD5-E1C323608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22880D1A-AF2C-BA89-F59B-E3BD4DC87E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id="{DAE12D60-2FEB-C6E8-F398-7C94BD8675D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AD303E97-6EFE-5223-DA09-CCEA177222B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A294225F-0C25-190E-2729-A3FF8CB64EC6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75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tall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49850-5089-D3D8-A470-19E28E43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-1"/>
            <a:ext cx="11823032" cy="1116000"/>
          </a:xfrm>
        </p:spPr>
        <p:txBody>
          <a:bodyPr>
            <a:normAutofit/>
          </a:bodyPr>
          <a:lstStyle>
            <a:lvl1pPr>
              <a:defRPr sz="3000" cap="none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4205749-CEE3-B61D-52E2-2057C35CE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505" y="1267326"/>
            <a:ext cx="11823032" cy="47159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4AE2309-48C5-57AB-5A6D-65A6DBE62FF5}"/>
              </a:ext>
            </a:extLst>
          </p:cNvPr>
          <p:cNvGrpSpPr/>
          <p:nvPr userDrawn="1"/>
        </p:nvGrpSpPr>
        <p:grpSpPr>
          <a:xfrm>
            <a:off x="292307" y="993662"/>
            <a:ext cx="5075751" cy="108000"/>
            <a:chOff x="349559" y="1201722"/>
            <a:chExt cx="5075751" cy="108000"/>
          </a:xfrm>
          <a:solidFill>
            <a:schemeClr val="tx2"/>
          </a:solidFill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CC193F4C-7BD1-905F-12CF-9522DE1B935F}"/>
                </a:ext>
              </a:extLst>
            </p:cNvPr>
            <p:cNvCxnSpPr>
              <a:cxnSpLocks/>
            </p:cNvCxnSpPr>
            <p:nvPr/>
          </p:nvCxnSpPr>
          <p:spPr>
            <a:xfrm>
              <a:off x="349559" y="1258560"/>
              <a:ext cx="5004000" cy="0"/>
            </a:xfrm>
            <a:prstGeom prst="line">
              <a:avLst/>
            </a:prstGeom>
            <a:grpFill/>
            <a:ln w="508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C06248F-6228-4329-2B3A-C9835B488A7D}"/>
                </a:ext>
              </a:extLst>
            </p:cNvPr>
            <p:cNvSpPr/>
            <p:nvPr/>
          </p:nvSpPr>
          <p:spPr>
            <a:xfrm rot="5400000">
              <a:off x="5317310" y="120172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419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Graphic 6">
            <a:extLst>
              <a:ext uri="{FF2B5EF4-FFF2-40B4-BE49-F238E27FC236}">
                <a16:creationId xmlns:a16="http://schemas.microsoft.com/office/drawing/2014/main" id="{EC94459D-2C1D-C05B-71E5-851CE40D99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288D54AA-328C-C26E-0B07-F67B16EE87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0CCBA5-F6E1-5863-ECEB-A31D1336EE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11" name="Graphic 12">
            <a:extLst>
              <a:ext uri="{FF2B5EF4-FFF2-40B4-BE49-F238E27FC236}">
                <a16:creationId xmlns:a16="http://schemas.microsoft.com/office/drawing/2014/main" id="{3CDBFBD5-0508-F20C-A2DE-987B94B0AA8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12" name="Freeform 10">
            <a:extLst>
              <a:ext uri="{FF2B5EF4-FFF2-40B4-BE49-F238E27FC236}">
                <a16:creationId xmlns:a16="http://schemas.microsoft.com/office/drawing/2014/main" id="{8485C295-0B57-FE6B-39F6-72DAFDA416AD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9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cinado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E4BD0B7-3691-353C-37DB-CB7638E9C94A}"/>
              </a:ext>
            </a:extLst>
          </p:cNvPr>
          <p:cNvSpPr txBox="1"/>
          <p:nvPr userDrawn="1"/>
        </p:nvSpPr>
        <p:spPr>
          <a:xfrm>
            <a:off x="421870" y="418230"/>
            <a:ext cx="1054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8D2C85"/>
                </a:solidFill>
              </a:rPr>
              <a:t>Con el apoyo de:</a:t>
            </a:r>
            <a:endParaRPr lang="es-CO" sz="3600" b="1" dirty="0">
              <a:solidFill>
                <a:srgbClr val="8D2C85"/>
              </a:solidFill>
            </a:endParaRPr>
          </a:p>
        </p:txBody>
      </p:sp>
      <p:pic>
        <p:nvPicPr>
          <p:cNvPr id="2" name="Graphic 6">
            <a:extLst>
              <a:ext uri="{FF2B5EF4-FFF2-40B4-BE49-F238E27FC236}">
                <a16:creationId xmlns:a16="http://schemas.microsoft.com/office/drawing/2014/main" id="{19356F52-240C-AE0B-66B0-3CE5E68D85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3" name="Graphic 8">
            <a:extLst>
              <a:ext uri="{FF2B5EF4-FFF2-40B4-BE49-F238E27FC236}">
                <a16:creationId xmlns:a16="http://schemas.microsoft.com/office/drawing/2014/main" id="{BD7109EC-E08A-1CCB-C198-70153CBE8C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731A6AF8-097D-4D5F-BB28-8E075C2E1F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5" name="Graphic 12">
            <a:extLst>
              <a:ext uri="{FF2B5EF4-FFF2-40B4-BE49-F238E27FC236}">
                <a16:creationId xmlns:a16="http://schemas.microsoft.com/office/drawing/2014/main" id="{EB041972-D9E6-90D6-94AE-B7C6A542A8C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8" name="Freeform 10">
            <a:extLst>
              <a:ext uri="{FF2B5EF4-FFF2-40B4-BE49-F238E27FC236}">
                <a16:creationId xmlns:a16="http://schemas.microsoft.com/office/drawing/2014/main" id="{F054A789-DCD0-A5EB-EA66-15CD69A98242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2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talle sección">
  <p:cSld name="1_Diapositiva detalle sección"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5"/>
          <p:cNvSpPr txBox="1">
            <a:spLocks noGrp="1"/>
          </p:cNvSpPr>
          <p:nvPr>
            <p:ph type="title"/>
          </p:nvPr>
        </p:nvSpPr>
        <p:spPr>
          <a:xfrm>
            <a:off x="192505" y="-1"/>
            <a:ext cx="118230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2944"/>
              </a:buClr>
              <a:buSzPts val="3000"/>
              <a:buFont typeface="Oswald"/>
              <a:buNone/>
              <a:defRPr sz="3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4" name="Google Shape;1334;p5"/>
          <p:cNvSpPr txBox="1">
            <a:spLocks noGrp="1"/>
          </p:cNvSpPr>
          <p:nvPr>
            <p:ph type="body" idx="1"/>
          </p:nvPr>
        </p:nvSpPr>
        <p:spPr>
          <a:xfrm>
            <a:off x="192505" y="1267326"/>
            <a:ext cx="11823000" cy="4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2944"/>
              </a:buClr>
              <a:buSzPts val="2000"/>
              <a:buChar char="•"/>
              <a:defRPr sz="2000"/>
            </a:lvl1pPr>
            <a:lvl2pPr marL="91440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2944"/>
              </a:buClr>
              <a:buSzPts val="2000"/>
              <a:buChar char="•"/>
              <a:defRPr sz="2000"/>
            </a:lvl2pPr>
            <a:lvl3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2944"/>
              </a:buClr>
              <a:buSzPts val="2000"/>
              <a:buChar char="•"/>
              <a:defRPr sz="20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2944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2944"/>
              </a:buClr>
              <a:buSzPts val="2000"/>
              <a:buChar char="•"/>
              <a:defRPr sz="2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35" name="Google Shape;1335;p5"/>
          <p:cNvGrpSpPr/>
          <p:nvPr/>
        </p:nvGrpSpPr>
        <p:grpSpPr>
          <a:xfrm>
            <a:off x="292307" y="993662"/>
            <a:ext cx="5075751" cy="108000"/>
            <a:chOff x="349559" y="1201722"/>
            <a:chExt cx="5075751" cy="108000"/>
          </a:xfrm>
        </p:grpSpPr>
        <p:cxnSp>
          <p:nvCxnSpPr>
            <p:cNvPr id="1336" name="Google Shape;1336;p5"/>
            <p:cNvCxnSpPr/>
            <p:nvPr/>
          </p:nvCxnSpPr>
          <p:spPr>
            <a:xfrm>
              <a:off x="349559" y="1258560"/>
              <a:ext cx="5004000" cy="0"/>
            </a:xfrm>
            <a:prstGeom prst="straightConnector1">
              <a:avLst/>
            </a:prstGeom>
            <a:noFill/>
            <a:ln w="50800" cap="flat" cmpd="sng">
              <a:solidFill>
                <a:schemeClr val="dk2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37" name="Google Shape;1337;p5"/>
            <p:cNvSpPr/>
            <p:nvPr/>
          </p:nvSpPr>
          <p:spPr>
            <a:xfrm rot="5400000">
              <a:off x="5317310" y="1201722"/>
              <a:ext cx="108000" cy="10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Oswald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38" name="Google Shape;133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20097" y="6171351"/>
            <a:ext cx="626498" cy="62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Google Shape;13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3744" y="6171351"/>
            <a:ext cx="626498" cy="62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8974" y="6171351"/>
            <a:ext cx="626498" cy="62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" name="Google Shape;134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08584" y="6171127"/>
            <a:ext cx="626946" cy="626946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5"/>
          <p:cNvSpPr/>
          <p:nvPr/>
        </p:nvSpPr>
        <p:spPr>
          <a:xfrm>
            <a:off x="6893324" y="6171127"/>
            <a:ext cx="719227" cy="626760"/>
          </a:xfrm>
          <a:custGeom>
            <a:avLst/>
            <a:gdLst/>
            <a:ahLst/>
            <a:cxnLst/>
            <a:rect l="l" t="t" r="r" b="b"/>
            <a:pathLst>
              <a:path w="1616241" h="1385106" extrusionOk="0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93527" t="-37489" r="-73068" b="-374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13730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84F7767-0E1B-0D27-A184-C8E923AAF6FB}"/>
              </a:ext>
            </a:extLst>
          </p:cNvPr>
          <p:cNvSpPr/>
          <p:nvPr userDrawn="1"/>
        </p:nvSpPr>
        <p:spPr>
          <a:xfrm>
            <a:off x="0" y="6011484"/>
            <a:ext cx="12192000" cy="873926"/>
          </a:xfrm>
          <a:prstGeom prst="rect">
            <a:avLst/>
          </a:prstGeom>
          <a:solidFill>
            <a:srgbClr val="D482D4"/>
          </a:solidFill>
          <a:ln>
            <a:solidFill>
              <a:srgbClr val="D48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CA6091-9F8D-B2CD-6FEA-54B5BFF6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72A83-359E-3616-FBE4-223DF6890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19" name="Imagen 1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A229058-9157-25D1-928E-A196F105E38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575352"/>
              </a:clrFrom>
              <a:clrTo>
                <a:srgbClr val="57535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43" y="5974363"/>
            <a:ext cx="2115467" cy="948168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478BEB8D-6EB4-80EE-8DD7-E37EDADB6FAB}"/>
              </a:ext>
            </a:extLst>
          </p:cNvPr>
          <p:cNvSpPr txBox="1"/>
          <p:nvPr userDrawn="1"/>
        </p:nvSpPr>
        <p:spPr>
          <a:xfrm>
            <a:off x="10399923" y="6263781"/>
            <a:ext cx="162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#GPPB2025</a:t>
            </a:r>
          </a:p>
        </p:txBody>
      </p:sp>
    </p:spTree>
    <p:extLst>
      <p:ext uri="{BB962C8B-B14F-4D97-AF65-F5344CB8AC3E}">
        <p14:creationId xmlns:p14="http://schemas.microsoft.com/office/powerpoint/2010/main" val="19750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54" r:id="rId3"/>
    <p:sldLayoutId id="2147483655" r:id="rId4"/>
    <p:sldLayoutId id="214748365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2294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2294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2294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2294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2294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2294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finanzasvlr/Global-Power-Platform-Bootcamp-Cali-20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0FAA672-4052-9EC7-5B77-BC765AC2A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Cristhian Benitez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7C5700-A2AB-05DC-C6EC-8D98CDA0B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4950" y="4507083"/>
            <a:ext cx="4661841" cy="819150"/>
          </a:xfrm>
        </p:spPr>
        <p:txBody>
          <a:bodyPr>
            <a:normAutofit/>
          </a:bodyPr>
          <a:lstStyle/>
          <a:p>
            <a:r>
              <a:rPr lang="es-ES" dirty="0"/>
              <a:t>Automatización de Solicitudes para Clientes Internos </a:t>
            </a:r>
            <a:r>
              <a:rPr lang="es-CO" dirty="0"/>
              <a:t>con </a:t>
            </a:r>
            <a:r>
              <a:rPr lang="es-CO" dirty="0" err="1"/>
              <a:t>Power</a:t>
            </a:r>
            <a:r>
              <a:rPr lang="es-CO" dirty="0"/>
              <a:t> </a:t>
            </a:r>
            <a:r>
              <a:rPr lang="es-CO" dirty="0" err="1"/>
              <a:t>Automate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581196-B912-0B29-91C0-FDAC882423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Marcador de posición de imagen 8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D348E3B8-5F7C-B389-90C1-259C5CC2842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" b="67"/>
          <a:stretch>
            <a:fillRect/>
          </a:stretch>
        </p:blipFill>
        <p:spPr>
          <a:xfrm>
            <a:off x="415925" y="3900488"/>
            <a:ext cx="1189038" cy="1187450"/>
          </a:xfrm>
          <a:prstGeom prst="flowChartConnector">
            <a:avLst/>
          </a:prstGeom>
        </p:spPr>
      </p:pic>
      <p:pic>
        <p:nvPicPr>
          <p:cNvPr id="18" name="Marcador de posición de imagen 17" descr="Una persona con un suéter azul&#10;&#10;Descripción generada automáticamente con confianza media">
            <a:extLst>
              <a:ext uri="{FF2B5EF4-FFF2-40B4-BE49-F238E27FC236}">
                <a16:creationId xmlns:a16="http://schemas.microsoft.com/office/drawing/2014/main" id="{4F15A81C-573D-971C-5A2D-010D3439C7B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7" b="102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7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70F0-CF1D-26CD-8A0C-C66900E9A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F4AEB-D648-28D5-94DC-F413CA28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 Componentes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C3341F-AC8E-90D1-5822-CB9AE846A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465658"/>
            <a:ext cx="10515600" cy="1500187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311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24A05-912B-1A70-AA7D-5A73BD4EF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2A084-1B74-703E-A805-0789B430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Componentes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32A67C-1F69-E244-F220-5685B6D26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505" y="1394326"/>
            <a:ext cx="11440695" cy="4244474"/>
          </a:xfrm>
        </p:spPr>
        <p:txBody>
          <a:bodyPr>
            <a:normAutofit/>
          </a:bodyPr>
          <a:lstStyle/>
          <a:p>
            <a:r>
              <a:rPr lang="es-CO" b="1" dirty="0"/>
              <a:t>Desencadenadores (</a:t>
            </a:r>
            <a:r>
              <a:rPr lang="es-CO" b="1" dirty="0" err="1"/>
              <a:t>Triggers</a:t>
            </a:r>
            <a:r>
              <a:rPr lang="es-CO" b="1" dirty="0"/>
              <a:t>)</a:t>
            </a:r>
            <a:r>
              <a:rPr lang="es-CO" dirty="0"/>
              <a:t>: son eventos que inician un flujo. Pueden ser basados en tiempo, en la recepción de un correo electrónico, en la creación de un archivo, etc.</a:t>
            </a:r>
          </a:p>
          <a:p>
            <a:endParaRPr lang="es-CO" dirty="0"/>
          </a:p>
          <a:p>
            <a:r>
              <a:rPr lang="es-CO" b="1" dirty="0"/>
              <a:t>Acciones (</a:t>
            </a:r>
            <a:r>
              <a:rPr lang="es-CO" b="1" dirty="0" err="1"/>
              <a:t>Actions</a:t>
            </a:r>
            <a:r>
              <a:rPr lang="es-CO" b="1" dirty="0"/>
              <a:t>)</a:t>
            </a:r>
            <a:r>
              <a:rPr lang="es-CO" dirty="0"/>
              <a:t>: son tareas que el flujo realiza una vez se activa. Pueden incluir enviar un correo electrónico, crear un archivo, actualizar una base de datos, etc.</a:t>
            </a:r>
          </a:p>
          <a:p>
            <a:endParaRPr lang="es-CO" dirty="0"/>
          </a:p>
          <a:p>
            <a:r>
              <a:rPr lang="es-CO" b="1" dirty="0"/>
              <a:t>Condiciones (</a:t>
            </a:r>
            <a:r>
              <a:rPr lang="es-CO" b="1" dirty="0" err="1"/>
              <a:t>Conditions</a:t>
            </a:r>
            <a:r>
              <a:rPr lang="es-CO" b="1" dirty="0"/>
              <a:t>)</a:t>
            </a:r>
            <a:r>
              <a:rPr lang="es-CO" dirty="0"/>
              <a:t>: Decisiones que dirigen el flujo por diferentes caminos basados en criterios específicos.</a:t>
            </a:r>
          </a:p>
          <a:p>
            <a:endParaRPr lang="es-CO" dirty="0"/>
          </a:p>
          <a:p>
            <a:r>
              <a:rPr lang="es-CO" b="1" dirty="0" err="1"/>
              <a:t>Loops</a:t>
            </a:r>
            <a:r>
              <a:rPr lang="es-CO" dirty="0"/>
              <a:t>: Permiten repetir una serie de acciones hasta que se cumpla una condición.</a:t>
            </a:r>
          </a:p>
          <a:p>
            <a:endParaRPr lang="es-CO" dirty="0"/>
          </a:p>
          <a:p>
            <a:r>
              <a:rPr lang="es-CO" b="1" dirty="0"/>
              <a:t>Expresiones</a:t>
            </a:r>
            <a:r>
              <a:rPr lang="es-CO" dirty="0"/>
              <a:t>: Funciones que permiten realizar cálculos y manipulaciones de datos.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2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DDAF7-9F17-EDC3-41C4-24765CC7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Componentes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81F957-6C23-943A-8129-DBC809324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505" y="1267326"/>
            <a:ext cx="7668795" cy="471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Desencadenadores Más Utilizados</a:t>
            </a:r>
          </a:p>
          <a:p>
            <a:r>
              <a:rPr lang="es-CO" b="1" dirty="0"/>
              <a:t>Cuando se recibe un correo electrónico</a:t>
            </a:r>
            <a:r>
              <a:rPr lang="es-CO" dirty="0"/>
              <a:t>: Este desencadenador se activa cuando se recibe un nuevo correo electrónico en una cuenta específica.</a:t>
            </a:r>
          </a:p>
          <a:p>
            <a:r>
              <a:rPr lang="es-CO" b="1" dirty="0"/>
              <a:t>Cuando se crea un archivo</a:t>
            </a:r>
            <a:r>
              <a:rPr lang="es-CO" dirty="0"/>
              <a:t>: Se activa cuando se crea un nuevo archivo en una carpeta específica de OneDrive o SharePoint.</a:t>
            </a:r>
          </a:p>
          <a:p>
            <a:r>
              <a:rPr lang="es-CO" b="1" dirty="0"/>
              <a:t>Cuando se agrega un nuevo elemento a una lista</a:t>
            </a:r>
            <a:r>
              <a:rPr lang="es-CO" dirty="0"/>
              <a:t>: Este desencadenador se activa cuando se agrega un nuevo elemento a una lista de SharePoint.</a:t>
            </a:r>
          </a:p>
          <a:p>
            <a:r>
              <a:rPr lang="es-CO" b="1" dirty="0"/>
              <a:t>Cuando se publica un tweet</a:t>
            </a:r>
            <a:r>
              <a:rPr lang="es-CO" dirty="0"/>
              <a:t>: Se activa cuando se publica un nuevo tweet que contiene una palabra clave específica.</a:t>
            </a:r>
          </a:p>
          <a:p>
            <a:r>
              <a:rPr lang="es-CO" b="1" dirty="0"/>
              <a:t>Cuando se recibe una respuesta de formulario</a:t>
            </a:r>
            <a:r>
              <a:rPr lang="es-CO" dirty="0"/>
              <a:t>: Este desencadenador se activa cuando se recibe una nueva respuesta en un formulario de Microsoft </a:t>
            </a:r>
            <a:r>
              <a:rPr lang="es-CO" dirty="0" err="1"/>
              <a:t>Forms</a:t>
            </a:r>
            <a:r>
              <a:rPr lang="es-CO" dirty="0"/>
              <a:t>.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F83CC8A-D00A-C814-8069-A75C06817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162" y="2800552"/>
            <a:ext cx="2429922" cy="2952000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3621A92-710C-D240-C725-7FBE3BDC9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163" y="647789"/>
            <a:ext cx="2495678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2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90010-B761-5317-CF24-9241D27F9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F4904-B5D7-8FC6-8DEA-5F8559C3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Componentes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537E5F-7B3C-244B-AA22-DA9C0FC82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505" y="1267326"/>
            <a:ext cx="7668795" cy="3774574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Acciones Más Utilizadas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b="1" dirty="0"/>
              <a:t>Enviar un correo electrónico</a:t>
            </a:r>
            <a:r>
              <a:rPr lang="es-CO" dirty="0"/>
              <a:t>: Esta acción envía un correo electrónico a una dirección específica.</a:t>
            </a:r>
          </a:p>
          <a:p>
            <a:r>
              <a:rPr lang="es-CO" b="1" dirty="0"/>
              <a:t>Crear un archivo</a:t>
            </a:r>
            <a:r>
              <a:rPr lang="es-CO" dirty="0"/>
              <a:t>: Crea un nuevo archivo en una carpeta específica de OneDrive o SharePoint.</a:t>
            </a:r>
          </a:p>
          <a:p>
            <a:r>
              <a:rPr lang="es-CO" b="1" dirty="0"/>
              <a:t>Actualizar un elemento de lista</a:t>
            </a:r>
            <a:r>
              <a:rPr lang="es-CO" dirty="0"/>
              <a:t>: Actualiza un elemento existente en una lista de SharePoint.</a:t>
            </a:r>
          </a:p>
          <a:p>
            <a:r>
              <a:rPr lang="es-CO" b="1" dirty="0"/>
              <a:t>Enviar una notificación</a:t>
            </a:r>
            <a:r>
              <a:rPr lang="es-CO" dirty="0"/>
              <a:t>: Envía una notificación </a:t>
            </a:r>
            <a:r>
              <a:rPr lang="es-CO" dirty="0" err="1"/>
              <a:t>push</a:t>
            </a:r>
            <a:r>
              <a:rPr lang="es-CO" dirty="0"/>
              <a:t> a un dispositivo móvil.</a:t>
            </a:r>
          </a:p>
          <a:p>
            <a:pPr marL="0" indent="0">
              <a:buNone/>
            </a:pPr>
            <a:endParaRPr lang="es-CO" b="1" dirty="0"/>
          </a:p>
        </p:txBody>
      </p:sp>
      <p:pic>
        <p:nvPicPr>
          <p:cNvPr id="6" name="Imagen 5" descr="Imagen de la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93F8B40C-5FB1-EE46-AF6F-FB9591819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935" y="1267326"/>
            <a:ext cx="3308520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9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F622A-0779-062F-D3D5-445AC1D81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EE18A-259A-8810-5005-3527E424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4. Flujos en la Nube vs Escritorio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EF91B6-8EB5-2E0E-DC89-C55C9583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465658"/>
            <a:ext cx="10515600" cy="1500187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1268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C8697-5629-CE0D-7700-6754AE6EF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94821-1880-D4E2-79FA-975A8113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Flujos en la Nube vs Escritorio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9D8B7F-44FA-A504-5C4E-53A85BD05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504" y="1445126"/>
            <a:ext cx="5112000" cy="2693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Nube:</a:t>
            </a:r>
          </a:p>
          <a:p>
            <a:pPr marL="0" indent="0">
              <a:buNone/>
            </a:pPr>
            <a:r>
              <a:rPr lang="es-CO" b="1" dirty="0"/>
              <a:t>Objetivo</a:t>
            </a:r>
            <a:r>
              <a:rPr lang="es-CO" dirty="0"/>
              <a:t>: Automatización de procesos digitales (Digital </a:t>
            </a:r>
            <a:r>
              <a:rPr lang="es-CO" dirty="0" err="1"/>
              <a:t>Process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, DPA).</a:t>
            </a:r>
          </a:p>
          <a:p>
            <a:pPr marL="0" indent="0">
              <a:buNone/>
            </a:pPr>
            <a:r>
              <a:rPr lang="es-CO" b="1" dirty="0"/>
              <a:t>Alcance</a:t>
            </a:r>
            <a:r>
              <a:rPr lang="es-CO" dirty="0"/>
              <a:t>: Conecta aplicaciones y servicios en la nube.</a:t>
            </a:r>
          </a:p>
          <a:p>
            <a:pPr marL="0" indent="0">
              <a:buNone/>
            </a:pPr>
            <a:r>
              <a:rPr lang="es-CO" b="1" dirty="0"/>
              <a:t>Ejemplos de uso</a:t>
            </a:r>
            <a:r>
              <a:rPr lang="es-CO" dirty="0"/>
              <a:t>: Enviar correos electrónicos, actualizar registros en bases de datos en la nube, sincronizar archivos en OneDrive.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0EAC3B-2834-CAD7-0CF9-FA46CECB6543}"/>
              </a:ext>
            </a:extLst>
          </p:cNvPr>
          <p:cNvSpPr txBox="1"/>
          <p:nvPr/>
        </p:nvSpPr>
        <p:spPr>
          <a:xfrm>
            <a:off x="6064250" y="1445126"/>
            <a:ext cx="5112000" cy="269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rgbClr val="322944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22944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22944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22944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22944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b="1" dirty="0"/>
              <a:t>Escritorio:</a:t>
            </a:r>
          </a:p>
          <a:p>
            <a:r>
              <a:rPr lang="es-CO" b="1" dirty="0"/>
              <a:t>Objetivo</a:t>
            </a:r>
            <a:r>
              <a:rPr lang="es-CO" dirty="0"/>
              <a:t>: Automatización de procesos robóticos (</a:t>
            </a:r>
            <a:r>
              <a:rPr lang="es-CO" dirty="0" err="1"/>
              <a:t>Robotic</a:t>
            </a:r>
            <a:r>
              <a:rPr lang="es-CO" dirty="0"/>
              <a:t> </a:t>
            </a:r>
            <a:r>
              <a:rPr lang="es-CO" dirty="0" err="1"/>
              <a:t>Process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, RPA).</a:t>
            </a:r>
          </a:p>
          <a:p>
            <a:r>
              <a:rPr lang="es-CO" b="1" dirty="0"/>
              <a:t>Alcance</a:t>
            </a:r>
            <a:r>
              <a:rPr lang="es-CO" dirty="0"/>
              <a:t>: Automatiza tareas en el PC, interactuando con aplicaciones locales y sistemas </a:t>
            </a:r>
            <a:r>
              <a:rPr lang="es-CO" dirty="0" err="1"/>
              <a:t>legacy</a:t>
            </a:r>
            <a:r>
              <a:rPr lang="es-CO" dirty="0"/>
              <a:t>.</a:t>
            </a:r>
          </a:p>
          <a:p>
            <a:r>
              <a:rPr lang="es-CO" b="1" dirty="0"/>
              <a:t>Ejemplos de uso</a:t>
            </a:r>
            <a:r>
              <a:rPr lang="es-CO" dirty="0"/>
              <a:t>: Rellenar formularios en aplicaciones de escritorio, interactuar con interfaces de usuario, automatizar tareas repetitivas en el PC.</a:t>
            </a:r>
          </a:p>
        </p:txBody>
      </p:sp>
      <p:pic>
        <p:nvPicPr>
          <p:cNvPr id="7" name="Imagen 6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66637F48-7C75-44E6-02EF-589EF031F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24" b="53187"/>
          <a:stretch/>
        </p:blipFill>
        <p:spPr>
          <a:xfrm>
            <a:off x="192506" y="4392329"/>
            <a:ext cx="5314982" cy="1279095"/>
          </a:xfrm>
          <a:prstGeom prst="rect">
            <a:avLst/>
          </a:prstGeom>
        </p:spPr>
      </p:pic>
      <p:pic>
        <p:nvPicPr>
          <p:cNvPr id="8" name="Imagen 7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C0113FA3-5E92-BE40-3148-F89D36597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00" r="76450" b="3592"/>
          <a:stretch/>
        </p:blipFill>
        <p:spPr>
          <a:xfrm>
            <a:off x="8128243" y="4392329"/>
            <a:ext cx="1676157" cy="12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2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A93A4-8BDB-6EDC-F903-FFA8A60BC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F3678-B781-0189-048A-81746C60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5. Flujos más utilizados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632891-507C-237F-8A89-2AAF3440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465658"/>
            <a:ext cx="10515600" cy="1500187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162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4A9F1-916D-6FC0-CE30-832F74BED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C652C-094D-1481-E859-09850C62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Flujos más utilizados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A3D6AC-BE8D-CCC2-DF85-AACFADA9A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504" y="1699126"/>
            <a:ext cx="11466095" cy="42698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b="1" dirty="0"/>
              <a:t>Automático</a:t>
            </a:r>
            <a:r>
              <a:rPr lang="es-CO" dirty="0"/>
              <a:t>: Guardar archivos adjuntos de correo electrónico en OneDrive.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Descripción: Este flujo se activa automáticamente cuando se recibe un correo electrónico con un archivo adjunto. El flujo guarda el archivo adjunto en una carpeta específica de OneDrive.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Beneficio: Evita la descarga manual de archivos y su posterior almacenamiento.</a:t>
            </a:r>
          </a:p>
          <a:p>
            <a:pPr marL="0" indent="0">
              <a:buNone/>
            </a:pPr>
            <a:r>
              <a:rPr lang="es-CO" b="1" dirty="0"/>
              <a:t>Manual</a:t>
            </a:r>
            <a:r>
              <a:rPr lang="es-CO" dirty="0"/>
              <a:t>: Generar y enviar un informe de ventas.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Descripción: Mediante un botón en Microsoft </a:t>
            </a:r>
            <a:r>
              <a:rPr lang="es-CO" dirty="0" err="1"/>
              <a:t>Teams</a:t>
            </a:r>
            <a:r>
              <a:rPr lang="es-CO" dirty="0"/>
              <a:t>, un usuario puede ejecutar este flujo para generar un informe de ventas actualizado y enviarlo por correo electrónico a su equipo.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Beneficio: Facilita la generación y distribución rápida de informes cuando se necesite.</a:t>
            </a:r>
          </a:p>
          <a:p>
            <a:pPr marL="0" indent="0">
              <a:buNone/>
            </a:pPr>
            <a:r>
              <a:rPr lang="es-CO" b="1" dirty="0"/>
              <a:t>Programado</a:t>
            </a:r>
            <a:r>
              <a:rPr lang="es-CO" dirty="0"/>
              <a:t>: Generar informes de estado semanal.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Descripción: Este flujo se ejecuta automáticamente cada lunes a las 9:00 AM y recopila datos de varios sistemas (como SharePoint y SQL Server) para generar un informe de estado que se envía por correo electrónico a los interesados.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Beneficio: Automatiza la creación y distribución de informes, ahorrando tiempo y asegurando la consistencia.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8D95DB8F-4EA9-8BE3-7306-C58BAC706B90}"/>
              </a:ext>
            </a:extLst>
          </p:cNvPr>
          <p:cNvSpPr txBox="1">
            <a:spLocks/>
          </p:cNvSpPr>
          <p:nvPr/>
        </p:nvSpPr>
        <p:spPr>
          <a:xfrm>
            <a:off x="274052" y="1150352"/>
            <a:ext cx="11466095" cy="360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800" b="1" dirty="0"/>
              <a:t>Nube</a:t>
            </a:r>
            <a:endParaRPr lang="es-CO" sz="28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8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70006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BDDDD-7B79-72DB-67E8-0DA03F54B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7A002-4830-1423-AD91-C2408B0F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Flujos más utilizados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41F8A-251D-3055-FFEB-E79D266CF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504" y="1699126"/>
            <a:ext cx="11466095" cy="426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Generar informes a partir de datos en aplicaciones locales: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Descripción: Automáticamente abre una aplicación local, extrae datos, los formatea en un informe y guarda el archivo en una ubicación específica.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Beneficio: Automatiza tareas repetitivas en aplicaciones de escritorio, mejorando la eficiencia.</a:t>
            </a:r>
          </a:p>
          <a:p>
            <a:pPr marL="0" indent="0">
              <a:buNone/>
            </a:pPr>
            <a:r>
              <a:rPr lang="es-CO" sz="2000" dirty="0"/>
              <a:t>Rellenar formularios en una aplicación de escritorio: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Descripción: Este flujo automatiza la entrada de datos en un formulario de una aplicación de escritorio utilizando RPA, extrayendo la información de una base de datos.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Beneficio: Elimina la necesidad de introducir datos manualmente en sistemas, reduciendo errores y ahorrando tiempo.</a:t>
            </a:r>
          </a:p>
          <a:p>
            <a:pPr marL="0" indent="0">
              <a:buNone/>
            </a:pPr>
            <a:endParaRPr lang="es-CO" sz="2000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6E87503C-B515-EB8C-DF6B-1702C93B5214}"/>
              </a:ext>
            </a:extLst>
          </p:cNvPr>
          <p:cNvSpPr txBox="1">
            <a:spLocks/>
          </p:cNvSpPr>
          <p:nvPr/>
        </p:nvSpPr>
        <p:spPr>
          <a:xfrm>
            <a:off x="274052" y="1150352"/>
            <a:ext cx="11466095" cy="360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800" b="1" dirty="0"/>
              <a:t>Escritorio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47542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23F0F-94C2-042E-05EC-7A9FEF9B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9BDE2-2F9A-1052-14DC-8E1504B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 Beneficios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20A0AB-4809-4607-7922-32A2C5FBE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465658"/>
            <a:ext cx="10515600" cy="1500187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064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95CBE68B-8255-F1E2-F1F2-C2E555363CC2}"/>
              </a:ext>
            </a:extLst>
          </p:cNvPr>
          <p:cNvGrpSpPr/>
          <p:nvPr/>
        </p:nvGrpSpPr>
        <p:grpSpPr>
          <a:xfrm>
            <a:off x="574044" y="1239113"/>
            <a:ext cx="3240000" cy="1260000"/>
            <a:chOff x="488448" y="1211102"/>
            <a:chExt cx="3240000" cy="12600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712920A9-90BF-80B2-6073-E0AE08E96245}"/>
                </a:ext>
              </a:extLst>
            </p:cNvPr>
            <p:cNvSpPr/>
            <p:nvPr/>
          </p:nvSpPr>
          <p:spPr>
            <a:xfrm>
              <a:off x="488448" y="1211102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2" name="Imagen 11" descr="Dibujo con letras blancas&#10;&#10;Descripción generada automáticamente con confianza media">
              <a:extLst>
                <a:ext uri="{FF2B5EF4-FFF2-40B4-BE49-F238E27FC236}">
                  <a16:creationId xmlns:a16="http://schemas.microsoft.com/office/drawing/2014/main" id="{28D981B0-DD6F-BE07-EF88-937C6019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65" y="1560949"/>
              <a:ext cx="2975966" cy="560306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EBFC720-7072-DF19-CACF-135B097E4474}"/>
              </a:ext>
            </a:extLst>
          </p:cNvPr>
          <p:cNvGrpSpPr/>
          <p:nvPr/>
        </p:nvGrpSpPr>
        <p:grpSpPr>
          <a:xfrm>
            <a:off x="4453247" y="1211102"/>
            <a:ext cx="3240000" cy="1260000"/>
            <a:chOff x="3849948" y="1391547"/>
            <a:chExt cx="3240000" cy="12600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01CF9013-F79E-BE1F-A492-FE3C324A11FD}"/>
                </a:ext>
              </a:extLst>
            </p:cNvPr>
            <p:cNvSpPr/>
            <p:nvPr/>
          </p:nvSpPr>
          <p:spPr>
            <a:xfrm>
              <a:off x="3849948" y="1391547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rgbClr val="005A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3" name="Picture 2" descr="Consejo Estudiantil - Universidad Icesi, Cali - ColombiaEs tiempo de ayudar">
              <a:extLst>
                <a:ext uri="{FF2B5EF4-FFF2-40B4-BE49-F238E27FC236}">
                  <a16:creationId xmlns:a16="http://schemas.microsoft.com/office/drawing/2014/main" id="{25B3CE12-25E5-E211-1952-C8266E12D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823" y="1658904"/>
              <a:ext cx="2308251" cy="725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9729ACF8-9EF2-F17E-AD34-F59366F32DA1}"/>
              </a:ext>
            </a:extLst>
          </p:cNvPr>
          <p:cNvGrpSpPr/>
          <p:nvPr/>
        </p:nvGrpSpPr>
        <p:grpSpPr>
          <a:xfrm>
            <a:off x="574044" y="2787785"/>
            <a:ext cx="3240000" cy="1260000"/>
            <a:chOff x="4272552" y="4047951"/>
            <a:chExt cx="3240000" cy="1260000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1E7289CD-7CF6-AA6A-2A6B-634C44CA4A87}"/>
                </a:ext>
              </a:extLst>
            </p:cNvPr>
            <p:cNvSpPr/>
            <p:nvPr/>
          </p:nvSpPr>
          <p:spPr>
            <a:xfrm>
              <a:off x="4272552" y="4047951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rgbClr val="F8F8F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026" name="Picture 2" descr="Al aire | Javeriana Estéro Cali 107.5">
              <a:extLst>
                <a:ext uri="{FF2B5EF4-FFF2-40B4-BE49-F238E27FC236}">
                  <a16:creationId xmlns:a16="http://schemas.microsoft.com/office/drawing/2014/main" id="{5AD604AE-2158-5115-AD8A-659AB0E4D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708" y="4204431"/>
              <a:ext cx="2925689" cy="947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FBB2B145-A043-9390-0F28-7729E7ADC2CA}"/>
              </a:ext>
            </a:extLst>
          </p:cNvPr>
          <p:cNvGrpSpPr/>
          <p:nvPr/>
        </p:nvGrpSpPr>
        <p:grpSpPr>
          <a:xfrm>
            <a:off x="4453247" y="2787785"/>
            <a:ext cx="3240000" cy="1260000"/>
            <a:chOff x="8358859" y="4276368"/>
            <a:chExt cx="3240000" cy="1260000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1DF57C8C-3E7A-854B-AA0F-A76CD5291157}"/>
                </a:ext>
              </a:extLst>
            </p:cNvPr>
            <p:cNvSpPr/>
            <p:nvPr/>
          </p:nvSpPr>
          <p:spPr>
            <a:xfrm>
              <a:off x="8358859" y="4276368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37B70E52-FEF9-20E5-DE32-221429DE35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18" b="26632"/>
            <a:stretch/>
          </p:blipFill>
          <p:spPr>
            <a:xfrm>
              <a:off x="8516089" y="4432848"/>
              <a:ext cx="2925541" cy="94704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99EB6D7-E044-1E9C-F081-36AE436CDC02}"/>
              </a:ext>
            </a:extLst>
          </p:cNvPr>
          <p:cNvGrpSpPr/>
          <p:nvPr/>
        </p:nvGrpSpPr>
        <p:grpSpPr>
          <a:xfrm>
            <a:off x="8332450" y="1211102"/>
            <a:ext cx="3240000" cy="1260000"/>
            <a:chOff x="8360837" y="4247888"/>
            <a:chExt cx="3240000" cy="1260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4020D3E3-2FAC-4B61-02D3-3EF0D248D48F}"/>
                </a:ext>
              </a:extLst>
            </p:cNvPr>
            <p:cNvSpPr/>
            <p:nvPr/>
          </p:nvSpPr>
          <p:spPr>
            <a:xfrm>
              <a:off x="8360837" y="4247888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5" name="Picture 2" descr="Galeria de fotos - Canal Universitario / Universidad del Valle / Cali,  ColombiaCanal Universitario / Universidad del Valle / Cali, Colombia">
              <a:extLst>
                <a:ext uri="{FF2B5EF4-FFF2-40B4-BE49-F238E27FC236}">
                  <a16:creationId xmlns:a16="http://schemas.microsoft.com/office/drawing/2014/main" id="{3E30ED9E-3839-E703-7AB2-2BA86DF008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19" b="43212"/>
            <a:stretch/>
          </p:blipFill>
          <p:spPr bwMode="auto">
            <a:xfrm>
              <a:off x="8514005" y="4595643"/>
              <a:ext cx="2933664" cy="564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7257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B47DF-27CE-3214-D7F0-A47174472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3BC05-5BD6-9753-A96A-DB6E2E42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Beneficios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5F14C-983B-45D7-5477-2978DA79B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505" y="1495926"/>
            <a:ext cx="11440695" cy="3596774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Reduce en promedio, entre un 25% - 30% los tiempos en las tareas administrativas rutinarias, permitiendo al usuario dedicar más tiempo a actividades estratégicas.</a:t>
            </a:r>
          </a:p>
          <a:p>
            <a:r>
              <a:rPr lang="es-CO" dirty="0"/>
              <a:t>Disminuye los errores operativos que se puedan presentar por la intervención humana.</a:t>
            </a:r>
          </a:p>
          <a:p>
            <a:r>
              <a:rPr lang="es-CO" dirty="0"/>
              <a:t>Facilita: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La estandarización de los procesos.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La generación y distribución de información a través de diferentes canales de comunicación.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La entrega y recepción de archivos de manera específica.</a:t>
            </a:r>
          </a:p>
          <a:p>
            <a:r>
              <a:rPr lang="es-CO" dirty="0"/>
              <a:t>Permite: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sz="2100" dirty="0"/>
              <a:t>Sincronizar información en diferentes aplicativos al tiempo.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sz="2100" dirty="0"/>
              <a:t>Estandarizar y agilizar los procesos que requieren aprobaciones.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sz="2100" dirty="0"/>
              <a:t>Una comunicación eficiente entre los equipos de trabajo.</a:t>
            </a:r>
          </a:p>
        </p:txBody>
      </p:sp>
    </p:spTree>
    <p:extLst>
      <p:ext uri="{BB962C8B-B14F-4D97-AF65-F5344CB8AC3E}">
        <p14:creationId xmlns:p14="http://schemas.microsoft.com/office/powerpoint/2010/main" val="2187374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94FAA-12CE-E076-9E53-00EA18EA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BA539-8F9C-C22B-59CF-D170189F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7. Ejercicio</a:t>
            </a:r>
          </a:p>
        </p:txBody>
      </p:sp>
    </p:spTree>
    <p:extLst>
      <p:ext uri="{BB962C8B-B14F-4D97-AF65-F5344CB8AC3E}">
        <p14:creationId xmlns:p14="http://schemas.microsoft.com/office/powerpoint/2010/main" val="344088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C63D7-F0A6-D072-2C14-30207F183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46FA2-4DCF-A886-D8F6-6EB3C48C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Ejercicio - </a:t>
            </a:r>
            <a:r>
              <a:rPr lang="es-ES" dirty="0"/>
              <a:t>Automatización de Solicitudes para Clientes Internos</a:t>
            </a:r>
            <a:r>
              <a:rPr lang="es-CO" dirty="0"/>
              <a:t> 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90A57A57-43E9-F7AC-160E-CC141AD04B68}"/>
              </a:ext>
            </a:extLst>
          </p:cNvPr>
          <p:cNvSpPr txBox="1">
            <a:spLocks/>
          </p:cNvSpPr>
          <p:nvPr/>
        </p:nvSpPr>
        <p:spPr>
          <a:xfrm>
            <a:off x="274052" y="1150352"/>
            <a:ext cx="11466095" cy="36756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rgbClr val="322944"/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>
                <a:solidFill>
                  <a:srgbClr val="322944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22944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22944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22944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s-CO" dirty="0"/>
              <a:t>Objetivo:</a:t>
            </a:r>
          </a:p>
          <a:p>
            <a:pPr marL="0" indent="0">
              <a:buNone/>
            </a:pPr>
            <a:r>
              <a:rPr lang="es-CO" dirty="0"/>
              <a:t>Poder tener un único canal de comunicación en la oficina de datos con las demás áreas que requieren algún servicio.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Poder canalizar por tipo de solicitud, que sea enviada a la persona correspondiente de atender dicha solicitud.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Poder generar métricas e indicadores de atención a cliente interno.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Identificar que </a:t>
            </a:r>
            <a:r>
              <a:rPr lang="es-CO" b="1" dirty="0"/>
              <a:t>sí </a:t>
            </a:r>
            <a:r>
              <a:rPr lang="es-CO" dirty="0"/>
              <a:t>corresponde a la oficina de datos y que </a:t>
            </a:r>
            <a:r>
              <a:rPr lang="es-CO" b="1" dirty="0"/>
              <a:t>no</a:t>
            </a:r>
            <a:r>
              <a:rPr lang="es-CO" dirty="0"/>
              <a:t>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Comunicar al usuario quien esta encargado de la solicitud.</a:t>
            </a:r>
          </a:p>
        </p:txBody>
      </p:sp>
    </p:spTree>
    <p:extLst>
      <p:ext uri="{BB962C8B-B14F-4D97-AF65-F5344CB8AC3E}">
        <p14:creationId xmlns:p14="http://schemas.microsoft.com/office/powerpoint/2010/main" val="2515085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DB2BF-2CB7-77FA-0AFF-2C5184FB0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06D25-A6A7-8CDA-C27B-50282310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Ejercicio - </a:t>
            </a:r>
            <a:r>
              <a:rPr lang="es-ES" dirty="0"/>
              <a:t>Automatización de Solicitudes para Clientes Internos</a:t>
            </a:r>
            <a:r>
              <a:rPr lang="es-CO" dirty="0"/>
              <a:t> 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372019A4-FB0E-F4B9-A6E2-4AEDCA69014F}"/>
              </a:ext>
            </a:extLst>
          </p:cNvPr>
          <p:cNvSpPr txBox="1">
            <a:spLocks/>
          </p:cNvSpPr>
          <p:nvPr/>
        </p:nvSpPr>
        <p:spPr>
          <a:xfrm>
            <a:off x="274052" y="1150352"/>
            <a:ext cx="11466095" cy="360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b="1" dirty="0"/>
              <a:t>Paso 1: Creamos un </a:t>
            </a:r>
            <a:r>
              <a:rPr lang="es-CO" sz="2400" b="1" dirty="0" err="1"/>
              <a:t>Forms</a:t>
            </a:r>
            <a:r>
              <a:rPr lang="es-CO" sz="2400" b="1" dirty="0"/>
              <a:t> con las preguntas que se requieren.</a:t>
            </a: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</p:txBody>
      </p:sp>
      <p:pic>
        <p:nvPicPr>
          <p:cNvPr id="8" name="Imagen 7" descr="Interfaz de usuario gráfica, Texto, Aplicación, Teams&#10;&#10;Descripción generada automáticamente">
            <a:extLst>
              <a:ext uri="{FF2B5EF4-FFF2-40B4-BE49-F238E27FC236}">
                <a16:creationId xmlns:a16="http://schemas.microsoft.com/office/drawing/2014/main" id="{9FD0E1A9-3BAA-B423-2178-4C9B787D2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30" y="1980006"/>
            <a:ext cx="4635738" cy="37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0155C-9E39-3FA3-01C3-251439590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1A8FD-38C9-8441-9641-F39719DA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Ejercicio - </a:t>
            </a:r>
            <a:r>
              <a:rPr lang="es-ES" dirty="0"/>
              <a:t>Automatización de Solicitudes para Clientes Internos</a:t>
            </a:r>
            <a:r>
              <a:rPr lang="es-CO" dirty="0"/>
              <a:t> 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FEEFCED9-DC6D-EBE7-9CDC-451B604FA612}"/>
              </a:ext>
            </a:extLst>
          </p:cNvPr>
          <p:cNvSpPr txBox="1">
            <a:spLocks/>
          </p:cNvSpPr>
          <p:nvPr/>
        </p:nvSpPr>
        <p:spPr>
          <a:xfrm>
            <a:off x="274052" y="1150352"/>
            <a:ext cx="11466095" cy="868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b="1" dirty="0"/>
              <a:t>Paso 2: Ingresamos a office 365, activamos la aplicación de </a:t>
            </a:r>
            <a:r>
              <a:rPr lang="es-CO" sz="2400" b="1" dirty="0" err="1"/>
              <a:t>power</a:t>
            </a:r>
            <a:r>
              <a:rPr lang="es-CO" sz="2400" b="1" dirty="0"/>
              <a:t> </a:t>
            </a:r>
            <a:r>
              <a:rPr lang="es-CO" sz="2400" b="1" dirty="0" err="1"/>
              <a:t>automate</a:t>
            </a:r>
            <a:r>
              <a:rPr lang="es-CO" sz="2400" b="1" dirty="0"/>
              <a:t> y Creamos un nuevo flujo de nube automatizado.</a:t>
            </a: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1083A7C-8442-322A-8A56-E1BEF9D42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78" y="2019300"/>
            <a:ext cx="8477686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71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ACEC5-B66D-E8D5-35C2-C55040AF7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17A9D-2A25-FD17-A13A-48BE69A5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Ejercicio - </a:t>
            </a:r>
            <a:r>
              <a:rPr lang="es-ES" dirty="0"/>
              <a:t>Automatización de Solicitudes para Clientes Internos</a:t>
            </a:r>
            <a:r>
              <a:rPr lang="es-CO" dirty="0"/>
              <a:t> 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A494CCD0-2715-569B-DC14-C47E2D350F71}"/>
              </a:ext>
            </a:extLst>
          </p:cNvPr>
          <p:cNvSpPr txBox="1">
            <a:spLocks/>
          </p:cNvSpPr>
          <p:nvPr/>
        </p:nvSpPr>
        <p:spPr>
          <a:xfrm>
            <a:off x="274052" y="1150352"/>
            <a:ext cx="11466095" cy="868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b="1" dirty="0"/>
              <a:t>Paso 3: Asignamos un nombre al flujo y seleccionamos el desencadenador de Microsoft </a:t>
            </a:r>
            <a:r>
              <a:rPr lang="es-CO" sz="2400" b="1" dirty="0" err="1"/>
              <a:t>forms</a:t>
            </a:r>
            <a:r>
              <a:rPr lang="es-CO" sz="2400" b="1" dirty="0"/>
              <a:t> “cuando se envía una respuesta”.</a:t>
            </a: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817608-7DBE-97FB-85D4-913F65F40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78" y="2019300"/>
            <a:ext cx="8477686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18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FB285-8B7C-1EC4-8B6E-272220E1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5E4EE-D64B-286A-704E-B7522DAE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Ejercicio - </a:t>
            </a:r>
            <a:r>
              <a:rPr lang="es-ES" dirty="0"/>
              <a:t>Automatización de Solicitudes para Clientes Internos</a:t>
            </a:r>
            <a:r>
              <a:rPr lang="es-CO" dirty="0"/>
              <a:t> 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E603914-C56E-57FE-5BD7-64A74C49BF31}"/>
              </a:ext>
            </a:extLst>
          </p:cNvPr>
          <p:cNvSpPr txBox="1">
            <a:spLocks/>
          </p:cNvSpPr>
          <p:nvPr/>
        </p:nvSpPr>
        <p:spPr>
          <a:xfrm>
            <a:off x="274052" y="1150352"/>
            <a:ext cx="11466095" cy="868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b="1" dirty="0"/>
              <a:t>Paso 4: Configuramos el desencadenador y le asignamos el Id del formulario. </a:t>
            </a: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B386C60-2A3F-C3EB-6A24-C724711E5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67" y="2011948"/>
            <a:ext cx="5709728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48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10D22-1FCD-80CD-A1F1-583E51853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E285E-E996-A04A-F838-00220DF1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Ejercicio - </a:t>
            </a:r>
            <a:r>
              <a:rPr lang="es-ES" dirty="0"/>
              <a:t>Automatización de Solicitudes para Clientes Internos</a:t>
            </a:r>
            <a:r>
              <a:rPr lang="es-CO" dirty="0"/>
              <a:t> 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70E2DFC-6088-4E62-D3E3-22F3FDB61D11}"/>
              </a:ext>
            </a:extLst>
          </p:cNvPr>
          <p:cNvSpPr txBox="1">
            <a:spLocks/>
          </p:cNvSpPr>
          <p:nvPr/>
        </p:nvSpPr>
        <p:spPr>
          <a:xfrm>
            <a:off x="274052" y="1150352"/>
            <a:ext cx="11466095" cy="868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b="1" dirty="0"/>
              <a:t>Paso 5: Agregamos el paso “obtener los detalles de la respuesta” de </a:t>
            </a:r>
            <a:r>
              <a:rPr lang="es-CO" sz="2400" b="1" dirty="0" err="1"/>
              <a:t>forms</a:t>
            </a:r>
            <a:r>
              <a:rPr lang="es-CO" sz="2400" b="1" dirty="0"/>
              <a:t>, incluimos el nombre del formulario y el id de la respuesta. </a:t>
            </a: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6A87C90-A5C0-24C7-BDBF-9E4EC047B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39" y="2269068"/>
            <a:ext cx="5255382" cy="3110119"/>
          </a:xfrm>
          <a:prstGeom prst="rect">
            <a:avLst/>
          </a:prstGeom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1375F1A-6AAB-FD8C-42A9-220A996F7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967" y="2180168"/>
            <a:ext cx="5193796" cy="34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99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53FE0-F4DB-BF63-380D-21164F9A0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243F0-70BC-0751-814A-59E70BA6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Ejercicio - </a:t>
            </a:r>
            <a:r>
              <a:rPr lang="es-ES" dirty="0"/>
              <a:t>Automatización de Solicitudes para Clientes Internos</a:t>
            </a:r>
            <a:r>
              <a:rPr lang="es-CO" dirty="0"/>
              <a:t> 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A3B3731D-B4B6-8C8B-3095-DE56CD6193B4}"/>
              </a:ext>
            </a:extLst>
          </p:cNvPr>
          <p:cNvSpPr txBox="1">
            <a:spLocks/>
          </p:cNvSpPr>
          <p:nvPr/>
        </p:nvSpPr>
        <p:spPr>
          <a:xfrm>
            <a:off x="274052" y="1150352"/>
            <a:ext cx="11466095" cy="868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b="1" dirty="0"/>
              <a:t>Paso 6: Agregamos el control “modificador” (conmutador), en la condición “Activado” colocamos la pregunta “tipo de solicitud” y agregamos las condiciones a evaluar. </a:t>
            </a: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9374AFA-E3DB-73FA-9BB0-E9727C9D1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2" y="2538902"/>
            <a:ext cx="3231148" cy="2698815"/>
          </a:xfrm>
          <a:prstGeom prst="rect">
            <a:avLst/>
          </a:prstGeom>
        </p:spPr>
      </p:pic>
      <p:pic>
        <p:nvPicPr>
          <p:cNvPr id="11" name="Imagen 10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A88A90CF-2F5F-9981-E080-6BFAF5BDB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2281989"/>
            <a:ext cx="8133347" cy="295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66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149EC-9ABE-5AB2-C6C3-0442961F1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D217E-6FA0-BB66-B1B1-5C48CB7A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Ejercicio - </a:t>
            </a:r>
            <a:r>
              <a:rPr lang="es-ES" dirty="0"/>
              <a:t>Automatización de Solicitudes para Clientes Internos</a:t>
            </a:r>
            <a:r>
              <a:rPr lang="es-CO" dirty="0"/>
              <a:t> 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3B6100F-1ABB-D316-93B9-01F834EBD12D}"/>
              </a:ext>
            </a:extLst>
          </p:cNvPr>
          <p:cNvSpPr txBox="1">
            <a:spLocks/>
          </p:cNvSpPr>
          <p:nvPr/>
        </p:nvSpPr>
        <p:spPr>
          <a:xfrm>
            <a:off x="274052" y="1150352"/>
            <a:ext cx="11466095" cy="1090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b="1" dirty="0"/>
              <a:t>Paso 7: Agregamos el paso “Enviar correo electrónico (v2)”, agregamos a la persona que debe tomar la solicitud, en asunto el código de la solicitud y en el cuerpo del correo, los detalles. </a:t>
            </a: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66C8B9B-1F63-32D2-A493-C38CDF95D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"/>
          <a:stretch/>
        </p:blipFill>
        <p:spPr>
          <a:xfrm>
            <a:off x="1753858" y="2300703"/>
            <a:ext cx="8388509" cy="340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9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3117E-AF54-2F51-60AE-1DF1B4393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99811-2BE0-7393-DD57-F1E9DBB8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081"/>
            <a:ext cx="10515600" cy="1819275"/>
          </a:xfrm>
        </p:spPr>
        <p:txBody>
          <a:bodyPr/>
          <a:lstStyle/>
          <a:p>
            <a:r>
              <a:rPr lang="es-CO" dirty="0"/>
              <a:t>Descarga el material gratis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8FD87-365D-F5E3-B848-3C8F3779F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6188" y="5195281"/>
            <a:ext cx="8759622" cy="371643"/>
          </a:xfrm>
        </p:spPr>
        <p:txBody>
          <a:bodyPr>
            <a:normAutofit/>
          </a:bodyPr>
          <a:lstStyle/>
          <a:p>
            <a:pPr algn="ctr"/>
            <a:r>
              <a:rPr lang="es-CO" sz="160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https://github.com/finanzasvlr/Global-Power-Platform-Bootcamp-Cali-2025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7C03B40F-6F57-33D5-1C8D-6F9DC0B3F5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29" y="2156940"/>
            <a:ext cx="3038341" cy="3038341"/>
          </a:xfrm>
          <a:prstGeom prst="roundRect">
            <a:avLst/>
          </a:prstGeom>
        </p:spPr>
      </p:pic>
      <p:pic>
        <p:nvPicPr>
          <p:cNvPr id="1026" name="Picture 2" descr="GitHub Logo - símbolo, significado logotipo, historia, PNG">
            <a:extLst>
              <a:ext uri="{FF2B5EF4-FFF2-40B4-BE49-F238E27FC236}">
                <a16:creationId xmlns:a16="http://schemas.microsoft.com/office/drawing/2014/main" id="{216C6B91-F12B-B1DF-16D8-4D2DDD375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593" y="246123"/>
            <a:ext cx="2363407" cy="13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35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D18B4-2E3C-0D2D-19F7-438FEC474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3D8C6-B999-336F-8429-4AC2E55A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Ejercicio - </a:t>
            </a:r>
            <a:r>
              <a:rPr lang="es-ES" dirty="0"/>
              <a:t>Automatización de Solicitudes para Clientes Internos</a:t>
            </a:r>
            <a:r>
              <a:rPr lang="es-CO" dirty="0"/>
              <a:t> 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B840CEA9-DE24-A686-D335-0F82FA02FDBD}"/>
              </a:ext>
            </a:extLst>
          </p:cNvPr>
          <p:cNvSpPr txBox="1">
            <a:spLocks/>
          </p:cNvSpPr>
          <p:nvPr/>
        </p:nvSpPr>
        <p:spPr>
          <a:xfrm>
            <a:off x="274052" y="1150352"/>
            <a:ext cx="11466095" cy="1090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b="1" dirty="0"/>
              <a:t>Paso 8: Agregamos el paso “iniciar y esperar una aprobación”, agregamos a la persona que debe tomar la solicitud, en asunto el código de la solicitud y en el cuerpo del correo, los detalles. </a:t>
            </a: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5C49F78-B84E-E835-468C-549E4549D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2" y="2563393"/>
            <a:ext cx="4186775" cy="2762585"/>
          </a:xfrm>
          <a:prstGeom prst="rect">
            <a:avLst/>
          </a:prstGeom>
        </p:spPr>
      </p:pic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D885EE0-9835-BB62-F24E-97C515FC1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83" y="2032000"/>
            <a:ext cx="3589851" cy="390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56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FC4F5-5ED5-7132-7B74-9758A47F2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3576C-5F58-0E8B-5F1B-BF4CF3F9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Ejercicio - </a:t>
            </a:r>
            <a:r>
              <a:rPr lang="es-ES" dirty="0"/>
              <a:t>Automatización de Solicitudes para Clientes Internos</a:t>
            </a:r>
            <a:r>
              <a:rPr lang="es-CO" dirty="0"/>
              <a:t> 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53D0B65A-CE0E-C6C2-6F4E-ACA3A1849F4C}"/>
              </a:ext>
            </a:extLst>
          </p:cNvPr>
          <p:cNvSpPr txBox="1">
            <a:spLocks/>
          </p:cNvSpPr>
          <p:nvPr/>
        </p:nvSpPr>
        <p:spPr>
          <a:xfrm>
            <a:off x="274052" y="1150352"/>
            <a:ext cx="11466095" cy="1090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b="1" dirty="0"/>
              <a:t>Paso 9: Agregamos el paso “condición”, evaluamos la respuesta de la solicitud, si es igual a “Aprobar” envía un correo al usuario solicitante comunicando que la solicitud ha sido aprobada, de lo contrario, envía un correo comunicando que se rechazó.</a:t>
            </a: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08FC2F1-7901-EEBD-1747-293A71A75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95" y="2520890"/>
            <a:ext cx="8962943" cy="305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55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7334B-5E1E-DA16-69E1-E162CCA7C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FCFC7-FFF5-6C52-FBD9-836A3987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Ejercicio - </a:t>
            </a:r>
            <a:r>
              <a:rPr lang="es-ES" dirty="0"/>
              <a:t>Automatización de Solicitudes para Clientes Internos</a:t>
            </a:r>
            <a:r>
              <a:rPr lang="es-CO" dirty="0"/>
              <a:t> 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E214D16-CDA3-31EC-9237-0D9CD36E6AA4}"/>
              </a:ext>
            </a:extLst>
          </p:cNvPr>
          <p:cNvSpPr txBox="1">
            <a:spLocks/>
          </p:cNvSpPr>
          <p:nvPr/>
        </p:nvSpPr>
        <p:spPr>
          <a:xfrm>
            <a:off x="274052" y="1150352"/>
            <a:ext cx="11466095" cy="1090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b="1" dirty="0"/>
              <a:t>Paso 10: Agregamos el paso “Enviar correo electrónico (v2)”, se agrega de forma dinámica el correo del solicitante, en asunto el código de la solicitud y en el cuerpo del correo la respuesta y comentarios.</a:t>
            </a: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</p:txBody>
      </p:sp>
      <p:pic>
        <p:nvPicPr>
          <p:cNvPr id="4" name="Imagen 3" descr="Una captura de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0AA7F65-7761-A729-DDE8-B7BB5FF4C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54" y="2300703"/>
            <a:ext cx="6661492" cy="32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2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9"/>
          <p:cNvSpPr txBox="1">
            <a:spLocks noGrp="1"/>
          </p:cNvSpPr>
          <p:nvPr>
            <p:ph type="title"/>
          </p:nvPr>
        </p:nvSpPr>
        <p:spPr>
          <a:xfrm>
            <a:off x="192505" y="0"/>
            <a:ext cx="118230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2944"/>
              </a:buClr>
              <a:buSzPts val="3000"/>
              <a:buFont typeface="Oswald"/>
              <a:buNone/>
            </a:pPr>
            <a:r>
              <a:rPr lang="es-CO" dirty="0"/>
              <a:t>Agenda</a:t>
            </a:r>
            <a:endParaRPr dirty="0"/>
          </a:p>
        </p:txBody>
      </p:sp>
      <p:sp>
        <p:nvSpPr>
          <p:cNvPr id="1384" name="Google Shape;1384;p9"/>
          <p:cNvSpPr txBox="1">
            <a:spLocks noGrp="1"/>
          </p:cNvSpPr>
          <p:nvPr>
            <p:ph type="body" idx="1"/>
          </p:nvPr>
        </p:nvSpPr>
        <p:spPr>
          <a:xfrm>
            <a:off x="192505" y="1267326"/>
            <a:ext cx="11823000" cy="4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2944"/>
              </a:buClr>
              <a:buSzPts val="2000"/>
              <a:buFont typeface="Oswald"/>
              <a:buAutoNum type="arabicPeriod"/>
            </a:pPr>
            <a:r>
              <a:rPr lang="es-CO" dirty="0"/>
              <a:t>Que es </a:t>
            </a:r>
            <a:r>
              <a:rPr lang="es-CO" dirty="0" err="1"/>
              <a:t>Power</a:t>
            </a:r>
            <a:r>
              <a:rPr lang="es-CO" dirty="0"/>
              <a:t> </a:t>
            </a:r>
            <a:r>
              <a:rPr lang="es-CO" dirty="0" err="1"/>
              <a:t>Automate</a:t>
            </a:r>
            <a:r>
              <a:rPr lang="es-CO" dirty="0"/>
              <a:t>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2944"/>
              </a:buClr>
              <a:buSzPts val="2000"/>
              <a:buFont typeface="Oswald"/>
              <a:buAutoNum type="arabicPeriod"/>
            </a:pPr>
            <a:r>
              <a:rPr lang="es-CO" dirty="0"/>
              <a:t>Conexiones.</a:t>
            </a:r>
          </a:p>
          <a:p>
            <a:pPr indent="-457200">
              <a:buFont typeface="Oswald"/>
              <a:buAutoNum type="arabicPeriod"/>
            </a:pPr>
            <a:r>
              <a:rPr lang="es-CO" dirty="0"/>
              <a:t>Componentes.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2944"/>
              </a:buClr>
              <a:buSzPts val="2000"/>
              <a:buFont typeface="Oswald"/>
              <a:buAutoNum type="arabicPeriod"/>
            </a:pPr>
            <a:r>
              <a:rPr lang="es-CO" dirty="0"/>
              <a:t>Flujos en la Nube vs Escritorio.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2944"/>
              </a:buClr>
              <a:buSzPts val="2000"/>
              <a:buFont typeface="Oswald"/>
              <a:buAutoNum type="arabicPeriod"/>
            </a:pPr>
            <a:r>
              <a:rPr lang="es-CO" dirty="0"/>
              <a:t>Flujos más utilizados.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2944"/>
              </a:buClr>
              <a:buSzPts val="2000"/>
              <a:buFont typeface="Oswald"/>
              <a:buAutoNum type="arabicPeriod"/>
            </a:pPr>
            <a:r>
              <a:rPr lang="es-CO" dirty="0"/>
              <a:t>Beneficios.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2944"/>
              </a:buClr>
              <a:buSzPts val="2000"/>
              <a:buFont typeface="Oswald"/>
              <a:buAutoNum type="arabicPeriod"/>
            </a:pPr>
            <a:r>
              <a:rPr lang="es-CO" dirty="0"/>
              <a:t>Ejercicio práctico.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2CEC5-B521-4F71-B882-805097632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96;p11">
            <a:extLst>
              <a:ext uri="{FF2B5EF4-FFF2-40B4-BE49-F238E27FC236}">
                <a16:creationId xmlns:a16="http://schemas.microsoft.com/office/drawing/2014/main" id="{EEF1C9C7-2ABD-B828-22EC-D4AF40AA1237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2" b="9882"/>
          <a:stretch/>
        </p:blipFill>
        <p:spPr>
          <a:xfrm>
            <a:off x="-3104091" y="-29980"/>
            <a:ext cx="12846829" cy="5876144"/>
          </a:xfrm>
          <a:custGeom>
            <a:avLst/>
            <a:gdLst/>
            <a:ahLst/>
            <a:cxnLst/>
            <a:rect l="l" t="t" r="r" b="b"/>
            <a:pathLst>
              <a:path w="12177089" h="5495791" extrusionOk="0">
                <a:moveTo>
                  <a:pt x="0" y="0"/>
                </a:moveTo>
                <a:lnTo>
                  <a:pt x="12177089" y="2"/>
                </a:lnTo>
                <a:lnTo>
                  <a:pt x="12177089" y="50394"/>
                </a:lnTo>
                <a:lnTo>
                  <a:pt x="12170186" y="63511"/>
                </a:lnTo>
                <a:cubicBezTo>
                  <a:pt x="12109515" y="155398"/>
                  <a:pt x="12038733" y="242576"/>
                  <a:pt x="11957839" y="323469"/>
                </a:cubicBezTo>
                <a:lnTo>
                  <a:pt x="7270882" y="5010427"/>
                </a:lnTo>
                <a:cubicBezTo>
                  <a:pt x="6623730" y="5657580"/>
                  <a:pt x="5574485" y="5657580"/>
                  <a:pt x="4927333" y="5010427"/>
                </a:cubicBezTo>
                <a:lnTo>
                  <a:pt x="240375" y="323469"/>
                </a:lnTo>
                <a:cubicBezTo>
                  <a:pt x="159481" y="242576"/>
                  <a:pt x="88697" y="155400"/>
                  <a:pt x="28028" y="63511"/>
                </a:cubicBezTo>
                <a:lnTo>
                  <a:pt x="0" y="10248"/>
                </a:lnTo>
                <a:close/>
              </a:path>
            </a:pathLst>
          </a:cu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Google Shape;1401;p11">
            <a:extLst>
              <a:ext uri="{FF2B5EF4-FFF2-40B4-BE49-F238E27FC236}">
                <a16:creationId xmlns:a16="http://schemas.microsoft.com/office/drawing/2014/main" id="{A4E9D6E7-4697-4BC6-8FDA-19490759A5EC}"/>
              </a:ext>
            </a:extLst>
          </p:cNvPr>
          <p:cNvSpPr txBox="1"/>
          <p:nvPr/>
        </p:nvSpPr>
        <p:spPr>
          <a:xfrm>
            <a:off x="7491388" y="3564846"/>
            <a:ext cx="45027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2944"/>
              </a:buClr>
              <a:buSzPct val="100000"/>
              <a:buFont typeface="Oswald"/>
              <a:buNone/>
            </a:pPr>
            <a:r>
              <a:rPr lang="es-CO" sz="3500" b="1" dirty="0">
                <a:solidFill>
                  <a:srgbClr val="322944"/>
                </a:solidFill>
                <a:latin typeface="Oswald"/>
                <a:ea typeface="Oswald"/>
                <a:cs typeface="Oswald"/>
                <a:sym typeface="Oswald"/>
              </a:rPr>
              <a:t>@cristhianbenitez</a:t>
            </a:r>
            <a:endParaRPr dirty="0"/>
          </a:p>
        </p:txBody>
      </p:sp>
      <p:pic>
        <p:nvPicPr>
          <p:cNvPr id="7" name="Google Shape;1402;p11" descr="LinkedIn - Aplicaciones de Microsoft">
            <a:extLst>
              <a:ext uri="{FF2B5EF4-FFF2-40B4-BE49-F238E27FC236}">
                <a16:creationId xmlns:a16="http://schemas.microsoft.com/office/drawing/2014/main" id="{1CEAFDA9-FE79-B74D-6E4D-2F037249E4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5252" y="3547391"/>
            <a:ext cx="612000" cy="6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95;p11">
            <a:extLst>
              <a:ext uri="{FF2B5EF4-FFF2-40B4-BE49-F238E27FC236}">
                <a16:creationId xmlns:a16="http://schemas.microsoft.com/office/drawing/2014/main" id="{42A5E949-CA8E-16D0-072E-C9FDAE20E8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5252" y="4263241"/>
            <a:ext cx="3992578" cy="17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None/>
            </a:pPr>
            <a:r>
              <a:rPr lang="es-CO" sz="1800" dirty="0">
                <a:solidFill>
                  <a:srgbClr val="4472C4"/>
                </a:solidFill>
                <a:latin typeface="Oswald"/>
                <a:ea typeface="Oswald"/>
                <a:cs typeface="Oswald"/>
                <a:sym typeface="Oswald"/>
              </a:rPr>
              <a:t>Economista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None/>
            </a:pPr>
            <a:r>
              <a:rPr lang="es-CO" sz="1800" dirty="0">
                <a:solidFill>
                  <a:srgbClr val="4472C4"/>
                </a:solidFill>
                <a:latin typeface="Oswald"/>
                <a:ea typeface="Oswald"/>
                <a:cs typeface="Oswald"/>
                <a:sym typeface="Oswald"/>
              </a:rPr>
              <a:t>Administrador de Empresas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None/>
            </a:pPr>
            <a:r>
              <a:rPr lang="es-CO" sz="1800" dirty="0">
                <a:solidFill>
                  <a:srgbClr val="4472C4"/>
                </a:solidFill>
                <a:latin typeface="Oswald"/>
                <a:ea typeface="Oswald"/>
                <a:cs typeface="Oswald"/>
                <a:sym typeface="Oswald"/>
              </a:rPr>
              <a:t>Administrador financiero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None/>
            </a:pPr>
            <a:r>
              <a:rPr lang="es-CO" sz="1800" dirty="0">
                <a:solidFill>
                  <a:srgbClr val="4472C4"/>
                </a:solidFill>
                <a:latin typeface="Oswald"/>
                <a:ea typeface="Oswald"/>
                <a:cs typeface="Oswald"/>
                <a:sym typeface="Oswald"/>
              </a:rPr>
              <a:t>Ingeniero de datos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None/>
            </a:pPr>
            <a:r>
              <a:rPr lang="es-CO" sz="1800" dirty="0">
                <a:solidFill>
                  <a:srgbClr val="4472C4"/>
                </a:solidFill>
                <a:latin typeface="Oswald"/>
                <a:sym typeface="Oswald"/>
              </a:rPr>
              <a:t>Emprendedor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49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A84F-46D2-EC12-4742-E90D9902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Que es </a:t>
            </a:r>
            <a:r>
              <a:rPr lang="es-CO" dirty="0" err="1"/>
              <a:t>Power</a:t>
            </a:r>
            <a:r>
              <a:rPr lang="es-CO" dirty="0"/>
              <a:t> </a:t>
            </a:r>
            <a:r>
              <a:rPr lang="es-CO" dirty="0" err="1"/>
              <a:t>Automate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666E0D-2BC9-0152-AF20-87E594FD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465658"/>
            <a:ext cx="10515600" cy="1500187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6" name="Imagen 5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0EC588D1-77EC-7D52-5164-A889E1905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41" y="4589461"/>
            <a:ext cx="3908719" cy="12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2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63F0B-7CB3-B24B-C3B1-E25A7E11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Que es </a:t>
            </a:r>
            <a:r>
              <a:rPr lang="es-CO" dirty="0" err="1"/>
              <a:t>Power</a:t>
            </a:r>
            <a:r>
              <a:rPr lang="es-CO" dirty="0"/>
              <a:t> </a:t>
            </a:r>
            <a:r>
              <a:rPr lang="es-CO" dirty="0" err="1"/>
              <a:t>Automate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FF1AE0-7D86-138B-03BC-2F11C25D62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Automate</a:t>
            </a:r>
            <a:r>
              <a:rPr lang="es-ES" dirty="0"/>
              <a:t> es una plataforma de automatización empresarial desarrollada por Microsoft que permite a los usuarios </a:t>
            </a:r>
            <a:r>
              <a:rPr lang="es-ES" b="1" dirty="0"/>
              <a:t>automatizar tareas repetitivas </a:t>
            </a:r>
            <a:r>
              <a:rPr lang="es-ES" dirty="0"/>
              <a:t>y procesos sin necesidad de escribir código (Low </a:t>
            </a:r>
            <a:r>
              <a:rPr lang="es-ES" dirty="0" err="1"/>
              <a:t>code</a:t>
            </a:r>
            <a:r>
              <a:rPr lang="es-ES" dirty="0"/>
              <a:t>). </a:t>
            </a:r>
          </a:p>
          <a:p>
            <a:pPr algn="just"/>
            <a:r>
              <a:rPr lang="es-ES" dirty="0"/>
              <a:t>Proporciona una interfaz intuitiva basada en </a:t>
            </a:r>
            <a:r>
              <a:rPr lang="es-ES" b="1" dirty="0"/>
              <a:t>diagramas de flujo</a:t>
            </a:r>
            <a:r>
              <a:rPr lang="es-ES" dirty="0"/>
              <a:t>, lo que permite a los usuarios crear y gestionar fácilmente </a:t>
            </a:r>
            <a:r>
              <a:rPr lang="es-ES" b="1" dirty="0"/>
              <a:t>tareas y procesos </a:t>
            </a:r>
            <a:r>
              <a:rPr lang="es-ES" dirty="0"/>
              <a:t>complejos sin necesidad de poseer conocimientos de programación avanzada.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CO" dirty="0"/>
              <a:t>Sirve para:</a:t>
            </a:r>
          </a:p>
          <a:p>
            <a:pPr algn="just"/>
            <a:r>
              <a:rPr lang="es-CO" b="1" dirty="0"/>
              <a:t>Automatizar tareas repetitivas</a:t>
            </a:r>
            <a:r>
              <a:rPr lang="es-CO" dirty="0"/>
              <a:t>: Reduce el tiempo dedicado a tareas manuales.</a:t>
            </a:r>
          </a:p>
          <a:p>
            <a:pPr algn="just"/>
            <a:r>
              <a:rPr lang="es-CO" b="1" dirty="0"/>
              <a:t>Integrar aplicaciones y servicios</a:t>
            </a:r>
            <a:r>
              <a:rPr lang="es-CO" dirty="0"/>
              <a:t>: Conecta diferentes aplicaciones y servicios para crear flujos de trabajo eficientes.</a:t>
            </a:r>
          </a:p>
          <a:p>
            <a:pPr algn="just"/>
            <a:r>
              <a:rPr lang="es-CO" b="1" dirty="0"/>
              <a:t>Mejorar la productividad</a:t>
            </a:r>
            <a:r>
              <a:rPr lang="es-CO" dirty="0"/>
              <a:t>: Permite a los usuarios centrarse en tareas más estratégicas al automatizar procesos rutinarios.</a:t>
            </a:r>
          </a:p>
          <a:p>
            <a:pPr algn="just"/>
            <a:r>
              <a:rPr lang="es-CO" b="1" dirty="0"/>
              <a:t>Aumentar la consistencia y precisión: </a:t>
            </a:r>
            <a:r>
              <a:rPr lang="es-CO" dirty="0"/>
              <a:t>Minimiza errores humanos en tareas repetitivas y críticas.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ES" dirty="0"/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175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896C6-E3B9-A63B-DBAA-F5D8E9F4D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C2679-1F7A-93CE-6090-C8B10337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 Conexiones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16840F-8827-BA6D-66C8-A41434247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465658"/>
            <a:ext cx="10515600" cy="1500187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7122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184BB-661B-5A70-F33A-AED5386DD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6F63E-69C9-56AE-026E-7741A171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Conexiones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B1B78-37A4-FD9C-8AC9-7B516C7D2F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Tipos de Conexiones: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b="1" dirty="0"/>
              <a:t>Conectores estándar</a:t>
            </a:r>
            <a:r>
              <a:rPr lang="es-CO" dirty="0"/>
              <a:t>: Conexiones predefinidas a aplicaciones y servicios comunes como Office 365, SharePoint, OneDrive, etc.</a:t>
            </a:r>
          </a:p>
          <a:p>
            <a:r>
              <a:rPr lang="es-CO" b="1" dirty="0"/>
              <a:t>Conectores premium</a:t>
            </a:r>
            <a:r>
              <a:rPr lang="es-CO" dirty="0"/>
              <a:t>: Conexiones a aplicaciones y servicios más avanzados como Salesforce, SQL Server, Dynamics 365, etc.</a:t>
            </a:r>
          </a:p>
          <a:p>
            <a:r>
              <a:rPr lang="es-CO" b="1" dirty="0"/>
              <a:t>Conectores personalizados</a:t>
            </a:r>
            <a:r>
              <a:rPr lang="es-CO" dirty="0"/>
              <a:t>: Permiten a los usuarios crear sus propias conexiones a aplicaciones y servicios específicos a través de </a:t>
            </a:r>
            <a:r>
              <a:rPr lang="es-CO" dirty="0" err="1"/>
              <a:t>APIs</a:t>
            </a:r>
            <a:r>
              <a:rPr lang="es-CO" dirty="0"/>
              <a:t>.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1153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lobal Power Platform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63dc2d4-9990-48de-9593-97e4a854a45f">
      <Terms xmlns="http://schemas.microsoft.com/office/infopath/2007/PartnerControls"/>
    </lcf76f155ced4ddcb4097134ff3c332f>
    <TaxCatchAll xmlns="563ab91c-d08d-4c33-9871-4cc4e409eaf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0FF3EF90365045B0C765F32BE82F47" ma:contentTypeVersion="12" ma:contentTypeDescription="Crear nuevo documento." ma:contentTypeScope="" ma:versionID="ab5e4a40d292c40b0c20ab9b5a7b7ead">
  <xsd:schema xmlns:xsd="http://www.w3.org/2001/XMLSchema" xmlns:xs="http://www.w3.org/2001/XMLSchema" xmlns:p="http://schemas.microsoft.com/office/2006/metadata/properties" xmlns:ns2="863dc2d4-9990-48de-9593-97e4a854a45f" xmlns:ns3="563ab91c-d08d-4c33-9871-4cc4e409eafa" targetNamespace="http://schemas.microsoft.com/office/2006/metadata/properties" ma:root="true" ma:fieldsID="1acb7bcc4bc7f667b23a4281d6408aa3" ns2:_="" ns3:_="">
    <xsd:import namespace="863dc2d4-9990-48de-9593-97e4a854a45f"/>
    <xsd:import namespace="563ab91c-d08d-4c33-9871-4cc4e409e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dc2d4-9990-48de-9593-97e4a854a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8ca3e406-81ba-4efa-b23b-ea891bb11d9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3ab91c-d08d-4c33-9871-4cc4e409eaf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624c55-55c1-45a0-a895-093290f10ed4}" ma:internalName="TaxCatchAll" ma:showField="CatchAllData" ma:web="563ab91c-d08d-4c33-9871-4cc4e409ea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9D9475-1AE1-45C8-B1D4-023D14BDD6BB}">
  <ds:schemaRefs>
    <ds:schemaRef ds:uri="http://schemas.microsoft.com/office/2006/metadata/properties"/>
    <ds:schemaRef ds:uri="http://schemas.microsoft.com/office/infopath/2007/PartnerControls"/>
    <ds:schemaRef ds:uri="863dc2d4-9990-48de-9593-97e4a854a45f"/>
    <ds:schemaRef ds:uri="563ab91c-d08d-4c33-9871-4cc4e409eafa"/>
  </ds:schemaRefs>
</ds:datastoreItem>
</file>

<file path=customXml/itemProps2.xml><?xml version="1.0" encoding="utf-8"?>
<ds:datastoreItem xmlns:ds="http://schemas.openxmlformats.org/officeDocument/2006/customXml" ds:itemID="{EED01A0D-88BE-4FA6-8586-487149ED62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D65EC2-566D-403A-BD05-D4C442C8D7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3dc2d4-9990-48de-9593-97e4a854a45f"/>
    <ds:schemaRef ds:uri="563ab91c-d08d-4c33-9871-4cc4e409ea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1562</Words>
  <Application>Microsoft Office PowerPoint</Application>
  <PresentationFormat>Panorámica</PresentationFormat>
  <Paragraphs>136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Oswald</vt:lpstr>
      <vt:lpstr>Wingdings</vt:lpstr>
      <vt:lpstr>Tema de Office</vt:lpstr>
      <vt:lpstr>Presentación de PowerPoint</vt:lpstr>
      <vt:lpstr>Presentación de PowerPoint</vt:lpstr>
      <vt:lpstr>Descarga el material gratis</vt:lpstr>
      <vt:lpstr>Agenda</vt:lpstr>
      <vt:lpstr>Presentación de PowerPoint</vt:lpstr>
      <vt:lpstr>1. Que es Power Automate</vt:lpstr>
      <vt:lpstr>Que es Power Automate</vt:lpstr>
      <vt:lpstr>2. Conexiones</vt:lpstr>
      <vt:lpstr>Conexiones</vt:lpstr>
      <vt:lpstr>3. Componentes</vt:lpstr>
      <vt:lpstr>Componentes</vt:lpstr>
      <vt:lpstr>Componentes</vt:lpstr>
      <vt:lpstr>Componentes</vt:lpstr>
      <vt:lpstr>4. Flujos en la Nube vs Escritorio</vt:lpstr>
      <vt:lpstr>Flujos en la Nube vs Escritorio</vt:lpstr>
      <vt:lpstr>5. Flujos más utilizados</vt:lpstr>
      <vt:lpstr>Flujos más utilizados</vt:lpstr>
      <vt:lpstr>Flujos más utilizados</vt:lpstr>
      <vt:lpstr>6. Beneficios</vt:lpstr>
      <vt:lpstr>Beneficios</vt:lpstr>
      <vt:lpstr>7. Ejercicio</vt:lpstr>
      <vt:lpstr>Ejercicio - Automatización de Solicitudes para Clientes Internos </vt:lpstr>
      <vt:lpstr>Ejercicio - Automatización de Solicitudes para Clientes Internos </vt:lpstr>
      <vt:lpstr>Ejercicio - Automatización de Solicitudes para Clientes Internos </vt:lpstr>
      <vt:lpstr>Ejercicio - Automatización de Solicitudes para Clientes Internos </vt:lpstr>
      <vt:lpstr>Ejercicio - Automatización de Solicitudes para Clientes Internos </vt:lpstr>
      <vt:lpstr>Ejercicio - Automatización de Solicitudes para Clientes Internos </vt:lpstr>
      <vt:lpstr>Ejercicio - Automatización de Solicitudes para Clientes Internos </vt:lpstr>
      <vt:lpstr>Ejercicio - Automatización de Solicitudes para Clientes Internos </vt:lpstr>
      <vt:lpstr>Ejercicio - Automatización de Solicitudes para Clientes Internos </vt:lpstr>
      <vt:lpstr>Ejercicio - Automatización de Solicitudes para Clientes Internos </vt:lpstr>
      <vt:lpstr>Ejercicio - Automatización de Solicitudes para Clientes Internos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Ignacio Rodríguez Lasso</dc:creator>
  <cp:lastModifiedBy>Cristhian Paul Benitez Torres</cp:lastModifiedBy>
  <cp:revision>111</cp:revision>
  <dcterms:created xsi:type="dcterms:W3CDTF">2023-06-14T01:28:16Z</dcterms:created>
  <dcterms:modified xsi:type="dcterms:W3CDTF">2025-02-21T02:53:01Z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0x010100850FF3EF90365045B0C765F32BE82F47</vt:lpwstr>
  </property>
  <property fmtid="{D5CDD505-2E9C-101B-9397-08002B2CF9AE}" pid="3" name="MediaServiceImageTags">
    <vt:lpwstr/>
  </property>
</Properties>
</file>