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2" r:id="rId5"/>
    <p:sldId id="264" r:id="rId6"/>
    <p:sldId id="269" r:id="rId7"/>
    <p:sldId id="257" r:id="rId8"/>
    <p:sldId id="262" r:id="rId9"/>
    <p:sldId id="273" r:id="rId10"/>
    <p:sldId id="276" r:id="rId11"/>
    <p:sldId id="274" r:id="rId12"/>
    <p:sldId id="275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82D4"/>
    <a:srgbClr val="742575"/>
    <a:srgbClr val="8D2C85"/>
    <a:srgbClr val="953395"/>
    <a:srgbClr val="322944"/>
    <a:srgbClr val="FFFFFF"/>
    <a:srgbClr val="009999"/>
    <a:srgbClr val="F8F8F8"/>
    <a:srgbClr val="5E71B3"/>
    <a:srgbClr val="005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81E27-78E6-A26C-E1D7-0CCF19F064F0}" v="38" dt="2025-02-21T20:51:18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6899-ACF9-4721-BD49-03FC55873ABF}" type="doc">
      <dgm:prSet loTypeId="urn:microsoft.com/office/officeart/2018/2/layout/IconVerticalSolidList" loCatId="icon" qsTypeId="urn:microsoft.com/office/officeart/2005/8/quickstyle/3d1" qsCatId="3D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5DF8E504-03D1-4757-B3DB-360E43F688A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i="1">
              <a:latin typeface="Arial" panose="020B0604020202020204" pitchFamily="34" charset="0"/>
              <a:cs typeface="Arial" panose="020B0604020202020204" pitchFamily="34" charset="0"/>
            </a:rPr>
            <a:t>En Power BI y muchas herramientas de análisis, la geolocalización parece sencilla, pero hay errores comunes que pueden distorsionar los resultados. Este proyecto muestra tres enfoques diferentes y cómo elegir el mejor método para mapear datos correctamente."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FAD392-EFC7-462D-880E-CB1ACF63AE14}" type="parTrans" cxnId="{4366A685-EA1A-42BD-AFA7-9761595B158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390A3D-24D2-4638-97B2-54DAFD7875FC}" type="sibTrans" cxnId="{4366A685-EA1A-42BD-AFA7-9761595B158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A5FC06-E9D5-4392-A7B2-BBC092FBB06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✅ </a:t>
          </a:r>
          <a:r>
            <a:rPr lang="es-MX" b="1" dirty="0">
              <a:latin typeface="Arial" panose="020B0604020202020204" pitchFamily="34" charset="0"/>
              <a:cs typeface="Arial" panose="020B0604020202020204" pitchFamily="34" charset="0"/>
            </a:rPr>
            <a:t>Método Correcto:</a:t>
          </a: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 Uso de Ciudad + Departamento + País + Continente.</a:t>
          </a:r>
          <a:br>
            <a:rPr lang="es-MX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⚠️ </a:t>
          </a:r>
          <a:r>
            <a:rPr lang="es-MX" b="1" dirty="0">
              <a:latin typeface="Arial" panose="020B0604020202020204" pitchFamily="34" charset="0"/>
              <a:cs typeface="Arial" panose="020B0604020202020204" pitchFamily="34" charset="0"/>
            </a:rPr>
            <a:t>Errores Comunes:</a:t>
          </a: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 Usar solo el nombre de la Ciudad (Ejemplo: "Medellín" en Colombia y España).</a:t>
          </a:r>
          <a:br>
            <a:rPr lang="es-MX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📍 </a:t>
          </a:r>
          <a:r>
            <a:rPr lang="es-MX" b="1" dirty="0">
              <a:latin typeface="Arial" panose="020B0604020202020204" pitchFamily="34" charset="0"/>
              <a:cs typeface="Arial" panose="020B0604020202020204" pitchFamily="34" charset="0"/>
            </a:rPr>
            <a:t>Ubicación Exacta:</a:t>
          </a: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 Uso de Latitud y Longitud para evitar ambigüedades.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B2FC24-BA97-468D-AF23-77FC150E8CC3}" type="parTrans" cxnId="{17A27525-0A4F-4512-9E03-A55ACDCB22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3E5C12-2E66-45D9-B734-485DFE92C406}" type="sibTrans" cxnId="{17A27525-0A4F-4512-9E03-A55ACDCB220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9EFF4E-406C-42B2-82D5-BAAA42DB000A}" type="pres">
      <dgm:prSet presAssocID="{0CF46899-ACF9-4721-BD49-03FC55873ABF}" presName="root" presStyleCnt="0">
        <dgm:presLayoutVars>
          <dgm:dir/>
          <dgm:resizeHandles val="exact"/>
        </dgm:presLayoutVars>
      </dgm:prSet>
      <dgm:spPr/>
    </dgm:pt>
    <dgm:pt modelId="{4ED46965-63BC-493C-B4DB-792927128485}" type="pres">
      <dgm:prSet presAssocID="{5DF8E504-03D1-4757-B3DB-360E43F688AE}" presName="compNode" presStyleCnt="0"/>
      <dgm:spPr/>
    </dgm:pt>
    <dgm:pt modelId="{D93B65A0-9576-455B-8D70-628E4515AC5A}" type="pres">
      <dgm:prSet presAssocID="{5DF8E504-03D1-4757-B3DB-360E43F688AE}" presName="bgRect" presStyleLbl="bgShp" presStyleIdx="0" presStyleCnt="2" custScaleY="100000"/>
      <dgm:spPr/>
    </dgm:pt>
    <dgm:pt modelId="{898C53FE-988F-4275-85F6-57CDBADD0D3F}" type="pres">
      <dgm:prSet presAssocID="{5DF8E504-03D1-4757-B3DB-360E43F688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CAFB90CA-8762-4F86-9832-273A8BC9ADA8}" type="pres">
      <dgm:prSet presAssocID="{5DF8E504-03D1-4757-B3DB-360E43F688AE}" presName="spaceRect" presStyleCnt="0"/>
      <dgm:spPr/>
    </dgm:pt>
    <dgm:pt modelId="{264DB621-4522-4D76-A4DB-F269D2FB8090}" type="pres">
      <dgm:prSet presAssocID="{5DF8E504-03D1-4757-B3DB-360E43F688AE}" presName="parTx" presStyleLbl="revTx" presStyleIdx="0" presStyleCnt="2">
        <dgm:presLayoutVars>
          <dgm:chMax val="0"/>
          <dgm:chPref val="0"/>
        </dgm:presLayoutVars>
      </dgm:prSet>
      <dgm:spPr/>
    </dgm:pt>
    <dgm:pt modelId="{2CA45693-C72A-4352-A54D-6C5DA215CF4C}" type="pres">
      <dgm:prSet presAssocID="{37390A3D-24D2-4638-97B2-54DAFD7875FC}" presName="sibTrans" presStyleCnt="0"/>
      <dgm:spPr/>
    </dgm:pt>
    <dgm:pt modelId="{2C58FAEE-98B7-4CDD-8016-637A8FA07FEA}" type="pres">
      <dgm:prSet presAssocID="{D6A5FC06-E9D5-4392-A7B2-BBC092FBB067}" presName="compNode" presStyleCnt="0"/>
      <dgm:spPr/>
    </dgm:pt>
    <dgm:pt modelId="{5336F19D-16AD-4FD8-9871-A134E8457FB5}" type="pres">
      <dgm:prSet presAssocID="{D6A5FC06-E9D5-4392-A7B2-BBC092FBB067}" presName="bgRect" presStyleLbl="bgShp" presStyleIdx="1" presStyleCnt="2" custLinFactNeighborY="-1637"/>
      <dgm:spPr/>
    </dgm:pt>
    <dgm:pt modelId="{E9E4784B-46DF-49B9-ADF0-5E09D74E9E28}" type="pres">
      <dgm:prSet presAssocID="{D6A5FC06-E9D5-4392-A7B2-BBC092FBB0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17C6B57-2103-4C4B-AC84-860D6B4F6EA0}" type="pres">
      <dgm:prSet presAssocID="{D6A5FC06-E9D5-4392-A7B2-BBC092FBB067}" presName="spaceRect" presStyleCnt="0"/>
      <dgm:spPr/>
    </dgm:pt>
    <dgm:pt modelId="{A4F69A81-4294-4EEE-A3F5-61DBD2A16D76}" type="pres">
      <dgm:prSet presAssocID="{D6A5FC06-E9D5-4392-A7B2-BBC092FBB0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2000A00-5102-4EFB-B91E-AD395ADB18B4}" type="presOf" srcId="{5DF8E504-03D1-4757-B3DB-360E43F688AE}" destId="{264DB621-4522-4D76-A4DB-F269D2FB8090}" srcOrd="0" destOrd="0" presId="urn:microsoft.com/office/officeart/2018/2/layout/IconVerticalSolidList"/>
    <dgm:cxn modelId="{17A27525-0A4F-4512-9E03-A55ACDCB2204}" srcId="{0CF46899-ACF9-4721-BD49-03FC55873ABF}" destId="{D6A5FC06-E9D5-4392-A7B2-BBC092FBB067}" srcOrd="1" destOrd="0" parTransId="{BEB2FC24-BA97-468D-AF23-77FC150E8CC3}" sibTransId="{153E5C12-2E66-45D9-B734-485DFE92C406}"/>
    <dgm:cxn modelId="{5BEB1C3A-22F5-4BDB-954E-9AB03D1B554E}" type="presOf" srcId="{0CF46899-ACF9-4721-BD49-03FC55873ABF}" destId="{A49EFF4E-406C-42B2-82D5-BAAA42DB000A}" srcOrd="0" destOrd="0" presId="urn:microsoft.com/office/officeart/2018/2/layout/IconVerticalSolidList"/>
    <dgm:cxn modelId="{4366A685-EA1A-42BD-AFA7-9761595B1580}" srcId="{0CF46899-ACF9-4721-BD49-03FC55873ABF}" destId="{5DF8E504-03D1-4757-B3DB-360E43F688AE}" srcOrd="0" destOrd="0" parTransId="{6DFAD392-EFC7-462D-880E-CB1ACF63AE14}" sibTransId="{37390A3D-24D2-4638-97B2-54DAFD7875FC}"/>
    <dgm:cxn modelId="{C7A90986-29A0-48D7-AEBD-E73147EEFD0C}" type="presOf" srcId="{D6A5FC06-E9D5-4392-A7B2-BBC092FBB067}" destId="{A4F69A81-4294-4EEE-A3F5-61DBD2A16D76}" srcOrd="0" destOrd="0" presId="urn:microsoft.com/office/officeart/2018/2/layout/IconVerticalSolidList"/>
    <dgm:cxn modelId="{23559099-9100-4349-A036-E02CD89305E2}" type="presParOf" srcId="{A49EFF4E-406C-42B2-82D5-BAAA42DB000A}" destId="{4ED46965-63BC-493C-B4DB-792927128485}" srcOrd="0" destOrd="0" presId="urn:microsoft.com/office/officeart/2018/2/layout/IconVerticalSolidList"/>
    <dgm:cxn modelId="{4717D799-746E-4DBA-BAF1-25167A8012F9}" type="presParOf" srcId="{4ED46965-63BC-493C-B4DB-792927128485}" destId="{D93B65A0-9576-455B-8D70-628E4515AC5A}" srcOrd="0" destOrd="0" presId="urn:microsoft.com/office/officeart/2018/2/layout/IconVerticalSolidList"/>
    <dgm:cxn modelId="{FB47AF09-8628-42D6-BFC7-5358CA3B1432}" type="presParOf" srcId="{4ED46965-63BC-493C-B4DB-792927128485}" destId="{898C53FE-988F-4275-85F6-57CDBADD0D3F}" srcOrd="1" destOrd="0" presId="urn:microsoft.com/office/officeart/2018/2/layout/IconVerticalSolidList"/>
    <dgm:cxn modelId="{AF3345BA-BB07-4FB0-B1D6-7F0464976E63}" type="presParOf" srcId="{4ED46965-63BC-493C-B4DB-792927128485}" destId="{CAFB90CA-8762-4F86-9832-273A8BC9ADA8}" srcOrd="2" destOrd="0" presId="urn:microsoft.com/office/officeart/2018/2/layout/IconVerticalSolidList"/>
    <dgm:cxn modelId="{3779D5D4-2E97-478E-800E-A0B7AB4E2B65}" type="presParOf" srcId="{4ED46965-63BC-493C-B4DB-792927128485}" destId="{264DB621-4522-4D76-A4DB-F269D2FB8090}" srcOrd="3" destOrd="0" presId="urn:microsoft.com/office/officeart/2018/2/layout/IconVerticalSolidList"/>
    <dgm:cxn modelId="{30E3ECE5-A20C-4270-B572-3E53CFD0AD20}" type="presParOf" srcId="{A49EFF4E-406C-42B2-82D5-BAAA42DB000A}" destId="{2CA45693-C72A-4352-A54D-6C5DA215CF4C}" srcOrd="1" destOrd="0" presId="urn:microsoft.com/office/officeart/2018/2/layout/IconVerticalSolidList"/>
    <dgm:cxn modelId="{FA692858-6A3E-4510-8368-3C583752535C}" type="presParOf" srcId="{A49EFF4E-406C-42B2-82D5-BAAA42DB000A}" destId="{2C58FAEE-98B7-4CDD-8016-637A8FA07FEA}" srcOrd="2" destOrd="0" presId="urn:microsoft.com/office/officeart/2018/2/layout/IconVerticalSolidList"/>
    <dgm:cxn modelId="{58C30C2C-0C1C-4F5C-9A44-0D30D3B77E8D}" type="presParOf" srcId="{2C58FAEE-98B7-4CDD-8016-637A8FA07FEA}" destId="{5336F19D-16AD-4FD8-9871-A134E8457FB5}" srcOrd="0" destOrd="0" presId="urn:microsoft.com/office/officeart/2018/2/layout/IconVerticalSolidList"/>
    <dgm:cxn modelId="{0AAEA130-A98D-4E2E-B4A6-2C040B5DBACC}" type="presParOf" srcId="{2C58FAEE-98B7-4CDD-8016-637A8FA07FEA}" destId="{E9E4784B-46DF-49B9-ADF0-5E09D74E9E28}" srcOrd="1" destOrd="0" presId="urn:microsoft.com/office/officeart/2018/2/layout/IconVerticalSolidList"/>
    <dgm:cxn modelId="{7EA3F813-9ABA-4CEC-991E-993D519ED863}" type="presParOf" srcId="{2C58FAEE-98B7-4CDD-8016-637A8FA07FEA}" destId="{517C6B57-2103-4C4B-AC84-860D6B4F6EA0}" srcOrd="2" destOrd="0" presId="urn:microsoft.com/office/officeart/2018/2/layout/IconVerticalSolidList"/>
    <dgm:cxn modelId="{E151AAAE-1CBF-402B-A8A4-AD0B4A3E9301}" type="presParOf" srcId="{2C58FAEE-98B7-4CDD-8016-637A8FA07FEA}" destId="{A4F69A81-4294-4EEE-A3F5-61DBD2A16D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B65A0-9576-455B-8D70-628E4515AC5A}">
      <dsp:nvSpPr>
        <dsp:cNvPr id="0" name=""/>
        <dsp:cNvSpPr/>
      </dsp:nvSpPr>
      <dsp:spPr>
        <a:xfrm>
          <a:off x="0" y="648415"/>
          <a:ext cx="11535865" cy="1197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98C53FE-988F-4275-85F6-57CDBADD0D3F}">
      <dsp:nvSpPr>
        <dsp:cNvPr id="0" name=""/>
        <dsp:cNvSpPr/>
      </dsp:nvSpPr>
      <dsp:spPr>
        <a:xfrm>
          <a:off x="362115" y="917757"/>
          <a:ext cx="658391" cy="658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4DB621-4522-4D76-A4DB-F269D2FB8090}">
      <dsp:nvSpPr>
        <dsp:cNvPr id="0" name=""/>
        <dsp:cNvSpPr/>
      </dsp:nvSpPr>
      <dsp:spPr>
        <a:xfrm>
          <a:off x="1382621" y="648415"/>
          <a:ext cx="10153243" cy="119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0" tIns="126690" rIns="126690" bIns="1266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i="1" kern="1200">
              <a:latin typeface="Arial" panose="020B0604020202020204" pitchFamily="34" charset="0"/>
              <a:cs typeface="Arial" panose="020B0604020202020204" pitchFamily="34" charset="0"/>
            </a:rPr>
            <a:t>En Power BI y muchas herramientas de análisis, la geolocalización parece sencilla, pero hay errores comunes que pueden distorsionar los resultados. Este proyecto muestra tres enfoques diferentes y cómo elegir el mejor método para mapear datos correctamente."</a:t>
          </a:r>
          <a:endParaRPr lang="en-US" sz="17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82621" y="648415"/>
        <a:ext cx="10153243" cy="1197074"/>
      </dsp:txXfrm>
    </dsp:sp>
    <dsp:sp modelId="{5336F19D-16AD-4FD8-9871-A134E8457FB5}">
      <dsp:nvSpPr>
        <dsp:cNvPr id="0" name=""/>
        <dsp:cNvSpPr/>
      </dsp:nvSpPr>
      <dsp:spPr>
        <a:xfrm>
          <a:off x="0" y="2125162"/>
          <a:ext cx="11535865" cy="1197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9E4784B-46DF-49B9-ADF0-5E09D74E9E28}">
      <dsp:nvSpPr>
        <dsp:cNvPr id="0" name=""/>
        <dsp:cNvSpPr/>
      </dsp:nvSpPr>
      <dsp:spPr>
        <a:xfrm>
          <a:off x="362115" y="2414100"/>
          <a:ext cx="658391" cy="658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69A81-4294-4EEE-A3F5-61DBD2A16D76}">
      <dsp:nvSpPr>
        <dsp:cNvPr id="0" name=""/>
        <dsp:cNvSpPr/>
      </dsp:nvSpPr>
      <dsp:spPr>
        <a:xfrm>
          <a:off x="1382621" y="2144758"/>
          <a:ext cx="10153243" cy="119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0" tIns="126690" rIns="126690" bIns="1266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latin typeface="Arial" panose="020B0604020202020204" pitchFamily="34" charset="0"/>
              <a:cs typeface="Arial" panose="020B0604020202020204" pitchFamily="34" charset="0"/>
            </a:rPr>
            <a:t>✅ </a:t>
          </a:r>
          <a:r>
            <a:rPr lang="es-MX" sz="1700" b="1" kern="1200" dirty="0">
              <a:latin typeface="Arial" panose="020B0604020202020204" pitchFamily="34" charset="0"/>
              <a:cs typeface="Arial" panose="020B0604020202020204" pitchFamily="34" charset="0"/>
            </a:rPr>
            <a:t>Método Correcto:</a:t>
          </a:r>
          <a:r>
            <a:rPr lang="es-MX" sz="1700" kern="1200" dirty="0">
              <a:latin typeface="Arial" panose="020B0604020202020204" pitchFamily="34" charset="0"/>
              <a:cs typeface="Arial" panose="020B0604020202020204" pitchFamily="34" charset="0"/>
            </a:rPr>
            <a:t> Uso de Ciudad + Departamento + País + Continente.</a:t>
          </a:r>
          <a:br>
            <a:rPr lang="es-MX" sz="17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s-MX" sz="1700" kern="1200" dirty="0">
              <a:latin typeface="Arial" panose="020B0604020202020204" pitchFamily="34" charset="0"/>
              <a:cs typeface="Arial" panose="020B0604020202020204" pitchFamily="34" charset="0"/>
            </a:rPr>
            <a:t>⚠️ </a:t>
          </a:r>
          <a:r>
            <a:rPr lang="es-MX" sz="1700" b="1" kern="1200" dirty="0">
              <a:latin typeface="Arial" panose="020B0604020202020204" pitchFamily="34" charset="0"/>
              <a:cs typeface="Arial" panose="020B0604020202020204" pitchFamily="34" charset="0"/>
            </a:rPr>
            <a:t>Errores Comunes:</a:t>
          </a:r>
          <a:r>
            <a:rPr lang="es-MX" sz="1700" kern="1200" dirty="0">
              <a:latin typeface="Arial" panose="020B0604020202020204" pitchFamily="34" charset="0"/>
              <a:cs typeface="Arial" panose="020B0604020202020204" pitchFamily="34" charset="0"/>
            </a:rPr>
            <a:t> Usar solo el nombre de la Ciudad (Ejemplo: "Medellín" en Colombia y España).</a:t>
          </a:r>
          <a:br>
            <a:rPr lang="es-MX" sz="17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s-MX" sz="1700" kern="1200" dirty="0">
              <a:latin typeface="Arial" panose="020B0604020202020204" pitchFamily="34" charset="0"/>
              <a:cs typeface="Arial" panose="020B0604020202020204" pitchFamily="34" charset="0"/>
            </a:rPr>
            <a:t>📍 </a:t>
          </a:r>
          <a:r>
            <a:rPr lang="es-MX" sz="1700" b="1" kern="1200" dirty="0">
              <a:latin typeface="Arial" panose="020B0604020202020204" pitchFamily="34" charset="0"/>
              <a:cs typeface="Arial" panose="020B0604020202020204" pitchFamily="34" charset="0"/>
            </a:rPr>
            <a:t>Ubicación Exacta:</a:t>
          </a:r>
          <a:r>
            <a:rPr lang="es-MX" sz="1700" kern="1200" dirty="0">
              <a:latin typeface="Arial" panose="020B0604020202020204" pitchFamily="34" charset="0"/>
              <a:cs typeface="Arial" panose="020B0604020202020204" pitchFamily="34" charset="0"/>
            </a:rPr>
            <a:t> Uso de Latitud y Longitud para evitar ambigüedades.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82621" y="2144758"/>
        <a:ext cx="10153243" cy="1197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93D3-FED4-45AC-ABCA-50F84360218B}" type="datetimeFigureOut">
              <a:rPr lang="es-CO" smtClean="0"/>
              <a:t>21/02/2025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30542-D5C0-43EE-93EA-971FF8A00B0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228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2EDB00-6B14-790F-60B8-B8847DD3BE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14530" y="3994485"/>
            <a:ext cx="5639219" cy="465220"/>
          </a:xfrm>
        </p:spPr>
        <p:txBody>
          <a:bodyPr>
            <a:normAutofit/>
          </a:bodyPr>
          <a:lstStyle>
            <a:lvl1pPr marL="0" indent="0" algn="just">
              <a:buNone/>
              <a:defRPr sz="2800" b="1" cap="none" baseline="0">
                <a:solidFill>
                  <a:srgbClr val="95339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y apellidos</a:t>
            </a:r>
            <a:endParaRPr lang="es-CO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C5D051E-973C-CBAF-C279-B1A0973E1CF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14950" y="4507083"/>
            <a:ext cx="5638800" cy="81915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s-ES" dirty="0"/>
              <a:t>Título conferencia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2D77BF-898D-F3B3-B322-BE7D7CB16537}"/>
              </a:ext>
            </a:extLst>
          </p:cNvPr>
          <p:cNvSpPr txBox="1"/>
          <p:nvPr userDrawn="1"/>
        </p:nvSpPr>
        <p:spPr>
          <a:xfrm>
            <a:off x="5233871" y="795013"/>
            <a:ext cx="67739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s-ES" sz="4400" b="1" dirty="0">
                <a:solidFill>
                  <a:srgbClr val="322944"/>
                </a:solidFill>
              </a:rPr>
              <a:t>Global Power Platform Bootcamp 2025</a:t>
            </a:r>
          </a:p>
          <a:p>
            <a:pPr>
              <a:spcBef>
                <a:spcPts val="0"/>
              </a:spcBef>
            </a:pPr>
            <a:r>
              <a:rPr lang="es-ES" sz="4400" b="1" dirty="0">
                <a:solidFill>
                  <a:srgbClr val="953395"/>
                </a:solidFill>
              </a:rPr>
              <a:t>Cali – </a:t>
            </a:r>
            <a:r>
              <a:rPr lang="es-ES" sz="4400" b="1" dirty="0">
                <a:solidFill>
                  <a:srgbClr val="8D2C85"/>
                </a:solidFill>
              </a:rPr>
              <a:t>Colombia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F90B321-223C-BEC8-C146-66B8A0045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005" y1="48511" x2="45005" y2="48511"/>
                        <a14:backgroundMark x1="45490" y1="48862" x2="45490" y2="48862"/>
                        <a14:backgroundMark x1="38603" y1="58494" x2="38603" y2="58494"/>
                      </a14:backgroundRemoval>
                    </a14:imgEffect>
                  </a14:imgLayer>
                </a14:imgProps>
              </a:ext>
            </a:extLst>
          </a:blip>
          <a:srcRect l="28872" t="34173" r="45838" b="25425"/>
          <a:stretch/>
        </p:blipFill>
        <p:spPr>
          <a:xfrm>
            <a:off x="4427418" y="242257"/>
            <a:ext cx="1249487" cy="1105513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D08DDF61-A76E-7EBA-22E8-A00D63735A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B19861-4EF2-D702-86B3-03C16923011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D8C430A-D218-4A67-2D13-984DD5258D9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BF3B30F3-4ECB-E488-3A4E-555626FC17F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60D214F6-1D73-9AEF-6359-F0BFD752A863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726250B-6011-E979-C360-B8ABE25185FA}"/>
              </a:ext>
            </a:extLst>
          </p:cNvPr>
          <p:cNvGrpSpPr/>
          <p:nvPr userDrawn="1"/>
        </p:nvGrpSpPr>
        <p:grpSpPr>
          <a:xfrm>
            <a:off x="-1314067" y="-871221"/>
            <a:ext cx="6157239" cy="6833190"/>
            <a:chOff x="-1314067" y="-871221"/>
            <a:chExt cx="6157239" cy="6833190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D71211F1-FCC0-10F3-97AE-31B000AC2C2E}"/>
                </a:ext>
              </a:extLst>
            </p:cNvPr>
            <p:cNvGrpSpPr/>
            <p:nvPr userDrawn="1"/>
          </p:nvGrpSpPr>
          <p:grpSpPr>
            <a:xfrm>
              <a:off x="-1314067" y="-871221"/>
              <a:ext cx="6157239" cy="6833190"/>
              <a:chOff x="-1314067" y="-871221"/>
              <a:chExt cx="6157239" cy="6833190"/>
            </a:xfrm>
          </p:grpSpPr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44790864-0B45-7731-35ED-700E5F5A6E5F}"/>
                  </a:ext>
                </a:extLst>
              </p:cNvPr>
              <p:cNvGrpSpPr/>
              <p:nvPr userDrawn="1"/>
            </p:nvGrpSpPr>
            <p:grpSpPr>
              <a:xfrm>
                <a:off x="1946045" y="3032592"/>
                <a:ext cx="2880000" cy="2880000"/>
                <a:chOff x="1946045" y="3032592"/>
                <a:chExt cx="2880000" cy="2880000"/>
              </a:xfrm>
            </p:grpSpPr>
            <p:sp>
              <p:nvSpPr>
                <p:cNvPr id="15" name="Círculo: vacío 14">
                  <a:extLst>
                    <a:ext uri="{FF2B5EF4-FFF2-40B4-BE49-F238E27FC236}">
                      <a16:creationId xmlns:a16="http://schemas.microsoft.com/office/drawing/2014/main" id="{1173793B-9F95-2534-CBC0-A4E02800B101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1946045" y="3032592"/>
                  <a:ext cx="2880000" cy="2880000"/>
                </a:xfrm>
                <a:prstGeom prst="donut">
                  <a:avLst>
                    <a:gd name="adj" fmla="val 3109"/>
                  </a:avLst>
                </a:prstGeom>
                <a:solidFill>
                  <a:srgbClr val="D482D4"/>
                </a:solidFill>
                <a:ln>
                  <a:solidFill>
                    <a:srgbClr val="D482D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2D7C4DB7-F74A-B5F4-E00E-61D05F15EB73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2125209" y="3212592"/>
                  <a:ext cx="2520000" cy="2520000"/>
                </a:xfrm>
                <a:prstGeom prst="ellipse">
                  <a:avLst/>
                </a:prstGeom>
                <a:solidFill>
                  <a:srgbClr val="73277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D32131C-5264-1FD4-2E0F-C7BB2736CF8A}"/>
                  </a:ext>
                </a:extLst>
              </p:cNvPr>
              <p:cNvGrpSpPr/>
              <p:nvPr userDrawn="1"/>
            </p:nvGrpSpPr>
            <p:grpSpPr>
              <a:xfrm>
                <a:off x="-1314067" y="-871221"/>
                <a:ext cx="6157239" cy="6833190"/>
                <a:chOff x="-1314067" y="-871221"/>
                <a:chExt cx="6157239" cy="6833190"/>
              </a:xfrm>
            </p:grpSpPr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FC168ABD-D50E-5DB5-A317-E0042D35C369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-1314067" y="-871221"/>
                  <a:ext cx="5638801" cy="5638801"/>
                </a:xfrm>
                <a:prstGeom prst="ellipse">
                  <a:avLst/>
                </a:prstGeom>
                <a:solidFill>
                  <a:srgbClr val="732773"/>
                </a:solidFill>
                <a:ln w="76200">
                  <a:solidFill>
                    <a:srgbClr val="95339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4" name="Arco de bloque 3">
                  <a:extLst>
                    <a:ext uri="{FF2B5EF4-FFF2-40B4-BE49-F238E27FC236}">
                      <a16:creationId xmlns:a16="http://schemas.microsoft.com/office/drawing/2014/main" id="{D538EB75-0820-58A2-4B05-2545042F83A3}"/>
                    </a:ext>
                  </a:extLst>
                </p:cNvPr>
                <p:cNvSpPr/>
                <p:nvPr userDrawn="1"/>
              </p:nvSpPr>
              <p:spPr>
                <a:xfrm rot="18967608">
                  <a:off x="1960861" y="3021453"/>
                  <a:ext cx="2882311" cy="2940516"/>
                </a:xfrm>
                <a:prstGeom prst="blockArc">
                  <a:avLst>
                    <a:gd name="adj1" fmla="val 13112588"/>
                    <a:gd name="adj2" fmla="val 20318267"/>
                    <a:gd name="adj3" fmla="val 287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4B2848BE-2229-5561-A401-DB33FF964DAF}"/>
                </a:ext>
              </a:extLst>
            </p:cNvPr>
            <p:cNvSpPr/>
            <p:nvPr userDrawn="1"/>
          </p:nvSpPr>
          <p:spPr>
            <a:xfrm>
              <a:off x="376505" y="3877083"/>
              <a:ext cx="1260000" cy="126000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D48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67A6129C-038B-26D7-14C0-C50A21ADADA6}"/>
              </a:ext>
            </a:extLst>
          </p:cNvPr>
          <p:cNvSpPr>
            <a:spLocks noGrp="1" noChangeAspect="1"/>
          </p:cNvSpPr>
          <p:nvPr userDrawn="1">
            <p:ph type="pic" sz="quarter" idx="11" hasCustomPrompt="1"/>
          </p:nvPr>
        </p:nvSpPr>
        <p:spPr>
          <a:xfrm>
            <a:off x="416669" y="3900535"/>
            <a:ext cx="1188000" cy="1188000"/>
          </a:xfrm>
          <a:prstGeom prst="ellipse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CO" dirty="0"/>
              <a:t>Bandera</a:t>
            </a:r>
          </a:p>
        </p:txBody>
      </p:sp>
      <p:sp>
        <p:nvSpPr>
          <p:cNvPr id="28" name="Marcador de texto 19">
            <a:extLst>
              <a:ext uri="{FF2B5EF4-FFF2-40B4-BE49-F238E27FC236}">
                <a16:creationId xmlns:a16="http://schemas.microsoft.com/office/drawing/2014/main" id="{33F2AF21-E9B0-8E50-385C-DFB9C6391C8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4346" y="3334685"/>
            <a:ext cx="744318" cy="433065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s-CO" dirty="0"/>
              <a:t>País</a:t>
            </a: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8CBD0B38-8659-331B-6939-A26113C99371}"/>
              </a:ext>
            </a:extLst>
          </p:cNvPr>
          <p:cNvSpPr/>
          <p:nvPr userDrawn="1"/>
        </p:nvSpPr>
        <p:spPr>
          <a:xfrm rot="20681271">
            <a:off x="285683" y="3783243"/>
            <a:ext cx="1450230" cy="1437071"/>
          </a:xfrm>
          <a:prstGeom prst="blockArc">
            <a:avLst>
              <a:gd name="adj1" fmla="val 12012441"/>
              <a:gd name="adj2" fmla="val 1986272"/>
              <a:gd name="adj3" fmla="val 18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03B429F8-9E7C-FCBE-46DB-8C84595F1A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780" t="-15352" r="-14151" b="-13578"/>
          <a:stretch/>
        </p:blipFill>
        <p:spPr>
          <a:xfrm>
            <a:off x="184168" y="556029"/>
            <a:ext cx="2642331" cy="2784301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</p:pic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928D84E9-74D7-A2BC-D763-70FE1A5977E0}"/>
              </a:ext>
            </a:extLst>
          </p:cNvPr>
          <p:cNvSpPr>
            <a:spLocks noGrp="1" noChangeAspect="1"/>
          </p:cNvSpPr>
          <p:nvPr userDrawn="1">
            <p:ph type="pic" sz="quarter" idx="14" hasCustomPrompt="1"/>
          </p:nvPr>
        </p:nvSpPr>
        <p:spPr>
          <a:xfrm>
            <a:off x="2215209" y="3302592"/>
            <a:ext cx="2340000" cy="23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Foto conferencista</a:t>
            </a:r>
          </a:p>
        </p:txBody>
      </p:sp>
    </p:spTree>
    <p:extLst>
      <p:ext uri="{BB962C8B-B14F-4D97-AF65-F5344CB8AC3E}">
        <p14:creationId xmlns:p14="http://schemas.microsoft.com/office/powerpoint/2010/main" val="2863594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F8F2-3DDF-E5A5-29C3-F0089FA56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19363"/>
            <a:ext cx="10515600" cy="1819275"/>
          </a:xfrm>
        </p:spPr>
        <p:txBody>
          <a:bodyPr anchor="ctr">
            <a:normAutofit/>
          </a:bodyPr>
          <a:lstStyle>
            <a:lvl1pPr algn="ctr">
              <a:defRPr sz="5000" cap="none" baseline="0">
                <a:solidFill>
                  <a:srgbClr val="8D2C85"/>
                </a:solidFill>
              </a:defRPr>
            </a:lvl1pPr>
          </a:lstStyle>
          <a:p>
            <a:r>
              <a:rPr lang="es-ES" dirty="0"/>
              <a:t>Título de sección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E66FFC-A4F4-3502-DB24-F8AE329E1D4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Notas del título de la sección (opcional)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8622C21-0517-FD91-ABD5-E1C323608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22880D1A-AF2C-BA89-F59B-E3BD4DC87E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DAE12D60-2FEB-C6E8-F398-7C94BD8675D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AD303E97-6EFE-5223-DA09-CCEA177222B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A294225F-0C25-190E-2729-A3FF8CB64EC6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tall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49850-5089-D3D8-A470-19E28E43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-1"/>
            <a:ext cx="11823032" cy="1116000"/>
          </a:xfrm>
        </p:spPr>
        <p:txBody>
          <a:bodyPr>
            <a:normAutofit/>
          </a:bodyPr>
          <a:lstStyle>
            <a:lvl1pPr>
              <a:defRPr sz="30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4205749-CEE3-B61D-52E2-2057C35CE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5" y="1267326"/>
            <a:ext cx="11823032" cy="47159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4AE2309-48C5-57AB-5A6D-65A6DBE62FF5}"/>
              </a:ext>
            </a:extLst>
          </p:cNvPr>
          <p:cNvGrpSpPr/>
          <p:nvPr userDrawn="1"/>
        </p:nvGrpSpPr>
        <p:grpSpPr>
          <a:xfrm>
            <a:off x="292307" y="993662"/>
            <a:ext cx="5075751" cy="108000"/>
            <a:chOff x="349559" y="1201722"/>
            <a:chExt cx="5075751" cy="108000"/>
          </a:xfrm>
          <a:solidFill>
            <a:schemeClr val="tx2"/>
          </a:solidFill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C193F4C-7BD1-905F-12CF-9522DE1B935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59" y="1258560"/>
              <a:ext cx="5004000" cy="0"/>
            </a:xfrm>
            <a:prstGeom prst="line">
              <a:avLst/>
            </a:prstGeom>
            <a:grpFill/>
            <a:ln w="508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C06248F-6228-4329-2B3A-C9835B488A7D}"/>
                </a:ext>
              </a:extLst>
            </p:cNvPr>
            <p:cNvSpPr/>
            <p:nvPr/>
          </p:nvSpPr>
          <p:spPr>
            <a:xfrm rot="5400000">
              <a:off x="5317310" y="120172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Graphic 6">
            <a:extLst>
              <a:ext uri="{FF2B5EF4-FFF2-40B4-BE49-F238E27FC236}">
                <a16:creationId xmlns:a16="http://schemas.microsoft.com/office/drawing/2014/main" id="{EC94459D-2C1D-C05B-71E5-851CE40D9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288D54AA-328C-C26E-0B07-F67B16EE87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0CCBA5-F6E1-5863-ECEB-A31D1336EE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3CDBFBD5-0508-F20C-A2DE-987B94B0AA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8485C295-0B57-FE6B-39F6-72DAFDA416AD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cinado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E4BD0B7-3691-353C-37DB-CB7638E9C94A}"/>
              </a:ext>
            </a:extLst>
          </p:cNvPr>
          <p:cNvSpPr txBox="1"/>
          <p:nvPr userDrawn="1"/>
        </p:nvSpPr>
        <p:spPr>
          <a:xfrm>
            <a:off x="421870" y="418230"/>
            <a:ext cx="1054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8D2C85"/>
                </a:solidFill>
              </a:rPr>
              <a:t>Con el apoyo de:</a:t>
            </a:r>
            <a:endParaRPr lang="es-CO" sz="3600" b="1" dirty="0">
              <a:solidFill>
                <a:srgbClr val="8D2C85"/>
              </a:solidFill>
            </a:endParaRPr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19356F52-240C-AE0B-66B0-3CE5E68D85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3" name="Graphic 8">
            <a:extLst>
              <a:ext uri="{FF2B5EF4-FFF2-40B4-BE49-F238E27FC236}">
                <a16:creationId xmlns:a16="http://schemas.microsoft.com/office/drawing/2014/main" id="{BD7109EC-E08A-1CCB-C198-70153CBE8C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731A6AF8-097D-4D5F-BB28-8E075C2E1F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5" name="Graphic 12">
            <a:extLst>
              <a:ext uri="{FF2B5EF4-FFF2-40B4-BE49-F238E27FC236}">
                <a16:creationId xmlns:a16="http://schemas.microsoft.com/office/drawing/2014/main" id="{EB041972-D9E6-90D6-94AE-B7C6A542A8C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8" name="Freeform 10">
            <a:extLst>
              <a:ext uri="{FF2B5EF4-FFF2-40B4-BE49-F238E27FC236}">
                <a16:creationId xmlns:a16="http://schemas.microsoft.com/office/drawing/2014/main" id="{F054A789-DCD0-A5EB-EA66-15CD69A98242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1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84F7767-0E1B-0D27-A184-C8E923AAF6FB}"/>
              </a:ext>
            </a:extLst>
          </p:cNvPr>
          <p:cNvSpPr/>
          <p:nvPr userDrawn="1"/>
        </p:nvSpPr>
        <p:spPr>
          <a:xfrm>
            <a:off x="0" y="6011484"/>
            <a:ext cx="12192000" cy="873926"/>
          </a:xfrm>
          <a:prstGeom prst="rect">
            <a:avLst/>
          </a:prstGeom>
          <a:solidFill>
            <a:srgbClr val="D482D4"/>
          </a:solidFill>
          <a:ln>
            <a:solidFill>
              <a:srgbClr val="D48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CA6091-9F8D-B2CD-6FEA-54B5BFF6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72A83-359E-3616-FBE4-223DF6890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19" name="Imagen 1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A229058-9157-25D1-928E-A196F105E3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575352"/>
              </a:clrFrom>
              <a:clrTo>
                <a:srgbClr val="5753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43" y="5974363"/>
            <a:ext cx="2115467" cy="948168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478BEB8D-6EB4-80EE-8DD7-E37EDADB6FAB}"/>
              </a:ext>
            </a:extLst>
          </p:cNvPr>
          <p:cNvSpPr txBox="1"/>
          <p:nvPr userDrawn="1"/>
        </p:nvSpPr>
        <p:spPr>
          <a:xfrm>
            <a:off x="10399923" y="6263781"/>
            <a:ext cx="16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#GPPB2025</a:t>
            </a:r>
          </a:p>
        </p:txBody>
      </p:sp>
    </p:spTree>
    <p:extLst>
      <p:ext uri="{BB962C8B-B14F-4D97-AF65-F5344CB8AC3E}">
        <p14:creationId xmlns:p14="http://schemas.microsoft.com/office/powerpoint/2010/main" val="19750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2294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2294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2294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2294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94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94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finanzasvlr/Global-Power-Platform-Bootcamp-Cali-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0FAA672-4052-9EC7-5B77-BC765AC2A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Ricardo Monroy Palacios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7C5700-A2AB-05DC-C6EC-8D98CDA0B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 err="1"/>
              <a:t>DashGeoDate</a:t>
            </a:r>
            <a:r>
              <a:rPr lang="es-CO" dirty="0"/>
              <a:t> - Métodos Correctos para Ubicar Datos Geográficos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09B731F-2A57-C690-2942-2A0A0757DD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581196-B912-0B29-91C0-FDAC88242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A6A2C9C7-EA49-A2D7-7D1E-5AD6830BDAB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Imagen 11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FF6601D8-B10E-F18B-B2FF-E82FCCF43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5" y="4022184"/>
            <a:ext cx="969798" cy="9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95CBE68B-8255-F1E2-F1F2-C2E555363CC2}"/>
              </a:ext>
            </a:extLst>
          </p:cNvPr>
          <p:cNvGrpSpPr/>
          <p:nvPr/>
        </p:nvGrpSpPr>
        <p:grpSpPr>
          <a:xfrm>
            <a:off x="574044" y="1239113"/>
            <a:ext cx="3240000" cy="1260000"/>
            <a:chOff x="488448" y="1211102"/>
            <a:chExt cx="3240000" cy="12600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712920A9-90BF-80B2-6073-E0AE08E96245}"/>
                </a:ext>
              </a:extLst>
            </p:cNvPr>
            <p:cNvSpPr/>
            <p:nvPr/>
          </p:nvSpPr>
          <p:spPr>
            <a:xfrm>
              <a:off x="488448" y="1211102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2" name="Imagen 11" descr="Dibujo con letras blancas&#10;&#10;Descripción generada automáticamente con confianza media">
              <a:extLst>
                <a:ext uri="{FF2B5EF4-FFF2-40B4-BE49-F238E27FC236}">
                  <a16:creationId xmlns:a16="http://schemas.microsoft.com/office/drawing/2014/main" id="{28D981B0-DD6F-BE07-EF88-937C6019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65" y="1560949"/>
              <a:ext cx="2975966" cy="560306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EBFC720-7072-DF19-CACF-135B097E4474}"/>
              </a:ext>
            </a:extLst>
          </p:cNvPr>
          <p:cNvGrpSpPr/>
          <p:nvPr/>
        </p:nvGrpSpPr>
        <p:grpSpPr>
          <a:xfrm>
            <a:off x="4453247" y="1211102"/>
            <a:ext cx="3240000" cy="1260000"/>
            <a:chOff x="3849948" y="1391547"/>
            <a:chExt cx="3240000" cy="12600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1CF9013-F79E-BE1F-A492-FE3C324A11FD}"/>
                </a:ext>
              </a:extLst>
            </p:cNvPr>
            <p:cNvSpPr/>
            <p:nvPr/>
          </p:nvSpPr>
          <p:spPr>
            <a:xfrm>
              <a:off x="3849948" y="1391547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005A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3" name="Picture 2" descr="Consejo Estudiantil - Universidad Icesi, Cali - ColombiaEs tiempo de ayudar">
              <a:extLst>
                <a:ext uri="{FF2B5EF4-FFF2-40B4-BE49-F238E27FC236}">
                  <a16:creationId xmlns:a16="http://schemas.microsoft.com/office/drawing/2014/main" id="{25B3CE12-25E5-E211-1952-C8266E12D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823" y="1658904"/>
              <a:ext cx="2308251" cy="725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9729ACF8-9EF2-F17E-AD34-F59366F32DA1}"/>
              </a:ext>
            </a:extLst>
          </p:cNvPr>
          <p:cNvGrpSpPr/>
          <p:nvPr/>
        </p:nvGrpSpPr>
        <p:grpSpPr>
          <a:xfrm>
            <a:off x="574044" y="2787785"/>
            <a:ext cx="3240000" cy="1260000"/>
            <a:chOff x="4272552" y="4047951"/>
            <a:chExt cx="3240000" cy="1260000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1E7289CD-7CF6-AA6A-2A6B-634C44CA4A87}"/>
                </a:ext>
              </a:extLst>
            </p:cNvPr>
            <p:cNvSpPr/>
            <p:nvPr/>
          </p:nvSpPr>
          <p:spPr>
            <a:xfrm>
              <a:off x="4272552" y="4047951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F8F8F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026" name="Picture 2" descr="Al aire | Javeriana Estéro Cali 107.5">
              <a:extLst>
                <a:ext uri="{FF2B5EF4-FFF2-40B4-BE49-F238E27FC236}">
                  <a16:creationId xmlns:a16="http://schemas.microsoft.com/office/drawing/2014/main" id="{5AD604AE-2158-5115-AD8A-659AB0E4D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708" y="4204431"/>
              <a:ext cx="2925689" cy="947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BB2B145-A043-9390-0F28-7729E7ADC2CA}"/>
              </a:ext>
            </a:extLst>
          </p:cNvPr>
          <p:cNvGrpSpPr/>
          <p:nvPr/>
        </p:nvGrpSpPr>
        <p:grpSpPr>
          <a:xfrm>
            <a:off x="4453247" y="2787785"/>
            <a:ext cx="3240000" cy="1260000"/>
            <a:chOff x="8358859" y="4276368"/>
            <a:chExt cx="3240000" cy="1260000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1DF57C8C-3E7A-854B-AA0F-A76CD5291157}"/>
                </a:ext>
              </a:extLst>
            </p:cNvPr>
            <p:cNvSpPr/>
            <p:nvPr/>
          </p:nvSpPr>
          <p:spPr>
            <a:xfrm>
              <a:off x="8358859" y="4276368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37B70E52-FEF9-20E5-DE32-221429DE35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18" b="26632"/>
            <a:stretch/>
          </p:blipFill>
          <p:spPr>
            <a:xfrm>
              <a:off x="8516089" y="4432848"/>
              <a:ext cx="2925541" cy="94704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99EB6D7-E044-1E9C-F081-36AE436CDC02}"/>
              </a:ext>
            </a:extLst>
          </p:cNvPr>
          <p:cNvGrpSpPr/>
          <p:nvPr/>
        </p:nvGrpSpPr>
        <p:grpSpPr>
          <a:xfrm>
            <a:off x="8332450" y="1211102"/>
            <a:ext cx="3240000" cy="1260000"/>
            <a:chOff x="8360837" y="4247888"/>
            <a:chExt cx="3240000" cy="1260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4020D3E3-2FAC-4B61-02D3-3EF0D248D48F}"/>
                </a:ext>
              </a:extLst>
            </p:cNvPr>
            <p:cNvSpPr/>
            <p:nvPr/>
          </p:nvSpPr>
          <p:spPr>
            <a:xfrm>
              <a:off x="8360837" y="4247888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5" name="Picture 2" descr="Galeria de fotos - Canal Universitario / Universidad del Valle / Cali,  ColombiaCanal Universitario / Universidad del Valle / Cali, Colombia">
              <a:extLst>
                <a:ext uri="{FF2B5EF4-FFF2-40B4-BE49-F238E27FC236}">
                  <a16:creationId xmlns:a16="http://schemas.microsoft.com/office/drawing/2014/main" id="{3E30ED9E-3839-E703-7AB2-2BA86DF00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9" b="43212"/>
            <a:stretch/>
          </p:blipFill>
          <p:spPr bwMode="auto">
            <a:xfrm>
              <a:off x="8514005" y="4595643"/>
              <a:ext cx="2933664" cy="564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725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117E-AF54-2F51-60AE-1DF1B439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99811-2BE0-7393-DD57-F1E9DBB8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081"/>
            <a:ext cx="10515600" cy="1819275"/>
          </a:xfrm>
        </p:spPr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Descarga el material gratis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8FD87-365D-F5E3-B848-3C8F3779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6188" y="5195281"/>
            <a:ext cx="8759622" cy="371643"/>
          </a:xfrm>
        </p:spPr>
        <p:txBody>
          <a:bodyPr>
            <a:normAutofit/>
          </a:bodyPr>
          <a:lstStyle/>
          <a:p>
            <a:pPr algn="ctr"/>
            <a:r>
              <a:rPr lang="es-CO" sz="160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https://github.com/finanzasvlr/Global-Power-Platform-Bootcamp-Cali-2025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7C03B40F-6F57-33D5-1C8D-6F9DC0B3F5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29" y="2156940"/>
            <a:ext cx="3038341" cy="3038341"/>
          </a:xfrm>
          <a:prstGeom prst="roundRect">
            <a:avLst/>
          </a:prstGeom>
        </p:spPr>
      </p:pic>
      <p:pic>
        <p:nvPicPr>
          <p:cNvPr id="1026" name="Picture 2" descr="GitHub Logo - símbolo, significado logotipo, historia, PNG">
            <a:extLst>
              <a:ext uri="{FF2B5EF4-FFF2-40B4-BE49-F238E27FC236}">
                <a16:creationId xmlns:a16="http://schemas.microsoft.com/office/drawing/2014/main" id="{216C6B91-F12B-B1DF-16D8-4D2DDD37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593" y="246123"/>
            <a:ext cx="2363407" cy="13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3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F16907-B785-9228-D691-AE4CA43EF537}"/>
              </a:ext>
            </a:extLst>
          </p:cNvPr>
          <p:cNvSpPr txBox="1">
            <a:spLocks/>
          </p:cNvSpPr>
          <p:nvPr/>
        </p:nvSpPr>
        <p:spPr>
          <a:xfrm>
            <a:off x="1050879" y="609601"/>
            <a:ext cx="447646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s-CO" sz="2800" cap="all" spc="600" dirty="0">
                <a:solidFill>
                  <a:schemeClr val="tx1">
                    <a:lumMod val="85000"/>
                    <a:lumOff val="15000"/>
                  </a:schemeClr>
                </a:solidFill>
                <a:ea typeface="Batang"/>
              </a:rPr>
              <a:t>Introducción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82B2E1-14E6-DC83-1E8B-5ED2DBD0CC7E}"/>
              </a:ext>
            </a:extLst>
          </p:cNvPr>
          <p:cNvSpPr txBox="1">
            <a:spLocks/>
          </p:cNvSpPr>
          <p:nvPr/>
        </p:nvSpPr>
        <p:spPr>
          <a:xfrm>
            <a:off x="383678" y="1946476"/>
            <a:ext cx="5810865" cy="4107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CO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/>
              </a:rPr>
              <a:t>• ¿Por qué es importante la geolocalización en los datos?</a:t>
            </a:r>
          </a:p>
          <a:p>
            <a:pPr algn="l">
              <a:lnSpc>
                <a:spcPct val="100000"/>
              </a:lnSpc>
            </a:pPr>
            <a:r>
              <a:rPr lang="es-CO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/>
              </a:rPr>
              <a:t>• Errores comunes en la ubicación de datos</a:t>
            </a:r>
          </a:p>
          <a:p>
            <a:pPr algn="l">
              <a:lnSpc>
                <a:spcPct val="100000"/>
              </a:lnSpc>
            </a:pPr>
            <a:r>
              <a:rPr lang="es-CO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/>
              </a:rPr>
              <a:t>• Impacto en la toma de decisiones</a:t>
            </a:r>
          </a:p>
          <a:p>
            <a:pPr algn="l">
              <a:lnSpc>
                <a:spcPct val="100000"/>
              </a:lnSpc>
            </a:pPr>
            <a:r>
              <a:rPr lang="es-CO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/>
              </a:rPr>
              <a:t>• Solución propuesta: </a:t>
            </a:r>
            <a:r>
              <a:rPr lang="es-CO" spc="50" dirty="0" err="1">
                <a:solidFill>
                  <a:schemeClr val="tx1">
                    <a:lumMod val="85000"/>
                    <a:lumOff val="15000"/>
                  </a:schemeClr>
                </a:solidFill>
                <a:ea typeface="Batang"/>
              </a:rPr>
              <a:t>DashGeoDate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3842694-99D5-ABDE-8DAB-91093212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7" r="-2" b="-2"/>
          <a:stretch/>
        </p:blipFill>
        <p:spPr>
          <a:xfrm>
            <a:off x="6122155" y="10"/>
            <a:ext cx="6069846" cy="6007500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732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2D9B0EB-2F55-EE8B-FE9E-8D044D294743}"/>
              </a:ext>
            </a:extLst>
          </p:cNvPr>
          <p:cNvSpPr txBox="1"/>
          <p:nvPr/>
        </p:nvSpPr>
        <p:spPr>
          <a:xfrm>
            <a:off x="1050879" y="2147356"/>
            <a:ext cx="6967181" cy="410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s-MX" dirty="0"/>
              <a:t>Imaginen que trabajan en una empresa global y necesitan analizar datos de clientes en diferentes países. Crean un mapa en </a:t>
            </a:r>
            <a:r>
              <a:rPr lang="es-MX" dirty="0" err="1"/>
              <a:t>Power</a:t>
            </a:r>
            <a:r>
              <a:rPr lang="es-MX" dirty="0"/>
              <a:t> BI, pero de repente ven ciudades ubicadas en el lugar equivocado… Bogotá aparece en EE.UU., Medellín en España. ¿Cómo afecta esto la toma de decisiones?</a:t>
            </a: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  <p:pic>
        <p:nvPicPr>
          <p:cNvPr id="7" name="Picture 4" descr="Person pointing on a map">
            <a:extLst>
              <a:ext uri="{FF2B5EF4-FFF2-40B4-BE49-F238E27FC236}">
                <a16:creationId xmlns:a16="http://schemas.microsoft.com/office/drawing/2014/main" id="{B005A1E6-6926-0487-6723-F2706E92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63" r="35274" b="-1"/>
          <a:stretch/>
        </p:blipFill>
        <p:spPr>
          <a:xfrm>
            <a:off x="8508414" y="9834"/>
            <a:ext cx="3683586" cy="5987843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804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2D2B2-478D-64CB-2E38-31AC65814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245E9D3-C896-F1BD-F2C5-B89CE6F95BFF}"/>
              </a:ext>
            </a:extLst>
          </p:cNvPr>
          <p:cNvSpPr txBox="1"/>
          <p:nvPr/>
        </p:nvSpPr>
        <p:spPr>
          <a:xfrm>
            <a:off x="1168866" y="1652407"/>
            <a:ext cx="3875963" cy="410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s-CO" spc="50" noProof="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Los datos geográficos son fundamentales en múltiples industrias: telecomunicaciones, logística, marketing y más. Sin embargo, un error en la ubicación de datos puede generar pérdidas económicas, malas decisiones y una gestión ineficiente. Hoy vamos a ver cómo evitar estos problemas y asegurar que nuestros mapas reflejen la realidad.</a:t>
            </a:r>
          </a:p>
        </p:txBody>
      </p:sp>
      <p:pic>
        <p:nvPicPr>
          <p:cNvPr id="3" name="Picture 15" descr="Graph">
            <a:extLst>
              <a:ext uri="{FF2B5EF4-FFF2-40B4-BE49-F238E27FC236}">
                <a16:creationId xmlns:a16="http://schemas.microsoft.com/office/drawing/2014/main" id="{25A612D2-58EE-A387-63BE-564895B2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93" r="24060" b="2"/>
          <a:stretch/>
        </p:blipFill>
        <p:spPr>
          <a:xfrm>
            <a:off x="6112221" y="10"/>
            <a:ext cx="6079780" cy="6017332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56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F20BD-60A6-F3E8-1A0E-89F761451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930F3D-46ED-D1F6-81B0-D457B26D2CC9}"/>
              </a:ext>
            </a:extLst>
          </p:cNvPr>
          <p:cNvSpPr txBox="1"/>
          <p:nvPr/>
        </p:nvSpPr>
        <p:spPr>
          <a:xfrm>
            <a:off x="386080" y="438727"/>
            <a:ext cx="7111711" cy="452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s-MX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Soy Ricardo Monroy, Analista de datos en el sector de telecomunicaciones hace ya mas de 7 años, mi experiencia liderando proyectos de calidad en grandes compañías me ha proporcionado una amplia experiencia en gestión y solución de errores de datos evitando contingencias gracias a una correcta geolocalización de la información  garantizando así la precisión y calidad de la misma.</a:t>
            </a:r>
          </a:p>
          <a:p>
            <a:pPr>
              <a:spcAft>
                <a:spcPts val="600"/>
              </a:spcAft>
            </a:pPr>
            <a:r>
              <a:rPr lang="es-MX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Hoy quiero compartirles un poco de mi experiencia en el correcto manejo de fallas comunes en geolocalización.</a:t>
            </a:r>
            <a:endParaRPr lang="es-CO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5472C2-C762-E131-03C4-BEA8BEBCF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3" y="2974521"/>
            <a:ext cx="2500612" cy="25006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965E04-221C-80FE-D3E8-ED626E705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31" y="272911"/>
            <a:ext cx="2501580" cy="2501580"/>
          </a:xfrm>
          <a:prstGeom prst="rect">
            <a:avLst/>
          </a:prstGeom>
        </p:spPr>
      </p:pic>
      <p:pic>
        <p:nvPicPr>
          <p:cNvPr id="8" name="Picture 2" descr="GitHub Logo - símbolo, significado logotipo, historia, PNG">
            <a:extLst>
              <a:ext uri="{FF2B5EF4-FFF2-40B4-BE49-F238E27FC236}">
                <a16:creationId xmlns:a16="http://schemas.microsoft.com/office/drawing/2014/main" id="{05BEB83E-F2BE-BFCD-8CD6-C7C11A500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125" y="3185264"/>
            <a:ext cx="1225357" cy="69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504403-32E4-99B0-E00B-2035A9024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793" y="434624"/>
            <a:ext cx="604157" cy="5656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1FBB48-2D26-58F4-5EFA-2F8C901A1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439" y="4047877"/>
            <a:ext cx="7518318" cy="5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28D16-E0FF-AE50-0212-1AB29F6D4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8F45F-57C8-4CED-7BA3-B8CBC272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47" y="2907317"/>
            <a:ext cx="6029801" cy="3029974"/>
          </a:xfrm>
          <a:prstGeom prst="rect">
            <a:avLst/>
          </a:prstGeom>
        </p:spPr>
      </p:pic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1EE6D3CF-F67E-3067-4F66-6D17E8FA1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931249"/>
              </p:ext>
            </p:extLst>
          </p:nvPr>
        </p:nvGraphicFramePr>
        <p:xfrm>
          <a:off x="203851" y="-561249"/>
          <a:ext cx="11535865" cy="39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03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AC7F-B6DA-37CF-39E5-CAC614EEC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6EB0-C023-0409-8AB7-815A535B685F}"/>
              </a:ext>
            </a:extLst>
          </p:cNvPr>
          <p:cNvSpPr txBox="1"/>
          <p:nvPr/>
        </p:nvSpPr>
        <p:spPr>
          <a:xfrm>
            <a:off x="6786880" y="2721113"/>
            <a:ext cx="2647519" cy="1230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s-CO" sz="36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/>
              </a:rPr>
              <a:t>Gracias</a:t>
            </a:r>
          </a:p>
        </p:txBody>
      </p:sp>
      <p:pic>
        <p:nvPicPr>
          <p:cNvPr id="3" name="Graphic 5" descr="Apretón de manos">
            <a:extLst>
              <a:ext uri="{FF2B5EF4-FFF2-40B4-BE49-F238E27FC236}">
                <a16:creationId xmlns:a16="http://schemas.microsoft.com/office/drawing/2014/main" id="{8B733622-8F7D-8B48-E31A-E398CDBED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953" y="1505994"/>
            <a:ext cx="3846011" cy="38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65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lobal Power Platform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152F24A5983F149BA672EB5E1ABCE95" ma:contentTypeVersion="9" ma:contentTypeDescription="Crear nuevo documento." ma:contentTypeScope="" ma:versionID="2b60b2f31a4896781b46d815b3b7b792">
  <xsd:schema xmlns:xsd="http://www.w3.org/2001/XMLSchema" xmlns:xs="http://www.w3.org/2001/XMLSchema" xmlns:p="http://schemas.microsoft.com/office/2006/metadata/properties" xmlns:ns2="d8dbc169-0d02-430e-802c-31ac3f27be98" xmlns:ns3="6e6342ce-41c5-4889-b1d5-925116c48d9e" xmlns:ns4="http://schemas.microsoft.com/sharepoint/v3/fields" targetNamespace="http://schemas.microsoft.com/office/2006/metadata/properties" ma:root="true" ma:fieldsID="2a435a29469f8000f5f142af6c03edc9" ns2:_="" ns3:_="" ns4:_="">
    <xsd:import namespace="d8dbc169-0d02-430e-802c-31ac3f27be98"/>
    <xsd:import namespace="6e6342ce-41c5-4889-b1d5-925116c48d9e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_DCDateCreate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bc169-0d02-430e-802c-31ac3f27be9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406c10dc-ef40-4939-b439-c5a42e5589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342ce-41c5-4889-b1d5-925116c48d9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15e1e49-de47-47da-b7f8-906605a905bd}" ma:internalName="TaxCatchAll" ma:showField="CatchAllData" ma:web="6e6342ce-41c5-4889-b1d5-925116c48d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2" nillable="true" ma:displayName="Fecha de creación" ma:description="Fecha en la que se creó el recurso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or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dbc169-0d02-430e-802c-31ac3f27be98">
      <Terms xmlns="http://schemas.microsoft.com/office/infopath/2007/PartnerControls"/>
    </lcf76f155ced4ddcb4097134ff3c332f>
    <TaxCatchAll xmlns="6e6342ce-41c5-4889-b1d5-925116c48d9e" xsi:nil="true"/>
    <_DCDateCreated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E99313-0862-4C36-8841-D11082ED23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dbc169-0d02-430e-802c-31ac3f27be98"/>
    <ds:schemaRef ds:uri="6e6342ce-41c5-4889-b1d5-925116c48d9e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9D9475-1AE1-45C8-B1D4-023D14BDD6BB}">
  <ds:schemaRefs>
    <ds:schemaRef ds:uri="http://schemas.microsoft.com/office/2006/metadata/properties"/>
    <ds:schemaRef ds:uri="http://schemas.microsoft.com/office/infopath/2007/PartnerControls"/>
    <ds:schemaRef ds:uri="863dc2d4-9990-48de-9593-97e4a854a45f"/>
    <ds:schemaRef ds:uri="563ab91c-d08d-4c33-9871-4cc4e409eafa"/>
    <ds:schemaRef ds:uri="d8dbc169-0d02-430e-802c-31ac3f27be98"/>
    <ds:schemaRef ds:uri="6e6342ce-41c5-4889-b1d5-925116c48d9e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ED01A0D-88BE-4FA6-8586-487149ED62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355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Descarga el material gratis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Ignacio Rodríguez Lasso</dc:creator>
  <cp:lastModifiedBy>Ricardo Monroy</cp:lastModifiedBy>
  <cp:revision>125</cp:revision>
  <dcterms:created xsi:type="dcterms:W3CDTF">2023-06-14T01:28:16Z</dcterms:created>
  <dcterms:modified xsi:type="dcterms:W3CDTF">2025-02-21T20:51:29Z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0x0101005152F24A5983F149BA672EB5E1ABCE95</vt:lpwstr>
  </property>
  <property fmtid="{D5CDD505-2E9C-101B-9397-08002B2CF9AE}" pid="3" name="MediaServiceImageTags">
    <vt:lpwstr/>
  </property>
</Properties>
</file>