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2" r:id="rId5"/>
    <p:sldId id="271" r:id="rId6"/>
    <p:sldId id="264" r:id="rId7"/>
    <p:sldId id="269" r:id="rId8"/>
    <p:sldId id="257" r:id="rId9"/>
    <p:sldId id="262" r:id="rId10"/>
    <p:sldId id="263" r:id="rId11"/>
    <p:sldId id="258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82D4"/>
    <a:srgbClr val="742575"/>
    <a:srgbClr val="8D2C85"/>
    <a:srgbClr val="953395"/>
    <a:srgbClr val="322944"/>
    <a:srgbClr val="FFFFFF"/>
    <a:srgbClr val="009999"/>
    <a:srgbClr val="F8F8F8"/>
    <a:srgbClr val="5E71B3"/>
    <a:srgbClr val="005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3F9A3-D4A7-49B7-B89A-02478ACE13A6}" v="128" dt="2025-02-06T14:46:50.821"/>
    <p1510:client id="{437F1577-D6C7-4E38-B603-43EAC8825766}" v="29" dt="2025-02-06T15:08:47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93D3-FED4-45AC-ABCA-50F84360218B}" type="datetimeFigureOut">
              <a:rPr lang="es-CO" smtClean="0"/>
              <a:t>20/02/2025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30542-D5C0-43EE-93EA-971FF8A00B0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228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22EDB00-6B14-790F-60B8-B8847DD3BEE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14530" y="3994485"/>
            <a:ext cx="5639219" cy="465220"/>
          </a:xfrm>
        </p:spPr>
        <p:txBody>
          <a:bodyPr>
            <a:normAutofit/>
          </a:bodyPr>
          <a:lstStyle>
            <a:lvl1pPr marL="0" indent="0" algn="just">
              <a:buNone/>
              <a:defRPr sz="2800" b="1" cap="none" baseline="0">
                <a:solidFill>
                  <a:srgbClr val="95339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y apellidos</a:t>
            </a:r>
            <a:endParaRPr lang="es-CO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EC5D051E-973C-CBAF-C279-B1A0973E1CF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14950" y="4507083"/>
            <a:ext cx="5638800" cy="81915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s-ES" dirty="0"/>
              <a:t>Título conferencia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2D77BF-898D-F3B3-B322-BE7D7CB16537}"/>
              </a:ext>
            </a:extLst>
          </p:cNvPr>
          <p:cNvSpPr txBox="1"/>
          <p:nvPr userDrawn="1"/>
        </p:nvSpPr>
        <p:spPr>
          <a:xfrm>
            <a:off x="5233871" y="795013"/>
            <a:ext cx="67739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s-ES" sz="4400" b="1" dirty="0">
                <a:solidFill>
                  <a:srgbClr val="322944"/>
                </a:solidFill>
              </a:rPr>
              <a:t>Global Power Platform Bootcamp 2025</a:t>
            </a:r>
          </a:p>
          <a:p>
            <a:pPr>
              <a:spcBef>
                <a:spcPts val="0"/>
              </a:spcBef>
            </a:pPr>
            <a:r>
              <a:rPr lang="es-ES" sz="4400" b="1" dirty="0">
                <a:solidFill>
                  <a:srgbClr val="953395"/>
                </a:solidFill>
              </a:rPr>
              <a:t>Cali – </a:t>
            </a:r>
            <a:r>
              <a:rPr lang="es-ES" sz="4400" b="1" dirty="0">
                <a:solidFill>
                  <a:srgbClr val="8D2C85"/>
                </a:solidFill>
              </a:rPr>
              <a:t>Colombia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F90B321-223C-BEC8-C146-66B8A0045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005" y1="48511" x2="45005" y2="48511"/>
                        <a14:backgroundMark x1="45490" y1="48862" x2="45490" y2="48862"/>
                        <a14:backgroundMark x1="38603" y1="58494" x2="38603" y2="58494"/>
                      </a14:backgroundRemoval>
                    </a14:imgEffect>
                  </a14:imgLayer>
                </a14:imgProps>
              </a:ext>
            </a:extLst>
          </a:blip>
          <a:srcRect l="28872" t="34173" r="45838" b="25425"/>
          <a:stretch/>
        </p:blipFill>
        <p:spPr>
          <a:xfrm>
            <a:off x="4427418" y="242257"/>
            <a:ext cx="1249487" cy="1105513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D08DDF61-A76E-7EBA-22E8-A00D63735A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8B19861-4EF2-D702-86B3-03C16923011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D8C430A-D218-4A67-2D13-984DD5258D9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11" name="Graphic 12">
            <a:extLst>
              <a:ext uri="{FF2B5EF4-FFF2-40B4-BE49-F238E27FC236}">
                <a16:creationId xmlns:a16="http://schemas.microsoft.com/office/drawing/2014/main" id="{BF3B30F3-4ECB-E488-3A4E-555626FC17F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12" name="Freeform 10">
            <a:extLst>
              <a:ext uri="{FF2B5EF4-FFF2-40B4-BE49-F238E27FC236}">
                <a16:creationId xmlns:a16="http://schemas.microsoft.com/office/drawing/2014/main" id="{60D214F6-1D73-9AEF-6359-F0BFD752A863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726250B-6011-E979-C360-B8ABE25185FA}"/>
              </a:ext>
            </a:extLst>
          </p:cNvPr>
          <p:cNvGrpSpPr/>
          <p:nvPr userDrawn="1"/>
        </p:nvGrpSpPr>
        <p:grpSpPr>
          <a:xfrm>
            <a:off x="-1314067" y="-871221"/>
            <a:ext cx="6157239" cy="6833190"/>
            <a:chOff x="-1314067" y="-871221"/>
            <a:chExt cx="6157239" cy="6833190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D71211F1-FCC0-10F3-97AE-31B000AC2C2E}"/>
                </a:ext>
              </a:extLst>
            </p:cNvPr>
            <p:cNvGrpSpPr/>
            <p:nvPr userDrawn="1"/>
          </p:nvGrpSpPr>
          <p:grpSpPr>
            <a:xfrm>
              <a:off x="-1314067" y="-871221"/>
              <a:ext cx="6157239" cy="6833190"/>
              <a:chOff x="-1314067" y="-871221"/>
              <a:chExt cx="6157239" cy="6833190"/>
            </a:xfrm>
          </p:grpSpPr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44790864-0B45-7731-35ED-700E5F5A6E5F}"/>
                  </a:ext>
                </a:extLst>
              </p:cNvPr>
              <p:cNvGrpSpPr/>
              <p:nvPr userDrawn="1"/>
            </p:nvGrpSpPr>
            <p:grpSpPr>
              <a:xfrm>
                <a:off x="1946045" y="3032592"/>
                <a:ext cx="2880000" cy="2880000"/>
                <a:chOff x="1946045" y="3032592"/>
                <a:chExt cx="2880000" cy="2880000"/>
              </a:xfrm>
            </p:grpSpPr>
            <p:sp>
              <p:nvSpPr>
                <p:cNvPr id="15" name="Círculo: vacío 14">
                  <a:extLst>
                    <a:ext uri="{FF2B5EF4-FFF2-40B4-BE49-F238E27FC236}">
                      <a16:creationId xmlns:a16="http://schemas.microsoft.com/office/drawing/2014/main" id="{1173793B-9F95-2534-CBC0-A4E02800B101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1946045" y="3032592"/>
                  <a:ext cx="2880000" cy="2880000"/>
                </a:xfrm>
                <a:prstGeom prst="donut">
                  <a:avLst>
                    <a:gd name="adj" fmla="val 3109"/>
                  </a:avLst>
                </a:prstGeom>
                <a:solidFill>
                  <a:srgbClr val="D482D4"/>
                </a:solidFill>
                <a:ln>
                  <a:solidFill>
                    <a:srgbClr val="D482D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2D7C4DB7-F74A-B5F4-E00E-61D05F15EB73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2125209" y="3212592"/>
                  <a:ext cx="2520000" cy="2520000"/>
                </a:xfrm>
                <a:prstGeom prst="ellipse">
                  <a:avLst/>
                </a:prstGeom>
                <a:solidFill>
                  <a:srgbClr val="73277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D32131C-5264-1FD4-2E0F-C7BB2736CF8A}"/>
                  </a:ext>
                </a:extLst>
              </p:cNvPr>
              <p:cNvGrpSpPr/>
              <p:nvPr userDrawn="1"/>
            </p:nvGrpSpPr>
            <p:grpSpPr>
              <a:xfrm>
                <a:off x="-1314067" y="-871221"/>
                <a:ext cx="6157239" cy="6833190"/>
                <a:chOff x="-1314067" y="-871221"/>
                <a:chExt cx="6157239" cy="6833190"/>
              </a:xfrm>
            </p:grpSpPr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FC168ABD-D50E-5DB5-A317-E0042D35C369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>
                <a:xfrm>
                  <a:off x="-1314067" y="-871221"/>
                  <a:ext cx="5638801" cy="5638801"/>
                </a:xfrm>
                <a:prstGeom prst="ellipse">
                  <a:avLst/>
                </a:prstGeom>
                <a:solidFill>
                  <a:srgbClr val="732773"/>
                </a:solidFill>
                <a:ln w="76200">
                  <a:solidFill>
                    <a:srgbClr val="95339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4" name="Arco de bloque 3">
                  <a:extLst>
                    <a:ext uri="{FF2B5EF4-FFF2-40B4-BE49-F238E27FC236}">
                      <a16:creationId xmlns:a16="http://schemas.microsoft.com/office/drawing/2014/main" id="{D538EB75-0820-58A2-4B05-2545042F83A3}"/>
                    </a:ext>
                  </a:extLst>
                </p:cNvPr>
                <p:cNvSpPr/>
                <p:nvPr userDrawn="1"/>
              </p:nvSpPr>
              <p:spPr>
                <a:xfrm rot="18967608">
                  <a:off x="1960861" y="3021453"/>
                  <a:ext cx="2882311" cy="2940516"/>
                </a:xfrm>
                <a:prstGeom prst="blockArc">
                  <a:avLst>
                    <a:gd name="adj1" fmla="val 13112588"/>
                    <a:gd name="adj2" fmla="val 20318267"/>
                    <a:gd name="adj3" fmla="val 287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Diagrama de flujo: conector 4">
              <a:extLst>
                <a:ext uri="{FF2B5EF4-FFF2-40B4-BE49-F238E27FC236}">
                  <a16:creationId xmlns:a16="http://schemas.microsoft.com/office/drawing/2014/main" id="{4B2848BE-2229-5561-A401-DB33FF964DAF}"/>
                </a:ext>
              </a:extLst>
            </p:cNvPr>
            <p:cNvSpPr/>
            <p:nvPr userDrawn="1"/>
          </p:nvSpPr>
          <p:spPr>
            <a:xfrm>
              <a:off x="376505" y="3877083"/>
              <a:ext cx="1260000" cy="126000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D482D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67A6129C-038B-26D7-14C0-C50A21ADADA6}"/>
              </a:ext>
            </a:extLst>
          </p:cNvPr>
          <p:cNvSpPr>
            <a:spLocks noGrp="1" noChangeAspect="1"/>
          </p:cNvSpPr>
          <p:nvPr userDrawn="1">
            <p:ph type="pic" sz="quarter" idx="11" hasCustomPrompt="1"/>
          </p:nvPr>
        </p:nvSpPr>
        <p:spPr>
          <a:xfrm>
            <a:off x="416669" y="3900535"/>
            <a:ext cx="1188000" cy="1188000"/>
          </a:xfrm>
          <a:prstGeom prst="ellipse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CO" dirty="0"/>
              <a:t>Bandera</a:t>
            </a:r>
          </a:p>
        </p:txBody>
      </p:sp>
      <p:sp>
        <p:nvSpPr>
          <p:cNvPr id="28" name="Marcador de texto 19">
            <a:extLst>
              <a:ext uri="{FF2B5EF4-FFF2-40B4-BE49-F238E27FC236}">
                <a16:creationId xmlns:a16="http://schemas.microsoft.com/office/drawing/2014/main" id="{33F2AF21-E9B0-8E50-385C-DFB9C6391C8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4346" y="3334685"/>
            <a:ext cx="744318" cy="433065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s-CO" dirty="0"/>
              <a:t>País</a:t>
            </a:r>
          </a:p>
        </p:txBody>
      </p:sp>
      <p:sp>
        <p:nvSpPr>
          <p:cNvPr id="30" name="Arco de bloque 29">
            <a:extLst>
              <a:ext uri="{FF2B5EF4-FFF2-40B4-BE49-F238E27FC236}">
                <a16:creationId xmlns:a16="http://schemas.microsoft.com/office/drawing/2014/main" id="{8CBD0B38-8659-331B-6939-A26113C99371}"/>
              </a:ext>
            </a:extLst>
          </p:cNvPr>
          <p:cNvSpPr/>
          <p:nvPr userDrawn="1"/>
        </p:nvSpPr>
        <p:spPr>
          <a:xfrm rot="20681271">
            <a:off x="285683" y="3783243"/>
            <a:ext cx="1450230" cy="1437071"/>
          </a:xfrm>
          <a:prstGeom prst="blockArc">
            <a:avLst>
              <a:gd name="adj1" fmla="val 12012441"/>
              <a:gd name="adj2" fmla="val 1986272"/>
              <a:gd name="adj3" fmla="val 18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03B429F8-9E7C-FCBE-46DB-8C84595F1A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780" t="-15352" r="-14151" b="-13578"/>
          <a:stretch/>
        </p:blipFill>
        <p:spPr>
          <a:xfrm>
            <a:off x="184168" y="556029"/>
            <a:ext cx="2642331" cy="2784301"/>
          </a:xfrm>
          <a:prstGeom prst="flowChartConnector">
            <a:avLst/>
          </a:prstGeom>
          <a:ln w="28575">
            <a:solidFill>
              <a:schemeClr val="bg1"/>
            </a:solidFill>
          </a:ln>
        </p:spPr>
      </p:pic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928D84E9-74D7-A2BC-D763-70FE1A5977E0}"/>
              </a:ext>
            </a:extLst>
          </p:cNvPr>
          <p:cNvSpPr>
            <a:spLocks noGrp="1" noChangeAspect="1"/>
          </p:cNvSpPr>
          <p:nvPr userDrawn="1">
            <p:ph type="pic" sz="quarter" idx="14" hasCustomPrompt="1"/>
          </p:nvPr>
        </p:nvSpPr>
        <p:spPr>
          <a:xfrm>
            <a:off x="2215209" y="3302592"/>
            <a:ext cx="2340000" cy="23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Foto conferencista</a:t>
            </a:r>
          </a:p>
        </p:txBody>
      </p:sp>
    </p:spTree>
    <p:extLst>
      <p:ext uri="{BB962C8B-B14F-4D97-AF65-F5344CB8AC3E}">
        <p14:creationId xmlns:p14="http://schemas.microsoft.com/office/powerpoint/2010/main" val="2863594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F8F2-3DDF-E5A5-29C3-F0089FA56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19363"/>
            <a:ext cx="10515600" cy="1819275"/>
          </a:xfrm>
        </p:spPr>
        <p:txBody>
          <a:bodyPr anchor="ctr">
            <a:normAutofit/>
          </a:bodyPr>
          <a:lstStyle>
            <a:lvl1pPr algn="ctr">
              <a:defRPr sz="5000" cap="none" baseline="0">
                <a:solidFill>
                  <a:srgbClr val="8D2C85"/>
                </a:solidFill>
              </a:defRPr>
            </a:lvl1pPr>
          </a:lstStyle>
          <a:p>
            <a:r>
              <a:rPr lang="es-ES" dirty="0"/>
              <a:t>Título de sección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E66FFC-A4F4-3502-DB24-F8AE329E1D4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Notas del título de la sección (opcional)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8622C21-0517-FD91-ABD5-E1C323608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22880D1A-AF2C-BA89-F59B-E3BD4DC87E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id="{DAE12D60-2FEB-C6E8-F398-7C94BD8675D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AD303E97-6EFE-5223-DA09-CCEA177222B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A294225F-0C25-190E-2729-A3FF8CB64EC6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75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tall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49850-5089-D3D8-A470-19E28E43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-1"/>
            <a:ext cx="11823032" cy="1116000"/>
          </a:xfrm>
        </p:spPr>
        <p:txBody>
          <a:bodyPr>
            <a:normAutofit/>
          </a:bodyPr>
          <a:lstStyle>
            <a:lvl1pPr>
              <a:defRPr sz="3000" cap="none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4205749-CEE3-B61D-52E2-2057C35CE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505" y="1267326"/>
            <a:ext cx="11823032" cy="47159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4AE2309-48C5-57AB-5A6D-65A6DBE62FF5}"/>
              </a:ext>
            </a:extLst>
          </p:cNvPr>
          <p:cNvGrpSpPr/>
          <p:nvPr userDrawn="1"/>
        </p:nvGrpSpPr>
        <p:grpSpPr>
          <a:xfrm>
            <a:off x="292307" y="993662"/>
            <a:ext cx="5075751" cy="108000"/>
            <a:chOff x="349559" y="1201722"/>
            <a:chExt cx="5075751" cy="108000"/>
          </a:xfrm>
          <a:solidFill>
            <a:schemeClr val="tx2"/>
          </a:solidFill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CC193F4C-7BD1-905F-12CF-9522DE1B935F}"/>
                </a:ext>
              </a:extLst>
            </p:cNvPr>
            <p:cNvCxnSpPr>
              <a:cxnSpLocks/>
            </p:cNvCxnSpPr>
            <p:nvPr/>
          </p:nvCxnSpPr>
          <p:spPr>
            <a:xfrm>
              <a:off x="349559" y="1258560"/>
              <a:ext cx="5004000" cy="0"/>
            </a:xfrm>
            <a:prstGeom prst="line">
              <a:avLst/>
            </a:prstGeom>
            <a:grpFill/>
            <a:ln w="508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C06248F-6228-4329-2B3A-C9835B488A7D}"/>
                </a:ext>
              </a:extLst>
            </p:cNvPr>
            <p:cNvSpPr/>
            <p:nvPr/>
          </p:nvSpPr>
          <p:spPr>
            <a:xfrm rot="5400000">
              <a:off x="5317310" y="120172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419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Graphic 6">
            <a:extLst>
              <a:ext uri="{FF2B5EF4-FFF2-40B4-BE49-F238E27FC236}">
                <a16:creationId xmlns:a16="http://schemas.microsoft.com/office/drawing/2014/main" id="{EC94459D-2C1D-C05B-71E5-851CE40D99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5" name="Graphic 8">
            <a:extLst>
              <a:ext uri="{FF2B5EF4-FFF2-40B4-BE49-F238E27FC236}">
                <a16:creationId xmlns:a16="http://schemas.microsoft.com/office/drawing/2014/main" id="{288D54AA-328C-C26E-0B07-F67B16EE87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0CCBA5-F6E1-5863-ECEB-A31D1336EE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11" name="Graphic 12">
            <a:extLst>
              <a:ext uri="{FF2B5EF4-FFF2-40B4-BE49-F238E27FC236}">
                <a16:creationId xmlns:a16="http://schemas.microsoft.com/office/drawing/2014/main" id="{3CDBFBD5-0508-F20C-A2DE-987B94B0AA8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12" name="Freeform 10">
            <a:extLst>
              <a:ext uri="{FF2B5EF4-FFF2-40B4-BE49-F238E27FC236}">
                <a16:creationId xmlns:a16="http://schemas.microsoft.com/office/drawing/2014/main" id="{8485C295-0B57-FE6B-39F6-72DAFDA416AD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9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cinado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E4BD0B7-3691-353C-37DB-CB7638E9C94A}"/>
              </a:ext>
            </a:extLst>
          </p:cNvPr>
          <p:cNvSpPr txBox="1"/>
          <p:nvPr userDrawn="1"/>
        </p:nvSpPr>
        <p:spPr>
          <a:xfrm>
            <a:off x="421870" y="418230"/>
            <a:ext cx="1054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8D2C85"/>
                </a:solidFill>
              </a:rPr>
              <a:t>Con el apoyo de:</a:t>
            </a:r>
            <a:endParaRPr lang="es-CO" sz="3600" b="1" dirty="0">
              <a:solidFill>
                <a:srgbClr val="8D2C85"/>
              </a:solidFill>
            </a:endParaRPr>
          </a:p>
        </p:txBody>
      </p:sp>
      <p:pic>
        <p:nvPicPr>
          <p:cNvPr id="2" name="Graphic 6">
            <a:extLst>
              <a:ext uri="{FF2B5EF4-FFF2-40B4-BE49-F238E27FC236}">
                <a16:creationId xmlns:a16="http://schemas.microsoft.com/office/drawing/2014/main" id="{19356F52-240C-AE0B-66B0-3CE5E68D85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0097" y="6171351"/>
            <a:ext cx="626498" cy="626498"/>
          </a:xfrm>
          <a:prstGeom prst="rect">
            <a:avLst/>
          </a:prstGeom>
        </p:spPr>
      </p:pic>
      <p:pic>
        <p:nvPicPr>
          <p:cNvPr id="3" name="Graphic 8">
            <a:extLst>
              <a:ext uri="{FF2B5EF4-FFF2-40B4-BE49-F238E27FC236}">
                <a16:creationId xmlns:a16="http://schemas.microsoft.com/office/drawing/2014/main" id="{BD7109EC-E08A-1CCB-C198-70153CBE8C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3744" y="6171351"/>
            <a:ext cx="626498" cy="62649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731A6AF8-097D-4D5F-BB28-8E075C2E1F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8974" y="6171351"/>
            <a:ext cx="626498" cy="626498"/>
          </a:xfrm>
          <a:prstGeom prst="rect">
            <a:avLst/>
          </a:prstGeom>
        </p:spPr>
      </p:pic>
      <p:pic>
        <p:nvPicPr>
          <p:cNvPr id="5" name="Graphic 12">
            <a:extLst>
              <a:ext uri="{FF2B5EF4-FFF2-40B4-BE49-F238E27FC236}">
                <a16:creationId xmlns:a16="http://schemas.microsoft.com/office/drawing/2014/main" id="{EB041972-D9E6-90D6-94AE-B7C6A542A8C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8584" y="6171127"/>
            <a:ext cx="626946" cy="626946"/>
          </a:xfrm>
          <a:prstGeom prst="rect">
            <a:avLst/>
          </a:prstGeom>
        </p:spPr>
      </p:pic>
      <p:sp>
        <p:nvSpPr>
          <p:cNvPr id="8" name="Freeform 10">
            <a:extLst>
              <a:ext uri="{FF2B5EF4-FFF2-40B4-BE49-F238E27FC236}">
                <a16:creationId xmlns:a16="http://schemas.microsoft.com/office/drawing/2014/main" id="{F054A789-DCD0-A5EB-EA66-15CD69A98242}"/>
              </a:ext>
            </a:extLst>
          </p:cNvPr>
          <p:cNvSpPr/>
          <p:nvPr userDrawn="1"/>
        </p:nvSpPr>
        <p:spPr>
          <a:xfrm>
            <a:off x="6893324" y="6171127"/>
            <a:ext cx="719333" cy="626946"/>
          </a:xfrm>
          <a:custGeom>
            <a:avLst/>
            <a:gdLst/>
            <a:ahLst/>
            <a:cxnLst/>
            <a:rect l="l" t="t" r="r" b="b"/>
            <a:pathLst>
              <a:path w="1616241" h="1385106">
                <a:moveTo>
                  <a:pt x="0" y="0"/>
                </a:moveTo>
                <a:lnTo>
                  <a:pt x="1616241" y="0"/>
                </a:lnTo>
                <a:lnTo>
                  <a:pt x="1616241" y="1385106"/>
                </a:lnTo>
                <a:lnTo>
                  <a:pt x="0" y="138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3534" t="-37494" r="-73068" b="-37494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21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84F7767-0E1B-0D27-A184-C8E923AAF6FB}"/>
              </a:ext>
            </a:extLst>
          </p:cNvPr>
          <p:cNvSpPr/>
          <p:nvPr userDrawn="1"/>
        </p:nvSpPr>
        <p:spPr>
          <a:xfrm>
            <a:off x="0" y="6011484"/>
            <a:ext cx="12192000" cy="873926"/>
          </a:xfrm>
          <a:prstGeom prst="rect">
            <a:avLst/>
          </a:prstGeom>
          <a:solidFill>
            <a:srgbClr val="D482D4"/>
          </a:solidFill>
          <a:ln>
            <a:solidFill>
              <a:srgbClr val="D48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CA6091-9F8D-B2CD-6FEA-54B5BFF6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72A83-359E-3616-FBE4-223DF6890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19" name="Imagen 1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A229058-9157-25D1-928E-A196F105E3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575352"/>
              </a:clrFrom>
              <a:clrTo>
                <a:srgbClr val="57535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43" y="5974363"/>
            <a:ext cx="2115467" cy="948168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478BEB8D-6EB4-80EE-8DD7-E37EDADB6FAB}"/>
              </a:ext>
            </a:extLst>
          </p:cNvPr>
          <p:cNvSpPr txBox="1"/>
          <p:nvPr userDrawn="1"/>
        </p:nvSpPr>
        <p:spPr>
          <a:xfrm>
            <a:off x="10399923" y="6263781"/>
            <a:ext cx="162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+mj-lt"/>
                <a:ea typeface="+mn-ea"/>
                <a:cs typeface="Segoe UI Semibold" panose="020B0702040204020203" pitchFamily="34" charset="0"/>
              </a:rPr>
              <a:t>#GPPB2025</a:t>
            </a:r>
          </a:p>
        </p:txBody>
      </p:sp>
    </p:spTree>
    <p:extLst>
      <p:ext uri="{BB962C8B-B14F-4D97-AF65-F5344CB8AC3E}">
        <p14:creationId xmlns:p14="http://schemas.microsoft.com/office/powerpoint/2010/main" val="19750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2294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2294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2294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2294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2294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2294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finanzasvlr/Global-Power-Platform-Bootcamp-Cali-20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E0FAA672-4052-9EC7-5B77-BC765AC2A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Juan Pablo Rossi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7C5700-A2AB-05DC-C6EC-8D98CDA0B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Análisis de Sensibilidad desde las perspectivas de Tabla de Datos y Análisis de Escenarios</a:t>
            </a: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09B731F-2A57-C690-2942-2A0A0757DD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581196-B912-0B29-91C0-FDAC882423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49045C91-8A00-7126-3270-BB618B0D0D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7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65E7D-0D2B-6C17-E6F8-907318F8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Escenarios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CD7FE9-90EC-DCA6-3C89-15399BA91E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Se sensibiliza el precio de las aves</a:t>
            </a:r>
          </a:p>
          <a:p>
            <a:r>
              <a:rPr lang="es-AR" dirty="0"/>
              <a:t>Se sensibiliza el precio del ganado</a:t>
            </a:r>
          </a:p>
          <a:p>
            <a:endParaRPr lang="es-AR" dirty="0"/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DC7036-EBE1-9E9B-7013-BAF244113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5" y="1995602"/>
            <a:ext cx="8023030" cy="384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9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21318-70C6-AF0B-4B39-37CFBF83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Escenarios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52A043-FE41-0585-D8A0-22A0CEA4F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Se sensibilizan 7 variables, lo que significa un avance importante respecto a la tabla de datos.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24D0C8-C525-8CFB-B427-8682E784D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69" y="2433498"/>
            <a:ext cx="5992061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BEA2-956C-F36B-0296-AD6EC32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Diferencias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49A973-79C1-89D5-DBB2-C904269BD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606060"/>
                </a:solidFill>
                <a:effectLst/>
              </a:rPr>
              <a:t>Visualización: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606060"/>
                </a:solidFill>
                <a:effectLst/>
              </a:rPr>
              <a:t>Tabla de Datos: Ofrece una representación inmediata en formato tabular y es ideal para análisis "</a:t>
            </a:r>
            <a:r>
              <a:rPr lang="es-ES" b="0" i="0" dirty="0" err="1">
                <a:solidFill>
                  <a:srgbClr val="606060"/>
                </a:solidFill>
                <a:effectLst/>
              </a:rPr>
              <a:t>what-if</a:t>
            </a:r>
            <a:r>
              <a:rPr lang="es-ES" b="0" i="0" dirty="0">
                <a:solidFill>
                  <a:srgbClr val="606060"/>
                </a:solidFill>
                <a:effectLst/>
              </a:rPr>
              <a:t>" de cambios continuos en uno o dos parámetros.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606060"/>
                </a:solidFill>
                <a:effectLst/>
              </a:rPr>
              <a:t>Análisis de Escenarios: Organiza escenarios completos, permitiendo una visión integral de múltiples variables y la comparación estructurada de los resultados.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606060"/>
                </a:solidFill>
                <a:effectLst/>
              </a:rPr>
              <a:t>Flexibilidad: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606060"/>
                </a:solidFill>
                <a:effectLst/>
              </a:rPr>
              <a:t>Tabla de Datos: Limitada a uno o dos variables.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606060"/>
                </a:solidFill>
                <a:effectLst/>
              </a:rPr>
              <a:t>Escenarios: Permite manejar un conjunto mayor de variables simultáneamente.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606060"/>
                </a:solidFill>
                <a:effectLst/>
              </a:rPr>
              <a:t>Configuración y Uso: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606060"/>
                </a:solidFill>
                <a:effectLst/>
              </a:rPr>
              <a:t>Tabla de Datos: Configuración rápida y automatizada.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606060"/>
                </a:solidFill>
                <a:effectLst/>
              </a:rPr>
              <a:t>Escenarios: Requiere definir cada escenario manualmente, pero resulta muy útil para análisis estratégicos y de planificación a largo plazo.</a:t>
            </a:r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511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965B5-E1DF-14FE-A92E-3C4C8CEB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Conclusión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4CD742-4E3D-C038-994E-973E9EE378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606060"/>
                </a:solidFill>
                <a:effectLst/>
              </a:rPr>
              <a:t>si el objetivo es tener una primera aproximación rápida y visualizar cómo se comporta una variable clave con cambios marginales, la tabla de datos es la opción óptima. </a:t>
            </a:r>
            <a:r>
              <a:rPr lang="es-ES" b="0" i="0">
                <a:solidFill>
                  <a:srgbClr val="606060"/>
                </a:solidFill>
                <a:effectLst/>
              </a:rPr>
              <a:t>Sin embargo, cuando se necesita fundamentar una estrategia, evaluar riesgos de inversión o presentar diferentes alternativas de gestión, el análisis de escenarios es más robusto y proporciona información más completa para la toma de decisiones.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15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2EC86-5BDC-0F78-E4C5-05F42ADA7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372655AB-5CF3-5132-B959-E47216143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Juan Pablo Rossi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F3C02-B45B-506E-33D1-4677C95D0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Análisis de Sensibilidad presentados a través de las Tabla de Datos y el Análisis de Escenarios</a:t>
            </a:r>
            <a:endParaRPr lang="es-CO" dirty="0"/>
          </a:p>
        </p:txBody>
      </p:sp>
      <p:pic>
        <p:nvPicPr>
          <p:cNvPr id="8" name="Imagen 7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9B686223-8E18-2A72-8992-43FEED46B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5" y="4022184"/>
            <a:ext cx="969798" cy="969798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50FE6E-ECB1-399F-49F3-D62B1E509A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183" y="3403242"/>
            <a:ext cx="1117181" cy="433065"/>
          </a:xfrm>
        </p:spPr>
        <p:txBody>
          <a:bodyPr>
            <a:normAutofit fontScale="92500"/>
          </a:bodyPr>
          <a:lstStyle/>
          <a:p>
            <a:r>
              <a:rPr lang="es-CO" dirty="0"/>
              <a:t>Colombia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6331024-F1F0-F5A7-14B3-4F86BAEB6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78" y="3153941"/>
            <a:ext cx="2544417" cy="25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8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95CBE68B-8255-F1E2-F1F2-C2E555363CC2}"/>
              </a:ext>
            </a:extLst>
          </p:cNvPr>
          <p:cNvGrpSpPr/>
          <p:nvPr/>
        </p:nvGrpSpPr>
        <p:grpSpPr>
          <a:xfrm>
            <a:off x="574044" y="1239113"/>
            <a:ext cx="3240000" cy="1260000"/>
            <a:chOff x="488448" y="1211102"/>
            <a:chExt cx="3240000" cy="12600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712920A9-90BF-80B2-6073-E0AE08E96245}"/>
                </a:ext>
              </a:extLst>
            </p:cNvPr>
            <p:cNvSpPr/>
            <p:nvPr/>
          </p:nvSpPr>
          <p:spPr>
            <a:xfrm>
              <a:off x="488448" y="1211102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2" name="Imagen 11" descr="Dibujo con letras blancas&#10;&#10;Descripción generada automáticamente con confianza media">
              <a:extLst>
                <a:ext uri="{FF2B5EF4-FFF2-40B4-BE49-F238E27FC236}">
                  <a16:creationId xmlns:a16="http://schemas.microsoft.com/office/drawing/2014/main" id="{28D981B0-DD6F-BE07-EF88-937C6019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65" y="1560949"/>
              <a:ext cx="2975966" cy="560306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EBFC720-7072-DF19-CACF-135B097E4474}"/>
              </a:ext>
            </a:extLst>
          </p:cNvPr>
          <p:cNvGrpSpPr/>
          <p:nvPr/>
        </p:nvGrpSpPr>
        <p:grpSpPr>
          <a:xfrm>
            <a:off x="4453247" y="1211102"/>
            <a:ext cx="3240000" cy="1260000"/>
            <a:chOff x="3849948" y="1391547"/>
            <a:chExt cx="3240000" cy="12600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01CF9013-F79E-BE1F-A492-FE3C324A11FD}"/>
                </a:ext>
              </a:extLst>
            </p:cNvPr>
            <p:cNvSpPr/>
            <p:nvPr/>
          </p:nvSpPr>
          <p:spPr>
            <a:xfrm>
              <a:off x="3849948" y="1391547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rgbClr val="005A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3" name="Picture 2" descr="Consejo Estudiantil - Universidad Icesi, Cali - ColombiaEs tiempo de ayudar">
              <a:extLst>
                <a:ext uri="{FF2B5EF4-FFF2-40B4-BE49-F238E27FC236}">
                  <a16:creationId xmlns:a16="http://schemas.microsoft.com/office/drawing/2014/main" id="{25B3CE12-25E5-E211-1952-C8266E12D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823" y="1658904"/>
              <a:ext cx="2308251" cy="725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9729ACF8-9EF2-F17E-AD34-F59366F32DA1}"/>
              </a:ext>
            </a:extLst>
          </p:cNvPr>
          <p:cNvGrpSpPr/>
          <p:nvPr/>
        </p:nvGrpSpPr>
        <p:grpSpPr>
          <a:xfrm>
            <a:off x="574044" y="2787785"/>
            <a:ext cx="3240000" cy="1260000"/>
            <a:chOff x="4272552" y="4047951"/>
            <a:chExt cx="3240000" cy="1260000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1E7289CD-7CF6-AA6A-2A6B-634C44CA4A87}"/>
                </a:ext>
              </a:extLst>
            </p:cNvPr>
            <p:cNvSpPr/>
            <p:nvPr/>
          </p:nvSpPr>
          <p:spPr>
            <a:xfrm>
              <a:off x="4272552" y="4047951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rgbClr val="F8F8F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026" name="Picture 2" descr="Al aire | Javeriana Estéro Cali 107.5">
              <a:extLst>
                <a:ext uri="{FF2B5EF4-FFF2-40B4-BE49-F238E27FC236}">
                  <a16:creationId xmlns:a16="http://schemas.microsoft.com/office/drawing/2014/main" id="{5AD604AE-2158-5115-AD8A-659AB0E4D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708" y="4204431"/>
              <a:ext cx="2925689" cy="947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FBB2B145-A043-9390-0F28-7729E7ADC2CA}"/>
              </a:ext>
            </a:extLst>
          </p:cNvPr>
          <p:cNvGrpSpPr/>
          <p:nvPr/>
        </p:nvGrpSpPr>
        <p:grpSpPr>
          <a:xfrm>
            <a:off x="4453247" y="2787785"/>
            <a:ext cx="3240000" cy="1260000"/>
            <a:chOff x="8358859" y="4276368"/>
            <a:chExt cx="3240000" cy="1260000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1DF57C8C-3E7A-854B-AA0F-A76CD5291157}"/>
                </a:ext>
              </a:extLst>
            </p:cNvPr>
            <p:cNvSpPr/>
            <p:nvPr/>
          </p:nvSpPr>
          <p:spPr>
            <a:xfrm>
              <a:off x="8358859" y="4276368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37B70E52-FEF9-20E5-DE32-221429DE35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18" b="26632"/>
            <a:stretch/>
          </p:blipFill>
          <p:spPr>
            <a:xfrm>
              <a:off x="8516089" y="4432848"/>
              <a:ext cx="2925541" cy="94704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99EB6D7-E044-1E9C-F081-36AE436CDC02}"/>
              </a:ext>
            </a:extLst>
          </p:cNvPr>
          <p:cNvGrpSpPr/>
          <p:nvPr/>
        </p:nvGrpSpPr>
        <p:grpSpPr>
          <a:xfrm>
            <a:off x="8332450" y="1211102"/>
            <a:ext cx="3240000" cy="1260000"/>
            <a:chOff x="8360837" y="4247888"/>
            <a:chExt cx="3240000" cy="1260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4020D3E3-2FAC-4B61-02D3-3EF0D248D48F}"/>
                </a:ext>
              </a:extLst>
            </p:cNvPr>
            <p:cNvSpPr/>
            <p:nvPr/>
          </p:nvSpPr>
          <p:spPr>
            <a:xfrm>
              <a:off x="8360837" y="4247888"/>
              <a:ext cx="3240000" cy="1260000"/>
            </a:xfrm>
            <a:prstGeom prst="roundRect">
              <a:avLst>
                <a:gd name="adj" fmla="val 1009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5" name="Picture 2" descr="Galeria de fotos - Canal Universitario / Universidad del Valle / Cali,  ColombiaCanal Universitario / Universidad del Valle / Cali, Colombia">
              <a:extLst>
                <a:ext uri="{FF2B5EF4-FFF2-40B4-BE49-F238E27FC236}">
                  <a16:creationId xmlns:a16="http://schemas.microsoft.com/office/drawing/2014/main" id="{3E30ED9E-3839-E703-7AB2-2BA86DF008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19" b="43212"/>
            <a:stretch/>
          </p:blipFill>
          <p:spPr bwMode="auto">
            <a:xfrm>
              <a:off x="8514005" y="4595643"/>
              <a:ext cx="2933664" cy="564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725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3117E-AF54-2F51-60AE-1DF1B4393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99811-2BE0-7393-DD57-F1E9DBB8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081"/>
            <a:ext cx="10515600" cy="1819275"/>
          </a:xfrm>
        </p:spPr>
        <p:txBody>
          <a:bodyPr/>
          <a:lstStyle/>
          <a:p>
            <a:r>
              <a:rPr lang="es-CO" dirty="0"/>
              <a:t>Descarga el material gratis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8FD87-365D-F5E3-B848-3C8F3779F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6188" y="5195281"/>
            <a:ext cx="8759622" cy="371643"/>
          </a:xfrm>
        </p:spPr>
        <p:txBody>
          <a:bodyPr>
            <a:normAutofit/>
          </a:bodyPr>
          <a:lstStyle/>
          <a:p>
            <a:pPr algn="ctr"/>
            <a:r>
              <a:rPr lang="es-CO" sz="160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https://github.com/finanzasvlr/Global-Power-Platform-Bootcamp-Cali-2025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7C03B40F-6F57-33D5-1C8D-6F9DC0B3F5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29" y="2156940"/>
            <a:ext cx="3038341" cy="3038341"/>
          </a:xfrm>
          <a:prstGeom prst="roundRect">
            <a:avLst/>
          </a:prstGeom>
        </p:spPr>
      </p:pic>
      <p:pic>
        <p:nvPicPr>
          <p:cNvPr id="1026" name="Picture 2" descr="GitHub Logo - símbolo, significado logotipo, historia, PNG">
            <a:extLst>
              <a:ext uri="{FF2B5EF4-FFF2-40B4-BE49-F238E27FC236}">
                <a16:creationId xmlns:a16="http://schemas.microsoft.com/office/drawing/2014/main" id="{216C6B91-F12B-B1DF-16D8-4D2DDD375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593" y="246123"/>
            <a:ext cx="2363407" cy="13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3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A84F-46D2-EC12-4742-E90D9902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Sensibilidad a través de Tabla de Datos y Análisis de Escenarios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666E0D-2BC9-0152-AF20-87E594FD3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Tabla</a:t>
            </a:r>
          </a:p>
        </p:txBody>
      </p:sp>
    </p:spTree>
    <p:extLst>
      <p:ext uri="{BB962C8B-B14F-4D97-AF65-F5344CB8AC3E}">
        <p14:creationId xmlns:p14="http://schemas.microsoft.com/office/powerpoint/2010/main" val="387732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AFBAE-056E-49BD-F8E6-D88D0021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606060"/>
                </a:solidFill>
                <a:effectLst/>
              </a:rPr>
              <a:t>El análisis de sensibilidad es una técnica fundamental en la evaluación de modelos financieros y de inversión. Permite identificar cómo varía el resultado de un modelo al modificar uno o varios parámetros.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07EA9C-F302-54BF-0C8C-EB08E3CA0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PD: el dinero nunca deja de rentar</a:t>
            </a:r>
          </a:p>
        </p:txBody>
      </p:sp>
    </p:spTree>
    <p:extLst>
      <p:ext uri="{BB962C8B-B14F-4D97-AF65-F5344CB8AC3E}">
        <p14:creationId xmlns:p14="http://schemas.microsoft.com/office/powerpoint/2010/main" val="290804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63F0B-7CB3-B24B-C3B1-E25A7E11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El caso práctico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FF1AE0-7D86-138B-03BC-2F11C25D62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Una valuación de un grupo económico compuesto por tres unidades económicas</a:t>
            </a:r>
          </a:p>
          <a:p>
            <a:r>
              <a:rPr lang="es-CO" dirty="0"/>
              <a:t>Se requiere determinar el valor de la compañía mediante el método del FCF</a:t>
            </a:r>
          </a:p>
          <a:p>
            <a:r>
              <a:rPr lang="es-CO" dirty="0"/>
              <a:t>Sensibilizar dos variables mediante Tabla de Datos</a:t>
            </a:r>
          </a:p>
          <a:p>
            <a:r>
              <a:rPr lang="es-CO" dirty="0"/>
              <a:t>Determinar tres Escenarios Pesimista, Neutro y Positivo mediante Análisis de Escenarios</a:t>
            </a:r>
          </a:p>
        </p:txBody>
      </p:sp>
    </p:spTree>
    <p:extLst>
      <p:ext uri="{BB962C8B-B14F-4D97-AF65-F5344CB8AC3E}">
        <p14:creationId xmlns:p14="http://schemas.microsoft.com/office/powerpoint/2010/main" val="399175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DDAF7-9F17-EDC3-41C4-24765CC7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0"/>
            <a:ext cx="11823032" cy="1090863"/>
          </a:xfrm>
        </p:spPr>
        <p:txBody>
          <a:bodyPr/>
          <a:lstStyle/>
          <a:p>
            <a:r>
              <a:rPr lang="es-CO" dirty="0"/>
              <a:t>Descripción de las herramientas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81F957-6C23-943A-8129-DBC809324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606060"/>
                </a:solidFill>
                <a:effectLst/>
              </a:rPr>
              <a:t>Tabla de Datos (Data Table):</a:t>
            </a:r>
            <a:r>
              <a:rPr lang="es-ES" b="0" i="0" dirty="0">
                <a:solidFill>
                  <a:srgbClr val="606060"/>
                </a:solidFill>
                <a:effectLst/>
              </a:rPr>
              <a:t> Ideal para evaluar el efecto de uno o dos variables sobre un resultado clave de manera continua.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606060"/>
                </a:solidFill>
                <a:effectLst/>
              </a:rPr>
              <a:t>Análisis de Escenarios (</a:t>
            </a:r>
            <a:r>
              <a:rPr lang="es-ES" b="1" i="0" dirty="0" err="1">
                <a:solidFill>
                  <a:srgbClr val="606060"/>
                </a:solidFill>
                <a:effectLst/>
              </a:rPr>
              <a:t>Scenario</a:t>
            </a:r>
            <a:r>
              <a:rPr lang="es-ES" b="1" i="0" dirty="0">
                <a:solidFill>
                  <a:srgbClr val="606060"/>
                </a:solidFill>
                <a:effectLst/>
              </a:rPr>
              <a:t> Manager):</a:t>
            </a:r>
            <a:r>
              <a:rPr lang="es-ES" b="0" i="0" dirty="0">
                <a:solidFill>
                  <a:srgbClr val="606060"/>
                </a:solidFill>
                <a:effectLst/>
              </a:rPr>
              <a:t> Permite definir múltiples combinaciones de valores (escenarios) para un conjunto mayor de variables, facilitando la comparación de resultados bajo supuestos diferenciados.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692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B1522-A903-E8D7-4FC5-FEF5A7FD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0" dirty="0">
                <a:solidFill>
                  <a:srgbClr val="1D1D1F"/>
                </a:solidFill>
                <a:effectLst/>
              </a:rPr>
              <a:t>¿Dos Herramientas para un mismo propósito? ¿Por qué?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2A6F30-286B-D026-07A8-5C46B9564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606060"/>
                </a:solidFill>
                <a:effectLst/>
              </a:rPr>
              <a:t>La elección entre una y otra herramienta dependerá del nivel de complejidad y del número de variables involucradas. Por ejemplo, para un análisis rápido y gráfico de sensibilidad sobre una variable (o dos), la tabla de datos es muy útil; mientras que cuando el análisis requiere considerar combinaciones complejas y evaluar estrategias (como escenarios pesimista, realista y optimista), el Administrador de Escenarios es más adecuado.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26625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lobal Power Platform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0FF3EF90365045B0C765F32BE82F47" ma:contentTypeVersion="12" ma:contentTypeDescription="Crear nuevo documento." ma:contentTypeScope="" ma:versionID="ab5e4a40d292c40b0c20ab9b5a7b7ead">
  <xsd:schema xmlns:xsd="http://www.w3.org/2001/XMLSchema" xmlns:xs="http://www.w3.org/2001/XMLSchema" xmlns:p="http://schemas.microsoft.com/office/2006/metadata/properties" xmlns:ns2="863dc2d4-9990-48de-9593-97e4a854a45f" xmlns:ns3="563ab91c-d08d-4c33-9871-4cc4e409eafa" targetNamespace="http://schemas.microsoft.com/office/2006/metadata/properties" ma:root="true" ma:fieldsID="1acb7bcc4bc7f667b23a4281d6408aa3" ns2:_="" ns3:_="">
    <xsd:import namespace="863dc2d4-9990-48de-9593-97e4a854a45f"/>
    <xsd:import namespace="563ab91c-d08d-4c33-9871-4cc4e409e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dc2d4-9990-48de-9593-97e4a854a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8ca3e406-81ba-4efa-b23b-ea891bb11d9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3ab91c-d08d-4c33-9871-4cc4e409eaf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624c55-55c1-45a0-a895-093290f10ed4}" ma:internalName="TaxCatchAll" ma:showField="CatchAllData" ma:web="563ab91c-d08d-4c33-9871-4cc4e409ea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63dc2d4-9990-48de-9593-97e4a854a45f">
      <Terms xmlns="http://schemas.microsoft.com/office/infopath/2007/PartnerControls"/>
    </lcf76f155ced4ddcb4097134ff3c332f>
    <TaxCatchAll xmlns="563ab91c-d08d-4c33-9871-4cc4e409eafa" xsi:nil="true"/>
  </documentManagement>
</p:properties>
</file>

<file path=customXml/itemProps1.xml><?xml version="1.0" encoding="utf-8"?>
<ds:datastoreItem xmlns:ds="http://schemas.openxmlformats.org/officeDocument/2006/customXml" ds:itemID="{FCD65EC2-566D-403A-BD05-D4C442C8D7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3dc2d4-9990-48de-9593-97e4a854a45f"/>
    <ds:schemaRef ds:uri="563ab91c-d08d-4c33-9871-4cc4e409ea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D01A0D-88BE-4FA6-8586-487149ED62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9D9475-1AE1-45C8-B1D4-023D14BDD6BB}">
  <ds:schemaRefs>
    <ds:schemaRef ds:uri="http://schemas.microsoft.com/office/2006/metadata/properties"/>
    <ds:schemaRef ds:uri="http://schemas.microsoft.com/office/infopath/2007/PartnerControls"/>
    <ds:schemaRef ds:uri="863dc2d4-9990-48de-9593-97e4a854a45f"/>
    <ds:schemaRef ds:uri="563ab91c-d08d-4c33-9871-4cc4e409ea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519</Words>
  <Application>Microsoft Office PowerPoint</Application>
  <PresentationFormat>Panorámica</PresentationFormat>
  <Paragraphs>38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Oswald</vt:lpstr>
      <vt:lpstr>Tema de Office</vt:lpstr>
      <vt:lpstr>Presentación de PowerPoint</vt:lpstr>
      <vt:lpstr>Presentación de PowerPoint</vt:lpstr>
      <vt:lpstr>Presentación de PowerPoint</vt:lpstr>
      <vt:lpstr>Descarga el material gratis</vt:lpstr>
      <vt:lpstr>Análisis de Sensibilidad a través de Tabla de Datos y Análisis de Escenarios</vt:lpstr>
      <vt:lpstr>El análisis de sensibilidad es una técnica fundamental en la evaluación de modelos financieros y de inversión. Permite identificar cómo varía el resultado de un modelo al modificar uno o varios parámetros.</vt:lpstr>
      <vt:lpstr>El caso práctico</vt:lpstr>
      <vt:lpstr>Descripción de las herramientas</vt:lpstr>
      <vt:lpstr>¿Dos Herramientas para un mismo propósito? ¿Por qué?</vt:lpstr>
      <vt:lpstr>Análisis de Escenarios</vt:lpstr>
      <vt:lpstr>Análisis de Escenarios</vt:lpstr>
      <vt:lpstr>Diferencias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Ignacio Rodríguez Lasso</dc:creator>
  <cp:lastModifiedBy>Juan Pablo Rossi</cp:lastModifiedBy>
  <cp:revision>96</cp:revision>
  <dcterms:created xsi:type="dcterms:W3CDTF">2023-06-14T01:28:16Z</dcterms:created>
  <dcterms:modified xsi:type="dcterms:W3CDTF">2025-02-21T06:31:25Z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0x010100850FF3EF90365045B0C765F32BE82F47</vt:lpwstr>
  </property>
  <property fmtid="{D5CDD505-2E9C-101B-9397-08002B2CF9AE}" pid="3" name="MediaServiceImageTags">
    <vt:lpwstr/>
  </property>
</Properties>
</file>