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rchitects Daughter"/>
      <p:regular r:id="rId15"/>
    </p:embeddedFont>
    <p:embeddedFont>
      <p:font typeface="Finger Paint"/>
      <p:regular r:id="rId16"/>
    </p:embeddedFont>
    <p:embeddedFont>
      <p:font typeface="Caveat"/>
      <p:regular r:id="rId17"/>
      <p:bold r:id="rId18"/>
    </p:embeddedFont>
    <p:embeddedFont>
      <p:font typeface="Caveat Brush"/>
      <p:regular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g86q0JpPrVxeqArFpoSsLtGc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AAAE0D-4C74-4C99-BB1F-FD772C8196B6}">
  <a:tblStyle styleId="{07AAAE0D-4C74-4C99-BB1F-FD772C8196B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rchitectsDaughter-regular.fntdata"/><Relationship Id="rId14" Type="http://schemas.openxmlformats.org/officeDocument/2006/relationships/slide" Target="slides/slide8.xml"/><Relationship Id="rId17" Type="http://schemas.openxmlformats.org/officeDocument/2006/relationships/font" Target="fonts/Caveat-regular.fntdata"/><Relationship Id="rId16" Type="http://schemas.openxmlformats.org/officeDocument/2006/relationships/font" Target="fonts/FingerPain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aveatBrush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ve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1f27728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1f27728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ee72ef316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8ee72ef316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e72ef316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8ee72ef316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e72ef31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8ee72ef31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ee72ef316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8ee72ef316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1f27728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1f27728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inardi/tutos/blob/master/Atencao_viz.ipynb" TargetMode="External"/><Relationship Id="rId4" Type="http://schemas.openxmlformats.org/officeDocument/2006/relationships/hyperlink" Target="https://github.com/finardi/tutos/blob/master/Exemplo_de_Self_Attention.ipynb" TargetMode="External"/><Relationship Id="rId5" Type="http://schemas.openxmlformats.org/officeDocument/2006/relationships/hyperlink" Target="https://bit.ly/31L4lgf" TargetMode="External"/><Relationship Id="rId6" Type="http://schemas.openxmlformats.org/officeDocument/2006/relationships/hyperlink" Target="https://github.com/finardi/tutos/blob/master/Census_MLP.ipynb" TargetMode="External"/><Relationship Id="rId7" Type="http://schemas.openxmlformats.org/officeDocument/2006/relationships/hyperlink" Target="https://github.com/finardi/tutos/blob/master/Census_MLP_Atencao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91f27728d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988" y="0"/>
            <a:ext cx="700687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91f27728db_0_1"/>
          <p:cNvSpPr txBox="1"/>
          <p:nvPr/>
        </p:nvSpPr>
        <p:spPr>
          <a:xfrm>
            <a:off x="241800" y="320250"/>
            <a:ext cx="353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rgbClr val="F4CCCC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Tech call</a:t>
            </a:r>
            <a:endParaRPr sz="3600">
              <a:highlight>
                <a:srgbClr val="F4CCCC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rgbClr val="F4CCCC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 sobre atenção</a:t>
            </a:r>
            <a:endParaRPr sz="3600">
              <a:highlight>
                <a:srgbClr val="F4CCCC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6" name="Google Shape;56;g91f27728db_0_1"/>
          <p:cNvSpPr txBox="1"/>
          <p:nvPr/>
        </p:nvSpPr>
        <p:spPr>
          <a:xfrm>
            <a:off x="0" y="4603275"/>
            <a:ext cx="2562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12 / Ago / 20</a:t>
            </a:r>
            <a:endParaRPr sz="2000"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8ee72ef316_2_236"/>
          <p:cNvCxnSpPr/>
          <p:nvPr/>
        </p:nvCxnSpPr>
        <p:spPr>
          <a:xfrm flipH="1" rot="10800000">
            <a:off x="2542500" y="1830254"/>
            <a:ext cx="1016400" cy="8055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" name="Google Shape;62;g8ee72ef316_2_236"/>
          <p:cNvCxnSpPr/>
          <p:nvPr/>
        </p:nvCxnSpPr>
        <p:spPr>
          <a:xfrm flipH="1" rot="10800000">
            <a:off x="2542500" y="2145554"/>
            <a:ext cx="1941000" cy="4902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" name="Google Shape;63;g8ee72ef316_2_236"/>
          <p:cNvCxnSpPr/>
          <p:nvPr/>
        </p:nvCxnSpPr>
        <p:spPr>
          <a:xfrm rot="-5400000">
            <a:off x="1834262" y="1407433"/>
            <a:ext cx="1941000" cy="4902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Google Shape;64;g8ee72ef316_2_236"/>
          <p:cNvCxnSpPr/>
          <p:nvPr/>
        </p:nvCxnSpPr>
        <p:spPr>
          <a:xfrm>
            <a:off x="2542500" y="2630662"/>
            <a:ext cx="1599300" cy="5442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" name="Google Shape;65;g8ee72ef316_2_236"/>
          <p:cNvSpPr txBox="1"/>
          <p:nvPr/>
        </p:nvSpPr>
        <p:spPr>
          <a:xfrm>
            <a:off x="2610225" y="11950"/>
            <a:ext cx="1830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pt-BR" sz="2900" u="none" cap="none" strike="noStrike">
                <a:solidFill>
                  <a:srgbClr val="E06666"/>
                </a:solidFill>
                <a:latin typeface="Finger Paint"/>
                <a:ea typeface="Finger Paint"/>
                <a:cs typeface="Finger Paint"/>
                <a:sym typeface="Finger Paint"/>
              </a:rPr>
              <a:t>Keys</a:t>
            </a:r>
            <a:endParaRPr b="0" i="0" sz="2900" u="none" cap="none" strike="noStrike">
              <a:solidFill>
                <a:srgbClr val="E06666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66" name="Google Shape;66;g8ee72ef316_2_236"/>
          <p:cNvSpPr txBox="1"/>
          <p:nvPr/>
        </p:nvSpPr>
        <p:spPr>
          <a:xfrm>
            <a:off x="4591425" y="11950"/>
            <a:ext cx="1830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pt-BR" sz="2900" u="none" cap="none" strike="noStrike">
                <a:solidFill>
                  <a:srgbClr val="93C47D"/>
                </a:solidFill>
                <a:latin typeface="Finger Paint"/>
                <a:ea typeface="Finger Paint"/>
                <a:cs typeface="Finger Paint"/>
                <a:sym typeface="Finger Paint"/>
              </a:rPr>
              <a:t>Values</a:t>
            </a:r>
            <a:endParaRPr b="0" i="0" sz="2900" u="none" cap="none" strike="noStrike">
              <a:solidFill>
                <a:srgbClr val="93C47D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67" name="Google Shape;67;g8ee72ef316_2_236"/>
          <p:cNvSpPr txBox="1"/>
          <p:nvPr/>
        </p:nvSpPr>
        <p:spPr>
          <a:xfrm>
            <a:off x="2686425" y="1002550"/>
            <a:ext cx="312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E06666"/>
                </a:solidFill>
                <a:latin typeface="Finger Paint"/>
                <a:ea typeface="Finger Paint"/>
                <a:cs typeface="Finger Paint"/>
                <a:sym typeface="Finger Paint"/>
              </a:rPr>
              <a:t>1</a:t>
            </a:r>
            <a:endParaRPr b="1" i="0" sz="1400" u="none" cap="none" strike="noStrike">
              <a:solidFill>
                <a:srgbClr val="E06666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68" name="Google Shape;68;g8ee72ef316_2_236"/>
          <p:cNvSpPr txBox="1"/>
          <p:nvPr/>
        </p:nvSpPr>
        <p:spPr>
          <a:xfrm>
            <a:off x="2991225" y="1840750"/>
            <a:ext cx="312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E06666"/>
                </a:solidFill>
                <a:latin typeface="Finger Paint"/>
                <a:ea typeface="Finger Paint"/>
                <a:cs typeface="Finger Paint"/>
                <a:sym typeface="Finger Paint"/>
              </a:rPr>
              <a:t>2</a:t>
            </a:r>
            <a:endParaRPr b="1" i="0" sz="1400" u="none" cap="none" strike="noStrike">
              <a:solidFill>
                <a:srgbClr val="E06666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69" name="Google Shape;69;g8ee72ef316_2_236"/>
          <p:cNvSpPr txBox="1"/>
          <p:nvPr/>
        </p:nvSpPr>
        <p:spPr>
          <a:xfrm>
            <a:off x="3219825" y="2123138"/>
            <a:ext cx="312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E06666"/>
                </a:solidFill>
                <a:latin typeface="Finger Paint"/>
                <a:ea typeface="Finger Paint"/>
                <a:cs typeface="Finger Paint"/>
                <a:sym typeface="Finger Paint"/>
              </a:rPr>
              <a:t>3</a:t>
            </a:r>
            <a:endParaRPr b="1" i="0" sz="1400" u="none" cap="none" strike="noStrike">
              <a:solidFill>
                <a:srgbClr val="E06666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70" name="Google Shape;70;g8ee72ef316_2_236"/>
          <p:cNvSpPr txBox="1"/>
          <p:nvPr/>
        </p:nvSpPr>
        <p:spPr>
          <a:xfrm>
            <a:off x="3372225" y="2656538"/>
            <a:ext cx="312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E06666"/>
                </a:solidFill>
                <a:latin typeface="Finger Paint"/>
                <a:ea typeface="Finger Paint"/>
                <a:cs typeface="Finger Paint"/>
                <a:sym typeface="Finger Paint"/>
              </a:rPr>
              <a:t>4</a:t>
            </a:r>
            <a:endParaRPr b="1" i="0" sz="1400" u="none" cap="none" strike="noStrike">
              <a:solidFill>
                <a:srgbClr val="E06666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71" name="Google Shape;71;g8ee72ef316_2_236"/>
          <p:cNvSpPr txBox="1"/>
          <p:nvPr/>
        </p:nvSpPr>
        <p:spPr>
          <a:xfrm>
            <a:off x="4953025" y="808350"/>
            <a:ext cx="748500" cy="22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93C47D"/>
                </a:solidFill>
                <a:latin typeface="Finger Paint"/>
                <a:ea typeface="Finger Paint"/>
                <a:cs typeface="Finger Paint"/>
                <a:sym typeface="Finger Paint"/>
              </a:rPr>
              <a:t>V</a:t>
            </a:r>
            <a:r>
              <a:rPr b="1" baseline="-25000" i="0" lang="pt-BR" sz="2400" u="none" cap="none" strike="noStrike">
                <a:solidFill>
                  <a:srgbClr val="93C47D"/>
                </a:solidFill>
                <a:latin typeface="Finger Paint"/>
                <a:ea typeface="Finger Paint"/>
                <a:cs typeface="Finger Paint"/>
                <a:sym typeface="Finger Paint"/>
              </a:rPr>
              <a:t>1</a:t>
            </a:r>
            <a:endParaRPr b="1" baseline="-25000" i="0" sz="2400" u="none" cap="none" strike="noStrike">
              <a:solidFill>
                <a:srgbClr val="93C47D"/>
              </a:solidFill>
              <a:latin typeface="Finger Paint"/>
              <a:ea typeface="Finger Paint"/>
              <a:cs typeface="Finger Paint"/>
              <a:sym typeface="Finger Pain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93C47D"/>
                </a:solidFill>
                <a:latin typeface="Finger Paint"/>
                <a:ea typeface="Finger Paint"/>
                <a:cs typeface="Finger Paint"/>
                <a:sym typeface="Finger Paint"/>
              </a:rPr>
              <a:t>V</a:t>
            </a:r>
            <a:r>
              <a:rPr b="1" baseline="-25000" i="0" lang="pt-BR" sz="2400" u="none" cap="none" strike="noStrike">
                <a:solidFill>
                  <a:srgbClr val="93C47D"/>
                </a:solidFill>
                <a:latin typeface="Finger Paint"/>
                <a:ea typeface="Finger Paint"/>
                <a:cs typeface="Finger Paint"/>
                <a:sym typeface="Finger Paint"/>
              </a:rPr>
              <a:t>2</a:t>
            </a:r>
            <a:endParaRPr b="1" baseline="-25000" i="0" sz="2400" u="none" cap="none" strike="noStrike">
              <a:solidFill>
                <a:srgbClr val="93C47D"/>
              </a:solidFill>
              <a:latin typeface="Finger Paint"/>
              <a:ea typeface="Finger Paint"/>
              <a:cs typeface="Finger Paint"/>
              <a:sym typeface="Finger Pain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93C47D"/>
                </a:solidFill>
                <a:latin typeface="Finger Paint"/>
                <a:ea typeface="Finger Paint"/>
                <a:cs typeface="Finger Paint"/>
                <a:sym typeface="Finger Paint"/>
              </a:rPr>
              <a:t>V</a:t>
            </a:r>
            <a:r>
              <a:rPr b="1" baseline="-25000" i="0" lang="pt-BR" sz="2400" u="none" cap="none" strike="noStrike">
                <a:solidFill>
                  <a:srgbClr val="93C47D"/>
                </a:solidFill>
                <a:latin typeface="Finger Paint"/>
                <a:ea typeface="Finger Paint"/>
                <a:cs typeface="Finger Paint"/>
                <a:sym typeface="Finger Paint"/>
              </a:rPr>
              <a:t>3</a:t>
            </a:r>
            <a:endParaRPr b="1" baseline="-25000" i="0" sz="2400" u="none" cap="none" strike="noStrike">
              <a:solidFill>
                <a:srgbClr val="93C47D"/>
              </a:solidFill>
              <a:latin typeface="Finger Paint"/>
              <a:ea typeface="Finger Paint"/>
              <a:cs typeface="Finger Paint"/>
              <a:sym typeface="Finger Pain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93C47D"/>
                </a:solidFill>
                <a:latin typeface="Finger Paint"/>
                <a:ea typeface="Finger Paint"/>
                <a:cs typeface="Finger Paint"/>
                <a:sym typeface="Finger Paint"/>
              </a:rPr>
              <a:t>V</a:t>
            </a:r>
            <a:r>
              <a:rPr b="1" baseline="-25000" i="0" lang="pt-BR" sz="2400" u="none" cap="none" strike="noStrike">
                <a:solidFill>
                  <a:srgbClr val="93C47D"/>
                </a:solidFill>
                <a:latin typeface="Finger Paint"/>
                <a:ea typeface="Finger Paint"/>
                <a:cs typeface="Finger Paint"/>
                <a:sym typeface="Finger Paint"/>
              </a:rPr>
              <a:t>4</a:t>
            </a:r>
            <a:endParaRPr b="1" baseline="-25000" i="0" sz="2400" u="none" cap="none" strike="noStrike">
              <a:solidFill>
                <a:srgbClr val="93C47D"/>
              </a:solidFill>
              <a:latin typeface="Finger Paint"/>
              <a:ea typeface="Finger Paint"/>
              <a:cs typeface="Finger Paint"/>
              <a:sym typeface="Finger Pain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i="0" sz="2400" u="none" cap="none" strike="noStrike">
              <a:solidFill>
                <a:srgbClr val="93C47D"/>
              </a:solidFill>
              <a:latin typeface="Finger Paint"/>
              <a:ea typeface="Finger Paint"/>
              <a:cs typeface="Finger Paint"/>
              <a:sym typeface="Finger Pain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baseline="-25000" i="0" sz="2400" u="none" cap="none" strike="noStrike">
              <a:solidFill>
                <a:srgbClr val="93C47D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cxnSp>
        <p:nvCxnSpPr>
          <p:cNvPr id="72" name="Google Shape;72;g8ee72ef316_2_236"/>
          <p:cNvCxnSpPr/>
          <p:nvPr/>
        </p:nvCxnSpPr>
        <p:spPr>
          <a:xfrm flipH="1" rot="10800000">
            <a:off x="2559662" y="784333"/>
            <a:ext cx="742200" cy="18387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" name="Google Shape;73;g8ee72ef316_2_236"/>
          <p:cNvSpPr txBox="1"/>
          <p:nvPr/>
        </p:nvSpPr>
        <p:spPr>
          <a:xfrm>
            <a:off x="2937437" y="1344703"/>
            <a:ext cx="74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1C232"/>
                </a:solidFill>
                <a:latin typeface="Finger Paint"/>
                <a:ea typeface="Finger Paint"/>
                <a:cs typeface="Finger Paint"/>
                <a:sym typeface="Finger Paint"/>
              </a:rPr>
              <a:t>QUery</a:t>
            </a:r>
            <a:endParaRPr b="1" i="0" sz="1200" u="none" cap="none" strike="noStrike">
              <a:solidFill>
                <a:srgbClr val="F1C232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cxnSp>
        <p:nvCxnSpPr>
          <p:cNvPr id="74" name="Google Shape;74;g8ee72ef316_2_236"/>
          <p:cNvCxnSpPr/>
          <p:nvPr/>
        </p:nvCxnSpPr>
        <p:spPr>
          <a:xfrm rot="-5400000">
            <a:off x="1834262" y="1407433"/>
            <a:ext cx="1941000" cy="49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g8ee72ef316_2_236"/>
          <p:cNvCxnSpPr/>
          <p:nvPr/>
        </p:nvCxnSpPr>
        <p:spPr>
          <a:xfrm flipH="1" rot="10800000">
            <a:off x="2559662" y="784333"/>
            <a:ext cx="742200" cy="183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g8ee72ef316_2_236"/>
          <p:cNvSpPr txBox="1"/>
          <p:nvPr/>
        </p:nvSpPr>
        <p:spPr>
          <a:xfrm>
            <a:off x="2686425" y="1002550"/>
            <a:ext cx="312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Finger Paint"/>
                <a:ea typeface="Finger Paint"/>
                <a:cs typeface="Finger Paint"/>
                <a:sym typeface="Finger Paint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77" name="Google Shape;77;g8ee72ef316_2_236"/>
          <p:cNvSpPr txBox="1"/>
          <p:nvPr/>
        </p:nvSpPr>
        <p:spPr>
          <a:xfrm>
            <a:off x="2937437" y="1344703"/>
            <a:ext cx="74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Finger Paint"/>
                <a:ea typeface="Finger Paint"/>
                <a:cs typeface="Finger Paint"/>
                <a:sym typeface="Finger Paint"/>
              </a:rPr>
              <a:t>QUery</a:t>
            </a:r>
            <a:endParaRPr b="1" i="0" sz="1200" u="none" cap="none" strike="noStrike">
              <a:solidFill>
                <a:srgbClr val="000000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78" name="Google Shape;78;g8ee72ef316_2_236"/>
          <p:cNvSpPr txBox="1"/>
          <p:nvPr/>
        </p:nvSpPr>
        <p:spPr>
          <a:xfrm>
            <a:off x="4953025" y="762032"/>
            <a:ext cx="748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Finger Paint"/>
                <a:ea typeface="Finger Paint"/>
                <a:cs typeface="Finger Paint"/>
                <a:sym typeface="Finger Paint"/>
              </a:rPr>
              <a:t>V</a:t>
            </a:r>
            <a:r>
              <a:rPr b="1" baseline="-25000" i="0" lang="pt-BR" sz="2400" u="none" cap="none" strike="noStrike">
                <a:solidFill>
                  <a:srgbClr val="000000"/>
                </a:solidFill>
                <a:latin typeface="Finger Paint"/>
                <a:ea typeface="Finger Paint"/>
                <a:cs typeface="Finger Paint"/>
                <a:sym typeface="Finger Paint"/>
              </a:rPr>
              <a:t>1</a:t>
            </a:r>
            <a:endParaRPr b="1" baseline="-25000" i="0" sz="2400" u="none" cap="none" strike="noStrike">
              <a:solidFill>
                <a:srgbClr val="000000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79" name="Google Shape;79;g8ee72ef316_2_236"/>
          <p:cNvSpPr txBox="1"/>
          <p:nvPr/>
        </p:nvSpPr>
        <p:spPr>
          <a:xfrm>
            <a:off x="134475" y="3251200"/>
            <a:ext cx="88749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Podemos comparar as </a:t>
            </a:r>
            <a:r>
              <a:rPr b="1" i="0" lang="pt-BR" sz="1400" u="none" cap="none" strike="noStrike">
                <a:solidFill>
                  <a:srgbClr val="E0666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Keys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como os atributos de uma pessoa: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nome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,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altura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,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peso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…. Para cada um desses atributos teremos seus respectivos </a:t>
            </a:r>
            <a:r>
              <a:rPr b="1" i="0" lang="pt-BR" sz="1400" u="none" cap="none" strike="noStrike">
                <a:solidFill>
                  <a:srgbClr val="6AA84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Values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. Quando existe </a:t>
            </a:r>
            <a:r>
              <a:rPr b="1" i="0" lang="pt-BR" sz="1400" u="none" cap="none" strike="noStrike">
                <a:solidFill>
                  <a:srgbClr val="F1C23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Query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, ela pode requisitar algum atributo. O atributo requisitado pela </a:t>
            </a:r>
            <a:r>
              <a:rPr b="1" i="0" lang="pt-BR" sz="1400" u="none" cap="none" strike="noStrike">
                <a:solidFill>
                  <a:srgbClr val="F1C23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Query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terá maior semelhança com algumas </a:t>
            </a:r>
            <a:r>
              <a:rPr b="1" i="0" lang="pt-BR" sz="1400" u="none" cap="none" strike="noStrike">
                <a:solidFill>
                  <a:srgbClr val="E0666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Keys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(maior produto interno) e menor com outras. Daí a função softmax é aplicada nos produtos internos e esse resultado é finalmente multiplicado pelos </a:t>
            </a:r>
            <a:r>
              <a:rPr b="1" i="0" lang="pt-BR" sz="1400" u="none" cap="none" strike="noStrike">
                <a:solidFill>
                  <a:srgbClr val="6AA84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Values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8ee72ef316_2_215"/>
          <p:cNvGraphicFramePr/>
          <p:nvPr/>
        </p:nvGraphicFramePr>
        <p:xfrm>
          <a:off x="476800" y="27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{07AAAE0D-4C74-4C99-BB1F-FD772C8196B6}</a:tableStyleId>
              </a:tblPr>
              <a:tblGrid>
                <a:gridCol w="1122725"/>
                <a:gridCol w="382850"/>
                <a:gridCol w="382850"/>
                <a:gridCol w="382850"/>
                <a:gridCol w="712750"/>
              </a:tblGrid>
              <a:tr h="42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Palavra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score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Quero</a:t>
                      </a:r>
                      <a:endParaRPr sz="12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um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cartão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oogle Shape;85;g8ee72ef316_2_215"/>
          <p:cNvGraphicFramePr/>
          <p:nvPr/>
        </p:nvGraphicFramePr>
        <p:xfrm>
          <a:off x="3816850" y="27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{07AAAE0D-4C74-4C99-BB1F-FD772C8196B6}</a:tableStyleId>
              </a:tblPr>
              <a:tblGrid>
                <a:gridCol w="952025"/>
                <a:gridCol w="407175"/>
                <a:gridCol w="414075"/>
                <a:gridCol w="428200"/>
                <a:gridCol w="803625"/>
                <a:gridCol w="164052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Palavra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score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Softmax (S)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Quero</a:t>
                      </a:r>
                      <a:endParaRPr sz="12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11</a:t>
                      </a:r>
                      <a:endParaRPr baseline="-25000"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Caveat Brush"/>
                        <a:ea typeface="Caveat Brush"/>
                        <a:cs typeface="Caveat Brush"/>
                        <a:sym typeface="Caveat Bru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um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12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cartão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13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g8ee72ef316_2_215"/>
          <p:cNvGraphicFramePr/>
          <p:nvPr/>
        </p:nvGraphicFramePr>
        <p:xfrm>
          <a:off x="1414200" y="26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{07AAAE0D-4C74-4C99-BB1F-FD772C8196B6}</a:tableStyleId>
              </a:tblPr>
              <a:tblGrid>
                <a:gridCol w="926525"/>
                <a:gridCol w="457175"/>
                <a:gridCol w="457175"/>
                <a:gridCol w="457175"/>
                <a:gridCol w="782100"/>
                <a:gridCol w="1662875"/>
                <a:gridCol w="1374500"/>
              </a:tblGrid>
              <a:tr h="35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Palavra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score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Softmax (S)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Softmax . 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Quero</a:t>
                      </a:r>
                      <a:endParaRPr sz="12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11</a:t>
                      </a:r>
                      <a:endParaRPr baseline="-25000"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Caveat Brush"/>
                        <a:ea typeface="Caveat Brush"/>
                        <a:cs typeface="Caveat Brush"/>
                        <a:sym typeface="Caveat Bru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x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.v1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um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12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x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.v2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cartão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13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x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.v3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g8ee72ef316_2_215"/>
          <p:cNvSpPr/>
          <p:nvPr/>
        </p:nvSpPr>
        <p:spPr>
          <a:xfrm>
            <a:off x="222725" y="327025"/>
            <a:ext cx="324000" cy="288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88" name="Google Shape;88;g8ee72ef316_2_215"/>
          <p:cNvSpPr txBox="1"/>
          <p:nvPr/>
        </p:nvSpPr>
        <p:spPr>
          <a:xfrm>
            <a:off x="230967" y="324688"/>
            <a:ext cx="398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</a:t>
            </a:r>
            <a:endParaRPr b="0" i="0" sz="11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89" name="Google Shape;89;g8ee72ef316_2_215"/>
          <p:cNvSpPr/>
          <p:nvPr/>
        </p:nvSpPr>
        <p:spPr>
          <a:xfrm>
            <a:off x="1137125" y="2689225"/>
            <a:ext cx="324000" cy="288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90" name="Google Shape;90;g8ee72ef316_2_215"/>
          <p:cNvSpPr txBox="1"/>
          <p:nvPr/>
        </p:nvSpPr>
        <p:spPr>
          <a:xfrm>
            <a:off x="1145367" y="2686888"/>
            <a:ext cx="398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iii</a:t>
            </a:r>
            <a:endParaRPr b="0" i="0" sz="11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91" name="Google Shape;91;g8ee72ef316_2_215"/>
          <p:cNvSpPr/>
          <p:nvPr/>
        </p:nvSpPr>
        <p:spPr>
          <a:xfrm>
            <a:off x="3575525" y="327025"/>
            <a:ext cx="324000" cy="288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92" name="Google Shape;92;g8ee72ef316_2_215"/>
          <p:cNvSpPr txBox="1"/>
          <p:nvPr/>
        </p:nvSpPr>
        <p:spPr>
          <a:xfrm>
            <a:off x="3583767" y="324688"/>
            <a:ext cx="398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ii</a:t>
            </a:r>
            <a:endParaRPr b="0" i="0" sz="11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g8ee72ef316_2_62"/>
          <p:cNvGraphicFramePr/>
          <p:nvPr/>
        </p:nvGraphicFramePr>
        <p:xfrm>
          <a:off x="476800" y="27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{07AAAE0D-4C74-4C99-BB1F-FD772C8196B6}</a:tableStyleId>
              </a:tblPr>
              <a:tblGrid>
                <a:gridCol w="1122725"/>
                <a:gridCol w="382850"/>
                <a:gridCol w="382850"/>
                <a:gridCol w="382850"/>
                <a:gridCol w="712750"/>
              </a:tblGrid>
              <a:tr h="42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Palavra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score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Quero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um</a:t>
                      </a:r>
                      <a:endParaRPr sz="12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cartão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g8ee72ef316_2_62"/>
          <p:cNvGraphicFramePr/>
          <p:nvPr/>
        </p:nvGraphicFramePr>
        <p:xfrm>
          <a:off x="3816850" y="27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{07AAAE0D-4C74-4C99-BB1F-FD772C8196B6}</a:tableStyleId>
              </a:tblPr>
              <a:tblGrid>
                <a:gridCol w="952025"/>
                <a:gridCol w="407175"/>
                <a:gridCol w="414075"/>
                <a:gridCol w="428200"/>
                <a:gridCol w="803625"/>
                <a:gridCol w="16274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Palavra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score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Softmax (S)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Quero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4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)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21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Caveat Brush"/>
                        <a:ea typeface="Caveat Brush"/>
                        <a:cs typeface="Caveat Brush"/>
                        <a:sym typeface="Caveat Bru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um</a:t>
                      </a:r>
                      <a:endParaRPr sz="12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4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)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22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cartão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4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23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g8ee72ef316_2_62"/>
          <p:cNvGraphicFramePr/>
          <p:nvPr/>
        </p:nvGraphicFramePr>
        <p:xfrm>
          <a:off x="1414200" y="26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{07AAAE0D-4C74-4C99-BB1F-FD772C8196B6}</a:tableStyleId>
              </a:tblPr>
              <a:tblGrid>
                <a:gridCol w="926525"/>
                <a:gridCol w="457175"/>
                <a:gridCol w="457175"/>
                <a:gridCol w="457175"/>
                <a:gridCol w="782100"/>
                <a:gridCol w="1662875"/>
                <a:gridCol w="1374500"/>
              </a:tblGrid>
              <a:tr h="35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Palavra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score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Softmax (S)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Softmax . 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Quero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4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)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21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Caveat Brush"/>
                        <a:ea typeface="Caveat Brush"/>
                        <a:cs typeface="Caveat Brush"/>
                        <a:sym typeface="Caveat Bru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x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.v1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um</a:t>
                      </a:r>
                      <a:endParaRPr sz="12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4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)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22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x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.v2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cartão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4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23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x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.v3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g8ee72ef316_2_62"/>
          <p:cNvSpPr/>
          <p:nvPr/>
        </p:nvSpPr>
        <p:spPr>
          <a:xfrm>
            <a:off x="222725" y="327025"/>
            <a:ext cx="324000" cy="288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01" name="Google Shape;101;g8ee72ef316_2_62"/>
          <p:cNvSpPr txBox="1"/>
          <p:nvPr/>
        </p:nvSpPr>
        <p:spPr>
          <a:xfrm>
            <a:off x="230967" y="324688"/>
            <a:ext cx="398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</a:t>
            </a:r>
            <a:endParaRPr b="0" i="0" sz="11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02" name="Google Shape;102;g8ee72ef316_2_62"/>
          <p:cNvSpPr/>
          <p:nvPr/>
        </p:nvSpPr>
        <p:spPr>
          <a:xfrm>
            <a:off x="1137125" y="2689225"/>
            <a:ext cx="324000" cy="288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03" name="Google Shape;103;g8ee72ef316_2_62"/>
          <p:cNvSpPr txBox="1"/>
          <p:nvPr/>
        </p:nvSpPr>
        <p:spPr>
          <a:xfrm>
            <a:off x="1145367" y="2686888"/>
            <a:ext cx="398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iii</a:t>
            </a:r>
            <a:endParaRPr b="0" i="0" sz="11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04" name="Google Shape;104;g8ee72ef316_2_62"/>
          <p:cNvSpPr/>
          <p:nvPr/>
        </p:nvSpPr>
        <p:spPr>
          <a:xfrm>
            <a:off x="3575525" y="327025"/>
            <a:ext cx="324000" cy="288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05" name="Google Shape;105;g8ee72ef316_2_62"/>
          <p:cNvSpPr txBox="1"/>
          <p:nvPr/>
        </p:nvSpPr>
        <p:spPr>
          <a:xfrm>
            <a:off x="3583767" y="324688"/>
            <a:ext cx="398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ii</a:t>
            </a:r>
            <a:endParaRPr b="0" i="0" sz="11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g8ee72ef316_2_72"/>
          <p:cNvGraphicFramePr/>
          <p:nvPr/>
        </p:nvGraphicFramePr>
        <p:xfrm>
          <a:off x="476800" y="27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{07AAAE0D-4C74-4C99-BB1F-FD772C8196B6}</a:tableStyleId>
              </a:tblPr>
              <a:tblGrid>
                <a:gridCol w="1122725"/>
                <a:gridCol w="382850"/>
                <a:gridCol w="382850"/>
                <a:gridCol w="382850"/>
                <a:gridCol w="712750"/>
              </a:tblGrid>
              <a:tr h="42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Palavra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score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Quero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um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cartão</a:t>
                      </a:r>
                      <a:endParaRPr sz="12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Google Shape;111;g8ee72ef316_2_72"/>
          <p:cNvGraphicFramePr/>
          <p:nvPr/>
        </p:nvGraphicFramePr>
        <p:xfrm>
          <a:off x="3816850" y="27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{07AAAE0D-4C74-4C99-BB1F-FD772C8196B6}</a:tableStyleId>
              </a:tblPr>
              <a:tblGrid>
                <a:gridCol w="952025"/>
                <a:gridCol w="407175"/>
                <a:gridCol w="414075"/>
                <a:gridCol w="428200"/>
                <a:gridCol w="803625"/>
                <a:gridCol w="1614375"/>
              </a:tblGrid>
              <a:tr h="36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Palavra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score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Softmax (S)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Quero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31</a:t>
                      </a:r>
                      <a:endParaRPr baseline="-25000"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Caveat Brush"/>
                        <a:ea typeface="Caveat Brush"/>
                        <a:cs typeface="Caveat Brush"/>
                        <a:sym typeface="Caveat Bru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um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32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cartão</a:t>
                      </a:r>
                      <a:endParaRPr sz="12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33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Google Shape;112;g8ee72ef316_2_72"/>
          <p:cNvGraphicFramePr/>
          <p:nvPr/>
        </p:nvGraphicFramePr>
        <p:xfrm>
          <a:off x="1414200" y="26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{07AAAE0D-4C74-4C99-BB1F-FD772C8196B6}</a:tableStyleId>
              </a:tblPr>
              <a:tblGrid>
                <a:gridCol w="926525"/>
                <a:gridCol w="457175"/>
                <a:gridCol w="457175"/>
                <a:gridCol w="457175"/>
                <a:gridCol w="782100"/>
                <a:gridCol w="1662875"/>
                <a:gridCol w="1374500"/>
              </a:tblGrid>
              <a:tr h="35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Palavra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score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Softmax (S)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Softmax . v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Quero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31</a:t>
                      </a:r>
                      <a:endParaRPr baseline="-25000"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Caveat Brush"/>
                        <a:ea typeface="Caveat Brush"/>
                        <a:cs typeface="Caveat Brush"/>
                        <a:sym typeface="Caveat Bru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x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31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.v1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um</a:t>
                      </a:r>
                      <a:endParaRPr sz="12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32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x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32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.v2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cartão</a:t>
                      </a:r>
                      <a:endParaRPr sz="12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k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v</a:t>
                      </a:r>
                      <a:r>
                        <a:rPr baseline="-25000" lang="pt-BR" sz="1400" u="none" cap="none" strike="noStrike"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baseline="-25000"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endParaRPr sz="1400" u="none" cap="none" strike="noStrike"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S(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q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.k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/</a:t>
                      </a: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√d) = x</a:t>
                      </a:r>
                      <a:r>
                        <a:rPr baseline="-25000" lang="pt-BR" sz="1600" u="none" cap="none" strike="noStrike">
                          <a:solidFill>
                            <a:schemeClr val="dk1"/>
                          </a:solidFill>
                          <a:latin typeface="Caveat Brush"/>
                          <a:ea typeface="Caveat Brush"/>
                          <a:cs typeface="Caveat Brush"/>
                          <a:sym typeface="Caveat Brush"/>
                        </a:rPr>
                        <a:t>33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x</a:t>
                      </a:r>
                      <a:r>
                        <a:rPr baseline="-25000"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33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  <a:latin typeface="Finger Paint"/>
                          <a:ea typeface="Finger Paint"/>
                          <a:cs typeface="Finger Paint"/>
                          <a:sym typeface="Finger Paint"/>
                        </a:rPr>
                        <a:t>.v3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Finger Paint"/>
                        <a:ea typeface="Finger Paint"/>
                        <a:cs typeface="Finger Paint"/>
                        <a:sym typeface="Finger Pai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8208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g8ee72ef316_2_72"/>
          <p:cNvSpPr/>
          <p:nvPr/>
        </p:nvSpPr>
        <p:spPr>
          <a:xfrm>
            <a:off x="222725" y="327025"/>
            <a:ext cx="324000" cy="288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14" name="Google Shape;114;g8ee72ef316_2_72"/>
          <p:cNvSpPr txBox="1"/>
          <p:nvPr/>
        </p:nvSpPr>
        <p:spPr>
          <a:xfrm>
            <a:off x="230967" y="324688"/>
            <a:ext cx="398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</a:t>
            </a:r>
            <a:endParaRPr b="0" i="0" sz="11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15" name="Google Shape;115;g8ee72ef316_2_72"/>
          <p:cNvSpPr/>
          <p:nvPr/>
        </p:nvSpPr>
        <p:spPr>
          <a:xfrm>
            <a:off x="1137125" y="2689225"/>
            <a:ext cx="324000" cy="288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16" name="Google Shape;116;g8ee72ef316_2_72"/>
          <p:cNvSpPr txBox="1"/>
          <p:nvPr/>
        </p:nvSpPr>
        <p:spPr>
          <a:xfrm>
            <a:off x="1145367" y="2686888"/>
            <a:ext cx="398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iii</a:t>
            </a:r>
            <a:endParaRPr b="0" i="0" sz="11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17" name="Google Shape;117;g8ee72ef316_2_72"/>
          <p:cNvSpPr/>
          <p:nvPr/>
        </p:nvSpPr>
        <p:spPr>
          <a:xfrm>
            <a:off x="3575525" y="327025"/>
            <a:ext cx="324000" cy="288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18" name="Google Shape;118;g8ee72ef316_2_72"/>
          <p:cNvSpPr txBox="1"/>
          <p:nvPr/>
        </p:nvSpPr>
        <p:spPr>
          <a:xfrm>
            <a:off x="3583767" y="324688"/>
            <a:ext cx="398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ii</a:t>
            </a:r>
            <a:endParaRPr b="0" i="0" sz="1100" u="none" cap="none" strike="noStrike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1f27728db_0_8"/>
          <p:cNvSpPr txBox="1"/>
          <p:nvPr>
            <p:ph type="ctrTitle"/>
          </p:nvPr>
        </p:nvSpPr>
        <p:spPr>
          <a:xfrm>
            <a:off x="311700" y="862250"/>
            <a:ext cx="8520600" cy="13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latin typeface="Architects Daughter"/>
                <a:ea typeface="Architects Daughter"/>
                <a:cs typeface="Architects Daughter"/>
                <a:sym typeface="Architects Daughter"/>
              </a:rPr>
              <a:t>Links dos notebooks / animação</a:t>
            </a:r>
            <a:endParaRPr sz="37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chitects Daughter"/>
              <a:buAutoNum type="arabicPeriod"/>
            </a:pPr>
            <a:r>
              <a:rPr lang="pt-BR" sz="1800" u="sng">
                <a:solidFill>
                  <a:srgbClr val="38761D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3"/>
              </a:rPr>
              <a:t>Viz - produto interno - atenção</a:t>
            </a:r>
            <a:endParaRPr sz="1800">
              <a:solidFill>
                <a:srgbClr val="38761D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chitects Daughter"/>
              <a:buAutoNum type="arabicPeriod"/>
            </a:pPr>
            <a:r>
              <a:rPr lang="pt-BR" sz="1800" u="sng">
                <a:solidFill>
                  <a:srgbClr val="38761D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4"/>
              </a:rPr>
              <a:t>Exemplo de atenção</a:t>
            </a:r>
            <a:endParaRPr sz="1800">
              <a:solidFill>
                <a:srgbClr val="38761D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chitects Daughter"/>
              <a:buAutoNum type="arabicPeriod"/>
            </a:pPr>
            <a:r>
              <a:rPr lang="pt-BR" sz="1800" u="sng">
                <a:solidFill>
                  <a:srgbClr val="38761D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5"/>
              </a:rPr>
              <a:t>Animação - drawio</a:t>
            </a:r>
            <a:endParaRPr sz="1800">
              <a:solidFill>
                <a:srgbClr val="38761D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chitects Daughter"/>
              <a:buAutoNum type="arabicPeriod"/>
            </a:pPr>
            <a:r>
              <a:rPr lang="pt-BR" sz="1800" u="sng">
                <a:solidFill>
                  <a:srgbClr val="38761D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6"/>
              </a:rPr>
              <a:t>Census MLP embeddings</a:t>
            </a:r>
            <a:endParaRPr sz="1800">
              <a:solidFill>
                <a:srgbClr val="38761D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chitects Daughter"/>
              <a:buAutoNum type="arabicPeriod"/>
            </a:pPr>
            <a:r>
              <a:rPr lang="pt-BR" sz="1800" u="sng">
                <a:solidFill>
                  <a:srgbClr val="38761D"/>
                </a:solidFill>
                <a:latin typeface="Architects Daughter"/>
                <a:ea typeface="Architects Daughter"/>
                <a:cs typeface="Architects Daughter"/>
                <a:sym typeface="Architects Daughter"/>
                <a:hlinkClick r:id="rId7"/>
              </a:rPr>
              <a:t>Census atenção MH</a:t>
            </a:r>
            <a:endParaRPr sz="1800">
              <a:solidFill>
                <a:srgbClr val="38761D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/>
        </p:nvSpPr>
        <p:spPr>
          <a:xfrm>
            <a:off x="4032300" y="595625"/>
            <a:ext cx="5111700" cy="4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i in range(H):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</a:t>
            </a: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q[i] = nn.Linear(D, D/H)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.W_k[i] = nn.Linear(D, D/H)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W_v</a:t>
            </a: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[i] = nn.Linear(D, D/H)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.W_o = nn.Linear(D, D)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b="0" i="0" lang="pt-BR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# x.shape = L, D</a:t>
            </a:r>
            <a:endParaRPr b="0" i="0" sz="1100" u="none" cap="none" strike="noStrike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new_x = empty(L, H, D/H)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</a:t>
            </a:r>
            <a:r>
              <a:rPr b="0" i="0" lang="pt-BR" sz="1100" u="none" cap="none" strike="noStrike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 range(H):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q = 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.W_q[i](x)     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k = 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.W_k[i](x)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v = 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.W_v[i](x)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 = attention(q, k, v) </a:t>
            </a:r>
            <a:r>
              <a:rPr b="0" i="0" lang="pt-BR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# L, D/H</a:t>
            </a:r>
            <a:endParaRPr b="0" i="0" sz="1100" u="none" cap="none" strike="noStrike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new_x[:, </a:t>
            </a:r>
            <a:r>
              <a:rPr b="0" i="0" lang="pt-BR" sz="1100" u="none" cap="none" strike="noStrike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:] = </a:t>
            </a:r>
            <a:r>
              <a:rPr b="0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    </a:t>
            </a:r>
            <a:r>
              <a:rPr b="0" i="0" lang="pt-BR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# L, H, D/H</a:t>
            </a:r>
            <a:endParaRPr b="0" i="0" sz="1100" u="none" cap="none" strike="noStrike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new_x = new_x.view(L, D)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.W_o(new_x)   </a:t>
            </a:r>
            <a:r>
              <a:rPr b="0" i="0" lang="pt-BR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  # L, D</a:t>
            </a:r>
            <a:endParaRPr b="0" baseline="30000" i="0" sz="1100" u="none" cap="none" strike="noStrike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4038600" y="2459294"/>
            <a:ext cx="300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1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100" u="none" cap="none" strike="noStrike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0" i="0" lang="pt-BR" sz="1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1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pt-BR" sz="1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1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3">
            <a:alphaModFix/>
          </a:blip>
          <a:srcRect b="11351" l="64267" r="9125" t="17876"/>
          <a:stretch/>
        </p:blipFill>
        <p:spPr>
          <a:xfrm>
            <a:off x="1499525" y="767825"/>
            <a:ext cx="2281699" cy="34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4238425" y="119875"/>
            <a:ext cx="4708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>
                <a:latin typeface="Architects Daughter"/>
                <a:ea typeface="Architects Daughter"/>
                <a:cs typeface="Architects Daughter"/>
                <a:sym typeface="Architects Daughter"/>
              </a:rPr>
              <a:t>Multi Head </a:t>
            </a:r>
            <a:r>
              <a:rPr i="0" lang="pt-BR" sz="16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Com laço nas cabeças </a:t>
            </a:r>
            <a:r>
              <a:rPr b="1" i="0" lang="pt-BR" u="none" cap="none" strike="noStrike">
                <a:solidFill>
                  <a:srgbClr val="134F5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 </a:t>
            </a:r>
            <a:r>
              <a:rPr b="1" lang="pt-BR">
                <a:solidFill>
                  <a:srgbClr val="134F5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muito lento !!! </a:t>
            </a:r>
            <a:r>
              <a:rPr b="1" i="0" lang="pt-BR" u="none" cap="none" strike="noStrike">
                <a:solidFill>
                  <a:srgbClr val="134F5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)</a:t>
            </a:r>
            <a:endParaRPr i="0" sz="1600" u="none" cap="none" strike="noStrike">
              <a:solidFill>
                <a:srgbClr val="00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406775" y="4049425"/>
            <a:ext cx="19761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 = comprimento da seq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 = Dimensão do modelo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 = número de cabeças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4038600" y="593623"/>
            <a:ext cx="300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1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100" u="none" cap="none" strike="noStrike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0" i="0" lang="pt-BR" sz="1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pt-BR" sz="1100" u="none" cap="none" strike="noStrike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1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1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723725" y="884900"/>
            <a:ext cx="1668300" cy="26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91625" y="447900"/>
            <a:ext cx="1186800" cy="67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Atenção </a:t>
            </a:r>
            <a:endParaRPr b="0" i="0" sz="18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Multi Head</a:t>
            </a:r>
            <a:endParaRPr b="0" i="0" sz="18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2406369" y="398028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D/H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1" name="Google Shape;141;p3"/>
          <p:cNvSpPr txBox="1"/>
          <p:nvPr/>
        </p:nvSpPr>
        <p:spPr>
          <a:xfrm flipH="1">
            <a:off x="5092789" y="3153738"/>
            <a:ext cx="616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5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 flipH="1">
            <a:off x="3735146" y="3147542"/>
            <a:ext cx="616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5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6192739" y="2647143"/>
            <a:ext cx="928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/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399964" y="4138794"/>
            <a:ext cx="1319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(L, D) -&gt; 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10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 rot="5400000">
            <a:off x="540416" y="3649719"/>
            <a:ext cx="928200" cy="345600"/>
          </a:xfrm>
          <a:prstGeom prst="rightArrow">
            <a:avLst>
              <a:gd fmla="val 53703" name="adj1"/>
              <a:gd fmla="val 86200" name="adj2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860335" y="3859313"/>
            <a:ext cx="164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e</a:t>
            </a:r>
            <a:endParaRPr b="1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860335" y="3761117"/>
            <a:ext cx="164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p</a:t>
            </a:r>
            <a:endParaRPr b="1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905050" y="1873925"/>
            <a:ext cx="2704200" cy="15729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6510993" y="2914040"/>
            <a:ext cx="851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i="0" lang="pt-BR" sz="18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=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 Score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3"/>
          <p:cNvGrpSpPr/>
          <p:nvPr/>
        </p:nvGrpSpPr>
        <p:grpSpPr>
          <a:xfrm>
            <a:off x="6265575" y="2779999"/>
            <a:ext cx="1397400" cy="349500"/>
            <a:chOff x="6503393" y="3047928"/>
            <a:chExt cx="1397400" cy="349500"/>
          </a:xfrm>
        </p:grpSpPr>
        <p:sp>
          <p:nvSpPr>
            <p:cNvPr id="151" name="Google Shape;151;p3"/>
            <p:cNvSpPr txBox="1"/>
            <p:nvPr/>
          </p:nvSpPr>
          <p:spPr>
            <a:xfrm>
              <a:off x="6503393" y="3047928"/>
              <a:ext cx="139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√</a:t>
              </a:r>
              <a:r>
                <a:rPr b="0" i="0" lang="pt-BR" sz="1600" u="none" cap="none" strike="noStrike">
                  <a:solidFill>
                    <a:srgbClr val="000000"/>
                  </a:solidFill>
                  <a:latin typeface="Caveat"/>
                  <a:ea typeface="Caveat"/>
                  <a:cs typeface="Caveat"/>
                  <a:sym typeface="Caveat"/>
                </a:rPr>
                <a:t>D/H </a:t>
              </a:r>
              <a:r>
                <a:rPr b="1" i="0" lang="pt-BR" sz="1600" u="none" cap="none" strike="noStrike">
                  <a:solidFill>
                    <a:srgbClr val="000000"/>
                  </a:solidFill>
                  <a:latin typeface="Caveat"/>
                  <a:ea typeface="Caveat"/>
                  <a:cs typeface="Caveat"/>
                  <a:sym typeface="Caveat"/>
                </a:rPr>
                <a:t>+</a:t>
              </a:r>
              <a:r>
                <a:rPr b="0" i="0" lang="pt-BR" sz="1600" u="none" cap="none" strike="noStrike">
                  <a:solidFill>
                    <a:srgbClr val="000000"/>
                  </a:solidFill>
                  <a:latin typeface="Caveat"/>
                  <a:ea typeface="Caveat"/>
                  <a:cs typeface="Caveat"/>
                  <a:sym typeface="Caveat"/>
                </a:rPr>
                <a:t> Softmax</a:t>
              </a:r>
              <a:endParaRPr b="0" baseline="-25000" i="0" sz="16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152" name="Google Shape;152;p3"/>
            <p:cNvCxnSpPr/>
            <p:nvPr/>
          </p:nvCxnSpPr>
          <p:spPr>
            <a:xfrm>
              <a:off x="6750241" y="3120834"/>
              <a:ext cx="364800" cy="6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7111402" y="3125576"/>
              <a:ext cx="0" cy="2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4" name="Google Shape;154;p3"/>
          <p:cNvGrpSpPr/>
          <p:nvPr/>
        </p:nvGrpSpPr>
        <p:grpSpPr>
          <a:xfrm>
            <a:off x="-81422" y="3380460"/>
            <a:ext cx="1080000" cy="576053"/>
            <a:chOff x="-109075" y="3297500"/>
            <a:chExt cx="1080000" cy="576053"/>
          </a:xfrm>
        </p:grpSpPr>
        <p:sp>
          <p:nvSpPr>
            <p:cNvPr id="155" name="Google Shape;155;p3"/>
            <p:cNvSpPr txBox="1"/>
            <p:nvPr/>
          </p:nvSpPr>
          <p:spPr>
            <a:xfrm>
              <a:off x="-109075" y="3477553"/>
              <a:ext cx="10800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highlight>
                    <a:srgbClr val="FFFFFE"/>
                  </a:highlight>
                  <a:latin typeface="Caveat"/>
                  <a:ea typeface="Caveat"/>
                  <a:cs typeface="Caveat"/>
                  <a:sym typeface="Caveat"/>
                </a:rPr>
                <a:t>as cabeças</a:t>
              </a:r>
              <a:endParaRPr b="0" i="0" sz="16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marR="0" rtl="0" algn="ctr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-61346" y="3297500"/>
              <a:ext cx="995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highlight>
                    <a:srgbClr val="FFFFFE"/>
                  </a:highlight>
                  <a:latin typeface="Caveat"/>
                  <a:ea typeface="Caveat"/>
                  <a:cs typeface="Caveat"/>
                  <a:sym typeface="Caveat"/>
                </a:rPr>
                <a:t>concatena </a:t>
              </a:r>
              <a:endParaRPr b="0" i="0" sz="16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marR="0" rtl="0" algn="ctr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3"/>
          <p:cNvSpPr txBox="1"/>
          <p:nvPr/>
        </p:nvSpPr>
        <p:spPr>
          <a:xfrm>
            <a:off x="3001628" y="2305306"/>
            <a:ext cx="670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Score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7563047" y="2495550"/>
            <a:ext cx="99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&lt;-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 Atenção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3366934" y="1439197"/>
            <a:ext cx="14283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10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 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-&gt;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 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5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3262100" y="902775"/>
            <a:ext cx="1567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 (L, D) 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=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 (L, H, D/H)</a:t>
            </a:r>
            <a:endParaRPr b="0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2569234" y="4518979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L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591693" y="1391509"/>
            <a:ext cx="1319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(L, D) -&gt; 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10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4977665" y="870444"/>
            <a:ext cx="69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5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4191159" y="2771867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L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1515211" y="2374641"/>
            <a:ext cx="1567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(L, H, D/H) 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= 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0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1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6" name="Google Shape;166;p3"/>
          <p:cNvSpPr/>
          <p:nvPr/>
        </p:nvSpPr>
        <p:spPr>
          <a:xfrm flipH="1" rot="-5400000">
            <a:off x="7746905" y="2077547"/>
            <a:ext cx="757800" cy="345600"/>
          </a:xfrm>
          <a:prstGeom prst="rightArrow">
            <a:avLst>
              <a:gd fmla="val 53703" name="adj1"/>
              <a:gd fmla="val 86200" name="adj2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67" name="Google Shape;167;p3"/>
          <p:cNvGrpSpPr/>
          <p:nvPr/>
        </p:nvGrpSpPr>
        <p:grpSpPr>
          <a:xfrm>
            <a:off x="7981294" y="1843052"/>
            <a:ext cx="230700" cy="481094"/>
            <a:chOff x="2093000" y="2874300"/>
            <a:chExt cx="230700" cy="481094"/>
          </a:xfrm>
        </p:grpSpPr>
        <p:sp>
          <p:nvSpPr>
            <p:cNvPr id="168" name="Google Shape;168;p3"/>
            <p:cNvSpPr txBox="1"/>
            <p:nvPr/>
          </p:nvSpPr>
          <p:spPr>
            <a:xfrm>
              <a:off x="2093000" y="2874300"/>
              <a:ext cx="2307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000000"/>
                  </a:solidFill>
                  <a:latin typeface="Caveat"/>
                  <a:ea typeface="Caveat"/>
                  <a:cs typeface="Caveat"/>
                  <a:sym typeface="Caveat"/>
                </a:rPr>
                <a:t>a</a:t>
              </a:r>
              <a:endParaRPr b="1" i="0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2093000" y="2994438"/>
              <a:ext cx="2307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000000"/>
                  </a:solidFill>
                  <a:latin typeface="Caveat"/>
                  <a:ea typeface="Caveat"/>
                  <a:cs typeface="Caveat"/>
                  <a:sym typeface="Caveat"/>
                </a:rPr>
                <a:t>t</a:t>
              </a:r>
              <a:endParaRPr b="1" i="0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2093000" y="3123794"/>
              <a:ext cx="2307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000000"/>
                  </a:solidFill>
                  <a:latin typeface="Caveat"/>
                  <a:ea typeface="Caveat"/>
                  <a:cs typeface="Caveat"/>
                  <a:sym typeface="Caveat"/>
                </a:rPr>
                <a:t>t</a:t>
              </a:r>
              <a:endParaRPr b="1" i="0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sp>
        <p:nvSpPr>
          <p:cNvPr id="171" name="Google Shape;171;p3"/>
          <p:cNvSpPr txBox="1"/>
          <p:nvPr/>
        </p:nvSpPr>
        <p:spPr>
          <a:xfrm>
            <a:off x="4793150" y="1446525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L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5707550" y="134175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5297975" y="160845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D/H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6081500" y="926588"/>
            <a:ext cx="1567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0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1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 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=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 (H, L, D/H)</a:t>
            </a:r>
            <a:endParaRPr b="0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1086875" y="-13414"/>
            <a:ext cx="6193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tam. seq  -&gt; L = 3,   dim. emb. -&gt; D = 10,    num. heads -&gt; H = 2</a:t>
            </a:r>
            <a:endParaRPr b="1" i="0" sz="18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1813309" y="677578"/>
            <a:ext cx="540000" cy="972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77" name="Google Shape;177;p3"/>
          <p:cNvCxnSpPr/>
          <p:nvPr/>
        </p:nvCxnSpPr>
        <p:spPr>
          <a:xfrm>
            <a:off x="2945266" y="706592"/>
            <a:ext cx="11700" cy="90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178" name="Google Shape;178;p3"/>
          <p:cNvSpPr txBox="1"/>
          <p:nvPr/>
        </p:nvSpPr>
        <p:spPr>
          <a:xfrm>
            <a:off x="2787830" y="1074918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79" name="Google Shape;179;p3"/>
          <p:cNvGrpSpPr/>
          <p:nvPr/>
        </p:nvGrpSpPr>
        <p:grpSpPr>
          <a:xfrm>
            <a:off x="660477" y="1711941"/>
            <a:ext cx="1080000" cy="440775"/>
            <a:chOff x="2018250" y="2326150"/>
            <a:chExt cx="1080000" cy="440775"/>
          </a:xfrm>
        </p:grpSpPr>
        <p:sp>
          <p:nvSpPr>
            <p:cNvPr id="180" name="Google Shape;180;p3"/>
            <p:cNvSpPr/>
            <p:nvPr/>
          </p:nvSpPr>
          <p:spPr>
            <a:xfrm>
              <a:off x="2018250" y="2326150"/>
              <a:ext cx="1080000" cy="145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018250" y="2473788"/>
              <a:ext cx="1080000" cy="145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018250" y="2621425"/>
              <a:ext cx="1080000" cy="1455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83" name="Google Shape;183;p3"/>
          <p:cNvGrpSpPr/>
          <p:nvPr/>
        </p:nvGrpSpPr>
        <p:grpSpPr>
          <a:xfrm>
            <a:off x="1817495" y="1711941"/>
            <a:ext cx="540000" cy="440775"/>
            <a:chOff x="2018250" y="2326150"/>
            <a:chExt cx="1080000" cy="440775"/>
          </a:xfrm>
        </p:grpSpPr>
        <p:sp>
          <p:nvSpPr>
            <p:cNvPr id="184" name="Google Shape;184;p3"/>
            <p:cNvSpPr/>
            <p:nvPr/>
          </p:nvSpPr>
          <p:spPr>
            <a:xfrm>
              <a:off x="2018250" y="2326150"/>
              <a:ext cx="108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018250" y="2473788"/>
              <a:ext cx="108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018250" y="2621425"/>
              <a:ext cx="108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cxnSp>
        <p:nvCxnSpPr>
          <p:cNvPr id="187" name="Google Shape;187;p3"/>
          <p:cNvCxnSpPr/>
          <p:nvPr/>
        </p:nvCxnSpPr>
        <p:spPr>
          <a:xfrm>
            <a:off x="2934625" y="1702900"/>
            <a:ext cx="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188" name="Google Shape;188;p3"/>
          <p:cNvSpPr txBox="1"/>
          <p:nvPr/>
        </p:nvSpPr>
        <p:spPr>
          <a:xfrm>
            <a:off x="2765247" y="176085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L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269697" y="176085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</a:t>
            </a:r>
            <a:r>
              <a:rPr b="1" i="0" lang="pt-BR" sz="10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=</a:t>
            </a:r>
            <a:r>
              <a:rPr b="1" i="0" lang="pt-BR" sz="10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3719525" y="1248750"/>
            <a:ext cx="928200" cy="345600"/>
          </a:xfrm>
          <a:prstGeom prst="rightArrow">
            <a:avLst>
              <a:gd fmla="val 53703" name="adj1"/>
              <a:gd fmla="val 86200" name="adj2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reshape </a:t>
            </a:r>
            <a:endParaRPr b="1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849925" y="398028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D/H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92" name="Google Shape;192;p3"/>
          <p:cNvGrpSpPr/>
          <p:nvPr/>
        </p:nvGrpSpPr>
        <p:grpSpPr>
          <a:xfrm>
            <a:off x="5080268" y="1197284"/>
            <a:ext cx="540000" cy="288529"/>
            <a:chOff x="6299468" y="1873559"/>
            <a:chExt cx="540000" cy="288529"/>
          </a:xfrm>
        </p:grpSpPr>
        <p:sp>
          <p:nvSpPr>
            <p:cNvPr id="193" name="Google Shape;193;p3"/>
            <p:cNvSpPr/>
            <p:nvPr/>
          </p:nvSpPr>
          <p:spPr>
            <a:xfrm>
              <a:off x="6299468" y="1873559"/>
              <a:ext cx="54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299468" y="2016588"/>
              <a:ext cx="54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5" name="Google Shape;195;p3"/>
          <p:cNvGrpSpPr/>
          <p:nvPr/>
        </p:nvGrpSpPr>
        <p:grpSpPr>
          <a:xfrm>
            <a:off x="5156468" y="1263959"/>
            <a:ext cx="540000" cy="288529"/>
            <a:chOff x="6299468" y="1492559"/>
            <a:chExt cx="540000" cy="288529"/>
          </a:xfrm>
        </p:grpSpPr>
        <p:sp>
          <p:nvSpPr>
            <p:cNvPr id="196" name="Google Shape;196;p3"/>
            <p:cNvSpPr/>
            <p:nvPr/>
          </p:nvSpPr>
          <p:spPr>
            <a:xfrm>
              <a:off x="6299468" y="1492559"/>
              <a:ext cx="54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299468" y="1635588"/>
              <a:ext cx="54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5232668" y="1340159"/>
            <a:ext cx="540000" cy="288529"/>
            <a:chOff x="6299468" y="2254559"/>
            <a:chExt cx="540000" cy="288529"/>
          </a:xfrm>
        </p:grpSpPr>
        <p:sp>
          <p:nvSpPr>
            <p:cNvPr id="199" name="Google Shape;199;p3"/>
            <p:cNvSpPr/>
            <p:nvPr/>
          </p:nvSpPr>
          <p:spPr>
            <a:xfrm>
              <a:off x="6299468" y="2254559"/>
              <a:ext cx="54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299468" y="2397588"/>
              <a:ext cx="54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cxnSp>
        <p:nvCxnSpPr>
          <p:cNvPr id="201" name="Google Shape;201;p3"/>
          <p:cNvCxnSpPr/>
          <p:nvPr/>
        </p:nvCxnSpPr>
        <p:spPr>
          <a:xfrm>
            <a:off x="5031675" y="1488200"/>
            <a:ext cx="164400" cy="16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02" name="Google Shape;202;p3"/>
          <p:cNvCxnSpPr/>
          <p:nvPr/>
        </p:nvCxnSpPr>
        <p:spPr>
          <a:xfrm>
            <a:off x="5257813" y="1676400"/>
            <a:ext cx="5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03" name="Google Shape;203;p3"/>
          <p:cNvCxnSpPr/>
          <p:nvPr/>
        </p:nvCxnSpPr>
        <p:spPr>
          <a:xfrm>
            <a:off x="5829313" y="1352550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04" name="Google Shape;204;p3"/>
          <p:cNvSpPr/>
          <p:nvPr/>
        </p:nvSpPr>
        <p:spPr>
          <a:xfrm>
            <a:off x="6310325" y="1248750"/>
            <a:ext cx="995400" cy="345600"/>
          </a:xfrm>
          <a:prstGeom prst="rightArrow">
            <a:avLst>
              <a:gd fmla="val 53703" name="adj1"/>
              <a:gd fmla="val 86200" name="adj2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transpose</a:t>
            </a:r>
            <a:endParaRPr b="1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6444050" y="179700"/>
            <a:ext cx="1428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Entrada,  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x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=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b="0" baseline="-25000" i="0" sz="18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206" name="Google Shape;206;p3"/>
          <p:cNvCxnSpPr/>
          <p:nvPr/>
        </p:nvCxnSpPr>
        <p:spPr>
          <a:xfrm>
            <a:off x="7664293" y="603965"/>
            <a:ext cx="107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07" name="Google Shape;207;p3"/>
          <p:cNvSpPr/>
          <p:nvPr/>
        </p:nvSpPr>
        <p:spPr>
          <a:xfrm>
            <a:off x="7676100" y="106825"/>
            <a:ext cx="1080000" cy="145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8" name="Google Shape;208;p3"/>
          <p:cNvCxnSpPr/>
          <p:nvPr/>
        </p:nvCxnSpPr>
        <p:spPr>
          <a:xfrm>
            <a:off x="8802025" y="102700"/>
            <a:ext cx="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09" name="Google Shape;209;p3"/>
          <p:cNvSpPr/>
          <p:nvPr/>
        </p:nvSpPr>
        <p:spPr>
          <a:xfrm>
            <a:off x="7676100" y="254463"/>
            <a:ext cx="1080000" cy="145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7676100" y="402100"/>
            <a:ext cx="1080000" cy="145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1" name="Google Shape;211;p3"/>
          <p:cNvSpPr txBox="1"/>
          <p:nvPr/>
        </p:nvSpPr>
        <p:spPr>
          <a:xfrm>
            <a:off x="8012600" y="54165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8641864" y="16065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L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7445862" y="151320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214" name="Google Shape;214;p3"/>
          <p:cNvGrpSpPr/>
          <p:nvPr/>
        </p:nvGrpSpPr>
        <p:grpSpPr>
          <a:xfrm>
            <a:off x="7747268" y="1106950"/>
            <a:ext cx="540000" cy="293138"/>
            <a:chOff x="6299468" y="1487950"/>
            <a:chExt cx="540000" cy="293138"/>
          </a:xfrm>
        </p:grpSpPr>
        <p:sp>
          <p:nvSpPr>
            <p:cNvPr id="215" name="Google Shape;215;p3"/>
            <p:cNvSpPr/>
            <p:nvPr/>
          </p:nvSpPr>
          <p:spPr>
            <a:xfrm>
              <a:off x="6299468" y="1487950"/>
              <a:ext cx="54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299468" y="1635588"/>
              <a:ext cx="54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17" name="Google Shape;217;p3"/>
          <p:cNvSpPr txBox="1"/>
          <p:nvPr/>
        </p:nvSpPr>
        <p:spPr>
          <a:xfrm>
            <a:off x="7720865" y="786093"/>
            <a:ext cx="69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5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7747268" y="1397463"/>
            <a:ext cx="540000" cy="145500"/>
          </a:xfrm>
          <a:prstGeom prst="rect">
            <a:avLst/>
          </a:prstGeom>
          <a:gradFill>
            <a:gsLst>
              <a:gs pos="0">
                <a:srgbClr val="DD7E6B"/>
              </a:gs>
              <a:gs pos="55000">
                <a:schemeClr val="accent6"/>
              </a:gs>
              <a:gs pos="100000">
                <a:srgbClr val="FAD25C"/>
              </a:gs>
            </a:gsLst>
            <a:lin ang="8100019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19" name="Google Shape;219;p3"/>
          <p:cNvGrpSpPr/>
          <p:nvPr/>
        </p:nvGrpSpPr>
        <p:grpSpPr>
          <a:xfrm>
            <a:off x="7823468" y="1187759"/>
            <a:ext cx="540000" cy="431404"/>
            <a:chOff x="7823468" y="1187759"/>
            <a:chExt cx="540000" cy="431404"/>
          </a:xfrm>
        </p:grpSpPr>
        <p:grpSp>
          <p:nvGrpSpPr>
            <p:cNvPr id="220" name="Google Shape;220;p3"/>
            <p:cNvGrpSpPr/>
            <p:nvPr/>
          </p:nvGrpSpPr>
          <p:grpSpPr>
            <a:xfrm>
              <a:off x="7823468" y="1187759"/>
              <a:ext cx="540000" cy="288529"/>
              <a:chOff x="6299468" y="1492559"/>
              <a:chExt cx="540000" cy="288529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6299468" y="1492559"/>
                <a:ext cx="540000" cy="145500"/>
              </a:xfrm>
              <a:prstGeom prst="rect">
                <a:avLst/>
              </a:pr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6299468" y="1635588"/>
                <a:ext cx="540000" cy="145500"/>
              </a:xfrm>
              <a:prstGeom prst="rect">
                <a:avLst/>
              </a:pr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sp>
          <p:nvSpPr>
            <p:cNvPr id="223" name="Google Shape;223;p3"/>
            <p:cNvSpPr/>
            <p:nvPr/>
          </p:nvSpPr>
          <p:spPr>
            <a:xfrm>
              <a:off x="7823468" y="1473663"/>
              <a:ext cx="54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24" name="Google Shape;224;p3"/>
          <p:cNvSpPr txBox="1"/>
          <p:nvPr/>
        </p:nvSpPr>
        <p:spPr>
          <a:xfrm>
            <a:off x="7888775" y="160845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D/H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225" name="Google Shape;225;p3"/>
          <p:cNvCxnSpPr/>
          <p:nvPr/>
        </p:nvCxnSpPr>
        <p:spPr>
          <a:xfrm>
            <a:off x="7848613" y="1676400"/>
            <a:ext cx="5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26" name="Google Shape;226;p3"/>
          <p:cNvCxnSpPr/>
          <p:nvPr/>
        </p:nvCxnSpPr>
        <p:spPr>
          <a:xfrm>
            <a:off x="8411500" y="1169500"/>
            <a:ext cx="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27" name="Google Shape;227;p3"/>
          <p:cNvSpPr txBox="1"/>
          <p:nvPr/>
        </p:nvSpPr>
        <p:spPr>
          <a:xfrm>
            <a:off x="8251339" y="122745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L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228" name="Google Shape;228;p3"/>
          <p:cNvCxnSpPr/>
          <p:nvPr/>
        </p:nvCxnSpPr>
        <p:spPr>
          <a:xfrm>
            <a:off x="7662875" y="1524013"/>
            <a:ext cx="157200" cy="1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29" name="Google Shape;229;p3"/>
          <p:cNvSpPr txBox="1"/>
          <p:nvPr/>
        </p:nvSpPr>
        <p:spPr>
          <a:xfrm>
            <a:off x="4738800" y="436875"/>
            <a:ext cx="120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Q, K, V</a:t>
            </a:r>
            <a:endParaRPr b="1" baseline="30000" i="0" sz="16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0" name="Google Shape;230;p3"/>
          <p:cNvSpPr txBox="1"/>
          <p:nvPr/>
        </p:nvSpPr>
        <p:spPr>
          <a:xfrm>
            <a:off x="5117987" y="236228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Q</a:t>
            </a:r>
            <a:endParaRPr b="1" baseline="30000" i="0" sz="16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1599602" y="3328119"/>
            <a:ext cx="1080000" cy="108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32" name="Google Shape;232;p3"/>
          <p:cNvCxnSpPr/>
          <p:nvPr/>
        </p:nvCxnSpPr>
        <p:spPr>
          <a:xfrm>
            <a:off x="2736168" y="3334721"/>
            <a:ext cx="11700" cy="104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33" name="Google Shape;233;p3"/>
          <p:cNvSpPr txBox="1"/>
          <p:nvPr/>
        </p:nvSpPr>
        <p:spPr>
          <a:xfrm>
            <a:off x="2578732" y="3686744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4" name="Google Shape;234;p3"/>
          <p:cNvSpPr txBox="1"/>
          <p:nvPr/>
        </p:nvSpPr>
        <p:spPr>
          <a:xfrm>
            <a:off x="1899268" y="3484875"/>
            <a:ext cx="514500" cy="288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W</a:t>
            </a:r>
            <a:r>
              <a:rPr b="1" baseline="30000" i="0" lang="pt-BR" sz="18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O</a:t>
            </a:r>
            <a:endParaRPr b="1" baseline="30000" i="0" sz="18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5686650" y="561932"/>
            <a:ext cx="2171700" cy="467675"/>
          </a:xfrm>
          <a:custGeom>
            <a:rect b="b" l="l" r="r" t="t"/>
            <a:pathLst>
              <a:path extrusionOk="0" h="18707" w="86868">
                <a:moveTo>
                  <a:pt x="0" y="800"/>
                </a:moveTo>
                <a:cubicBezTo>
                  <a:pt x="6985" y="927"/>
                  <a:pt x="27432" y="-1422"/>
                  <a:pt x="41910" y="1562"/>
                </a:cubicBezTo>
                <a:cubicBezTo>
                  <a:pt x="56388" y="4547"/>
                  <a:pt x="79375" y="15850"/>
                  <a:pt x="86868" y="1870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5162375" y="705750"/>
            <a:ext cx="143275" cy="293160"/>
          </a:xfrm>
          <a:custGeom>
            <a:rect b="b" l="l" r="r" t="t"/>
            <a:pathLst>
              <a:path extrusionOk="0" h="16764" w="5731">
                <a:moveTo>
                  <a:pt x="5350" y="0"/>
                </a:moveTo>
                <a:cubicBezTo>
                  <a:pt x="4461" y="1207"/>
                  <a:pt x="-47" y="4445"/>
                  <a:pt x="16" y="7239"/>
                </a:cubicBezTo>
                <a:cubicBezTo>
                  <a:pt x="80" y="10033"/>
                  <a:pt x="4779" y="15177"/>
                  <a:pt x="5731" y="1676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3"/>
          <p:cNvGrpSpPr/>
          <p:nvPr/>
        </p:nvGrpSpPr>
        <p:grpSpPr>
          <a:xfrm>
            <a:off x="1597921" y="4464648"/>
            <a:ext cx="1080000" cy="440775"/>
            <a:chOff x="2018250" y="2326150"/>
            <a:chExt cx="1080000" cy="440775"/>
          </a:xfrm>
        </p:grpSpPr>
        <p:sp>
          <p:nvSpPr>
            <p:cNvPr id="238" name="Google Shape;238;p3"/>
            <p:cNvSpPr/>
            <p:nvPr/>
          </p:nvSpPr>
          <p:spPr>
            <a:xfrm>
              <a:off x="2018250" y="2326150"/>
              <a:ext cx="1080000" cy="145500"/>
            </a:xfrm>
            <a:prstGeom prst="rect">
              <a:avLst/>
            </a:prstGeom>
            <a:gradFill>
              <a:gsLst>
                <a:gs pos="0">
                  <a:srgbClr val="CC0000"/>
                </a:gs>
                <a:gs pos="67000">
                  <a:srgbClr val="F1C232"/>
                </a:gs>
                <a:gs pos="100000">
                  <a:srgbClr val="795B04"/>
                </a:gs>
              </a:gsLst>
              <a:lin ang="2700006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018250" y="2473788"/>
              <a:ext cx="1080000" cy="145500"/>
            </a:xfrm>
            <a:prstGeom prst="rect">
              <a:avLst/>
            </a:prstGeom>
            <a:gradFill>
              <a:gsLst>
                <a:gs pos="0">
                  <a:srgbClr val="CC0000"/>
                </a:gs>
                <a:gs pos="67000">
                  <a:srgbClr val="F1C232"/>
                </a:gs>
                <a:gs pos="100000">
                  <a:srgbClr val="795B04"/>
                </a:gs>
              </a:gsLst>
              <a:lin ang="2700006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018250" y="2621425"/>
              <a:ext cx="1080000" cy="145500"/>
            </a:xfrm>
            <a:prstGeom prst="rect">
              <a:avLst/>
            </a:prstGeom>
            <a:gradFill>
              <a:gsLst>
                <a:gs pos="0">
                  <a:srgbClr val="CC0000"/>
                </a:gs>
                <a:gs pos="67000">
                  <a:srgbClr val="F1C232"/>
                </a:gs>
                <a:gs pos="100000">
                  <a:srgbClr val="795B04"/>
                </a:gs>
              </a:gsLst>
              <a:lin ang="2700006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cxnSp>
        <p:nvCxnSpPr>
          <p:cNvPr id="241" name="Google Shape;241;p3"/>
          <p:cNvCxnSpPr/>
          <p:nvPr/>
        </p:nvCxnSpPr>
        <p:spPr>
          <a:xfrm>
            <a:off x="1605164" y="4953076"/>
            <a:ext cx="107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42" name="Google Shape;242;p3"/>
          <p:cNvCxnSpPr/>
          <p:nvPr/>
        </p:nvCxnSpPr>
        <p:spPr>
          <a:xfrm>
            <a:off x="2727515" y="4458589"/>
            <a:ext cx="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43" name="Google Shape;243;p3"/>
          <p:cNvSpPr txBox="1"/>
          <p:nvPr/>
        </p:nvSpPr>
        <p:spPr>
          <a:xfrm>
            <a:off x="3876616" y="4159822"/>
            <a:ext cx="3792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A matriz de saída da atenção </a:t>
            </a:r>
            <a:endParaRPr b="0" i="0" sz="20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tem o mesmo shape da entrada</a:t>
            </a:r>
            <a:endParaRPr b="0" i="0" sz="20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44" name="Google Shape;244;p3"/>
          <p:cNvSpPr txBox="1"/>
          <p:nvPr/>
        </p:nvSpPr>
        <p:spPr>
          <a:xfrm>
            <a:off x="491390" y="2287880"/>
            <a:ext cx="69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5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3"/>
          <p:cNvGrpSpPr/>
          <p:nvPr/>
        </p:nvGrpSpPr>
        <p:grpSpPr>
          <a:xfrm>
            <a:off x="3698673" y="2050831"/>
            <a:ext cx="540000" cy="293138"/>
            <a:chOff x="6299468" y="1487950"/>
            <a:chExt cx="540000" cy="293138"/>
          </a:xfrm>
        </p:grpSpPr>
        <p:sp>
          <p:nvSpPr>
            <p:cNvPr id="246" name="Google Shape;246;p3"/>
            <p:cNvSpPr/>
            <p:nvPr/>
          </p:nvSpPr>
          <p:spPr>
            <a:xfrm>
              <a:off x="6299468" y="1487950"/>
              <a:ext cx="54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299468" y="1635588"/>
              <a:ext cx="54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48" name="Google Shape;248;p3"/>
          <p:cNvSpPr/>
          <p:nvPr/>
        </p:nvSpPr>
        <p:spPr>
          <a:xfrm>
            <a:off x="3698673" y="2341344"/>
            <a:ext cx="540000" cy="145500"/>
          </a:xfrm>
          <a:prstGeom prst="rect">
            <a:avLst/>
          </a:prstGeom>
          <a:gradFill>
            <a:gsLst>
              <a:gs pos="0">
                <a:srgbClr val="DD7E6B"/>
              </a:gs>
              <a:gs pos="55000">
                <a:schemeClr val="accent6"/>
              </a:gs>
              <a:gs pos="100000">
                <a:srgbClr val="FAD25C"/>
              </a:gs>
            </a:gsLst>
            <a:lin ang="8100019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" name="Google Shape;249;p3"/>
          <p:cNvSpPr/>
          <p:nvPr/>
        </p:nvSpPr>
        <p:spPr>
          <a:xfrm>
            <a:off x="3774873" y="2131640"/>
            <a:ext cx="540000" cy="1455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3774873" y="2274669"/>
            <a:ext cx="540000" cy="1455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3774873" y="2417544"/>
            <a:ext cx="540000" cy="1455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p3"/>
          <p:cNvSpPr txBox="1"/>
          <p:nvPr/>
        </p:nvSpPr>
        <p:spPr>
          <a:xfrm>
            <a:off x="3759371" y="1799549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V</a:t>
            </a:r>
            <a:endParaRPr b="1" baseline="30000" i="0" sz="16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253" name="Google Shape;253;p3"/>
          <p:cNvGrpSpPr/>
          <p:nvPr/>
        </p:nvGrpSpPr>
        <p:grpSpPr>
          <a:xfrm>
            <a:off x="3698673" y="2616493"/>
            <a:ext cx="540000" cy="293138"/>
            <a:chOff x="6299468" y="1487950"/>
            <a:chExt cx="540000" cy="293138"/>
          </a:xfrm>
        </p:grpSpPr>
        <p:sp>
          <p:nvSpPr>
            <p:cNvPr id="254" name="Google Shape;254;p3"/>
            <p:cNvSpPr/>
            <p:nvPr/>
          </p:nvSpPr>
          <p:spPr>
            <a:xfrm>
              <a:off x="6299468" y="1487950"/>
              <a:ext cx="540000" cy="1455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299468" y="1635588"/>
              <a:ext cx="540000" cy="1455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56" name="Google Shape;256;p3"/>
          <p:cNvSpPr/>
          <p:nvPr/>
        </p:nvSpPr>
        <p:spPr>
          <a:xfrm>
            <a:off x="3698673" y="2907006"/>
            <a:ext cx="540000" cy="1455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57" name="Google Shape;257;p3"/>
          <p:cNvGrpSpPr/>
          <p:nvPr/>
        </p:nvGrpSpPr>
        <p:grpSpPr>
          <a:xfrm>
            <a:off x="3774873" y="2701098"/>
            <a:ext cx="540000" cy="427608"/>
            <a:chOff x="3403868" y="2551244"/>
            <a:chExt cx="540000" cy="427608"/>
          </a:xfrm>
        </p:grpSpPr>
        <p:sp>
          <p:nvSpPr>
            <p:cNvPr id="258" name="Google Shape;258;p3"/>
            <p:cNvSpPr/>
            <p:nvPr/>
          </p:nvSpPr>
          <p:spPr>
            <a:xfrm>
              <a:off x="3403868" y="2551244"/>
              <a:ext cx="540000" cy="145500"/>
            </a:xfrm>
            <a:prstGeom prst="rect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03868" y="2690477"/>
              <a:ext cx="540000" cy="145500"/>
            </a:xfrm>
            <a:prstGeom prst="rect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03868" y="2833352"/>
              <a:ext cx="540000" cy="145500"/>
            </a:xfrm>
            <a:prstGeom prst="rect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cxnSp>
        <p:nvCxnSpPr>
          <p:cNvPr id="261" name="Google Shape;261;p3"/>
          <p:cNvCxnSpPr/>
          <p:nvPr/>
        </p:nvCxnSpPr>
        <p:spPr>
          <a:xfrm>
            <a:off x="4362092" y="2712543"/>
            <a:ext cx="0" cy="44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62" name="Google Shape;262;p3"/>
          <p:cNvSpPr/>
          <p:nvPr/>
        </p:nvSpPr>
        <p:spPr>
          <a:xfrm flipH="1">
            <a:off x="1685580" y="2691399"/>
            <a:ext cx="995400" cy="345600"/>
          </a:xfrm>
          <a:prstGeom prst="rightArrow">
            <a:avLst>
              <a:gd fmla="val 53703" name="adj1"/>
              <a:gd fmla="val 86200" name="adj2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transpose</a:t>
            </a:r>
            <a:endParaRPr b="1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63" name="Google Shape;263;p3"/>
          <p:cNvSpPr txBox="1"/>
          <p:nvPr/>
        </p:nvSpPr>
        <p:spPr>
          <a:xfrm>
            <a:off x="290066" y="2854996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L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64" name="Google Shape;264;p3"/>
          <p:cNvSpPr txBox="1"/>
          <p:nvPr/>
        </p:nvSpPr>
        <p:spPr>
          <a:xfrm>
            <a:off x="1204466" y="2750221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65" name="Google Shape;265;p3"/>
          <p:cNvSpPr txBox="1"/>
          <p:nvPr/>
        </p:nvSpPr>
        <p:spPr>
          <a:xfrm>
            <a:off x="746344" y="3016921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D/H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66" name="Google Shape;266;p3"/>
          <p:cNvSpPr/>
          <p:nvPr/>
        </p:nvSpPr>
        <p:spPr>
          <a:xfrm>
            <a:off x="577185" y="2605755"/>
            <a:ext cx="540000" cy="1455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577185" y="2748783"/>
            <a:ext cx="540000" cy="1455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653385" y="2672430"/>
            <a:ext cx="540000" cy="1455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653385" y="2815458"/>
            <a:ext cx="540000" cy="1455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729585" y="2748630"/>
            <a:ext cx="540000" cy="1455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729585" y="2891658"/>
            <a:ext cx="540000" cy="1455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72" name="Google Shape;272;p3"/>
          <p:cNvCxnSpPr/>
          <p:nvPr/>
        </p:nvCxnSpPr>
        <p:spPr>
          <a:xfrm>
            <a:off x="754729" y="3084871"/>
            <a:ext cx="5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73" name="Google Shape;273;p3"/>
          <p:cNvCxnSpPr/>
          <p:nvPr/>
        </p:nvCxnSpPr>
        <p:spPr>
          <a:xfrm>
            <a:off x="1326229" y="2761021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74" name="Google Shape;274;p3"/>
          <p:cNvCxnSpPr/>
          <p:nvPr/>
        </p:nvCxnSpPr>
        <p:spPr>
          <a:xfrm>
            <a:off x="528591" y="2896671"/>
            <a:ext cx="164400" cy="16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75" name="Google Shape;275;p3"/>
          <p:cNvCxnSpPr/>
          <p:nvPr/>
        </p:nvCxnSpPr>
        <p:spPr>
          <a:xfrm>
            <a:off x="1614689" y="3273115"/>
            <a:ext cx="107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76" name="Google Shape;276;p3"/>
          <p:cNvSpPr txBox="1"/>
          <p:nvPr/>
        </p:nvSpPr>
        <p:spPr>
          <a:xfrm>
            <a:off x="1953778" y="3048569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77" name="Google Shape;277;p3"/>
          <p:cNvSpPr txBox="1"/>
          <p:nvPr/>
        </p:nvSpPr>
        <p:spPr>
          <a:xfrm>
            <a:off x="860335" y="3384473"/>
            <a:ext cx="164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e</a:t>
            </a:r>
            <a:endParaRPr b="1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78" name="Google Shape;278;p3"/>
          <p:cNvSpPr txBox="1"/>
          <p:nvPr/>
        </p:nvSpPr>
        <p:spPr>
          <a:xfrm>
            <a:off x="862640" y="3469755"/>
            <a:ext cx="164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s</a:t>
            </a:r>
            <a:endParaRPr b="1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79" name="Google Shape;279;p3"/>
          <p:cNvSpPr txBox="1"/>
          <p:nvPr/>
        </p:nvSpPr>
        <p:spPr>
          <a:xfrm>
            <a:off x="860335" y="3606837"/>
            <a:ext cx="164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h</a:t>
            </a:r>
            <a:endParaRPr b="1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80" name="Google Shape;280;p3"/>
          <p:cNvSpPr txBox="1"/>
          <p:nvPr/>
        </p:nvSpPr>
        <p:spPr>
          <a:xfrm>
            <a:off x="860335" y="3671380"/>
            <a:ext cx="164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a</a:t>
            </a:r>
            <a:endParaRPr b="1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81" name="Google Shape;281;p3"/>
          <p:cNvSpPr txBox="1"/>
          <p:nvPr/>
        </p:nvSpPr>
        <p:spPr>
          <a:xfrm>
            <a:off x="873096" y="3301748"/>
            <a:ext cx="164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r</a:t>
            </a:r>
            <a:endParaRPr b="1" i="0" sz="15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82" name="Google Shape;282;p3"/>
          <p:cNvSpPr txBox="1"/>
          <p:nvPr/>
        </p:nvSpPr>
        <p:spPr>
          <a:xfrm>
            <a:off x="1916907" y="4879809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283" name="Google Shape;283;p3"/>
          <p:cNvGrpSpPr/>
          <p:nvPr/>
        </p:nvGrpSpPr>
        <p:grpSpPr>
          <a:xfrm>
            <a:off x="3154879" y="4503661"/>
            <a:ext cx="959446" cy="345600"/>
            <a:chOff x="3383479" y="4503661"/>
            <a:chExt cx="959446" cy="345600"/>
          </a:xfrm>
        </p:grpSpPr>
        <p:sp>
          <p:nvSpPr>
            <p:cNvPr id="284" name="Google Shape;284;p3"/>
            <p:cNvSpPr/>
            <p:nvPr/>
          </p:nvSpPr>
          <p:spPr>
            <a:xfrm>
              <a:off x="3414725" y="4503661"/>
              <a:ext cx="928200" cy="345600"/>
            </a:xfrm>
            <a:prstGeom prst="rightArrow">
              <a:avLst>
                <a:gd fmla="val 53703" name="adj1"/>
                <a:gd fmla="val 86200" name="adj2"/>
              </a:avLst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285" name="Google Shape;285;p3"/>
            <p:cNvSpPr txBox="1"/>
            <p:nvPr/>
          </p:nvSpPr>
          <p:spPr>
            <a:xfrm>
              <a:off x="3383479" y="4516269"/>
              <a:ext cx="8034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000000"/>
                  </a:solidFill>
                  <a:latin typeface="Caveat"/>
                  <a:ea typeface="Caveat"/>
                  <a:cs typeface="Caveat"/>
                  <a:sym typeface="Caveat"/>
                </a:rPr>
                <a:t>final</a:t>
              </a:r>
              <a:endParaRPr b="1" baseline="30000" i="0" sz="15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sp>
        <p:nvSpPr>
          <p:cNvPr id="286" name="Google Shape;286;p3"/>
          <p:cNvSpPr/>
          <p:nvPr/>
        </p:nvSpPr>
        <p:spPr>
          <a:xfrm>
            <a:off x="2355927" y="677578"/>
            <a:ext cx="540000" cy="972000"/>
          </a:xfrm>
          <a:prstGeom prst="rect">
            <a:avLst/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Google Shape;287;p3"/>
          <p:cNvSpPr txBox="1"/>
          <p:nvPr/>
        </p:nvSpPr>
        <p:spPr>
          <a:xfrm>
            <a:off x="1853920" y="1007628"/>
            <a:ext cx="995400" cy="288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W</a:t>
            </a:r>
            <a:r>
              <a:rPr b="1" baseline="30000" i="0" lang="pt-BR" sz="18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Q</a:t>
            </a:r>
            <a:r>
              <a:rPr b="1" i="0" lang="pt-BR" sz="14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, W</a:t>
            </a:r>
            <a:r>
              <a:rPr b="1" baseline="30000" i="0" lang="pt-BR" sz="18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K</a:t>
            </a:r>
            <a:r>
              <a:rPr b="1" i="0" lang="pt-BR" sz="14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, W</a:t>
            </a:r>
            <a:r>
              <a:rPr b="1" baseline="30000" i="0" lang="pt-BR" sz="18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V</a:t>
            </a:r>
            <a:endParaRPr b="1" baseline="30000" i="0" sz="18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288" name="Google Shape;288;p3"/>
          <p:cNvCxnSpPr/>
          <p:nvPr/>
        </p:nvCxnSpPr>
        <p:spPr>
          <a:xfrm>
            <a:off x="1817500" y="632244"/>
            <a:ext cx="516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89" name="Google Shape;289;p3"/>
          <p:cNvCxnSpPr/>
          <p:nvPr/>
        </p:nvCxnSpPr>
        <p:spPr>
          <a:xfrm>
            <a:off x="2367031" y="632244"/>
            <a:ext cx="516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grpSp>
        <p:nvGrpSpPr>
          <p:cNvPr id="290" name="Google Shape;290;p3"/>
          <p:cNvGrpSpPr/>
          <p:nvPr/>
        </p:nvGrpSpPr>
        <p:grpSpPr>
          <a:xfrm>
            <a:off x="2350895" y="1711941"/>
            <a:ext cx="540000" cy="440775"/>
            <a:chOff x="2018250" y="2326150"/>
            <a:chExt cx="1080000" cy="440775"/>
          </a:xfrm>
        </p:grpSpPr>
        <p:sp>
          <p:nvSpPr>
            <p:cNvPr id="291" name="Google Shape;291;p3"/>
            <p:cNvSpPr/>
            <p:nvPr/>
          </p:nvSpPr>
          <p:spPr>
            <a:xfrm>
              <a:off x="2018250" y="2326150"/>
              <a:ext cx="108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018250" y="2473788"/>
              <a:ext cx="108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018250" y="2621425"/>
              <a:ext cx="108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94" name="Google Shape;294;p3"/>
          <p:cNvSpPr txBox="1"/>
          <p:nvPr/>
        </p:nvSpPr>
        <p:spPr>
          <a:xfrm>
            <a:off x="1849925" y="213171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D/H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295" name="Google Shape;295;p3"/>
          <p:cNvCxnSpPr/>
          <p:nvPr/>
        </p:nvCxnSpPr>
        <p:spPr>
          <a:xfrm>
            <a:off x="1817500" y="2204309"/>
            <a:ext cx="516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296" name="Google Shape;296;p3"/>
          <p:cNvCxnSpPr/>
          <p:nvPr/>
        </p:nvCxnSpPr>
        <p:spPr>
          <a:xfrm>
            <a:off x="2367031" y="2204309"/>
            <a:ext cx="516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97" name="Google Shape;297;p3"/>
          <p:cNvSpPr txBox="1"/>
          <p:nvPr/>
        </p:nvSpPr>
        <p:spPr>
          <a:xfrm>
            <a:off x="2406369" y="213171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D/H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298" name="Google Shape;298;p3"/>
          <p:cNvGrpSpPr/>
          <p:nvPr/>
        </p:nvGrpSpPr>
        <p:grpSpPr>
          <a:xfrm>
            <a:off x="468939" y="4459750"/>
            <a:ext cx="540000" cy="440775"/>
            <a:chOff x="2018250" y="2326150"/>
            <a:chExt cx="1080000" cy="440775"/>
          </a:xfrm>
        </p:grpSpPr>
        <p:sp>
          <p:nvSpPr>
            <p:cNvPr id="299" name="Google Shape;299;p3"/>
            <p:cNvSpPr/>
            <p:nvPr/>
          </p:nvSpPr>
          <p:spPr>
            <a:xfrm>
              <a:off x="2018250" y="2326150"/>
              <a:ext cx="1080000" cy="145500"/>
            </a:xfrm>
            <a:prstGeom prst="rect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018250" y="2473788"/>
              <a:ext cx="1080000" cy="145500"/>
            </a:xfrm>
            <a:prstGeom prst="rect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018250" y="2621425"/>
              <a:ext cx="1080000" cy="145500"/>
            </a:xfrm>
            <a:prstGeom prst="rect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02" name="Google Shape;302;p3"/>
          <p:cNvGrpSpPr/>
          <p:nvPr/>
        </p:nvGrpSpPr>
        <p:grpSpPr>
          <a:xfrm>
            <a:off x="1002339" y="4459750"/>
            <a:ext cx="540000" cy="440775"/>
            <a:chOff x="2018250" y="2326150"/>
            <a:chExt cx="1080000" cy="440775"/>
          </a:xfrm>
        </p:grpSpPr>
        <p:sp>
          <p:nvSpPr>
            <p:cNvPr id="303" name="Google Shape;303;p3"/>
            <p:cNvSpPr/>
            <p:nvPr/>
          </p:nvSpPr>
          <p:spPr>
            <a:xfrm>
              <a:off x="2018250" y="2326150"/>
              <a:ext cx="1080000" cy="1455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018250" y="2473788"/>
              <a:ext cx="1080000" cy="1455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018250" y="2621425"/>
              <a:ext cx="1080000" cy="1455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06" name="Google Shape;306;p3"/>
          <p:cNvSpPr/>
          <p:nvPr/>
        </p:nvSpPr>
        <p:spPr>
          <a:xfrm>
            <a:off x="191625" y="447900"/>
            <a:ext cx="1186800" cy="67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Atenção </a:t>
            </a:r>
            <a:endParaRPr b="0" i="0" sz="18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Multi Head</a:t>
            </a:r>
            <a:endParaRPr b="0" i="0" sz="18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7" name="Google Shape;307;p3"/>
          <p:cNvSpPr txBox="1"/>
          <p:nvPr/>
        </p:nvSpPr>
        <p:spPr>
          <a:xfrm>
            <a:off x="6095990" y="1894941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K</a:t>
            </a:r>
            <a:r>
              <a:rPr b="1" baseline="30000" i="0" lang="pt-BR" sz="18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</a:t>
            </a:r>
            <a:endParaRPr b="1" baseline="30000" i="0" sz="18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8" name="Google Shape;308;p3"/>
          <p:cNvSpPr/>
          <p:nvPr/>
        </p:nvSpPr>
        <p:spPr>
          <a:xfrm>
            <a:off x="6300860" y="1899949"/>
            <a:ext cx="164400" cy="1692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3"/>
          <p:cNvGrpSpPr/>
          <p:nvPr/>
        </p:nvGrpSpPr>
        <p:grpSpPr>
          <a:xfrm flipH="1">
            <a:off x="5049323" y="2622780"/>
            <a:ext cx="616200" cy="512213"/>
            <a:chOff x="6070868" y="2402350"/>
            <a:chExt cx="616200" cy="512213"/>
          </a:xfrm>
        </p:grpSpPr>
        <p:grpSp>
          <p:nvGrpSpPr>
            <p:cNvPr id="310" name="Google Shape;310;p3"/>
            <p:cNvGrpSpPr/>
            <p:nvPr/>
          </p:nvGrpSpPr>
          <p:grpSpPr>
            <a:xfrm>
              <a:off x="6147068" y="2402350"/>
              <a:ext cx="540000" cy="293138"/>
              <a:chOff x="6299468" y="1487950"/>
              <a:chExt cx="540000" cy="293138"/>
            </a:xfrm>
          </p:grpSpPr>
          <p:sp>
            <p:nvSpPr>
              <p:cNvPr id="311" name="Google Shape;311;p3"/>
              <p:cNvSpPr/>
              <p:nvPr/>
            </p:nvSpPr>
            <p:spPr>
              <a:xfrm>
                <a:off x="6299468" y="1487950"/>
                <a:ext cx="540000" cy="145500"/>
              </a:xfrm>
              <a:prstGeom prst="rect">
                <a:avLst/>
              </a:prstGeom>
              <a:gradFill>
                <a:gsLst>
                  <a:gs pos="0">
                    <a:srgbClr val="DD7E6B"/>
                  </a:gs>
                  <a:gs pos="55000">
                    <a:schemeClr val="accent6"/>
                  </a:gs>
                  <a:gs pos="100000">
                    <a:srgbClr val="FAD25C"/>
                  </a:gs>
                </a:gsLst>
                <a:lin ang="8100019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6299468" y="1635588"/>
                <a:ext cx="540000" cy="145500"/>
              </a:xfrm>
              <a:prstGeom prst="rect">
                <a:avLst/>
              </a:prstGeom>
              <a:gradFill>
                <a:gsLst>
                  <a:gs pos="0">
                    <a:srgbClr val="DD7E6B"/>
                  </a:gs>
                  <a:gs pos="55000">
                    <a:schemeClr val="accent6"/>
                  </a:gs>
                  <a:gs pos="100000">
                    <a:srgbClr val="FAD25C"/>
                  </a:gs>
                </a:gsLst>
                <a:lin ang="8100019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sp>
          <p:nvSpPr>
            <p:cNvPr id="313" name="Google Shape;313;p3"/>
            <p:cNvSpPr/>
            <p:nvPr/>
          </p:nvSpPr>
          <p:spPr>
            <a:xfrm>
              <a:off x="6147068" y="2692863"/>
              <a:ext cx="54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6070868" y="2483159"/>
              <a:ext cx="54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6070868" y="2626188"/>
              <a:ext cx="54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6070868" y="2769063"/>
              <a:ext cx="54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17" name="Google Shape;317;p3"/>
          <p:cNvSpPr txBox="1"/>
          <p:nvPr/>
        </p:nvSpPr>
        <p:spPr>
          <a:xfrm flipH="1">
            <a:off x="5143487" y="2043000"/>
            <a:ext cx="616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5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"/>
          <p:cNvSpPr txBox="1"/>
          <p:nvPr/>
        </p:nvSpPr>
        <p:spPr>
          <a:xfrm flipH="1">
            <a:off x="5688255" y="3144521"/>
            <a:ext cx="616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"/>
          <p:cNvSpPr txBox="1"/>
          <p:nvPr/>
        </p:nvSpPr>
        <p:spPr>
          <a:xfrm>
            <a:off x="6350886" y="2259325"/>
            <a:ext cx="1120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transpose(</a:t>
            </a:r>
            <a:r>
              <a:rPr b="0" i="0" lang="pt-BR" sz="12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-2,-1</a:t>
            </a:r>
            <a:r>
              <a:rPr b="0" i="0" lang="pt-BR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"/>
          <p:cNvSpPr txBox="1"/>
          <p:nvPr/>
        </p:nvSpPr>
        <p:spPr>
          <a:xfrm>
            <a:off x="4478177" y="2495550"/>
            <a:ext cx="39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&lt;-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"/>
          <p:cNvSpPr txBox="1"/>
          <p:nvPr/>
        </p:nvSpPr>
        <p:spPr>
          <a:xfrm flipH="1">
            <a:off x="3099736" y="3142933"/>
            <a:ext cx="616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"/>
          <p:cNvSpPr txBox="1"/>
          <p:nvPr/>
        </p:nvSpPr>
        <p:spPr>
          <a:xfrm flipH="1">
            <a:off x="3123088" y="2043871"/>
            <a:ext cx="616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(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,</a:t>
            </a:r>
            <a:r>
              <a:rPr b="0" i="0" lang="pt-BR" sz="14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5</a:t>
            </a: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3069700" y="609025"/>
            <a:ext cx="2009450" cy="1281275"/>
          </a:xfrm>
          <a:custGeom>
            <a:rect b="b" l="l" r="r" t="t"/>
            <a:pathLst>
              <a:path extrusionOk="0" h="51251" w="80378">
                <a:moveTo>
                  <a:pt x="0" y="51251"/>
                </a:moveTo>
                <a:cubicBezTo>
                  <a:pt x="2028" y="44799"/>
                  <a:pt x="-1229" y="21078"/>
                  <a:pt x="12167" y="12536"/>
                </a:cubicBezTo>
                <a:cubicBezTo>
                  <a:pt x="25563" y="3994"/>
                  <a:pt x="69010" y="2089"/>
                  <a:pt x="80378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3"/>
          <p:cNvGrpSpPr/>
          <p:nvPr/>
        </p:nvGrpSpPr>
        <p:grpSpPr>
          <a:xfrm>
            <a:off x="5722550" y="2620425"/>
            <a:ext cx="430372" cy="431404"/>
            <a:chOff x="8189923" y="3493242"/>
            <a:chExt cx="430372" cy="431404"/>
          </a:xfrm>
        </p:grpSpPr>
        <p:grpSp>
          <p:nvGrpSpPr>
            <p:cNvPr id="325" name="Google Shape;325;p3"/>
            <p:cNvGrpSpPr/>
            <p:nvPr/>
          </p:nvGrpSpPr>
          <p:grpSpPr>
            <a:xfrm flipH="1">
              <a:off x="8333106" y="3493242"/>
              <a:ext cx="144007" cy="431404"/>
              <a:chOff x="5353242" y="2635559"/>
              <a:chExt cx="315736" cy="431404"/>
            </a:xfrm>
          </p:grpSpPr>
          <p:sp>
            <p:nvSpPr>
              <p:cNvPr id="326" name="Google Shape;326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36000">
                    <a:srgbClr val="F2C725"/>
                  </a:gs>
                  <a:gs pos="100000">
                    <a:srgbClr val="F58F09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F9900"/>
                  </a:gs>
                  <a:gs pos="15000">
                    <a:srgbClr val="EC8134"/>
                  </a:gs>
                  <a:gs pos="100000">
                    <a:srgbClr val="D96868"/>
                  </a:gs>
                </a:gsLst>
                <a:path path="circle">
                  <a:fillToRect r="100%" t="100%"/>
                </a:path>
                <a:tileRect b="-100%" l="-100%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33000">
                    <a:srgbClr val="F17B05"/>
                  </a:gs>
                  <a:gs pos="100000">
                    <a:srgbClr val="E3F609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grpSp>
          <p:nvGrpSpPr>
            <p:cNvPr id="329" name="Google Shape;329;p3"/>
            <p:cNvGrpSpPr/>
            <p:nvPr/>
          </p:nvGrpSpPr>
          <p:grpSpPr>
            <a:xfrm flipH="1">
              <a:off x="8476288" y="3493242"/>
              <a:ext cx="144007" cy="431404"/>
              <a:chOff x="5353242" y="2635559"/>
              <a:chExt cx="315736" cy="431404"/>
            </a:xfrm>
          </p:grpSpPr>
          <p:sp>
            <p:nvSpPr>
              <p:cNvPr id="330" name="Google Shape;330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00FF00"/>
                  </a:gs>
                  <a:gs pos="100000">
                    <a:srgbClr val="FAD25C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703E0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33000">
                    <a:srgbClr val="F17B05"/>
                  </a:gs>
                  <a:gs pos="100000">
                    <a:srgbClr val="E3F609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grpSp>
          <p:nvGrpSpPr>
            <p:cNvPr id="333" name="Google Shape;333;p3"/>
            <p:cNvGrpSpPr/>
            <p:nvPr/>
          </p:nvGrpSpPr>
          <p:grpSpPr>
            <a:xfrm flipH="1">
              <a:off x="8189923" y="3493242"/>
              <a:ext cx="144007" cy="431404"/>
              <a:chOff x="5353242" y="2635559"/>
              <a:chExt cx="315736" cy="431404"/>
            </a:xfrm>
          </p:grpSpPr>
          <p:sp>
            <p:nvSpPr>
              <p:cNvPr id="334" name="Google Shape;334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DD7E6B"/>
                  </a:gs>
                  <a:gs pos="55000">
                    <a:schemeClr val="accent6"/>
                  </a:gs>
                  <a:gs pos="100000">
                    <a:srgbClr val="FAD25C"/>
                  </a:gs>
                </a:gsLst>
                <a:lin ang="8100019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FC002"/>
                  </a:gs>
                  <a:gs pos="100000">
                    <a:srgbClr val="795B04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DD7E6B"/>
                  </a:gs>
                  <a:gs pos="100000">
                    <a:srgbClr val="FAD25C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</p:grpSp>
      <p:grpSp>
        <p:nvGrpSpPr>
          <p:cNvPr id="337" name="Google Shape;337;p3"/>
          <p:cNvGrpSpPr/>
          <p:nvPr/>
        </p:nvGrpSpPr>
        <p:grpSpPr>
          <a:xfrm>
            <a:off x="5794141" y="2692017"/>
            <a:ext cx="430372" cy="431404"/>
            <a:chOff x="7656523" y="3493242"/>
            <a:chExt cx="430372" cy="431404"/>
          </a:xfrm>
        </p:grpSpPr>
        <p:grpSp>
          <p:nvGrpSpPr>
            <p:cNvPr id="338" name="Google Shape;338;p3"/>
            <p:cNvGrpSpPr/>
            <p:nvPr/>
          </p:nvGrpSpPr>
          <p:grpSpPr>
            <a:xfrm flipH="1">
              <a:off x="7799706" y="3493242"/>
              <a:ext cx="144007" cy="431404"/>
              <a:chOff x="5353242" y="2635559"/>
              <a:chExt cx="315736" cy="431404"/>
            </a:xfrm>
          </p:grpSpPr>
          <p:sp>
            <p:nvSpPr>
              <p:cNvPr id="339" name="Google Shape;339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48208"/>
                  </a:gs>
                  <a:gs pos="100000">
                    <a:srgbClr val="703E08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4CCCC"/>
                  </a:gs>
                  <a:gs pos="100000">
                    <a:srgbClr val="703E08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703E0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grpSp>
          <p:nvGrpSpPr>
            <p:cNvPr id="342" name="Google Shape;342;p3"/>
            <p:cNvGrpSpPr/>
            <p:nvPr/>
          </p:nvGrpSpPr>
          <p:grpSpPr>
            <a:xfrm flipH="1">
              <a:off x="7942888" y="3493242"/>
              <a:ext cx="144007" cy="431404"/>
              <a:chOff x="5353242" y="2635559"/>
              <a:chExt cx="315736" cy="431404"/>
            </a:xfrm>
          </p:grpSpPr>
          <p:sp>
            <p:nvSpPr>
              <p:cNvPr id="343" name="Google Shape;343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48208"/>
                  </a:gs>
                  <a:gs pos="100000">
                    <a:srgbClr val="703E0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CC0000"/>
                  </a:gs>
                  <a:gs pos="67000">
                    <a:srgbClr val="F1C232"/>
                  </a:gs>
                  <a:gs pos="100000">
                    <a:srgbClr val="795B04"/>
                  </a:gs>
                </a:gsLst>
                <a:lin ang="2698631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FDECDB"/>
                  </a:gs>
                  <a:gs pos="100000">
                    <a:srgbClr val="F0A96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grpSp>
          <p:nvGrpSpPr>
            <p:cNvPr id="346" name="Google Shape;346;p3"/>
            <p:cNvGrpSpPr/>
            <p:nvPr/>
          </p:nvGrpSpPr>
          <p:grpSpPr>
            <a:xfrm flipH="1">
              <a:off x="7656523" y="3493242"/>
              <a:ext cx="144007" cy="431404"/>
              <a:chOff x="5353242" y="2635559"/>
              <a:chExt cx="315736" cy="431404"/>
            </a:xfrm>
          </p:grpSpPr>
          <p:sp>
            <p:nvSpPr>
              <p:cNvPr id="347" name="Google Shape;347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703E08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36000">
                    <a:srgbClr val="F2C725"/>
                  </a:gs>
                  <a:gs pos="100000">
                    <a:srgbClr val="F58F09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DD7E6B"/>
                  </a:gs>
                  <a:gs pos="100000">
                    <a:srgbClr val="FAD25C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</p:grpSp>
      <p:sp>
        <p:nvSpPr>
          <p:cNvPr id="350" name="Google Shape;350;p3"/>
          <p:cNvSpPr txBox="1"/>
          <p:nvPr/>
        </p:nvSpPr>
        <p:spPr>
          <a:xfrm>
            <a:off x="6536106" y="2027772"/>
            <a:ext cx="476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T</a:t>
            </a:r>
            <a:r>
              <a:rPr b="0" i="0" lang="pt-BR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i="0" lang="pt-BR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=</a:t>
            </a:r>
            <a:r>
              <a:rPr b="0" i="0" lang="pt-BR" sz="12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aveat"/>
                <a:ea typeface="Caveat"/>
                <a:cs typeface="Caveat"/>
                <a:sym typeface="Caveat"/>
              </a:rPr>
              <a:t> </a:t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E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51" name="Google Shape;351;p3"/>
          <p:cNvSpPr/>
          <p:nvPr/>
        </p:nvSpPr>
        <p:spPr>
          <a:xfrm>
            <a:off x="6465263" y="2001700"/>
            <a:ext cx="278813" cy="152000"/>
          </a:xfrm>
          <a:custGeom>
            <a:rect b="b" l="l" r="r" t="t"/>
            <a:pathLst>
              <a:path extrusionOk="0" h="6080" w="12905">
                <a:moveTo>
                  <a:pt x="0" y="180"/>
                </a:moveTo>
                <a:cubicBezTo>
                  <a:pt x="1321" y="242"/>
                  <a:pt x="5776" y="-434"/>
                  <a:pt x="7927" y="549"/>
                </a:cubicBezTo>
                <a:cubicBezTo>
                  <a:pt x="10078" y="1532"/>
                  <a:pt x="12075" y="5158"/>
                  <a:pt x="12905" y="608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3"/>
          <p:cNvGrpSpPr/>
          <p:nvPr/>
        </p:nvGrpSpPr>
        <p:grpSpPr>
          <a:xfrm flipH="1">
            <a:off x="5720134" y="1957346"/>
            <a:ext cx="500845" cy="606983"/>
            <a:chOff x="6896230" y="3440969"/>
            <a:chExt cx="500845" cy="606983"/>
          </a:xfrm>
        </p:grpSpPr>
        <p:grpSp>
          <p:nvGrpSpPr>
            <p:cNvPr id="353" name="Google Shape;353;p3"/>
            <p:cNvGrpSpPr/>
            <p:nvPr/>
          </p:nvGrpSpPr>
          <p:grpSpPr>
            <a:xfrm flipH="1" rot="-5400000">
              <a:off x="6837631" y="3564400"/>
              <a:ext cx="540000" cy="293138"/>
              <a:chOff x="6299468" y="1487950"/>
              <a:chExt cx="540000" cy="293138"/>
            </a:xfrm>
          </p:grpSpPr>
          <p:sp>
            <p:nvSpPr>
              <p:cNvPr id="354" name="Google Shape;354;p3"/>
              <p:cNvSpPr/>
              <p:nvPr/>
            </p:nvSpPr>
            <p:spPr>
              <a:xfrm>
                <a:off x="6299468" y="1487950"/>
                <a:ext cx="540000" cy="145500"/>
              </a:xfrm>
              <a:prstGeom prst="rect">
                <a:avLst/>
              </a:prstGeom>
              <a:gradFill>
                <a:gsLst>
                  <a:gs pos="0">
                    <a:srgbClr val="DD7E6B"/>
                  </a:gs>
                  <a:gs pos="55000">
                    <a:schemeClr val="accent6"/>
                  </a:gs>
                  <a:gs pos="100000">
                    <a:srgbClr val="FAD25C"/>
                  </a:gs>
                </a:gsLst>
                <a:lin ang="8100019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6299468" y="1635588"/>
                <a:ext cx="540000" cy="145500"/>
              </a:xfrm>
              <a:prstGeom prst="rect">
                <a:avLst/>
              </a:prstGeom>
              <a:gradFill>
                <a:gsLst>
                  <a:gs pos="0">
                    <a:srgbClr val="DD7E6B"/>
                  </a:gs>
                  <a:gs pos="55000">
                    <a:schemeClr val="accent6"/>
                  </a:gs>
                  <a:gs pos="100000">
                    <a:srgbClr val="FAD25C"/>
                  </a:gs>
                </a:gsLst>
                <a:lin ang="8100019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sp>
          <p:nvSpPr>
            <p:cNvPr id="356" name="Google Shape;356;p3"/>
            <p:cNvSpPr/>
            <p:nvPr/>
          </p:nvSpPr>
          <p:spPr>
            <a:xfrm flipH="1" rot="-5400000">
              <a:off x="7054325" y="3638219"/>
              <a:ext cx="540000" cy="145500"/>
            </a:xfrm>
            <a:prstGeom prst="rect">
              <a:avLst/>
            </a:prstGeom>
            <a:gradFill>
              <a:gsLst>
                <a:gs pos="0">
                  <a:srgbClr val="DD7E6B"/>
                </a:gs>
                <a:gs pos="55000">
                  <a:schemeClr val="accent6"/>
                </a:gs>
                <a:gs pos="100000">
                  <a:srgbClr val="FAD25C"/>
                </a:gs>
              </a:gsLst>
              <a:lin ang="8100019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grpSp>
          <p:nvGrpSpPr>
            <p:cNvPr id="357" name="Google Shape;357;p3"/>
            <p:cNvGrpSpPr/>
            <p:nvPr/>
          </p:nvGrpSpPr>
          <p:grpSpPr>
            <a:xfrm flipH="1" rot="-5400000">
              <a:off x="6770494" y="3633688"/>
              <a:ext cx="540000" cy="288528"/>
              <a:chOff x="6290251" y="1346919"/>
              <a:chExt cx="540000" cy="288528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6290251" y="1346919"/>
                <a:ext cx="540000" cy="145500"/>
              </a:xfrm>
              <a:prstGeom prst="rect">
                <a:avLst/>
              </a:pr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6290251" y="1489947"/>
                <a:ext cx="540000" cy="145500"/>
              </a:xfrm>
              <a:prstGeom prst="rect">
                <a:avLst/>
              </a:pr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sp>
          <p:nvSpPr>
            <p:cNvPr id="360" name="Google Shape;360;p3"/>
            <p:cNvSpPr/>
            <p:nvPr/>
          </p:nvSpPr>
          <p:spPr>
            <a:xfrm flipH="1" rot="-5400000">
              <a:off x="6984884" y="3705201"/>
              <a:ext cx="540000" cy="145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61" name="Google Shape;361;p3"/>
          <p:cNvGrpSpPr/>
          <p:nvPr/>
        </p:nvGrpSpPr>
        <p:grpSpPr>
          <a:xfrm>
            <a:off x="3131750" y="2620425"/>
            <a:ext cx="430372" cy="431404"/>
            <a:chOff x="8189923" y="3493242"/>
            <a:chExt cx="430372" cy="431404"/>
          </a:xfrm>
        </p:grpSpPr>
        <p:grpSp>
          <p:nvGrpSpPr>
            <p:cNvPr id="362" name="Google Shape;362;p3"/>
            <p:cNvGrpSpPr/>
            <p:nvPr/>
          </p:nvGrpSpPr>
          <p:grpSpPr>
            <a:xfrm flipH="1">
              <a:off x="8333106" y="3493242"/>
              <a:ext cx="144007" cy="431404"/>
              <a:chOff x="5353242" y="2635559"/>
              <a:chExt cx="315736" cy="431404"/>
            </a:xfrm>
          </p:grpSpPr>
          <p:sp>
            <p:nvSpPr>
              <p:cNvPr id="363" name="Google Shape;363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36000">
                    <a:srgbClr val="F2C725"/>
                  </a:gs>
                  <a:gs pos="100000">
                    <a:srgbClr val="F58F09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F9900"/>
                  </a:gs>
                  <a:gs pos="15000">
                    <a:srgbClr val="EC8134"/>
                  </a:gs>
                  <a:gs pos="100000">
                    <a:srgbClr val="D96868"/>
                  </a:gs>
                </a:gsLst>
                <a:path path="circle">
                  <a:fillToRect r="100%" t="100%"/>
                </a:path>
                <a:tileRect b="-100%" l="-100%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33000">
                    <a:srgbClr val="F17B05"/>
                  </a:gs>
                  <a:gs pos="100000">
                    <a:srgbClr val="E3F609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grpSp>
          <p:nvGrpSpPr>
            <p:cNvPr id="366" name="Google Shape;366;p3"/>
            <p:cNvGrpSpPr/>
            <p:nvPr/>
          </p:nvGrpSpPr>
          <p:grpSpPr>
            <a:xfrm flipH="1">
              <a:off x="8476288" y="3493242"/>
              <a:ext cx="144007" cy="431404"/>
              <a:chOff x="5353242" y="2635559"/>
              <a:chExt cx="315736" cy="431404"/>
            </a:xfrm>
          </p:grpSpPr>
          <p:sp>
            <p:nvSpPr>
              <p:cNvPr id="367" name="Google Shape;367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00FF00"/>
                  </a:gs>
                  <a:gs pos="100000">
                    <a:srgbClr val="FAD25C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703E0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33000">
                    <a:srgbClr val="F17B05"/>
                  </a:gs>
                  <a:gs pos="100000">
                    <a:srgbClr val="E3F609"/>
                  </a:gs>
                </a:gsLst>
                <a:path path="circle">
                  <a:fillToRect b="100%" l="100%"/>
                </a:path>
                <a:tileRect r="-100%" t="-100%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grpSp>
          <p:nvGrpSpPr>
            <p:cNvPr id="370" name="Google Shape;370;p3"/>
            <p:cNvGrpSpPr/>
            <p:nvPr/>
          </p:nvGrpSpPr>
          <p:grpSpPr>
            <a:xfrm flipH="1">
              <a:off x="8189923" y="3493242"/>
              <a:ext cx="144007" cy="431404"/>
              <a:chOff x="5353242" y="2635559"/>
              <a:chExt cx="315736" cy="431404"/>
            </a:xfrm>
          </p:grpSpPr>
          <p:sp>
            <p:nvSpPr>
              <p:cNvPr id="371" name="Google Shape;371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DD7E6B"/>
                  </a:gs>
                  <a:gs pos="55000">
                    <a:schemeClr val="accent6"/>
                  </a:gs>
                  <a:gs pos="100000">
                    <a:srgbClr val="FAD25C"/>
                  </a:gs>
                </a:gsLst>
                <a:lin ang="8100019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FC002"/>
                  </a:gs>
                  <a:gs pos="100000">
                    <a:srgbClr val="795B04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DD7E6B"/>
                  </a:gs>
                  <a:gs pos="100000">
                    <a:srgbClr val="FAD25C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</p:grpSp>
      <p:grpSp>
        <p:nvGrpSpPr>
          <p:cNvPr id="374" name="Google Shape;374;p3"/>
          <p:cNvGrpSpPr/>
          <p:nvPr/>
        </p:nvGrpSpPr>
        <p:grpSpPr>
          <a:xfrm>
            <a:off x="3203341" y="2692017"/>
            <a:ext cx="430372" cy="431404"/>
            <a:chOff x="7656523" y="3493242"/>
            <a:chExt cx="430372" cy="431404"/>
          </a:xfrm>
        </p:grpSpPr>
        <p:grpSp>
          <p:nvGrpSpPr>
            <p:cNvPr id="375" name="Google Shape;375;p3"/>
            <p:cNvGrpSpPr/>
            <p:nvPr/>
          </p:nvGrpSpPr>
          <p:grpSpPr>
            <a:xfrm flipH="1">
              <a:off x="7799706" y="3493242"/>
              <a:ext cx="144007" cy="431404"/>
              <a:chOff x="5353242" y="2635559"/>
              <a:chExt cx="315736" cy="431404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48208"/>
                  </a:gs>
                  <a:gs pos="100000">
                    <a:srgbClr val="703E08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4CCCC"/>
                  </a:gs>
                  <a:gs pos="100000">
                    <a:srgbClr val="703E08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703E0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grpSp>
          <p:nvGrpSpPr>
            <p:cNvPr id="379" name="Google Shape;379;p3"/>
            <p:cNvGrpSpPr/>
            <p:nvPr/>
          </p:nvGrpSpPr>
          <p:grpSpPr>
            <a:xfrm flipH="1">
              <a:off x="7942888" y="3493242"/>
              <a:ext cx="144007" cy="431404"/>
              <a:chOff x="5353242" y="2635559"/>
              <a:chExt cx="315736" cy="431404"/>
            </a:xfrm>
          </p:grpSpPr>
          <p:sp>
            <p:nvSpPr>
              <p:cNvPr id="380" name="Google Shape;380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48208"/>
                  </a:gs>
                  <a:gs pos="100000">
                    <a:srgbClr val="703E08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CC0000"/>
                  </a:gs>
                  <a:gs pos="67000">
                    <a:srgbClr val="F1C232"/>
                  </a:gs>
                  <a:gs pos="100000">
                    <a:srgbClr val="795B04"/>
                  </a:gs>
                </a:gsLst>
                <a:lin ang="2698631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FDECDB"/>
                  </a:gs>
                  <a:gs pos="100000">
                    <a:srgbClr val="F0A96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grpSp>
          <p:nvGrpSpPr>
            <p:cNvPr id="383" name="Google Shape;383;p3"/>
            <p:cNvGrpSpPr/>
            <p:nvPr/>
          </p:nvGrpSpPr>
          <p:grpSpPr>
            <a:xfrm flipH="1">
              <a:off x="7656523" y="3493242"/>
              <a:ext cx="144007" cy="431404"/>
              <a:chOff x="5353242" y="2635559"/>
              <a:chExt cx="315736" cy="431404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5353242" y="2635559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703E08"/>
                  </a:gs>
                </a:gsLst>
                <a:lin ang="5400012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5353242" y="2778588"/>
                <a:ext cx="315300" cy="145500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36000">
                    <a:srgbClr val="F2C725"/>
                  </a:gs>
                  <a:gs pos="100000">
                    <a:srgbClr val="F58F09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5353378" y="2921463"/>
                <a:ext cx="315600" cy="145500"/>
              </a:xfrm>
              <a:prstGeom prst="rect">
                <a:avLst/>
              </a:prstGeom>
              <a:gradFill>
                <a:gsLst>
                  <a:gs pos="0">
                    <a:srgbClr val="DD7E6B"/>
                  </a:gs>
                  <a:gs pos="100000">
                    <a:srgbClr val="FAD25C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</p:grpSp>
      <p:sp>
        <p:nvSpPr>
          <p:cNvPr id="387" name="Google Shape;387;p3"/>
          <p:cNvSpPr/>
          <p:nvPr/>
        </p:nvSpPr>
        <p:spPr>
          <a:xfrm>
            <a:off x="2456525" y="2362374"/>
            <a:ext cx="1345800" cy="392800"/>
          </a:xfrm>
          <a:custGeom>
            <a:rect b="b" l="l" r="r" t="t"/>
            <a:pathLst>
              <a:path extrusionOk="0" h="15712" w="53832">
                <a:moveTo>
                  <a:pt x="53832" y="15712"/>
                </a:moveTo>
                <a:cubicBezTo>
                  <a:pt x="51558" y="13131"/>
                  <a:pt x="49161" y="1671"/>
                  <a:pt x="40189" y="227"/>
                </a:cubicBezTo>
                <a:cubicBezTo>
                  <a:pt x="31217" y="-1217"/>
                  <a:pt x="6698" y="5911"/>
                  <a:pt x="0" y="704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"/>
          <p:cNvSpPr txBox="1"/>
          <p:nvPr/>
        </p:nvSpPr>
        <p:spPr>
          <a:xfrm>
            <a:off x="2836991" y="3037200"/>
            <a:ext cx="43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H</a:t>
            </a:r>
            <a:endParaRPr b="1" baseline="-25000" i="0" sz="1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389" name="Google Shape;389;p3"/>
          <p:cNvCxnSpPr/>
          <p:nvPr/>
        </p:nvCxnSpPr>
        <p:spPr>
          <a:xfrm>
            <a:off x="3054004" y="3048013"/>
            <a:ext cx="157200" cy="1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